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00"/>
  </p:handoutMasterIdLst>
  <p:sldIdLst>
    <p:sldId id="256" r:id="rId2"/>
    <p:sldId id="257" r:id="rId3"/>
    <p:sldId id="354" r:id="rId4"/>
    <p:sldId id="258" r:id="rId5"/>
    <p:sldId id="259" r:id="rId6"/>
    <p:sldId id="260" r:id="rId7"/>
    <p:sldId id="261" r:id="rId8"/>
    <p:sldId id="262" r:id="rId9"/>
    <p:sldId id="263" r:id="rId10"/>
    <p:sldId id="334" r:id="rId11"/>
    <p:sldId id="318" r:id="rId12"/>
    <p:sldId id="264" r:id="rId13"/>
    <p:sldId id="319" r:id="rId14"/>
    <p:sldId id="321" r:id="rId15"/>
    <p:sldId id="322" r:id="rId16"/>
    <p:sldId id="355" r:id="rId17"/>
    <p:sldId id="267" r:id="rId18"/>
    <p:sldId id="268" r:id="rId19"/>
    <p:sldId id="323" r:id="rId20"/>
    <p:sldId id="324" r:id="rId21"/>
    <p:sldId id="325" r:id="rId22"/>
    <p:sldId id="270" r:id="rId23"/>
    <p:sldId id="271" r:id="rId24"/>
    <p:sldId id="327" r:id="rId25"/>
    <p:sldId id="328" r:id="rId26"/>
    <p:sldId id="364" r:id="rId27"/>
    <p:sldId id="365" r:id="rId28"/>
    <p:sldId id="366" r:id="rId29"/>
    <p:sldId id="367" r:id="rId30"/>
    <p:sldId id="329" r:id="rId31"/>
    <p:sldId id="330" r:id="rId32"/>
    <p:sldId id="331" r:id="rId33"/>
    <p:sldId id="332" r:id="rId34"/>
    <p:sldId id="333" r:id="rId35"/>
    <p:sldId id="368" r:id="rId36"/>
    <p:sldId id="369" r:id="rId37"/>
    <p:sldId id="357" r:id="rId38"/>
    <p:sldId id="359" r:id="rId39"/>
    <p:sldId id="358" r:id="rId40"/>
    <p:sldId id="363" r:id="rId41"/>
    <p:sldId id="361" r:id="rId42"/>
    <p:sldId id="362" r:id="rId43"/>
    <p:sldId id="275" r:id="rId44"/>
    <p:sldId id="276" r:id="rId45"/>
    <p:sldId id="277" r:id="rId46"/>
    <p:sldId id="288" r:id="rId47"/>
    <p:sldId id="278" r:id="rId48"/>
    <p:sldId id="289" r:id="rId49"/>
    <p:sldId id="279" r:id="rId50"/>
    <p:sldId id="280" r:id="rId51"/>
    <p:sldId id="281" r:id="rId52"/>
    <p:sldId id="290" r:id="rId53"/>
    <p:sldId id="282" r:id="rId54"/>
    <p:sldId id="348" r:id="rId55"/>
    <p:sldId id="283" r:id="rId56"/>
    <p:sldId id="375" r:id="rId57"/>
    <p:sldId id="287" r:id="rId58"/>
    <p:sldId id="291" r:id="rId59"/>
    <p:sldId id="356" r:id="rId60"/>
    <p:sldId id="292" r:id="rId61"/>
    <p:sldId id="295" r:id="rId62"/>
    <p:sldId id="294" r:id="rId63"/>
    <p:sldId id="293" r:id="rId64"/>
    <p:sldId id="296" r:id="rId65"/>
    <p:sldId id="346" r:id="rId66"/>
    <p:sldId id="305" r:id="rId67"/>
    <p:sldId id="307" r:id="rId68"/>
    <p:sldId id="306" r:id="rId69"/>
    <p:sldId id="376" r:id="rId70"/>
    <p:sldId id="377" r:id="rId71"/>
    <p:sldId id="378" r:id="rId72"/>
    <p:sldId id="379" r:id="rId73"/>
    <p:sldId id="380" r:id="rId74"/>
    <p:sldId id="381" r:id="rId75"/>
    <p:sldId id="382" r:id="rId76"/>
    <p:sldId id="383" r:id="rId77"/>
    <p:sldId id="386" r:id="rId78"/>
    <p:sldId id="384" r:id="rId79"/>
    <p:sldId id="385" r:id="rId80"/>
    <p:sldId id="317" r:id="rId81"/>
    <p:sldId id="315" r:id="rId82"/>
    <p:sldId id="335" r:id="rId83"/>
    <p:sldId id="336" r:id="rId84"/>
    <p:sldId id="337" r:id="rId85"/>
    <p:sldId id="338" r:id="rId86"/>
    <p:sldId id="339" r:id="rId87"/>
    <p:sldId id="341" r:id="rId88"/>
    <p:sldId id="372" r:id="rId89"/>
    <p:sldId id="342" r:id="rId90"/>
    <p:sldId id="343" r:id="rId91"/>
    <p:sldId id="373" r:id="rId92"/>
    <p:sldId id="374" r:id="rId93"/>
    <p:sldId id="344" r:id="rId94"/>
    <p:sldId id="345" r:id="rId95"/>
    <p:sldId id="350" r:id="rId96"/>
    <p:sldId id="351" r:id="rId97"/>
    <p:sldId id="352" r:id="rId98"/>
    <p:sldId id="353" r:id="rId9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66FF"/>
    <a:srgbClr val="800000"/>
    <a:srgbClr val="003366"/>
    <a:srgbClr val="000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87"/>
  </p:normalViewPr>
  <p:slideViewPr>
    <p:cSldViewPr showGuides="1">
      <p:cViewPr>
        <p:scale>
          <a:sx n="100" d="100"/>
          <a:sy n="100" d="100"/>
        </p:scale>
        <p:origin x="94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892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页眉占位符 17612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b="0" dirty="0"/>
          </a:p>
        </p:txBody>
      </p:sp>
      <p:sp>
        <p:nvSpPr>
          <p:cNvPr id="176131" name="日期占位符 176130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b="0" dirty="0"/>
          </a:p>
        </p:txBody>
      </p:sp>
      <p:sp>
        <p:nvSpPr>
          <p:cNvPr id="176132" name="页脚占位符 176131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b="0" dirty="0"/>
          </a:p>
        </p:txBody>
      </p:sp>
      <p:sp>
        <p:nvSpPr>
          <p:cNvPr id="176133" name="灯片编号占位符 176132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b="0" dirty="0"/>
              <a:t>‹#›</a:t>
            </a:fld>
            <a:endParaRPr lang="zh-CN" alt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54" name="组合 125953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25955" name="组合 125954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5956" name="矩形 125955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957" name="矩形 125956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5958" name="组合 125957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25959" name="矩形 125958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960" name="矩形 125959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5961" name="矩形 125960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2" name="矩形 125961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3" name="矩形 125962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5964" name="标题 125963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25965" name="副标题 12596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125966" name="日期占位符 125965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 b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5967" name="页脚占位符 125966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 b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25968" name="灯片编号占位符 125967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 b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4000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2023/6/26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矩形 124929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sz="2400" b="0" dirty="0">
              <a:latin typeface="Tahoma" panose="020B0604030504040204" pitchFamily="34" charset="0"/>
            </a:endParaRPr>
          </a:p>
        </p:txBody>
      </p:sp>
      <p:sp>
        <p:nvSpPr>
          <p:cNvPr id="124931" name="矩形 124930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sz="2400" b="0" dirty="0">
              <a:latin typeface="Tahoma" panose="020B0604030504040204" pitchFamily="34" charset="0"/>
            </a:endParaRPr>
          </a:p>
        </p:txBody>
      </p:sp>
      <p:sp>
        <p:nvSpPr>
          <p:cNvPr id="124932" name="矩形 124931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sz="2400" b="0" dirty="0">
              <a:latin typeface="Tahoma" panose="020B0604030504040204" pitchFamily="34" charset="0"/>
            </a:endParaRPr>
          </a:p>
        </p:txBody>
      </p:sp>
      <p:sp>
        <p:nvSpPr>
          <p:cNvPr id="124933" name="矩形 124932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sz="2400" b="0" dirty="0">
              <a:latin typeface="Tahoma" panose="020B0604030504040204" pitchFamily="34" charset="0"/>
            </a:endParaRPr>
          </a:p>
        </p:txBody>
      </p:sp>
      <p:sp>
        <p:nvSpPr>
          <p:cNvPr id="124934" name="矩形 124933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sz="2400" b="0" dirty="0">
              <a:latin typeface="Tahoma" panose="020B0604030504040204" pitchFamily="34" charset="0"/>
            </a:endParaRPr>
          </a:p>
        </p:txBody>
      </p:sp>
      <p:sp>
        <p:nvSpPr>
          <p:cNvPr id="124935" name="矩形 124934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sz="2400" b="0" dirty="0">
              <a:latin typeface="Tahoma" panose="020B0604030504040204" pitchFamily="34" charset="0"/>
            </a:endParaRPr>
          </a:p>
        </p:txBody>
      </p:sp>
      <p:sp>
        <p:nvSpPr>
          <p:cNvPr id="124936" name="矩形 124935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sz="2400" b="0" dirty="0">
              <a:latin typeface="Tahoma" panose="020B0604030504040204" pitchFamily="34" charset="0"/>
            </a:endParaRPr>
          </a:p>
        </p:txBody>
      </p:sp>
      <p:sp>
        <p:nvSpPr>
          <p:cNvPr id="124937" name="标题 124936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24938" name="文本占位符 124937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4939" name="日期占位符 124938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 b="0">
                <a:latin typeface="Tahoma" panose="020B0604030504040204" pitchFamily="34" charset="0"/>
              </a:defRPr>
            </a:lvl1pPr>
          </a:lstStyle>
          <a:p>
            <a:pPr lvl="0"/>
            <a:fld id="{BB962C8B-B14F-4D97-AF65-F5344CB8AC3E}" type="datetime1">
              <a:rPr lang="zh-CN" altLang="en-US" dirty="0"/>
              <a:t>2023/6/26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4940" name="页脚占位符 124939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 b="0">
                <a:latin typeface="Tahoma" panose="020B060403050404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4941" name="灯片编号占位符 124940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 b="0">
                <a:latin typeface="Tahom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 anchor="b"/>
          <a:lstStyle/>
          <a:p>
            <a:r>
              <a:rPr lang="zh-CN" altLang="en-US" b="1" dirty="0"/>
              <a:t>第九章  设备与</a:t>
            </a:r>
            <a:r>
              <a:rPr lang="en-US" altLang="zh-CN" b="1" dirty="0"/>
              <a:t>I/O</a:t>
            </a:r>
            <a:r>
              <a:rPr lang="zh-CN" altLang="en-US" b="1" dirty="0"/>
              <a:t>管理</a:t>
            </a:r>
            <a:endParaRPr lang="zh-CN" altLang="en-US" b="1"/>
          </a:p>
        </p:txBody>
      </p:sp>
      <p:sp>
        <p:nvSpPr>
          <p:cNvPr id="2051" name="文本占位符 2050"/>
          <p:cNvSpPr>
            <a:spLocks noGrp="1"/>
          </p:cNvSpPr>
          <p:nvPr>
            <p:ph type="body" idx="1"/>
          </p:nvPr>
        </p:nvSpPr>
        <p:spPr>
          <a:xfrm>
            <a:off x="685800" y="1989138"/>
            <a:ext cx="7772400" cy="44878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b="1" dirty="0"/>
              <a:t>设备及其分类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设备的物理特性</a:t>
            </a:r>
          </a:p>
          <a:p>
            <a:pPr>
              <a:lnSpc>
                <a:spcPct val="80000"/>
              </a:lnSpc>
            </a:pPr>
            <a:r>
              <a:rPr lang="en-US" altLang="zh-CN" sz="2800" b="1" dirty="0"/>
              <a:t>IO</a:t>
            </a:r>
            <a:r>
              <a:rPr lang="zh-CN" altLang="en-US" sz="2800" b="1" dirty="0"/>
              <a:t>传输方式（查询、中断、通道、</a:t>
            </a:r>
            <a:r>
              <a:rPr lang="en-US" altLang="zh-CN" sz="2800" b="1"/>
              <a:t>DMA</a:t>
            </a:r>
            <a:r>
              <a:rPr lang="zh-CN" altLang="en-US" sz="2800" b="1"/>
              <a:t>）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设备分配与去配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设备驱动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设备调度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缓冲技术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输入输出进程</a:t>
            </a:r>
          </a:p>
          <a:p>
            <a:pPr>
              <a:lnSpc>
                <a:spcPct val="80000"/>
              </a:lnSpc>
            </a:pPr>
            <a:r>
              <a:rPr lang="en-US" altLang="zh-CN" sz="2800" b="1" dirty="0"/>
              <a:t>RAID</a:t>
            </a:r>
            <a:r>
              <a:rPr lang="zh-CN" altLang="en-US" sz="2800" b="1" dirty="0"/>
              <a:t>技术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虚拟设备</a:t>
            </a:r>
            <a:endParaRPr lang="zh-CN" altLang="en-US" sz="2800" b="1"/>
          </a:p>
          <a:p>
            <a:pPr>
              <a:lnSpc>
                <a:spcPct val="80000"/>
              </a:lnSpc>
            </a:pPr>
            <a:endParaRPr lang="zh-CN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8" name="组合 101377"/>
          <p:cNvGrpSpPr/>
          <p:nvPr/>
        </p:nvGrpSpPr>
        <p:grpSpPr>
          <a:xfrm>
            <a:off x="1828800" y="1219200"/>
            <a:ext cx="5715000" cy="4876800"/>
            <a:chOff x="1104" y="576"/>
            <a:chExt cx="3600" cy="3072"/>
          </a:xfrm>
        </p:grpSpPr>
        <p:sp>
          <p:nvSpPr>
            <p:cNvPr id="101379" name="椭圆 101378"/>
            <p:cNvSpPr/>
            <p:nvPr/>
          </p:nvSpPr>
          <p:spPr>
            <a:xfrm>
              <a:off x="1765" y="1008"/>
              <a:ext cx="2267" cy="2267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80" name="椭圆 101379"/>
            <p:cNvSpPr/>
            <p:nvPr/>
          </p:nvSpPr>
          <p:spPr>
            <a:xfrm>
              <a:off x="1893" y="1136"/>
              <a:ext cx="1995" cy="199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81" name="椭圆 101380"/>
            <p:cNvSpPr/>
            <p:nvPr/>
          </p:nvSpPr>
          <p:spPr>
            <a:xfrm>
              <a:off x="2021" y="1259"/>
              <a:ext cx="1723" cy="1723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82" name="直接连接符 101381"/>
            <p:cNvSpPr/>
            <p:nvPr/>
          </p:nvSpPr>
          <p:spPr>
            <a:xfrm>
              <a:off x="1728" y="1019"/>
              <a:ext cx="2267" cy="22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01383" name="直接连接符 101382"/>
            <p:cNvSpPr/>
            <p:nvPr/>
          </p:nvSpPr>
          <p:spPr>
            <a:xfrm flipV="1">
              <a:off x="1776" y="1008"/>
              <a:ext cx="2267" cy="22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01384" name="直接连接符 101383"/>
            <p:cNvSpPr/>
            <p:nvPr/>
          </p:nvSpPr>
          <p:spPr>
            <a:xfrm>
              <a:off x="2880" y="576"/>
              <a:ext cx="0" cy="30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01385" name="直接连接符 101384"/>
            <p:cNvSpPr/>
            <p:nvPr/>
          </p:nvSpPr>
          <p:spPr>
            <a:xfrm>
              <a:off x="1440" y="2208"/>
              <a:ext cx="29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01386" name="文本框 101385"/>
            <p:cNvSpPr txBox="1"/>
            <p:nvPr/>
          </p:nvSpPr>
          <p:spPr>
            <a:xfrm>
              <a:off x="4080" y="1536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1387" name="文本框 101386"/>
            <p:cNvSpPr txBox="1"/>
            <p:nvPr/>
          </p:nvSpPr>
          <p:spPr>
            <a:xfrm>
              <a:off x="4032" y="2592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01388" name="文本框 101387"/>
            <p:cNvSpPr txBox="1"/>
            <p:nvPr/>
          </p:nvSpPr>
          <p:spPr>
            <a:xfrm>
              <a:off x="3168" y="3360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1389" name="文本框 101388"/>
            <p:cNvSpPr txBox="1"/>
            <p:nvPr/>
          </p:nvSpPr>
          <p:spPr>
            <a:xfrm>
              <a:off x="2064" y="3312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1390" name="文本框 101389"/>
            <p:cNvSpPr txBox="1"/>
            <p:nvPr/>
          </p:nvSpPr>
          <p:spPr>
            <a:xfrm>
              <a:off x="1200" y="2544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1391" name="文本框 101390"/>
            <p:cNvSpPr txBox="1"/>
            <p:nvPr/>
          </p:nvSpPr>
          <p:spPr>
            <a:xfrm>
              <a:off x="1104" y="1536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1392" name="文本框 101391"/>
            <p:cNvSpPr txBox="1"/>
            <p:nvPr/>
          </p:nvSpPr>
          <p:spPr>
            <a:xfrm>
              <a:off x="2016" y="720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1393" name="文本框 101392"/>
            <p:cNvSpPr txBox="1"/>
            <p:nvPr/>
          </p:nvSpPr>
          <p:spPr>
            <a:xfrm>
              <a:off x="3120" y="720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101394" name="文本框 101393"/>
          <p:cNvSpPr txBox="1"/>
          <p:nvPr/>
        </p:nvSpPr>
        <p:spPr>
          <a:xfrm>
            <a:off x="304800" y="457200"/>
            <a:ext cx="792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考虑读写延迟的扇区编号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双交错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endParaRPr lang="zh-CN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文本框 82945"/>
          <p:cNvSpPr txBox="1"/>
          <p:nvPr/>
        </p:nvSpPr>
        <p:spPr>
          <a:xfrm>
            <a:off x="533400" y="463550"/>
            <a:ext cx="7924800" cy="228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光盘的物理特性</a:t>
            </a:r>
            <a:r>
              <a:rPr lang="en-US" altLang="zh-CN" sz="2400" b="0"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CN" sz="2000" b="0" dirty="0">
                <a:latin typeface="Times New Roman" panose="02020603050405020304" pitchFamily="18" charset="0"/>
              </a:rPr>
              <a:t>    </a:t>
            </a:r>
            <a:r>
              <a:rPr lang="zh-CN" altLang="en-US" sz="2000" b="0" dirty="0">
                <a:latin typeface="Times New Roman" panose="02020603050405020304" pitchFamily="18" charset="0"/>
              </a:rPr>
              <a:t>读取原理</a:t>
            </a:r>
            <a:r>
              <a:rPr lang="en-US" altLang="zh-CN" sz="2000" b="0">
                <a:latin typeface="Times New Roman" panose="02020603050405020304" pitchFamily="18" charset="0"/>
              </a:rPr>
              <a:t>: pit/land</a:t>
            </a:r>
          </a:p>
          <a:p>
            <a:pPr>
              <a:spcBef>
                <a:spcPct val="50000"/>
              </a:spcBef>
            </a:pPr>
            <a:r>
              <a:rPr lang="en-US" altLang="zh-CN" sz="2000" b="0" dirty="0">
                <a:latin typeface="Times New Roman" panose="02020603050405020304" pitchFamily="18" charset="0"/>
              </a:rPr>
              <a:t>    </a:t>
            </a:r>
            <a:r>
              <a:rPr lang="zh-CN" altLang="en-US" sz="2000" b="0" dirty="0">
                <a:latin typeface="Times New Roman" panose="02020603050405020304" pitchFamily="18" charset="0"/>
              </a:rPr>
              <a:t>螺旋线</a:t>
            </a:r>
            <a:r>
              <a:rPr lang="en-US" altLang="zh-CN" sz="2000" b="0" dirty="0">
                <a:latin typeface="Times New Roman" panose="02020603050405020304" pitchFamily="18" charset="0"/>
              </a:rPr>
              <a:t>,22188</a:t>
            </a:r>
            <a:r>
              <a:rPr lang="zh-CN" altLang="en-US" sz="2000" b="0" dirty="0">
                <a:latin typeface="Times New Roman" panose="02020603050405020304" pitchFamily="18" charset="0"/>
              </a:rPr>
              <a:t>圈</a:t>
            </a:r>
            <a:r>
              <a:rPr lang="en-US" altLang="zh-CN" sz="2000" b="0" dirty="0">
                <a:latin typeface="Times New Roman" panose="02020603050405020304" pitchFamily="18" charset="0"/>
              </a:rPr>
              <a:t>(</a:t>
            </a:r>
            <a:r>
              <a:rPr lang="zh-CN" altLang="en-US" sz="2000" b="0" dirty="0">
                <a:latin typeface="Times New Roman" panose="02020603050405020304" pitchFamily="18" charset="0"/>
              </a:rPr>
              <a:t>展开</a:t>
            </a:r>
            <a:r>
              <a:rPr lang="en-US" altLang="zh-CN" sz="2000" b="0">
                <a:latin typeface="Times New Roman" panose="02020603050405020304" pitchFamily="18" charset="0"/>
              </a:rPr>
              <a:t>5.6km), </a:t>
            </a:r>
          </a:p>
          <a:p>
            <a:pPr>
              <a:spcBef>
                <a:spcPct val="50000"/>
              </a:spcBef>
            </a:pPr>
            <a:r>
              <a:rPr lang="en-US" altLang="zh-CN" sz="2000" b="0" dirty="0">
                <a:latin typeface="Times New Roman" panose="02020603050405020304" pitchFamily="18" charset="0"/>
              </a:rPr>
              <a:t>    </a:t>
            </a:r>
            <a:r>
              <a:rPr lang="zh-CN" altLang="en-US" sz="2000" b="0" dirty="0">
                <a:latin typeface="Times New Roman" panose="02020603050405020304" pitchFamily="18" charset="0"/>
              </a:rPr>
              <a:t>内侧转速</a:t>
            </a:r>
            <a:r>
              <a:rPr lang="en-US" altLang="zh-CN" sz="2000" b="0" dirty="0">
                <a:latin typeface="Times New Roman" panose="02020603050405020304" pitchFamily="18" charset="0"/>
              </a:rPr>
              <a:t>:530</a:t>
            </a:r>
            <a:r>
              <a:rPr lang="zh-CN" altLang="en-US" sz="2000" b="0" dirty="0">
                <a:latin typeface="Times New Roman" panose="02020603050405020304" pitchFamily="18" charset="0"/>
              </a:rPr>
              <a:t>转</a:t>
            </a:r>
            <a:r>
              <a:rPr lang="en-US" altLang="zh-CN" sz="2000" b="0" dirty="0">
                <a:latin typeface="Times New Roman" panose="02020603050405020304" pitchFamily="18" charset="0"/>
              </a:rPr>
              <a:t>/</a:t>
            </a:r>
            <a:r>
              <a:rPr lang="zh-CN" altLang="en-US" sz="2000" b="0" dirty="0">
                <a:latin typeface="Times New Roman" panose="02020603050405020304" pitchFamily="18" charset="0"/>
              </a:rPr>
              <a:t>分</a:t>
            </a:r>
            <a:r>
              <a:rPr lang="en-US" altLang="zh-CN" sz="2000" b="0" dirty="0">
                <a:latin typeface="Times New Roman" panose="02020603050405020304" pitchFamily="18" charset="0"/>
              </a:rPr>
              <a:t>; </a:t>
            </a:r>
            <a:r>
              <a:rPr lang="zh-CN" altLang="en-US" sz="2000" b="0" dirty="0">
                <a:latin typeface="Times New Roman" panose="02020603050405020304" pitchFamily="18" charset="0"/>
              </a:rPr>
              <a:t>外侧转速</a:t>
            </a:r>
            <a:r>
              <a:rPr lang="en-US" altLang="zh-CN" sz="2000" b="0" dirty="0">
                <a:latin typeface="Times New Roman" panose="02020603050405020304" pitchFamily="18" charset="0"/>
              </a:rPr>
              <a:t>:200</a:t>
            </a:r>
            <a:r>
              <a:rPr lang="zh-CN" altLang="en-US" sz="2000" b="0" dirty="0">
                <a:latin typeface="Times New Roman" panose="02020603050405020304" pitchFamily="18" charset="0"/>
              </a:rPr>
              <a:t>转</a:t>
            </a:r>
            <a:r>
              <a:rPr lang="en-US" altLang="zh-CN" sz="2000" b="0" dirty="0">
                <a:latin typeface="Times New Roman" panose="02020603050405020304" pitchFamily="18" charset="0"/>
              </a:rPr>
              <a:t>/</a:t>
            </a:r>
            <a:r>
              <a:rPr lang="zh-CN" altLang="en-US" sz="2000" b="0" dirty="0">
                <a:latin typeface="Times New Roman" panose="02020603050405020304" pitchFamily="18" charset="0"/>
              </a:rPr>
              <a:t>分</a:t>
            </a:r>
            <a:r>
              <a:rPr lang="en-US" altLang="zh-CN" sz="2000" b="0" dirty="0">
                <a:latin typeface="Times New Roman" panose="02020603050405020304" pitchFamily="18" charset="0"/>
              </a:rPr>
              <a:t>(</a:t>
            </a:r>
            <a:r>
              <a:rPr lang="zh-CN" altLang="en-US" sz="2000" b="0" dirty="0">
                <a:latin typeface="Times New Roman" panose="02020603050405020304" pitchFamily="18" charset="0"/>
              </a:rPr>
              <a:t>密度均匀</a:t>
            </a:r>
            <a:r>
              <a:rPr lang="en-US" altLang="zh-CN" sz="2000" b="0" dirty="0">
                <a:latin typeface="Times New Roman" panose="02020603050405020304" pitchFamily="18" charset="0"/>
              </a:rPr>
              <a:t>,</a:t>
            </a:r>
            <a:r>
              <a:rPr lang="zh-CN" altLang="en-US" sz="2000" b="0" dirty="0">
                <a:latin typeface="Times New Roman" panose="02020603050405020304" pitchFamily="18" charset="0"/>
              </a:rPr>
              <a:t>读取速度均匀</a:t>
            </a:r>
            <a:r>
              <a:rPr lang="en-US" altLang="zh-CN" sz="2000" b="0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000" b="0"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82953" name="文本框 82952"/>
          <p:cNvSpPr txBox="1"/>
          <p:nvPr/>
        </p:nvSpPr>
        <p:spPr>
          <a:xfrm>
            <a:off x="3733800" y="3935413"/>
            <a:ext cx="496888" cy="179387"/>
          </a:xfrm>
          <a:prstGeom prst="rect">
            <a:avLst/>
          </a:prstGeom>
          <a:noFill/>
          <a:ln w="9525">
            <a:noFill/>
          </a:ln>
        </p:spPr>
        <p:txBody>
          <a:bodyPr lIns="18000" tIns="0" rIns="18000" bIns="0"/>
          <a:lstStyle/>
          <a:p>
            <a:pPr algn="ctr"/>
            <a:r>
              <a:rPr lang="en-US" altLang="zh-CN" sz="900" b="0">
                <a:latin typeface="Times New Roman" panose="02020603050405020304" pitchFamily="18" charset="0"/>
              </a:rPr>
              <a:t>……</a:t>
            </a:r>
            <a:endParaRPr lang="en-US" altLang="zh-CN" sz="1000" b="0">
              <a:latin typeface="Times New Roman" panose="02020603050405020304" pitchFamily="18" charset="0"/>
            </a:endParaRPr>
          </a:p>
          <a:p>
            <a:pPr algn="ctr" eaLnBrk="0" hangingPunct="0"/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grpSp>
        <p:nvGrpSpPr>
          <p:cNvPr id="83066" name="组合 83065"/>
          <p:cNvGrpSpPr/>
          <p:nvPr/>
        </p:nvGrpSpPr>
        <p:grpSpPr>
          <a:xfrm>
            <a:off x="1808163" y="3124200"/>
            <a:ext cx="1011237" cy="457200"/>
            <a:chOff x="995" y="1104"/>
            <a:chExt cx="637" cy="288"/>
          </a:xfrm>
        </p:grpSpPr>
        <p:sp>
          <p:nvSpPr>
            <p:cNvPr id="82975" name="文本框 82974"/>
            <p:cNvSpPr txBox="1"/>
            <p:nvPr/>
          </p:nvSpPr>
          <p:spPr>
            <a:xfrm>
              <a:off x="1152" y="1104"/>
              <a:ext cx="288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0" rIns="18000" bIns="10800"/>
            <a:lstStyle/>
            <a:p>
              <a:pPr algn="ctr"/>
              <a:r>
                <a:rPr lang="en-US" altLang="zh-CN" sz="900" b="0">
                  <a:latin typeface="Times New Roman" panose="02020603050405020304" pitchFamily="18" charset="0"/>
                </a:rPr>
                <a:t>…</a:t>
              </a:r>
              <a:endParaRPr lang="en-US" altLang="zh-CN" sz="1000" b="0">
                <a:latin typeface="Times New Roman" panose="02020603050405020304" pitchFamily="18" charset="0"/>
              </a:endParaRPr>
            </a:p>
            <a:p>
              <a:pPr algn="ctr" eaLnBrk="0" hangingPunct="0"/>
              <a:endParaRPr lang="en-US" altLang="zh-CN" sz="2400" b="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82977" name="组合 82976"/>
            <p:cNvGrpSpPr/>
            <p:nvPr/>
          </p:nvGrpSpPr>
          <p:grpSpPr>
            <a:xfrm>
              <a:off x="996" y="1200"/>
              <a:ext cx="636" cy="98"/>
              <a:chOff x="3180" y="9398"/>
              <a:chExt cx="917" cy="144"/>
            </a:xfrm>
          </p:grpSpPr>
          <p:sp>
            <p:nvSpPr>
              <p:cNvPr id="82983" name="矩形 82982"/>
              <p:cNvSpPr/>
              <p:nvPr/>
            </p:nvSpPr>
            <p:spPr>
              <a:xfrm>
                <a:off x="3420" y="9400"/>
                <a:ext cx="57" cy="142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82" name="矩形 82981"/>
              <p:cNvSpPr/>
              <p:nvPr/>
            </p:nvSpPr>
            <p:spPr>
              <a:xfrm>
                <a:off x="3300" y="9400"/>
                <a:ext cx="57" cy="142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81" name="矩形 82980"/>
              <p:cNvSpPr/>
              <p:nvPr/>
            </p:nvSpPr>
            <p:spPr>
              <a:xfrm>
                <a:off x="3800" y="9398"/>
                <a:ext cx="57" cy="142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80" name="矩形 82979"/>
              <p:cNvSpPr/>
              <p:nvPr/>
            </p:nvSpPr>
            <p:spPr>
              <a:xfrm>
                <a:off x="3920" y="9400"/>
                <a:ext cx="57" cy="142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79" name="矩形 82978"/>
              <p:cNvSpPr/>
              <p:nvPr/>
            </p:nvSpPr>
            <p:spPr>
              <a:xfrm>
                <a:off x="4040" y="9400"/>
                <a:ext cx="57" cy="142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78" name="矩形 82977"/>
              <p:cNvSpPr/>
              <p:nvPr/>
            </p:nvSpPr>
            <p:spPr>
              <a:xfrm>
                <a:off x="3180" y="9400"/>
                <a:ext cx="57" cy="142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976" name="左大括号 82975"/>
            <p:cNvSpPr/>
            <p:nvPr/>
          </p:nvSpPr>
          <p:spPr>
            <a:xfrm rot="-5400000">
              <a:off x="1251" y="1014"/>
              <a:ext cx="122" cy="634"/>
            </a:xfrm>
            <a:prstGeom prst="leftBrace">
              <a:avLst>
                <a:gd name="adj1" fmla="val 4330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974" name="直接连接符 82973"/>
          <p:cNvSpPr/>
          <p:nvPr/>
        </p:nvSpPr>
        <p:spPr>
          <a:xfrm>
            <a:off x="2300288" y="3657600"/>
            <a:ext cx="0" cy="2524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82954" name="组合 82953"/>
          <p:cNvGrpSpPr/>
          <p:nvPr/>
        </p:nvGrpSpPr>
        <p:grpSpPr>
          <a:xfrm>
            <a:off x="914400" y="3962400"/>
            <a:ext cx="5867400" cy="685800"/>
            <a:chOff x="2640" y="8732"/>
            <a:chExt cx="5540" cy="685"/>
          </a:xfrm>
        </p:grpSpPr>
        <p:sp>
          <p:nvSpPr>
            <p:cNvPr id="82973" name="左大括号 82972"/>
            <p:cNvSpPr/>
            <p:nvPr/>
          </p:nvSpPr>
          <p:spPr>
            <a:xfrm rot="-5400000">
              <a:off x="5350" y="6310"/>
              <a:ext cx="120" cy="5260"/>
            </a:xfrm>
            <a:prstGeom prst="leftBrace">
              <a:avLst>
                <a:gd name="adj1" fmla="val 365277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956" name="组合 82955"/>
            <p:cNvGrpSpPr/>
            <p:nvPr/>
          </p:nvGrpSpPr>
          <p:grpSpPr>
            <a:xfrm>
              <a:off x="2640" y="8732"/>
              <a:ext cx="5540" cy="113"/>
              <a:chOff x="3040" y="8732"/>
              <a:chExt cx="5540" cy="113"/>
            </a:xfrm>
          </p:grpSpPr>
          <p:sp>
            <p:nvSpPr>
              <p:cNvPr id="82972" name="矩形 82971"/>
              <p:cNvSpPr/>
              <p:nvPr/>
            </p:nvSpPr>
            <p:spPr>
              <a:xfrm>
                <a:off x="3040" y="8732"/>
                <a:ext cx="160" cy="1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71" name="矩形 82970"/>
              <p:cNvSpPr/>
              <p:nvPr/>
            </p:nvSpPr>
            <p:spPr>
              <a:xfrm>
                <a:off x="3280" y="8732"/>
                <a:ext cx="160" cy="1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70" name="矩形 82969"/>
              <p:cNvSpPr/>
              <p:nvPr/>
            </p:nvSpPr>
            <p:spPr>
              <a:xfrm>
                <a:off x="3520" y="8732"/>
                <a:ext cx="160" cy="1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69" name="矩形 82968"/>
              <p:cNvSpPr/>
              <p:nvPr/>
            </p:nvSpPr>
            <p:spPr>
              <a:xfrm>
                <a:off x="3760" y="8732"/>
                <a:ext cx="160" cy="1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68" name="矩形 82967"/>
              <p:cNvSpPr/>
              <p:nvPr/>
            </p:nvSpPr>
            <p:spPr>
              <a:xfrm>
                <a:off x="4000" y="8732"/>
                <a:ext cx="160" cy="1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67" name="矩形 82966"/>
              <p:cNvSpPr/>
              <p:nvPr/>
            </p:nvSpPr>
            <p:spPr>
              <a:xfrm>
                <a:off x="4240" y="8732"/>
                <a:ext cx="160" cy="1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66" name="矩形 82965"/>
              <p:cNvSpPr/>
              <p:nvPr/>
            </p:nvSpPr>
            <p:spPr>
              <a:xfrm>
                <a:off x="4480" y="8732"/>
                <a:ext cx="160" cy="1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65" name="矩形 82964"/>
              <p:cNvSpPr/>
              <p:nvPr/>
            </p:nvSpPr>
            <p:spPr>
              <a:xfrm>
                <a:off x="4720" y="8732"/>
                <a:ext cx="160" cy="1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64" name="矩形 82963"/>
              <p:cNvSpPr/>
              <p:nvPr/>
            </p:nvSpPr>
            <p:spPr>
              <a:xfrm>
                <a:off x="6740" y="8732"/>
                <a:ext cx="160" cy="1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63" name="矩形 82962"/>
              <p:cNvSpPr/>
              <p:nvPr/>
            </p:nvSpPr>
            <p:spPr>
              <a:xfrm>
                <a:off x="6980" y="8732"/>
                <a:ext cx="160" cy="1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62" name="矩形 82961"/>
              <p:cNvSpPr/>
              <p:nvPr/>
            </p:nvSpPr>
            <p:spPr>
              <a:xfrm>
                <a:off x="7220" y="8732"/>
                <a:ext cx="160" cy="1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61" name="矩形 82960"/>
              <p:cNvSpPr/>
              <p:nvPr/>
            </p:nvSpPr>
            <p:spPr>
              <a:xfrm>
                <a:off x="7460" y="8732"/>
                <a:ext cx="160" cy="1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60" name="矩形 82959"/>
              <p:cNvSpPr/>
              <p:nvPr/>
            </p:nvSpPr>
            <p:spPr>
              <a:xfrm>
                <a:off x="7700" y="8732"/>
                <a:ext cx="160" cy="1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59" name="矩形 82958"/>
              <p:cNvSpPr/>
              <p:nvPr/>
            </p:nvSpPr>
            <p:spPr>
              <a:xfrm>
                <a:off x="7940" y="8732"/>
                <a:ext cx="160" cy="1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58" name="矩形 82957"/>
              <p:cNvSpPr/>
              <p:nvPr/>
            </p:nvSpPr>
            <p:spPr>
              <a:xfrm>
                <a:off x="8180" y="8732"/>
                <a:ext cx="160" cy="1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57" name="矩形 82956"/>
              <p:cNvSpPr/>
              <p:nvPr/>
            </p:nvSpPr>
            <p:spPr>
              <a:xfrm>
                <a:off x="8420" y="8732"/>
                <a:ext cx="160" cy="1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955" name="直接连接符 82954"/>
            <p:cNvSpPr/>
            <p:nvPr/>
          </p:nvSpPr>
          <p:spPr>
            <a:xfrm>
              <a:off x="5420" y="9020"/>
              <a:ext cx="0" cy="39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82991" name="矩形 82990"/>
          <p:cNvSpPr/>
          <p:nvPr/>
        </p:nvSpPr>
        <p:spPr>
          <a:xfrm>
            <a:off x="5159375" y="3389313"/>
            <a:ext cx="2571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sz="2400" b="0" dirty="0">
              <a:latin typeface="Times New Roman" panose="02020603050405020304" pitchFamily="18" charset="0"/>
            </a:endParaRPr>
          </a:p>
        </p:txBody>
      </p:sp>
      <p:grpSp>
        <p:nvGrpSpPr>
          <p:cNvPr id="83073" name="组合 83072"/>
          <p:cNvGrpSpPr/>
          <p:nvPr/>
        </p:nvGrpSpPr>
        <p:grpSpPr>
          <a:xfrm>
            <a:off x="914400" y="4724400"/>
            <a:ext cx="5867400" cy="533400"/>
            <a:chOff x="576" y="3168"/>
            <a:chExt cx="3984" cy="336"/>
          </a:xfrm>
        </p:grpSpPr>
        <p:sp>
          <p:nvSpPr>
            <p:cNvPr id="83063" name="矩形 83062"/>
            <p:cNvSpPr/>
            <p:nvPr/>
          </p:nvSpPr>
          <p:spPr>
            <a:xfrm>
              <a:off x="576" y="3168"/>
              <a:ext cx="3957" cy="3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000" b="0">
                  <a:latin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83064" name="直接连接符 83063"/>
            <p:cNvSpPr/>
            <p:nvPr/>
          </p:nvSpPr>
          <p:spPr>
            <a:xfrm>
              <a:off x="1008" y="3168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065" name="直接连接符 83064"/>
            <p:cNvSpPr/>
            <p:nvPr/>
          </p:nvSpPr>
          <p:spPr>
            <a:xfrm flipH="1">
              <a:off x="4032" y="3175"/>
              <a:ext cx="0" cy="32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067" name="文本框 83066"/>
            <p:cNvSpPr txBox="1"/>
            <p:nvPr/>
          </p:nvSpPr>
          <p:spPr>
            <a:xfrm>
              <a:off x="4128" y="3216"/>
              <a:ext cx="432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</a:rPr>
                <a:t>ECC</a:t>
              </a:r>
            </a:p>
          </p:txBody>
        </p:sp>
        <p:sp>
          <p:nvSpPr>
            <p:cNvPr id="83068" name="文本框 83067"/>
            <p:cNvSpPr txBox="1"/>
            <p:nvPr/>
          </p:nvSpPr>
          <p:spPr>
            <a:xfrm>
              <a:off x="672" y="3168"/>
              <a:ext cx="288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83069" name="文本框 83068"/>
          <p:cNvSpPr txBox="1"/>
          <p:nvPr/>
        </p:nvSpPr>
        <p:spPr>
          <a:xfrm>
            <a:off x="2895600" y="3124200"/>
            <a:ext cx="2590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</a:rPr>
              <a:t>14</a:t>
            </a:r>
            <a:r>
              <a:rPr lang="zh-CN" altLang="en-US" b="0" dirty="0">
                <a:latin typeface="Times New Roman" panose="02020603050405020304" pitchFamily="18" charset="0"/>
              </a:rPr>
              <a:t>个</a:t>
            </a:r>
            <a:r>
              <a:rPr lang="en-US" altLang="zh-CN" b="0" dirty="0">
                <a:latin typeface="Times New Roman" panose="02020603050405020304" pitchFamily="18" charset="0"/>
              </a:rPr>
              <a:t>bit</a:t>
            </a:r>
            <a:r>
              <a:rPr lang="zh-CN" altLang="en-US" b="0" dirty="0">
                <a:latin typeface="Times New Roman" panose="02020603050405020304" pitchFamily="18" charset="0"/>
              </a:rPr>
              <a:t>构成一个</a:t>
            </a:r>
            <a:r>
              <a:rPr lang="en-US" altLang="zh-CN" b="0" err="1">
                <a:latin typeface="Times New Roman" panose="02020603050405020304" pitchFamily="18" charset="0"/>
              </a:rPr>
              <a:t>symble</a:t>
            </a:r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83070" name="文本框 83069"/>
          <p:cNvSpPr txBox="1"/>
          <p:nvPr/>
        </p:nvSpPr>
        <p:spPr>
          <a:xfrm>
            <a:off x="2438400" y="3581400"/>
            <a:ext cx="2971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</a:rPr>
              <a:t>42</a:t>
            </a:r>
            <a:r>
              <a:rPr lang="zh-CN" altLang="en-US" b="0" dirty="0">
                <a:latin typeface="Times New Roman" panose="02020603050405020304" pitchFamily="18" charset="0"/>
              </a:rPr>
              <a:t>个</a:t>
            </a:r>
            <a:r>
              <a:rPr lang="en-US" altLang="zh-CN" b="0" err="1">
                <a:latin typeface="Times New Roman" panose="02020603050405020304" pitchFamily="18" charset="0"/>
              </a:rPr>
              <a:t>symble</a:t>
            </a:r>
            <a:r>
              <a:rPr lang="zh-CN" altLang="en-US" b="0" dirty="0">
                <a:latin typeface="Times New Roman" panose="02020603050405020304" pitchFamily="18" charset="0"/>
              </a:rPr>
              <a:t>构成一个</a:t>
            </a:r>
            <a:r>
              <a:rPr lang="en-US" altLang="zh-CN" b="0">
                <a:latin typeface="Times New Roman" panose="02020603050405020304" pitchFamily="18" charset="0"/>
              </a:rPr>
              <a:t>frame</a:t>
            </a:r>
          </a:p>
        </p:txBody>
      </p:sp>
      <p:sp>
        <p:nvSpPr>
          <p:cNvPr id="83071" name="文本框 83070"/>
          <p:cNvSpPr txBox="1"/>
          <p:nvPr/>
        </p:nvSpPr>
        <p:spPr>
          <a:xfrm>
            <a:off x="3886200" y="4343400"/>
            <a:ext cx="2667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 dirty="0">
                <a:latin typeface="Times New Roman" panose="02020603050405020304" pitchFamily="18" charset="0"/>
              </a:rPr>
              <a:t>98</a:t>
            </a:r>
            <a:r>
              <a:rPr lang="zh-CN" altLang="en-US" sz="1600" b="0" dirty="0">
                <a:latin typeface="Times New Roman" panose="02020603050405020304" pitchFamily="18" charset="0"/>
              </a:rPr>
              <a:t>个</a:t>
            </a:r>
            <a:r>
              <a:rPr lang="en-US" altLang="zh-CN" sz="1600" b="0" dirty="0">
                <a:latin typeface="Times New Roman" panose="02020603050405020304" pitchFamily="18" charset="0"/>
              </a:rPr>
              <a:t>frame</a:t>
            </a:r>
            <a:r>
              <a:rPr lang="zh-CN" altLang="en-US" sz="1600" b="0" dirty="0">
                <a:latin typeface="Times New Roman" panose="02020603050405020304" pitchFamily="18" charset="0"/>
              </a:rPr>
              <a:t>构成一个</a:t>
            </a:r>
            <a:r>
              <a:rPr lang="en-US" altLang="zh-CN" sz="1600" b="0">
                <a:latin typeface="Times New Roman" panose="02020603050405020304" pitchFamily="18" charset="0"/>
              </a:rPr>
              <a:t>sector</a:t>
            </a:r>
          </a:p>
        </p:txBody>
      </p:sp>
      <p:sp>
        <p:nvSpPr>
          <p:cNvPr id="83074" name="文本框 83073"/>
          <p:cNvSpPr txBox="1"/>
          <p:nvPr/>
        </p:nvSpPr>
        <p:spPr>
          <a:xfrm>
            <a:off x="6934200" y="4572000"/>
            <a:ext cx="1600200" cy="779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anose="02020603050405020304" pitchFamily="18" charset="0"/>
              </a:rPr>
              <a:t>Sector</a:t>
            </a:r>
          </a:p>
          <a:p>
            <a:pPr>
              <a:spcBef>
                <a:spcPct val="50000"/>
              </a:spcBef>
            </a:pPr>
            <a:r>
              <a:rPr lang="en-US" altLang="zh-CN" b="0">
                <a:latin typeface="Times New Roman" panose="02020603050405020304" pitchFamily="18" charset="0"/>
              </a:rPr>
              <a:t>2352bytes</a:t>
            </a:r>
          </a:p>
        </p:txBody>
      </p:sp>
      <p:sp>
        <p:nvSpPr>
          <p:cNvPr id="83075" name="文本框 83074"/>
          <p:cNvSpPr txBox="1"/>
          <p:nvPr/>
        </p:nvSpPr>
        <p:spPr>
          <a:xfrm>
            <a:off x="6781800" y="3505200"/>
            <a:ext cx="1676400" cy="779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anose="02020603050405020304" pitchFamily="18" charset="0"/>
              </a:rPr>
              <a:t>588bits</a:t>
            </a:r>
            <a:r>
              <a:rPr lang="zh-CN" altLang="en-US" b="0">
                <a:latin typeface="Times New Roman" panose="02020603050405020304" pitchFamily="18" charset="0"/>
              </a:rPr>
              <a:t>的</a:t>
            </a:r>
            <a:r>
              <a:rPr lang="en-US" altLang="zh-CN" b="0">
                <a:latin typeface="Times New Roman" panose="02020603050405020304" pitchFamily="18" charset="0"/>
              </a:rPr>
              <a:t>frame</a:t>
            </a:r>
          </a:p>
          <a:p>
            <a:pPr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</a:rPr>
              <a:t>各包含</a:t>
            </a:r>
            <a:r>
              <a:rPr lang="en-US" altLang="zh-CN" b="0" dirty="0">
                <a:latin typeface="Times New Roman" panose="02020603050405020304" pitchFamily="18" charset="0"/>
              </a:rPr>
              <a:t>24</a:t>
            </a:r>
            <a:r>
              <a:rPr lang="zh-CN" altLang="en-US" b="0" dirty="0">
                <a:latin typeface="Times New Roman" panose="02020603050405020304" pitchFamily="18" charset="0"/>
              </a:rPr>
              <a:t>字节</a:t>
            </a:r>
          </a:p>
        </p:txBody>
      </p:sp>
      <p:sp>
        <p:nvSpPr>
          <p:cNvPr id="83076" name="文本框 83075"/>
          <p:cNvSpPr txBox="1"/>
          <p:nvPr/>
        </p:nvSpPr>
        <p:spPr>
          <a:xfrm>
            <a:off x="609600" y="5867400"/>
            <a:ext cx="8077200" cy="809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anose="02020603050405020304" pitchFamily="18" charset="0"/>
              </a:rPr>
              <a:t>Preamble:</a:t>
            </a:r>
            <a:r>
              <a:rPr lang="en-US" altLang="zh-CN" sz="2000" b="0">
                <a:latin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</a:rPr>
              <a:t>16bytes, </a:t>
            </a:r>
            <a:r>
              <a:rPr lang="zh-CN" altLang="en-US" b="0" dirty="0">
                <a:latin typeface="Times New Roman" panose="02020603050405020304" pitchFamily="18" charset="0"/>
              </a:rPr>
              <a:t>前</a:t>
            </a:r>
            <a:r>
              <a:rPr lang="en-US" altLang="zh-CN" b="0" dirty="0">
                <a:latin typeface="Times New Roman" panose="02020603050405020304" pitchFamily="18" charset="0"/>
              </a:rPr>
              <a:t>12bytes</a:t>
            </a:r>
            <a:r>
              <a:rPr lang="zh-CN" altLang="en-US" b="0" dirty="0">
                <a:latin typeface="Times New Roman" panose="02020603050405020304" pitchFamily="18" charset="0"/>
              </a:rPr>
              <a:t>为</a:t>
            </a:r>
            <a:r>
              <a:rPr lang="en-US" altLang="zh-CN" b="0">
                <a:latin typeface="Times New Roman" panose="02020603050405020304" pitchFamily="18" charset="0"/>
              </a:rPr>
              <a:t>: 00FFFFFFFFFFFFFFFFFFFF00</a:t>
            </a:r>
          </a:p>
          <a:p>
            <a:pPr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</a:rPr>
              <a:t>后随</a:t>
            </a:r>
            <a:r>
              <a:rPr lang="en-US" altLang="zh-CN" b="0" dirty="0">
                <a:latin typeface="Times New Roman" panose="02020603050405020304" pitchFamily="18" charset="0"/>
              </a:rPr>
              <a:t>3bytes</a:t>
            </a:r>
            <a:r>
              <a:rPr lang="zh-CN" altLang="en-US" b="0" dirty="0">
                <a:latin typeface="Times New Roman" panose="02020603050405020304" pitchFamily="18" charset="0"/>
              </a:rPr>
              <a:t>扇区编号</a:t>
            </a:r>
            <a:r>
              <a:rPr lang="en-US" altLang="zh-CN" b="0" dirty="0">
                <a:latin typeface="Times New Roman" panose="02020603050405020304" pitchFamily="18" charset="0"/>
              </a:rPr>
              <a:t>,</a:t>
            </a:r>
            <a:r>
              <a:rPr lang="zh-CN" altLang="en-US" b="0" dirty="0">
                <a:latin typeface="Times New Roman" panose="02020603050405020304" pitchFamily="18" charset="0"/>
              </a:rPr>
              <a:t>最后字节为</a:t>
            </a:r>
            <a:r>
              <a:rPr lang="en-US" altLang="zh-CN" b="0">
                <a:latin typeface="Times New Roman" panose="02020603050405020304" pitchFamily="18" charset="0"/>
              </a:rPr>
              <a:t>mode</a:t>
            </a:r>
          </a:p>
        </p:txBody>
      </p:sp>
      <p:sp>
        <p:nvSpPr>
          <p:cNvPr id="83077" name="文本框 83076"/>
          <p:cNvSpPr txBox="1"/>
          <p:nvPr/>
        </p:nvSpPr>
        <p:spPr>
          <a:xfrm>
            <a:off x="1752600" y="5334000"/>
            <a:ext cx="35814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</a:rPr>
              <a:t>2048</a:t>
            </a:r>
            <a:r>
              <a:rPr lang="zh-CN" altLang="en-US" b="0" dirty="0">
                <a:latin typeface="Times New Roman" panose="02020603050405020304" pitchFamily="18" charset="0"/>
              </a:rPr>
              <a:t>字节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83078" name="文本框 83077"/>
          <p:cNvSpPr txBox="1"/>
          <p:nvPr/>
        </p:nvSpPr>
        <p:spPr>
          <a:xfrm>
            <a:off x="5867400" y="5334000"/>
            <a:ext cx="990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</a:rPr>
              <a:t>288</a:t>
            </a:r>
            <a:r>
              <a:rPr lang="zh-CN" altLang="en-US" b="0" dirty="0">
                <a:latin typeface="Times New Roman" panose="02020603050405020304" pitchFamily="18" charset="0"/>
              </a:rPr>
              <a:t>字节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83079" name="直接连接符 83078"/>
          <p:cNvSpPr/>
          <p:nvPr/>
        </p:nvSpPr>
        <p:spPr>
          <a:xfrm flipV="1">
            <a:off x="1219200" y="52578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2289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 anchor="b"/>
          <a:lstStyle/>
          <a:p>
            <a:r>
              <a:rPr lang="en-US" altLang="zh-CN" dirty="0"/>
              <a:t>9.3 I/O </a:t>
            </a:r>
            <a:r>
              <a:rPr lang="zh-CN" altLang="en-US" dirty="0"/>
              <a:t>传输方式</a:t>
            </a:r>
          </a:p>
        </p:txBody>
      </p:sp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685800" y="1989138"/>
            <a:ext cx="7924800" cy="4106862"/>
          </a:xfrm>
        </p:spPr>
        <p:txBody>
          <a:bodyPr/>
          <a:lstStyle/>
          <a:p>
            <a:r>
              <a:rPr lang="en-US" altLang="zh-CN" sz="2800" b="1" dirty="0"/>
              <a:t>IO</a:t>
            </a:r>
            <a:r>
              <a:rPr lang="zh-CN" altLang="en-US" sz="2800" b="1" dirty="0"/>
              <a:t>操作演变历史</a:t>
            </a:r>
          </a:p>
          <a:p>
            <a:pPr lvl="1"/>
            <a:r>
              <a:rPr lang="zh-CN" altLang="en-US" sz="2400" b="1" dirty="0"/>
              <a:t>程序查询方式  </a:t>
            </a:r>
            <a:r>
              <a:rPr lang="en-US" altLang="zh-CN" sz="2400" b="1"/>
              <a:t>(programmed IO) (polling)</a:t>
            </a:r>
          </a:p>
          <a:p>
            <a:pPr lvl="2"/>
            <a:r>
              <a:rPr lang="en-US" altLang="zh-CN" sz="2000" b="1"/>
              <a:t>CPU and Device can not work in parallel </a:t>
            </a:r>
          </a:p>
          <a:p>
            <a:pPr lvl="1"/>
            <a:r>
              <a:rPr lang="zh-CN" altLang="en-US" sz="2400" b="1" dirty="0"/>
              <a:t>中断方式  </a:t>
            </a:r>
            <a:r>
              <a:rPr lang="en-US" altLang="zh-CN" sz="2400" b="1"/>
              <a:t>(interrupt)</a:t>
            </a:r>
          </a:p>
          <a:p>
            <a:pPr lvl="2"/>
            <a:r>
              <a:rPr lang="en-US" altLang="zh-CN" sz="2000" b="1"/>
              <a:t>CPU and device can work in parallel, too many interrupts for CPU</a:t>
            </a:r>
          </a:p>
          <a:p>
            <a:pPr lvl="1"/>
            <a:r>
              <a:rPr lang="zh-CN" altLang="en-US" sz="2400" b="1" dirty="0"/>
              <a:t>通道方式  </a:t>
            </a:r>
            <a:r>
              <a:rPr lang="en-US" altLang="zh-CN" sz="2400" b="1"/>
              <a:t>(channel)</a:t>
            </a:r>
          </a:p>
          <a:p>
            <a:pPr lvl="2"/>
            <a:r>
              <a:rPr lang="en-US" altLang="zh-CN" sz="2000" b="1" err="1"/>
              <a:t>special processor for dealing with io</a:t>
            </a:r>
            <a:r>
              <a:rPr lang="en-US" altLang="zh-CN" sz="2000" b="1"/>
              <a:t> operations</a:t>
            </a:r>
          </a:p>
          <a:p>
            <a:pPr lvl="1"/>
            <a:r>
              <a:rPr lang="zh-CN" altLang="en-US" sz="2400" b="1" dirty="0"/>
              <a:t>直接内存方式</a:t>
            </a:r>
            <a:r>
              <a:rPr lang="zh-CN" altLang="en-US" sz="2400" b="1"/>
              <a:t> </a:t>
            </a:r>
            <a:r>
              <a:rPr lang="en-US" altLang="zh-CN" sz="2400" b="1"/>
              <a:t>(DMA)</a:t>
            </a:r>
          </a:p>
          <a:p>
            <a:pPr lvl="2"/>
            <a:r>
              <a:rPr lang="en-US" altLang="zh-CN" sz="2000" b="1" err="1"/>
              <a:t>DMA controller in charge of block io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83969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anchor="b"/>
          <a:lstStyle/>
          <a:p>
            <a:r>
              <a:rPr lang="en-US" altLang="zh-CN" sz="4000" b="1" dirty="0"/>
              <a:t>9.3.1 </a:t>
            </a:r>
            <a:r>
              <a:rPr lang="zh-CN" altLang="en-US" sz="4000" b="1" dirty="0"/>
              <a:t>程序控制查询方式</a:t>
            </a:r>
            <a:endParaRPr lang="zh-CN" altLang="en-US" sz="4000" b="1"/>
          </a:p>
        </p:txBody>
      </p:sp>
      <p:sp>
        <p:nvSpPr>
          <p:cNvPr id="83972" name="文本占位符 8397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83973" name="文本框 83972"/>
          <p:cNvSpPr txBox="1"/>
          <p:nvPr/>
        </p:nvSpPr>
        <p:spPr>
          <a:xfrm>
            <a:off x="3135313" y="2336800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</a:rPr>
              <a:t>启动设备</a:t>
            </a:r>
          </a:p>
        </p:txBody>
      </p:sp>
      <p:sp>
        <p:nvSpPr>
          <p:cNvPr id="83974" name="文本框 83973"/>
          <p:cNvSpPr txBox="1"/>
          <p:nvPr/>
        </p:nvSpPr>
        <p:spPr>
          <a:xfrm>
            <a:off x="3744913" y="32512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完成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3975" name="任意多边形 83974"/>
          <p:cNvSpPr/>
          <p:nvPr/>
        </p:nvSpPr>
        <p:spPr>
          <a:xfrm>
            <a:off x="3059113" y="2946400"/>
            <a:ext cx="1042987" cy="539750"/>
          </a:xfrm>
          <a:custGeom>
            <a:avLst/>
            <a:gdLst/>
            <a:ahLst/>
            <a:cxnLst/>
            <a:rect l="0" t="0" r="0" b="0"/>
            <a:pathLst>
              <a:path w="624" h="288">
                <a:moveTo>
                  <a:pt x="432" y="288"/>
                </a:moveTo>
                <a:lnTo>
                  <a:pt x="0" y="288"/>
                </a:lnTo>
                <a:lnTo>
                  <a:pt x="0" y="0"/>
                </a:lnTo>
                <a:lnTo>
                  <a:pt x="624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76" name="直接连接符 83975"/>
          <p:cNvSpPr/>
          <p:nvPr/>
        </p:nvSpPr>
        <p:spPr>
          <a:xfrm>
            <a:off x="4191000" y="2751138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3977" name="直接连接符 83976"/>
          <p:cNvSpPr/>
          <p:nvPr/>
        </p:nvSpPr>
        <p:spPr>
          <a:xfrm>
            <a:off x="4191000" y="21209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3978" name="文本框 83977"/>
          <p:cNvSpPr txBox="1"/>
          <p:nvPr/>
        </p:nvSpPr>
        <p:spPr>
          <a:xfrm>
            <a:off x="3363913" y="30988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83979" name="任意多边形 83978"/>
          <p:cNvSpPr/>
          <p:nvPr/>
        </p:nvSpPr>
        <p:spPr>
          <a:xfrm>
            <a:off x="4506913" y="3479800"/>
            <a:ext cx="609600" cy="381000"/>
          </a:xfrm>
          <a:custGeom>
            <a:avLst/>
            <a:gdLst/>
            <a:ahLst/>
            <a:cxnLst/>
            <a:rect l="0" t="0" r="0" b="0"/>
            <a:pathLst>
              <a:path w="384" h="240">
                <a:moveTo>
                  <a:pt x="0" y="0"/>
                </a:moveTo>
                <a:lnTo>
                  <a:pt x="384" y="0"/>
                </a:lnTo>
                <a:lnTo>
                  <a:pt x="384" y="2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80" name="文本框 83979"/>
          <p:cNvSpPr txBox="1"/>
          <p:nvPr/>
        </p:nvSpPr>
        <p:spPr>
          <a:xfrm>
            <a:off x="4735513" y="30988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83981" name="文本框 83980"/>
          <p:cNvSpPr txBox="1"/>
          <p:nvPr/>
        </p:nvSpPr>
        <p:spPr>
          <a:xfrm>
            <a:off x="838200" y="4419600"/>
            <a:ext cx="59436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缺点</a:t>
            </a:r>
            <a:r>
              <a:rPr lang="en-US" altLang="zh-CN" sz="2400"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</a:rPr>
              <a:t>处理机与设备串行工作</a:t>
            </a:r>
            <a:r>
              <a:rPr lang="en-US" altLang="zh-CN" sz="2400"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</a:rPr>
              <a:t>消耗大量处理机时间</a:t>
            </a:r>
            <a:r>
              <a:rPr lang="en-US" altLang="zh-CN" sz="240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标题 86019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 lIns="92075" tIns="46038" rIns="92075" bIns="46038" anchor="ctr"/>
          <a:lstStyle/>
          <a:p>
            <a:r>
              <a:rPr lang="en-US" altLang="zh-CN" sz="4000" b="1" dirty="0"/>
              <a:t>9.3.2 </a:t>
            </a:r>
            <a:r>
              <a:rPr lang="zh-CN" altLang="en-US" sz="4000" b="1" dirty="0"/>
              <a:t>中断驱动方式</a:t>
            </a:r>
          </a:p>
        </p:txBody>
      </p:sp>
      <p:sp>
        <p:nvSpPr>
          <p:cNvPr id="86021" name="文本占位符 86020"/>
          <p:cNvSpPr>
            <a:spLocks noGrp="1"/>
          </p:cNvSpPr>
          <p:nvPr>
            <p:ph type="body" idx="1"/>
          </p:nvPr>
        </p:nvSpPr>
        <p:spPr>
          <a:xfrm>
            <a:off x="685800" y="1676400"/>
            <a:ext cx="3352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/>
              <a:t>CPU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计算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启动设备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计算</a:t>
            </a:r>
          </a:p>
          <a:p>
            <a:pPr lvl="1">
              <a:lnSpc>
                <a:spcPct val="90000"/>
              </a:lnSpc>
            </a:pPr>
            <a:r>
              <a:rPr lang="en-US" altLang="zh-CN" b="1">
                <a:latin typeface="Arial" panose="020B0604020202020204" pitchFamily="34" charset="0"/>
              </a:rPr>
              <a:t>…</a:t>
            </a:r>
            <a:endParaRPr lang="en-US" altLang="zh-CN" b="1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计算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中断处理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计算</a:t>
            </a:r>
          </a:p>
        </p:txBody>
      </p:sp>
      <p:sp>
        <p:nvSpPr>
          <p:cNvPr id="86023" name="文本框 86022"/>
          <p:cNvSpPr txBox="1"/>
          <p:nvPr/>
        </p:nvSpPr>
        <p:spPr>
          <a:xfrm>
            <a:off x="5029200" y="21336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sz="2400" b="0" dirty="0">
              <a:latin typeface="Times New Roman" panose="02020603050405020304" pitchFamily="18" charset="0"/>
            </a:endParaRPr>
          </a:p>
        </p:txBody>
      </p:sp>
      <p:sp>
        <p:nvSpPr>
          <p:cNvPr id="86024" name="文本框 86023"/>
          <p:cNvSpPr txBox="1"/>
          <p:nvPr/>
        </p:nvSpPr>
        <p:spPr>
          <a:xfrm>
            <a:off x="5300663" y="1685925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设备</a:t>
            </a:r>
            <a:r>
              <a:rPr lang="en-US" altLang="zh-CN" sz="280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86025" name="直接连接符 86024"/>
          <p:cNvSpPr/>
          <p:nvPr/>
        </p:nvSpPr>
        <p:spPr>
          <a:xfrm>
            <a:off x="5791200" y="2509838"/>
            <a:ext cx="0" cy="2519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026" name="文本框 86025"/>
          <p:cNvSpPr txBox="1"/>
          <p:nvPr/>
        </p:nvSpPr>
        <p:spPr>
          <a:xfrm>
            <a:off x="5867400" y="3271838"/>
            <a:ext cx="685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工作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6027" name="直接连接符 86026"/>
          <p:cNvSpPr/>
          <p:nvPr/>
        </p:nvSpPr>
        <p:spPr>
          <a:xfrm flipV="1">
            <a:off x="3048000" y="2509838"/>
            <a:ext cx="27432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86028" name="直接连接符 86027"/>
          <p:cNvSpPr/>
          <p:nvPr/>
        </p:nvSpPr>
        <p:spPr>
          <a:xfrm flipH="1" flipV="1">
            <a:off x="3019425" y="4795838"/>
            <a:ext cx="2771775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86029" name="文本框 86028"/>
          <p:cNvSpPr txBox="1"/>
          <p:nvPr/>
        </p:nvSpPr>
        <p:spPr>
          <a:xfrm>
            <a:off x="3657600" y="5638800"/>
            <a:ext cx="48006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特点</a:t>
            </a:r>
            <a:r>
              <a:rPr lang="en-US" altLang="zh-CN" sz="2400" dirty="0">
                <a:latin typeface="Times New Roman" panose="02020603050405020304" pitchFamily="18" charset="0"/>
              </a:rPr>
              <a:t>:  CPU</a:t>
            </a:r>
            <a:r>
              <a:rPr lang="zh-CN" altLang="en-US" sz="2400" dirty="0">
                <a:latin typeface="Times New Roman" panose="02020603050405020304" pitchFamily="18" charset="0"/>
              </a:rPr>
              <a:t>与设备并行工作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            设备多时对</a:t>
            </a:r>
            <a:r>
              <a:rPr lang="en-US" altLang="zh-CN" sz="2400" dirty="0">
                <a:latin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</a:rPr>
              <a:t>打扰多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8704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 anchor="b"/>
          <a:lstStyle/>
          <a:p>
            <a:r>
              <a:rPr lang="en-US" altLang="zh-CN" sz="4000" dirty="0"/>
              <a:t>9.3.3 DMA</a:t>
            </a:r>
            <a:r>
              <a:rPr lang="zh-CN" altLang="en-US" sz="4000" dirty="0"/>
              <a:t>方式</a:t>
            </a:r>
          </a:p>
        </p:txBody>
      </p:sp>
      <p:sp>
        <p:nvSpPr>
          <p:cNvPr id="87079" name="文本框 87078"/>
          <p:cNvSpPr txBox="1"/>
          <p:nvPr/>
        </p:nvSpPr>
        <p:spPr>
          <a:xfrm>
            <a:off x="5697538" y="5113338"/>
            <a:ext cx="1160462" cy="3730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10800" rIns="0" bIns="10800"/>
          <a:lstStyle/>
          <a:p>
            <a:pPr algn="ctr" eaLnBrk="0" hangingPunct="0"/>
            <a:r>
              <a:rPr lang="en-US" altLang="zh-CN" sz="1600" dirty="0">
                <a:latin typeface="Times New Roman" panose="02020603050405020304" pitchFamily="18" charset="0"/>
              </a:rPr>
              <a:t>③ </a:t>
            </a:r>
            <a:r>
              <a:rPr lang="zh-CN" altLang="en-US" sz="1600" dirty="0">
                <a:latin typeface="Times New Roman" panose="02020603050405020304" pitchFamily="18" charset="0"/>
              </a:rPr>
              <a:t>数据传输</a:t>
            </a:r>
          </a:p>
        </p:txBody>
      </p:sp>
      <p:sp>
        <p:nvSpPr>
          <p:cNvPr id="87081" name="文本框 87080"/>
          <p:cNvSpPr txBox="1"/>
          <p:nvPr/>
        </p:nvSpPr>
        <p:spPr>
          <a:xfrm>
            <a:off x="863600" y="2422525"/>
            <a:ext cx="714375" cy="396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18000" tIns="10800" rIns="18000" bIns="10800"/>
          <a:lstStyle/>
          <a:p>
            <a:pPr algn="ctr" eaLnBrk="0" hangingPunct="0"/>
            <a:r>
              <a:rPr lang="en-US" altLang="zh-CN">
                <a:latin typeface="Times New Roman" panose="02020603050405020304" pitchFamily="18" charset="0"/>
              </a:rPr>
              <a:t>CPU</a:t>
            </a:r>
          </a:p>
        </p:txBody>
      </p:sp>
      <p:sp>
        <p:nvSpPr>
          <p:cNvPr id="87082" name="文本框 87081"/>
          <p:cNvSpPr txBox="1"/>
          <p:nvPr/>
        </p:nvSpPr>
        <p:spPr>
          <a:xfrm>
            <a:off x="2917825" y="2057400"/>
            <a:ext cx="825500" cy="6873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18000" tIns="0" rIns="18000" bIns="0"/>
          <a:lstStyle/>
          <a:p>
            <a:pPr algn="ctr" eaLnBrk="0" hangingPunct="0">
              <a:lnSpc>
                <a:spcPct val="96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DMA</a:t>
            </a:r>
          </a:p>
          <a:p>
            <a:pPr algn="ctr" eaLnBrk="0" hangingPunct="0">
              <a:lnSpc>
                <a:spcPct val="96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控制器</a:t>
            </a:r>
          </a:p>
        </p:txBody>
      </p:sp>
      <p:sp>
        <p:nvSpPr>
          <p:cNvPr id="87083" name="文本框 87082"/>
          <p:cNvSpPr txBox="1"/>
          <p:nvPr/>
        </p:nvSpPr>
        <p:spPr>
          <a:xfrm>
            <a:off x="6777038" y="2397125"/>
            <a:ext cx="825500" cy="422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18000" tIns="10800" rIns="18000" bIns="10800"/>
          <a:lstStyle/>
          <a:p>
            <a:pPr algn="ctr" eaLnBrk="0" hangingPunct="0"/>
            <a:r>
              <a:rPr lang="zh-CN" altLang="en-US" dirty="0">
                <a:latin typeface="Times New Roman" panose="02020603050405020304" pitchFamily="18" charset="0"/>
              </a:rPr>
              <a:t>内存</a:t>
            </a:r>
          </a:p>
        </p:txBody>
      </p:sp>
      <p:sp>
        <p:nvSpPr>
          <p:cNvPr id="87087" name="矩形 87086"/>
          <p:cNvSpPr/>
          <p:nvPr/>
        </p:nvSpPr>
        <p:spPr>
          <a:xfrm>
            <a:off x="6677025" y="2876550"/>
            <a:ext cx="1074738" cy="20224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7088" name="组合 87087"/>
          <p:cNvGrpSpPr/>
          <p:nvPr/>
        </p:nvGrpSpPr>
        <p:grpSpPr>
          <a:xfrm>
            <a:off x="2962275" y="3194050"/>
            <a:ext cx="758825" cy="1350963"/>
            <a:chOff x="4540" y="8580"/>
            <a:chExt cx="680" cy="1023"/>
          </a:xfrm>
        </p:grpSpPr>
        <p:sp>
          <p:nvSpPr>
            <p:cNvPr id="87089" name="文本框 87088"/>
            <p:cNvSpPr txBox="1"/>
            <p:nvPr/>
          </p:nvSpPr>
          <p:spPr>
            <a:xfrm>
              <a:off x="4540" y="8580"/>
              <a:ext cx="680" cy="28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0" rIns="18000" bIns="0"/>
            <a:lstStyle/>
            <a:p>
              <a:pPr algn="ctr" eaLnBrk="0" hangingPunct="0"/>
              <a:r>
                <a:rPr lang="zh-CN" altLang="en-US" sz="1600" dirty="0">
                  <a:latin typeface="Times New Roman" panose="02020603050405020304" pitchFamily="18" charset="0"/>
                </a:rPr>
                <a:t>地  址</a:t>
              </a:r>
            </a:p>
          </p:txBody>
        </p:sp>
        <p:sp>
          <p:nvSpPr>
            <p:cNvPr id="87090" name="文本框 87089"/>
            <p:cNvSpPr txBox="1"/>
            <p:nvPr/>
          </p:nvSpPr>
          <p:spPr>
            <a:xfrm>
              <a:off x="4540" y="8960"/>
              <a:ext cx="680" cy="28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0" rIns="18000" bIns="0"/>
            <a:lstStyle/>
            <a:p>
              <a:pPr algn="ctr" eaLnBrk="0" hangingPunct="0"/>
              <a:r>
                <a:rPr lang="zh-CN" altLang="en-US" sz="1600" dirty="0">
                  <a:latin typeface="Times New Roman" panose="02020603050405020304" pitchFamily="18" charset="0"/>
                </a:rPr>
                <a:t>计  数</a:t>
              </a:r>
            </a:p>
          </p:txBody>
        </p:sp>
        <p:sp>
          <p:nvSpPr>
            <p:cNvPr id="87091" name="文本框 87090"/>
            <p:cNvSpPr txBox="1"/>
            <p:nvPr/>
          </p:nvSpPr>
          <p:spPr>
            <a:xfrm>
              <a:off x="4540" y="9320"/>
              <a:ext cx="680" cy="28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0" rIns="18000" bIns="0"/>
            <a:lstStyle/>
            <a:p>
              <a:pPr algn="ctr" eaLnBrk="0" hangingPunct="0"/>
              <a:r>
                <a:rPr lang="zh-CN" altLang="en-US" sz="1600" dirty="0">
                  <a:latin typeface="Times New Roman" panose="02020603050405020304" pitchFamily="18" charset="0"/>
                </a:rPr>
                <a:t>控  制</a:t>
              </a:r>
            </a:p>
          </p:txBody>
        </p:sp>
      </p:grpSp>
      <p:sp>
        <p:nvSpPr>
          <p:cNvPr id="87092" name="文本框 87091"/>
          <p:cNvSpPr txBox="1"/>
          <p:nvPr/>
        </p:nvSpPr>
        <p:spPr>
          <a:xfrm>
            <a:off x="4879975" y="3562350"/>
            <a:ext cx="758825" cy="7493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82800" rIns="18000"/>
          <a:lstStyle/>
          <a:p>
            <a:pPr algn="ctr" eaLnBrk="0" hangingPunct="0"/>
            <a:r>
              <a:rPr lang="zh-CN" altLang="en-US" sz="2000" dirty="0">
                <a:latin typeface="Times New Roman" panose="02020603050405020304" pitchFamily="18" charset="0"/>
              </a:rPr>
              <a:t>缓冲</a:t>
            </a:r>
          </a:p>
        </p:txBody>
      </p:sp>
      <p:sp>
        <p:nvSpPr>
          <p:cNvPr id="87093" name="圆柱形 87092"/>
          <p:cNvSpPr/>
          <p:nvPr/>
        </p:nvSpPr>
        <p:spPr>
          <a:xfrm>
            <a:off x="5461000" y="2216150"/>
            <a:ext cx="423863" cy="474663"/>
          </a:xfrm>
          <a:prstGeom prst="can">
            <a:avLst>
              <a:gd name="adj" fmla="val 27995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94" name="直接连接符 87093"/>
          <p:cNvSpPr/>
          <p:nvPr/>
        </p:nvSpPr>
        <p:spPr>
          <a:xfrm>
            <a:off x="5638800" y="2705100"/>
            <a:ext cx="0" cy="6731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095" name="文本框 87094"/>
          <p:cNvSpPr txBox="1"/>
          <p:nvPr/>
        </p:nvSpPr>
        <p:spPr>
          <a:xfrm>
            <a:off x="5951538" y="2216150"/>
            <a:ext cx="557212" cy="4746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磁盘</a:t>
            </a:r>
          </a:p>
        </p:txBody>
      </p:sp>
      <p:sp>
        <p:nvSpPr>
          <p:cNvPr id="87096" name="任意多边形 87095"/>
          <p:cNvSpPr/>
          <p:nvPr/>
        </p:nvSpPr>
        <p:spPr>
          <a:xfrm>
            <a:off x="698500" y="4883150"/>
            <a:ext cx="455613" cy="749300"/>
          </a:xfrm>
          <a:custGeom>
            <a:avLst/>
            <a:gdLst/>
            <a:ahLst/>
            <a:cxnLst/>
            <a:rect l="0" t="0" r="0" b="0"/>
            <a:pathLst>
              <a:path w="400" h="580">
                <a:moveTo>
                  <a:pt x="400" y="0"/>
                </a:moveTo>
                <a:lnTo>
                  <a:pt x="400" y="580"/>
                </a:lnTo>
                <a:lnTo>
                  <a:pt x="0" y="580"/>
                </a:lnTo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97" name="任意多边形 87096"/>
          <p:cNvSpPr/>
          <p:nvPr/>
        </p:nvSpPr>
        <p:spPr>
          <a:xfrm>
            <a:off x="1292225" y="4883150"/>
            <a:ext cx="1958975" cy="749300"/>
          </a:xfrm>
          <a:custGeom>
            <a:avLst/>
            <a:gdLst/>
            <a:ahLst/>
            <a:cxnLst/>
            <a:rect l="0" t="0" r="0" b="0"/>
            <a:pathLst>
              <a:path w="1840" h="560">
                <a:moveTo>
                  <a:pt x="0" y="0"/>
                </a:moveTo>
                <a:lnTo>
                  <a:pt x="0" y="560"/>
                </a:lnTo>
                <a:lnTo>
                  <a:pt x="1840" y="560"/>
                </a:lnTo>
                <a:lnTo>
                  <a:pt x="1840" y="0"/>
                </a:lnTo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98" name="任意多边形 87097"/>
          <p:cNvSpPr/>
          <p:nvPr/>
        </p:nvSpPr>
        <p:spPr>
          <a:xfrm>
            <a:off x="3400425" y="4857750"/>
            <a:ext cx="1770063" cy="749300"/>
          </a:xfrm>
          <a:custGeom>
            <a:avLst/>
            <a:gdLst/>
            <a:ahLst/>
            <a:cxnLst/>
            <a:rect l="0" t="0" r="0" b="0"/>
            <a:pathLst>
              <a:path w="1620" h="580">
                <a:moveTo>
                  <a:pt x="0" y="40"/>
                </a:moveTo>
                <a:lnTo>
                  <a:pt x="0" y="580"/>
                </a:lnTo>
                <a:lnTo>
                  <a:pt x="1620" y="580"/>
                </a:lnTo>
                <a:lnTo>
                  <a:pt x="1620" y="0"/>
                </a:lnTo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99" name="任意多边形 87098"/>
          <p:cNvSpPr/>
          <p:nvPr/>
        </p:nvSpPr>
        <p:spPr>
          <a:xfrm>
            <a:off x="5322888" y="4883150"/>
            <a:ext cx="1833562" cy="739775"/>
          </a:xfrm>
          <a:custGeom>
            <a:avLst/>
            <a:gdLst/>
            <a:ahLst/>
            <a:cxnLst/>
            <a:rect l="0" t="0" r="0" b="0"/>
            <a:pathLst>
              <a:path w="1660" h="560">
                <a:moveTo>
                  <a:pt x="0" y="0"/>
                </a:moveTo>
                <a:lnTo>
                  <a:pt x="0" y="560"/>
                </a:lnTo>
                <a:lnTo>
                  <a:pt x="1660" y="560"/>
                </a:lnTo>
                <a:lnTo>
                  <a:pt x="166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00" name="任意多边形 87099"/>
          <p:cNvSpPr/>
          <p:nvPr/>
        </p:nvSpPr>
        <p:spPr>
          <a:xfrm>
            <a:off x="7312025" y="4883150"/>
            <a:ext cx="736600" cy="739775"/>
          </a:xfrm>
          <a:custGeom>
            <a:avLst/>
            <a:gdLst/>
            <a:ahLst/>
            <a:cxnLst/>
            <a:rect l="0" t="0" r="0" b="0"/>
            <a:pathLst>
              <a:path w="660" h="560">
                <a:moveTo>
                  <a:pt x="0" y="0"/>
                </a:moveTo>
                <a:lnTo>
                  <a:pt x="0" y="560"/>
                </a:lnTo>
                <a:lnTo>
                  <a:pt x="660" y="560"/>
                </a:lnTo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01" name="直接连接符 87100"/>
          <p:cNvSpPr/>
          <p:nvPr/>
        </p:nvSpPr>
        <p:spPr>
          <a:xfrm>
            <a:off x="685800" y="5913438"/>
            <a:ext cx="73628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102" name="左中括号 87101"/>
          <p:cNvSpPr/>
          <p:nvPr/>
        </p:nvSpPr>
        <p:spPr>
          <a:xfrm rot="-5400000">
            <a:off x="1978025" y="4329113"/>
            <a:ext cx="598488" cy="1770062"/>
          </a:xfrm>
          <a:prstGeom prst="leftBracket">
            <a:avLst>
              <a:gd name="adj" fmla="val 24646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07" name="左中括号 87106"/>
          <p:cNvSpPr/>
          <p:nvPr/>
        </p:nvSpPr>
        <p:spPr>
          <a:xfrm rot="-5400000">
            <a:off x="5641975" y="4127500"/>
            <a:ext cx="1196975" cy="1519238"/>
          </a:xfrm>
          <a:prstGeom prst="leftBracket">
            <a:avLst>
              <a:gd name="adj" fmla="val 10576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03" name="左中括号 87102"/>
          <p:cNvSpPr/>
          <p:nvPr/>
        </p:nvSpPr>
        <p:spPr>
          <a:xfrm rot="-5400000">
            <a:off x="2157413" y="4249738"/>
            <a:ext cx="223837" cy="1519237"/>
          </a:xfrm>
          <a:prstGeom prst="leftBracket">
            <a:avLst>
              <a:gd name="adj" fmla="val 5656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04" name="文本框 87103"/>
          <p:cNvSpPr txBox="1"/>
          <p:nvPr/>
        </p:nvSpPr>
        <p:spPr>
          <a:xfrm>
            <a:off x="1779588" y="4672013"/>
            <a:ext cx="936625" cy="3698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18000" tIns="10800" rIns="18000" bIns="10800"/>
          <a:lstStyle/>
          <a:p>
            <a:pPr algn="ctr" eaLnBrk="0" hangingPunct="0"/>
            <a:r>
              <a:rPr lang="en-US" altLang="zh-CN" sz="1600" dirty="0">
                <a:latin typeface="Times New Roman" panose="02020603050405020304" pitchFamily="18" charset="0"/>
              </a:rPr>
              <a:t>⑤ </a:t>
            </a:r>
            <a:r>
              <a:rPr lang="zh-CN" altLang="en-US" sz="1600" dirty="0">
                <a:latin typeface="Times New Roman" panose="02020603050405020304" pitchFamily="18" charset="0"/>
              </a:rPr>
              <a:t>中断</a:t>
            </a:r>
          </a:p>
        </p:txBody>
      </p:sp>
      <p:sp>
        <p:nvSpPr>
          <p:cNvPr id="87105" name="文本框 87104"/>
          <p:cNvSpPr txBox="1"/>
          <p:nvPr/>
        </p:nvSpPr>
        <p:spPr>
          <a:xfrm>
            <a:off x="3614738" y="5189538"/>
            <a:ext cx="1338262" cy="296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18000" tIns="10800" rIns="18000" bIns="10800"/>
          <a:lstStyle/>
          <a:p>
            <a:pPr algn="ctr" eaLnBrk="0" hangingPunct="0"/>
            <a:r>
              <a:rPr lang="en-US" altLang="zh-CN" sz="1600" dirty="0">
                <a:latin typeface="Times New Roman" panose="02020603050405020304" pitchFamily="18" charset="0"/>
              </a:rPr>
              <a:t>② DMA</a:t>
            </a:r>
            <a:r>
              <a:rPr lang="zh-CN" altLang="en-US" sz="1600" dirty="0">
                <a:latin typeface="Times New Roman" panose="02020603050405020304" pitchFamily="18" charset="0"/>
              </a:rPr>
              <a:t>请求</a:t>
            </a:r>
          </a:p>
        </p:txBody>
      </p:sp>
      <p:sp>
        <p:nvSpPr>
          <p:cNvPr id="87106" name="左中括号 87105"/>
          <p:cNvSpPr/>
          <p:nvPr/>
        </p:nvSpPr>
        <p:spPr>
          <a:xfrm rot="-5400000">
            <a:off x="4160838" y="4343400"/>
            <a:ext cx="223837" cy="1328738"/>
          </a:xfrm>
          <a:prstGeom prst="leftBracket">
            <a:avLst>
              <a:gd name="adj" fmla="val 4946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08" name="文本框 87107"/>
          <p:cNvSpPr txBox="1"/>
          <p:nvPr/>
        </p:nvSpPr>
        <p:spPr>
          <a:xfrm>
            <a:off x="8115300" y="5594350"/>
            <a:ext cx="647700" cy="501650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</a:rPr>
              <a:t>总线</a:t>
            </a:r>
          </a:p>
        </p:txBody>
      </p:sp>
      <p:sp>
        <p:nvSpPr>
          <p:cNvPr id="87109" name="左中括号 87108"/>
          <p:cNvSpPr/>
          <p:nvPr/>
        </p:nvSpPr>
        <p:spPr>
          <a:xfrm rot="-5400000">
            <a:off x="3968750" y="4392613"/>
            <a:ext cx="600075" cy="1581150"/>
          </a:xfrm>
          <a:prstGeom prst="leftBracket">
            <a:avLst>
              <a:gd name="adj" fmla="val 21957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10" name="文本框 87109"/>
          <p:cNvSpPr txBox="1"/>
          <p:nvPr/>
        </p:nvSpPr>
        <p:spPr>
          <a:xfrm>
            <a:off x="4591050" y="2759075"/>
            <a:ext cx="742950" cy="5937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18000" tIns="10800" rIns="18000" bIns="10800"/>
          <a:lstStyle/>
          <a:p>
            <a:pPr algn="ctr" eaLnBrk="0" hangingPunct="0"/>
            <a:r>
              <a:rPr lang="zh-CN" altLang="en-US" sz="1600" dirty="0">
                <a:latin typeface="Times New Roman" panose="02020603050405020304" pitchFamily="18" charset="0"/>
              </a:rPr>
              <a:t>磁盘</a:t>
            </a:r>
          </a:p>
          <a:p>
            <a:pPr algn="ctr" eaLnBrk="0" hangingPunct="0"/>
            <a:r>
              <a:rPr lang="zh-CN" altLang="en-US" sz="1600" dirty="0">
                <a:latin typeface="Times New Roman" panose="02020603050405020304" pitchFamily="18" charset="0"/>
              </a:rPr>
              <a:t>控制器</a:t>
            </a:r>
          </a:p>
        </p:txBody>
      </p:sp>
      <p:sp>
        <p:nvSpPr>
          <p:cNvPr id="87111" name="文本框 87110"/>
          <p:cNvSpPr txBox="1"/>
          <p:nvPr/>
        </p:nvSpPr>
        <p:spPr>
          <a:xfrm>
            <a:off x="3898900" y="4695825"/>
            <a:ext cx="825500" cy="3730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18000" tIns="10800" rIns="18000" bIns="10800"/>
          <a:lstStyle/>
          <a:p>
            <a:pPr algn="ctr" eaLnBrk="0" hangingPunct="0"/>
            <a:r>
              <a:rPr lang="en-US" altLang="zh-CN" sz="1600" dirty="0">
                <a:latin typeface="Times New Roman" panose="02020603050405020304" pitchFamily="18" charset="0"/>
              </a:rPr>
              <a:t>④ </a:t>
            </a:r>
            <a:r>
              <a:rPr lang="zh-CN" altLang="en-US" sz="1600" dirty="0">
                <a:latin typeface="Times New Roman" panose="02020603050405020304" pitchFamily="18" charset="0"/>
              </a:rPr>
              <a:t>回答</a:t>
            </a:r>
          </a:p>
        </p:txBody>
      </p:sp>
      <p:sp>
        <p:nvSpPr>
          <p:cNvPr id="87080" name="文本框 87079"/>
          <p:cNvSpPr txBox="1"/>
          <p:nvPr/>
        </p:nvSpPr>
        <p:spPr>
          <a:xfrm>
            <a:off x="1676400" y="5197475"/>
            <a:ext cx="1219200" cy="288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en-US" altLang="zh-CN" sz="1600" dirty="0">
                <a:latin typeface="Times New Roman" panose="02020603050405020304" pitchFamily="18" charset="0"/>
              </a:rPr>
              <a:t>① DMA</a:t>
            </a:r>
            <a:r>
              <a:rPr lang="zh-CN" altLang="en-US" sz="1600" dirty="0">
                <a:latin typeface="Times New Roman" panose="02020603050405020304" pitchFamily="18" charset="0"/>
              </a:rPr>
              <a:t>编程</a:t>
            </a:r>
          </a:p>
        </p:txBody>
      </p:sp>
      <p:sp>
        <p:nvSpPr>
          <p:cNvPr id="87084" name="矩形 87083"/>
          <p:cNvSpPr/>
          <p:nvPr/>
        </p:nvSpPr>
        <p:spPr>
          <a:xfrm>
            <a:off x="804863" y="2876550"/>
            <a:ext cx="885825" cy="20224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85" name="矩形 87084"/>
          <p:cNvSpPr/>
          <p:nvPr/>
        </p:nvSpPr>
        <p:spPr>
          <a:xfrm>
            <a:off x="2800350" y="2879725"/>
            <a:ext cx="1076325" cy="20224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dirty="0">
              <a:latin typeface="Tahoma" panose="020B0604030504040204" pitchFamily="34" charset="0"/>
            </a:endParaRPr>
          </a:p>
        </p:txBody>
      </p:sp>
      <p:sp>
        <p:nvSpPr>
          <p:cNvPr id="87086" name="矩形 87085"/>
          <p:cNvSpPr/>
          <p:nvPr/>
        </p:nvSpPr>
        <p:spPr>
          <a:xfrm>
            <a:off x="4738688" y="3378200"/>
            <a:ext cx="1012825" cy="14970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12" name="文本框 87111"/>
          <p:cNvSpPr txBox="1"/>
          <p:nvPr/>
        </p:nvSpPr>
        <p:spPr>
          <a:xfrm>
            <a:off x="1908175" y="3284538"/>
            <a:ext cx="647700" cy="712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1200" dirty="0">
                <a:latin typeface="Tahoma" panose="020B0604030504040204" pitchFamily="34" charset="0"/>
              </a:rPr>
              <a:t>启动</a:t>
            </a:r>
          </a:p>
          <a:p>
            <a:pPr>
              <a:spcBef>
                <a:spcPct val="20000"/>
              </a:spcBef>
            </a:pPr>
            <a:r>
              <a:rPr lang="zh-CN" altLang="en-US" sz="1200" dirty="0">
                <a:latin typeface="Tahoma" panose="020B0604030504040204" pitchFamily="34" charset="0"/>
              </a:rPr>
              <a:t>中断</a:t>
            </a:r>
          </a:p>
          <a:p>
            <a:pPr>
              <a:spcBef>
                <a:spcPct val="20000"/>
              </a:spcBef>
            </a:pPr>
            <a:r>
              <a:rPr lang="zh-CN" altLang="en-US" sz="1200" dirty="0">
                <a:latin typeface="Tahoma" panose="020B0604030504040204" pitchFamily="34" charset="0"/>
              </a:rPr>
              <a:t>状态</a:t>
            </a:r>
          </a:p>
        </p:txBody>
      </p:sp>
      <p:sp>
        <p:nvSpPr>
          <p:cNvPr id="87113" name="直接连接符 87112"/>
          <p:cNvSpPr/>
          <p:nvPr/>
        </p:nvSpPr>
        <p:spPr>
          <a:xfrm>
            <a:off x="2339975" y="3860800"/>
            <a:ext cx="576263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13107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dirty="0"/>
              <a:t>9.3.3 DMA</a:t>
            </a:r>
            <a:r>
              <a:rPr lang="zh-CN" altLang="en-US" dirty="0"/>
              <a:t>方式</a:t>
            </a:r>
          </a:p>
        </p:txBody>
      </p:sp>
      <p:sp>
        <p:nvSpPr>
          <p:cNvPr id="131076" name="矩形 131075"/>
          <p:cNvSpPr/>
          <p:nvPr/>
        </p:nvSpPr>
        <p:spPr>
          <a:xfrm>
            <a:off x="576263" y="3678238"/>
            <a:ext cx="7956550" cy="3667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b="0">
                <a:latin typeface="Tahoma" panose="020B0604030504040204" pitchFamily="34" charset="0"/>
              </a:rPr>
              <a:t>.</a:t>
            </a:r>
            <a:r>
              <a:rPr lang="en-US" altLang="zh-CN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31077" name="文本占位符 13107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b="1" dirty="0"/>
              <a:t>①CPU</a:t>
            </a:r>
            <a:r>
              <a:rPr lang="zh-CN" altLang="en-US" sz="2800" b="1" dirty="0"/>
              <a:t>通过设置</a:t>
            </a:r>
            <a:r>
              <a:rPr lang="en-US" altLang="zh-CN" sz="2800" b="1" dirty="0"/>
              <a:t>DMA</a:t>
            </a:r>
            <a:r>
              <a:rPr lang="zh-CN" altLang="en-US" sz="2800" b="1" dirty="0"/>
              <a:t>控制器实现</a:t>
            </a:r>
            <a:r>
              <a:rPr lang="en-US" altLang="zh-CN" sz="2800" b="1" dirty="0"/>
              <a:t>DMA</a:t>
            </a:r>
            <a:r>
              <a:rPr lang="zh-CN" altLang="en-US" sz="2800" b="1" dirty="0"/>
              <a:t>编程，同时启动磁盘控制器由磁盘读入数据至内部缓冲区并进行和校验；</a:t>
            </a:r>
          </a:p>
          <a:p>
            <a:pPr>
              <a:lnSpc>
                <a:spcPct val="80000"/>
              </a:lnSpc>
            </a:pPr>
            <a:r>
              <a:rPr lang="en-US" altLang="zh-CN" sz="2800" b="1" dirty="0"/>
              <a:t>②DMA</a:t>
            </a:r>
            <a:r>
              <a:rPr lang="zh-CN" altLang="en-US" sz="2800" b="1" dirty="0"/>
              <a:t>控制器向磁盘控制器发出读请求，并将内存地址放在地址总线上；</a:t>
            </a:r>
          </a:p>
          <a:p>
            <a:pPr>
              <a:lnSpc>
                <a:spcPct val="80000"/>
              </a:lnSpc>
            </a:pPr>
            <a:r>
              <a:rPr lang="en-US" altLang="zh-CN" sz="2800" b="1" dirty="0"/>
              <a:t>③</a:t>
            </a:r>
            <a:r>
              <a:rPr lang="zh-CN" altLang="en-US" sz="2800" b="1" dirty="0"/>
              <a:t>磁盘控制器将字节传到内存指定单元；</a:t>
            </a:r>
          </a:p>
          <a:p>
            <a:pPr>
              <a:lnSpc>
                <a:spcPct val="80000"/>
              </a:lnSpc>
            </a:pPr>
            <a:r>
              <a:rPr lang="en-US" altLang="zh-CN" sz="2800" b="1" dirty="0"/>
              <a:t>④</a:t>
            </a:r>
            <a:r>
              <a:rPr lang="zh-CN" altLang="en-US" sz="2800" b="1" dirty="0"/>
              <a:t>磁盘控制器向</a:t>
            </a:r>
            <a:r>
              <a:rPr lang="en-US" altLang="zh-CN" sz="2800" b="1" dirty="0"/>
              <a:t>DMA</a:t>
            </a:r>
            <a:r>
              <a:rPr lang="zh-CN" altLang="en-US" sz="2800" b="1" dirty="0"/>
              <a:t>控制器发送回答；</a:t>
            </a:r>
          </a:p>
          <a:p>
            <a:pPr>
              <a:lnSpc>
                <a:spcPct val="80000"/>
              </a:lnSpc>
            </a:pPr>
            <a:r>
              <a:rPr lang="en-US" altLang="zh-CN" sz="2800" b="1" dirty="0"/>
              <a:t>⑤DMA</a:t>
            </a:r>
            <a:r>
              <a:rPr lang="zh-CN" altLang="en-US" sz="2800" b="1" dirty="0"/>
              <a:t>控制器将内部地址寄存器加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同时将记数减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，重复上述过程</a:t>
            </a:r>
            <a:r>
              <a:rPr lang="en-US" altLang="zh-CN" sz="2800" b="1" dirty="0"/>
              <a:t>②</a:t>
            </a:r>
            <a:r>
              <a:rPr lang="en-US" altLang="zh-CN" sz="2800" b="1" dirty="0">
                <a:latin typeface="宋体" panose="02010600030101010101" pitchFamily="2" charset="-122"/>
              </a:rPr>
              <a:t>─</a:t>
            </a:r>
            <a:r>
              <a:rPr lang="en-US" altLang="zh-CN" sz="2800" b="1" dirty="0"/>
              <a:t>④</a:t>
            </a:r>
            <a:r>
              <a:rPr lang="zh-CN" altLang="en-US" sz="2800" b="1" dirty="0"/>
              <a:t>直至计数器为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，此时</a:t>
            </a:r>
            <a:r>
              <a:rPr lang="en-US" altLang="zh-CN" sz="2800" b="1" dirty="0"/>
              <a:t>DMA</a:t>
            </a:r>
            <a:r>
              <a:rPr lang="zh-CN" altLang="en-US" sz="2800" b="1" dirty="0"/>
              <a:t>控制器向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发出中断信号</a:t>
            </a:r>
            <a:r>
              <a:rPr lang="en-US" altLang="zh-CN" sz="2800" b="1"/>
              <a:t>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6385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 anchor="b"/>
          <a:lstStyle/>
          <a:p>
            <a:r>
              <a:rPr lang="en-US" altLang="zh-CN" sz="3600" b="1" dirty="0"/>
              <a:t>9.3.4  </a:t>
            </a:r>
            <a:r>
              <a:rPr lang="zh-CN" altLang="en-US" sz="3600" b="1" dirty="0"/>
              <a:t>通道方式</a:t>
            </a:r>
            <a:endParaRPr lang="zh-CN" altLang="en-US" b="1"/>
          </a:p>
        </p:txBody>
      </p:sp>
      <p:sp>
        <p:nvSpPr>
          <p:cNvPr id="16387" name="文本占位符 16386"/>
          <p:cNvSpPr>
            <a:spLocks noGrp="1"/>
          </p:cNvSpPr>
          <p:nvPr>
            <p:ph type="body" idx="1"/>
          </p:nvPr>
        </p:nvSpPr>
        <p:spPr>
          <a:xfrm>
            <a:off x="533400" y="1828800"/>
            <a:ext cx="8077200" cy="4191000"/>
          </a:xfrm>
        </p:spPr>
        <p:txBody>
          <a:bodyPr/>
          <a:lstStyle/>
          <a:p>
            <a:r>
              <a:rPr lang="zh-CN" altLang="en-US" b="1" dirty="0"/>
              <a:t>通道</a:t>
            </a:r>
          </a:p>
          <a:p>
            <a:pPr lvl="1"/>
            <a:r>
              <a:rPr lang="zh-CN" altLang="en-US" b="1" dirty="0"/>
              <a:t>负责</a:t>
            </a:r>
            <a:r>
              <a:rPr lang="en-US" altLang="zh-CN" b="1" dirty="0"/>
              <a:t>IO</a:t>
            </a:r>
            <a:r>
              <a:rPr lang="zh-CN" altLang="en-US" b="1" dirty="0"/>
              <a:t>操作的处理机</a:t>
            </a:r>
          </a:p>
          <a:p>
            <a:pPr lvl="2"/>
            <a:r>
              <a:rPr lang="zh-CN" altLang="en-US" b="1" dirty="0"/>
              <a:t>指令系统</a:t>
            </a:r>
          </a:p>
          <a:p>
            <a:pPr lvl="3"/>
            <a:r>
              <a:rPr lang="zh-CN" altLang="en-US" b="1" dirty="0"/>
              <a:t>基本操作：控制、读、写、转移、结束</a:t>
            </a:r>
          </a:p>
          <a:p>
            <a:pPr lvl="3"/>
            <a:r>
              <a:rPr lang="zh-CN" altLang="en-US" b="1" dirty="0"/>
              <a:t>指令格式：（操作码，传输量，特征位，地址）</a:t>
            </a:r>
          </a:p>
          <a:p>
            <a:pPr lvl="2"/>
            <a:r>
              <a:rPr lang="zh-CN" altLang="en-US" b="1" dirty="0"/>
              <a:t>运控部件</a:t>
            </a:r>
          </a:p>
          <a:p>
            <a:pPr lvl="3"/>
            <a:r>
              <a:rPr lang="en-US" altLang="zh-CN" b="1"/>
              <a:t>CAW</a:t>
            </a:r>
            <a:r>
              <a:rPr lang="zh-CN" altLang="en-US" b="1"/>
              <a:t>，</a:t>
            </a:r>
            <a:r>
              <a:rPr lang="en-US" altLang="zh-CN" b="1"/>
              <a:t>CCW</a:t>
            </a:r>
            <a:r>
              <a:rPr lang="zh-CN" altLang="en-US" b="1"/>
              <a:t>，</a:t>
            </a:r>
            <a:r>
              <a:rPr lang="en-US" altLang="zh-CN" b="1"/>
              <a:t>CSW</a:t>
            </a:r>
            <a:r>
              <a:rPr lang="zh-CN" altLang="en-US" b="1"/>
              <a:t>，</a:t>
            </a:r>
            <a:r>
              <a:rPr lang="en-US" altLang="zh-CN" b="1"/>
              <a:t>CDW</a:t>
            </a:r>
          </a:p>
          <a:p>
            <a:pPr lvl="2"/>
            <a:r>
              <a:rPr lang="zh-CN" altLang="en-US" b="1" dirty="0"/>
              <a:t>存储区域（与</a:t>
            </a:r>
            <a:r>
              <a:rPr lang="en-US" altLang="zh-CN" b="1" dirty="0"/>
              <a:t>CPU</a:t>
            </a:r>
            <a:r>
              <a:rPr lang="zh-CN" altLang="en-US" b="1" dirty="0"/>
              <a:t>共用内存</a:t>
            </a:r>
            <a:r>
              <a:rPr lang="en-US" altLang="zh-CN" b="1" dirty="0"/>
              <a:t>,</a:t>
            </a:r>
            <a:r>
              <a:rPr lang="zh-CN" altLang="en-US" b="1" dirty="0"/>
              <a:t>通道内有缓冲区）</a:t>
            </a:r>
          </a:p>
          <a:p>
            <a:pPr lvl="3"/>
            <a:r>
              <a:rPr lang="zh-CN" altLang="en-US" b="1" dirty="0"/>
              <a:t>通道程序，</a:t>
            </a:r>
            <a:r>
              <a:rPr lang="en-US" altLang="zh-CN" b="1" dirty="0"/>
              <a:t>IO</a:t>
            </a:r>
            <a:r>
              <a:rPr lang="zh-CN" altLang="en-US" b="1" dirty="0"/>
              <a:t>数据（</a:t>
            </a:r>
            <a:r>
              <a:rPr lang="en-US" altLang="zh-CN" b="1"/>
              <a:t>channel does have its buffers</a:t>
            </a:r>
            <a:r>
              <a:rPr lang="zh-CN" altLang="en-US" b="1"/>
              <a:t>）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17409"/>
          <p:cNvSpPr txBox="1"/>
          <p:nvPr/>
        </p:nvSpPr>
        <p:spPr>
          <a:xfrm>
            <a:off x="1258888" y="1052513"/>
            <a:ext cx="510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通道程序执行过程：</a:t>
            </a:r>
            <a:endParaRPr lang="zh-CN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文本框 17410"/>
          <p:cNvSpPr txBox="1"/>
          <p:nvPr/>
        </p:nvSpPr>
        <p:spPr>
          <a:xfrm>
            <a:off x="2438400" y="2297113"/>
            <a:ext cx="3886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按</a:t>
            </a:r>
            <a:r>
              <a:rPr lang="en-US" altLang="zh-CN" sz="2400" dirty="0">
                <a:latin typeface="Times New Roman" panose="02020603050405020304" pitchFamily="18" charset="0"/>
              </a:rPr>
              <a:t>CAW</a:t>
            </a:r>
            <a:r>
              <a:rPr lang="zh-CN" altLang="en-US" sz="2400" dirty="0">
                <a:latin typeface="Times New Roman" panose="02020603050405020304" pitchFamily="18" charset="0"/>
              </a:rPr>
              <a:t>取通道命令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CCW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7412" name="文本框 17411"/>
          <p:cNvSpPr txBox="1"/>
          <p:nvPr/>
        </p:nvSpPr>
        <p:spPr>
          <a:xfrm>
            <a:off x="2743200" y="3135313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CAW</a:t>
            </a:r>
            <a:r>
              <a:rPr lang="zh-CN" altLang="en-US" sz="2400">
                <a:latin typeface="Times New Roman" panose="02020603050405020304" pitchFamily="18" charset="0"/>
              </a:rPr>
              <a:t>）</a:t>
            </a:r>
            <a:r>
              <a:rPr lang="en-US" altLang="zh-CN" sz="2400">
                <a:latin typeface="Times New Roman" panose="02020603050405020304" pitchFamily="18" charset="0"/>
              </a:rPr>
              <a:t>+1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CAW</a:t>
            </a:r>
          </a:p>
        </p:txBody>
      </p:sp>
      <p:sp>
        <p:nvSpPr>
          <p:cNvPr id="17413" name="文本框 17412"/>
          <p:cNvSpPr txBox="1"/>
          <p:nvPr/>
        </p:nvSpPr>
        <p:spPr>
          <a:xfrm>
            <a:off x="3200400" y="4049713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是通道结束命令</a:t>
            </a:r>
            <a:endParaRPr lang="zh-CN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414" name="文本框 17413"/>
          <p:cNvSpPr txBox="1"/>
          <p:nvPr/>
        </p:nvSpPr>
        <p:spPr>
          <a:xfrm>
            <a:off x="5486400" y="4735513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执行此命令</a:t>
            </a:r>
            <a:endParaRPr lang="zh-CN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415" name="直接连接符 17414"/>
          <p:cNvSpPr/>
          <p:nvPr/>
        </p:nvSpPr>
        <p:spPr>
          <a:xfrm>
            <a:off x="4267200" y="1916113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16" name="直接连接符 17415"/>
          <p:cNvSpPr/>
          <p:nvPr/>
        </p:nvSpPr>
        <p:spPr>
          <a:xfrm>
            <a:off x="4267200" y="2830513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17" name="直接连接符 17416"/>
          <p:cNvSpPr/>
          <p:nvPr/>
        </p:nvSpPr>
        <p:spPr>
          <a:xfrm>
            <a:off x="4267200" y="3668713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18" name="任意多边形 17417"/>
          <p:cNvSpPr/>
          <p:nvPr/>
        </p:nvSpPr>
        <p:spPr>
          <a:xfrm>
            <a:off x="5486400" y="4278313"/>
            <a:ext cx="838200" cy="468312"/>
          </a:xfrm>
          <a:custGeom>
            <a:avLst/>
            <a:gdLst/>
            <a:ahLst/>
            <a:cxnLst/>
            <a:rect l="0" t="0" r="0" b="0"/>
            <a:pathLst>
              <a:path w="528" h="432">
                <a:moveTo>
                  <a:pt x="0" y="0"/>
                </a:moveTo>
                <a:lnTo>
                  <a:pt x="528" y="0"/>
                </a:lnTo>
                <a:lnTo>
                  <a:pt x="528" y="43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9" name="文本框 17418"/>
          <p:cNvSpPr txBox="1"/>
          <p:nvPr/>
        </p:nvSpPr>
        <p:spPr>
          <a:xfrm>
            <a:off x="5791200" y="3744913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7420" name="任意多边形 17419"/>
          <p:cNvSpPr/>
          <p:nvPr/>
        </p:nvSpPr>
        <p:spPr>
          <a:xfrm>
            <a:off x="4267200" y="1979613"/>
            <a:ext cx="3581400" cy="3562350"/>
          </a:xfrm>
          <a:custGeom>
            <a:avLst/>
            <a:gdLst/>
            <a:ahLst/>
            <a:cxnLst/>
            <a:rect l="0" t="0" r="0" b="0"/>
            <a:pathLst>
              <a:path w="2256" h="2400">
                <a:moveTo>
                  <a:pt x="1296" y="2256"/>
                </a:moveTo>
                <a:lnTo>
                  <a:pt x="1296" y="2400"/>
                </a:lnTo>
                <a:lnTo>
                  <a:pt x="2256" y="2400"/>
                </a:lnTo>
                <a:lnTo>
                  <a:pt x="2256" y="0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1" name="任意多边形 17420"/>
          <p:cNvSpPr/>
          <p:nvPr/>
        </p:nvSpPr>
        <p:spPr>
          <a:xfrm>
            <a:off x="2514600" y="4278313"/>
            <a:ext cx="685800" cy="457200"/>
          </a:xfrm>
          <a:custGeom>
            <a:avLst/>
            <a:gdLst/>
            <a:ahLst/>
            <a:cxnLst/>
            <a:rect l="0" t="0" r="0" b="0"/>
            <a:pathLst>
              <a:path w="432" h="288">
                <a:moveTo>
                  <a:pt x="432" y="0"/>
                </a:move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2" name="文本框 17421"/>
          <p:cNvSpPr txBox="1"/>
          <p:nvPr/>
        </p:nvSpPr>
        <p:spPr>
          <a:xfrm>
            <a:off x="1600200" y="4887913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向</a:t>
            </a:r>
            <a:r>
              <a:rPr lang="en-US" altLang="zh-CN" sz="2400" dirty="0">
                <a:latin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</a:rPr>
              <a:t>发中断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424" name="文本框 17423"/>
          <p:cNvSpPr txBox="1"/>
          <p:nvPr/>
        </p:nvSpPr>
        <p:spPr>
          <a:xfrm>
            <a:off x="762000" y="6030913"/>
            <a:ext cx="7543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一个通道程序可以控制若干设备进行多次</a:t>
            </a:r>
            <a:r>
              <a:rPr lang="en-US" altLang="zh-CN" sz="2400" dirty="0">
                <a:latin typeface="Times New Roman" panose="02020603050405020304" pitchFamily="18" charset="0"/>
              </a:rPr>
              <a:t>IO</a:t>
            </a:r>
            <a:r>
              <a:rPr lang="zh-CN" altLang="en-US" sz="2400" dirty="0">
                <a:latin typeface="Times New Roman" panose="02020603050405020304" pitchFamily="18" charset="0"/>
              </a:rPr>
              <a:t>传输。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425" name="文本框 17424"/>
          <p:cNvSpPr txBox="1"/>
          <p:nvPr/>
        </p:nvSpPr>
        <p:spPr>
          <a:xfrm>
            <a:off x="2514600" y="3744913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标题 8909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通道类型</a:t>
            </a:r>
          </a:p>
        </p:txBody>
      </p:sp>
      <p:sp>
        <p:nvSpPr>
          <p:cNvPr id="89093" name="文本占位符 89092"/>
          <p:cNvSpPr>
            <a:spLocks noGrp="1"/>
          </p:cNvSpPr>
          <p:nvPr>
            <p:ph type="body" idx="1"/>
          </p:nvPr>
        </p:nvSpPr>
        <p:spPr>
          <a:xfrm>
            <a:off x="684213" y="2133600"/>
            <a:ext cx="7772400" cy="4114800"/>
          </a:xfrm>
        </p:spPr>
        <p:txBody>
          <a:bodyPr/>
          <a:lstStyle/>
          <a:p>
            <a:r>
              <a:rPr lang="zh-CN" altLang="en-US" sz="3600" b="1" dirty="0"/>
              <a:t>字节多路通道</a:t>
            </a:r>
            <a:r>
              <a:rPr lang="en-US" altLang="zh-CN" sz="3600" b="1"/>
              <a:t>(byte multiplexer channel)</a:t>
            </a:r>
          </a:p>
          <a:p>
            <a:pPr lvl="1"/>
            <a:r>
              <a:rPr lang="en-US" altLang="zh-CN" b="1" dirty="0"/>
              <a:t>  </a:t>
            </a:r>
            <a:r>
              <a:rPr lang="zh-CN" altLang="en-US" b="1" dirty="0"/>
              <a:t>多个非分配型子通道，连接低速外围设备</a:t>
            </a:r>
          </a:p>
          <a:p>
            <a:r>
              <a:rPr lang="zh-CN" altLang="en-US" b="1" dirty="0"/>
              <a:t>数组选择通道</a:t>
            </a:r>
            <a:r>
              <a:rPr lang="en-US" altLang="zh-CN" b="1"/>
              <a:t>(block selector channel)</a:t>
            </a:r>
          </a:p>
          <a:p>
            <a:pPr lvl="1"/>
            <a:r>
              <a:rPr lang="en-US" altLang="zh-CN" b="1" dirty="0"/>
              <a:t>  </a:t>
            </a:r>
            <a:r>
              <a:rPr lang="zh-CN" altLang="en-US" b="1" dirty="0"/>
              <a:t>一个分配型子通道，连接多台高速设备</a:t>
            </a:r>
          </a:p>
          <a:p>
            <a:r>
              <a:rPr lang="zh-CN" altLang="en-US" b="1" dirty="0"/>
              <a:t>数组多路通道</a:t>
            </a:r>
            <a:r>
              <a:rPr lang="en-US" altLang="zh-CN" b="1"/>
              <a:t>(block multiplexer channel)</a:t>
            </a:r>
          </a:p>
          <a:p>
            <a:pPr lvl="1"/>
            <a:r>
              <a:rPr lang="en-US" altLang="zh-CN" b="1" dirty="0"/>
              <a:t>   </a:t>
            </a:r>
            <a:r>
              <a:rPr lang="zh-CN" altLang="en-US" b="1" dirty="0"/>
              <a:t>多个非分配型子通道，连接多台高速设备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>
          <a:xfrm>
            <a:off x="827088" y="765175"/>
            <a:ext cx="7772400" cy="914400"/>
          </a:xfrm>
        </p:spPr>
        <p:txBody>
          <a:bodyPr anchor="b"/>
          <a:lstStyle/>
          <a:p>
            <a:r>
              <a:rPr lang="en-US" altLang="zh-CN" sz="3600" b="1" dirty="0"/>
              <a:t>9</a:t>
            </a:r>
            <a:r>
              <a:rPr lang="zh-CN" altLang="zh-CN" sz="3600" b="1" dirty="0"/>
              <a:t>.1 设备及其分类</a:t>
            </a:r>
            <a:endParaRPr lang="en-US" altLang="zh-CN" b="1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685800" y="2060575"/>
            <a:ext cx="8001000" cy="4416425"/>
          </a:xfrm>
        </p:spPr>
        <p:txBody>
          <a:bodyPr/>
          <a:lstStyle/>
          <a:p>
            <a:r>
              <a:rPr lang="zh-CN" altLang="en-US" b="1" dirty="0"/>
              <a:t>用途</a:t>
            </a:r>
          </a:p>
          <a:p>
            <a:pPr lvl="1"/>
            <a:r>
              <a:rPr lang="zh-CN" altLang="en-US" b="1" dirty="0"/>
              <a:t>存储型设备</a:t>
            </a:r>
          </a:p>
          <a:p>
            <a:pPr lvl="2"/>
            <a:r>
              <a:rPr lang="zh-CN" altLang="en-US" b="1" dirty="0"/>
              <a:t>磁盘，磁带，光盘</a:t>
            </a:r>
            <a:endParaRPr lang="zh-CN" altLang="en-US" b="1"/>
          </a:p>
          <a:p>
            <a:pPr lvl="1"/>
            <a:r>
              <a:rPr lang="en-US" altLang="zh-CN" b="1" dirty="0"/>
              <a:t>IO</a:t>
            </a:r>
            <a:r>
              <a:rPr lang="zh-CN" altLang="en-US" b="1" dirty="0"/>
              <a:t>型设备</a:t>
            </a:r>
          </a:p>
          <a:p>
            <a:pPr lvl="2"/>
            <a:r>
              <a:rPr lang="zh-CN" altLang="en-US" b="1" dirty="0"/>
              <a:t>扫描仪，打印机，</a:t>
            </a:r>
            <a:r>
              <a:rPr lang="en-US" altLang="zh-CN" b="1" dirty="0"/>
              <a:t>mouse</a:t>
            </a:r>
            <a:r>
              <a:rPr lang="zh-CN" altLang="en-US" b="1" dirty="0"/>
              <a:t>，</a:t>
            </a:r>
            <a:r>
              <a:rPr lang="en-US" altLang="zh-CN" b="1" dirty="0"/>
              <a:t>keyboard</a:t>
            </a:r>
            <a:r>
              <a:rPr lang="zh-CN" altLang="en-US" b="1" dirty="0"/>
              <a:t>，</a:t>
            </a:r>
            <a:r>
              <a:rPr lang="en-US" altLang="zh-CN" b="1" dirty="0"/>
              <a:t>monitor</a:t>
            </a:r>
            <a:r>
              <a:rPr lang="zh-CN" altLang="en-US" b="1" dirty="0"/>
              <a:t>，</a:t>
            </a:r>
          </a:p>
          <a:p>
            <a:pPr lvl="1"/>
            <a:r>
              <a:rPr lang="zh-CN" altLang="en-US" b="1" dirty="0"/>
              <a:t>网络设备</a:t>
            </a:r>
          </a:p>
          <a:p>
            <a:pPr lvl="2"/>
            <a:r>
              <a:rPr lang="zh-CN" altLang="en-US" b="1" dirty="0"/>
              <a:t>网卡，交换机，</a:t>
            </a:r>
            <a:r>
              <a:rPr lang="en-US" altLang="zh-CN" b="1"/>
              <a:t>etc.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90113"/>
          <p:cNvSpPr>
            <a:spLocks noGrp="1"/>
          </p:cNvSpPr>
          <p:nvPr>
            <p:ph type="title"/>
          </p:nvPr>
        </p:nvSpPr>
        <p:spPr>
          <a:xfrm>
            <a:off x="1150938" y="476250"/>
            <a:ext cx="7793037" cy="1152525"/>
          </a:xfrm>
        </p:spPr>
        <p:txBody>
          <a:bodyPr anchor="b"/>
          <a:lstStyle/>
          <a:p>
            <a:r>
              <a:rPr lang="zh-CN" altLang="en-US" sz="3600" b="1" dirty="0"/>
              <a:t>设备、通道、内存连接</a:t>
            </a:r>
            <a:endParaRPr lang="zh-CN" altLang="en-US" sz="3600" b="1"/>
          </a:p>
        </p:txBody>
      </p:sp>
      <p:sp>
        <p:nvSpPr>
          <p:cNvPr id="90117" name="文本框 90116"/>
          <p:cNvSpPr txBox="1"/>
          <p:nvPr/>
        </p:nvSpPr>
        <p:spPr>
          <a:xfrm>
            <a:off x="3940175" y="4121150"/>
            <a:ext cx="1292225" cy="4794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10800" bIns="10800"/>
          <a:lstStyle/>
          <a:p>
            <a:pPr algn="ctr" eaLnBrk="0" hangingPunct="0">
              <a:spcBef>
                <a:spcPts val="3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选择通道</a:t>
            </a:r>
          </a:p>
        </p:txBody>
      </p:sp>
      <p:grpSp>
        <p:nvGrpSpPr>
          <p:cNvPr id="90118" name="组合 90117"/>
          <p:cNvGrpSpPr/>
          <p:nvPr/>
        </p:nvGrpSpPr>
        <p:grpSpPr>
          <a:xfrm>
            <a:off x="3773488" y="5176838"/>
            <a:ext cx="365125" cy="422275"/>
            <a:chOff x="5440" y="4980"/>
            <a:chExt cx="320" cy="400"/>
          </a:xfrm>
        </p:grpSpPr>
        <p:sp>
          <p:nvSpPr>
            <p:cNvPr id="90119" name="圆柱形 90118"/>
            <p:cNvSpPr/>
            <p:nvPr/>
          </p:nvSpPr>
          <p:spPr>
            <a:xfrm>
              <a:off x="5440" y="4980"/>
              <a:ext cx="320" cy="180"/>
            </a:xfrm>
            <a:prstGeom prst="can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0" name="圆柱形 90119"/>
            <p:cNvSpPr/>
            <p:nvPr/>
          </p:nvSpPr>
          <p:spPr>
            <a:xfrm>
              <a:off x="5440" y="5080"/>
              <a:ext cx="320" cy="180"/>
            </a:xfrm>
            <a:prstGeom prst="can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1" name="圆柱形 90120"/>
            <p:cNvSpPr/>
            <p:nvPr/>
          </p:nvSpPr>
          <p:spPr>
            <a:xfrm>
              <a:off x="5440" y="5200"/>
              <a:ext cx="320" cy="180"/>
            </a:xfrm>
            <a:prstGeom prst="can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0122" name="组合 90121"/>
          <p:cNvGrpSpPr/>
          <p:nvPr/>
        </p:nvGrpSpPr>
        <p:grpSpPr>
          <a:xfrm>
            <a:off x="4411663" y="5535613"/>
            <a:ext cx="365125" cy="422275"/>
            <a:chOff x="5440" y="4980"/>
            <a:chExt cx="320" cy="400"/>
          </a:xfrm>
        </p:grpSpPr>
        <p:sp>
          <p:nvSpPr>
            <p:cNvPr id="90123" name="圆柱形 90122"/>
            <p:cNvSpPr/>
            <p:nvPr/>
          </p:nvSpPr>
          <p:spPr>
            <a:xfrm>
              <a:off x="5440" y="4980"/>
              <a:ext cx="320" cy="180"/>
            </a:xfrm>
            <a:prstGeom prst="can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4" name="圆柱形 90123"/>
            <p:cNvSpPr/>
            <p:nvPr/>
          </p:nvSpPr>
          <p:spPr>
            <a:xfrm>
              <a:off x="5440" y="5080"/>
              <a:ext cx="320" cy="180"/>
            </a:xfrm>
            <a:prstGeom prst="can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5" name="圆柱形 90124"/>
            <p:cNvSpPr/>
            <p:nvPr/>
          </p:nvSpPr>
          <p:spPr>
            <a:xfrm>
              <a:off x="5440" y="5200"/>
              <a:ext cx="320" cy="180"/>
            </a:xfrm>
            <a:prstGeom prst="can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0126" name="组合 90125"/>
          <p:cNvGrpSpPr/>
          <p:nvPr/>
        </p:nvGrpSpPr>
        <p:grpSpPr>
          <a:xfrm>
            <a:off x="4981575" y="5176838"/>
            <a:ext cx="365125" cy="422275"/>
            <a:chOff x="5440" y="4980"/>
            <a:chExt cx="320" cy="400"/>
          </a:xfrm>
        </p:grpSpPr>
        <p:sp>
          <p:nvSpPr>
            <p:cNvPr id="90127" name="圆柱形 90126"/>
            <p:cNvSpPr/>
            <p:nvPr/>
          </p:nvSpPr>
          <p:spPr>
            <a:xfrm>
              <a:off x="5440" y="4980"/>
              <a:ext cx="320" cy="180"/>
            </a:xfrm>
            <a:prstGeom prst="can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8" name="圆柱形 90127"/>
            <p:cNvSpPr/>
            <p:nvPr/>
          </p:nvSpPr>
          <p:spPr>
            <a:xfrm>
              <a:off x="5440" y="5080"/>
              <a:ext cx="320" cy="180"/>
            </a:xfrm>
            <a:prstGeom prst="can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9" name="圆柱形 90128"/>
            <p:cNvSpPr/>
            <p:nvPr/>
          </p:nvSpPr>
          <p:spPr>
            <a:xfrm>
              <a:off x="5440" y="5200"/>
              <a:ext cx="320" cy="180"/>
            </a:xfrm>
            <a:prstGeom prst="can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0130" name="椭圆 90129"/>
          <p:cNvSpPr/>
          <p:nvPr/>
        </p:nvSpPr>
        <p:spPr>
          <a:xfrm>
            <a:off x="4519613" y="4918075"/>
            <a:ext cx="96837" cy="889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31" name="直接连接符 90130"/>
          <p:cNvSpPr/>
          <p:nvPr/>
        </p:nvSpPr>
        <p:spPr>
          <a:xfrm flipV="1">
            <a:off x="4572000" y="4606925"/>
            <a:ext cx="0" cy="3159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0132" name="椭圆 90131"/>
          <p:cNvSpPr/>
          <p:nvPr/>
        </p:nvSpPr>
        <p:spPr>
          <a:xfrm>
            <a:off x="4838700" y="5170488"/>
            <a:ext cx="96838" cy="9048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33" name="椭圆 90132"/>
          <p:cNvSpPr/>
          <p:nvPr/>
        </p:nvSpPr>
        <p:spPr>
          <a:xfrm>
            <a:off x="4525963" y="5429250"/>
            <a:ext cx="96837" cy="9048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34" name="椭圆 90133"/>
          <p:cNvSpPr/>
          <p:nvPr/>
        </p:nvSpPr>
        <p:spPr>
          <a:xfrm>
            <a:off x="4178300" y="5197475"/>
            <a:ext cx="96838" cy="9048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35" name="直接连接符 90134"/>
          <p:cNvSpPr/>
          <p:nvPr/>
        </p:nvSpPr>
        <p:spPr>
          <a:xfrm flipH="1">
            <a:off x="4252913" y="5022850"/>
            <a:ext cx="273050" cy="2174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0136" name="文本框 90135"/>
          <p:cNvSpPr txBox="1"/>
          <p:nvPr/>
        </p:nvSpPr>
        <p:spPr>
          <a:xfrm>
            <a:off x="4252913" y="6042025"/>
            <a:ext cx="706437" cy="358775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/>
          <a:lstStyle/>
          <a:p>
            <a:pPr algn="ctr" eaLnBrk="0" hangingPunct="0"/>
            <a:r>
              <a:rPr lang="zh-CN" altLang="en-US" sz="2000" b="0" dirty="0">
                <a:latin typeface="Times New Roman" panose="02020603050405020304" pitchFamily="18" charset="0"/>
              </a:rPr>
              <a:t>磁盘</a:t>
            </a:r>
          </a:p>
        </p:txBody>
      </p:sp>
      <p:sp>
        <p:nvSpPr>
          <p:cNvPr id="90138" name="文本框 90137"/>
          <p:cNvSpPr txBox="1"/>
          <p:nvPr/>
        </p:nvSpPr>
        <p:spPr>
          <a:xfrm>
            <a:off x="1751013" y="4121150"/>
            <a:ext cx="1550987" cy="4794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4000" tIns="10800" rIns="54000" bIns="10800"/>
          <a:lstStyle/>
          <a:p>
            <a:pPr algn="ctr" eaLnBrk="0" hangingPunct="0">
              <a:spcBef>
                <a:spcPts val="3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字节多路通道</a:t>
            </a:r>
          </a:p>
        </p:txBody>
      </p:sp>
      <p:sp>
        <p:nvSpPr>
          <p:cNvPr id="90139" name="流程图: 多文档 90138"/>
          <p:cNvSpPr/>
          <p:nvPr/>
        </p:nvSpPr>
        <p:spPr>
          <a:xfrm>
            <a:off x="1584325" y="5238750"/>
            <a:ext cx="501650" cy="358775"/>
          </a:xfrm>
          <a:prstGeom prst="flowChartMultidocumen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40" name="折角形 90139"/>
          <p:cNvSpPr/>
          <p:nvPr/>
        </p:nvSpPr>
        <p:spPr>
          <a:xfrm>
            <a:off x="2633663" y="5281613"/>
            <a:ext cx="569912" cy="379412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41" name="直接连接符 90140"/>
          <p:cNvSpPr/>
          <p:nvPr/>
        </p:nvSpPr>
        <p:spPr>
          <a:xfrm>
            <a:off x="2724150" y="4622800"/>
            <a:ext cx="322263" cy="6588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0142" name="直接连接符 90141"/>
          <p:cNvSpPr/>
          <p:nvPr/>
        </p:nvSpPr>
        <p:spPr>
          <a:xfrm flipV="1">
            <a:off x="1927225" y="4584700"/>
            <a:ext cx="322263" cy="6588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0143" name="文本框 90142"/>
          <p:cNvSpPr txBox="1"/>
          <p:nvPr/>
        </p:nvSpPr>
        <p:spPr>
          <a:xfrm>
            <a:off x="2609850" y="5745163"/>
            <a:ext cx="752475" cy="401637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/>
          <a:lstStyle/>
          <a:p>
            <a:pPr algn="ctr" eaLnBrk="0" hangingPunct="0"/>
            <a:r>
              <a:rPr lang="zh-CN" altLang="en-US" dirty="0">
                <a:latin typeface="Times New Roman" panose="02020603050405020304" pitchFamily="18" charset="0"/>
              </a:rPr>
              <a:t>打印机</a:t>
            </a:r>
          </a:p>
        </p:txBody>
      </p:sp>
      <p:sp>
        <p:nvSpPr>
          <p:cNvPr id="90144" name="文本框 90143"/>
          <p:cNvSpPr txBox="1"/>
          <p:nvPr/>
        </p:nvSpPr>
        <p:spPr>
          <a:xfrm>
            <a:off x="1447800" y="5724525"/>
            <a:ext cx="728663" cy="401638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/>
          <a:lstStyle/>
          <a:p>
            <a:pPr algn="ctr" eaLnBrk="0" hangingPunct="0"/>
            <a:r>
              <a:rPr lang="zh-CN" altLang="en-US" sz="1600" dirty="0">
                <a:latin typeface="Times New Roman" panose="02020603050405020304" pitchFamily="18" charset="0"/>
              </a:rPr>
              <a:t>输入机</a:t>
            </a:r>
          </a:p>
        </p:txBody>
      </p:sp>
      <p:sp>
        <p:nvSpPr>
          <p:cNvPr id="90146" name="文本框 90145"/>
          <p:cNvSpPr txBox="1"/>
          <p:nvPr/>
        </p:nvSpPr>
        <p:spPr>
          <a:xfrm>
            <a:off x="3887788" y="2874963"/>
            <a:ext cx="1292225" cy="4794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10800" bIns="10800"/>
          <a:lstStyle/>
          <a:p>
            <a:pPr algn="ctr" eaLnBrk="0" hangingPunct="0">
              <a:spcBef>
                <a:spcPts val="3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内存储器</a:t>
            </a:r>
          </a:p>
        </p:txBody>
      </p:sp>
      <p:sp>
        <p:nvSpPr>
          <p:cNvPr id="90147" name="文本框 90146"/>
          <p:cNvSpPr txBox="1"/>
          <p:nvPr/>
        </p:nvSpPr>
        <p:spPr>
          <a:xfrm>
            <a:off x="3894138" y="1931988"/>
            <a:ext cx="1293812" cy="4794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 eaLnBrk="0" hangingPunct="0"/>
            <a:r>
              <a:rPr lang="zh-CN" altLang="en-US" sz="2000" dirty="0">
                <a:latin typeface="Times New Roman" panose="02020603050405020304" pitchFamily="18" charset="0"/>
              </a:rPr>
              <a:t>处理机</a:t>
            </a:r>
          </a:p>
        </p:txBody>
      </p:sp>
      <p:sp>
        <p:nvSpPr>
          <p:cNvPr id="90149" name="文本框 90148"/>
          <p:cNvSpPr txBox="1"/>
          <p:nvPr/>
        </p:nvSpPr>
        <p:spPr>
          <a:xfrm>
            <a:off x="6373813" y="5978525"/>
            <a:ext cx="752475" cy="422275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/>
          <a:lstStyle/>
          <a:p>
            <a:pPr algn="ctr" eaLnBrk="0" hangingPunct="0">
              <a:spcBef>
                <a:spcPts val="300"/>
              </a:spcBef>
            </a:pPr>
            <a:r>
              <a:rPr lang="zh-CN" altLang="en-US" sz="2000" b="0" dirty="0">
                <a:latin typeface="Times New Roman" panose="02020603050405020304" pitchFamily="18" charset="0"/>
              </a:rPr>
              <a:t>磁带</a:t>
            </a:r>
          </a:p>
        </p:txBody>
      </p:sp>
      <p:sp>
        <p:nvSpPr>
          <p:cNvPr id="90150" name="文本框 90149"/>
          <p:cNvSpPr txBox="1"/>
          <p:nvPr/>
        </p:nvSpPr>
        <p:spPr>
          <a:xfrm>
            <a:off x="5878513" y="4121150"/>
            <a:ext cx="1550987" cy="4794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/>
          <a:lstStyle/>
          <a:p>
            <a:pPr algn="ctr" eaLnBrk="0" hangingPunct="0"/>
            <a:r>
              <a:rPr lang="zh-CN" altLang="en-US" dirty="0">
                <a:latin typeface="Times New Roman" panose="02020603050405020304" pitchFamily="18" charset="0"/>
              </a:rPr>
              <a:t>数组多路通道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90151" name="流程图: 顺序访问存储器 90150"/>
          <p:cNvSpPr/>
          <p:nvPr/>
        </p:nvSpPr>
        <p:spPr>
          <a:xfrm>
            <a:off x="5894388" y="5341938"/>
            <a:ext cx="387350" cy="298450"/>
          </a:xfrm>
          <a:prstGeom prst="flowChartMagneticTape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52" name="流程图: 顺序访问存储器 90151"/>
          <p:cNvSpPr/>
          <p:nvPr/>
        </p:nvSpPr>
        <p:spPr>
          <a:xfrm>
            <a:off x="7080250" y="5300663"/>
            <a:ext cx="387350" cy="298450"/>
          </a:xfrm>
          <a:prstGeom prst="flowChartMagneticTape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53" name="流程图: 顺序访问存储器 90152"/>
          <p:cNvSpPr/>
          <p:nvPr/>
        </p:nvSpPr>
        <p:spPr>
          <a:xfrm>
            <a:off x="6510338" y="5562600"/>
            <a:ext cx="387350" cy="298450"/>
          </a:xfrm>
          <a:prstGeom prst="flowChartMagneticTape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54" name="椭圆 90153"/>
          <p:cNvSpPr/>
          <p:nvPr/>
        </p:nvSpPr>
        <p:spPr>
          <a:xfrm>
            <a:off x="6556375" y="5029200"/>
            <a:ext cx="250825" cy="1047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55" name="直接连接符 90154"/>
          <p:cNvSpPr/>
          <p:nvPr/>
        </p:nvSpPr>
        <p:spPr>
          <a:xfrm>
            <a:off x="6692900" y="4606925"/>
            <a:ext cx="0" cy="485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156" name="直接连接符 90155"/>
          <p:cNvSpPr/>
          <p:nvPr/>
        </p:nvSpPr>
        <p:spPr>
          <a:xfrm flipH="1">
            <a:off x="6259513" y="5092700"/>
            <a:ext cx="433387" cy="2952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0157" name="直接连接符 90156"/>
          <p:cNvSpPr/>
          <p:nvPr/>
        </p:nvSpPr>
        <p:spPr>
          <a:xfrm>
            <a:off x="6692900" y="5113338"/>
            <a:ext cx="433388" cy="2952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0158" name="直接连接符 90157"/>
          <p:cNvSpPr/>
          <p:nvPr/>
        </p:nvSpPr>
        <p:spPr>
          <a:xfrm flipH="1">
            <a:off x="2614613" y="3360738"/>
            <a:ext cx="1614487" cy="749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90159" name="直接连接符 90158"/>
          <p:cNvSpPr/>
          <p:nvPr/>
        </p:nvSpPr>
        <p:spPr>
          <a:xfrm>
            <a:off x="4572000" y="3340100"/>
            <a:ext cx="0" cy="777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90160" name="直接连接符 90159"/>
          <p:cNvSpPr/>
          <p:nvPr/>
        </p:nvSpPr>
        <p:spPr>
          <a:xfrm>
            <a:off x="4872038" y="3373438"/>
            <a:ext cx="1614487" cy="7477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90161" name="直接连接符 90160"/>
          <p:cNvSpPr/>
          <p:nvPr/>
        </p:nvSpPr>
        <p:spPr>
          <a:xfrm flipH="1">
            <a:off x="2359025" y="2220913"/>
            <a:ext cx="1550988" cy="1900237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</p:sp>
      <p:sp>
        <p:nvSpPr>
          <p:cNvPr id="90162" name="直接连接符 90161"/>
          <p:cNvSpPr/>
          <p:nvPr/>
        </p:nvSpPr>
        <p:spPr>
          <a:xfrm>
            <a:off x="5210175" y="2241550"/>
            <a:ext cx="1550988" cy="1900238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</p:sp>
      <p:sp>
        <p:nvSpPr>
          <p:cNvPr id="90163" name="任意多边形 90162"/>
          <p:cNvSpPr/>
          <p:nvPr/>
        </p:nvSpPr>
        <p:spPr>
          <a:xfrm rot="2988547">
            <a:off x="4391025" y="2624138"/>
            <a:ext cx="1196975" cy="1293812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rect l="txL" t="txT" r="txR" b="txB"/>
            <a:pathLst>
              <a:path w="21600" h="21600" fill="none">
                <a:moveTo>
                  <a:pt x="0" y="0"/>
                </a:moveTo>
                <a:arcTo wR="21600" hR="21600" stAng="-5400000" swAng="5400000"/>
              </a:path>
              <a:path w="21600" h="21600" stroke="0">
                <a:moveTo>
                  <a:pt x="0" y="0"/>
                </a:moveTo>
                <a:arcTo wR="21600" hR="21600" stAng="-5400000" swAng="5400000"/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64" name="直接连接符 90163"/>
          <p:cNvSpPr/>
          <p:nvPr/>
        </p:nvSpPr>
        <p:spPr>
          <a:xfrm flipV="1">
            <a:off x="6705600" y="5181600"/>
            <a:ext cx="0" cy="3524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90165" name="直接连接符 90164"/>
          <p:cNvSpPr/>
          <p:nvPr/>
        </p:nvSpPr>
        <p:spPr>
          <a:xfrm>
            <a:off x="4572000" y="24384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91137"/>
          <p:cNvSpPr>
            <a:spLocks noGrp="1"/>
          </p:cNvSpPr>
          <p:nvPr>
            <p:ph type="title"/>
          </p:nvPr>
        </p:nvSpPr>
        <p:spPr>
          <a:xfrm>
            <a:off x="1150938" y="603250"/>
            <a:ext cx="7793037" cy="1169988"/>
          </a:xfrm>
        </p:spPr>
        <p:txBody>
          <a:bodyPr anchor="b"/>
          <a:lstStyle/>
          <a:p>
            <a:r>
              <a:rPr lang="en-US" altLang="zh-CN" sz="4000" b="1" dirty="0"/>
              <a:t>9.4 </a:t>
            </a:r>
            <a:r>
              <a:rPr lang="zh-CN" altLang="en-US" sz="4000" b="1" dirty="0"/>
              <a:t>设备的分配与去配</a:t>
            </a:r>
            <a:endParaRPr lang="zh-CN" altLang="en-US" sz="4000" b="1"/>
          </a:p>
        </p:txBody>
      </p:sp>
      <p:sp>
        <p:nvSpPr>
          <p:cNvPr id="91139" name="文本占位符 911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独占型设备的分配与去配</a:t>
            </a:r>
          </a:p>
          <a:p>
            <a:pPr lvl="1"/>
            <a:r>
              <a:rPr lang="zh-CN" altLang="en-US" b="1" dirty="0"/>
              <a:t>块型独占</a:t>
            </a:r>
          </a:p>
          <a:p>
            <a:pPr lvl="1"/>
            <a:r>
              <a:rPr lang="zh-CN" altLang="en-US" b="1" dirty="0"/>
              <a:t>字符型独占</a:t>
            </a:r>
          </a:p>
          <a:p>
            <a:r>
              <a:rPr lang="zh-CN" altLang="en-US" b="1" dirty="0"/>
              <a:t>共享型设备的分配与去配</a:t>
            </a:r>
          </a:p>
          <a:p>
            <a:pPr lvl="1"/>
            <a:r>
              <a:rPr lang="zh-CN" altLang="en-US" b="1" dirty="0"/>
              <a:t>块型共享</a:t>
            </a:r>
          </a:p>
          <a:p>
            <a:pPr lvl="1"/>
            <a:endParaRPr lang="zh-CN" altLang="en-US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20481"/>
          <p:cNvSpPr txBox="1"/>
          <p:nvPr/>
        </p:nvSpPr>
        <p:spPr>
          <a:xfrm>
            <a:off x="381000" y="457200"/>
            <a:ext cx="85344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数据结构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设备控制块</a:t>
            </a:r>
            <a:r>
              <a:rPr lang="en-US" altLang="zh-CN" sz="2400" dirty="0">
                <a:latin typeface="Times New Roman" panose="02020603050405020304" pitchFamily="18" charset="0"/>
              </a:rPr>
              <a:t>(UCB)           </a:t>
            </a:r>
            <a:r>
              <a:rPr lang="zh-CN" altLang="en-US" sz="2400" dirty="0">
                <a:latin typeface="Times New Roman" panose="02020603050405020304" pitchFamily="18" charset="0"/>
              </a:rPr>
              <a:t>通道控制块</a:t>
            </a:r>
            <a:r>
              <a:rPr lang="en-US" altLang="zh-CN" sz="2400">
                <a:latin typeface="Times New Roman" panose="02020603050405020304" pitchFamily="18" charset="0"/>
              </a:rPr>
              <a:t>(CCB)</a:t>
            </a:r>
          </a:p>
        </p:txBody>
      </p:sp>
      <p:sp>
        <p:nvSpPr>
          <p:cNvPr id="20483" name="矩形 20482"/>
          <p:cNvSpPr/>
          <p:nvPr/>
        </p:nvSpPr>
        <p:spPr>
          <a:xfrm>
            <a:off x="609600" y="1828800"/>
            <a:ext cx="2159000" cy="17446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设备标识</a:t>
            </a: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设备状态</a:t>
            </a: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相连通道</a:t>
            </a: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占有设备进程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485" name="矩形 20484"/>
          <p:cNvSpPr/>
          <p:nvPr/>
        </p:nvSpPr>
        <p:spPr>
          <a:xfrm>
            <a:off x="3632200" y="1828800"/>
            <a:ext cx="2159000" cy="1854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通道标识</a:t>
            </a: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通道状态</a:t>
            </a: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通道类型</a:t>
            </a: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占有通道进程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486" name="文本框 20485"/>
          <p:cNvSpPr txBox="1"/>
          <p:nvPr/>
        </p:nvSpPr>
        <p:spPr>
          <a:xfrm>
            <a:off x="457200" y="3962400"/>
            <a:ext cx="3048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系统设备表</a:t>
            </a:r>
            <a:r>
              <a:rPr lang="en-US" altLang="zh-CN" sz="2400">
                <a:latin typeface="Times New Roman" panose="02020603050405020304" pitchFamily="18" charset="0"/>
              </a:rPr>
              <a:t>(SDT)</a:t>
            </a:r>
          </a:p>
        </p:txBody>
      </p:sp>
      <p:sp>
        <p:nvSpPr>
          <p:cNvPr id="20487" name="矩形 20486"/>
          <p:cNvSpPr/>
          <p:nvPr/>
        </p:nvSpPr>
        <p:spPr>
          <a:xfrm>
            <a:off x="533400" y="4419600"/>
            <a:ext cx="5757863" cy="20161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设备类  总数  设备等待队列   </a:t>
            </a:r>
            <a:r>
              <a:rPr lang="en-US" altLang="zh-CN" sz="2400" dirty="0">
                <a:latin typeface="Times New Roman" panose="02020603050405020304" pitchFamily="18" charset="0"/>
              </a:rPr>
              <a:t>UCB</a:t>
            </a:r>
            <a:r>
              <a:rPr lang="zh-CN" altLang="en-US" sz="2400" dirty="0">
                <a:latin typeface="Times New Roman" panose="02020603050405020304" pitchFamily="18" charset="0"/>
              </a:rPr>
              <a:t>表指针</a:t>
            </a:r>
          </a:p>
          <a:p>
            <a:pPr algn="ctr">
              <a:lnSpc>
                <a:spcPct val="120000"/>
              </a:lnSpc>
            </a:pPr>
            <a:r>
              <a:rPr lang="zh-CN" altLang="en-US" sz="2400">
                <a:latin typeface="Comic Sans MS" panose="030F0702030302020204" pitchFamily="66" charset="0"/>
              </a:rPr>
              <a:t> </a:t>
            </a:r>
            <a:r>
              <a:rPr lang="en-US" altLang="zh-CN" sz="2400">
                <a:latin typeface="Comic Sans MS" panose="030F0702030302020204" pitchFamily="66" charset="0"/>
              </a:rPr>
              <a:t>…      …         …            …     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>
              <a:lnSpc>
                <a:spcPct val="160000"/>
              </a:lnSpc>
            </a:pPr>
            <a:r>
              <a:rPr lang="en-US" altLang="zh-CN" sz="2400" err="1">
                <a:latin typeface="Times New Roman" panose="02020603050405020304" pitchFamily="18" charset="0"/>
              </a:rPr>
              <a:t>lp         m              Sm</a:t>
            </a:r>
            <a:r>
              <a:rPr lang="en-US" altLang="zh-CN" sz="2400">
                <a:latin typeface="Times New Roman" panose="02020603050405020304" pitchFamily="18" charset="0"/>
              </a:rPr>
              <a:t>                           </a:t>
            </a:r>
          </a:p>
          <a:p>
            <a:pPr algn="ctr">
              <a:lnSpc>
                <a:spcPct val="160000"/>
              </a:lnSpc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0488" name="直接连接符 20487"/>
          <p:cNvSpPr/>
          <p:nvPr/>
        </p:nvSpPr>
        <p:spPr>
          <a:xfrm>
            <a:off x="533400" y="4868863"/>
            <a:ext cx="57578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9" name="直接连接符 20488"/>
          <p:cNvSpPr/>
          <p:nvPr/>
        </p:nvSpPr>
        <p:spPr>
          <a:xfrm>
            <a:off x="533400" y="5373688"/>
            <a:ext cx="57578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0" name="直接连接符 20489"/>
          <p:cNvSpPr/>
          <p:nvPr/>
        </p:nvSpPr>
        <p:spPr>
          <a:xfrm>
            <a:off x="533400" y="5943600"/>
            <a:ext cx="57578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1" name="直接连接符 20490"/>
          <p:cNvSpPr/>
          <p:nvPr/>
        </p:nvSpPr>
        <p:spPr>
          <a:xfrm>
            <a:off x="1676400" y="4419600"/>
            <a:ext cx="0" cy="20161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2" name="直接连接符 20491"/>
          <p:cNvSpPr/>
          <p:nvPr/>
        </p:nvSpPr>
        <p:spPr>
          <a:xfrm>
            <a:off x="2438400" y="4419600"/>
            <a:ext cx="0" cy="20161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3" name="直接连接符 20492"/>
          <p:cNvSpPr/>
          <p:nvPr/>
        </p:nvSpPr>
        <p:spPr>
          <a:xfrm>
            <a:off x="4419600" y="4419600"/>
            <a:ext cx="0" cy="20161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4" name="矩形 20493"/>
          <p:cNvSpPr/>
          <p:nvPr/>
        </p:nvSpPr>
        <p:spPr>
          <a:xfrm>
            <a:off x="7315200" y="4267200"/>
            <a:ext cx="1366838" cy="2159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UCB</a:t>
            </a:r>
          </a:p>
          <a:p>
            <a:pPr algn="ctr">
              <a:lnSpc>
                <a:spcPct val="14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UCB</a:t>
            </a:r>
          </a:p>
          <a:p>
            <a:pPr algn="ctr">
              <a:lnSpc>
                <a:spcPct val="16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…</a:t>
            </a:r>
          </a:p>
          <a:p>
            <a:pPr algn="ctr">
              <a:lnSpc>
                <a:spcPct val="17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UCB</a:t>
            </a:r>
          </a:p>
        </p:txBody>
      </p:sp>
      <p:sp>
        <p:nvSpPr>
          <p:cNvPr id="20495" name="直接连接符 20494"/>
          <p:cNvSpPr/>
          <p:nvPr/>
        </p:nvSpPr>
        <p:spPr>
          <a:xfrm>
            <a:off x="7315200" y="4724400"/>
            <a:ext cx="13668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6" name="直接连接符 20495"/>
          <p:cNvSpPr/>
          <p:nvPr/>
        </p:nvSpPr>
        <p:spPr>
          <a:xfrm>
            <a:off x="7315200" y="5181600"/>
            <a:ext cx="13668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7" name="直接连接符 20496"/>
          <p:cNvSpPr/>
          <p:nvPr/>
        </p:nvSpPr>
        <p:spPr>
          <a:xfrm>
            <a:off x="7315200" y="5943600"/>
            <a:ext cx="13668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8" name="任意多边形 20497"/>
          <p:cNvSpPr/>
          <p:nvPr/>
        </p:nvSpPr>
        <p:spPr>
          <a:xfrm>
            <a:off x="5410200" y="4495800"/>
            <a:ext cx="1905000" cy="1219200"/>
          </a:xfrm>
          <a:custGeom>
            <a:avLst/>
            <a:gdLst/>
            <a:ahLst/>
            <a:cxnLst/>
            <a:rect l="0" t="0" r="0" b="0"/>
            <a:pathLst>
              <a:path w="1200" h="864">
                <a:moveTo>
                  <a:pt x="0" y="864"/>
                </a:moveTo>
                <a:lnTo>
                  <a:pt x="816" y="864"/>
                </a:lnTo>
                <a:lnTo>
                  <a:pt x="816" y="0"/>
                </a:lnTo>
                <a:lnTo>
                  <a:pt x="120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9" name="文本框 20498"/>
          <p:cNvSpPr txBox="1"/>
          <p:nvPr/>
        </p:nvSpPr>
        <p:spPr>
          <a:xfrm>
            <a:off x="684213" y="6021388"/>
            <a:ext cx="525621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 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>
                <a:latin typeface="Tahoma" panose="020B0604030504040204" pitchFamily="34" charset="0"/>
              </a:rPr>
              <a:t>           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>
                <a:latin typeface="Tahoma" panose="020B0604030504040204" pitchFamily="34" charset="0"/>
              </a:rPr>
              <a:t>                 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>
                <a:latin typeface="Tahoma" panose="020B0604030504040204" pitchFamily="34" charset="0"/>
              </a:rPr>
              <a:t>                      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21505"/>
          <p:cNvSpPr txBox="1"/>
          <p:nvPr/>
        </p:nvSpPr>
        <p:spPr>
          <a:xfrm>
            <a:off x="609600" y="914400"/>
            <a:ext cx="8001000" cy="5791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独占型设备的分配与去配</a:t>
            </a:r>
          </a:p>
          <a:p>
            <a:pPr>
              <a:spcBef>
                <a:spcPct val="50000"/>
              </a:spcBef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用户使用独占型设备活动：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        申请，使用，使用，</a:t>
            </a:r>
            <a:r>
              <a:rPr lang="en-US" altLang="zh-CN" sz="2000">
                <a:latin typeface="Times New Roman" panose="02020603050405020304" pitchFamily="18" charset="0"/>
              </a:rPr>
              <a:t>…</a:t>
            </a:r>
            <a:r>
              <a:rPr lang="zh-CN" altLang="en-US" sz="2000" dirty="0">
                <a:latin typeface="Times New Roman" panose="02020603050405020304" pitchFamily="18" charset="0"/>
              </a:rPr>
              <a:t>，使用，释放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        </a:t>
            </a:r>
          </a:p>
          <a:p>
            <a:pPr>
              <a:spcBef>
                <a:spcPct val="250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         申请：</a:t>
            </a:r>
            <a:r>
              <a:rPr lang="en-US" altLang="zh-CN" sz="2000" dirty="0">
                <a:latin typeface="Times New Roman" panose="02020603050405020304" pitchFamily="18" charset="0"/>
              </a:rPr>
              <a:t>(1) </a:t>
            </a:r>
            <a:r>
              <a:rPr lang="zh-CN" altLang="en-US" sz="2000" dirty="0">
                <a:latin typeface="Times New Roman" panose="02020603050405020304" pitchFamily="18" charset="0"/>
              </a:rPr>
              <a:t>根据设备类查</a:t>
            </a:r>
            <a:r>
              <a:rPr lang="en-US" altLang="zh-CN" sz="2000" dirty="0">
                <a:latin typeface="Times New Roman" panose="02020603050405020304" pitchFamily="18" charset="0"/>
              </a:rPr>
              <a:t>SDT</a:t>
            </a:r>
            <a:r>
              <a:rPr lang="zh-CN" altLang="en-US" sz="2000" dirty="0">
                <a:latin typeface="Times New Roman" panose="02020603050405020304" pitchFamily="18" charset="0"/>
              </a:rPr>
              <a:t>表</a:t>
            </a:r>
          </a:p>
          <a:p>
            <a:pPr>
              <a:spcBef>
                <a:spcPct val="250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                    </a:t>
            </a:r>
            <a:r>
              <a:rPr lang="en-US" altLang="zh-CN" sz="2000" err="1">
                <a:latin typeface="Times New Roman" panose="02020603050405020304" pitchFamily="18" charset="0"/>
              </a:rPr>
              <a:t>(2) P(Sm</a:t>
            </a:r>
            <a:r>
              <a:rPr lang="en-US" altLang="zh-CN" sz="2000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25000"/>
              </a:spcBef>
            </a:pPr>
            <a:r>
              <a:rPr lang="zh-CN" altLang="zh-CN" sz="2000">
                <a:latin typeface="Times New Roman" panose="02020603050405020304" pitchFamily="18" charset="0"/>
              </a:rPr>
              <a:t>                    (3) 查</a:t>
            </a:r>
            <a:r>
              <a:rPr lang="zh-CN" altLang="zh-CN" sz="2000" dirty="0">
                <a:latin typeface="Times New Roman" panose="02020603050405020304" pitchFamily="18" charset="0"/>
              </a:rPr>
              <a:t>UCB表找一空闲设备并分配</a:t>
            </a:r>
          </a:p>
          <a:p>
            <a:pPr>
              <a:spcBef>
                <a:spcPct val="25000"/>
              </a:spcBef>
            </a:pPr>
            <a:r>
              <a:rPr lang="zh-CN" altLang="zh-CN" sz="2000" dirty="0">
                <a:latin typeface="Times New Roman" panose="02020603050405020304" pitchFamily="18" charset="0"/>
              </a:rPr>
              <a:t>         使用：(1) </a:t>
            </a:r>
            <a:r>
              <a:rPr lang="zh-CN" altLang="en-US" sz="2000" dirty="0">
                <a:latin typeface="Times New Roman" panose="02020603050405020304" pitchFamily="18" charset="0"/>
              </a:rPr>
              <a:t>分配通道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>
              <a:spcBef>
                <a:spcPct val="25000"/>
              </a:spcBef>
            </a:pPr>
            <a:r>
              <a:rPr lang="zh-CN" altLang="zh-CN" sz="2000" dirty="0">
                <a:latin typeface="Times New Roman" panose="02020603050405020304" pitchFamily="18" charset="0"/>
              </a:rPr>
              <a:t>                     (2) IO传输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>
              <a:spcBef>
                <a:spcPct val="250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                     </a:t>
            </a:r>
            <a:r>
              <a:rPr lang="en-US" altLang="zh-CN" sz="2000" dirty="0">
                <a:latin typeface="Times New Roman" panose="02020603050405020304" pitchFamily="18" charset="0"/>
              </a:rPr>
              <a:t>(3) </a:t>
            </a:r>
            <a:r>
              <a:rPr lang="zh-CN" altLang="en-US" sz="2000" dirty="0">
                <a:latin typeface="Times New Roman" panose="02020603050405020304" pitchFamily="18" charset="0"/>
              </a:rPr>
              <a:t>去配通道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Bef>
                <a:spcPct val="250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         释放：</a:t>
            </a:r>
            <a:r>
              <a:rPr lang="en-US" altLang="zh-CN" sz="2000" dirty="0">
                <a:latin typeface="Times New Roman" panose="02020603050405020304" pitchFamily="18" charset="0"/>
              </a:rPr>
              <a:t>(1) </a:t>
            </a:r>
            <a:r>
              <a:rPr lang="zh-CN" altLang="en-US" sz="2000" dirty="0">
                <a:latin typeface="Times New Roman" panose="02020603050405020304" pitchFamily="18" charset="0"/>
              </a:rPr>
              <a:t>找</a:t>
            </a:r>
            <a:r>
              <a:rPr lang="en-US" altLang="zh-CN" sz="2000" dirty="0">
                <a:latin typeface="Times New Roman" panose="02020603050405020304" pitchFamily="18" charset="0"/>
              </a:rPr>
              <a:t>SDT</a:t>
            </a:r>
            <a:r>
              <a:rPr lang="zh-CN" altLang="en-US" sz="2000" dirty="0">
                <a:latin typeface="Times New Roman" panose="02020603050405020304" pitchFamily="18" charset="0"/>
              </a:rPr>
              <a:t>表对应入口</a:t>
            </a:r>
          </a:p>
          <a:p>
            <a:pPr>
              <a:spcBef>
                <a:spcPct val="250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                     </a:t>
            </a:r>
            <a:r>
              <a:rPr lang="en-US" altLang="zh-CN" sz="2000" dirty="0">
                <a:latin typeface="Times New Roman" panose="02020603050405020304" pitchFamily="18" charset="0"/>
              </a:rPr>
              <a:t>(2) </a:t>
            </a:r>
            <a:r>
              <a:rPr lang="zh-CN" altLang="en-US" sz="2000" dirty="0">
                <a:latin typeface="Times New Roman" panose="02020603050405020304" pitchFamily="18" charset="0"/>
              </a:rPr>
              <a:t>查</a:t>
            </a:r>
            <a:r>
              <a:rPr lang="en-US" altLang="zh-CN" sz="2000" dirty="0">
                <a:latin typeface="Times New Roman" panose="02020603050405020304" pitchFamily="18" charset="0"/>
              </a:rPr>
              <a:t>UCB</a:t>
            </a:r>
            <a:r>
              <a:rPr lang="zh-CN" altLang="en-US" sz="2000" dirty="0">
                <a:latin typeface="Times New Roman" panose="02020603050405020304" pitchFamily="18" charset="0"/>
              </a:rPr>
              <a:t>表，去配</a:t>
            </a:r>
          </a:p>
          <a:p>
            <a:pPr>
              <a:spcBef>
                <a:spcPct val="250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                     </a:t>
            </a:r>
            <a:r>
              <a:rPr lang="en-US" altLang="zh-CN" sz="2000" err="1">
                <a:latin typeface="Times New Roman" panose="02020603050405020304" pitchFamily="18" charset="0"/>
              </a:rPr>
              <a:t>(3) V(Sm</a:t>
            </a:r>
            <a:r>
              <a:rPr lang="en-US" altLang="zh-CN" sz="2000">
                <a:latin typeface="Times New Roman" panose="02020603050405020304" pitchFamily="18" charset="0"/>
              </a:rPr>
              <a:t>)</a:t>
            </a:r>
            <a:r>
              <a:rPr lang="en-US" altLang="zh-CN" sz="2400">
                <a:latin typeface="Times New Roman" panose="02020603050405020304" pitchFamily="18" charset="0"/>
              </a:rPr>
              <a:t>       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矩形 93185"/>
          <p:cNvSpPr/>
          <p:nvPr/>
        </p:nvSpPr>
        <p:spPr>
          <a:xfrm>
            <a:off x="685800" y="836613"/>
            <a:ext cx="7772400" cy="83978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r>
              <a:rPr lang="en-US" altLang="zh-CN" sz="40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  9.4 </a:t>
            </a:r>
            <a:r>
              <a:rPr lang="zh-CN" altLang="en-US" sz="40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设备的分配与去配</a:t>
            </a:r>
            <a:endParaRPr lang="zh-CN" altLang="en-US" sz="400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3187" name="矩形 93186"/>
          <p:cNvSpPr/>
          <p:nvPr/>
        </p:nvSpPr>
        <p:spPr>
          <a:xfrm>
            <a:off x="685800" y="1981200"/>
            <a:ext cx="7772400" cy="47609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Times New Roman" panose="02020603050405020304" pitchFamily="18" charset="0"/>
              </a:rPr>
              <a:t>共享型设备的分配与去配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用户使用共享型设备活动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400" b="1" dirty="0">
                <a:latin typeface="Times New Roman" panose="02020603050405020304" pitchFamily="18" charset="0"/>
              </a:rPr>
              <a:t>使用，使用，</a:t>
            </a:r>
            <a:r>
              <a:rPr lang="en-US" altLang="zh-CN" sz="2400" b="1">
                <a:latin typeface="Times New Roman" panose="02020603050405020304" pitchFamily="18" charset="0"/>
              </a:rPr>
              <a:t>…</a:t>
            </a:r>
            <a:r>
              <a:rPr lang="zh-CN" altLang="en-US" sz="2400" b="1" dirty="0">
                <a:latin typeface="Times New Roman" panose="02020603050405020304" pitchFamily="18" charset="0"/>
              </a:rPr>
              <a:t>，使用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特征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400" b="1" dirty="0">
                <a:latin typeface="Times New Roman" panose="02020603050405020304" pitchFamily="18" charset="0"/>
              </a:rPr>
              <a:t>来自文件系统；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400" b="1" dirty="0">
                <a:latin typeface="Times New Roman" panose="02020603050405020304" pitchFamily="18" charset="0"/>
              </a:rPr>
              <a:t>每次读（写）一块；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400" b="1" dirty="0">
                <a:latin typeface="Times New Roman" panose="02020603050405020304" pitchFamily="18" charset="0"/>
              </a:rPr>
              <a:t>通常经过缓冲；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400" b="1" dirty="0">
                <a:latin typeface="Times New Roman" panose="02020603050405020304" pitchFamily="18" charset="0"/>
              </a:rPr>
              <a:t>排队优化。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400" b="1" dirty="0">
                <a:latin typeface="Times New Roman" panose="02020603050405020304" pitchFamily="18" charset="0"/>
              </a:rPr>
              <a:t>使用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400" b="1" dirty="0">
                <a:latin typeface="Times New Roman" panose="02020603050405020304" pitchFamily="18" charset="0"/>
              </a:rPr>
              <a:t>分配通道；</a:t>
            </a:r>
            <a:r>
              <a:rPr lang="en-US" altLang="zh-CN" sz="2400" b="1" dirty="0">
                <a:latin typeface="Times New Roman" panose="02020603050405020304" pitchFamily="18" charset="0"/>
              </a:rPr>
              <a:t>IO</a:t>
            </a:r>
            <a:r>
              <a:rPr lang="zh-CN" altLang="en-US" sz="2400" b="1" dirty="0">
                <a:latin typeface="Times New Roman" panose="02020603050405020304" pitchFamily="18" charset="0"/>
              </a:rPr>
              <a:t>操作；释放通道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9420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9.5 </a:t>
            </a:r>
            <a:r>
              <a:rPr lang="zh-CN" altLang="en-US" b="1" dirty="0"/>
              <a:t>设备驱动</a:t>
            </a:r>
            <a:endParaRPr lang="zh-CN" altLang="en-US" b="1"/>
          </a:p>
        </p:txBody>
      </p:sp>
      <p:sp>
        <p:nvSpPr>
          <p:cNvPr id="94211" name="文本占位符 942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通道程序</a:t>
            </a:r>
          </a:p>
          <a:p>
            <a:pPr lvl="1"/>
            <a:r>
              <a:rPr lang="en-US" altLang="zh-CN" b="1" dirty="0"/>
              <a:t>CCW</a:t>
            </a:r>
            <a:r>
              <a:rPr lang="zh-CN" altLang="en-US" b="1" dirty="0"/>
              <a:t>指令序列</a:t>
            </a:r>
          </a:p>
          <a:p>
            <a:pPr lvl="1"/>
            <a:r>
              <a:rPr lang="zh-CN" altLang="en-US" b="1" dirty="0"/>
              <a:t>静态编制或动态生成</a:t>
            </a:r>
          </a:p>
          <a:p>
            <a:r>
              <a:rPr lang="zh-CN" altLang="en-US" b="1" dirty="0"/>
              <a:t>设备启动</a:t>
            </a:r>
          </a:p>
          <a:p>
            <a:pPr lvl="1"/>
            <a:r>
              <a:rPr lang="zh-CN" altLang="en-US" b="1" dirty="0"/>
              <a:t>通道启动</a:t>
            </a:r>
          </a:p>
          <a:p>
            <a:r>
              <a:rPr lang="zh-CN" altLang="en-US" b="1" dirty="0"/>
              <a:t>中断处理</a:t>
            </a:r>
          </a:p>
          <a:p>
            <a:pPr lvl="1"/>
            <a:r>
              <a:rPr lang="zh-CN" altLang="en-US" b="1" dirty="0"/>
              <a:t>通道向</a:t>
            </a:r>
            <a:r>
              <a:rPr lang="en-US" altLang="zh-CN" b="1" dirty="0"/>
              <a:t>CPU</a:t>
            </a:r>
            <a:r>
              <a:rPr lang="zh-CN" altLang="en-US" b="1" dirty="0"/>
              <a:t>发的中断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文本框 168963"/>
          <p:cNvSpPr txBox="1"/>
          <p:nvPr/>
        </p:nvSpPr>
        <p:spPr>
          <a:xfrm>
            <a:off x="609600" y="533400"/>
            <a:ext cx="8001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9.5 </a:t>
            </a:r>
            <a:r>
              <a:rPr lang="zh-CN" altLang="en-US" sz="2400" dirty="0">
                <a:latin typeface="Times New Roman" panose="02020603050405020304" pitchFamily="18" charset="0"/>
              </a:rPr>
              <a:t>设备驱动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68965" name="矩形 168964"/>
          <p:cNvSpPr/>
          <p:nvPr/>
        </p:nvSpPr>
        <p:spPr>
          <a:xfrm>
            <a:off x="609600" y="3130550"/>
            <a:ext cx="1042988" cy="7556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设备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68966" name="矩形 168965"/>
          <p:cNvSpPr/>
          <p:nvPr/>
        </p:nvSpPr>
        <p:spPr>
          <a:xfrm>
            <a:off x="2133600" y="2438400"/>
            <a:ext cx="1079500" cy="18002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CAW</a:t>
            </a:r>
          </a:p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CCW</a:t>
            </a:r>
          </a:p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CDW</a:t>
            </a:r>
          </a:p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CSW</a:t>
            </a:r>
          </a:p>
        </p:txBody>
      </p:sp>
      <p:grpSp>
        <p:nvGrpSpPr>
          <p:cNvPr id="168967" name="组合 168966"/>
          <p:cNvGrpSpPr/>
          <p:nvPr/>
        </p:nvGrpSpPr>
        <p:grpSpPr>
          <a:xfrm>
            <a:off x="3733800" y="1679575"/>
            <a:ext cx="1800225" cy="4318000"/>
            <a:chOff x="3090" y="1008"/>
            <a:chExt cx="1134" cy="2494"/>
          </a:xfrm>
        </p:grpSpPr>
        <p:sp>
          <p:nvSpPr>
            <p:cNvPr id="168968" name="矩形 168967"/>
            <p:cNvSpPr/>
            <p:nvPr/>
          </p:nvSpPr>
          <p:spPr>
            <a:xfrm>
              <a:off x="3090" y="1008"/>
              <a:ext cx="1134" cy="249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69" name="矩形 168968"/>
            <p:cNvSpPr/>
            <p:nvPr/>
          </p:nvSpPr>
          <p:spPr>
            <a:xfrm>
              <a:off x="3312" y="1200"/>
              <a:ext cx="680" cy="133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CCW1</a:t>
              </a: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CCW2</a:t>
              </a:r>
            </a:p>
            <a:p>
              <a:pPr algn="ctr"/>
              <a:r>
                <a:rPr lang="en-US" altLang="zh-CN" sz="2400">
                  <a:latin typeface="Comic Sans MS" panose="030F0702030302020204" pitchFamily="66" charset="0"/>
                </a:rPr>
                <a:t>…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 err="1">
                  <a:latin typeface="Times New Roman" panose="02020603050405020304" pitchFamily="18" charset="0"/>
                </a:rPr>
                <a:t>CCWi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>
                  <a:latin typeface="Comic Sans MS" panose="030F0702030302020204" pitchFamily="66" charset="0"/>
                </a:rPr>
                <a:t>...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 err="1">
                  <a:latin typeface="Times New Roman" panose="02020603050405020304" pitchFamily="18" charset="0"/>
                </a:rPr>
                <a:t>CCWn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68970" name="矩形 168969"/>
            <p:cNvSpPr/>
            <p:nvPr/>
          </p:nvSpPr>
          <p:spPr>
            <a:xfrm>
              <a:off x="3312" y="2784"/>
              <a:ext cx="680" cy="48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数据区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68971" name="矩形 168970"/>
          <p:cNvSpPr/>
          <p:nvPr/>
        </p:nvSpPr>
        <p:spPr>
          <a:xfrm>
            <a:off x="6400800" y="1916113"/>
            <a:ext cx="2124075" cy="34194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11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形成通道程序</a:t>
            </a:r>
          </a:p>
          <a:p>
            <a:pPr algn="ctr"/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地址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>
                <a:latin typeface="Times New Roman" panose="02020603050405020304" pitchFamily="18" charset="0"/>
              </a:rPr>
              <a:t>CAW</a:t>
            </a:r>
          </a:p>
          <a:p>
            <a:pPr algn="ctr"/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启动通道</a:t>
            </a:r>
          </a:p>
          <a:p>
            <a:pPr algn="ctr"/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中断处理</a:t>
            </a:r>
          </a:p>
          <a:p>
            <a:pPr algn="ctr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8972" name="直接连接符 168971"/>
          <p:cNvSpPr/>
          <p:nvPr/>
        </p:nvSpPr>
        <p:spPr>
          <a:xfrm>
            <a:off x="1600200" y="3505200"/>
            <a:ext cx="685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68973" name="任意多边形 168972"/>
          <p:cNvSpPr/>
          <p:nvPr/>
        </p:nvSpPr>
        <p:spPr>
          <a:xfrm flipH="1">
            <a:off x="3059113" y="2205038"/>
            <a:ext cx="1066800" cy="536575"/>
          </a:xfrm>
          <a:custGeom>
            <a:avLst/>
            <a:gdLst/>
            <a:ahLst/>
            <a:cxnLst/>
            <a:rect l="0" t="0" r="0" b="0"/>
            <a:pathLst>
              <a:path w="672" h="384">
                <a:moveTo>
                  <a:pt x="0" y="0"/>
                </a:moveTo>
                <a:lnTo>
                  <a:pt x="336" y="0"/>
                </a:lnTo>
                <a:lnTo>
                  <a:pt x="336" y="384"/>
                </a:lnTo>
                <a:lnTo>
                  <a:pt x="672" y="38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8974" name="任意多边形 168973"/>
          <p:cNvSpPr/>
          <p:nvPr/>
        </p:nvSpPr>
        <p:spPr>
          <a:xfrm flipH="1">
            <a:off x="3132138" y="2349500"/>
            <a:ext cx="935037" cy="792163"/>
          </a:xfrm>
          <a:custGeom>
            <a:avLst/>
            <a:gdLst/>
            <a:ahLst/>
            <a:cxnLst/>
            <a:rect l="0" t="0" r="0" b="0"/>
            <a:pathLst>
              <a:path w="624" h="192">
                <a:moveTo>
                  <a:pt x="624" y="192"/>
                </a:moveTo>
                <a:lnTo>
                  <a:pt x="192" y="192"/>
                </a:lnTo>
                <a:lnTo>
                  <a:pt x="192" y="0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8975" name="任意多边形 168974"/>
          <p:cNvSpPr/>
          <p:nvPr/>
        </p:nvSpPr>
        <p:spPr>
          <a:xfrm>
            <a:off x="3124200" y="3581400"/>
            <a:ext cx="990600" cy="1600200"/>
          </a:xfrm>
          <a:custGeom>
            <a:avLst/>
            <a:gdLst/>
            <a:ahLst/>
            <a:cxnLst/>
            <a:rect l="0" t="0" r="0" b="0"/>
            <a:pathLst>
              <a:path w="624" h="1008">
                <a:moveTo>
                  <a:pt x="0" y="0"/>
                </a:moveTo>
                <a:lnTo>
                  <a:pt x="144" y="0"/>
                </a:lnTo>
                <a:lnTo>
                  <a:pt x="144" y="1008"/>
                </a:lnTo>
                <a:lnTo>
                  <a:pt x="624" y="100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8976" name="任意多边形 168975"/>
          <p:cNvSpPr/>
          <p:nvPr/>
        </p:nvSpPr>
        <p:spPr>
          <a:xfrm>
            <a:off x="2667000" y="990600"/>
            <a:ext cx="3962400" cy="3048000"/>
          </a:xfrm>
          <a:custGeom>
            <a:avLst/>
            <a:gdLst/>
            <a:ahLst/>
            <a:cxnLst/>
            <a:rect l="0" t="0" r="0" b="0"/>
            <a:pathLst>
              <a:path w="2496" h="1920">
                <a:moveTo>
                  <a:pt x="2496" y="1920"/>
                </a:moveTo>
                <a:lnTo>
                  <a:pt x="2064" y="1920"/>
                </a:lnTo>
                <a:lnTo>
                  <a:pt x="2064" y="0"/>
                </a:lnTo>
                <a:lnTo>
                  <a:pt x="0" y="0"/>
                </a:lnTo>
                <a:lnTo>
                  <a:pt x="0" y="912"/>
                </a:ln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dash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8977" name="任意多边形 168976"/>
          <p:cNvSpPr/>
          <p:nvPr/>
        </p:nvSpPr>
        <p:spPr>
          <a:xfrm>
            <a:off x="2667000" y="4267200"/>
            <a:ext cx="3886200" cy="2209800"/>
          </a:xfrm>
          <a:custGeom>
            <a:avLst/>
            <a:gdLst/>
            <a:ahLst/>
            <a:cxnLst/>
            <a:rect l="0" t="0" r="0" b="0"/>
            <a:pathLst>
              <a:path w="2448" h="1392">
                <a:moveTo>
                  <a:pt x="0" y="0"/>
                </a:moveTo>
                <a:lnTo>
                  <a:pt x="0" y="1392"/>
                </a:lnTo>
                <a:lnTo>
                  <a:pt x="2064" y="1392"/>
                </a:lnTo>
                <a:lnTo>
                  <a:pt x="2064" y="336"/>
                </a:lnTo>
                <a:lnTo>
                  <a:pt x="2448" y="336"/>
                </a:ln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dash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8978" name="文本框 168977"/>
          <p:cNvSpPr txBox="1"/>
          <p:nvPr/>
        </p:nvSpPr>
        <p:spPr>
          <a:xfrm>
            <a:off x="4876800" y="5334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启动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68979" name="文本框 168978"/>
          <p:cNvSpPr txBox="1"/>
          <p:nvPr/>
        </p:nvSpPr>
        <p:spPr>
          <a:xfrm>
            <a:off x="5943600" y="60960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中断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68980" name="文本框 168979"/>
          <p:cNvSpPr txBox="1"/>
          <p:nvPr/>
        </p:nvSpPr>
        <p:spPr>
          <a:xfrm>
            <a:off x="4114800" y="11430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内存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68981" name="文本框 168980"/>
          <p:cNvSpPr txBox="1"/>
          <p:nvPr/>
        </p:nvSpPr>
        <p:spPr>
          <a:xfrm>
            <a:off x="6934200" y="14478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CPU</a:t>
            </a:r>
          </a:p>
        </p:txBody>
      </p:sp>
      <p:sp>
        <p:nvSpPr>
          <p:cNvPr id="168982" name="文本框 168981"/>
          <p:cNvSpPr txBox="1"/>
          <p:nvPr/>
        </p:nvSpPr>
        <p:spPr>
          <a:xfrm>
            <a:off x="1600200" y="18288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通道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68983" name="文本框 168982"/>
          <p:cNvSpPr txBox="1"/>
          <p:nvPr/>
        </p:nvSpPr>
        <p:spPr>
          <a:xfrm>
            <a:off x="323850" y="5300663"/>
            <a:ext cx="17272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ahoma" panose="020B0604030504040204" pitchFamily="34" charset="0"/>
              </a:rPr>
              <a:t> </a:t>
            </a:r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文本框 169987"/>
          <p:cNvSpPr txBox="1"/>
          <p:nvPr/>
        </p:nvSpPr>
        <p:spPr>
          <a:xfrm>
            <a:off x="609600" y="533400"/>
            <a:ext cx="8001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9.5 </a:t>
            </a:r>
            <a:r>
              <a:rPr lang="zh-CN" altLang="en-US" sz="2400" dirty="0">
                <a:latin typeface="Times New Roman" panose="02020603050405020304" pitchFamily="18" charset="0"/>
              </a:rPr>
              <a:t>设备驱动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69989" name="矩形 169988"/>
          <p:cNvSpPr/>
          <p:nvPr/>
        </p:nvSpPr>
        <p:spPr>
          <a:xfrm>
            <a:off x="609600" y="3130550"/>
            <a:ext cx="1042988" cy="7556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设备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69990" name="矩形 169989"/>
          <p:cNvSpPr/>
          <p:nvPr/>
        </p:nvSpPr>
        <p:spPr>
          <a:xfrm>
            <a:off x="2133600" y="2438400"/>
            <a:ext cx="1079500" cy="18002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CAW</a:t>
            </a:r>
          </a:p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CCW</a:t>
            </a:r>
          </a:p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CDW</a:t>
            </a:r>
          </a:p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CSW</a:t>
            </a:r>
          </a:p>
        </p:txBody>
      </p:sp>
      <p:grpSp>
        <p:nvGrpSpPr>
          <p:cNvPr id="169991" name="组合 169990"/>
          <p:cNvGrpSpPr/>
          <p:nvPr/>
        </p:nvGrpSpPr>
        <p:grpSpPr>
          <a:xfrm>
            <a:off x="3733800" y="1679575"/>
            <a:ext cx="1800225" cy="4318000"/>
            <a:chOff x="3090" y="1008"/>
            <a:chExt cx="1134" cy="2494"/>
          </a:xfrm>
        </p:grpSpPr>
        <p:sp>
          <p:nvSpPr>
            <p:cNvPr id="169992" name="矩形 169991"/>
            <p:cNvSpPr/>
            <p:nvPr/>
          </p:nvSpPr>
          <p:spPr>
            <a:xfrm>
              <a:off x="3090" y="1008"/>
              <a:ext cx="1134" cy="249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993" name="矩形 169992"/>
            <p:cNvSpPr/>
            <p:nvPr/>
          </p:nvSpPr>
          <p:spPr>
            <a:xfrm>
              <a:off x="3312" y="1200"/>
              <a:ext cx="680" cy="133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CCW1</a:t>
              </a: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CCW2</a:t>
              </a:r>
            </a:p>
            <a:p>
              <a:pPr algn="ctr"/>
              <a:r>
                <a:rPr lang="en-US" altLang="zh-CN" sz="2400">
                  <a:latin typeface="Comic Sans MS" panose="030F0702030302020204" pitchFamily="66" charset="0"/>
                </a:rPr>
                <a:t>…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 err="1">
                  <a:latin typeface="Times New Roman" panose="02020603050405020304" pitchFamily="18" charset="0"/>
                </a:rPr>
                <a:t>CCWi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>
                  <a:latin typeface="Comic Sans MS" panose="030F0702030302020204" pitchFamily="66" charset="0"/>
                </a:rPr>
                <a:t>...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 err="1">
                  <a:latin typeface="Times New Roman" panose="02020603050405020304" pitchFamily="18" charset="0"/>
                </a:rPr>
                <a:t>CCWn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69994" name="矩形 169993"/>
            <p:cNvSpPr/>
            <p:nvPr/>
          </p:nvSpPr>
          <p:spPr>
            <a:xfrm>
              <a:off x="3312" y="2784"/>
              <a:ext cx="680" cy="48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数据区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69995" name="矩形 169994"/>
          <p:cNvSpPr/>
          <p:nvPr/>
        </p:nvSpPr>
        <p:spPr>
          <a:xfrm>
            <a:off x="6400800" y="1916113"/>
            <a:ext cx="2124075" cy="34194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11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形成通道程序</a:t>
            </a:r>
          </a:p>
          <a:p>
            <a:pPr algn="ctr"/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地址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>
                <a:latin typeface="Times New Roman" panose="02020603050405020304" pitchFamily="18" charset="0"/>
              </a:rPr>
              <a:t>CAW</a:t>
            </a:r>
          </a:p>
          <a:p>
            <a:pPr algn="ctr"/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启动通道</a:t>
            </a:r>
          </a:p>
          <a:p>
            <a:pPr algn="ctr"/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中断处理</a:t>
            </a:r>
          </a:p>
          <a:p>
            <a:pPr algn="ctr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9996" name="直接连接符 169995"/>
          <p:cNvSpPr/>
          <p:nvPr/>
        </p:nvSpPr>
        <p:spPr>
          <a:xfrm>
            <a:off x="1600200" y="3505200"/>
            <a:ext cx="685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69997" name="任意多边形 169996"/>
          <p:cNvSpPr/>
          <p:nvPr/>
        </p:nvSpPr>
        <p:spPr>
          <a:xfrm flipH="1">
            <a:off x="3059113" y="2565400"/>
            <a:ext cx="1081087" cy="176213"/>
          </a:xfrm>
          <a:custGeom>
            <a:avLst/>
            <a:gdLst/>
            <a:ahLst/>
            <a:cxnLst/>
            <a:rect l="0" t="0" r="0" b="0"/>
            <a:pathLst>
              <a:path w="672" h="384">
                <a:moveTo>
                  <a:pt x="0" y="0"/>
                </a:moveTo>
                <a:lnTo>
                  <a:pt x="336" y="0"/>
                </a:lnTo>
                <a:lnTo>
                  <a:pt x="336" y="384"/>
                </a:lnTo>
                <a:lnTo>
                  <a:pt x="672" y="38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998" name="任意多边形 169997"/>
          <p:cNvSpPr/>
          <p:nvPr/>
        </p:nvSpPr>
        <p:spPr>
          <a:xfrm flipH="1">
            <a:off x="3059113" y="2708275"/>
            <a:ext cx="1081087" cy="433388"/>
          </a:xfrm>
          <a:custGeom>
            <a:avLst/>
            <a:gdLst/>
            <a:ahLst/>
            <a:cxnLst/>
            <a:rect l="0" t="0" r="0" b="0"/>
            <a:pathLst>
              <a:path w="624" h="192">
                <a:moveTo>
                  <a:pt x="624" y="192"/>
                </a:moveTo>
                <a:lnTo>
                  <a:pt x="192" y="192"/>
                </a:lnTo>
                <a:lnTo>
                  <a:pt x="192" y="0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999" name="任意多边形 169998"/>
          <p:cNvSpPr/>
          <p:nvPr/>
        </p:nvSpPr>
        <p:spPr>
          <a:xfrm>
            <a:off x="3124200" y="3581400"/>
            <a:ext cx="990600" cy="1600200"/>
          </a:xfrm>
          <a:custGeom>
            <a:avLst/>
            <a:gdLst/>
            <a:ahLst/>
            <a:cxnLst/>
            <a:rect l="0" t="0" r="0" b="0"/>
            <a:pathLst>
              <a:path w="624" h="1008">
                <a:moveTo>
                  <a:pt x="0" y="0"/>
                </a:moveTo>
                <a:lnTo>
                  <a:pt x="144" y="0"/>
                </a:lnTo>
                <a:lnTo>
                  <a:pt x="144" y="1008"/>
                </a:lnTo>
                <a:lnTo>
                  <a:pt x="624" y="100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00" name="任意多边形 169999"/>
          <p:cNvSpPr/>
          <p:nvPr/>
        </p:nvSpPr>
        <p:spPr>
          <a:xfrm>
            <a:off x="2667000" y="990600"/>
            <a:ext cx="3962400" cy="3048000"/>
          </a:xfrm>
          <a:custGeom>
            <a:avLst/>
            <a:gdLst/>
            <a:ahLst/>
            <a:cxnLst/>
            <a:rect l="0" t="0" r="0" b="0"/>
            <a:pathLst>
              <a:path w="2496" h="1920">
                <a:moveTo>
                  <a:pt x="2496" y="1920"/>
                </a:moveTo>
                <a:lnTo>
                  <a:pt x="2064" y="1920"/>
                </a:lnTo>
                <a:lnTo>
                  <a:pt x="2064" y="0"/>
                </a:lnTo>
                <a:lnTo>
                  <a:pt x="0" y="0"/>
                </a:lnTo>
                <a:lnTo>
                  <a:pt x="0" y="912"/>
                </a:ln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dash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01" name="任意多边形 170000"/>
          <p:cNvSpPr/>
          <p:nvPr/>
        </p:nvSpPr>
        <p:spPr>
          <a:xfrm>
            <a:off x="2667000" y="4267200"/>
            <a:ext cx="3886200" cy="2209800"/>
          </a:xfrm>
          <a:custGeom>
            <a:avLst/>
            <a:gdLst/>
            <a:ahLst/>
            <a:cxnLst/>
            <a:rect l="0" t="0" r="0" b="0"/>
            <a:pathLst>
              <a:path w="2448" h="1392">
                <a:moveTo>
                  <a:pt x="0" y="0"/>
                </a:moveTo>
                <a:lnTo>
                  <a:pt x="0" y="1392"/>
                </a:lnTo>
                <a:lnTo>
                  <a:pt x="2064" y="1392"/>
                </a:lnTo>
                <a:lnTo>
                  <a:pt x="2064" y="336"/>
                </a:lnTo>
                <a:lnTo>
                  <a:pt x="2448" y="336"/>
                </a:ln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dash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02" name="文本框 170001"/>
          <p:cNvSpPr txBox="1"/>
          <p:nvPr/>
        </p:nvSpPr>
        <p:spPr>
          <a:xfrm>
            <a:off x="4876800" y="5334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启动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0003" name="文本框 170002"/>
          <p:cNvSpPr txBox="1"/>
          <p:nvPr/>
        </p:nvSpPr>
        <p:spPr>
          <a:xfrm>
            <a:off x="5943600" y="60960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中断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0004" name="文本框 170003"/>
          <p:cNvSpPr txBox="1"/>
          <p:nvPr/>
        </p:nvSpPr>
        <p:spPr>
          <a:xfrm>
            <a:off x="4114800" y="11430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内存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0005" name="文本框 170004"/>
          <p:cNvSpPr txBox="1"/>
          <p:nvPr/>
        </p:nvSpPr>
        <p:spPr>
          <a:xfrm>
            <a:off x="6934200" y="14478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CPU</a:t>
            </a:r>
          </a:p>
        </p:txBody>
      </p:sp>
      <p:sp>
        <p:nvSpPr>
          <p:cNvPr id="170006" name="文本框 170005"/>
          <p:cNvSpPr txBox="1"/>
          <p:nvPr/>
        </p:nvSpPr>
        <p:spPr>
          <a:xfrm>
            <a:off x="1600200" y="18288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通道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0007" name="文本框 170006"/>
          <p:cNvSpPr txBox="1"/>
          <p:nvPr/>
        </p:nvSpPr>
        <p:spPr>
          <a:xfrm>
            <a:off x="323850" y="5300663"/>
            <a:ext cx="17272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ahoma" panose="020B0604030504040204" pitchFamily="34" charset="0"/>
              </a:rPr>
              <a:t> </a:t>
            </a:r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文本框 171011"/>
          <p:cNvSpPr txBox="1"/>
          <p:nvPr/>
        </p:nvSpPr>
        <p:spPr>
          <a:xfrm>
            <a:off x="609600" y="533400"/>
            <a:ext cx="8001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9.5 </a:t>
            </a:r>
            <a:r>
              <a:rPr lang="zh-CN" altLang="en-US" sz="2400" dirty="0">
                <a:latin typeface="Times New Roman" panose="02020603050405020304" pitchFamily="18" charset="0"/>
              </a:rPr>
              <a:t>设备驱动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1013" name="矩形 171012"/>
          <p:cNvSpPr/>
          <p:nvPr/>
        </p:nvSpPr>
        <p:spPr>
          <a:xfrm>
            <a:off x="609600" y="3130550"/>
            <a:ext cx="1042988" cy="7556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设备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1014" name="矩形 171013"/>
          <p:cNvSpPr/>
          <p:nvPr/>
        </p:nvSpPr>
        <p:spPr>
          <a:xfrm>
            <a:off x="2133600" y="2438400"/>
            <a:ext cx="1079500" cy="18002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CAW</a:t>
            </a:r>
          </a:p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CCW</a:t>
            </a:r>
          </a:p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CDW</a:t>
            </a:r>
          </a:p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CSW</a:t>
            </a:r>
          </a:p>
        </p:txBody>
      </p:sp>
      <p:grpSp>
        <p:nvGrpSpPr>
          <p:cNvPr id="171015" name="组合 171014"/>
          <p:cNvGrpSpPr/>
          <p:nvPr/>
        </p:nvGrpSpPr>
        <p:grpSpPr>
          <a:xfrm>
            <a:off x="3733800" y="1679575"/>
            <a:ext cx="1800225" cy="4318000"/>
            <a:chOff x="3090" y="1008"/>
            <a:chExt cx="1134" cy="2494"/>
          </a:xfrm>
        </p:grpSpPr>
        <p:sp>
          <p:nvSpPr>
            <p:cNvPr id="171016" name="矩形 171015"/>
            <p:cNvSpPr/>
            <p:nvPr/>
          </p:nvSpPr>
          <p:spPr>
            <a:xfrm>
              <a:off x="3090" y="1008"/>
              <a:ext cx="1134" cy="249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17" name="矩形 171016"/>
            <p:cNvSpPr/>
            <p:nvPr/>
          </p:nvSpPr>
          <p:spPr>
            <a:xfrm>
              <a:off x="3312" y="1200"/>
              <a:ext cx="680" cy="133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CCW1</a:t>
              </a: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CCW2</a:t>
              </a:r>
            </a:p>
            <a:p>
              <a:pPr algn="ctr"/>
              <a:r>
                <a:rPr lang="en-US" altLang="zh-CN" sz="2400">
                  <a:latin typeface="Comic Sans MS" panose="030F0702030302020204" pitchFamily="66" charset="0"/>
                </a:rPr>
                <a:t>…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 err="1">
                  <a:latin typeface="Times New Roman" panose="02020603050405020304" pitchFamily="18" charset="0"/>
                </a:rPr>
                <a:t>CCWi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>
                  <a:latin typeface="Comic Sans MS" panose="030F0702030302020204" pitchFamily="66" charset="0"/>
                </a:rPr>
                <a:t>...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 err="1">
                  <a:latin typeface="Times New Roman" panose="02020603050405020304" pitchFamily="18" charset="0"/>
                </a:rPr>
                <a:t>CCWn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71018" name="矩形 171017"/>
            <p:cNvSpPr/>
            <p:nvPr/>
          </p:nvSpPr>
          <p:spPr>
            <a:xfrm>
              <a:off x="3312" y="2784"/>
              <a:ext cx="680" cy="48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数据区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71019" name="矩形 171018"/>
          <p:cNvSpPr/>
          <p:nvPr/>
        </p:nvSpPr>
        <p:spPr>
          <a:xfrm>
            <a:off x="6400800" y="1916113"/>
            <a:ext cx="2124075" cy="34194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11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形成通道程序</a:t>
            </a:r>
          </a:p>
          <a:p>
            <a:pPr algn="ctr"/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地址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>
                <a:latin typeface="Times New Roman" panose="02020603050405020304" pitchFamily="18" charset="0"/>
              </a:rPr>
              <a:t>CAW</a:t>
            </a:r>
          </a:p>
          <a:p>
            <a:pPr algn="ctr"/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启动通道</a:t>
            </a:r>
          </a:p>
          <a:p>
            <a:pPr algn="ctr"/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中断处理</a:t>
            </a:r>
          </a:p>
          <a:p>
            <a:pPr algn="ctr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71020" name="直接连接符 171019"/>
          <p:cNvSpPr/>
          <p:nvPr/>
        </p:nvSpPr>
        <p:spPr>
          <a:xfrm>
            <a:off x="1600200" y="3505200"/>
            <a:ext cx="685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71021" name="任意多边形 171020"/>
          <p:cNvSpPr/>
          <p:nvPr/>
        </p:nvSpPr>
        <p:spPr>
          <a:xfrm flipH="1" flipV="1">
            <a:off x="3059113" y="2781300"/>
            <a:ext cx="1152525" cy="542925"/>
          </a:xfrm>
          <a:custGeom>
            <a:avLst/>
            <a:gdLst/>
            <a:ahLst/>
            <a:cxnLst/>
            <a:rect l="0" t="0" r="0" b="0"/>
            <a:pathLst>
              <a:path w="672" h="384">
                <a:moveTo>
                  <a:pt x="0" y="0"/>
                </a:moveTo>
                <a:lnTo>
                  <a:pt x="336" y="0"/>
                </a:lnTo>
                <a:lnTo>
                  <a:pt x="336" y="384"/>
                </a:lnTo>
                <a:lnTo>
                  <a:pt x="672" y="38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1023" name="任意多边形 171022"/>
          <p:cNvSpPr/>
          <p:nvPr/>
        </p:nvSpPr>
        <p:spPr>
          <a:xfrm>
            <a:off x="3124200" y="3581400"/>
            <a:ext cx="990600" cy="1600200"/>
          </a:xfrm>
          <a:custGeom>
            <a:avLst/>
            <a:gdLst/>
            <a:ahLst/>
            <a:cxnLst/>
            <a:rect l="0" t="0" r="0" b="0"/>
            <a:pathLst>
              <a:path w="624" h="1008">
                <a:moveTo>
                  <a:pt x="0" y="0"/>
                </a:moveTo>
                <a:lnTo>
                  <a:pt x="144" y="0"/>
                </a:lnTo>
                <a:lnTo>
                  <a:pt x="144" y="1008"/>
                </a:lnTo>
                <a:lnTo>
                  <a:pt x="624" y="100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1024" name="任意多边形 171023"/>
          <p:cNvSpPr/>
          <p:nvPr/>
        </p:nvSpPr>
        <p:spPr>
          <a:xfrm>
            <a:off x="2667000" y="990600"/>
            <a:ext cx="3962400" cy="3048000"/>
          </a:xfrm>
          <a:custGeom>
            <a:avLst/>
            <a:gdLst/>
            <a:ahLst/>
            <a:cxnLst/>
            <a:rect l="0" t="0" r="0" b="0"/>
            <a:pathLst>
              <a:path w="2496" h="1920">
                <a:moveTo>
                  <a:pt x="2496" y="1920"/>
                </a:moveTo>
                <a:lnTo>
                  <a:pt x="2064" y="1920"/>
                </a:lnTo>
                <a:lnTo>
                  <a:pt x="2064" y="0"/>
                </a:lnTo>
                <a:lnTo>
                  <a:pt x="0" y="0"/>
                </a:lnTo>
                <a:lnTo>
                  <a:pt x="0" y="912"/>
                </a:ln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dash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1025" name="任意多边形 171024"/>
          <p:cNvSpPr/>
          <p:nvPr/>
        </p:nvSpPr>
        <p:spPr>
          <a:xfrm>
            <a:off x="2667000" y="4267200"/>
            <a:ext cx="3886200" cy="2209800"/>
          </a:xfrm>
          <a:custGeom>
            <a:avLst/>
            <a:gdLst/>
            <a:ahLst/>
            <a:cxnLst/>
            <a:rect l="0" t="0" r="0" b="0"/>
            <a:pathLst>
              <a:path w="2448" h="1392">
                <a:moveTo>
                  <a:pt x="0" y="0"/>
                </a:moveTo>
                <a:lnTo>
                  <a:pt x="0" y="1392"/>
                </a:lnTo>
                <a:lnTo>
                  <a:pt x="2064" y="1392"/>
                </a:lnTo>
                <a:lnTo>
                  <a:pt x="2064" y="336"/>
                </a:lnTo>
                <a:lnTo>
                  <a:pt x="2448" y="336"/>
                </a:ln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dash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1026" name="文本框 171025"/>
          <p:cNvSpPr txBox="1"/>
          <p:nvPr/>
        </p:nvSpPr>
        <p:spPr>
          <a:xfrm>
            <a:off x="4876800" y="5334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启动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1027" name="文本框 171026"/>
          <p:cNvSpPr txBox="1"/>
          <p:nvPr/>
        </p:nvSpPr>
        <p:spPr>
          <a:xfrm>
            <a:off x="5943600" y="60960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中断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1028" name="文本框 171027"/>
          <p:cNvSpPr txBox="1"/>
          <p:nvPr/>
        </p:nvSpPr>
        <p:spPr>
          <a:xfrm>
            <a:off x="4114800" y="11430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内存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1029" name="文本框 171028"/>
          <p:cNvSpPr txBox="1"/>
          <p:nvPr/>
        </p:nvSpPr>
        <p:spPr>
          <a:xfrm>
            <a:off x="6934200" y="14478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CPU</a:t>
            </a:r>
          </a:p>
        </p:txBody>
      </p:sp>
      <p:sp>
        <p:nvSpPr>
          <p:cNvPr id="171030" name="文本框 171029"/>
          <p:cNvSpPr txBox="1"/>
          <p:nvPr/>
        </p:nvSpPr>
        <p:spPr>
          <a:xfrm>
            <a:off x="1600200" y="18288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通道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1031" name="文本框 171030"/>
          <p:cNvSpPr txBox="1"/>
          <p:nvPr/>
        </p:nvSpPr>
        <p:spPr>
          <a:xfrm>
            <a:off x="323850" y="5300663"/>
            <a:ext cx="17272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ahoma" panose="020B0604030504040204" pitchFamily="34" charset="0"/>
              </a:rPr>
              <a:t> 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71032" name="任意多边形 171031"/>
          <p:cNvSpPr/>
          <p:nvPr/>
        </p:nvSpPr>
        <p:spPr>
          <a:xfrm>
            <a:off x="3059113" y="3141663"/>
            <a:ext cx="1152525" cy="287337"/>
          </a:xfrm>
          <a:custGeom>
            <a:avLst/>
            <a:gdLst/>
            <a:ahLst/>
            <a:cxnLst/>
            <a:rect l="0" t="0" r="0" b="0"/>
            <a:pathLst>
              <a:path w="726" h="181">
                <a:moveTo>
                  <a:pt x="726" y="181"/>
                </a:moveTo>
                <a:lnTo>
                  <a:pt x="273" y="181"/>
                </a:lnTo>
                <a:lnTo>
                  <a:pt x="273" y="0"/>
                </a:lnTo>
                <a:lnTo>
                  <a:pt x="0" y="0"/>
                </a:ln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6" name="文本框 172035"/>
          <p:cNvSpPr txBox="1"/>
          <p:nvPr/>
        </p:nvSpPr>
        <p:spPr>
          <a:xfrm>
            <a:off x="609600" y="533400"/>
            <a:ext cx="8001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9.5 </a:t>
            </a:r>
            <a:r>
              <a:rPr lang="zh-CN" altLang="en-US" sz="2400" dirty="0">
                <a:latin typeface="Times New Roman" panose="02020603050405020304" pitchFamily="18" charset="0"/>
              </a:rPr>
              <a:t>设备驱动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2037" name="矩形 172036"/>
          <p:cNvSpPr/>
          <p:nvPr/>
        </p:nvSpPr>
        <p:spPr>
          <a:xfrm>
            <a:off x="609600" y="3130550"/>
            <a:ext cx="1042988" cy="7556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设备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2038" name="矩形 172037"/>
          <p:cNvSpPr/>
          <p:nvPr/>
        </p:nvSpPr>
        <p:spPr>
          <a:xfrm>
            <a:off x="2133600" y="2438400"/>
            <a:ext cx="1079500" cy="18002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CAW</a:t>
            </a:r>
          </a:p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CCW</a:t>
            </a:r>
          </a:p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CDW</a:t>
            </a:r>
          </a:p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CSW</a:t>
            </a:r>
          </a:p>
        </p:txBody>
      </p:sp>
      <p:grpSp>
        <p:nvGrpSpPr>
          <p:cNvPr id="172039" name="组合 172038"/>
          <p:cNvGrpSpPr/>
          <p:nvPr/>
        </p:nvGrpSpPr>
        <p:grpSpPr>
          <a:xfrm>
            <a:off x="3733800" y="1679575"/>
            <a:ext cx="1800225" cy="4318000"/>
            <a:chOff x="3090" y="1008"/>
            <a:chExt cx="1134" cy="2494"/>
          </a:xfrm>
        </p:grpSpPr>
        <p:sp>
          <p:nvSpPr>
            <p:cNvPr id="172040" name="矩形 172039"/>
            <p:cNvSpPr/>
            <p:nvPr/>
          </p:nvSpPr>
          <p:spPr>
            <a:xfrm>
              <a:off x="3090" y="1008"/>
              <a:ext cx="1134" cy="249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41" name="矩形 172040"/>
            <p:cNvSpPr/>
            <p:nvPr/>
          </p:nvSpPr>
          <p:spPr>
            <a:xfrm>
              <a:off x="3312" y="1200"/>
              <a:ext cx="680" cy="133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CCW1</a:t>
              </a: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CCW2</a:t>
              </a:r>
            </a:p>
            <a:p>
              <a:pPr algn="ctr"/>
              <a:r>
                <a:rPr lang="en-US" altLang="zh-CN" sz="2400">
                  <a:latin typeface="Comic Sans MS" panose="030F0702030302020204" pitchFamily="66" charset="0"/>
                </a:rPr>
                <a:t>…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 err="1">
                  <a:latin typeface="Times New Roman" panose="02020603050405020304" pitchFamily="18" charset="0"/>
                </a:rPr>
                <a:t>CCWi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>
                  <a:latin typeface="Comic Sans MS" panose="030F0702030302020204" pitchFamily="66" charset="0"/>
                </a:rPr>
                <a:t>...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 err="1">
                  <a:latin typeface="Times New Roman" panose="02020603050405020304" pitchFamily="18" charset="0"/>
                </a:rPr>
                <a:t>CCWn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72042" name="矩形 172041"/>
            <p:cNvSpPr/>
            <p:nvPr/>
          </p:nvSpPr>
          <p:spPr>
            <a:xfrm>
              <a:off x="3312" y="2784"/>
              <a:ext cx="680" cy="48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数据区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72043" name="矩形 172042"/>
          <p:cNvSpPr/>
          <p:nvPr/>
        </p:nvSpPr>
        <p:spPr>
          <a:xfrm>
            <a:off x="6400800" y="1916113"/>
            <a:ext cx="2124075" cy="34194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11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形成通道程序</a:t>
            </a:r>
          </a:p>
          <a:p>
            <a:pPr algn="ctr"/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地址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>
                <a:latin typeface="Times New Roman" panose="02020603050405020304" pitchFamily="18" charset="0"/>
              </a:rPr>
              <a:t>CAW</a:t>
            </a:r>
          </a:p>
          <a:p>
            <a:pPr algn="ctr"/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启动通道</a:t>
            </a:r>
          </a:p>
          <a:p>
            <a:pPr algn="ctr"/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中断处理</a:t>
            </a:r>
          </a:p>
          <a:p>
            <a:pPr algn="ctr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72044" name="直接连接符 172043"/>
          <p:cNvSpPr/>
          <p:nvPr/>
        </p:nvSpPr>
        <p:spPr>
          <a:xfrm>
            <a:off x="1600200" y="3505200"/>
            <a:ext cx="685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72045" name="任意多边形 172044"/>
          <p:cNvSpPr/>
          <p:nvPr/>
        </p:nvSpPr>
        <p:spPr>
          <a:xfrm flipH="1" flipV="1">
            <a:off x="3059113" y="2781300"/>
            <a:ext cx="1081087" cy="1223963"/>
          </a:xfrm>
          <a:custGeom>
            <a:avLst/>
            <a:gdLst/>
            <a:ahLst/>
            <a:cxnLst/>
            <a:rect l="0" t="0" r="0" b="0"/>
            <a:pathLst>
              <a:path w="672" h="384">
                <a:moveTo>
                  <a:pt x="0" y="0"/>
                </a:moveTo>
                <a:lnTo>
                  <a:pt x="336" y="0"/>
                </a:lnTo>
                <a:lnTo>
                  <a:pt x="336" y="384"/>
                </a:lnTo>
                <a:lnTo>
                  <a:pt x="672" y="38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2046" name="任意多边形 172045"/>
          <p:cNvSpPr/>
          <p:nvPr/>
        </p:nvSpPr>
        <p:spPr>
          <a:xfrm>
            <a:off x="3124200" y="3581400"/>
            <a:ext cx="990600" cy="1600200"/>
          </a:xfrm>
          <a:custGeom>
            <a:avLst/>
            <a:gdLst/>
            <a:ahLst/>
            <a:cxnLst/>
            <a:rect l="0" t="0" r="0" b="0"/>
            <a:pathLst>
              <a:path w="624" h="1008">
                <a:moveTo>
                  <a:pt x="0" y="0"/>
                </a:moveTo>
                <a:lnTo>
                  <a:pt x="144" y="0"/>
                </a:lnTo>
                <a:lnTo>
                  <a:pt x="144" y="1008"/>
                </a:lnTo>
                <a:lnTo>
                  <a:pt x="624" y="100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2047" name="任意多边形 172046"/>
          <p:cNvSpPr/>
          <p:nvPr/>
        </p:nvSpPr>
        <p:spPr>
          <a:xfrm>
            <a:off x="2667000" y="990600"/>
            <a:ext cx="3962400" cy="3048000"/>
          </a:xfrm>
          <a:custGeom>
            <a:avLst/>
            <a:gdLst/>
            <a:ahLst/>
            <a:cxnLst/>
            <a:rect l="0" t="0" r="0" b="0"/>
            <a:pathLst>
              <a:path w="2496" h="1920">
                <a:moveTo>
                  <a:pt x="2496" y="1920"/>
                </a:moveTo>
                <a:lnTo>
                  <a:pt x="2064" y="1920"/>
                </a:lnTo>
                <a:lnTo>
                  <a:pt x="2064" y="0"/>
                </a:lnTo>
                <a:lnTo>
                  <a:pt x="0" y="0"/>
                </a:lnTo>
                <a:lnTo>
                  <a:pt x="0" y="912"/>
                </a:ln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dash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2048" name="任意多边形 172047"/>
          <p:cNvSpPr/>
          <p:nvPr/>
        </p:nvSpPr>
        <p:spPr>
          <a:xfrm>
            <a:off x="2667000" y="4267200"/>
            <a:ext cx="3886200" cy="2209800"/>
          </a:xfrm>
          <a:custGeom>
            <a:avLst/>
            <a:gdLst/>
            <a:ahLst/>
            <a:cxnLst/>
            <a:rect l="0" t="0" r="0" b="0"/>
            <a:pathLst>
              <a:path w="2448" h="1392">
                <a:moveTo>
                  <a:pt x="0" y="0"/>
                </a:moveTo>
                <a:lnTo>
                  <a:pt x="0" y="1392"/>
                </a:lnTo>
                <a:lnTo>
                  <a:pt x="2064" y="1392"/>
                </a:lnTo>
                <a:lnTo>
                  <a:pt x="2064" y="336"/>
                </a:lnTo>
                <a:lnTo>
                  <a:pt x="2448" y="336"/>
                </a:ln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dash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2049" name="文本框 172048"/>
          <p:cNvSpPr txBox="1"/>
          <p:nvPr/>
        </p:nvSpPr>
        <p:spPr>
          <a:xfrm>
            <a:off x="4876800" y="5334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启动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2050" name="文本框 172049"/>
          <p:cNvSpPr txBox="1"/>
          <p:nvPr/>
        </p:nvSpPr>
        <p:spPr>
          <a:xfrm>
            <a:off x="5943600" y="60960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中断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2051" name="文本框 172050"/>
          <p:cNvSpPr txBox="1"/>
          <p:nvPr/>
        </p:nvSpPr>
        <p:spPr>
          <a:xfrm>
            <a:off x="4114800" y="11430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内存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2052" name="文本框 172051"/>
          <p:cNvSpPr txBox="1"/>
          <p:nvPr/>
        </p:nvSpPr>
        <p:spPr>
          <a:xfrm>
            <a:off x="6934200" y="14478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CPU</a:t>
            </a:r>
          </a:p>
        </p:txBody>
      </p:sp>
      <p:sp>
        <p:nvSpPr>
          <p:cNvPr id="172053" name="文本框 172052"/>
          <p:cNvSpPr txBox="1"/>
          <p:nvPr/>
        </p:nvSpPr>
        <p:spPr>
          <a:xfrm>
            <a:off x="1600200" y="18288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通道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2054" name="文本框 172053"/>
          <p:cNvSpPr txBox="1"/>
          <p:nvPr/>
        </p:nvSpPr>
        <p:spPr>
          <a:xfrm>
            <a:off x="323850" y="5300663"/>
            <a:ext cx="17272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ahoma" panose="020B0604030504040204" pitchFamily="34" charset="0"/>
              </a:rPr>
              <a:t> 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72055" name="任意多边形 172054"/>
          <p:cNvSpPr/>
          <p:nvPr/>
        </p:nvSpPr>
        <p:spPr>
          <a:xfrm>
            <a:off x="3059113" y="3141663"/>
            <a:ext cx="1081087" cy="1008062"/>
          </a:xfrm>
          <a:custGeom>
            <a:avLst/>
            <a:gdLst/>
            <a:ahLst/>
            <a:cxnLst/>
            <a:rect l="0" t="0" r="0" b="0"/>
            <a:pathLst>
              <a:path w="726" h="181">
                <a:moveTo>
                  <a:pt x="726" y="181"/>
                </a:moveTo>
                <a:lnTo>
                  <a:pt x="273" y="181"/>
                </a:lnTo>
                <a:lnTo>
                  <a:pt x="273" y="0"/>
                </a:lnTo>
                <a:lnTo>
                  <a:pt x="0" y="0"/>
                </a:ln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标题 12902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4000" b="1" dirty="0"/>
              <a:t>9</a:t>
            </a:r>
            <a:r>
              <a:rPr lang="zh-CN" altLang="zh-CN" sz="4000" b="1" dirty="0"/>
              <a:t>.1 设备及其分类</a:t>
            </a:r>
            <a:endParaRPr lang="en-US" altLang="zh-CN" sz="4000" b="1" dirty="0"/>
          </a:p>
        </p:txBody>
      </p:sp>
      <p:sp>
        <p:nvSpPr>
          <p:cNvPr id="129027" name="文本占位符 1290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管理</a:t>
            </a:r>
          </a:p>
          <a:p>
            <a:pPr lvl="1"/>
            <a:r>
              <a:rPr lang="zh-CN" altLang="en-US" b="1" dirty="0"/>
              <a:t>共享型设备（块型）</a:t>
            </a:r>
          </a:p>
          <a:p>
            <a:pPr lvl="2"/>
            <a:r>
              <a:rPr lang="zh-CN" altLang="en-US" b="1" dirty="0"/>
              <a:t>多个进程的</a:t>
            </a:r>
            <a:r>
              <a:rPr lang="en-US" altLang="zh-CN" b="1" dirty="0"/>
              <a:t>IO</a:t>
            </a:r>
            <a:r>
              <a:rPr lang="zh-CN" altLang="en-US" b="1" dirty="0"/>
              <a:t>操作以块为单位可以交叉</a:t>
            </a:r>
          </a:p>
          <a:p>
            <a:pPr lvl="1"/>
            <a:r>
              <a:rPr lang="zh-CN" altLang="en-US" b="1" dirty="0"/>
              <a:t>独占型设备（块型）</a:t>
            </a:r>
          </a:p>
          <a:p>
            <a:pPr lvl="2"/>
            <a:r>
              <a:rPr lang="zh-CN" altLang="en-US" b="1" dirty="0"/>
              <a:t>多个进程的</a:t>
            </a:r>
            <a:r>
              <a:rPr lang="en-US" altLang="zh-CN" b="1" dirty="0"/>
              <a:t>IO</a:t>
            </a:r>
            <a:r>
              <a:rPr lang="zh-CN" altLang="en-US" b="1" dirty="0"/>
              <a:t>操作以块为单位不宜交叉</a:t>
            </a:r>
          </a:p>
          <a:p>
            <a:pPr lvl="1"/>
            <a:r>
              <a:rPr lang="zh-CN" altLang="en-US" b="1" dirty="0"/>
              <a:t>独占型设备（字符型）</a:t>
            </a:r>
          </a:p>
          <a:p>
            <a:pPr lvl="2"/>
            <a:r>
              <a:rPr lang="zh-CN" altLang="en-US" b="1" dirty="0"/>
              <a:t>多个进程的</a:t>
            </a:r>
            <a:r>
              <a:rPr lang="en-US" altLang="zh-CN" b="1" dirty="0"/>
              <a:t>IO</a:t>
            </a:r>
            <a:r>
              <a:rPr lang="zh-CN" altLang="en-US" b="1" dirty="0"/>
              <a:t>操作以字符为单位不能交叉</a:t>
            </a:r>
            <a:endParaRPr lang="zh-CN" altLang="en-US" sz="2800" b="1" dirty="0"/>
          </a:p>
          <a:p>
            <a:pPr lvl="1"/>
            <a:endParaRPr lang="zh-CN" altLang="en-US" sz="32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9625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4000" b="1" dirty="0"/>
              <a:t>9.6 </a:t>
            </a:r>
            <a:r>
              <a:rPr lang="zh-CN" altLang="en-US" sz="4000" b="1" dirty="0"/>
              <a:t>设备调度</a:t>
            </a:r>
            <a:endParaRPr lang="zh-CN" altLang="en-US" sz="4000" b="1"/>
          </a:p>
        </p:txBody>
      </p:sp>
      <p:sp>
        <p:nvSpPr>
          <p:cNvPr id="96259" name="文本占位符 9625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优化服务顺序</a:t>
            </a:r>
          </a:p>
          <a:p>
            <a:r>
              <a:rPr lang="zh-CN" altLang="en-US" b="1" dirty="0"/>
              <a:t>考虑因素</a:t>
            </a:r>
          </a:p>
          <a:p>
            <a:pPr lvl="1"/>
            <a:r>
              <a:rPr lang="zh-CN" altLang="en-US" b="1" dirty="0"/>
              <a:t>公平性</a:t>
            </a:r>
          </a:p>
          <a:p>
            <a:pPr lvl="2"/>
            <a:r>
              <a:rPr lang="zh-CN" altLang="en-US" b="1" dirty="0"/>
              <a:t>防止饿死</a:t>
            </a:r>
          </a:p>
          <a:p>
            <a:pPr lvl="1"/>
            <a:r>
              <a:rPr lang="zh-CN" altLang="en-US" b="1" dirty="0"/>
              <a:t>高效性</a:t>
            </a:r>
          </a:p>
          <a:p>
            <a:pPr lvl="2"/>
            <a:r>
              <a:rPr lang="zh-CN" altLang="en-US" b="1" dirty="0"/>
              <a:t>减少磁盘引臂移动量</a:t>
            </a:r>
          </a:p>
          <a:p>
            <a:pPr lvl="1"/>
            <a:endParaRPr lang="zh-CN" altLang="en-US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9728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anchor="b"/>
          <a:lstStyle/>
          <a:p>
            <a:r>
              <a:rPr lang="zh-CN" altLang="en-US" sz="3600" b="1" dirty="0"/>
              <a:t>磁盘引臂调度</a:t>
            </a:r>
            <a:r>
              <a:rPr lang="en-US" altLang="zh-CN" sz="3200" b="1"/>
              <a:t>(disk head scheduling)</a:t>
            </a:r>
          </a:p>
        </p:txBody>
      </p:sp>
      <p:sp>
        <p:nvSpPr>
          <p:cNvPr id="97283" name="文本占位符 97282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/>
              <a:t>先到先服务（</a:t>
            </a:r>
            <a:r>
              <a:rPr lang="en-US" altLang="zh-CN" sz="2800" b="1"/>
              <a:t>FCFS</a:t>
            </a:r>
            <a:r>
              <a:rPr lang="zh-CN" altLang="en-US" sz="2800" b="1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请求序列：</a:t>
            </a:r>
            <a:r>
              <a:rPr lang="en-US" altLang="zh-CN" sz="2400" b="1" dirty="0"/>
              <a:t>130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42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180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15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108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68</a:t>
            </a:r>
            <a:r>
              <a:rPr lang="zh-CN" altLang="en-US" sz="2400" b="1" dirty="0"/>
              <a:t>，</a:t>
            </a:r>
            <a:r>
              <a:rPr lang="en-US" altLang="zh-CN" sz="2400" b="1"/>
              <a:t>97</a:t>
            </a:r>
          </a:p>
        </p:txBody>
      </p:sp>
      <p:sp>
        <p:nvSpPr>
          <p:cNvPr id="97297" name="矩形 97296"/>
          <p:cNvSpPr/>
          <p:nvPr/>
        </p:nvSpPr>
        <p:spPr>
          <a:xfrm>
            <a:off x="1828800" y="3581400"/>
            <a:ext cx="4724400" cy="2362200"/>
          </a:xfrm>
          <a:prstGeom prst="rect">
            <a:avLst/>
          </a:prstGeom>
          <a:noFill/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7298" name="组合 97297"/>
          <p:cNvGrpSpPr/>
          <p:nvPr/>
        </p:nvGrpSpPr>
        <p:grpSpPr>
          <a:xfrm>
            <a:off x="1828800" y="3054350"/>
            <a:ext cx="4711700" cy="527050"/>
            <a:chOff x="3040" y="8724"/>
            <a:chExt cx="5896" cy="473"/>
          </a:xfrm>
        </p:grpSpPr>
        <p:sp>
          <p:nvSpPr>
            <p:cNvPr id="97299" name="文本框 97298"/>
            <p:cNvSpPr txBox="1"/>
            <p:nvPr/>
          </p:nvSpPr>
          <p:spPr>
            <a:xfrm>
              <a:off x="3040" y="8724"/>
              <a:ext cx="5896" cy="4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0" rIns="18000" bIns="0"/>
            <a:lstStyle/>
            <a:p>
              <a:pPr algn="just" eaLnBrk="0" hangingPunct="0"/>
              <a:r>
                <a:rPr lang="en-US" altLang="zh-CN" sz="1600">
                  <a:latin typeface="Times New Roman" panose="02020603050405020304" pitchFamily="18" charset="0"/>
                </a:rPr>
                <a:t>0  15     42  53  68       97    108     130             180     199</a:t>
              </a:r>
            </a:p>
          </p:txBody>
        </p:sp>
        <p:sp>
          <p:nvSpPr>
            <p:cNvPr id="97300" name="直接连接符 97299"/>
            <p:cNvSpPr/>
            <p:nvPr/>
          </p:nvSpPr>
          <p:spPr>
            <a:xfrm>
              <a:off x="3140" y="9071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7301" name="直接连接符 97300"/>
            <p:cNvSpPr/>
            <p:nvPr/>
          </p:nvSpPr>
          <p:spPr>
            <a:xfrm>
              <a:off x="3420" y="9071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7302" name="直接连接符 97301"/>
            <p:cNvSpPr/>
            <p:nvPr/>
          </p:nvSpPr>
          <p:spPr>
            <a:xfrm>
              <a:off x="4100" y="9071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7303" name="直接连接符 97302"/>
            <p:cNvSpPr/>
            <p:nvPr/>
          </p:nvSpPr>
          <p:spPr>
            <a:xfrm>
              <a:off x="4420" y="9071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7304" name="直接连接符 97303"/>
            <p:cNvSpPr/>
            <p:nvPr/>
          </p:nvSpPr>
          <p:spPr>
            <a:xfrm>
              <a:off x="4780" y="9084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7305" name="直接连接符 97304"/>
            <p:cNvSpPr/>
            <p:nvPr/>
          </p:nvSpPr>
          <p:spPr>
            <a:xfrm>
              <a:off x="5500" y="9084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7306" name="直接连接符 97305"/>
            <p:cNvSpPr/>
            <p:nvPr/>
          </p:nvSpPr>
          <p:spPr>
            <a:xfrm>
              <a:off x="6100" y="9071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7307" name="直接连接符 97306"/>
            <p:cNvSpPr/>
            <p:nvPr/>
          </p:nvSpPr>
          <p:spPr>
            <a:xfrm>
              <a:off x="6820" y="9071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7308" name="直接连接符 97307"/>
            <p:cNvSpPr/>
            <p:nvPr/>
          </p:nvSpPr>
          <p:spPr>
            <a:xfrm>
              <a:off x="8100" y="9084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7309" name="直接连接符 97308"/>
            <p:cNvSpPr/>
            <p:nvPr/>
          </p:nvSpPr>
          <p:spPr>
            <a:xfrm>
              <a:off x="8800" y="9084"/>
              <a:ext cx="0" cy="113"/>
            </a:xfrm>
            <a:prstGeom prst="line">
              <a:avLst/>
            </a:prstGeom>
            <a:ln w="9525">
              <a:noFill/>
            </a:ln>
          </p:spPr>
        </p:sp>
      </p:grpSp>
      <p:grpSp>
        <p:nvGrpSpPr>
          <p:cNvPr id="97317" name="组合 97316"/>
          <p:cNvGrpSpPr/>
          <p:nvPr/>
        </p:nvGrpSpPr>
        <p:grpSpPr>
          <a:xfrm>
            <a:off x="2184400" y="3933825"/>
            <a:ext cx="3613150" cy="1844675"/>
            <a:chOff x="1384" y="2762"/>
            <a:chExt cx="1860" cy="672"/>
          </a:xfrm>
        </p:grpSpPr>
        <p:sp>
          <p:nvSpPr>
            <p:cNvPr id="97310" name="直接连接符 97309"/>
            <p:cNvSpPr/>
            <p:nvPr/>
          </p:nvSpPr>
          <p:spPr>
            <a:xfrm flipH="1">
              <a:off x="1384" y="3034"/>
              <a:ext cx="186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7311" name="直接连接符 97310"/>
            <p:cNvSpPr/>
            <p:nvPr/>
          </p:nvSpPr>
          <p:spPr>
            <a:xfrm>
              <a:off x="1784" y="2762"/>
              <a:ext cx="930" cy="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7312" name="直接连接符 97311"/>
            <p:cNvSpPr/>
            <p:nvPr/>
          </p:nvSpPr>
          <p:spPr>
            <a:xfrm>
              <a:off x="1400" y="3141"/>
              <a:ext cx="1072" cy="9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7313" name="直接连接符 97312"/>
            <p:cNvSpPr/>
            <p:nvPr/>
          </p:nvSpPr>
          <p:spPr>
            <a:xfrm flipH="1">
              <a:off x="1928" y="3238"/>
              <a:ext cx="52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7314" name="直接连接符 97313"/>
            <p:cNvSpPr/>
            <p:nvPr/>
          </p:nvSpPr>
          <p:spPr>
            <a:xfrm>
              <a:off x="1944" y="3350"/>
              <a:ext cx="295" cy="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7315" name="直接连接符 97314"/>
            <p:cNvSpPr/>
            <p:nvPr/>
          </p:nvSpPr>
          <p:spPr>
            <a:xfrm flipH="1">
              <a:off x="1648" y="2858"/>
              <a:ext cx="1080" cy="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7316" name="直接连接符 97315"/>
            <p:cNvSpPr/>
            <p:nvPr/>
          </p:nvSpPr>
          <p:spPr>
            <a:xfrm>
              <a:off x="1640" y="2962"/>
              <a:ext cx="1592" cy="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97318" name="文本框 97317"/>
          <p:cNvSpPr txBox="1"/>
          <p:nvPr/>
        </p:nvSpPr>
        <p:spPr>
          <a:xfrm>
            <a:off x="457200" y="6096000"/>
            <a:ext cx="8610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移动量</a:t>
            </a:r>
            <a:r>
              <a:rPr lang="en-US" altLang="zh-CN" sz="2000">
                <a:latin typeface="Times New Roman" panose="02020603050405020304" pitchFamily="18" charset="0"/>
                <a:sym typeface="Wingdings" panose="05000000000000000000" pitchFamily="2" charset="2"/>
              </a:rPr>
              <a:t>: (130-53)+(130-42)+(180-42)+(180-15)+(108-15)+(108-68)+(97-68)=630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97319" name="文本框 97318"/>
          <p:cNvSpPr txBox="1"/>
          <p:nvPr/>
        </p:nvSpPr>
        <p:spPr>
          <a:xfrm>
            <a:off x="6629400" y="36576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标题 98307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lIns="92075" tIns="46038" rIns="92075" bIns="46038" anchor="ctr"/>
          <a:lstStyle/>
          <a:p>
            <a:r>
              <a:rPr lang="zh-CN" altLang="en-US" sz="3600" b="1" dirty="0"/>
              <a:t>磁盘引臂调度</a:t>
            </a:r>
            <a:r>
              <a:rPr lang="en-US" altLang="zh-CN" sz="3200" b="1"/>
              <a:t>(disk head scheduling)</a:t>
            </a:r>
          </a:p>
        </p:txBody>
      </p:sp>
      <p:sp>
        <p:nvSpPr>
          <p:cNvPr id="98309" name="文本占位符 98308"/>
          <p:cNvSpPr>
            <a:spLocks noGrp="1"/>
          </p:cNvSpPr>
          <p:nvPr>
            <p:ph type="body" idx="1"/>
          </p:nvPr>
        </p:nvSpPr>
        <p:spPr>
          <a:xfrm>
            <a:off x="685800" y="1938338"/>
            <a:ext cx="77724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/>
              <a:t>最短寻找时间优先（</a:t>
            </a:r>
            <a:r>
              <a:rPr lang="en-US" altLang="zh-CN" sz="2800" b="1"/>
              <a:t>SSTF</a:t>
            </a:r>
            <a:r>
              <a:rPr lang="zh-CN" altLang="en-US" sz="2800" b="1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请求序列：</a:t>
            </a:r>
            <a:r>
              <a:rPr lang="en-US" altLang="zh-CN" sz="2400" b="1" dirty="0"/>
              <a:t>130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42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180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15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108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68</a:t>
            </a:r>
            <a:r>
              <a:rPr lang="zh-CN" altLang="en-US" sz="2400" b="1" dirty="0"/>
              <a:t>，</a:t>
            </a:r>
            <a:r>
              <a:rPr lang="en-US" altLang="zh-CN" sz="2400" b="1"/>
              <a:t>97</a:t>
            </a:r>
          </a:p>
        </p:txBody>
      </p:sp>
      <p:sp>
        <p:nvSpPr>
          <p:cNvPr id="98310" name="矩形 98309"/>
          <p:cNvSpPr/>
          <p:nvPr/>
        </p:nvSpPr>
        <p:spPr>
          <a:xfrm>
            <a:off x="1828800" y="3581400"/>
            <a:ext cx="4724400" cy="2362200"/>
          </a:xfrm>
          <a:prstGeom prst="rect">
            <a:avLst/>
          </a:prstGeom>
          <a:noFill/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8311" name="组合 98310"/>
          <p:cNvGrpSpPr/>
          <p:nvPr/>
        </p:nvGrpSpPr>
        <p:grpSpPr>
          <a:xfrm>
            <a:off x="1828800" y="3054350"/>
            <a:ext cx="4711700" cy="527050"/>
            <a:chOff x="3040" y="8724"/>
            <a:chExt cx="5896" cy="473"/>
          </a:xfrm>
        </p:grpSpPr>
        <p:sp>
          <p:nvSpPr>
            <p:cNvPr id="98312" name="文本框 98311"/>
            <p:cNvSpPr txBox="1"/>
            <p:nvPr/>
          </p:nvSpPr>
          <p:spPr>
            <a:xfrm>
              <a:off x="3040" y="8724"/>
              <a:ext cx="5896" cy="4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0" rIns="18000" bIns="0"/>
            <a:lstStyle/>
            <a:p>
              <a:pPr algn="just" eaLnBrk="0" hangingPunct="0"/>
              <a:r>
                <a:rPr lang="en-US" altLang="zh-CN" sz="1600">
                  <a:latin typeface="Times New Roman" panose="02020603050405020304" pitchFamily="18" charset="0"/>
                </a:rPr>
                <a:t>0  15     42  53  68       97    108     130             180     199</a:t>
              </a:r>
            </a:p>
          </p:txBody>
        </p:sp>
        <p:sp>
          <p:nvSpPr>
            <p:cNvPr id="98313" name="直接连接符 98312"/>
            <p:cNvSpPr/>
            <p:nvPr/>
          </p:nvSpPr>
          <p:spPr>
            <a:xfrm>
              <a:off x="3140" y="9071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8314" name="直接连接符 98313"/>
            <p:cNvSpPr/>
            <p:nvPr/>
          </p:nvSpPr>
          <p:spPr>
            <a:xfrm>
              <a:off x="3420" y="9071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8315" name="直接连接符 98314"/>
            <p:cNvSpPr/>
            <p:nvPr/>
          </p:nvSpPr>
          <p:spPr>
            <a:xfrm>
              <a:off x="4100" y="9071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8316" name="直接连接符 98315"/>
            <p:cNvSpPr/>
            <p:nvPr/>
          </p:nvSpPr>
          <p:spPr>
            <a:xfrm>
              <a:off x="4420" y="9071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8317" name="直接连接符 98316"/>
            <p:cNvSpPr/>
            <p:nvPr/>
          </p:nvSpPr>
          <p:spPr>
            <a:xfrm>
              <a:off x="4780" y="9084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8318" name="直接连接符 98317"/>
            <p:cNvSpPr/>
            <p:nvPr/>
          </p:nvSpPr>
          <p:spPr>
            <a:xfrm>
              <a:off x="5500" y="9084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8319" name="直接连接符 98318"/>
            <p:cNvSpPr/>
            <p:nvPr/>
          </p:nvSpPr>
          <p:spPr>
            <a:xfrm>
              <a:off x="6100" y="9071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8320" name="直接连接符 98319"/>
            <p:cNvSpPr/>
            <p:nvPr/>
          </p:nvSpPr>
          <p:spPr>
            <a:xfrm>
              <a:off x="6820" y="9071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8321" name="直接连接符 98320"/>
            <p:cNvSpPr/>
            <p:nvPr/>
          </p:nvSpPr>
          <p:spPr>
            <a:xfrm>
              <a:off x="8100" y="9084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8322" name="直接连接符 98321"/>
            <p:cNvSpPr/>
            <p:nvPr/>
          </p:nvSpPr>
          <p:spPr>
            <a:xfrm>
              <a:off x="8800" y="9084"/>
              <a:ext cx="0" cy="113"/>
            </a:xfrm>
            <a:prstGeom prst="line">
              <a:avLst/>
            </a:prstGeom>
            <a:ln w="9525">
              <a:noFill/>
            </a:ln>
          </p:spPr>
        </p:sp>
      </p:grpSp>
      <p:sp>
        <p:nvSpPr>
          <p:cNvPr id="98331" name="文本框 98330"/>
          <p:cNvSpPr txBox="1"/>
          <p:nvPr/>
        </p:nvSpPr>
        <p:spPr>
          <a:xfrm>
            <a:off x="381000" y="6096000"/>
            <a:ext cx="868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移动量</a:t>
            </a:r>
            <a:r>
              <a:rPr lang="en-US" altLang="zh-CN" sz="2000">
                <a:latin typeface="Times New Roman" panose="02020603050405020304" pitchFamily="18" charset="0"/>
                <a:sym typeface="Wingdings" panose="05000000000000000000" pitchFamily="2" charset="2"/>
              </a:rPr>
              <a:t>: (53-42)+(180-42)+(180-15)=314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98332" name="直接连接符 98331"/>
          <p:cNvSpPr/>
          <p:nvPr/>
        </p:nvSpPr>
        <p:spPr>
          <a:xfrm flipH="1">
            <a:off x="2692400" y="3721100"/>
            <a:ext cx="203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8333" name="直接连接符 98332"/>
          <p:cNvSpPr/>
          <p:nvPr/>
        </p:nvSpPr>
        <p:spPr>
          <a:xfrm>
            <a:off x="2679700" y="3898900"/>
            <a:ext cx="520700" cy="139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8334" name="直接连接符 98333"/>
          <p:cNvSpPr/>
          <p:nvPr/>
        </p:nvSpPr>
        <p:spPr>
          <a:xfrm>
            <a:off x="3200400" y="4038600"/>
            <a:ext cx="584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8335" name="直接连接符 98334"/>
          <p:cNvSpPr/>
          <p:nvPr/>
        </p:nvSpPr>
        <p:spPr>
          <a:xfrm>
            <a:off x="3733800" y="4191000"/>
            <a:ext cx="5334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8336" name="直接连接符 98335"/>
          <p:cNvSpPr/>
          <p:nvPr/>
        </p:nvSpPr>
        <p:spPr>
          <a:xfrm>
            <a:off x="4292600" y="4343400"/>
            <a:ext cx="584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8337" name="直接连接符 98336"/>
          <p:cNvSpPr/>
          <p:nvPr/>
        </p:nvSpPr>
        <p:spPr>
          <a:xfrm>
            <a:off x="4876800" y="4521200"/>
            <a:ext cx="914400" cy="203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8338" name="直接连接符 98337"/>
          <p:cNvSpPr/>
          <p:nvPr/>
        </p:nvSpPr>
        <p:spPr>
          <a:xfrm flipH="1">
            <a:off x="2209800" y="4800600"/>
            <a:ext cx="35814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矩形 99329"/>
          <p:cNvSpPr/>
          <p:nvPr/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磁盘引臂调度</a:t>
            </a:r>
            <a:r>
              <a:rPr lang="en-US" altLang="zh-CN" sz="320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(disk head scheduling)</a:t>
            </a:r>
          </a:p>
        </p:txBody>
      </p:sp>
      <p:sp>
        <p:nvSpPr>
          <p:cNvPr id="99331" name="矩形 99330"/>
          <p:cNvSpPr/>
          <p:nvPr/>
        </p:nvSpPr>
        <p:spPr>
          <a:xfrm>
            <a:off x="685800" y="1773238"/>
            <a:ext cx="7772400" cy="8175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800">
                <a:latin typeface="Times New Roman" panose="02020603050405020304" pitchFamily="18" charset="0"/>
              </a:rPr>
              <a:t>SCAN</a:t>
            </a: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LOOK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400" b="1" dirty="0">
                <a:latin typeface="Times New Roman" panose="02020603050405020304" pitchFamily="18" charset="0"/>
              </a:rPr>
              <a:t>请求序列：</a:t>
            </a:r>
            <a:r>
              <a:rPr lang="en-US" altLang="zh-CN" sz="2400" b="1" dirty="0">
                <a:latin typeface="Times New Roman" panose="02020603050405020304" pitchFamily="18" charset="0"/>
              </a:rPr>
              <a:t>130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42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180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15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108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68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</a:rPr>
              <a:t>97</a:t>
            </a:r>
          </a:p>
        </p:txBody>
      </p:sp>
      <p:sp>
        <p:nvSpPr>
          <p:cNvPr id="99345" name="文本框 99344"/>
          <p:cNvSpPr txBox="1"/>
          <p:nvPr/>
        </p:nvSpPr>
        <p:spPr>
          <a:xfrm>
            <a:off x="457200" y="5638800"/>
            <a:ext cx="8305800" cy="85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sym typeface="Wingdings" panose="05000000000000000000" pitchFamily="2" charset="2"/>
              </a:rPr>
              <a:t>SCAN</a:t>
            </a:r>
            <a:r>
              <a:rPr lang="zh-CN" altLang="en-US" sz="2000" dirty="0">
                <a:latin typeface="Times New Roman" panose="02020603050405020304" pitchFamily="18" charset="0"/>
              </a:rPr>
              <a:t>移动量</a:t>
            </a:r>
            <a:r>
              <a:rPr lang="en-US" altLang="zh-CN" sz="2000">
                <a:latin typeface="Times New Roman" panose="02020603050405020304" pitchFamily="18" charset="0"/>
                <a:sym typeface="Wingdings" panose="05000000000000000000" pitchFamily="2" charset="2"/>
              </a:rPr>
              <a:t>: (53-0)+(180-0)=233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sym typeface="Wingdings" panose="05000000000000000000" pitchFamily="2" charset="2"/>
              </a:rPr>
              <a:t>LOOK</a:t>
            </a:r>
            <a:r>
              <a:rPr lang="zh-CN" altLang="en-US" sz="2000" dirty="0">
                <a:latin typeface="Times New Roman" panose="02020603050405020304" pitchFamily="18" charset="0"/>
              </a:rPr>
              <a:t>移动量</a:t>
            </a:r>
            <a:r>
              <a:rPr lang="en-US" altLang="zh-CN" sz="2000">
                <a:latin typeface="Times New Roman" panose="02020603050405020304" pitchFamily="18" charset="0"/>
                <a:sym typeface="Wingdings" panose="05000000000000000000" pitchFamily="2" charset="2"/>
              </a:rPr>
              <a:t>: (53-15)+(180-15)=203</a:t>
            </a:r>
          </a:p>
        </p:txBody>
      </p:sp>
      <p:sp>
        <p:nvSpPr>
          <p:cNvPr id="99353" name="矩形 99352"/>
          <p:cNvSpPr/>
          <p:nvPr/>
        </p:nvSpPr>
        <p:spPr>
          <a:xfrm>
            <a:off x="1905000" y="3352800"/>
            <a:ext cx="5029200" cy="2133600"/>
          </a:xfrm>
          <a:prstGeom prst="rect">
            <a:avLst/>
          </a:prstGeom>
          <a:noFill/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362" name="文本框 99361"/>
          <p:cNvSpPr txBox="1"/>
          <p:nvPr/>
        </p:nvSpPr>
        <p:spPr>
          <a:xfrm>
            <a:off x="1892300" y="2871788"/>
            <a:ext cx="5018088" cy="481012"/>
          </a:xfrm>
          <a:prstGeom prst="rect">
            <a:avLst/>
          </a:prstGeom>
          <a:noFill/>
          <a:ln w="9525">
            <a:noFill/>
          </a:ln>
        </p:spPr>
        <p:txBody>
          <a:bodyPr lIns="18000" tIns="0" rIns="18000" bIns="0"/>
          <a:lstStyle/>
          <a:p>
            <a:pPr algn="just" eaLnBrk="0" hangingPunct="0"/>
            <a:r>
              <a:rPr lang="en-US" altLang="zh-CN" b="0">
                <a:latin typeface="Times New Roman" panose="02020603050405020304" pitchFamily="18" charset="0"/>
              </a:rPr>
              <a:t>0  15     42  53  68      97    108     130           180    199</a:t>
            </a:r>
          </a:p>
        </p:txBody>
      </p:sp>
      <p:sp>
        <p:nvSpPr>
          <p:cNvPr id="99363" name="直接连接符 99362"/>
          <p:cNvSpPr/>
          <p:nvPr/>
        </p:nvSpPr>
        <p:spPr>
          <a:xfrm>
            <a:off x="1978025" y="3309938"/>
            <a:ext cx="0" cy="128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64" name="直接连接符 99363"/>
          <p:cNvSpPr/>
          <p:nvPr/>
        </p:nvSpPr>
        <p:spPr>
          <a:xfrm>
            <a:off x="2216150" y="3309938"/>
            <a:ext cx="0" cy="128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65" name="直接连接符 99364"/>
          <p:cNvSpPr/>
          <p:nvPr/>
        </p:nvSpPr>
        <p:spPr>
          <a:xfrm>
            <a:off x="2773363" y="3309938"/>
            <a:ext cx="0" cy="128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66" name="直接连接符 99365"/>
          <p:cNvSpPr/>
          <p:nvPr/>
        </p:nvSpPr>
        <p:spPr>
          <a:xfrm>
            <a:off x="3067050" y="3309938"/>
            <a:ext cx="0" cy="128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67" name="直接连接符 99366"/>
          <p:cNvSpPr/>
          <p:nvPr/>
        </p:nvSpPr>
        <p:spPr>
          <a:xfrm>
            <a:off x="3373438" y="3324225"/>
            <a:ext cx="0" cy="128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68" name="直接连接符 99367"/>
          <p:cNvSpPr/>
          <p:nvPr/>
        </p:nvSpPr>
        <p:spPr>
          <a:xfrm>
            <a:off x="3986213" y="3324225"/>
            <a:ext cx="0" cy="128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69" name="直接连接符 99368"/>
          <p:cNvSpPr/>
          <p:nvPr/>
        </p:nvSpPr>
        <p:spPr>
          <a:xfrm>
            <a:off x="4497388" y="3309938"/>
            <a:ext cx="0" cy="128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70" name="直接连接符 99369"/>
          <p:cNvSpPr/>
          <p:nvPr/>
        </p:nvSpPr>
        <p:spPr>
          <a:xfrm>
            <a:off x="5110163" y="3309938"/>
            <a:ext cx="0" cy="128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71" name="直接连接符 99370"/>
          <p:cNvSpPr/>
          <p:nvPr/>
        </p:nvSpPr>
        <p:spPr>
          <a:xfrm>
            <a:off x="6199188" y="3324225"/>
            <a:ext cx="0" cy="128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72" name="直接连接符 99371"/>
          <p:cNvSpPr/>
          <p:nvPr/>
        </p:nvSpPr>
        <p:spPr>
          <a:xfrm>
            <a:off x="6794500" y="3324225"/>
            <a:ext cx="0" cy="128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73" name="直接连接符 99372"/>
          <p:cNvSpPr/>
          <p:nvPr/>
        </p:nvSpPr>
        <p:spPr>
          <a:xfrm flipH="1">
            <a:off x="2743200" y="3657600"/>
            <a:ext cx="3810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9374" name="直接连接符 99373"/>
          <p:cNvSpPr/>
          <p:nvPr/>
        </p:nvSpPr>
        <p:spPr>
          <a:xfrm flipH="1">
            <a:off x="2209800" y="3810000"/>
            <a:ext cx="533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9375" name="直接连接符 99374"/>
          <p:cNvSpPr/>
          <p:nvPr/>
        </p:nvSpPr>
        <p:spPr>
          <a:xfrm>
            <a:off x="2209800" y="4038600"/>
            <a:ext cx="11430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9376" name="直接连接符 99375"/>
          <p:cNvSpPr/>
          <p:nvPr/>
        </p:nvSpPr>
        <p:spPr>
          <a:xfrm>
            <a:off x="3962400" y="4495800"/>
            <a:ext cx="5334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9377" name="直接连接符 99376"/>
          <p:cNvSpPr/>
          <p:nvPr/>
        </p:nvSpPr>
        <p:spPr>
          <a:xfrm>
            <a:off x="4495800" y="4648200"/>
            <a:ext cx="574675" cy="149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9378" name="直接连接符 99377"/>
          <p:cNvSpPr/>
          <p:nvPr/>
        </p:nvSpPr>
        <p:spPr>
          <a:xfrm>
            <a:off x="5057775" y="4800600"/>
            <a:ext cx="1038225" cy="2444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9379" name="直接连接符 99378"/>
          <p:cNvSpPr/>
          <p:nvPr/>
        </p:nvSpPr>
        <p:spPr>
          <a:xfrm flipH="1">
            <a:off x="1981200" y="4038600"/>
            <a:ext cx="287338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99380" name="直接连接符 99379"/>
          <p:cNvSpPr/>
          <p:nvPr/>
        </p:nvSpPr>
        <p:spPr>
          <a:xfrm>
            <a:off x="3962400" y="4724400"/>
            <a:ext cx="5334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99381" name="直接连接符 99380"/>
          <p:cNvSpPr/>
          <p:nvPr/>
        </p:nvSpPr>
        <p:spPr>
          <a:xfrm>
            <a:off x="5040313" y="5010150"/>
            <a:ext cx="1055687" cy="24765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99382" name="直接连接符 99381"/>
          <p:cNvSpPr/>
          <p:nvPr/>
        </p:nvSpPr>
        <p:spPr>
          <a:xfrm>
            <a:off x="4495800" y="4883150"/>
            <a:ext cx="533400" cy="14605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99383" name="直接连接符 99382"/>
          <p:cNvSpPr/>
          <p:nvPr/>
        </p:nvSpPr>
        <p:spPr>
          <a:xfrm>
            <a:off x="2057400" y="4191000"/>
            <a:ext cx="1295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99385" name="文本框 99384"/>
          <p:cNvSpPr txBox="1"/>
          <p:nvPr/>
        </p:nvSpPr>
        <p:spPr>
          <a:xfrm>
            <a:off x="5580063" y="3562350"/>
            <a:ext cx="1243012" cy="8572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10800"/>
          <a:lstStyle/>
          <a:p>
            <a:pPr algn="just" eaLnBrk="0" hangingPunct="0"/>
            <a:r>
              <a:rPr lang="en-US" altLang="zh-CN" sz="900" b="0" dirty="0">
                <a:latin typeface="Times New Roman" panose="02020603050405020304" pitchFamily="18" charset="0"/>
              </a:rPr>
              <a:t>             </a:t>
            </a:r>
            <a:r>
              <a:rPr lang="en-US" altLang="zh-CN" sz="1600" b="0">
                <a:latin typeface="Times New Roman" panose="02020603050405020304" pitchFamily="18" charset="0"/>
              </a:rPr>
              <a:t>Look</a:t>
            </a:r>
          </a:p>
          <a:p>
            <a:pPr algn="just" eaLnBrk="0" hangingPunct="0"/>
            <a:r>
              <a:rPr lang="en-US" altLang="zh-CN" sz="1600" b="0">
                <a:latin typeface="Times New Roman" panose="02020603050405020304" pitchFamily="18" charset="0"/>
              </a:rPr>
              <a:t>       Scan</a:t>
            </a:r>
            <a:endParaRPr lang="en-US" altLang="zh-CN" b="0">
              <a:latin typeface="Times New Roman" panose="02020603050405020304" pitchFamily="18" charset="0"/>
            </a:endParaRPr>
          </a:p>
        </p:txBody>
      </p:sp>
      <p:grpSp>
        <p:nvGrpSpPr>
          <p:cNvPr id="99386" name="组合 99385"/>
          <p:cNvGrpSpPr/>
          <p:nvPr/>
        </p:nvGrpSpPr>
        <p:grpSpPr>
          <a:xfrm>
            <a:off x="5705475" y="3722688"/>
            <a:ext cx="161925" cy="239712"/>
            <a:chOff x="7300" y="10432"/>
            <a:chExt cx="280" cy="280"/>
          </a:xfrm>
        </p:grpSpPr>
        <p:sp>
          <p:nvSpPr>
            <p:cNvPr id="99387" name="直接连接符 99386"/>
            <p:cNvSpPr/>
            <p:nvPr/>
          </p:nvSpPr>
          <p:spPr>
            <a:xfrm>
              <a:off x="7300" y="10432"/>
              <a:ext cx="2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88" name="直接连接符 99387"/>
            <p:cNvSpPr/>
            <p:nvPr/>
          </p:nvSpPr>
          <p:spPr>
            <a:xfrm>
              <a:off x="7300" y="10712"/>
              <a:ext cx="2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99389" name="直接连接符 99388"/>
          <p:cNvSpPr/>
          <p:nvPr/>
        </p:nvSpPr>
        <p:spPr>
          <a:xfrm>
            <a:off x="3352800" y="4343400"/>
            <a:ext cx="6096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9390" name="直接连接符 99389"/>
          <p:cNvSpPr/>
          <p:nvPr/>
        </p:nvSpPr>
        <p:spPr>
          <a:xfrm>
            <a:off x="3276600" y="4495800"/>
            <a:ext cx="7620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矩形 100353"/>
          <p:cNvSpPr/>
          <p:nvPr/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磁盘引臂调度</a:t>
            </a:r>
            <a:r>
              <a:rPr lang="en-US" altLang="zh-CN" sz="320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(disk head scheduling)</a:t>
            </a:r>
          </a:p>
        </p:txBody>
      </p:sp>
      <p:sp>
        <p:nvSpPr>
          <p:cNvPr id="100355" name="矩形 100354"/>
          <p:cNvSpPr/>
          <p:nvPr/>
        </p:nvSpPr>
        <p:spPr>
          <a:xfrm>
            <a:off x="685800" y="1793875"/>
            <a:ext cx="7772400" cy="914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800">
                <a:latin typeface="Times New Roman" panose="02020603050405020304" pitchFamily="18" charset="0"/>
              </a:rPr>
              <a:t>C-SCAN</a:t>
            </a: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C-LOOK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400" b="1" dirty="0">
                <a:latin typeface="Times New Roman" panose="02020603050405020304" pitchFamily="18" charset="0"/>
              </a:rPr>
              <a:t>请求序列：</a:t>
            </a:r>
            <a:r>
              <a:rPr lang="en-US" altLang="zh-CN" sz="2400" b="1" dirty="0">
                <a:latin typeface="Times New Roman" panose="02020603050405020304" pitchFamily="18" charset="0"/>
              </a:rPr>
              <a:t>130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42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180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15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108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68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</a:rPr>
              <a:t>97</a:t>
            </a:r>
          </a:p>
        </p:txBody>
      </p:sp>
      <p:sp>
        <p:nvSpPr>
          <p:cNvPr id="100356" name="文本框 100355"/>
          <p:cNvSpPr txBox="1"/>
          <p:nvPr/>
        </p:nvSpPr>
        <p:spPr>
          <a:xfrm>
            <a:off x="609600" y="5775325"/>
            <a:ext cx="8153400" cy="85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特点：所有磁道地位最长等待时间相同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问题：</a:t>
            </a:r>
            <a:r>
              <a:rPr lang="en-US" altLang="zh-CN" sz="2000" err="1">
                <a:latin typeface="Times New Roman" panose="02020603050405020304" pitchFamily="18" charset="0"/>
                <a:sym typeface="Wingdings" panose="05000000000000000000" pitchFamily="2" charset="2"/>
              </a:rPr>
              <a:t>diskhead</a:t>
            </a:r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 stickiness</a:t>
            </a:r>
            <a:r>
              <a:rPr lang="zh-CN" alt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（磁头粘性）</a:t>
            </a:r>
          </a:p>
        </p:txBody>
      </p:sp>
      <p:sp>
        <p:nvSpPr>
          <p:cNvPr id="100394" name="矩形 100393"/>
          <p:cNvSpPr/>
          <p:nvPr/>
        </p:nvSpPr>
        <p:spPr>
          <a:xfrm>
            <a:off x="1981200" y="3260725"/>
            <a:ext cx="5029200" cy="21129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0395" name="组合 100394"/>
          <p:cNvGrpSpPr/>
          <p:nvPr/>
        </p:nvGrpSpPr>
        <p:grpSpPr>
          <a:xfrm>
            <a:off x="1981200" y="2943225"/>
            <a:ext cx="5029200" cy="414338"/>
            <a:chOff x="3044" y="3995"/>
            <a:chExt cx="5896" cy="473"/>
          </a:xfrm>
        </p:grpSpPr>
        <p:sp>
          <p:nvSpPr>
            <p:cNvPr id="100396" name="文本框 100395"/>
            <p:cNvSpPr txBox="1"/>
            <p:nvPr/>
          </p:nvSpPr>
          <p:spPr>
            <a:xfrm>
              <a:off x="3044" y="3995"/>
              <a:ext cx="5896" cy="4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0" rIns="18000" bIns="0"/>
            <a:lstStyle/>
            <a:p>
              <a:pPr algn="just" eaLnBrk="0" hangingPunct="0"/>
              <a:r>
                <a:rPr lang="en-US" altLang="zh-CN">
                  <a:latin typeface="Times New Roman" panose="02020603050405020304" pitchFamily="18" charset="0"/>
                </a:rPr>
                <a:t>0  15     42  53  68      97    108     130           180    199</a:t>
              </a:r>
            </a:p>
          </p:txBody>
        </p:sp>
        <p:sp>
          <p:nvSpPr>
            <p:cNvPr id="100397" name="直接连接符 100396"/>
            <p:cNvSpPr/>
            <p:nvPr/>
          </p:nvSpPr>
          <p:spPr>
            <a:xfrm>
              <a:off x="3144" y="4342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100398" name="直接连接符 100397"/>
            <p:cNvSpPr/>
            <p:nvPr/>
          </p:nvSpPr>
          <p:spPr>
            <a:xfrm>
              <a:off x="3424" y="4342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100399" name="直接连接符 100398"/>
            <p:cNvSpPr/>
            <p:nvPr/>
          </p:nvSpPr>
          <p:spPr>
            <a:xfrm>
              <a:off x="4080" y="4342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100400" name="直接连接符 100399"/>
            <p:cNvSpPr/>
            <p:nvPr/>
          </p:nvSpPr>
          <p:spPr>
            <a:xfrm>
              <a:off x="4424" y="4342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100401" name="直接连接符 100400"/>
            <p:cNvSpPr/>
            <p:nvPr/>
          </p:nvSpPr>
          <p:spPr>
            <a:xfrm>
              <a:off x="4784" y="4355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100402" name="直接连接符 100401"/>
            <p:cNvSpPr/>
            <p:nvPr/>
          </p:nvSpPr>
          <p:spPr>
            <a:xfrm>
              <a:off x="5504" y="4355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100403" name="直接连接符 100402"/>
            <p:cNvSpPr/>
            <p:nvPr/>
          </p:nvSpPr>
          <p:spPr>
            <a:xfrm>
              <a:off x="6104" y="4342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100404" name="直接连接符 100403"/>
            <p:cNvSpPr/>
            <p:nvPr/>
          </p:nvSpPr>
          <p:spPr>
            <a:xfrm>
              <a:off x="6824" y="4342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100405" name="直接连接符 100404"/>
            <p:cNvSpPr/>
            <p:nvPr/>
          </p:nvSpPr>
          <p:spPr>
            <a:xfrm>
              <a:off x="8104" y="4355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100406" name="直接连接符 100405"/>
            <p:cNvSpPr/>
            <p:nvPr/>
          </p:nvSpPr>
          <p:spPr>
            <a:xfrm>
              <a:off x="8804" y="4355"/>
              <a:ext cx="0" cy="113"/>
            </a:xfrm>
            <a:prstGeom prst="line">
              <a:avLst/>
            </a:prstGeom>
            <a:ln w="9525">
              <a:noFill/>
            </a:ln>
          </p:spPr>
        </p:sp>
      </p:grpSp>
      <p:sp>
        <p:nvSpPr>
          <p:cNvPr id="100407" name="直接连接符 100406"/>
          <p:cNvSpPr/>
          <p:nvPr/>
        </p:nvSpPr>
        <p:spPr>
          <a:xfrm flipH="1">
            <a:off x="2833688" y="3533775"/>
            <a:ext cx="3048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0408" name="直接连接符 100407"/>
          <p:cNvSpPr/>
          <p:nvPr/>
        </p:nvSpPr>
        <p:spPr>
          <a:xfrm flipH="1">
            <a:off x="2362200" y="3657600"/>
            <a:ext cx="546100" cy="2111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0409" name="直接连接符 100408"/>
          <p:cNvSpPr/>
          <p:nvPr/>
        </p:nvSpPr>
        <p:spPr>
          <a:xfrm flipH="1">
            <a:off x="5257800" y="4191000"/>
            <a:ext cx="11430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0410" name="直接连接符 100409"/>
          <p:cNvSpPr/>
          <p:nvPr/>
        </p:nvSpPr>
        <p:spPr>
          <a:xfrm flipH="1">
            <a:off x="4648200" y="4530725"/>
            <a:ext cx="595313" cy="2111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0411" name="直接连接符 100410"/>
          <p:cNvSpPr/>
          <p:nvPr/>
        </p:nvSpPr>
        <p:spPr>
          <a:xfrm flipH="1">
            <a:off x="4151313" y="4759325"/>
            <a:ext cx="496887" cy="2111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0412" name="直接连接符 100411"/>
          <p:cNvSpPr/>
          <p:nvPr/>
        </p:nvSpPr>
        <p:spPr>
          <a:xfrm flipH="1">
            <a:off x="3595688" y="4970463"/>
            <a:ext cx="595312" cy="2111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0413" name="直接连接符 100412"/>
          <p:cNvSpPr/>
          <p:nvPr/>
        </p:nvSpPr>
        <p:spPr>
          <a:xfrm flipH="1">
            <a:off x="2057400" y="3886200"/>
            <a:ext cx="3048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100414" name="直接连接符 100413"/>
          <p:cNvSpPr/>
          <p:nvPr/>
        </p:nvSpPr>
        <p:spPr>
          <a:xfrm flipH="1">
            <a:off x="6288088" y="4056063"/>
            <a:ext cx="646112" cy="173037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grpSp>
        <p:nvGrpSpPr>
          <p:cNvPr id="100415" name="组合 100414"/>
          <p:cNvGrpSpPr/>
          <p:nvPr/>
        </p:nvGrpSpPr>
        <p:grpSpPr>
          <a:xfrm>
            <a:off x="3613150" y="3373438"/>
            <a:ext cx="1208088" cy="665162"/>
            <a:chOff x="7080" y="10212"/>
            <a:chExt cx="1460" cy="760"/>
          </a:xfrm>
        </p:grpSpPr>
        <p:sp>
          <p:nvSpPr>
            <p:cNvPr id="100416" name="文本框 100415"/>
            <p:cNvSpPr txBox="1"/>
            <p:nvPr/>
          </p:nvSpPr>
          <p:spPr>
            <a:xfrm>
              <a:off x="7080" y="10212"/>
              <a:ext cx="1460" cy="7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0800"/>
            <a:lstStyle/>
            <a:p>
              <a:pPr algn="just" eaLnBrk="0" hangingPunct="0"/>
              <a:r>
                <a:rPr lang="en-US" altLang="zh-CN" sz="900" b="0" dirty="0">
                  <a:latin typeface="Times New Roman" panose="02020603050405020304" pitchFamily="18" charset="0"/>
                </a:rPr>
                <a:t>             </a:t>
              </a:r>
              <a:r>
                <a:rPr lang="en-US" altLang="zh-CN" sz="1600" b="0">
                  <a:latin typeface="Times New Roman" panose="02020603050405020304" pitchFamily="18" charset="0"/>
                </a:rPr>
                <a:t>C-Look</a:t>
              </a:r>
            </a:p>
            <a:p>
              <a:pPr algn="just" eaLnBrk="0" hangingPunct="0"/>
              <a:r>
                <a:rPr lang="en-US" altLang="zh-CN" sz="1600" b="0">
                  <a:latin typeface="Times New Roman" panose="02020603050405020304" pitchFamily="18" charset="0"/>
                </a:rPr>
                <a:t>        C-Scan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grpSp>
          <p:nvGrpSpPr>
            <p:cNvPr id="100417" name="组合 100416"/>
            <p:cNvGrpSpPr/>
            <p:nvPr/>
          </p:nvGrpSpPr>
          <p:grpSpPr>
            <a:xfrm>
              <a:off x="7300" y="10432"/>
              <a:ext cx="280" cy="280"/>
              <a:chOff x="7300" y="10432"/>
              <a:chExt cx="280" cy="280"/>
            </a:xfrm>
          </p:grpSpPr>
          <p:sp>
            <p:nvSpPr>
              <p:cNvPr id="100418" name="直接连接符 100417"/>
              <p:cNvSpPr/>
              <p:nvPr/>
            </p:nvSpPr>
            <p:spPr>
              <a:xfrm>
                <a:off x="7300" y="10432"/>
                <a:ext cx="2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0419" name="直接连接符 100418"/>
              <p:cNvSpPr/>
              <p:nvPr/>
            </p:nvSpPr>
            <p:spPr>
              <a:xfrm>
                <a:off x="7300" y="10712"/>
                <a:ext cx="2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标题 17305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3200" b="1" dirty="0">
                <a:effectLst>
                  <a:outerShdw blurRad="38100" dist="38100" dir="2700000">
                    <a:srgbClr val="C0C0C0"/>
                  </a:outerShdw>
                </a:effectLst>
              </a:rPr>
              <a:t>磁盘引臂调度</a:t>
            </a:r>
            <a:r>
              <a:rPr lang="en-US" altLang="zh-CN" sz="3200" b="1">
                <a:effectLst>
                  <a:outerShdw blurRad="38100" dist="38100" dir="2700000">
                    <a:srgbClr val="C0C0C0"/>
                  </a:outerShdw>
                </a:effectLst>
              </a:rPr>
              <a:t>(disk head scheduling)</a:t>
            </a:r>
          </a:p>
        </p:txBody>
      </p:sp>
      <p:sp>
        <p:nvSpPr>
          <p:cNvPr id="173059" name="文本占位符 17305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1" dirty="0"/>
              <a:t>N-step SCAN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步扫描）</a:t>
            </a:r>
          </a:p>
          <a:p>
            <a:pPr lvl="1"/>
            <a:r>
              <a:rPr lang="zh-CN" altLang="en-US" sz="2400" b="1" dirty="0"/>
              <a:t>将磁盘请求队列分为若干个长度为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的子队列，每个队列内采用</a:t>
            </a:r>
            <a:r>
              <a:rPr lang="en-US" altLang="zh-CN" sz="2400" b="1" dirty="0"/>
              <a:t>SCAN</a:t>
            </a:r>
            <a:r>
              <a:rPr lang="zh-CN" altLang="en-US" sz="2400" b="1" dirty="0"/>
              <a:t>算法</a:t>
            </a:r>
          </a:p>
          <a:p>
            <a:pPr lvl="1"/>
            <a:r>
              <a:rPr lang="zh-CN" altLang="en-US" sz="2400" b="1" dirty="0"/>
              <a:t>例子：磁道由外向内编号</a:t>
            </a:r>
            <a:r>
              <a:rPr lang="en-US" altLang="zh-CN" sz="2400" b="1" dirty="0"/>
              <a:t>0-99,</a:t>
            </a:r>
            <a:r>
              <a:rPr lang="zh-CN" altLang="en-US" sz="2400" b="1" dirty="0"/>
              <a:t>磁头当前位置</a:t>
            </a:r>
            <a:r>
              <a:rPr lang="en-US" altLang="zh-CN" sz="2400" b="1" dirty="0"/>
              <a:t>20,</a:t>
            </a:r>
            <a:r>
              <a:rPr lang="zh-CN" altLang="en-US" sz="2400" b="1" dirty="0"/>
              <a:t>向内移动</a:t>
            </a:r>
            <a:r>
              <a:rPr lang="en-US" altLang="zh-CN" sz="2400" b="1"/>
              <a:t>,N=4</a:t>
            </a:r>
          </a:p>
          <a:p>
            <a:pPr lvl="2"/>
            <a:r>
              <a:rPr lang="en-US" altLang="zh-CN" sz="2000" b="1"/>
              <a:t>12, 5, 7, 30, 60, 77, 13, 26, 61, 80, 53, 66</a:t>
            </a:r>
          </a:p>
          <a:p>
            <a:pPr lvl="2"/>
            <a:r>
              <a:rPr lang="en-US" altLang="zh-CN" sz="2000" b="1"/>
              <a:t>20→30→12→7→5→13→26→60→77→80→66→61 →53</a:t>
            </a:r>
          </a:p>
          <a:p>
            <a:pPr lvl="1"/>
            <a:r>
              <a:rPr lang="zh-CN" altLang="en-US" sz="2400" b="1" dirty="0"/>
              <a:t>当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很大时，接近</a:t>
            </a:r>
            <a:r>
              <a:rPr lang="en-US" altLang="zh-CN" sz="2400" b="1" dirty="0"/>
              <a:t>SCAN</a:t>
            </a:r>
            <a:r>
              <a:rPr lang="zh-CN" altLang="en-US" sz="2400" b="1" dirty="0"/>
              <a:t>算法</a:t>
            </a:r>
          </a:p>
          <a:p>
            <a:pPr lvl="1"/>
            <a:r>
              <a:rPr lang="zh-CN" altLang="en-US" sz="2400" b="1" dirty="0"/>
              <a:t>当</a:t>
            </a:r>
            <a:r>
              <a:rPr lang="en-US" altLang="zh-CN" sz="2400" b="1" dirty="0"/>
              <a:t>N=1</a:t>
            </a:r>
            <a:r>
              <a:rPr lang="zh-CN" altLang="en-US" sz="2400" b="1" dirty="0"/>
              <a:t>时，蜕化为</a:t>
            </a:r>
            <a:r>
              <a:rPr lang="en-US" altLang="zh-CN" sz="2400" b="1" dirty="0"/>
              <a:t>FCFS</a:t>
            </a:r>
            <a:r>
              <a:rPr lang="zh-CN" altLang="en-US" sz="2400" b="1" dirty="0"/>
              <a:t>算法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矩形 175107"/>
          <p:cNvSpPr/>
          <p:nvPr/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sz="3200" b="1" dirty="0">
                <a:effectLst>
                  <a:outerShdw blurRad="38100" dist="38100" dir="2700000">
                    <a:srgbClr val="C0C0C0"/>
                  </a:outerShdw>
                </a:effectLst>
              </a:rPr>
              <a:t>磁盘引臂调度</a:t>
            </a:r>
            <a:r>
              <a:rPr lang="en-US" altLang="zh-CN" sz="3200" b="1">
                <a:effectLst>
                  <a:outerShdw blurRad="38100" dist="38100" dir="2700000">
                    <a:srgbClr val="C0C0C0"/>
                  </a:outerShdw>
                </a:effectLst>
              </a:rPr>
              <a:t>(disk head scheduling)</a:t>
            </a:r>
          </a:p>
        </p:txBody>
      </p:sp>
      <p:sp>
        <p:nvSpPr>
          <p:cNvPr id="175109" name="矩形 175108"/>
          <p:cNvSpPr/>
          <p:nvPr/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en-US" altLang="zh-CN" sz="2800" b="1" dirty="0"/>
              <a:t>FSCAN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Freezing SCAN</a:t>
            </a:r>
            <a:r>
              <a:rPr lang="zh-CN" altLang="en-US" sz="2800" b="1" dirty="0"/>
              <a:t>，冻结扫描</a:t>
            </a:r>
            <a:r>
              <a:rPr lang="en-US" altLang="zh-CN" sz="2800" b="1"/>
              <a:t>)</a:t>
            </a:r>
          </a:p>
          <a:p>
            <a:pPr lvl="1"/>
            <a:r>
              <a:rPr lang="zh-CN" altLang="en-US" sz="2400" b="1" dirty="0"/>
              <a:t>将磁盘请求分为两个子队列，</a:t>
            </a:r>
          </a:p>
          <a:p>
            <a:pPr lvl="2"/>
            <a:r>
              <a:rPr lang="zh-CN" altLang="en-US" sz="2000" b="1" dirty="0"/>
              <a:t>服务队列</a:t>
            </a:r>
          </a:p>
          <a:p>
            <a:pPr lvl="2"/>
            <a:r>
              <a:rPr lang="zh-CN" altLang="en-US" sz="2000" b="1" dirty="0"/>
              <a:t>请求队列</a:t>
            </a:r>
          </a:p>
          <a:p>
            <a:pPr lvl="1"/>
            <a:r>
              <a:rPr lang="zh-CN" altLang="en-US" sz="2400" b="1" dirty="0"/>
              <a:t>用</a:t>
            </a:r>
            <a:r>
              <a:rPr lang="en-US" altLang="zh-CN" sz="2400" b="1" dirty="0"/>
              <a:t>SCAN</a:t>
            </a:r>
            <a:r>
              <a:rPr lang="zh-CN" altLang="en-US" sz="2400" b="1" dirty="0"/>
              <a:t>算法扫描服务队列，并为请求服务，服务期间新到达的请求入请求队列</a:t>
            </a:r>
          </a:p>
          <a:p>
            <a:pPr lvl="1"/>
            <a:r>
              <a:rPr lang="zh-CN" altLang="en-US" sz="2400" b="1" dirty="0"/>
              <a:t>扫描完成后交换两个队列的地位</a:t>
            </a:r>
          </a:p>
          <a:p>
            <a:pPr lvl="1"/>
            <a:endParaRPr lang="zh-CN" altLang="en-US" sz="24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标题 146435"/>
          <p:cNvSpPr>
            <a:spLocks noGrp="1"/>
          </p:cNvSpPr>
          <p:nvPr>
            <p:ph type="title"/>
          </p:nvPr>
        </p:nvSpPr>
        <p:spPr>
          <a:xfrm>
            <a:off x="1150938" y="188913"/>
            <a:ext cx="7793037" cy="1487487"/>
          </a:xfrm>
        </p:spPr>
        <p:txBody>
          <a:bodyPr anchor="b"/>
          <a:lstStyle/>
          <a:p>
            <a:r>
              <a:rPr lang="en-US" altLang="zh-CN" b="1" dirty="0"/>
              <a:t>9.6.1 </a:t>
            </a:r>
            <a:r>
              <a:rPr lang="zh-CN" altLang="en-US" b="1" dirty="0"/>
              <a:t>磁盘</a:t>
            </a:r>
            <a:r>
              <a:rPr lang="en-US" altLang="zh-CN" b="1" dirty="0"/>
              <a:t>I/O</a:t>
            </a:r>
            <a:r>
              <a:rPr lang="zh-CN" altLang="en-US" b="1" dirty="0"/>
              <a:t>参数</a:t>
            </a:r>
          </a:p>
        </p:txBody>
      </p:sp>
      <p:sp>
        <p:nvSpPr>
          <p:cNvPr id="146437" name="文本占位符 146436"/>
          <p:cNvSpPr>
            <a:spLocks noGrp="1"/>
          </p:cNvSpPr>
          <p:nvPr>
            <p:ph type="body" idx="1"/>
          </p:nvPr>
        </p:nvSpPr>
        <p:spPr>
          <a:xfrm>
            <a:off x="1042988" y="2017713"/>
            <a:ext cx="7772400" cy="4114800"/>
          </a:xfrm>
        </p:spPr>
        <p:txBody>
          <a:bodyPr/>
          <a:lstStyle/>
          <a:p>
            <a:r>
              <a:rPr lang="zh-CN" altLang="en-US" b="1" dirty="0"/>
              <a:t>首先分析一下读</a:t>
            </a:r>
            <a:r>
              <a:rPr lang="en-US" altLang="zh-CN" b="1" dirty="0"/>
              <a:t>/</a:t>
            </a:r>
            <a:r>
              <a:rPr lang="zh-CN" altLang="en-US" b="1" dirty="0"/>
              <a:t>写一个磁盘块需要多少时间。它一般由如下三个因素确定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b="1" dirty="0"/>
              <a:t>寻道时间（</a:t>
            </a:r>
            <a:r>
              <a:rPr lang="en-US" altLang="zh-CN" b="1" dirty="0"/>
              <a:t>seek time</a:t>
            </a:r>
            <a:r>
              <a:rPr lang="zh-CN" altLang="en-US" b="1" dirty="0"/>
              <a:t>）：将磁盘引臂移动到指定柱面所需要的时间；</a:t>
            </a:r>
          </a:p>
          <a:p>
            <a:pPr lvl="1"/>
            <a:r>
              <a:rPr lang="zh-CN" altLang="en-US" b="1" dirty="0"/>
              <a:t>旋转延迟（</a:t>
            </a:r>
            <a:r>
              <a:rPr lang="en-US" altLang="zh-CN" b="1" dirty="0"/>
              <a:t>rotational delay</a:t>
            </a:r>
            <a:r>
              <a:rPr lang="zh-CN" altLang="en-US" b="1" dirty="0"/>
              <a:t>）：指定扇区旋转到磁头下的时间；</a:t>
            </a:r>
          </a:p>
          <a:p>
            <a:pPr lvl="1"/>
            <a:r>
              <a:rPr lang="zh-CN" altLang="en-US" b="1" dirty="0"/>
              <a:t>传输时间（</a:t>
            </a:r>
            <a:r>
              <a:rPr lang="en-US" altLang="zh-CN" b="1" dirty="0"/>
              <a:t>transfer time</a:t>
            </a:r>
            <a:r>
              <a:rPr lang="zh-CN" altLang="en-US" b="1" dirty="0"/>
              <a:t>）：读</a:t>
            </a:r>
            <a:r>
              <a:rPr lang="en-US" altLang="zh-CN" b="1" dirty="0"/>
              <a:t>/</a:t>
            </a:r>
            <a:r>
              <a:rPr lang="zh-CN" altLang="en-US" b="1" dirty="0"/>
              <a:t>写一个扇区的时间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标题 14950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9.6.1 </a:t>
            </a:r>
            <a:r>
              <a:rPr lang="zh-CN" altLang="en-US" b="1" dirty="0"/>
              <a:t>磁盘</a:t>
            </a:r>
            <a:r>
              <a:rPr lang="en-US" altLang="zh-CN" b="1" dirty="0"/>
              <a:t>I/O</a:t>
            </a:r>
            <a:r>
              <a:rPr lang="zh-CN" altLang="en-US" b="1" dirty="0"/>
              <a:t>参数</a:t>
            </a:r>
          </a:p>
        </p:txBody>
      </p:sp>
      <p:sp>
        <p:nvSpPr>
          <p:cNvPr id="149507" name="文本占位符 149506"/>
          <p:cNvSpPr>
            <a:spLocks noGrp="1"/>
          </p:cNvSpPr>
          <p:nvPr>
            <p:ph type="body" idx="1"/>
          </p:nvPr>
        </p:nvSpPr>
        <p:spPr>
          <a:xfrm>
            <a:off x="900113" y="2017713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/>
              <a:t>寻道时间</a:t>
            </a:r>
            <a:r>
              <a:rPr lang="en-US" altLang="zh-CN" b="1" i="1"/>
              <a:t>Ts</a:t>
            </a:r>
            <a:r>
              <a:rPr lang="zh-CN" altLang="en-US" b="1" dirty="0"/>
              <a:t>计算公式如下：</a:t>
            </a:r>
            <a:endParaRPr lang="zh-CN" altLang="en-US" b="1" i="1" dirty="0"/>
          </a:p>
          <a:p>
            <a:pPr lvl="1">
              <a:lnSpc>
                <a:spcPct val="90000"/>
              </a:lnSpc>
            </a:pPr>
            <a:r>
              <a:rPr lang="en-US" altLang="zh-CN" b="1" i="1"/>
              <a:t>Ts</a:t>
            </a:r>
            <a:r>
              <a:rPr lang="en-US" altLang="zh-CN" b="1"/>
              <a:t>=</a:t>
            </a:r>
            <a:r>
              <a:rPr lang="en-US" altLang="zh-CN" b="1" i="1" err="1"/>
              <a:t>m</a:t>
            </a:r>
            <a:r>
              <a:rPr lang="en-US" altLang="zh-CN" b="1" err="1"/>
              <a:t>×</a:t>
            </a:r>
            <a:r>
              <a:rPr lang="en-US" altLang="zh-CN" b="1" i="1" err="1"/>
              <a:t>n</a:t>
            </a:r>
            <a:r>
              <a:rPr lang="zh-CN" altLang="en-US" b="1" err="1"/>
              <a:t>﹢</a:t>
            </a:r>
            <a:r>
              <a:rPr lang="en-US" altLang="zh-CN" b="1" i="1" err="1"/>
              <a:t>s</a:t>
            </a:r>
            <a:endParaRPr lang="en-US" altLang="zh-CN" b="1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其中，</a:t>
            </a:r>
            <a:r>
              <a:rPr lang="en-US" altLang="zh-CN" b="1" i="1"/>
              <a:t>n</a:t>
            </a:r>
            <a:r>
              <a:rPr lang="zh-CN" altLang="en-US" b="1" dirty="0"/>
              <a:t>为跨越磁道数，</a:t>
            </a:r>
            <a:r>
              <a:rPr lang="en-US" altLang="zh-CN" b="1" i="1"/>
              <a:t>m</a:t>
            </a:r>
            <a:r>
              <a:rPr lang="zh-CN" altLang="en-US" b="1" dirty="0"/>
              <a:t>为跨越一个磁道所用时间，</a:t>
            </a:r>
            <a:r>
              <a:rPr lang="en-US" altLang="zh-CN" b="1" i="1"/>
              <a:t>s</a:t>
            </a:r>
            <a:r>
              <a:rPr lang="zh-CN" altLang="en-US" b="1" dirty="0"/>
              <a:t>为启动时间。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旋转延迟</a:t>
            </a:r>
            <a:r>
              <a:rPr lang="en-US" altLang="zh-CN" b="1" i="1" err="1"/>
              <a:t>Tr</a:t>
            </a:r>
            <a:r>
              <a:rPr lang="zh-CN" altLang="en-US" b="1" dirty="0"/>
              <a:t>计算公式如下：</a:t>
            </a:r>
            <a:endParaRPr lang="zh-CN" altLang="en-US" b="1" i="1" dirty="0"/>
          </a:p>
          <a:p>
            <a:pPr lvl="1">
              <a:lnSpc>
                <a:spcPct val="90000"/>
              </a:lnSpc>
            </a:pPr>
            <a:r>
              <a:rPr lang="en-US" altLang="zh-CN" b="1" i="1" err="1"/>
              <a:t>Tr</a:t>
            </a:r>
            <a:r>
              <a:rPr lang="en-US" altLang="zh-CN" b="1"/>
              <a:t>=1/(2</a:t>
            </a:r>
            <a:r>
              <a:rPr lang="en-US" altLang="zh-CN" b="1" i="1"/>
              <a:t>r</a:t>
            </a:r>
            <a:r>
              <a:rPr lang="en-US" altLang="zh-CN" b="1"/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其中，</a:t>
            </a:r>
            <a:r>
              <a:rPr lang="en-US" altLang="zh-CN" b="1" i="1"/>
              <a:t>r</a:t>
            </a:r>
            <a:r>
              <a:rPr lang="zh-CN" altLang="en-US" b="1" dirty="0"/>
              <a:t>为磁盘转速。该公式给出的是平均旋转延迟，它是磁盘旋转一周时间的一半，即旋转半周所花费的时间。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标题 14848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9.6.1 </a:t>
            </a:r>
            <a:r>
              <a:rPr lang="zh-CN" altLang="en-US" b="1" dirty="0"/>
              <a:t>磁盘</a:t>
            </a:r>
            <a:r>
              <a:rPr lang="en-US" altLang="zh-CN" b="1" dirty="0"/>
              <a:t>I/O</a:t>
            </a:r>
            <a:r>
              <a:rPr lang="zh-CN" altLang="en-US" b="1" dirty="0"/>
              <a:t>参数</a:t>
            </a:r>
          </a:p>
        </p:txBody>
      </p:sp>
      <p:sp>
        <p:nvSpPr>
          <p:cNvPr id="148483" name="文本占位符 148482"/>
          <p:cNvSpPr>
            <a:spLocks noGrp="1"/>
          </p:cNvSpPr>
          <p:nvPr>
            <p:ph type="body" idx="1"/>
          </p:nvPr>
        </p:nvSpPr>
        <p:spPr>
          <a:xfrm>
            <a:off x="900113" y="2017713"/>
            <a:ext cx="7772400" cy="4114800"/>
          </a:xfrm>
        </p:spPr>
        <p:txBody>
          <a:bodyPr/>
          <a:lstStyle/>
          <a:p>
            <a:pPr marL="609600" indent="-609600"/>
            <a:r>
              <a:rPr lang="zh-CN" altLang="en-US" b="1" dirty="0"/>
              <a:t>传输时间</a:t>
            </a:r>
            <a:r>
              <a:rPr lang="en-US" altLang="zh-CN" b="1" i="1" err="1"/>
              <a:t>Tt</a:t>
            </a:r>
            <a:r>
              <a:rPr lang="zh-CN" altLang="en-US" b="1" dirty="0"/>
              <a:t>计算公式如下：</a:t>
            </a:r>
            <a:endParaRPr lang="zh-CN" altLang="en-US" b="1" i="1" dirty="0"/>
          </a:p>
          <a:p>
            <a:pPr marL="990600" lvl="1" indent="-533400"/>
            <a:r>
              <a:rPr lang="en-US" altLang="zh-CN" b="1" i="1" err="1"/>
              <a:t>Tt</a:t>
            </a:r>
            <a:r>
              <a:rPr lang="en-US" altLang="zh-CN" b="1"/>
              <a:t>=</a:t>
            </a:r>
            <a:r>
              <a:rPr lang="en-US" altLang="zh-CN" b="1" i="1" err="1"/>
              <a:t>b</a:t>
            </a:r>
            <a:r>
              <a:rPr lang="en-US" altLang="zh-CN" b="1" err="1"/>
              <a:t>/(</a:t>
            </a:r>
            <a:r>
              <a:rPr lang="en-US" altLang="zh-CN" b="1" i="1" err="1"/>
              <a:t>rN</a:t>
            </a:r>
            <a:r>
              <a:rPr lang="en-US" altLang="zh-CN" b="1"/>
              <a:t>)</a:t>
            </a:r>
          </a:p>
          <a:p>
            <a:pPr marL="990600" lvl="1" indent="-533400"/>
            <a:r>
              <a:rPr lang="zh-CN" altLang="en-US" b="1" dirty="0"/>
              <a:t>其中，</a:t>
            </a:r>
            <a:r>
              <a:rPr lang="en-US" altLang="zh-CN" b="1" i="1"/>
              <a:t>b</a:t>
            </a:r>
            <a:r>
              <a:rPr lang="zh-CN" altLang="en-US" b="1" dirty="0"/>
              <a:t>为读</a:t>
            </a:r>
            <a:r>
              <a:rPr lang="en-US" altLang="zh-CN" b="1" dirty="0"/>
              <a:t>/</a:t>
            </a:r>
            <a:r>
              <a:rPr lang="zh-CN" altLang="en-US" b="1" dirty="0"/>
              <a:t>写字节数，</a:t>
            </a:r>
            <a:r>
              <a:rPr lang="en-US" altLang="zh-CN" b="1" i="1"/>
              <a:t>r</a:t>
            </a:r>
            <a:r>
              <a:rPr lang="zh-CN" altLang="en-US" b="1" dirty="0"/>
              <a:t>为磁盘转速，</a:t>
            </a:r>
            <a:r>
              <a:rPr lang="en-US" altLang="zh-CN" b="1" i="1"/>
              <a:t>N</a:t>
            </a:r>
            <a:r>
              <a:rPr lang="zh-CN" altLang="en-US" b="1" dirty="0"/>
              <a:t>为一条磁道上的字节数。</a:t>
            </a:r>
            <a:r>
              <a:rPr lang="zh-CN" altLang="en-US" b="1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矩形 6148"/>
          <p:cNvSpPr/>
          <p:nvPr/>
        </p:nvSpPr>
        <p:spPr>
          <a:xfrm>
            <a:off x="685800" y="1557338"/>
            <a:ext cx="8001000" cy="9350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</a:rPr>
              <a:t>IO</a:t>
            </a:r>
            <a:r>
              <a:rPr lang="zh-CN" altLang="en-US" sz="2800" dirty="0">
                <a:latin typeface="Times New Roman" panose="02020603050405020304" pitchFamily="18" charset="0"/>
              </a:rPr>
              <a:t>设备的物理特性</a:t>
            </a:r>
          </a:p>
          <a:p>
            <a:pPr lvl="1"/>
            <a:r>
              <a:rPr lang="zh-CN" altLang="en-US" sz="2400" b="1" dirty="0">
                <a:latin typeface="Times New Roman" panose="02020603050405020304" pitchFamily="18" charset="0"/>
              </a:rPr>
              <a:t>传输一字节发生一次中断</a:t>
            </a:r>
          </a:p>
          <a:p>
            <a:endParaRPr lang="zh-CN" altLang="en-US" sz="2800" dirty="0">
              <a:latin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存储设备的物理特性</a:t>
            </a:r>
          </a:p>
          <a:p>
            <a:pPr lvl="1"/>
            <a:r>
              <a:rPr lang="zh-CN" altLang="en-US" sz="2400" b="1" dirty="0">
                <a:latin typeface="Times New Roman" panose="02020603050405020304" pitchFamily="18" charset="0"/>
              </a:rPr>
              <a:t>磁带的物理特性</a:t>
            </a:r>
          </a:p>
          <a:p>
            <a:pPr lvl="1"/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6162" name="组合 6161"/>
          <p:cNvGrpSpPr/>
          <p:nvPr/>
        </p:nvGrpSpPr>
        <p:grpSpPr>
          <a:xfrm>
            <a:off x="1066800" y="3124200"/>
            <a:ext cx="7558088" cy="3009900"/>
            <a:chOff x="672" y="2064"/>
            <a:chExt cx="4761" cy="1896"/>
          </a:xfrm>
        </p:grpSpPr>
        <p:grpSp>
          <p:nvGrpSpPr>
            <p:cNvPr id="6158" name="组合 6157"/>
            <p:cNvGrpSpPr/>
            <p:nvPr/>
          </p:nvGrpSpPr>
          <p:grpSpPr>
            <a:xfrm>
              <a:off x="672" y="2448"/>
              <a:ext cx="4761" cy="453"/>
              <a:chOff x="672" y="2544"/>
              <a:chExt cx="4761" cy="453"/>
            </a:xfrm>
          </p:grpSpPr>
          <p:sp>
            <p:nvSpPr>
              <p:cNvPr id="6150" name="矩形 6149"/>
              <p:cNvSpPr/>
              <p:nvPr/>
            </p:nvSpPr>
            <p:spPr>
              <a:xfrm>
                <a:off x="672" y="2544"/>
                <a:ext cx="4761" cy="4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</a:rPr>
                  <a:t>头标   信息块   信息块   信息块        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……………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.       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尾标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1" name="直接连接符 6150"/>
              <p:cNvSpPr/>
              <p:nvPr/>
            </p:nvSpPr>
            <p:spPr>
              <a:xfrm>
                <a:off x="1152" y="2544"/>
                <a:ext cx="0" cy="45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52" name="直接连接符 6151"/>
              <p:cNvSpPr/>
              <p:nvPr/>
            </p:nvSpPr>
            <p:spPr>
              <a:xfrm>
                <a:off x="1920" y="2544"/>
                <a:ext cx="0" cy="45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53" name="直接连接符 6152"/>
              <p:cNvSpPr/>
              <p:nvPr/>
            </p:nvSpPr>
            <p:spPr>
              <a:xfrm>
                <a:off x="1824" y="2544"/>
                <a:ext cx="0" cy="45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54" name="直接连接符 6153"/>
              <p:cNvSpPr/>
              <p:nvPr/>
            </p:nvSpPr>
            <p:spPr>
              <a:xfrm>
                <a:off x="2640" y="2544"/>
                <a:ext cx="0" cy="45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55" name="直接连接符 6154"/>
              <p:cNvSpPr/>
              <p:nvPr/>
            </p:nvSpPr>
            <p:spPr>
              <a:xfrm>
                <a:off x="2544" y="2544"/>
                <a:ext cx="0" cy="45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56" name="直接连接符 6155"/>
              <p:cNvSpPr/>
              <p:nvPr/>
            </p:nvSpPr>
            <p:spPr>
              <a:xfrm>
                <a:off x="3264" y="2544"/>
                <a:ext cx="0" cy="45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57" name="直接连接符 6156"/>
              <p:cNvSpPr/>
              <p:nvPr/>
            </p:nvSpPr>
            <p:spPr>
              <a:xfrm>
                <a:off x="4944" y="2544"/>
                <a:ext cx="0" cy="45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159" name="直接连接符 6158"/>
            <p:cNvSpPr/>
            <p:nvPr/>
          </p:nvSpPr>
          <p:spPr>
            <a:xfrm>
              <a:off x="3360" y="2448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60" name="圆角矩形标注 6159"/>
            <p:cNvSpPr/>
            <p:nvPr/>
          </p:nvSpPr>
          <p:spPr>
            <a:xfrm>
              <a:off x="3264" y="2064"/>
              <a:ext cx="528" cy="288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间隙</a:t>
              </a:r>
              <a:endParaRPr lang="zh-CN" altLang="en-US" sz="24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61" name="文本框 6160"/>
            <p:cNvSpPr txBox="1"/>
            <p:nvPr/>
          </p:nvSpPr>
          <p:spPr>
            <a:xfrm>
              <a:off x="672" y="3120"/>
              <a:ext cx="4512" cy="84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操作：反绕，正向查找，反向查找，读，写，</a:t>
              </a:r>
              <a:r>
                <a:rPr lang="en-US" altLang="zh-CN" sz="2400">
                  <a:latin typeface="Times New Roman" panose="02020603050405020304" pitchFamily="18" charset="0"/>
                </a:rPr>
                <a:t>…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地址：一维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文件：顺序结构（一个文件占若干连续块）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6164" name="标题 6163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 anchor="b"/>
          <a:lstStyle/>
          <a:p>
            <a:r>
              <a:rPr lang="en-US" altLang="zh-CN" sz="4000" dirty="0"/>
              <a:t>9</a:t>
            </a:r>
            <a:r>
              <a:rPr lang="zh-CN" altLang="zh-CN" sz="4000" dirty="0"/>
              <a:t>.2 设备的物理特性</a:t>
            </a:r>
            <a:endParaRPr lang="en-US" altLang="zh-CN" sz="4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矩形 167939"/>
          <p:cNvSpPr/>
          <p:nvPr/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b="1" dirty="0"/>
              <a:t>9.6.1 </a:t>
            </a:r>
            <a:r>
              <a:rPr lang="zh-CN" altLang="en-US" b="1" dirty="0"/>
              <a:t>磁盘</a:t>
            </a:r>
            <a:r>
              <a:rPr lang="en-US" altLang="zh-CN" b="1" dirty="0"/>
              <a:t>I/O</a:t>
            </a:r>
            <a:r>
              <a:rPr lang="zh-CN" altLang="en-US" b="1" dirty="0"/>
              <a:t>参数</a:t>
            </a:r>
          </a:p>
        </p:txBody>
      </p:sp>
      <p:sp>
        <p:nvSpPr>
          <p:cNvPr id="167941" name="矩形 167940"/>
          <p:cNvSpPr/>
          <p:nvPr/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b="1" dirty="0"/>
              <a:t>因此，可将访问时间</a:t>
            </a:r>
            <a:r>
              <a:rPr lang="en-US" altLang="zh-CN" b="1" dirty="0"/>
              <a:t>Ta</a:t>
            </a:r>
            <a:r>
              <a:rPr lang="zh-CN" altLang="en-US" b="1" dirty="0"/>
              <a:t>表示为：</a:t>
            </a:r>
          </a:p>
          <a:p>
            <a:pPr lvl="1"/>
            <a:endParaRPr lang="zh-CN" altLang="en-US" b="1" dirty="0"/>
          </a:p>
          <a:p>
            <a:pPr lvl="0"/>
            <a:endParaRPr lang="zh-CN" altLang="en-US" b="1" dirty="0"/>
          </a:p>
          <a:p>
            <a:pPr lvl="0"/>
            <a:r>
              <a:rPr lang="zh-CN" altLang="en-US" b="1" dirty="0"/>
              <a:t>访问磁盘通常是以扇区（块）为单位的，令</a:t>
            </a:r>
            <a:r>
              <a:rPr lang="en-US" altLang="zh-CN" b="1" i="1"/>
              <a:t>M</a:t>
            </a:r>
            <a:r>
              <a:rPr lang="zh-CN" altLang="en-US" b="1" dirty="0"/>
              <a:t>为一个磁道上扇区的个数，则一个扇区的访问时间为：</a:t>
            </a:r>
          </a:p>
          <a:p>
            <a:pPr lvl="0"/>
            <a:endParaRPr lang="zh-CN" altLang="en-US" b="0" dirty="0"/>
          </a:p>
        </p:txBody>
      </p:sp>
      <p:sp>
        <p:nvSpPr>
          <p:cNvPr id="167942" name="矩形 1679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endParaRPr dirty="0">
              <a:latin typeface="Tahoma" panose="020B0604030504040204" pitchFamily="34" charset="0"/>
            </a:endParaRPr>
          </a:p>
        </p:txBody>
      </p:sp>
      <p:graphicFrame>
        <p:nvGraphicFramePr>
          <p:cNvPr id="167943" name="对象 167942"/>
          <p:cNvGraphicFramePr/>
          <p:nvPr/>
        </p:nvGraphicFramePr>
        <p:xfrm>
          <a:off x="2268538" y="2708275"/>
          <a:ext cx="46799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00300" imgH="393700" progId="Equation.3">
                  <p:embed/>
                </p:oleObj>
              </mc:Choice>
              <mc:Fallback>
                <p:oleObj r:id="rId2" imgW="2400300" imgH="393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68538" y="2708275"/>
                        <a:ext cx="467995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4" name="矩形 1679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endParaRPr dirty="0">
              <a:latin typeface="Tahoma" panose="020B0604030504040204" pitchFamily="34" charset="0"/>
            </a:endParaRPr>
          </a:p>
        </p:txBody>
      </p:sp>
      <p:graphicFrame>
        <p:nvGraphicFramePr>
          <p:cNvPr id="167945" name="对象 167944"/>
          <p:cNvGraphicFramePr/>
          <p:nvPr/>
        </p:nvGraphicFramePr>
        <p:xfrm>
          <a:off x="2195513" y="5373688"/>
          <a:ext cx="46815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425700" imgH="393700" progId="Equation.3">
                  <p:embed/>
                </p:oleObj>
              </mc:Choice>
              <mc:Fallback>
                <p:oleObj r:id="rId4" imgW="2425700" imgH="3937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5513" y="5373688"/>
                        <a:ext cx="4681537" cy="752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标题 16588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例题</a:t>
            </a:r>
          </a:p>
        </p:txBody>
      </p:sp>
      <p:sp>
        <p:nvSpPr>
          <p:cNvPr id="165891" name="文本占位符 165890"/>
          <p:cNvSpPr>
            <a:spLocks noGrp="1"/>
          </p:cNvSpPr>
          <p:nvPr>
            <p:ph type="body" idx="1"/>
          </p:nvPr>
        </p:nvSpPr>
        <p:spPr>
          <a:xfrm>
            <a:off x="827088" y="2017713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b="1" dirty="0"/>
              <a:t>例</a:t>
            </a:r>
            <a:r>
              <a:rPr lang="en-US" altLang="zh-CN" sz="2400" b="1" dirty="0"/>
              <a:t>8-1</a:t>
            </a:r>
            <a:r>
              <a:rPr lang="zh-CN" altLang="en-US" sz="2400" b="1" dirty="0"/>
              <a:t>．设有一个只有一个移动磁头的磁盘，磁道由外向内编号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>
                <a:latin typeface="Arial" panose="020B0604020202020204" pitchFamily="34" charset="0"/>
              </a:rPr>
              <a:t>…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199</a:t>
            </a:r>
            <a:r>
              <a:rPr lang="zh-CN" altLang="en-US" sz="2400" b="1" dirty="0"/>
              <a:t>，磁头移动一个磁道所需时间为</a:t>
            </a:r>
            <a:r>
              <a:rPr lang="en-US" altLang="zh-CN" sz="2400" b="1" dirty="0"/>
              <a:t>1ms</a:t>
            </a:r>
            <a:r>
              <a:rPr lang="zh-CN" altLang="en-US" sz="2400" b="1" dirty="0"/>
              <a:t>，每个磁道有</a:t>
            </a:r>
            <a:r>
              <a:rPr lang="en-US" altLang="zh-CN" sz="2400" b="1" dirty="0"/>
              <a:t>100</a:t>
            </a:r>
            <a:r>
              <a:rPr lang="zh-CN" altLang="en-US" sz="2400" b="1" dirty="0"/>
              <a:t>个扇区，磁盘转速</a:t>
            </a:r>
            <a:r>
              <a:rPr lang="en-US" altLang="zh-CN" sz="2400" b="1" dirty="0"/>
              <a:t>6000r/m</a:t>
            </a:r>
            <a:r>
              <a:rPr lang="zh-CN" altLang="en-US" sz="2400" b="1" dirty="0"/>
              <a:t>。采用</a:t>
            </a:r>
            <a:r>
              <a:rPr lang="en-US" altLang="zh-CN" sz="2400" b="1" dirty="0"/>
              <a:t>CLOOK</a:t>
            </a:r>
            <a:r>
              <a:rPr lang="zh-CN" altLang="en-US" sz="2400" b="1" dirty="0"/>
              <a:t>引臂调度算法，当前引臂位置处于第</a:t>
            </a:r>
            <a:r>
              <a:rPr lang="en-US" altLang="zh-CN" sz="2400" b="1" dirty="0"/>
              <a:t>100</a:t>
            </a:r>
            <a:r>
              <a:rPr lang="zh-CN" altLang="en-US" sz="2400" b="1" dirty="0"/>
              <a:t>磁道，当前移动方向由外向内，并规定引臂向内扫描时为路经请求服务。对于如下磁道请求</a:t>
            </a:r>
            <a:r>
              <a:rPr lang="en-US" altLang="zh-CN" sz="2400" b="1" dirty="0"/>
              <a:t>120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85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70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30</a:t>
            </a:r>
            <a:r>
              <a:rPr lang="zh-CN" altLang="en-US" sz="2400" b="1" dirty="0"/>
              <a:t>，每个请求访问对应磁道上的一个扇区，问：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/>
              <a:t>(1)</a:t>
            </a:r>
            <a:r>
              <a:rPr lang="zh-CN" altLang="en-US" sz="2000" b="1" dirty="0"/>
              <a:t>给出引臂移动序列，计算引臂移动量和寻道时间，忽略启动时间；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/>
              <a:t>(2)</a:t>
            </a:r>
            <a:r>
              <a:rPr lang="zh-CN" altLang="en-US" sz="2000" b="1" dirty="0"/>
              <a:t>计算平均旋转延迟时间；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/>
              <a:t>(3)</a:t>
            </a:r>
            <a:r>
              <a:rPr lang="zh-CN" altLang="en-US" sz="2000" b="1" dirty="0"/>
              <a:t>计算传输时间；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/>
              <a:t>(4)</a:t>
            </a:r>
            <a:r>
              <a:rPr lang="zh-CN" altLang="en-US" sz="2000" b="1" dirty="0"/>
              <a:t>计算所有访问处理时间。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标题 16691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例题</a:t>
            </a:r>
          </a:p>
        </p:txBody>
      </p:sp>
      <p:sp>
        <p:nvSpPr>
          <p:cNvPr id="166915" name="文本占位符 166914"/>
          <p:cNvSpPr>
            <a:spLocks noGrp="1"/>
          </p:cNvSpPr>
          <p:nvPr>
            <p:ph type="body" idx="1"/>
          </p:nvPr>
        </p:nvSpPr>
        <p:spPr>
          <a:xfrm>
            <a:off x="827088" y="2017713"/>
            <a:ext cx="7772400" cy="44354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b="1" dirty="0"/>
              <a:t>解答：</a:t>
            </a:r>
          </a:p>
          <a:p>
            <a:pPr>
              <a:lnSpc>
                <a:spcPct val="80000"/>
              </a:lnSpc>
            </a:pPr>
            <a:r>
              <a:rPr lang="en-US" altLang="zh-CN" sz="2400" b="1" dirty="0"/>
              <a:t>(1)</a:t>
            </a:r>
            <a:r>
              <a:rPr lang="zh-CN" altLang="en-US" sz="2400" b="1" dirty="0"/>
              <a:t>磁盘引臂移动序列为</a:t>
            </a:r>
            <a:r>
              <a:rPr lang="en-US" altLang="zh-CN" sz="2400" b="1" dirty="0"/>
              <a:t>: 100→120→30→70→85</a:t>
            </a:r>
            <a:r>
              <a:rPr lang="zh-CN" altLang="en-US" sz="2400" b="1" dirty="0"/>
              <a:t>，跨越磁道数：</a:t>
            </a:r>
            <a:r>
              <a:rPr lang="en-US" altLang="zh-CN" sz="2400" b="1" dirty="0"/>
              <a:t>20+90+40+15=165</a:t>
            </a:r>
            <a:r>
              <a:rPr lang="zh-CN" altLang="en-US" sz="2400" b="1" dirty="0"/>
              <a:t>。共需寻道时间</a:t>
            </a:r>
            <a:r>
              <a:rPr lang="en-US" altLang="zh-CN" sz="2400" b="1"/>
              <a:t>165×1ms=165ms.</a:t>
            </a:r>
          </a:p>
          <a:p>
            <a:pPr>
              <a:lnSpc>
                <a:spcPct val="80000"/>
              </a:lnSpc>
            </a:pPr>
            <a:r>
              <a:rPr lang="en-US" altLang="zh-CN" sz="2400" b="1" dirty="0"/>
              <a:t>(2) 1</a:t>
            </a:r>
            <a:r>
              <a:rPr lang="zh-CN" altLang="en-US" sz="2400" b="1" dirty="0"/>
              <a:t>次访盘的旋转延迟为：</a:t>
            </a:r>
            <a:r>
              <a:rPr lang="en-US" altLang="zh-CN" sz="2400" b="1" i="1" err="1"/>
              <a:t>Tr</a:t>
            </a:r>
            <a:r>
              <a:rPr lang="en-US" altLang="zh-CN" sz="2400" b="1"/>
              <a:t>=1/(2</a:t>
            </a:r>
            <a:r>
              <a:rPr lang="en-US" altLang="zh-CN" sz="2400" b="1" i="1"/>
              <a:t>r</a:t>
            </a:r>
            <a:r>
              <a:rPr lang="en-US" altLang="zh-CN" sz="2400" b="1"/>
              <a:t>)=1/(2×(6000/</a:t>
            </a:r>
            <a:r>
              <a:rPr lang="en-US" altLang="zh-CN" sz="2400" b="1" i="1"/>
              <a:t>m</a:t>
            </a:r>
            <a:r>
              <a:rPr lang="en-US" altLang="zh-CN" sz="2400" b="1"/>
              <a:t>))=1/(2×(100/</a:t>
            </a:r>
            <a:r>
              <a:rPr lang="en-US" altLang="zh-CN" sz="2400" b="1" i="1"/>
              <a:t>s</a:t>
            </a:r>
            <a:r>
              <a:rPr lang="en-US" altLang="zh-CN" sz="2400" b="1"/>
              <a:t>))=5</a:t>
            </a:r>
            <a:r>
              <a:rPr lang="en-US" altLang="zh-CN" sz="2400" b="1" i="1"/>
              <a:t>ms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次访盘的旋转延迟为</a:t>
            </a:r>
            <a:r>
              <a:rPr lang="en-US" altLang="zh-CN" sz="2400" b="1"/>
              <a:t>4×5ms=20</a:t>
            </a:r>
            <a:r>
              <a:rPr lang="en-US" altLang="zh-CN" sz="2400" b="1" i="1"/>
              <a:t>ms</a:t>
            </a:r>
            <a:r>
              <a:rPr lang="en-US" altLang="zh-CN" sz="2400" b="1"/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2400" b="1" dirty="0"/>
              <a:t>(3) 1</a:t>
            </a:r>
            <a:r>
              <a:rPr lang="zh-CN" altLang="en-US" sz="2400" b="1" dirty="0"/>
              <a:t>次访盘的传输时间为：</a:t>
            </a:r>
            <a:r>
              <a:rPr lang="en-US" altLang="zh-CN" sz="2400" b="1" i="1" err="1"/>
              <a:t>Tt</a:t>
            </a:r>
            <a:r>
              <a:rPr lang="en-US" altLang="zh-CN" sz="2400" b="1"/>
              <a:t>=1/(</a:t>
            </a:r>
            <a:r>
              <a:rPr lang="en-US" altLang="zh-CN" sz="2400" b="1" i="1"/>
              <a:t>rM</a:t>
            </a:r>
            <a:r>
              <a:rPr lang="en-US" altLang="zh-CN" sz="2400" b="1"/>
              <a:t>)=1/((6000/</a:t>
            </a:r>
            <a:r>
              <a:rPr lang="en-US" altLang="zh-CN" sz="2400" b="1" i="1"/>
              <a:t>m</a:t>
            </a:r>
            <a:r>
              <a:rPr lang="en-US" altLang="zh-CN" sz="2400" b="1"/>
              <a:t>)×100)=1/((100/</a:t>
            </a:r>
            <a:r>
              <a:rPr lang="en-US" altLang="zh-CN" sz="2400" b="1" i="1"/>
              <a:t>s</a:t>
            </a:r>
            <a:r>
              <a:rPr lang="en-US" altLang="zh-CN" sz="2400" b="1"/>
              <a:t>)×100)=0.1</a:t>
            </a:r>
            <a:r>
              <a:rPr lang="en-US" altLang="zh-CN" sz="2400" b="1" i="1"/>
              <a:t>ms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次访盘的传输时间为</a:t>
            </a:r>
            <a:r>
              <a:rPr lang="en-US" altLang="zh-CN" sz="2400" b="1"/>
              <a:t>4×0.1ms=0.4</a:t>
            </a:r>
            <a:r>
              <a:rPr lang="en-US" altLang="zh-CN" sz="2400" b="1" i="1"/>
              <a:t>ms</a:t>
            </a:r>
            <a:r>
              <a:rPr lang="en-US" altLang="zh-CN" sz="2400" b="1"/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2400" b="1" dirty="0"/>
              <a:t>(4)</a:t>
            </a:r>
            <a:r>
              <a:rPr lang="zh-CN" altLang="en-US" sz="2400" b="1" dirty="0"/>
              <a:t>所有访问处理时间</a:t>
            </a:r>
            <a:r>
              <a:rPr lang="en-US" altLang="zh-CN" sz="2400" b="1"/>
              <a:t>=165+20+0.4=185.4(</a:t>
            </a:r>
            <a:r>
              <a:rPr lang="en-US" altLang="zh-CN" sz="2400" b="1" i="1"/>
              <a:t>ms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</a:p>
          <a:p>
            <a:pPr>
              <a:lnSpc>
                <a:spcPct val="80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标题 2560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 anchor="b"/>
          <a:lstStyle/>
          <a:p>
            <a:r>
              <a:rPr lang="en-US" altLang="zh-CN" dirty="0"/>
              <a:t>9.7 </a:t>
            </a:r>
            <a:r>
              <a:rPr lang="zh-CN" altLang="en-US" dirty="0"/>
              <a:t>缓冲技术</a:t>
            </a:r>
            <a:endParaRPr lang="zh-CN" altLang="en-US"/>
          </a:p>
        </p:txBody>
      </p:sp>
      <p:sp>
        <p:nvSpPr>
          <p:cNvPr id="25604" name="文本占位符 25603"/>
          <p:cNvSpPr>
            <a:spLocks noGrp="1"/>
          </p:cNvSpPr>
          <p:nvPr>
            <p:ph type="body" idx="1"/>
          </p:nvPr>
        </p:nvSpPr>
        <p:spPr>
          <a:xfrm>
            <a:off x="179388" y="1484313"/>
            <a:ext cx="8691562" cy="5105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24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/>
              <a:t>设备</a:t>
            </a:r>
            <a:r>
              <a:rPr lang="zh-CN" altLang="en-US" sz="2400" b="1" dirty="0"/>
              <a:t>处理数据到达与离开速度不一致所采用的技术</a:t>
            </a:r>
            <a:r>
              <a:rPr lang="zh-CN" altLang="en-US" sz="2800" b="1" dirty="0"/>
              <a:t>。</a:t>
            </a: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/>
              <a:t>Buffering vs. Caching</a:t>
            </a:r>
          </a:p>
          <a:p>
            <a:pPr lvl="2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/>
              <a:t>buffering: one data copy</a:t>
            </a:r>
          </a:p>
          <a:p>
            <a:pPr lvl="2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/>
              <a:t>caching: multiple data copy (slow</a:t>
            </a:r>
            <a:r>
              <a:rPr lang="zh-CN" altLang="en-US" sz="2000" b="1" dirty="0"/>
              <a:t>多</a:t>
            </a:r>
            <a:r>
              <a:rPr lang="en-US" altLang="zh-CN" sz="2000" b="1" dirty="0"/>
              <a:t>, fast</a:t>
            </a:r>
            <a:r>
              <a:rPr lang="zh-CN" altLang="en-US" sz="2000" b="1" dirty="0"/>
              <a:t>少</a:t>
            </a:r>
            <a:r>
              <a:rPr lang="en-US" altLang="zh-CN" sz="2000" b="1"/>
              <a:t>)</a:t>
            </a: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b="1" dirty="0"/>
              <a:t>硬缓冲与软缓冲 </a:t>
            </a:r>
          </a:p>
          <a:p>
            <a:pPr lvl="2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/>
              <a:t>硬缓冲区通常设在设备中 </a:t>
            </a:r>
          </a:p>
          <a:p>
            <a:pPr lvl="2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/>
              <a:t>软缓冲区通常设在内存系统空间中 </a:t>
            </a: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b="1" dirty="0"/>
              <a:t>私用缓冲与公共缓冲 </a:t>
            </a:r>
          </a:p>
          <a:p>
            <a:pPr lvl="2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/>
              <a:t>一个缓冲区与一个固定设备相联系，不同设备使用不同的缓冲区 </a:t>
            </a:r>
          </a:p>
          <a:p>
            <a:pPr lvl="3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 dirty="0"/>
              <a:t>利用率低 </a:t>
            </a:r>
          </a:p>
          <a:p>
            <a:pPr lvl="2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/>
              <a:t>缓冲区由系统统一管理，按需要动态分派给正在进行</a:t>
            </a:r>
            <a:r>
              <a:rPr lang="en-US" altLang="zh-CN" sz="2000" b="1" dirty="0"/>
              <a:t>I/O</a:t>
            </a:r>
            <a:r>
              <a:rPr lang="zh-CN" altLang="en-US" sz="2000" b="1" dirty="0"/>
              <a:t>传输的设备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68" name="组合 27667"/>
          <p:cNvGrpSpPr/>
          <p:nvPr/>
        </p:nvGrpSpPr>
        <p:grpSpPr>
          <a:xfrm>
            <a:off x="1039813" y="1295400"/>
            <a:ext cx="6196012" cy="1752600"/>
            <a:chOff x="655" y="816"/>
            <a:chExt cx="3903" cy="1104"/>
          </a:xfrm>
        </p:grpSpPr>
        <p:sp>
          <p:nvSpPr>
            <p:cNvPr id="27650" name="矩形 27649"/>
            <p:cNvSpPr/>
            <p:nvPr/>
          </p:nvSpPr>
          <p:spPr>
            <a:xfrm>
              <a:off x="1613" y="864"/>
              <a:ext cx="564" cy="63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空缓冲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51" name="矩形 27650"/>
            <p:cNvSpPr/>
            <p:nvPr/>
          </p:nvSpPr>
          <p:spPr>
            <a:xfrm>
              <a:off x="2458" y="864"/>
              <a:ext cx="564" cy="63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空缓冲</a:t>
              </a:r>
            </a:p>
          </p:txBody>
        </p:sp>
        <p:sp>
          <p:nvSpPr>
            <p:cNvPr id="27652" name="矩形 27651"/>
            <p:cNvSpPr/>
            <p:nvPr/>
          </p:nvSpPr>
          <p:spPr>
            <a:xfrm>
              <a:off x="3994" y="853"/>
              <a:ext cx="564" cy="63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空缓冲</a:t>
              </a:r>
            </a:p>
          </p:txBody>
        </p:sp>
        <p:sp>
          <p:nvSpPr>
            <p:cNvPr id="27653" name="任意多边形 27652"/>
            <p:cNvSpPr/>
            <p:nvPr/>
          </p:nvSpPr>
          <p:spPr>
            <a:xfrm>
              <a:off x="1897" y="960"/>
              <a:ext cx="597" cy="432"/>
            </a:xfrm>
            <a:custGeom>
              <a:avLst/>
              <a:gdLst/>
              <a:ahLst/>
              <a:cxnLst/>
              <a:rect l="0" t="0" r="0" b="0"/>
              <a:pathLst>
                <a:path w="528" h="432">
                  <a:moveTo>
                    <a:pt x="0" y="432"/>
                  </a:moveTo>
                  <a:lnTo>
                    <a:pt x="384" y="432"/>
                  </a:lnTo>
                  <a:lnTo>
                    <a:pt x="384" y="0"/>
                  </a:lnTo>
                  <a:lnTo>
                    <a:pt x="528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4" name="任意多边形 27653"/>
            <p:cNvSpPr/>
            <p:nvPr/>
          </p:nvSpPr>
          <p:spPr>
            <a:xfrm>
              <a:off x="2761" y="960"/>
              <a:ext cx="597" cy="432"/>
            </a:xfrm>
            <a:custGeom>
              <a:avLst/>
              <a:gdLst/>
              <a:ahLst/>
              <a:cxnLst/>
              <a:rect l="0" t="0" r="0" b="0"/>
              <a:pathLst>
                <a:path w="528" h="432">
                  <a:moveTo>
                    <a:pt x="0" y="432"/>
                  </a:moveTo>
                  <a:lnTo>
                    <a:pt x="384" y="432"/>
                  </a:lnTo>
                  <a:lnTo>
                    <a:pt x="384" y="0"/>
                  </a:lnTo>
                  <a:lnTo>
                    <a:pt x="528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5" name="任意多边形 27654"/>
            <p:cNvSpPr/>
            <p:nvPr/>
          </p:nvSpPr>
          <p:spPr>
            <a:xfrm>
              <a:off x="3433" y="960"/>
              <a:ext cx="597" cy="432"/>
            </a:xfrm>
            <a:custGeom>
              <a:avLst/>
              <a:gdLst/>
              <a:ahLst/>
              <a:cxnLst/>
              <a:rect l="0" t="0" r="0" b="0"/>
              <a:pathLst>
                <a:path w="528" h="432">
                  <a:moveTo>
                    <a:pt x="0" y="432"/>
                  </a:moveTo>
                  <a:lnTo>
                    <a:pt x="384" y="432"/>
                  </a:lnTo>
                  <a:lnTo>
                    <a:pt x="384" y="0"/>
                  </a:lnTo>
                  <a:lnTo>
                    <a:pt x="528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6" name="文本框 27655"/>
            <p:cNvSpPr txBox="1"/>
            <p:nvPr/>
          </p:nvSpPr>
          <p:spPr>
            <a:xfrm>
              <a:off x="3410" y="960"/>
              <a:ext cx="3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Comic Sans MS" panose="030F0702030302020204" pitchFamily="66" charset="0"/>
                </a:rPr>
                <a:t>...</a:t>
              </a:r>
            </a:p>
          </p:txBody>
        </p:sp>
        <p:sp>
          <p:nvSpPr>
            <p:cNvPr id="27657" name="文本框 27656"/>
            <p:cNvSpPr txBox="1"/>
            <p:nvPr/>
          </p:nvSpPr>
          <p:spPr>
            <a:xfrm>
              <a:off x="655" y="816"/>
              <a:ext cx="5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head</a:t>
              </a:r>
            </a:p>
          </p:txBody>
        </p:sp>
        <p:sp>
          <p:nvSpPr>
            <p:cNvPr id="27658" name="直接连接符 27657"/>
            <p:cNvSpPr/>
            <p:nvPr/>
          </p:nvSpPr>
          <p:spPr>
            <a:xfrm>
              <a:off x="1111" y="1008"/>
              <a:ext cx="489" cy="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59" name="直接连接符 27658"/>
            <p:cNvSpPr/>
            <p:nvPr/>
          </p:nvSpPr>
          <p:spPr>
            <a:xfrm>
              <a:off x="1610" y="158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0" name="直接连接符 27659"/>
            <p:cNvSpPr/>
            <p:nvPr/>
          </p:nvSpPr>
          <p:spPr>
            <a:xfrm>
              <a:off x="4558" y="158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1" name="直接连接符 27660"/>
            <p:cNvSpPr/>
            <p:nvPr/>
          </p:nvSpPr>
          <p:spPr>
            <a:xfrm>
              <a:off x="3743" y="1776"/>
              <a:ext cx="815" cy="1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62" name="直接连接符 27661"/>
            <p:cNvSpPr/>
            <p:nvPr/>
          </p:nvSpPr>
          <p:spPr>
            <a:xfrm flipH="1">
              <a:off x="1610" y="1776"/>
              <a:ext cx="815" cy="1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63" name="文本框 27662"/>
            <p:cNvSpPr txBox="1"/>
            <p:nvPr/>
          </p:nvSpPr>
          <p:spPr>
            <a:xfrm>
              <a:off x="2744" y="1616"/>
              <a:ext cx="7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共</a:t>
              </a:r>
              <a:r>
                <a:rPr lang="en-US" altLang="zh-CN" sz="2400">
                  <a:latin typeface="Times New Roman" panose="02020603050405020304" pitchFamily="18" charset="0"/>
                </a:rPr>
                <a:t>n</a:t>
              </a:r>
              <a:r>
                <a:rPr lang="zh-CN" altLang="en-US" sz="2400">
                  <a:latin typeface="Times New Roman" panose="02020603050405020304" pitchFamily="18" charset="0"/>
                </a:rPr>
                <a:t>个</a:t>
              </a:r>
            </a:p>
          </p:txBody>
        </p:sp>
      </p:grpSp>
      <p:sp>
        <p:nvSpPr>
          <p:cNvPr id="27664" name="文本框 27663"/>
          <p:cNvSpPr txBox="1"/>
          <p:nvPr/>
        </p:nvSpPr>
        <p:spPr>
          <a:xfrm>
            <a:off x="990600" y="3244850"/>
            <a:ext cx="7162800" cy="3232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Var buf_num:semaphore</a:t>
            </a:r>
            <a:r>
              <a:rPr lang="en-US" altLang="zh-CN" sz="2400">
                <a:latin typeface="Times New Roman" panose="02020603050405020304" pitchFamily="18" charset="0"/>
              </a:rPr>
              <a:t>; (init n)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    mutex:semaphore</a:t>
            </a:r>
            <a:r>
              <a:rPr lang="en-US" altLang="zh-CN" sz="2400">
                <a:latin typeface="Times New Roman" panose="02020603050405020304" pitchFamily="18" charset="0"/>
              </a:rPr>
              <a:t>; (init 1)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1. </a:t>
            </a:r>
            <a:r>
              <a:rPr lang="zh-CN" altLang="en-US" sz="2400" dirty="0">
                <a:latin typeface="Times New Roman" panose="02020603050405020304" pitchFamily="18" charset="0"/>
              </a:rPr>
              <a:t>申请                                   </a:t>
            </a:r>
            <a:r>
              <a:rPr lang="en-US" altLang="zh-CN" sz="2400" dirty="0">
                <a:latin typeface="Times New Roman" panose="02020603050405020304" pitchFamily="18" charset="0"/>
              </a:rPr>
              <a:t>2. </a:t>
            </a:r>
            <a:r>
              <a:rPr lang="zh-CN" altLang="en-US" sz="2400" dirty="0">
                <a:latin typeface="Times New Roman" panose="02020603050405020304" pitchFamily="18" charset="0"/>
              </a:rPr>
              <a:t>释放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(1) P(buf_num)                           P(mutex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(2) P(mutex</a:t>
            </a:r>
            <a:r>
              <a:rPr lang="zh-CN" altLang="zh-CN" sz="2400" dirty="0">
                <a:latin typeface="Times New Roman" panose="02020603050405020304" pitchFamily="18" charset="0"/>
              </a:rPr>
              <a:t>)                                空缓冲入链</a:t>
            </a:r>
            <a:r>
              <a:rPr lang="zh-CN" altLang="en-US" sz="2400" dirty="0">
                <a:latin typeface="Times New Roman" panose="02020603050405020304" pitchFamily="18" charset="0"/>
              </a:rPr>
              <a:t>尾</a:t>
            </a:r>
            <a:endParaRPr lang="zh-CN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(3) </a:t>
            </a:r>
            <a:r>
              <a:rPr lang="zh-CN" altLang="en-US" sz="2400" dirty="0">
                <a:latin typeface="Times New Roman" panose="02020603050405020304" pitchFamily="18" charset="0"/>
              </a:rPr>
              <a:t>取链头空缓冲                       </a:t>
            </a:r>
            <a:r>
              <a:rPr lang="en-US" altLang="zh-CN" sz="2400" err="1">
                <a:latin typeface="Times New Roman" panose="02020603050405020304" pitchFamily="18" charset="0"/>
              </a:rPr>
              <a:t>V(mutex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(4) V(mutex)                                V(buf_num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7665" name="文本框 27664"/>
          <p:cNvSpPr txBox="1"/>
          <p:nvPr/>
        </p:nvSpPr>
        <p:spPr>
          <a:xfrm>
            <a:off x="539750" y="476250"/>
            <a:ext cx="403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缓冲池管理 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7669" name="直接连接符 27668"/>
          <p:cNvSpPr/>
          <p:nvPr/>
        </p:nvSpPr>
        <p:spPr>
          <a:xfrm flipH="1">
            <a:off x="7235825" y="1557338"/>
            <a:ext cx="360363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670" name="文本框 27669"/>
          <p:cNvSpPr txBox="1"/>
          <p:nvPr/>
        </p:nvSpPr>
        <p:spPr>
          <a:xfrm>
            <a:off x="7667625" y="1333500"/>
            <a:ext cx="719138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tail</a:t>
            </a:r>
          </a:p>
        </p:txBody>
      </p:sp>
      <p:sp>
        <p:nvSpPr>
          <p:cNvPr id="27671" name="任意多边形 27670"/>
          <p:cNvSpPr/>
          <p:nvPr/>
        </p:nvSpPr>
        <p:spPr>
          <a:xfrm>
            <a:off x="5651500" y="1484313"/>
            <a:ext cx="647700" cy="792162"/>
          </a:xfrm>
          <a:custGeom>
            <a:avLst/>
            <a:gdLst/>
            <a:ahLst/>
            <a:cxnLst/>
            <a:rect l="0" t="0" r="0" b="0"/>
            <a:pathLst>
              <a:path w="408" h="408">
                <a:moveTo>
                  <a:pt x="408" y="408"/>
                </a:moveTo>
                <a:lnTo>
                  <a:pt x="181" y="408"/>
                </a:lnTo>
                <a:lnTo>
                  <a:pt x="181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2" name="任意多边形 27671"/>
          <p:cNvSpPr/>
          <p:nvPr/>
        </p:nvSpPr>
        <p:spPr>
          <a:xfrm>
            <a:off x="4643438" y="1484313"/>
            <a:ext cx="647700" cy="792162"/>
          </a:xfrm>
          <a:custGeom>
            <a:avLst/>
            <a:gdLst/>
            <a:ahLst/>
            <a:cxnLst/>
            <a:rect l="0" t="0" r="0" b="0"/>
            <a:pathLst>
              <a:path w="408" h="408">
                <a:moveTo>
                  <a:pt x="408" y="408"/>
                </a:moveTo>
                <a:lnTo>
                  <a:pt x="181" y="408"/>
                </a:lnTo>
                <a:lnTo>
                  <a:pt x="181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3" name="任意多边形 27672"/>
          <p:cNvSpPr/>
          <p:nvPr/>
        </p:nvSpPr>
        <p:spPr>
          <a:xfrm>
            <a:off x="3276600" y="1484313"/>
            <a:ext cx="647700" cy="792162"/>
          </a:xfrm>
          <a:custGeom>
            <a:avLst/>
            <a:gdLst/>
            <a:ahLst/>
            <a:cxnLst/>
            <a:rect l="0" t="0" r="0" b="0"/>
            <a:pathLst>
              <a:path w="408" h="408">
                <a:moveTo>
                  <a:pt x="408" y="408"/>
                </a:moveTo>
                <a:lnTo>
                  <a:pt x="181" y="408"/>
                </a:lnTo>
                <a:lnTo>
                  <a:pt x="181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28673"/>
          <p:cNvSpPr txBox="1"/>
          <p:nvPr/>
        </p:nvSpPr>
        <p:spPr>
          <a:xfrm>
            <a:off x="457200" y="609600"/>
            <a:ext cx="4648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9.7.5  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缓冲技术实现：输入设备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pSp>
        <p:nvGrpSpPr>
          <p:cNvPr id="28696" name="组合 28695"/>
          <p:cNvGrpSpPr/>
          <p:nvPr/>
        </p:nvGrpSpPr>
        <p:grpSpPr>
          <a:xfrm>
            <a:off x="1447800" y="1828800"/>
            <a:ext cx="5867400" cy="2819400"/>
            <a:chOff x="1056" y="816"/>
            <a:chExt cx="3696" cy="1776"/>
          </a:xfrm>
        </p:grpSpPr>
        <p:grpSp>
          <p:nvGrpSpPr>
            <p:cNvPr id="28695" name="组合 28694"/>
            <p:cNvGrpSpPr/>
            <p:nvPr/>
          </p:nvGrpSpPr>
          <p:grpSpPr>
            <a:xfrm>
              <a:off x="1056" y="816"/>
              <a:ext cx="3696" cy="1776"/>
              <a:chOff x="1056" y="816"/>
              <a:chExt cx="3696" cy="1776"/>
            </a:xfrm>
          </p:grpSpPr>
          <p:sp>
            <p:nvSpPr>
              <p:cNvPr id="28675" name="矩形 28674"/>
              <p:cNvSpPr/>
              <p:nvPr/>
            </p:nvSpPr>
            <p:spPr>
              <a:xfrm>
                <a:off x="1056" y="1419"/>
                <a:ext cx="907" cy="4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进程空间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76" name="矩形 28675"/>
              <p:cNvSpPr/>
              <p:nvPr/>
            </p:nvSpPr>
            <p:spPr>
              <a:xfrm>
                <a:off x="2624" y="816"/>
                <a:ext cx="544" cy="34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</a:rPr>
                  <a:t>缓冲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77" name="矩形 28676"/>
              <p:cNvSpPr/>
              <p:nvPr/>
            </p:nvSpPr>
            <p:spPr>
              <a:xfrm>
                <a:off x="3845" y="1392"/>
                <a:ext cx="907" cy="4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</a:rPr>
                  <a:t>输入设备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78" name="直接连接符 28677"/>
              <p:cNvSpPr/>
              <p:nvPr/>
            </p:nvSpPr>
            <p:spPr>
              <a:xfrm>
                <a:off x="1968" y="1632"/>
                <a:ext cx="528" cy="0"/>
              </a:xfrm>
              <a:prstGeom prst="line">
                <a:avLst/>
              </a:prstGeom>
              <a:ln w="38100" cap="flat" cmpd="dbl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28679" name="直接连接符 28678"/>
              <p:cNvSpPr/>
              <p:nvPr/>
            </p:nvSpPr>
            <p:spPr>
              <a:xfrm>
                <a:off x="3360" y="1632"/>
                <a:ext cx="528" cy="0"/>
              </a:xfrm>
              <a:prstGeom prst="line">
                <a:avLst/>
              </a:prstGeom>
              <a:ln w="57150" cap="flat" cmpd="thinThick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28689" name="矩形 28688"/>
              <p:cNvSpPr/>
              <p:nvPr/>
            </p:nvSpPr>
            <p:spPr>
              <a:xfrm>
                <a:off x="2640" y="1340"/>
                <a:ext cx="544" cy="34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</a:rPr>
                  <a:t>缓冲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0" name="矩形 28689"/>
              <p:cNvSpPr/>
              <p:nvPr/>
            </p:nvSpPr>
            <p:spPr>
              <a:xfrm>
                <a:off x="2624" y="2252"/>
                <a:ext cx="544" cy="34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</a:rPr>
                  <a:t>缓冲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1" name="任意多边形 28690"/>
              <p:cNvSpPr/>
              <p:nvPr/>
            </p:nvSpPr>
            <p:spPr>
              <a:xfrm>
                <a:off x="2496" y="1104"/>
                <a:ext cx="768" cy="288"/>
              </a:xfrm>
              <a:custGeom>
                <a:avLst/>
                <a:gdLst/>
                <a:ahLst/>
                <a:cxnLst/>
                <a:rect l="0" t="0" r="0" b="0"/>
                <a:pathLst>
                  <a:path w="768" h="288">
                    <a:moveTo>
                      <a:pt x="624" y="0"/>
                    </a:moveTo>
                    <a:lnTo>
                      <a:pt x="768" y="0"/>
                    </a:lnTo>
                    <a:lnTo>
                      <a:pt x="768" y="144"/>
                    </a:lnTo>
                    <a:lnTo>
                      <a:pt x="0" y="144"/>
                    </a:lnTo>
                    <a:lnTo>
                      <a:pt x="0" y="288"/>
                    </a:lnTo>
                    <a:lnTo>
                      <a:pt x="144" y="288"/>
                    </a:lnTo>
                  </a:path>
                </a:pathLst>
              </a:custGeom>
              <a:noFill/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3" name="任意多边形 28692"/>
              <p:cNvSpPr/>
              <p:nvPr/>
            </p:nvSpPr>
            <p:spPr>
              <a:xfrm>
                <a:off x="2496" y="2016"/>
                <a:ext cx="768" cy="288"/>
              </a:xfrm>
              <a:custGeom>
                <a:avLst/>
                <a:gdLst/>
                <a:ahLst/>
                <a:cxnLst/>
                <a:rect l="0" t="0" r="0" b="0"/>
                <a:pathLst>
                  <a:path w="768" h="288">
                    <a:moveTo>
                      <a:pt x="624" y="0"/>
                    </a:moveTo>
                    <a:lnTo>
                      <a:pt x="768" y="0"/>
                    </a:lnTo>
                    <a:lnTo>
                      <a:pt x="768" y="144"/>
                    </a:lnTo>
                    <a:lnTo>
                      <a:pt x="0" y="144"/>
                    </a:lnTo>
                    <a:lnTo>
                      <a:pt x="0" y="288"/>
                    </a:lnTo>
                    <a:lnTo>
                      <a:pt x="144" y="288"/>
                    </a:lnTo>
                  </a:path>
                </a:pathLst>
              </a:custGeom>
              <a:noFill/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4" name="文本框 28693"/>
              <p:cNvSpPr txBox="1"/>
              <p:nvPr/>
            </p:nvSpPr>
            <p:spPr>
              <a:xfrm>
                <a:off x="2784" y="1776"/>
                <a:ext cx="33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0">
                    <a:latin typeface="Comic Sans MS" panose="030F0702030302020204" pitchFamily="66" charset="0"/>
                  </a:rPr>
                  <a:t>...</a:t>
                </a:r>
              </a:p>
            </p:txBody>
          </p:sp>
        </p:grpSp>
        <p:sp>
          <p:nvSpPr>
            <p:cNvPr id="28692" name="任意多边形 28691"/>
            <p:cNvSpPr/>
            <p:nvPr/>
          </p:nvSpPr>
          <p:spPr>
            <a:xfrm>
              <a:off x="2496" y="1632"/>
              <a:ext cx="768" cy="288"/>
            </a:xfrm>
            <a:custGeom>
              <a:avLst/>
              <a:gdLst/>
              <a:ahLst/>
              <a:cxnLst/>
              <a:rect l="0" t="0" r="0" b="0"/>
              <a:pathLst>
                <a:path w="768" h="288">
                  <a:moveTo>
                    <a:pt x="624" y="0"/>
                  </a:moveTo>
                  <a:lnTo>
                    <a:pt x="768" y="0"/>
                  </a:lnTo>
                  <a:lnTo>
                    <a:pt x="768" y="144"/>
                  </a:lnTo>
                  <a:lnTo>
                    <a:pt x="0" y="144"/>
                  </a:lnTo>
                  <a:lnTo>
                    <a:pt x="0" y="288"/>
                  </a:lnTo>
                  <a:lnTo>
                    <a:pt x="144" y="288"/>
                  </a:ln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697" name="文本框 28696"/>
          <p:cNvSpPr txBox="1"/>
          <p:nvPr/>
        </p:nvSpPr>
        <p:spPr>
          <a:xfrm>
            <a:off x="4038600" y="48006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 err="1">
                <a:latin typeface="Times New Roman" panose="02020603050405020304" pitchFamily="18" charset="0"/>
              </a:rPr>
              <a:t>io</a:t>
            </a:r>
            <a:r>
              <a:rPr lang="zh-CN" altLang="en-US" sz="2400" b="0">
                <a:latin typeface="Times New Roman" panose="02020603050405020304" pitchFamily="18" charset="0"/>
              </a:rPr>
              <a:t>链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文本框 40961"/>
          <p:cNvSpPr txBox="1"/>
          <p:nvPr/>
        </p:nvSpPr>
        <p:spPr>
          <a:xfrm>
            <a:off x="533400" y="3048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进程方面：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0963" name="文本框 40962"/>
          <p:cNvSpPr txBox="1"/>
          <p:nvPr/>
        </p:nvSpPr>
        <p:spPr>
          <a:xfrm>
            <a:off x="4495800" y="3048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中断方面：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0964" name="文本框 40963"/>
          <p:cNvSpPr txBox="1"/>
          <p:nvPr/>
        </p:nvSpPr>
        <p:spPr>
          <a:xfrm>
            <a:off x="1979613" y="1066800"/>
            <a:ext cx="1220787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IO</a:t>
            </a:r>
            <a:r>
              <a:rPr lang="zh-CN" altLang="en-US" sz="2400" dirty="0">
                <a:latin typeface="Times New Roman" panose="02020603050405020304" pitchFamily="18" charset="0"/>
              </a:rPr>
              <a:t>链空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0965" name="文本框 40964"/>
          <p:cNvSpPr txBox="1"/>
          <p:nvPr/>
        </p:nvSpPr>
        <p:spPr>
          <a:xfrm>
            <a:off x="990600" y="1676400"/>
            <a:ext cx="12192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设备忙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0966" name="文本框 40965"/>
          <p:cNvSpPr txBox="1"/>
          <p:nvPr/>
        </p:nvSpPr>
        <p:spPr>
          <a:xfrm>
            <a:off x="1676400" y="2362200"/>
            <a:ext cx="18288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申请空缓冲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0967" name="文本框 40966"/>
          <p:cNvSpPr txBox="1"/>
          <p:nvPr/>
        </p:nvSpPr>
        <p:spPr>
          <a:xfrm>
            <a:off x="1828800" y="3124200"/>
            <a:ext cx="14478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启动设备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0968" name="文本框 40967"/>
          <p:cNvSpPr txBox="1"/>
          <p:nvPr/>
        </p:nvSpPr>
        <p:spPr>
          <a:xfrm>
            <a:off x="1143000" y="4038600"/>
            <a:ext cx="9144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等待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0969" name="文本框 40968"/>
          <p:cNvSpPr txBox="1"/>
          <p:nvPr/>
        </p:nvSpPr>
        <p:spPr>
          <a:xfrm>
            <a:off x="1447800" y="4876800"/>
            <a:ext cx="22860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err="1">
                <a:latin typeface="Times New Roman" panose="02020603050405020304" pitchFamily="18" charset="0"/>
              </a:rPr>
              <a:t>由</a:t>
            </a:r>
            <a:r>
              <a:rPr lang="en-US" altLang="zh-CN" sz="2400" err="1">
                <a:latin typeface="Times New Roman" panose="02020603050405020304" pitchFamily="18" charset="0"/>
              </a:rPr>
              <a:t>io</a:t>
            </a:r>
            <a:r>
              <a:rPr lang="zh-CN" altLang="en-US" sz="2400" dirty="0">
                <a:latin typeface="Times New Roman" panose="02020603050405020304" pitchFamily="18" charset="0"/>
              </a:rPr>
              <a:t>链取一缓冲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0970" name="文本框 40969"/>
          <p:cNvSpPr txBox="1"/>
          <p:nvPr/>
        </p:nvSpPr>
        <p:spPr>
          <a:xfrm>
            <a:off x="1524000" y="5562600"/>
            <a:ext cx="23622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信息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latin typeface="Times New Roman" panose="02020603050405020304" pitchFamily="18" charset="0"/>
              </a:rPr>
              <a:t>进程空间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0971" name="文本框 40970"/>
          <p:cNvSpPr txBox="1"/>
          <p:nvPr/>
        </p:nvSpPr>
        <p:spPr>
          <a:xfrm>
            <a:off x="1676400" y="6172200"/>
            <a:ext cx="18288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释放空缓冲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0972" name="直接连接符 40971"/>
          <p:cNvSpPr/>
          <p:nvPr/>
        </p:nvSpPr>
        <p:spPr>
          <a:xfrm>
            <a:off x="2590800" y="762000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73" name="任意多边形 40972"/>
          <p:cNvSpPr/>
          <p:nvPr/>
        </p:nvSpPr>
        <p:spPr>
          <a:xfrm>
            <a:off x="1600200" y="1295400"/>
            <a:ext cx="457200" cy="304800"/>
          </a:xfrm>
          <a:custGeom>
            <a:avLst/>
            <a:gdLst/>
            <a:ahLst/>
            <a:cxnLst/>
            <a:rect l="0" t="0" r="0" b="0"/>
            <a:pathLst>
              <a:path w="288" h="192">
                <a:moveTo>
                  <a:pt x="288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4" name="任意多边形 40973"/>
          <p:cNvSpPr/>
          <p:nvPr/>
        </p:nvSpPr>
        <p:spPr>
          <a:xfrm flipH="1">
            <a:off x="2057400" y="1905000"/>
            <a:ext cx="457200" cy="304800"/>
          </a:xfrm>
          <a:custGeom>
            <a:avLst/>
            <a:gdLst/>
            <a:ahLst/>
            <a:cxnLst/>
            <a:rect l="0" t="0" r="0" b="0"/>
            <a:pathLst>
              <a:path w="288" h="192">
                <a:moveTo>
                  <a:pt x="288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6" name="直接连接符 40975"/>
          <p:cNvSpPr/>
          <p:nvPr/>
        </p:nvSpPr>
        <p:spPr>
          <a:xfrm>
            <a:off x="2514600" y="2895600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78" name="任意多边形 40977"/>
          <p:cNvSpPr/>
          <p:nvPr/>
        </p:nvSpPr>
        <p:spPr>
          <a:xfrm>
            <a:off x="609600" y="1905000"/>
            <a:ext cx="914400" cy="2195513"/>
          </a:xfrm>
          <a:custGeom>
            <a:avLst/>
            <a:gdLst/>
            <a:ahLst/>
            <a:cxnLst/>
            <a:rect l="0" t="0" r="0" b="0"/>
            <a:pathLst>
              <a:path w="576" h="1248">
                <a:moveTo>
                  <a:pt x="240" y="0"/>
                </a:moveTo>
                <a:lnTo>
                  <a:pt x="0" y="0"/>
                </a:lnTo>
                <a:lnTo>
                  <a:pt x="0" y="1056"/>
                </a:lnTo>
                <a:lnTo>
                  <a:pt x="576" y="1056"/>
                </a:lnTo>
                <a:lnTo>
                  <a:pt x="576" y="124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0" name="任意多边形 40979"/>
          <p:cNvSpPr/>
          <p:nvPr/>
        </p:nvSpPr>
        <p:spPr>
          <a:xfrm>
            <a:off x="1524000" y="3581400"/>
            <a:ext cx="990600" cy="198438"/>
          </a:xfrm>
          <a:custGeom>
            <a:avLst/>
            <a:gdLst/>
            <a:ahLst/>
            <a:cxnLst/>
            <a:rect l="0" t="0" r="0" b="0"/>
            <a:pathLst>
              <a:path w="624" h="96">
                <a:moveTo>
                  <a:pt x="624" y="0"/>
                </a:moveTo>
                <a:lnTo>
                  <a:pt x="624" y="96"/>
                </a:lnTo>
                <a:lnTo>
                  <a:pt x="0" y="9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1" name="任意多边形 40980"/>
          <p:cNvSpPr/>
          <p:nvPr/>
        </p:nvSpPr>
        <p:spPr>
          <a:xfrm>
            <a:off x="2514600" y="1295400"/>
            <a:ext cx="1295400" cy="3505200"/>
          </a:xfrm>
          <a:custGeom>
            <a:avLst/>
            <a:gdLst/>
            <a:ahLst/>
            <a:cxnLst/>
            <a:rect l="0" t="0" r="0" b="0"/>
            <a:pathLst>
              <a:path w="816" h="2208">
                <a:moveTo>
                  <a:pt x="384" y="0"/>
                </a:moveTo>
                <a:lnTo>
                  <a:pt x="816" y="0"/>
                </a:lnTo>
                <a:lnTo>
                  <a:pt x="816" y="2064"/>
                </a:lnTo>
                <a:lnTo>
                  <a:pt x="0" y="2064"/>
                </a:lnTo>
                <a:lnTo>
                  <a:pt x="0" y="220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2" name="任意多边形 40981"/>
          <p:cNvSpPr/>
          <p:nvPr/>
        </p:nvSpPr>
        <p:spPr>
          <a:xfrm>
            <a:off x="1524000" y="4419600"/>
            <a:ext cx="990600" cy="158750"/>
          </a:xfrm>
          <a:custGeom>
            <a:avLst/>
            <a:gdLst/>
            <a:ahLst/>
            <a:cxnLst/>
            <a:rect l="0" t="0" r="0" b="0"/>
            <a:pathLst>
              <a:path w="624" h="144">
                <a:moveTo>
                  <a:pt x="0" y="0"/>
                </a:moveTo>
                <a:lnTo>
                  <a:pt x="0" y="144"/>
                </a:lnTo>
                <a:lnTo>
                  <a:pt x="624" y="14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3" name="直接连接符 40982"/>
          <p:cNvSpPr/>
          <p:nvPr/>
        </p:nvSpPr>
        <p:spPr>
          <a:xfrm>
            <a:off x="2514600" y="5257800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84" name="直接连接符 40983"/>
          <p:cNvSpPr/>
          <p:nvPr/>
        </p:nvSpPr>
        <p:spPr>
          <a:xfrm>
            <a:off x="2514600" y="5943600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86" name="文本框 40985"/>
          <p:cNvSpPr txBox="1"/>
          <p:nvPr/>
        </p:nvSpPr>
        <p:spPr>
          <a:xfrm>
            <a:off x="5867400" y="11430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缓冲入</a:t>
            </a:r>
            <a:r>
              <a:rPr lang="en-US" altLang="zh-CN" sz="2400" err="1">
                <a:latin typeface="Times New Roman" panose="02020603050405020304" pitchFamily="18" charset="0"/>
              </a:rPr>
              <a:t>io</a:t>
            </a:r>
            <a:r>
              <a:rPr lang="zh-CN" altLang="en-US" sz="2400">
                <a:latin typeface="Times New Roman" panose="02020603050405020304" pitchFamily="18" charset="0"/>
              </a:rPr>
              <a:t>链</a:t>
            </a:r>
          </a:p>
        </p:txBody>
      </p:sp>
      <p:sp>
        <p:nvSpPr>
          <p:cNvPr id="40987" name="文本框 40986"/>
          <p:cNvSpPr txBox="1"/>
          <p:nvPr/>
        </p:nvSpPr>
        <p:spPr>
          <a:xfrm>
            <a:off x="5791200" y="20574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有等待进程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0988" name="文本框 40987"/>
          <p:cNvSpPr txBox="1"/>
          <p:nvPr/>
        </p:nvSpPr>
        <p:spPr>
          <a:xfrm>
            <a:off x="7543800" y="27432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唤醒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0989" name="文本框 40988"/>
          <p:cNvSpPr txBox="1"/>
          <p:nvPr/>
        </p:nvSpPr>
        <p:spPr>
          <a:xfrm>
            <a:off x="6019800" y="38100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传输完毕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0990" name="文本框 40989"/>
          <p:cNvSpPr txBox="1"/>
          <p:nvPr/>
        </p:nvSpPr>
        <p:spPr>
          <a:xfrm>
            <a:off x="7010400" y="46482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申请空缓冲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0991" name="文本框 40990"/>
          <p:cNvSpPr txBox="1"/>
          <p:nvPr/>
        </p:nvSpPr>
        <p:spPr>
          <a:xfrm>
            <a:off x="7162800" y="55626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启动设备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0992" name="直接连接符 40991"/>
          <p:cNvSpPr/>
          <p:nvPr/>
        </p:nvSpPr>
        <p:spPr>
          <a:xfrm>
            <a:off x="6705600" y="7620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93" name="直接连接符 40992"/>
          <p:cNvSpPr/>
          <p:nvPr/>
        </p:nvSpPr>
        <p:spPr>
          <a:xfrm>
            <a:off x="6705600" y="16002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94" name="直接连接符 40993"/>
          <p:cNvSpPr/>
          <p:nvPr/>
        </p:nvSpPr>
        <p:spPr>
          <a:xfrm>
            <a:off x="7848600" y="51816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95" name="任意多边形 40994"/>
          <p:cNvSpPr/>
          <p:nvPr/>
        </p:nvSpPr>
        <p:spPr>
          <a:xfrm>
            <a:off x="7391400" y="2286000"/>
            <a:ext cx="533400" cy="500063"/>
          </a:xfrm>
          <a:custGeom>
            <a:avLst/>
            <a:gdLst/>
            <a:ahLst/>
            <a:cxnLst/>
            <a:rect l="0" t="0" r="0" b="0"/>
            <a:pathLst>
              <a:path w="336" h="384">
                <a:moveTo>
                  <a:pt x="0" y="0"/>
                </a:moveTo>
                <a:lnTo>
                  <a:pt x="336" y="0"/>
                </a:lnTo>
                <a:lnTo>
                  <a:pt x="336" y="38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7" name="任意多边形 40996"/>
          <p:cNvSpPr/>
          <p:nvPr/>
        </p:nvSpPr>
        <p:spPr>
          <a:xfrm>
            <a:off x="5257800" y="2286000"/>
            <a:ext cx="1447800" cy="1447800"/>
          </a:xfrm>
          <a:custGeom>
            <a:avLst/>
            <a:gdLst/>
            <a:ahLst/>
            <a:cxnLst/>
            <a:rect l="0" t="0" r="0" b="0"/>
            <a:pathLst>
              <a:path w="912" h="912">
                <a:moveTo>
                  <a:pt x="384" y="0"/>
                </a:moveTo>
                <a:lnTo>
                  <a:pt x="0" y="0"/>
                </a:lnTo>
                <a:lnTo>
                  <a:pt x="0" y="768"/>
                </a:lnTo>
                <a:lnTo>
                  <a:pt x="912" y="768"/>
                </a:lnTo>
                <a:lnTo>
                  <a:pt x="912" y="91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8" name="任意多边形 40997"/>
          <p:cNvSpPr/>
          <p:nvPr/>
        </p:nvSpPr>
        <p:spPr>
          <a:xfrm>
            <a:off x="6705600" y="3276600"/>
            <a:ext cx="1252538" cy="223838"/>
          </a:xfrm>
          <a:custGeom>
            <a:avLst/>
            <a:gdLst/>
            <a:ahLst/>
            <a:cxnLst/>
            <a:rect l="0" t="0" r="0" b="0"/>
            <a:pathLst>
              <a:path w="720" h="96">
                <a:moveTo>
                  <a:pt x="720" y="0"/>
                </a:moveTo>
                <a:lnTo>
                  <a:pt x="720" y="96"/>
                </a:lnTo>
                <a:lnTo>
                  <a:pt x="0" y="9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0" name="文本框 40999"/>
          <p:cNvSpPr txBox="1"/>
          <p:nvPr/>
        </p:nvSpPr>
        <p:spPr>
          <a:xfrm>
            <a:off x="3352800" y="7620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41001" name="文本框 41000"/>
          <p:cNvSpPr txBox="1"/>
          <p:nvPr/>
        </p:nvSpPr>
        <p:spPr>
          <a:xfrm>
            <a:off x="1600200" y="7620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41002" name="文本框 41001"/>
          <p:cNvSpPr txBox="1"/>
          <p:nvPr/>
        </p:nvSpPr>
        <p:spPr>
          <a:xfrm>
            <a:off x="2124075" y="1412875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41003" name="文本框 41002"/>
          <p:cNvSpPr txBox="1"/>
          <p:nvPr/>
        </p:nvSpPr>
        <p:spPr>
          <a:xfrm>
            <a:off x="609600" y="14478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41004" name="文本框 41003"/>
          <p:cNvSpPr txBox="1"/>
          <p:nvPr/>
        </p:nvSpPr>
        <p:spPr>
          <a:xfrm>
            <a:off x="5334000" y="18288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41005" name="文本框 41004"/>
          <p:cNvSpPr txBox="1"/>
          <p:nvPr/>
        </p:nvSpPr>
        <p:spPr>
          <a:xfrm>
            <a:off x="7467600" y="18288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41006" name="任意多边形 41005"/>
          <p:cNvSpPr/>
          <p:nvPr/>
        </p:nvSpPr>
        <p:spPr>
          <a:xfrm>
            <a:off x="7391400" y="4038600"/>
            <a:ext cx="457200" cy="533400"/>
          </a:xfrm>
          <a:custGeom>
            <a:avLst/>
            <a:gdLst/>
            <a:ahLst/>
            <a:cxnLst/>
            <a:rect l="0" t="0" r="0" b="0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7" name="任意多边形 41006"/>
          <p:cNvSpPr/>
          <p:nvPr/>
        </p:nvSpPr>
        <p:spPr>
          <a:xfrm>
            <a:off x="5486400" y="4114800"/>
            <a:ext cx="533400" cy="533400"/>
          </a:xfrm>
          <a:custGeom>
            <a:avLst/>
            <a:gdLst/>
            <a:ahLst/>
            <a:cxnLst/>
            <a:rect l="0" t="0" r="0" b="0"/>
            <a:pathLst>
              <a:path w="336" h="336">
                <a:moveTo>
                  <a:pt x="336" y="0"/>
                </a:moveTo>
                <a:lnTo>
                  <a:pt x="0" y="0"/>
                </a:lnTo>
                <a:lnTo>
                  <a:pt x="0" y="33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8" name="文本框 41007"/>
          <p:cNvSpPr txBox="1"/>
          <p:nvPr/>
        </p:nvSpPr>
        <p:spPr>
          <a:xfrm>
            <a:off x="5486400" y="37338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41009" name="文本框 41008"/>
          <p:cNvSpPr txBox="1"/>
          <p:nvPr/>
        </p:nvSpPr>
        <p:spPr>
          <a:xfrm>
            <a:off x="7467600" y="36576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8" name="文本框 29707"/>
          <p:cNvSpPr txBox="1"/>
          <p:nvPr/>
        </p:nvSpPr>
        <p:spPr>
          <a:xfrm>
            <a:off x="457200" y="609600"/>
            <a:ext cx="4953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9.7.5  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缓冲技术实现：输出设备</a:t>
            </a:r>
            <a:endParaRPr lang="zh-CN" altLang="en-US" sz="24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9724" name="组合 29723"/>
          <p:cNvGrpSpPr/>
          <p:nvPr/>
        </p:nvGrpSpPr>
        <p:grpSpPr>
          <a:xfrm>
            <a:off x="1447800" y="1752600"/>
            <a:ext cx="5867400" cy="3886200"/>
            <a:chOff x="912" y="864"/>
            <a:chExt cx="3696" cy="2448"/>
          </a:xfrm>
        </p:grpSpPr>
        <p:sp>
          <p:nvSpPr>
            <p:cNvPr id="29712" name="矩形 29711"/>
            <p:cNvSpPr/>
            <p:nvPr/>
          </p:nvSpPr>
          <p:spPr>
            <a:xfrm>
              <a:off x="912" y="1467"/>
              <a:ext cx="907" cy="45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进程空间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3" name="矩形 29712"/>
            <p:cNvSpPr/>
            <p:nvPr/>
          </p:nvSpPr>
          <p:spPr>
            <a:xfrm>
              <a:off x="2480" y="864"/>
              <a:ext cx="544" cy="3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缓冲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4" name="矩形 29713"/>
            <p:cNvSpPr/>
            <p:nvPr/>
          </p:nvSpPr>
          <p:spPr>
            <a:xfrm>
              <a:off x="3701" y="1440"/>
              <a:ext cx="907" cy="45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输出设备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5" name="直接连接符 29714"/>
            <p:cNvSpPr/>
            <p:nvPr/>
          </p:nvSpPr>
          <p:spPr>
            <a:xfrm>
              <a:off x="1824" y="1680"/>
              <a:ext cx="528" cy="0"/>
            </a:xfrm>
            <a:prstGeom prst="line">
              <a:avLst/>
            </a:prstGeom>
            <a:ln w="38100" cap="flat" cmpd="dbl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16" name="直接连接符 29715"/>
            <p:cNvSpPr/>
            <p:nvPr/>
          </p:nvSpPr>
          <p:spPr>
            <a:xfrm>
              <a:off x="3168" y="1680"/>
              <a:ext cx="528" cy="0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17" name="矩形 29716"/>
            <p:cNvSpPr/>
            <p:nvPr/>
          </p:nvSpPr>
          <p:spPr>
            <a:xfrm>
              <a:off x="2496" y="1388"/>
              <a:ext cx="544" cy="3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缓冲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8" name="矩形 29717"/>
            <p:cNvSpPr/>
            <p:nvPr/>
          </p:nvSpPr>
          <p:spPr>
            <a:xfrm>
              <a:off x="2480" y="2300"/>
              <a:ext cx="544" cy="3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缓冲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9" name="任意多边形 29718"/>
            <p:cNvSpPr/>
            <p:nvPr/>
          </p:nvSpPr>
          <p:spPr>
            <a:xfrm>
              <a:off x="2352" y="1152"/>
              <a:ext cx="768" cy="288"/>
            </a:xfrm>
            <a:custGeom>
              <a:avLst/>
              <a:gdLst/>
              <a:ahLst/>
              <a:cxnLst/>
              <a:rect l="0" t="0" r="0" b="0"/>
              <a:pathLst>
                <a:path w="768" h="288">
                  <a:moveTo>
                    <a:pt x="624" y="0"/>
                  </a:moveTo>
                  <a:lnTo>
                    <a:pt x="768" y="0"/>
                  </a:lnTo>
                  <a:lnTo>
                    <a:pt x="768" y="144"/>
                  </a:lnTo>
                  <a:lnTo>
                    <a:pt x="0" y="144"/>
                  </a:lnTo>
                  <a:lnTo>
                    <a:pt x="0" y="288"/>
                  </a:lnTo>
                  <a:lnTo>
                    <a:pt x="144" y="288"/>
                  </a:ln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任意多边形 29719"/>
            <p:cNvSpPr/>
            <p:nvPr/>
          </p:nvSpPr>
          <p:spPr>
            <a:xfrm>
              <a:off x="2352" y="2064"/>
              <a:ext cx="768" cy="288"/>
            </a:xfrm>
            <a:custGeom>
              <a:avLst/>
              <a:gdLst/>
              <a:ahLst/>
              <a:cxnLst/>
              <a:rect l="0" t="0" r="0" b="0"/>
              <a:pathLst>
                <a:path w="768" h="288">
                  <a:moveTo>
                    <a:pt x="624" y="0"/>
                  </a:moveTo>
                  <a:lnTo>
                    <a:pt x="768" y="0"/>
                  </a:lnTo>
                  <a:lnTo>
                    <a:pt x="768" y="144"/>
                  </a:lnTo>
                  <a:lnTo>
                    <a:pt x="0" y="144"/>
                  </a:lnTo>
                  <a:lnTo>
                    <a:pt x="0" y="288"/>
                  </a:lnTo>
                  <a:lnTo>
                    <a:pt x="144" y="288"/>
                  </a:ln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1" name="文本框 29720"/>
            <p:cNvSpPr txBox="1"/>
            <p:nvPr/>
          </p:nvSpPr>
          <p:spPr>
            <a:xfrm>
              <a:off x="2640" y="1824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latin typeface="Comic Sans MS" panose="030F0702030302020204" pitchFamily="66" charset="0"/>
                </a:rPr>
                <a:t>...</a:t>
              </a:r>
            </a:p>
          </p:txBody>
        </p:sp>
        <p:sp>
          <p:nvSpPr>
            <p:cNvPr id="29722" name="任意多边形 29721"/>
            <p:cNvSpPr/>
            <p:nvPr/>
          </p:nvSpPr>
          <p:spPr>
            <a:xfrm>
              <a:off x="2352" y="1680"/>
              <a:ext cx="768" cy="288"/>
            </a:xfrm>
            <a:custGeom>
              <a:avLst/>
              <a:gdLst/>
              <a:ahLst/>
              <a:cxnLst/>
              <a:rect l="0" t="0" r="0" b="0"/>
              <a:pathLst>
                <a:path w="768" h="288">
                  <a:moveTo>
                    <a:pt x="624" y="0"/>
                  </a:moveTo>
                  <a:lnTo>
                    <a:pt x="768" y="0"/>
                  </a:lnTo>
                  <a:lnTo>
                    <a:pt x="768" y="144"/>
                  </a:lnTo>
                  <a:lnTo>
                    <a:pt x="0" y="144"/>
                  </a:lnTo>
                  <a:lnTo>
                    <a:pt x="0" y="288"/>
                  </a:lnTo>
                  <a:lnTo>
                    <a:pt x="144" y="288"/>
                  </a:ln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3" name="文本框 29722"/>
            <p:cNvSpPr txBox="1"/>
            <p:nvPr/>
          </p:nvSpPr>
          <p:spPr>
            <a:xfrm>
              <a:off x="2544" y="3024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 err="1">
                  <a:latin typeface="Times New Roman" panose="02020603050405020304" pitchFamily="18" charset="0"/>
                </a:rPr>
                <a:t>io</a:t>
              </a:r>
              <a:r>
                <a:rPr lang="zh-CN" altLang="en-US" sz="2400" b="0">
                  <a:latin typeface="Times New Roman" panose="02020603050405020304" pitchFamily="18" charset="0"/>
                </a:rPr>
                <a:t>链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5" name="文本框 42004"/>
          <p:cNvSpPr txBox="1"/>
          <p:nvPr/>
        </p:nvSpPr>
        <p:spPr>
          <a:xfrm>
            <a:off x="539750" y="26035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进程方面：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2006" name="文本框 42005"/>
          <p:cNvSpPr txBox="1"/>
          <p:nvPr/>
        </p:nvSpPr>
        <p:spPr>
          <a:xfrm>
            <a:off x="4495800" y="3048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中断方面：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2007" name="文本框 42006"/>
          <p:cNvSpPr txBox="1"/>
          <p:nvPr/>
        </p:nvSpPr>
        <p:spPr>
          <a:xfrm>
            <a:off x="1752600" y="17526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申请一空缓冲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2027" name="文本框 42026"/>
          <p:cNvSpPr txBox="1"/>
          <p:nvPr/>
        </p:nvSpPr>
        <p:spPr>
          <a:xfrm>
            <a:off x="1905000" y="26670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信息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latin typeface="Times New Roman" panose="02020603050405020304" pitchFamily="18" charset="0"/>
              </a:rPr>
              <a:t>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2028" name="文本框 42027"/>
          <p:cNvSpPr txBox="1"/>
          <p:nvPr/>
        </p:nvSpPr>
        <p:spPr>
          <a:xfrm>
            <a:off x="2209800" y="35814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设备忙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2029" name="文本框 42028"/>
          <p:cNvSpPr txBox="1"/>
          <p:nvPr/>
        </p:nvSpPr>
        <p:spPr>
          <a:xfrm>
            <a:off x="838200" y="42672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启动设备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2030" name="文本框 42029"/>
          <p:cNvSpPr txBox="1"/>
          <p:nvPr/>
        </p:nvSpPr>
        <p:spPr>
          <a:xfrm>
            <a:off x="3124200" y="42672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缓冲入</a:t>
            </a:r>
            <a:r>
              <a:rPr lang="en-US" altLang="zh-CN" sz="2400" err="1">
                <a:latin typeface="Times New Roman" panose="02020603050405020304" pitchFamily="18" charset="0"/>
              </a:rPr>
              <a:t>io</a:t>
            </a:r>
            <a:r>
              <a:rPr lang="zh-CN" altLang="en-US" sz="2400">
                <a:latin typeface="Times New Roman" panose="02020603050405020304" pitchFamily="18" charset="0"/>
              </a:rPr>
              <a:t>链</a:t>
            </a:r>
          </a:p>
        </p:txBody>
      </p:sp>
      <p:sp>
        <p:nvSpPr>
          <p:cNvPr id="42031" name="文本框 42030"/>
          <p:cNvSpPr txBox="1"/>
          <p:nvPr/>
        </p:nvSpPr>
        <p:spPr>
          <a:xfrm>
            <a:off x="2133600" y="54864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传输完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2032" name="直接连接符 42031"/>
          <p:cNvSpPr/>
          <p:nvPr/>
        </p:nvSpPr>
        <p:spPr>
          <a:xfrm>
            <a:off x="2743200" y="12954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33" name="直接连接符 42032"/>
          <p:cNvSpPr/>
          <p:nvPr/>
        </p:nvSpPr>
        <p:spPr>
          <a:xfrm>
            <a:off x="2743200" y="22098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34" name="直接连接符 42033"/>
          <p:cNvSpPr/>
          <p:nvPr/>
        </p:nvSpPr>
        <p:spPr>
          <a:xfrm>
            <a:off x="2743200" y="31242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36" name="任意多边形 42035"/>
          <p:cNvSpPr/>
          <p:nvPr/>
        </p:nvSpPr>
        <p:spPr>
          <a:xfrm>
            <a:off x="3276600" y="3810000"/>
            <a:ext cx="647700" cy="360363"/>
          </a:xfrm>
          <a:custGeom>
            <a:avLst/>
            <a:gdLst/>
            <a:ahLst/>
            <a:cxnLst/>
            <a:rect l="0" t="0" r="0" b="0"/>
            <a:pathLst>
              <a:path w="336" h="288">
                <a:moveTo>
                  <a:pt x="0" y="0"/>
                </a:moveTo>
                <a:lnTo>
                  <a:pt x="336" y="0"/>
                </a:lnTo>
                <a:lnTo>
                  <a:pt x="336" y="28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37" name="任意多边形 42036"/>
          <p:cNvSpPr/>
          <p:nvPr/>
        </p:nvSpPr>
        <p:spPr>
          <a:xfrm>
            <a:off x="1524000" y="3830638"/>
            <a:ext cx="647700" cy="360362"/>
          </a:xfrm>
          <a:custGeom>
            <a:avLst/>
            <a:gdLst/>
            <a:ahLst/>
            <a:cxnLst/>
            <a:rect l="0" t="0" r="0" b="0"/>
            <a:pathLst>
              <a:path w="384" h="240">
                <a:moveTo>
                  <a:pt x="384" y="0"/>
                </a:moveTo>
                <a:lnTo>
                  <a:pt x="0" y="0"/>
                </a:lnTo>
                <a:lnTo>
                  <a:pt x="0" y="24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39" name="直接连接符 42038"/>
          <p:cNvSpPr/>
          <p:nvPr/>
        </p:nvSpPr>
        <p:spPr>
          <a:xfrm>
            <a:off x="2667000" y="50292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40" name="任意多边形 42039"/>
          <p:cNvSpPr/>
          <p:nvPr/>
        </p:nvSpPr>
        <p:spPr>
          <a:xfrm>
            <a:off x="685800" y="1371600"/>
            <a:ext cx="2057400" cy="4343400"/>
          </a:xfrm>
          <a:custGeom>
            <a:avLst/>
            <a:gdLst/>
            <a:ahLst/>
            <a:cxnLst/>
            <a:rect l="0" t="0" r="0" b="0"/>
            <a:pathLst>
              <a:path w="1296" h="2736">
                <a:moveTo>
                  <a:pt x="912" y="2736"/>
                </a:moveTo>
                <a:lnTo>
                  <a:pt x="0" y="2736"/>
                </a:lnTo>
                <a:lnTo>
                  <a:pt x="0" y="0"/>
                </a:lnTo>
                <a:lnTo>
                  <a:pt x="1296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41" name="文本框 42040"/>
          <p:cNvSpPr txBox="1"/>
          <p:nvPr/>
        </p:nvSpPr>
        <p:spPr>
          <a:xfrm>
            <a:off x="3505200" y="34290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42042" name="文本框 42041"/>
          <p:cNvSpPr txBox="1"/>
          <p:nvPr/>
        </p:nvSpPr>
        <p:spPr>
          <a:xfrm>
            <a:off x="1600200" y="34290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42043" name="文本框 42042"/>
          <p:cNvSpPr txBox="1"/>
          <p:nvPr/>
        </p:nvSpPr>
        <p:spPr>
          <a:xfrm>
            <a:off x="1600200" y="52578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42044" name="任意多边形 42043"/>
          <p:cNvSpPr/>
          <p:nvPr/>
        </p:nvSpPr>
        <p:spPr>
          <a:xfrm>
            <a:off x="3200400" y="5715000"/>
            <a:ext cx="685800" cy="381000"/>
          </a:xfrm>
          <a:custGeom>
            <a:avLst/>
            <a:gdLst/>
            <a:ahLst/>
            <a:cxnLst/>
            <a:rect l="0" t="0" r="0" b="0"/>
            <a:pathLst>
              <a:path w="432" h="240">
                <a:moveTo>
                  <a:pt x="0" y="0"/>
                </a:moveTo>
                <a:lnTo>
                  <a:pt x="432" y="0"/>
                </a:lnTo>
                <a:lnTo>
                  <a:pt x="432" y="24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45" name="文本框 42044"/>
          <p:cNvSpPr txBox="1"/>
          <p:nvPr/>
        </p:nvSpPr>
        <p:spPr>
          <a:xfrm>
            <a:off x="3429000" y="52578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42047" name="文本框 42046"/>
          <p:cNvSpPr txBox="1"/>
          <p:nvPr/>
        </p:nvSpPr>
        <p:spPr>
          <a:xfrm>
            <a:off x="5943600" y="15240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释放空缓冲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2048" name="文本框 42047"/>
          <p:cNvSpPr txBox="1"/>
          <p:nvPr/>
        </p:nvSpPr>
        <p:spPr>
          <a:xfrm>
            <a:off x="6324600" y="24384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io</a:t>
            </a:r>
            <a:r>
              <a:rPr lang="zh-CN" altLang="en-US" sz="2400" dirty="0">
                <a:latin typeface="Times New Roman" panose="02020603050405020304" pitchFamily="18" charset="0"/>
              </a:rPr>
              <a:t>链空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2049" name="文本框 42048"/>
          <p:cNvSpPr txBox="1"/>
          <p:nvPr/>
        </p:nvSpPr>
        <p:spPr>
          <a:xfrm>
            <a:off x="5219700" y="33528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取一缓冲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2050" name="文本框 42049"/>
          <p:cNvSpPr txBox="1"/>
          <p:nvPr/>
        </p:nvSpPr>
        <p:spPr>
          <a:xfrm>
            <a:off x="5257800" y="43434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启动设备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2052" name="直接连接符 42051"/>
          <p:cNvSpPr/>
          <p:nvPr/>
        </p:nvSpPr>
        <p:spPr>
          <a:xfrm>
            <a:off x="6781800" y="1219200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53" name="直接连接符 42052"/>
          <p:cNvSpPr/>
          <p:nvPr/>
        </p:nvSpPr>
        <p:spPr>
          <a:xfrm>
            <a:off x="6781800" y="2057400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54" name="直接连接符 42053"/>
          <p:cNvSpPr/>
          <p:nvPr/>
        </p:nvSpPr>
        <p:spPr>
          <a:xfrm>
            <a:off x="5943600" y="3962400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55" name="任意多边形 42054"/>
          <p:cNvSpPr/>
          <p:nvPr/>
        </p:nvSpPr>
        <p:spPr>
          <a:xfrm>
            <a:off x="5943600" y="2743200"/>
            <a:ext cx="338138" cy="533400"/>
          </a:xfrm>
          <a:custGeom>
            <a:avLst/>
            <a:gdLst/>
            <a:ahLst/>
            <a:cxnLst/>
            <a:rect l="0" t="0" r="0" b="0"/>
            <a:pathLst>
              <a:path w="144" h="336">
                <a:moveTo>
                  <a:pt x="144" y="0"/>
                </a:moveTo>
                <a:lnTo>
                  <a:pt x="0" y="0"/>
                </a:lnTo>
                <a:lnTo>
                  <a:pt x="0" y="33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56" name="任意多边形 42055"/>
          <p:cNvSpPr/>
          <p:nvPr/>
        </p:nvSpPr>
        <p:spPr>
          <a:xfrm>
            <a:off x="5943600" y="2743200"/>
            <a:ext cx="1828800" cy="2362200"/>
          </a:xfrm>
          <a:custGeom>
            <a:avLst/>
            <a:gdLst/>
            <a:ahLst/>
            <a:cxnLst/>
            <a:rect l="0" t="0" r="0" b="0"/>
            <a:pathLst>
              <a:path w="1152" h="1488">
                <a:moveTo>
                  <a:pt x="864" y="0"/>
                </a:moveTo>
                <a:lnTo>
                  <a:pt x="1152" y="0"/>
                </a:lnTo>
                <a:lnTo>
                  <a:pt x="1152" y="1488"/>
                </a:lnTo>
                <a:lnTo>
                  <a:pt x="0" y="1488"/>
                </a:lnTo>
                <a:lnTo>
                  <a:pt x="0" y="134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57" name="直接连接符 42056"/>
          <p:cNvSpPr/>
          <p:nvPr/>
        </p:nvSpPr>
        <p:spPr>
          <a:xfrm>
            <a:off x="6858000" y="5105400"/>
            <a:ext cx="0" cy="41433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58" name="文本框 42057"/>
          <p:cNvSpPr txBox="1"/>
          <p:nvPr/>
        </p:nvSpPr>
        <p:spPr>
          <a:xfrm>
            <a:off x="7467600" y="22860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42059" name="文本框 42058"/>
          <p:cNvSpPr txBox="1"/>
          <p:nvPr/>
        </p:nvSpPr>
        <p:spPr>
          <a:xfrm>
            <a:off x="5867400" y="22860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42060" name="任意多边形 42059"/>
          <p:cNvSpPr/>
          <p:nvPr/>
        </p:nvSpPr>
        <p:spPr>
          <a:xfrm>
            <a:off x="1524000" y="4724400"/>
            <a:ext cx="2362200" cy="304800"/>
          </a:xfrm>
          <a:custGeom>
            <a:avLst/>
            <a:gdLst/>
            <a:ahLst/>
            <a:cxnLst/>
            <a:rect l="0" t="0" r="0" b="0"/>
            <a:pathLst>
              <a:path w="1488" h="192">
                <a:moveTo>
                  <a:pt x="0" y="0"/>
                </a:moveTo>
                <a:lnTo>
                  <a:pt x="0" y="192"/>
                </a:lnTo>
                <a:lnTo>
                  <a:pt x="1488" y="192"/>
                </a:lnTo>
                <a:lnTo>
                  <a:pt x="1488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30721"/>
          <p:cNvSpPr txBox="1"/>
          <p:nvPr/>
        </p:nvSpPr>
        <p:spPr>
          <a:xfrm>
            <a:off x="457200" y="609600"/>
            <a:ext cx="36576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9.7.5 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输入输出设备：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磁带、磁盘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30737" name="组合 30736"/>
          <p:cNvGrpSpPr/>
          <p:nvPr/>
        </p:nvGrpSpPr>
        <p:grpSpPr>
          <a:xfrm>
            <a:off x="533400" y="2743200"/>
            <a:ext cx="2339975" cy="3657600"/>
            <a:chOff x="1728" y="1728"/>
            <a:chExt cx="1474" cy="2304"/>
          </a:xfrm>
        </p:grpSpPr>
        <p:sp>
          <p:nvSpPr>
            <p:cNvPr id="30734" name="矩形 30733"/>
            <p:cNvSpPr/>
            <p:nvPr/>
          </p:nvSpPr>
          <p:spPr>
            <a:xfrm>
              <a:off x="1728" y="1728"/>
              <a:ext cx="1474" cy="230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缓冲区头</a:t>
              </a:r>
            </a:p>
            <a:p>
              <a:pPr algn="ctr"/>
              <a:endParaRPr lang="zh-CN" altLang="en-US" sz="2400" dirty="0"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dirty="0"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dirty="0"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</a:rPr>
                <a:t>缓冲区体</a:t>
              </a:r>
            </a:p>
            <a:p>
              <a:pPr algn="ctr"/>
              <a:endParaRPr lang="zh-CN" altLang="en-US" sz="2400" dirty="0"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dirty="0"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35" name="矩形 30734"/>
            <p:cNvSpPr/>
            <p:nvPr/>
          </p:nvSpPr>
          <p:spPr>
            <a:xfrm>
              <a:off x="1890" y="2101"/>
              <a:ext cx="1134" cy="63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设备块号</a:t>
              </a:r>
            </a:p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IO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标识</a:t>
              </a:r>
            </a:p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等待进程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36" name="矩形 30735"/>
            <p:cNvSpPr/>
            <p:nvPr/>
          </p:nvSpPr>
          <p:spPr>
            <a:xfrm>
              <a:off x="1920" y="3211"/>
              <a:ext cx="1134" cy="72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38" name="文本框 30737"/>
          <p:cNvSpPr txBox="1"/>
          <p:nvPr/>
        </p:nvSpPr>
        <p:spPr>
          <a:xfrm>
            <a:off x="533400" y="2209800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块型缓冲区：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0741" name="矩形 30740"/>
          <p:cNvSpPr/>
          <p:nvPr/>
        </p:nvSpPr>
        <p:spPr>
          <a:xfrm>
            <a:off x="2667000" y="1490663"/>
            <a:ext cx="1439863" cy="7191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进程空间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0742" name="矩形 30741"/>
          <p:cNvSpPr/>
          <p:nvPr/>
        </p:nvSpPr>
        <p:spPr>
          <a:xfrm>
            <a:off x="5156200" y="533400"/>
            <a:ext cx="863600" cy="5397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0743" name="矩形 30742"/>
          <p:cNvSpPr/>
          <p:nvPr/>
        </p:nvSpPr>
        <p:spPr>
          <a:xfrm>
            <a:off x="7094538" y="1447800"/>
            <a:ext cx="1439862" cy="7191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</a:rPr>
              <a:t>IO</a:t>
            </a:r>
            <a:r>
              <a:rPr lang="zh-CN" altLang="en-US" sz="2400" dirty="0">
                <a:latin typeface="Times New Roman" panose="02020603050405020304" pitchFamily="18" charset="0"/>
              </a:rPr>
              <a:t>设备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0744" name="直接连接符 30743"/>
          <p:cNvSpPr/>
          <p:nvPr/>
        </p:nvSpPr>
        <p:spPr>
          <a:xfrm>
            <a:off x="4114800" y="1828800"/>
            <a:ext cx="838200" cy="0"/>
          </a:xfrm>
          <a:prstGeom prst="line">
            <a:avLst/>
          </a:prstGeom>
          <a:ln w="38100" cap="flat" cmpd="dbl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0745" name="直接连接符 30744"/>
          <p:cNvSpPr/>
          <p:nvPr/>
        </p:nvSpPr>
        <p:spPr>
          <a:xfrm>
            <a:off x="6248400" y="1828800"/>
            <a:ext cx="838200" cy="0"/>
          </a:xfrm>
          <a:prstGeom prst="line">
            <a:avLst/>
          </a:prstGeom>
          <a:ln w="38100" cap="flat" cmpd="thinThick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0746" name="矩形 30745"/>
          <p:cNvSpPr/>
          <p:nvPr/>
        </p:nvSpPr>
        <p:spPr>
          <a:xfrm>
            <a:off x="5181600" y="1365250"/>
            <a:ext cx="863600" cy="5397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0747" name="矩形 30746"/>
          <p:cNvSpPr/>
          <p:nvPr/>
        </p:nvSpPr>
        <p:spPr>
          <a:xfrm>
            <a:off x="5156200" y="2813050"/>
            <a:ext cx="863600" cy="5397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0748" name="任意多边形 30747"/>
          <p:cNvSpPr/>
          <p:nvPr/>
        </p:nvSpPr>
        <p:spPr>
          <a:xfrm>
            <a:off x="4953000" y="990600"/>
            <a:ext cx="1219200" cy="457200"/>
          </a:xfrm>
          <a:custGeom>
            <a:avLst/>
            <a:gdLst/>
            <a:ahLst/>
            <a:cxnLst/>
            <a:rect l="0" t="0" r="0" b="0"/>
            <a:pathLst>
              <a:path w="768" h="288">
                <a:moveTo>
                  <a:pt x="624" y="0"/>
                </a:moveTo>
                <a:lnTo>
                  <a:pt x="768" y="0"/>
                </a:lnTo>
                <a:lnTo>
                  <a:pt x="768" y="144"/>
                </a:lnTo>
                <a:lnTo>
                  <a:pt x="0" y="144"/>
                </a:lnTo>
                <a:lnTo>
                  <a:pt x="0" y="288"/>
                </a:lnTo>
                <a:lnTo>
                  <a:pt x="144" y="288"/>
                </a:ln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9" name="任意多边形 30748"/>
          <p:cNvSpPr/>
          <p:nvPr/>
        </p:nvSpPr>
        <p:spPr>
          <a:xfrm>
            <a:off x="4953000" y="2438400"/>
            <a:ext cx="1219200" cy="457200"/>
          </a:xfrm>
          <a:custGeom>
            <a:avLst/>
            <a:gdLst/>
            <a:ahLst/>
            <a:cxnLst/>
            <a:rect l="0" t="0" r="0" b="0"/>
            <a:pathLst>
              <a:path w="768" h="288">
                <a:moveTo>
                  <a:pt x="624" y="0"/>
                </a:moveTo>
                <a:lnTo>
                  <a:pt x="768" y="0"/>
                </a:lnTo>
                <a:lnTo>
                  <a:pt x="768" y="144"/>
                </a:lnTo>
                <a:lnTo>
                  <a:pt x="0" y="144"/>
                </a:lnTo>
                <a:lnTo>
                  <a:pt x="0" y="288"/>
                </a:lnTo>
                <a:lnTo>
                  <a:pt x="144" y="288"/>
                </a:ln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50" name="文本框 30749"/>
          <p:cNvSpPr txBox="1"/>
          <p:nvPr/>
        </p:nvSpPr>
        <p:spPr>
          <a:xfrm>
            <a:off x="5410200" y="20574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</a:p>
        </p:txBody>
      </p:sp>
      <p:sp>
        <p:nvSpPr>
          <p:cNvPr id="30751" name="任意多边形 30750"/>
          <p:cNvSpPr/>
          <p:nvPr/>
        </p:nvSpPr>
        <p:spPr>
          <a:xfrm>
            <a:off x="4953000" y="1828800"/>
            <a:ext cx="1219200" cy="457200"/>
          </a:xfrm>
          <a:custGeom>
            <a:avLst/>
            <a:gdLst/>
            <a:ahLst/>
            <a:cxnLst/>
            <a:rect l="0" t="0" r="0" b="0"/>
            <a:pathLst>
              <a:path w="768" h="288">
                <a:moveTo>
                  <a:pt x="624" y="0"/>
                </a:moveTo>
                <a:lnTo>
                  <a:pt x="768" y="0"/>
                </a:lnTo>
                <a:lnTo>
                  <a:pt x="768" y="144"/>
                </a:lnTo>
                <a:lnTo>
                  <a:pt x="0" y="144"/>
                </a:lnTo>
                <a:lnTo>
                  <a:pt x="0" y="288"/>
                </a:lnTo>
                <a:lnTo>
                  <a:pt x="144" y="288"/>
                </a:ln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52" name="文本框 30751"/>
          <p:cNvSpPr txBox="1"/>
          <p:nvPr/>
        </p:nvSpPr>
        <p:spPr>
          <a:xfrm>
            <a:off x="5257800" y="35814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io</a:t>
            </a:r>
            <a:r>
              <a:rPr lang="zh-CN" altLang="en-US" sz="2400">
                <a:latin typeface="Times New Roman" panose="02020603050405020304" pitchFamily="18" charset="0"/>
              </a:rPr>
              <a:t>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4" name="组合 7183"/>
          <p:cNvGrpSpPr/>
          <p:nvPr/>
        </p:nvGrpSpPr>
        <p:grpSpPr>
          <a:xfrm>
            <a:off x="2209800" y="2895600"/>
            <a:ext cx="4343400" cy="1079500"/>
            <a:chOff x="1392" y="960"/>
            <a:chExt cx="2736" cy="680"/>
          </a:xfrm>
        </p:grpSpPr>
        <p:sp>
          <p:nvSpPr>
            <p:cNvPr id="7185" name="椭圆 7184"/>
            <p:cNvSpPr/>
            <p:nvPr/>
          </p:nvSpPr>
          <p:spPr>
            <a:xfrm>
              <a:off x="1392" y="960"/>
              <a:ext cx="2720" cy="68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椭圆 7185"/>
            <p:cNvSpPr/>
            <p:nvPr/>
          </p:nvSpPr>
          <p:spPr>
            <a:xfrm>
              <a:off x="1488" y="969"/>
              <a:ext cx="2494" cy="567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椭圆 7186"/>
            <p:cNvSpPr/>
            <p:nvPr/>
          </p:nvSpPr>
          <p:spPr>
            <a:xfrm>
              <a:off x="1584" y="1008"/>
              <a:ext cx="2267" cy="453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文本框 7187"/>
            <p:cNvSpPr txBox="1"/>
            <p:nvPr/>
          </p:nvSpPr>
          <p:spPr>
            <a:xfrm>
              <a:off x="1968" y="960"/>
              <a:ext cx="38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Comic Sans MS" panose="030F0702030302020204" pitchFamily="66" charset="0"/>
                </a:rPr>
                <a:t>...</a:t>
              </a:r>
            </a:p>
          </p:txBody>
        </p:sp>
        <p:sp>
          <p:nvSpPr>
            <p:cNvPr id="7189" name="直接连接符 7188"/>
            <p:cNvSpPr/>
            <p:nvPr/>
          </p:nvSpPr>
          <p:spPr>
            <a:xfrm flipH="1">
              <a:off x="1872" y="1017"/>
              <a:ext cx="1428" cy="5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0" name="直接连接符 7189"/>
            <p:cNvSpPr/>
            <p:nvPr/>
          </p:nvSpPr>
          <p:spPr>
            <a:xfrm>
              <a:off x="2160" y="1008"/>
              <a:ext cx="1428" cy="5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1" name="直接连接符 7190"/>
            <p:cNvSpPr/>
            <p:nvPr/>
          </p:nvSpPr>
          <p:spPr>
            <a:xfrm>
              <a:off x="1392" y="1248"/>
              <a:ext cx="27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170" name="文本框 7169"/>
          <p:cNvSpPr txBox="1"/>
          <p:nvPr/>
        </p:nvSpPr>
        <p:spPr>
          <a:xfrm>
            <a:off x="685800" y="533400"/>
            <a:ext cx="784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7171" name="矩形 7170"/>
          <p:cNvSpPr/>
          <p:nvPr/>
        </p:nvSpPr>
        <p:spPr>
          <a:xfrm>
            <a:off x="381000" y="381000"/>
            <a:ext cx="8001000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磁盘组的物理特性</a:t>
            </a:r>
          </a:p>
          <a:p>
            <a:pPr lvl="1"/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175" name="椭圆 7174"/>
          <p:cNvSpPr/>
          <p:nvPr/>
        </p:nvSpPr>
        <p:spPr>
          <a:xfrm>
            <a:off x="3810000" y="1905000"/>
            <a:ext cx="1066800" cy="2286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6" name="文本框 7175"/>
          <p:cNvSpPr txBox="1"/>
          <p:nvPr/>
        </p:nvSpPr>
        <p:spPr>
          <a:xfrm>
            <a:off x="2286000" y="1676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sz="2400" dirty="0">
              <a:latin typeface="Comic Sans MS" panose="030F0702030302020204" pitchFamily="66" charset="0"/>
            </a:endParaRPr>
          </a:p>
        </p:txBody>
      </p:sp>
      <p:grpSp>
        <p:nvGrpSpPr>
          <p:cNvPr id="7183" name="组合 7182"/>
          <p:cNvGrpSpPr/>
          <p:nvPr/>
        </p:nvGrpSpPr>
        <p:grpSpPr>
          <a:xfrm>
            <a:off x="2209800" y="1524000"/>
            <a:ext cx="4343400" cy="1079500"/>
            <a:chOff x="1392" y="960"/>
            <a:chExt cx="2736" cy="680"/>
          </a:xfrm>
        </p:grpSpPr>
        <p:sp>
          <p:nvSpPr>
            <p:cNvPr id="7172" name="椭圆 7171"/>
            <p:cNvSpPr/>
            <p:nvPr/>
          </p:nvSpPr>
          <p:spPr>
            <a:xfrm>
              <a:off x="1392" y="960"/>
              <a:ext cx="2720" cy="68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" name="椭圆 7172"/>
            <p:cNvSpPr/>
            <p:nvPr/>
          </p:nvSpPr>
          <p:spPr>
            <a:xfrm>
              <a:off x="1488" y="969"/>
              <a:ext cx="2494" cy="567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" name="椭圆 7173"/>
            <p:cNvSpPr/>
            <p:nvPr/>
          </p:nvSpPr>
          <p:spPr>
            <a:xfrm>
              <a:off x="1584" y="1008"/>
              <a:ext cx="2267" cy="453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文本框 7178"/>
            <p:cNvSpPr txBox="1"/>
            <p:nvPr/>
          </p:nvSpPr>
          <p:spPr>
            <a:xfrm>
              <a:off x="1968" y="960"/>
              <a:ext cx="38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Comic Sans MS" panose="030F0702030302020204" pitchFamily="66" charset="0"/>
                </a:rPr>
                <a:t>...</a:t>
              </a:r>
            </a:p>
          </p:txBody>
        </p:sp>
        <p:sp>
          <p:nvSpPr>
            <p:cNvPr id="7180" name="直接连接符 7179"/>
            <p:cNvSpPr/>
            <p:nvPr/>
          </p:nvSpPr>
          <p:spPr>
            <a:xfrm flipH="1">
              <a:off x="1872" y="1017"/>
              <a:ext cx="1428" cy="5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1" name="直接连接符 7180"/>
            <p:cNvSpPr/>
            <p:nvPr/>
          </p:nvSpPr>
          <p:spPr>
            <a:xfrm>
              <a:off x="2160" y="1008"/>
              <a:ext cx="1428" cy="5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2" name="直接连接符 7181"/>
            <p:cNvSpPr/>
            <p:nvPr/>
          </p:nvSpPr>
          <p:spPr>
            <a:xfrm>
              <a:off x="1392" y="1248"/>
              <a:ext cx="27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235" name="椭圆 7234"/>
          <p:cNvSpPr/>
          <p:nvPr/>
        </p:nvSpPr>
        <p:spPr>
          <a:xfrm>
            <a:off x="3886200" y="1828800"/>
            <a:ext cx="838200" cy="3048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192" name="组合 7191"/>
          <p:cNvGrpSpPr/>
          <p:nvPr/>
        </p:nvGrpSpPr>
        <p:grpSpPr>
          <a:xfrm>
            <a:off x="2209800" y="4876800"/>
            <a:ext cx="4343400" cy="1079500"/>
            <a:chOff x="1392" y="960"/>
            <a:chExt cx="2736" cy="680"/>
          </a:xfrm>
        </p:grpSpPr>
        <p:sp>
          <p:nvSpPr>
            <p:cNvPr id="7193" name="椭圆 7192"/>
            <p:cNvSpPr/>
            <p:nvPr/>
          </p:nvSpPr>
          <p:spPr>
            <a:xfrm>
              <a:off x="1392" y="960"/>
              <a:ext cx="2720" cy="68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椭圆 7193"/>
            <p:cNvSpPr/>
            <p:nvPr/>
          </p:nvSpPr>
          <p:spPr>
            <a:xfrm>
              <a:off x="1488" y="969"/>
              <a:ext cx="2494" cy="567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椭圆 7194"/>
            <p:cNvSpPr/>
            <p:nvPr/>
          </p:nvSpPr>
          <p:spPr>
            <a:xfrm>
              <a:off x="1584" y="1008"/>
              <a:ext cx="2267" cy="453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文本框 7195"/>
            <p:cNvSpPr txBox="1"/>
            <p:nvPr/>
          </p:nvSpPr>
          <p:spPr>
            <a:xfrm>
              <a:off x="1968" y="960"/>
              <a:ext cx="38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Comic Sans MS" panose="030F0702030302020204" pitchFamily="66" charset="0"/>
                </a:rPr>
                <a:t>...</a:t>
              </a:r>
            </a:p>
          </p:txBody>
        </p:sp>
        <p:sp>
          <p:nvSpPr>
            <p:cNvPr id="7197" name="直接连接符 7196"/>
            <p:cNvSpPr/>
            <p:nvPr/>
          </p:nvSpPr>
          <p:spPr>
            <a:xfrm flipH="1">
              <a:off x="1872" y="1017"/>
              <a:ext cx="1428" cy="5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8" name="直接连接符 7197"/>
            <p:cNvSpPr/>
            <p:nvPr/>
          </p:nvSpPr>
          <p:spPr>
            <a:xfrm>
              <a:off x="2160" y="1008"/>
              <a:ext cx="1428" cy="5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9" name="直接连接符 7198"/>
            <p:cNvSpPr/>
            <p:nvPr/>
          </p:nvSpPr>
          <p:spPr>
            <a:xfrm>
              <a:off x="1392" y="1248"/>
              <a:ext cx="27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200" name="文本框 7199"/>
          <p:cNvSpPr txBox="1"/>
          <p:nvPr/>
        </p:nvSpPr>
        <p:spPr>
          <a:xfrm>
            <a:off x="2955925" y="4343400"/>
            <a:ext cx="549275" cy="6096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…</a:t>
            </a:r>
          </a:p>
        </p:txBody>
      </p:sp>
      <p:sp>
        <p:nvSpPr>
          <p:cNvPr id="7206" name="矩形 7205"/>
          <p:cNvSpPr/>
          <p:nvPr/>
        </p:nvSpPr>
        <p:spPr>
          <a:xfrm>
            <a:off x="4191000" y="1219200"/>
            <a:ext cx="215900" cy="75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07" name="矩形 7206"/>
          <p:cNvSpPr/>
          <p:nvPr/>
        </p:nvSpPr>
        <p:spPr>
          <a:xfrm>
            <a:off x="4203700" y="6008688"/>
            <a:ext cx="215900" cy="3603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218" name="组合 7217"/>
          <p:cNvGrpSpPr/>
          <p:nvPr/>
        </p:nvGrpSpPr>
        <p:grpSpPr>
          <a:xfrm>
            <a:off x="6096000" y="1676400"/>
            <a:ext cx="2286000" cy="4419600"/>
            <a:chOff x="3696" y="1056"/>
            <a:chExt cx="1440" cy="2784"/>
          </a:xfrm>
        </p:grpSpPr>
        <p:sp>
          <p:nvSpPr>
            <p:cNvPr id="7212" name="上箭头 7211"/>
            <p:cNvSpPr/>
            <p:nvPr/>
          </p:nvSpPr>
          <p:spPr>
            <a:xfrm>
              <a:off x="3744" y="2352"/>
              <a:ext cx="136" cy="27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8" name="上下箭头 7207"/>
            <p:cNvSpPr/>
            <p:nvPr/>
          </p:nvSpPr>
          <p:spPr>
            <a:xfrm>
              <a:off x="3744" y="1488"/>
              <a:ext cx="136" cy="657"/>
            </a:xfrm>
            <a:prstGeom prst="upDownArrow">
              <a:avLst>
                <a:gd name="adj1" fmla="val 50000"/>
                <a:gd name="adj2" fmla="val 9661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1" name="下箭头 7210"/>
            <p:cNvSpPr/>
            <p:nvPr/>
          </p:nvSpPr>
          <p:spPr>
            <a:xfrm>
              <a:off x="3744" y="3088"/>
              <a:ext cx="136" cy="27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3" name="文本框 7212"/>
            <p:cNvSpPr txBox="1"/>
            <p:nvPr/>
          </p:nvSpPr>
          <p:spPr>
            <a:xfrm>
              <a:off x="3696" y="2784"/>
              <a:ext cx="346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Comic Sans MS" panose="030F0702030302020204" pitchFamily="66" charset="0"/>
                </a:rPr>
                <a:t>…</a:t>
              </a:r>
            </a:p>
          </p:txBody>
        </p:sp>
        <p:sp>
          <p:nvSpPr>
            <p:cNvPr id="7214" name="矩形 7213"/>
            <p:cNvSpPr/>
            <p:nvPr/>
          </p:nvSpPr>
          <p:spPr>
            <a:xfrm>
              <a:off x="3792" y="1728"/>
              <a:ext cx="1152" cy="4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5" name="矩形 7214"/>
            <p:cNvSpPr/>
            <p:nvPr/>
          </p:nvSpPr>
          <p:spPr>
            <a:xfrm>
              <a:off x="3840" y="2496"/>
              <a:ext cx="1152" cy="4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6" name="矩形 7215"/>
            <p:cNvSpPr/>
            <p:nvPr/>
          </p:nvSpPr>
          <p:spPr>
            <a:xfrm>
              <a:off x="3792" y="3168"/>
              <a:ext cx="1152" cy="4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7" name="矩形 7216"/>
            <p:cNvSpPr/>
            <p:nvPr/>
          </p:nvSpPr>
          <p:spPr>
            <a:xfrm>
              <a:off x="4944" y="1056"/>
              <a:ext cx="192" cy="278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19" name="文本框 7218"/>
          <p:cNvSpPr txBox="1"/>
          <p:nvPr/>
        </p:nvSpPr>
        <p:spPr>
          <a:xfrm>
            <a:off x="762000" y="22098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盘面</a:t>
            </a:r>
            <a:r>
              <a:rPr lang="en-US" altLang="zh-CN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220" name="文本框 7219"/>
          <p:cNvSpPr txBox="1"/>
          <p:nvPr/>
        </p:nvSpPr>
        <p:spPr>
          <a:xfrm>
            <a:off x="762000" y="28956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盘面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21" name="文本框 7220"/>
          <p:cNvSpPr txBox="1"/>
          <p:nvPr/>
        </p:nvSpPr>
        <p:spPr>
          <a:xfrm>
            <a:off x="762000" y="36576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盘面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222" name="文本框 7221"/>
          <p:cNvSpPr txBox="1"/>
          <p:nvPr/>
        </p:nvSpPr>
        <p:spPr>
          <a:xfrm>
            <a:off x="762000" y="46482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盘面</a:t>
            </a:r>
            <a:r>
              <a:rPr lang="en-US" altLang="zh-CN" sz="2400">
                <a:latin typeface="Times New Roman" panose="02020603050405020304" pitchFamily="18" charset="0"/>
              </a:rPr>
              <a:t>m-1</a:t>
            </a:r>
          </a:p>
        </p:txBody>
      </p:sp>
      <p:sp>
        <p:nvSpPr>
          <p:cNvPr id="7224" name="任意多边形 7223"/>
          <p:cNvSpPr/>
          <p:nvPr/>
        </p:nvSpPr>
        <p:spPr>
          <a:xfrm flipV="1">
            <a:off x="1676400" y="2362200"/>
            <a:ext cx="762000" cy="1524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rect l="txL" t="txT" r="txR" b="txB"/>
            <a:pathLst>
              <a:path w="21600" h="21600" fill="none">
                <a:moveTo>
                  <a:pt x="0" y="0"/>
                </a:moveTo>
                <a:arcTo wR="21600" hR="21600" stAng="-5400000" swAng="5400000"/>
              </a:path>
              <a:path w="21600" h="21600" stroke="0">
                <a:moveTo>
                  <a:pt x="0" y="0"/>
                </a:moveTo>
                <a:arcTo wR="21600" hR="21600" stAng="-5400000" swAng="5400000"/>
                <a:lnTo>
                  <a:pt x="0" y="21600"/>
                </a:lnTo>
                <a:close/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25" name="任意多边形 7224"/>
          <p:cNvSpPr/>
          <p:nvPr/>
        </p:nvSpPr>
        <p:spPr>
          <a:xfrm>
            <a:off x="1676400" y="3124200"/>
            <a:ext cx="762000" cy="1524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rect l="txL" t="txT" r="txR" b="txB"/>
            <a:pathLst>
              <a:path w="21600" h="21600" fill="none">
                <a:moveTo>
                  <a:pt x="0" y="0"/>
                </a:moveTo>
                <a:arcTo wR="21600" hR="21600" stAng="-5400000" swAng="5400000"/>
              </a:path>
              <a:path w="21600" h="21600" stroke="0">
                <a:moveTo>
                  <a:pt x="0" y="0"/>
                </a:moveTo>
                <a:arcTo wR="21600" hR="21600" stAng="-5400000" swAng="5400000"/>
                <a:lnTo>
                  <a:pt x="0" y="21600"/>
                </a:lnTo>
                <a:close/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37" name="椭圆 7236"/>
          <p:cNvSpPr/>
          <p:nvPr/>
        </p:nvSpPr>
        <p:spPr>
          <a:xfrm>
            <a:off x="3886200" y="5181600"/>
            <a:ext cx="838200" cy="3048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27" name="任意多边形 7226"/>
          <p:cNvSpPr/>
          <p:nvPr/>
        </p:nvSpPr>
        <p:spPr>
          <a:xfrm flipV="1">
            <a:off x="1676400" y="3733800"/>
            <a:ext cx="762000" cy="1524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rect l="txL" t="txT" r="txR" b="txB"/>
            <a:pathLst>
              <a:path w="21600" h="21600" fill="none">
                <a:moveTo>
                  <a:pt x="0" y="0"/>
                </a:moveTo>
                <a:arcTo wR="21600" hR="21600" stAng="-5400000" swAng="5400000"/>
              </a:path>
              <a:path w="21600" h="21600" stroke="0">
                <a:moveTo>
                  <a:pt x="0" y="0"/>
                </a:moveTo>
                <a:arcTo wR="21600" hR="21600" stAng="-5400000" swAng="5400000"/>
                <a:lnTo>
                  <a:pt x="0" y="21600"/>
                </a:lnTo>
                <a:close/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29" name="任意多边形 7228"/>
          <p:cNvSpPr/>
          <p:nvPr/>
        </p:nvSpPr>
        <p:spPr>
          <a:xfrm>
            <a:off x="1676400" y="5181600"/>
            <a:ext cx="762000" cy="1524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rect l="txL" t="txT" r="txR" b="txB"/>
            <a:pathLst>
              <a:path w="21600" h="21600" fill="none">
                <a:moveTo>
                  <a:pt x="0" y="0"/>
                </a:moveTo>
                <a:arcTo wR="21600" hR="21600" stAng="-5400000" swAng="5400000"/>
              </a:path>
              <a:path w="21600" h="21600" stroke="0">
                <a:moveTo>
                  <a:pt x="0" y="0"/>
                </a:moveTo>
                <a:arcTo wR="21600" hR="21600" stAng="-5400000" swAng="5400000"/>
                <a:lnTo>
                  <a:pt x="0" y="21600"/>
                </a:lnTo>
                <a:close/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30" name="文本框 7229"/>
          <p:cNvSpPr txBox="1"/>
          <p:nvPr/>
        </p:nvSpPr>
        <p:spPr>
          <a:xfrm>
            <a:off x="1619250" y="5708650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扇区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31" name="文本框 7230"/>
          <p:cNvSpPr txBox="1"/>
          <p:nvPr/>
        </p:nvSpPr>
        <p:spPr>
          <a:xfrm>
            <a:off x="4356100" y="6021388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扇区</a:t>
            </a:r>
            <a:r>
              <a:rPr lang="en-US" altLang="zh-CN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232" name="文本框 7231"/>
          <p:cNvSpPr txBox="1"/>
          <p:nvPr/>
        </p:nvSpPr>
        <p:spPr>
          <a:xfrm>
            <a:off x="6011863" y="5734050"/>
            <a:ext cx="12239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扇区</a:t>
            </a:r>
            <a:r>
              <a:rPr lang="en-US" altLang="zh-CN" sz="2400">
                <a:latin typeface="Times New Roman" panose="02020603050405020304" pitchFamily="18" charset="0"/>
              </a:rPr>
              <a:t>n-1</a:t>
            </a:r>
          </a:p>
        </p:txBody>
      </p:sp>
      <p:sp>
        <p:nvSpPr>
          <p:cNvPr id="7233" name="文本框 7232"/>
          <p:cNvSpPr txBox="1"/>
          <p:nvPr/>
        </p:nvSpPr>
        <p:spPr>
          <a:xfrm>
            <a:off x="5791200" y="7620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柱面</a:t>
            </a:r>
            <a:r>
              <a:rPr lang="en-US" altLang="zh-CN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234" name="文本框 7233"/>
          <p:cNvSpPr txBox="1"/>
          <p:nvPr/>
        </p:nvSpPr>
        <p:spPr>
          <a:xfrm>
            <a:off x="4191000" y="7620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柱面</a:t>
            </a:r>
            <a:r>
              <a:rPr lang="en-US" altLang="zh-CN" sz="2400">
                <a:latin typeface="Times New Roman" panose="02020603050405020304" pitchFamily="18" charset="0"/>
              </a:rPr>
              <a:t>l-1</a:t>
            </a:r>
          </a:p>
        </p:txBody>
      </p:sp>
      <p:sp>
        <p:nvSpPr>
          <p:cNvPr id="7236" name="椭圆 7235"/>
          <p:cNvSpPr/>
          <p:nvPr/>
        </p:nvSpPr>
        <p:spPr>
          <a:xfrm>
            <a:off x="3886200" y="3200400"/>
            <a:ext cx="838200" cy="3048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05" name="矩形 7204"/>
          <p:cNvSpPr/>
          <p:nvPr/>
        </p:nvSpPr>
        <p:spPr>
          <a:xfrm>
            <a:off x="4203700" y="2590800"/>
            <a:ext cx="215900" cy="75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04" name="矩形 7203"/>
          <p:cNvSpPr/>
          <p:nvPr/>
        </p:nvSpPr>
        <p:spPr>
          <a:xfrm>
            <a:off x="4203700" y="3962400"/>
            <a:ext cx="215900" cy="13668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38" name="直接连接符 7237"/>
          <p:cNvSpPr/>
          <p:nvPr/>
        </p:nvSpPr>
        <p:spPr>
          <a:xfrm>
            <a:off x="4724400" y="1295400"/>
            <a:ext cx="0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239" name="直接连接符 7238"/>
          <p:cNvSpPr/>
          <p:nvPr/>
        </p:nvSpPr>
        <p:spPr>
          <a:xfrm>
            <a:off x="6324600" y="1295400"/>
            <a:ext cx="0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241" name="文本框 7240"/>
          <p:cNvSpPr txBox="1"/>
          <p:nvPr/>
        </p:nvSpPr>
        <p:spPr>
          <a:xfrm>
            <a:off x="1066800" y="4267200"/>
            <a:ext cx="549275" cy="6096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…</a:t>
            </a:r>
          </a:p>
        </p:txBody>
      </p:sp>
      <p:sp>
        <p:nvSpPr>
          <p:cNvPr id="7242" name="文本框 7241"/>
          <p:cNvSpPr txBox="1"/>
          <p:nvPr/>
        </p:nvSpPr>
        <p:spPr>
          <a:xfrm>
            <a:off x="5410200" y="6858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</a:p>
        </p:txBody>
      </p:sp>
      <p:sp>
        <p:nvSpPr>
          <p:cNvPr id="7243" name="椭圆 7242"/>
          <p:cNvSpPr/>
          <p:nvPr/>
        </p:nvSpPr>
        <p:spPr>
          <a:xfrm>
            <a:off x="4191000" y="1143000"/>
            <a:ext cx="2159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44" name="椭圆 7243"/>
          <p:cNvSpPr/>
          <p:nvPr/>
        </p:nvSpPr>
        <p:spPr>
          <a:xfrm>
            <a:off x="4203700" y="3276600"/>
            <a:ext cx="2159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45" name="椭圆 7244"/>
          <p:cNvSpPr/>
          <p:nvPr/>
        </p:nvSpPr>
        <p:spPr>
          <a:xfrm>
            <a:off x="4203700" y="6324600"/>
            <a:ext cx="2159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46" name="椭圆 7245"/>
          <p:cNvSpPr/>
          <p:nvPr/>
        </p:nvSpPr>
        <p:spPr>
          <a:xfrm>
            <a:off x="4203700" y="5257800"/>
            <a:ext cx="2159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47" name="椭圆 7246"/>
          <p:cNvSpPr/>
          <p:nvPr/>
        </p:nvSpPr>
        <p:spPr>
          <a:xfrm>
            <a:off x="4191000" y="1905000"/>
            <a:ext cx="2159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48" name="直接连接符 7247"/>
          <p:cNvSpPr/>
          <p:nvPr/>
        </p:nvSpPr>
        <p:spPr>
          <a:xfrm>
            <a:off x="7772400" y="1447800"/>
            <a:ext cx="838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7249" name="文本框 7248"/>
          <p:cNvSpPr txBox="1"/>
          <p:nvPr/>
        </p:nvSpPr>
        <p:spPr>
          <a:xfrm>
            <a:off x="7772400" y="61722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引臂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7253" name="左弧形箭头 7252"/>
          <p:cNvSpPr/>
          <p:nvPr/>
        </p:nvSpPr>
        <p:spPr>
          <a:xfrm>
            <a:off x="3810000" y="4267200"/>
            <a:ext cx="304800" cy="381000"/>
          </a:xfrm>
          <a:prstGeom prst="curvedRightArrow">
            <a:avLst>
              <a:gd name="adj1" fmla="val 25000"/>
              <a:gd name="adj2" fmla="val 50000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31745"/>
          <p:cNvSpPr txBox="1"/>
          <p:nvPr/>
        </p:nvSpPr>
        <p:spPr>
          <a:xfrm>
            <a:off x="381000" y="457200"/>
            <a:ext cx="2667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进程方面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输入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47" name="文本框 31746"/>
          <p:cNvSpPr txBox="1"/>
          <p:nvPr/>
        </p:nvSpPr>
        <p:spPr>
          <a:xfrm>
            <a:off x="3352800" y="457200"/>
            <a:ext cx="2667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进程方面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输出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48" name="文本框 31747"/>
          <p:cNvSpPr txBox="1"/>
          <p:nvPr/>
        </p:nvSpPr>
        <p:spPr>
          <a:xfrm>
            <a:off x="6400800" y="4572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中断方面：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49" name="文本框 31748"/>
          <p:cNvSpPr txBox="1"/>
          <p:nvPr/>
        </p:nvSpPr>
        <p:spPr>
          <a:xfrm>
            <a:off x="1143000" y="14478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申请空缓冲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50" name="文本框 31749"/>
          <p:cNvSpPr txBox="1"/>
          <p:nvPr/>
        </p:nvSpPr>
        <p:spPr>
          <a:xfrm>
            <a:off x="1295400" y="22098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填写头部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51" name="文本框 31750"/>
          <p:cNvSpPr txBox="1"/>
          <p:nvPr/>
        </p:nvSpPr>
        <p:spPr>
          <a:xfrm>
            <a:off x="1295400" y="29718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设备工作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52" name="文本框 31751"/>
          <p:cNvSpPr txBox="1"/>
          <p:nvPr/>
        </p:nvSpPr>
        <p:spPr>
          <a:xfrm>
            <a:off x="2286000" y="40386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err="1">
                <a:latin typeface="Times New Roman" panose="02020603050405020304" pitchFamily="18" charset="0"/>
              </a:rPr>
              <a:t>入</a:t>
            </a:r>
            <a:r>
              <a:rPr lang="en-US" altLang="zh-CN" sz="2400" err="1">
                <a:latin typeface="Times New Roman" panose="02020603050405020304" pitchFamily="18" charset="0"/>
              </a:rPr>
              <a:t>io</a:t>
            </a:r>
            <a:r>
              <a:rPr lang="zh-CN" altLang="en-US" sz="2400" dirty="0">
                <a:latin typeface="Times New Roman" panose="02020603050405020304" pitchFamily="18" charset="0"/>
              </a:rPr>
              <a:t>链尾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53" name="文本框 31752"/>
          <p:cNvSpPr txBox="1"/>
          <p:nvPr/>
        </p:nvSpPr>
        <p:spPr>
          <a:xfrm>
            <a:off x="304800" y="40386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启动设备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54" name="文本框 31753"/>
          <p:cNvSpPr txBox="1"/>
          <p:nvPr/>
        </p:nvSpPr>
        <p:spPr>
          <a:xfrm>
            <a:off x="1219200" y="55626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信息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latin typeface="Times New Roman" panose="02020603050405020304" pitchFamily="18" charset="0"/>
              </a:rPr>
              <a:t>进程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55" name="文本框 31754"/>
          <p:cNvSpPr txBox="1"/>
          <p:nvPr/>
        </p:nvSpPr>
        <p:spPr>
          <a:xfrm>
            <a:off x="1295400" y="62484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释放缓冲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56" name="直接连接符 31755"/>
          <p:cNvSpPr/>
          <p:nvPr/>
        </p:nvSpPr>
        <p:spPr>
          <a:xfrm>
            <a:off x="1981200" y="1143000"/>
            <a:ext cx="0" cy="33813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57" name="直接连接符 31756"/>
          <p:cNvSpPr/>
          <p:nvPr/>
        </p:nvSpPr>
        <p:spPr>
          <a:xfrm>
            <a:off x="1981200" y="1871663"/>
            <a:ext cx="0" cy="33813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58" name="直接连接符 31757"/>
          <p:cNvSpPr/>
          <p:nvPr/>
        </p:nvSpPr>
        <p:spPr>
          <a:xfrm>
            <a:off x="1981200" y="2667000"/>
            <a:ext cx="0" cy="33813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59" name="任意多边形 31758"/>
          <p:cNvSpPr/>
          <p:nvPr/>
        </p:nvSpPr>
        <p:spPr>
          <a:xfrm>
            <a:off x="1981200" y="3505200"/>
            <a:ext cx="990600" cy="533400"/>
          </a:xfrm>
          <a:custGeom>
            <a:avLst/>
            <a:gdLst/>
            <a:ahLst/>
            <a:cxnLst/>
            <a:rect l="0" t="0" r="0" b="0"/>
            <a:pathLst>
              <a:path w="624" h="336">
                <a:moveTo>
                  <a:pt x="0" y="0"/>
                </a:moveTo>
                <a:lnTo>
                  <a:pt x="0" y="144"/>
                </a:lnTo>
                <a:lnTo>
                  <a:pt x="624" y="144"/>
                </a:lnTo>
                <a:lnTo>
                  <a:pt x="624" y="33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0" name="任意多边形 31759"/>
          <p:cNvSpPr/>
          <p:nvPr/>
        </p:nvSpPr>
        <p:spPr>
          <a:xfrm flipH="1">
            <a:off x="990600" y="3505200"/>
            <a:ext cx="990600" cy="533400"/>
          </a:xfrm>
          <a:custGeom>
            <a:avLst/>
            <a:gdLst/>
            <a:ahLst/>
            <a:cxnLst/>
            <a:rect l="0" t="0" r="0" b="0"/>
            <a:pathLst>
              <a:path w="624" h="336">
                <a:moveTo>
                  <a:pt x="0" y="0"/>
                </a:moveTo>
                <a:lnTo>
                  <a:pt x="0" y="144"/>
                </a:lnTo>
                <a:lnTo>
                  <a:pt x="624" y="144"/>
                </a:lnTo>
                <a:lnTo>
                  <a:pt x="624" y="33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1" name="任意多边形 31760"/>
          <p:cNvSpPr/>
          <p:nvPr/>
        </p:nvSpPr>
        <p:spPr>
          <a:xfrm>
            <a:off x="990600" y="4572000"/>
            <a:ext cx="1981200" cy="152400"/>
          </a:xfrm>
          <a:custGeom>
            <a:avLst/>
            <a:gdLst/>
            <a:ahLst/>
            <a:cxnLst/>
            <a:rect l="0" t="0" r="0" b="0"/>
            <a:pathLst>
              <a:path w="1248" h="96">
                <a:moveTo>
                  <a:pt x="0" y="0"/>
                </a:moveTo>
                <a:lnTo>
                  <a:pt x="0" y="96"/>
                </a:lnTo>
                <a:lnTo>
                  <a:pt x="1248" y="96"/>
                </a:lnTo>
                <a:lnTo>
                  <a:pt x="1248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3" name="直接连接符 31762"/>
          <p:cNvSpPr/>
          <p:nvPr/>
        </p:nvSpPr>
        <p:spPr>
          <a:xfrm>
            <a:off x="1981200" y="4724400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64" name="直接连接符 31763"/>
          <p:cNvSpPr/>
          <p:nvPr/>
        </p:nvSpPr>
        <p:spPr>
          <a:xfrm>
            <a:off x="1981200" y="5410200"/>
            <a:ext cx="0" cy="33813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65" name="文本框 31764"/>
          <p:cNvSpPr txBox="1"/>
          <p:nvPr/>
        </p:nvSpPr>
        <p:spPr>
          <a:xfrm>
            <a:off x="4114800" y="16002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申请空缓冲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67" name="文本框 31766"/>
          <p:cNvSpPr txBox="1"/>
          <p:nvPr/>
        </p:nvSpPr>
        <p:spPr>
          <a:xfrm>
            <a:off x="4267200" y="24384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填写头部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68" name="文本框 31767"/>
          <p:cNvSpPr txBox="1"/>
          <p:nvPr/>
        </p:nvSpPr>
        <p:spPr>
          <a:xfrm>
            <a:off x="4114800" y="32766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信息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69" name="文本框 31768"/>
          <p:cNvSpPr txBox="1"/>
          <p:nvPr/>
        </p:nvSpPr>
        <p:spPr>
          <a:xfrm>
            <a:off x="4191000" y="43434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设备工作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70" name="文本框 31769"/>
          <p:cNvSpPr txBox="1"/>
          <p:nvPr/>
        </p:nvSpPr>
        <p:spPr>
          <a:xfrm>
            <a:off x="3429000" y="52578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启动设备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71" name="文本框 31770"/>
          <p:cNvSpPr txBox="1"/>
          <p:nvPr/>
        </p:nvSpPr>
        <p:spPr>
          <a:xfrm>
            <a:off x="5257800" y="52578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err="1">
                <a:latin typeface="Times New Roman" panose="02020603050405020304" pitchFamily="18" charset="0"/>
              </a:rPr>
              <a:t>入</a:t>
            </a:r>
            <a:r>
              <a:rPr lang="en-US" altLang="zh-CN" sz="2400" err="1">
                <a:latin typeface="Times New Roman" panose="02020603050405020304" pitchFamily="18" charset="0"/>
              </a:rPr>
              <a:t>io</a:t>
            </a:r>
            <a:r>
              <a:rPr lang="zh-CN" altLang="en-US" sz="2400">
                <a:latin typeface="Times New Roman" panose="02020603050405020304" pitchFamily="18" charset="0"/>
              </a:rPr>
              <a:t>链</a:t>
            </a:r>
          </a:p>
        </p:txBody>
      </p:sp>
      <p:sp>
        <p:nvSpPr>
          <p:cNvPr id="31772" name="直接连接符 31771"/>
          <p:cNvSpPr/>
          <p:nvPr/>
        </p:nvSpPr>
        <p:spPr>
          <a:xfrm>
            <a:off x="4953000" y="1262063"/>
            <a:ext cx="0" cy="33813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73" name="直接连接符 31772"/>
          <p:cNvSpPr/>
          <p:nvPr/>
        </p:nvSpPr>
        <p:spPr>
          <a:xfrm>
            <a:off x="4953000" y="2100263"/>
            <a:ext cx="0" cy="33813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74" name="直接连接符 31773"/>
          <p:cNvSpPr/>
          <p:nvPr/>
        </p:nvSpPr>
        <p:spPr>
          <a:xfrm>
            <a:off x="4953000" y="2938463"/>
            <a:ext cx="0" cy="33813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75" name="直接连接符 31774"/>
          <p:cNvSpPr/>
          <p:nvPr/>
        </p:nvSpPr>
        <p:spPr>
          <a:xfrm>
            <a:off x="4953000" y="3810000"/>
            <a:ext cx="0" cy="33813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76" name="任意多边形 31775"/>
          <p:cNvSpPr/>
          <p:nvPr/>
        </p:nvSpPr>
        <p:spPr>
          <a:xfrm>
            <a:off x="3962400" y="4572000"/>
            <a:ext cx="228600" cy="685800"/>
          </a:xfrm>
          <a:custGeom>
            <a:avLst/>
            <a:gdLst/>
            <a:ahLst/>
            <a:cxnLst/>
            <a:rect l="0" t="0" r="0" b="0"/>
            <a:pathLst>
              <a:path w="144" h="432">
                <a:moveTo>
                  <a:pt x="144" y="0"/>
                </a:moveTo>
                <a:lnTo>
                  <a:pt x="0" y="0"/>
                </a:lnTo>
                <a:lnTo>
                  <a:pt x="0" y="43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77" name="任意多边形 31776"/>
          <p:cNvSpPr/>
          <p:nvPr/>
        </p:nvSpPr>
        <p:spPr>
          <a:xfrm>
            <a:off x="5562600" y="4572000"/>
            <a:ext cx="304800" cy="609600"/>
          </a:xfrm>
          <a:custGeom>
            <a:avLst/>
            <a:gdLst/>
            <a:ahLst/>
            <a:cxnLst/>
            <a:rect l="0" t="0" r="0" b="0"/>
            <a:pathLst>
              <a:path w="192" h="384">
                <a:moveTo>
                  <a:pt x="0" y="0"/>
                </a:moveTo>
                <a:lnTo>
                  <a:pt x="192" y="0"/>
                </a:lnTo>
                <a:lnTo>
                  <a:pt x="192" y="38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78" name="文本框 31777"/>
          <p:cNvSpPr txBox="1"/>
          <p:nvPr/>
        </p:nvSpPr>
        <p:spPr>
          <a:xfrm>
            <a:off x="7162800" y="16002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输入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79" name="任意多边形 31778"/>
          <p:cNvSpPr/>
          <p:nvPr/>
        </p:nvSpPr>
        <p:spPr>
          <a:xfrm>
            <a:off x="7924800" y="1828800"/>
            <a:ext cx="457200" cy="360363"/>
          </a:xfrm>
          <a:custGeom>
            <a:avLst/>
            <a:gdLst/>
            <a:ahLst/>
            <a:cxnLst/>
            <a:rect l="0" t="0" r="0" b="0"/>
            <a:pathLst>
              <a:path w="288" h="432">
                <a:moveTo>
                  <a:pt x="0" y="0"/>
                </a:moveTo>
                <a:lnTo>
                  <a:pt x="288" y="0"/>
                </a:lnTo>
                <a:lnTo>
                  <a:pt x="288" y="43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80" name="文本框 31779"/>
          <p:cNvSpPr txBox="1"/>
          <p:nvPr/>
        </p:nvSpPr>
        <p:spPr>
          <a:xfrm>
            <a:off x="6324600" y="2209800"/>
            <a:ext cx="9906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唤醒等待者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81" name="文本框 31780"/>
          <p:cNvSpPr txBox="1"/>
          <p:nvPr/>
        </p:nvSpPr>
        <p:spPr>
          <a:xfrm>
            <a:off x="7924800" y="2209800"/>
            <a:ext cx="9906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释放空缓冲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82" name="文本框 31781"/>
          <p:cNvSpPr txBox="1"/>
          <p:nvPr/>
        </p:nvSpPr>
        <p:spPr>
          <a:xfrm>
            <a:off x="7010400" y="39624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io</a:t>
            </a:r>
            <a:r>
              <a:rPr lang="zh-CN" altLang="en-US" sz="2400" dirty="0">
                <a:latin typeface="Times New Roman" panose="02020603050405020304" pitchFamily="18" charset="0"/>
              </a:rPr>
              <a:t>链空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84" name="文本框 31783"/>
          <p:cNvSpPr txBox="1"/>
          <p:nvPr/>
        </p:nvSpPr>
        <p:spPr>
          <a:xfrm>
            <a:off x="7451725" y="47244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取一缓冲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85" name="文本框 31784"/>
          <p:cNvSpPr txBox="1"/>
          <p:nvPr/>
        </p:nvSpPr>
        <p:spPr>
          <a:xfrm>
            <a:off x="7451725" y="55626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启动设备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86" name="任意多边形 31785"/>
          <p:cNvSpPr/>
          <p:nvPr/>
        </p:nvSpPr>
        <p:spPr>
          <a:xfrm flipH="1">
            <a:off x="6705600" y="1828800"/>
            <a:ext cx="457200" cy="360363"/>
          </a:xfrm>
          <a:custGeom>
            <a:avLst/>
            <a:gdLst/>
            <a:ahLst/>
            <a:cxnLst/>
            <a:rect l="0" t="0" r="0" b="0"/>
            <a:pathLst>
              <a:path w="288" h="432">
                <a:moveTo>
                  <a:pt x="0" y="0"/>
                </a:moveTo>
                <a:lnTo>
                  <a:pt x="288" y="0"/>
                </a:lnTo>
                <a:lnTo>
                  <a:pt x="288" y="43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87" name="直接连接符 31786"/>
          <p:cNvSpPr/>
          <p:nvPr/>
        </p:nvSpPr>
        <p:spPr>
          <a:xfrm>
            <a:off x="7543800" y="12192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88" name="任意多边形 31787"/>
          <p:cNvSpPr/>
          <p:nvPr/>
        </p:nvSpPr>
        <p:spPr>
          <a:xfrm>
            <a:off x="6705600" y="3352800"/>
            <a:ext cx="1676400" cy="228600"/>
          </a:xfrm>
          <a:custGeom>
            <a:avLst/>
            <a:gdLst/>
            <a:ahLst/>
            <a:cxnLst/>
            <a:rect l="0" t="0" r="0" b="0"/>
            <a:pathLst>
              <a:path w="1056" h="144">
                <a:moveTo>
                  <a:pt x="0" y="0"/>
                </a:moveTo>
                <a:lnTo>
                  <a:pt x="0" y="144"/>
                </a:lnTo>
                <a:lnTo>
                  <a:pt x="1056" y="144"/>
                </a:lnTo>
                <a:lnTo>
                  <a:pt x="1056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89" name="直接连接符 31788"/>
          <p:cNvSpPr/>
          <p:nvPr/>
        </p:nvSpPr>
        <p:spPr>
          <a:xfrm>
            <a:off x="7543800" y="35814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90" name="任意多边形 31789"/>
          <p:cNvSpPr/>
          <p:nvPr/>
        </p:nvSpPr>
        <p:spPr>
          <a:xfrm>
            <a:off x="8001000" y="4267200"/>
            <a:ext cx="228600" cy="533400"/>
          </a:xfrm>
          <a:custGeom>
            <a:avLst/>
            <a:gdLst/>
            <a:ahLst/>
            <a:cxnLst/>
            <a:rect l="0" t="0" r="0" b="0"/>
            <a:pathLst>
              <a:path w="144" h="336">
                <a:moveTo>
                  <a:pt x="0" y="0"/>
                </a:moveTo>
                <a:lnTo>
                  <a:pt x="144" y="0"/>
                </a:lnTo>
                <a:lnTo>
                  <a:pt x="144" y="33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91" name="直接连接符 31790"/>
          <p:cNvSpPr/>
          <p:nvPr/>
        </p:nvSpPr>
        <p:spPr>
          <a:xfrm>
            <a:off x="8229600" y="51816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92" name="任意多边形 31791"/>
          <p:cNvSpPr/>
          <p:nvPr/>
        </p:nvSpPr>
        <p:spPr>
          <a:xfrm>
            <a:off x="6781800" y="4267200"/>
            <a:ext cx="228600" cy="533400"/>
          </a:xfrm>
          <a:custGeom>
            <a:avLst/>
            <a:gdLst/>
            <a:ahLst/>
            <a:cxnLst/>
            <a:rect l="0" t="0" r="0" b="0"/>
            <a:pathLst>
              <a:path w="144" h="336">
                <a:moveTo>
                  <a:pt x="144" y="0"/>
                </a:moveTo>
                <a:lnTo>
                  <a:pt x="0" y="0"/>
                </a:lnTo>
                <a:lnTo>
                  <a:pt x="0" y="33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93" name="文本框 31792"/>
          <p:cNvSpPr txBox="1"/>
          <p:nvPr/>
        </p:nvSpPr>
        <p:spPr>
          <a:xfrm>
            <a:off x="8077200" y="13716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1794" name="文本框 31793"/>
          <p:cNvSpPr txBox="1"/>
          <p:nvPr/>
        </p:nvSpPr>
        <p:spPr>
          <a:xfrm>
            <a:off x="6629400" y="13716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1795" name="文本框 31794"/>
          <p:cNvSpPr txBox="1"/>
          <p:nvPr/>
        </p:nvSpPr>
        <p:spPr>
          <a:xfrm>
            <a:off x="8001000" y="38100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1796" name="文本框 31795"/>
          <p:cNvSpPr txBox="1"/>
          <p:nvPr/>
        </p:nvSpPr>
        <p:spPr>
          <a:xfrm>
            <a:off x="6705600" y="38100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1797" name="文本框 31796"/>
          <p:cNvSpPr txBox="1"/>
          <p:nvPr/>
        </p:nvSpPr>
        <p:spPr>
          <a:xfrm>
            <a:off x="5562600" y="41148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1798" name="文本框 31797"/>
          <p:cNvSpPr txBox="1"/>
          <p:nvPr/>
        </p:nvSpPr>
        <p:spPr>
          <a:xfrm>
            <a:off x="3886200" y="41148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1799" name="文本框 31798"/>
          <p:cNvSpPr txBox="1"/>
          <p:nvPr/>
        </p:nvSpPr>
        <p:spPr>
          <a:xfrm>
            <a:off x="914400" y="32766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1800" name="文本框 31799"/>
          <p:cNvSpPr txBox="1"/>
          <p:nvPr/>
        </p:nvSpPr>
        <p:spPr>
          <a:xfrm>
            <a:off x="2667000" y="32766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1801" name="文本框 31800"/>
          <p:cNvSpPr txBox="1"/>
          <p:nvPr/>
        </p:nvSpPr>
        <p:spPr>
          <a:xfrm>
            <a:off x="1600200" y="49530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等待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802" name="直接连接符 31801"/>
          <p:cNvSpPr/>
          <p:nvPr/>
        </p:nvSpPr>
        <p:spPr>
          <a:xfrm>
            <a:off x="1981200" y="6019800"/>
            <a:ext cx="0" cy="33813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32769"/>
          <p:cNvSpPr txBox="1"/>
          <p:nvPr/>
        </p:nvSpPr>
        <p:spPr>
          <a:xfrm>
            <a:off x="762000" y="533400"/>
            <a:ext cx="7391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sz="2400" b="0" dirty="0">
              <a:latin typeface="Times New Roman" panose="02020603050405020304" pitchFamily="18" charset="0"/>
            </a:endParaRPr>
          </a:p>
        </p:txBody>
      </p:sp>
      <p:sp>
        <p:nvSpPr>
          <p:cNvPr id="32771" name="标题 32770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 anchor="b"/>
          <a:lstStyle/>
          <a:p>
            <a:r>
              <a:rPr lang="en-US" altLang="zh-CN" sz="4000" b="1" dirty="0"/>
              <a:t>UNIX</a:t>
            </a:r>
            <a:r>
              <a:rPr lang="zh-CN" altLang="en-US" sz="4000" b="1" dirty="0"/>
              <a:t>缓冲</a:t>
            </a:r>
            <a:endParaRPr lang="zh-CN" altLang="en-US" b="1"/>
          </a:p>
        </p:txBody>
      </p:sp>
      <p:sp>
        <p:nvSpPr>
          <p:cNvPr id="32772" name="文本占位符 32771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305800" cy="4800600"/>
          </a:xfrm>
        </p:spPr>
        <p:txBody>
          <a:bodyPr/>
          <a:lstStyle/>
          <a:p>
            <a:r>
              <a:rPr lang="zh-CN" altLang="en-US" sz="2800" b="1" dirty="0"/>
              <a:t>字符型缓冲</a:t>
            </a:r>
          </a:p>
          <a:p>
            <a:pPr lvl="1"/>
            <a:r>
              <a:rPr lang="en-US" altLang="zh-CN" sz="2400" b="1" dirty="0"/>
              <a:t>100</a:t>
            </a:r>
            <a:r>
              <a:rPr lang="zh-CN" altLang="en-US" sz="2400" b="1" dirty="0"/>
              <a:t>个缓冲区，长度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字节</a:t>
            </a:r>
            <a:r>
              <a:rPr lang="en-US" altLang="zh-CN" sz="2400" b="1" dirty="0"/>
              <a:t>(6</a:t>
            </a:r>
            <a:r>
              <a:rPr lang="zh-CN" altLang="en-US" sz="2400" b="1" dirty="0"/>
              <a:t>字符</a:t>
            </a:r>
            <a:r>
              <a:rPr lang="en-US" altLang="zh-CN" sz="2400" b="1" dirty="0"/>
              <a:t>+2</a:t>
            </a:r>
            <a:r>
              <a:rPr lang="zh-CN" altLang="en-US" sz="2400" b="1" dirty="0"/>
              <a:t>指针</a:t>
            </a:r>
            <a:r>
              <a:rPr lang="en-US" altLang="zh-CN" sz="2400" b="1"/>
              <a:t>)</a:t>
            </a:r>
          </a:p>
          <a:p>
            <a:pPr lvl="1"/>
            <a:r>
              <a:rPr lang="zh-CN" altLang="en-US" sz="2400" b="1" dirty="0"/>
              <a:t>组成公共缓冲池，所有字符型设备公用</a:t>
            </a:r>
          </a:p>
          <a:p>
            <a:pPr lvl="1"/>
            <a:r>
              <a:rPr lang="zh-CN" altLang="en-US" sz="2400" b="1" dirty="0"/>
              <a:t>缓冲区或属于</a:t>
            </a:r>
            <a:r>
              <a:rPr lang="en-US" altLang="zh-CN" sz="2400" b="1" err="1"/>
              <a:t>cfreelist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或属于某字符设备</a:t>
            </a:r>
            <a:r>
              <a:rPr lang="en-US" altLang="zh-CN" sz="2400" b="1" err="1"/>
              <a:t>(eg. tty,lp</a:t>
            </a:r>
            <a:r>
              <a:rPr lang="en-US" altLang="zh-CN" sz="2400" b="1"/>
              <a:t>)</a:t>
            </a:r>
          </a:p>
          <a:p>
            <a:r>
              <a:rPr lang="zh-CN" altLang="en-US" sz="2800" b="1" dirty="0"/>
              <a:t>块型缓冲</a:t>
            </a:r>
          </a:p>
          <a:p>
            <a:pPr lvl="1"/>
            <a:r>
              <a:rPr lang="en-US" altLang="zh-CN" sz="2400" b="1" dirty="0"/>
              <a:t>50</a:t>
            </a:r>
            <a:r>
              <a:rPr lang="zh-CN" altLang="en-US" sz="2400" b="1" dirty="0"/>
              <a:t>个缓冲区，长度</a:t>
            </a:r>
            <a:r>
              <a:rPr lang="en-US" altLang="zh-CN" sz="2400" b="1" dirty="0"/>
              <a:t>514</a:t>
            </a:r>
            <a:r>
              <a:rPr lang="zh-CN" altLang="en-US" sz="2400" b="1" dirty="0"/>
              <a:t>字节</a:t>
            </a:r>
          </a:p>
          <a:p>
            <a:pPr lvl="1"/>
            <a:r>
              <a:rPr lang="zh-CN" altLang="en-US" sz="2400" b="1" dirty="0"/>
              <a:t>组成公共缓冲池，所有块型设备公用</a:t>
            </a:r>
          </a:p>
          <a:p>
            <a:pPr lvl="1"/>
            <a:r>
              <a:rPr lang="zh-CN" altLang="en-US" sz="2400" b="1" dirty="0"/>
              <a:t>缓冲区可属于</a:t>
            </a:r>
            <a:r>
              <a:rPr lang="en-US" altLang="zh-CN" sz="2400" b="1" err="1"/>
              <a:t>bfreelist and/or devtab</a:t>
            </a:r>
            <a:endParaRPr lang="en-US" altLang="zh-CN" sz="2400" b="1"/>
          </a:p>
          <a:p>
            <a:pPr lvl="2"/>
            <a:r>
              <a:rPr lang="zh-CN" altLang="en-US" sz="2000" b="1" dirty="0"/>
              <a:t>预先读入的块</a:t>
            </a:r>
            <a:r>
              <a:rPr lang="en-US" altLang="zh-CN" sz="2000" b="1" err="1"/>
              <a:t>(breada</a:t>
            </a:r>
            <a:r>
              <a:rPr lang="en-US" altLang="zh-CN" sz="2000" b="1"/>
              <a:t>)</a:t>
            </a:r>
          </a:p>
          <a:p>
            <a:pPr lvl="2"/>
            <a:r>
              <a:rPr lang="zh-CN" altLang="en-US" sz="2000" b="1" dirty="0"/>
              <a:t>延迟写出的块</a:t>
            </a:r>
            <a:r>
              <a:rPr lang="en-US" altLang="zh-CN" sz="2000" b="1" err="1"/>
              <a:t>(bdwrite</a:t>
            </a:r>
            <a:r>
              <a:rPr lang="en-US" altLang="zh-CN" sz="2000" b="1"/>
              <a:t>)</a:t>
            </a:r>
          </a:p>
          <a:p>
            <a:pPr lvl="1"/>
            <a:endParaRPr lang="en-US" altLang="zh-CN" sz="2400" b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43009"/>
          <p:cNvSpPr txBox="1"/>
          <p:nvPr/>
        </p:nvSpPr>
        <p:spPr>
          <a:xfrm>
            <a:off x="609600" y="381000"/>
            <a:ext cx="7620000" cy="6080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字符型设备缓冲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struct cblock</a:t>
            </a:r>
            <a:r>
              <a:rPr lang="en-US" altLang="zh-CN" sz="2400">
                <a:latin typeface="Times New Roman" panose="02020603050405020304" pitchFamily="18" charset="0"/>
              </a:rPr>
              <a:t>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  struct cblock</a:t>
            </a:r>
            <a:r>
              <a:rPr lang="en-US" altLang="zh-CN" sz="2400">
                <a:latin typeface="Times New Roman" panose="02020603050405020304" pitchFamily="18" charset="0"/>
              </a:rPr>
              <a:t> *c_next;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      char info[6];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struct cblock *cfreelist</a:t>
            </a:r>
            <a:r>
              <a:rPr lang="en-US" altLang="zh-CN" sz="2400">
                <a:latin typeface="Times New Roman" panose="02020603050405020304" pitchFamily="18" charset="0"/>
              </a:rPr>
              <a:t>;    //free c blocks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struct clist</a:t>
            </a:r>
            <a:r>
              <a:rPr lang="en-US" altLang="zh-CN" sz="2400">
                <a:latin typeface="Times New Roman" panose="02020603050405020304" pitchFamily="18" charset="0"/>
              </a:rPr>
              <a:t>       //associated with a character device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  int</a:t>
            </a:r>
            <a:r>
              <a:rPr lang="en-US" altLang="zh-CN" sz="2400">
                <a:latin typeface="Times New Roman" panose="02020603050405020304" pitchFamily="18" charset="0"/>
              </a:rPr>
              <a:t> c_cc;    //character count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  int c_cf</a:t>
            </a:r>
            <a:r>
              <a:rPr lang="en-US" altLang="zh-CN" sz="2400">
                <a:latin typeface="Times New Roman" panose="02020603050405020304" pitchFamily="18" charset="0"/>
              </a:rPr>
              <a:t>;    //pointer to first block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  int c_cl</a:t>
            </a:r>
            <a:r>
              <a:rPr lang="en-US" altLang="zh-CN" sz="2400">
                <a:latin typeface="Times New Roman" panose="02020603050405020304" pitchFamily="18" charset="0"/>
              </a:rPr>
              <a:t>;     //pointer to last block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文本框 34817"/>
          <p:cNvSpPr txBox="1"/>
          <p:nvPr/>
        </p:nvSpPr>
        <p:spPr>
          <a:xfrm>
            <a:off x="381000" y="152400"/>
            <a:ext cx="8610600" cy="64087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struct buf</a:t>
            </a:r>
            <a:r>
              <a:rPr lang="en-US" altLang="zh-CN" sz="2400">
                <a:latin typeface="Times New Roman" panose="02020603050405020304" pitchFamily="18" charset="0"/>
              </a:rPr>
              <a:t>      </a:t>
            </a:r>
            <a:r>
              <a:rPr lang="en-US" altLang="zh-CN" sz="2400" b="0">
                <a:latin typeface="Times New Roman" panose="02020603050405020304" pitchFamily="18" charset="0"/>
              </a:rPr>
              <a:t>//actually a buffer header, shared by all mounted disks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int</a:t>
            </a:r>
            <a:r>
              <a:rPr lang="en-US" altLang="zh-CN" sz="2400">
                <a:latin typeface="Times New Roman" panose="02020603050405020304" pitchFamily="18" charset="0"/>
              </a:rPr>
              <a:t>      b_flags;                //BUSY, ASYNC, DELWRI, DONE...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struct  buf *b_forw;        //headed by devtab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struct  buf</a:t>
            </a:r>
            <a:r>
              <a:rPr lang="en-US" altLang="zh-CN" sz="2400">
                <a:latin typeface="Times New Roman" panose="02020603050405020304" pitchFamily="18" charset="0"/>
              </a:rPr>
              <a:t> *b_back;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struct  buf *av_forw</a:t>
            </a:r>
            <a:r>
              <a:rPr lang="en-US" altLang="zh-CN" sz="2400">
                <a:latin typeface="Times New Roman" panose="02020603050405020304" pitchFamily="18" charset="0"/>
              </a:rPr>
              <a:t>;      //position on free list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struct  buf *av_back</a:t>
            </a:r>
            <a:r>
              <a:rPr lang="en-US" altLang="zh-CN" sz="240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int</a:t>
            </a:r>
            <a:r>
              <a:rPr lang="en-US" altLang="zh-CN" sz="2400">
                <a:latin typeface="Times New Roman" panose="02020603050405020304" pitchFamily="18" charset="0"/>
              </a:rPr>
              <a:t>       b_dev;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int       b_wcount</a:t>
            </a:r>
            <a:r>
              <a:rPr lang="en-US" altLang="zh-CN" sz="2400">
                <a:latin typeface="Times New Roman" panose="02020603050405020304" pitchFamily="18" charset="0"/>
              </a:rPr>
              <a:t>;            //transfer count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char    *b_addr</a:t>
            </a:r>
            <a:r>
              <a:rPr lang="en-US" altLang="zh-CN" sz="2400">
                <a:latin typeface="Times New Roman" panose="02020603050405020304" pitchFamily="18" charset="0"/>
              </a:rPr>
              <a:t>;               //low order core (buffer) address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char    *b_xmem</a:t>
            </a:r>
            <a:r>
              <a:rPr lang="en-US" altLang="zh-CN" sz="2400">
                <a:latin typeface="Times New Roman" panose="02020603050405020304" pitchFamily="18" charset="0"/>
              </a:rPr>
              <a:t>;            //high order core (buffer) address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char    *b_blkno</a:t>
            </a:r>
            <a:r>
              <a:rPr lang="en-US" altLang="zh-CN" sz="2400">
                <a:latin typeface="Times New Roman" panose="02020603050405020304" pitchFamily="18" charset="0"/>
              </a:rPr>
              <a:t>              //block # on device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    char     b_error;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char     *b_resid</a:t>
            </a:r>
            <a:r>
              <a:rPr lang="en-US" altLang="zh-CN" sz="2400">
                <a:latin typeface="Times New Roman" panose="02020603050405020304" pitchFamily="18" charset="0"/>
              </a:rPr>
              <a:t>;             //word not transferred after error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}buf[NBUF</a:t>
            </a:r>
            <a:r>
              <a:rPr lang="en-US" altLang="zh-CN" sz="2400"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34819" name="文本框 34818"/>
          <p:cNvSpPr txBox="1"/>
          <p:nvPr/>
        </p:nvSpPr>
        <p:spPr>
          <a:xfrm>
            <a:off x="8213725" y="3429000"/>
            <a:ext cx="549275" cy="31242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块型设备缓冲（头部）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51" name="表格 115750"/>
          <p:cNvGraphicFramePr/>
          <p:nvPr/>
        </p:nvGraphicFramePr>
        <p:xfrm>
          <a:off x="1949450" y="2516188"/>
          <a:ext cx="6096000" cy="51816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752" name="文本框 115751"/>
          <p:cNvSpPr txBox="1"/>
          <p:nvPr/>
        </p:nvSpPr>
        <p:spPr>
          <a:xfrm>
            <a:off x="1949450" y="1957388"/>
            <a:ext cx="6172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15  14  13  12  11  10   9    8    7    6    5    4    3    2    1    0</a:t>
            </a:r>
          </a:p>
        </p:txBody>
      </p:sp>
      <p:sp>
        <p:nvSpPr>
          <p:cNvPr id="115753" name="文本框 115752"/>
          <p:cNvSpPr txBox="1"/>
          <p:nvPr/>
        </p:nvSpPr>
        <p:spPr>
          <a:xfrm>
            <a:off x="7664450" y="3252788"/>
            <a:ext cx="488950" cy="32004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B_READ/B_WRITE</a:t>
            </a:r>
          </a:p>
        </p:txBody>
      </p:sp>
      <p:sp>
        <p:nvSpPr>
          <p:cNvPr id="115754" name="文本框 115753"/>
          <p:cNvSpPr txBox="1"/>
          <p:nvPr/>
        </p:nvSpPr>
        <p:spPr>
          <a:xfrm>
            <a:off x="7251700" y="3252788"/>
            <a:ext cx="488950" cy="32004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B_DONE</a:t>
            </a:r>
          </a:p>
        </p:txBody>
      </p:sp>
      <p:sp>
        <p:nvSpPr>
          <p:cNvPr id="115755" name="文本框 115754"/>
          <p:cNvSpPr txBox="1"/>
          <p:nvPr/>
        </p:nvSpPr>
        <p:spPr>
          <a:xfrm>
            <a:off x="6870700" y="3252788"/>
            <a:ext cx="488950" cy="32004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B_ERROR</a:t>
            </a:r>
          </a:p>
        </p:txBody>
      </p:sp>
      <p:sp>
        <p:nvSpPr>
          <p:cNvPr id="115756" name="文本框 115755"/>
          <p:cNvSpPr txBox="1"/>
          <p:nvPr/>
        </p:nvSpPr>
        <p:spPr>
          <a:xfrm>
            <a:off x="6521450" y="3252788"/>
            <a:ext cx="488950" cy="32004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B_BUSY</a:t>
            </a:r>
          </a:p>
        </p:txBody>
      </p:sp>
      <p:sp>
        <p:nvSpPr>
          <p:cNvPr id="115757" name="文本框 115756"/>
          <p:cNvSpPr txBox="1"/>
          <p:nvPr/>
        </p:nvSpPr>
        <p:spPr>
          <a:xfrm>
            <a:off x="5346700" y="3252788"/>
            <a:ext cx="488950" cy="32004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B_WANTED</a:t>
            </a:r>
          </a:p>
        </p:txBody>
      </p:sp>
      <p:sp>
        <p:nvSpPr>
          <p:cNvPr id="115758" name="文本框 115757"/>
          <p:cNvSpPr txBox="1"/>
          <p:nvPr/>
        </p:nvSpPr>
        <p:spPr>
          <a:xfrm>
            <a:off x="4965700" y="3252788"/>
            <a:ext cx="488950" cy="32004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B_RELOC</a:t>
            </a:r>
          </a:p>
        </p:txBody>
      </p:sp>
      <p:sp>
        <p:nvSpPr>
          <p:cNvPr id="115759" name="文本框 115758"/>
          <p:cNvSpPr txBox="1"/>
          <p:nvPr/>
        </p:nvSpPr>
        <p:spPr>
          <a:xfrm>
            <a:off x="4584700" y="3252788"/>
            <a:ext cx="488950" cy="32004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B_ASYNC</a:t>
            </a:r>
          </a:p>
        </p:txBody>
      </p:sp>
      <p:sp>
        <p:nvSpPr>
          <p:cNvPr id="115760" name="文本框 115759"/>
          <p:cNvSpPr txBox="1"/>
          <p:nvPr/>
        </p:nvSpPr>
        <p:spPr>
          <a:xfrm>
            <a:off x="4159250" y="3252788"/>
            <a:ext cx="488950" cy="32004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B_DELWRI</a:t>
            </a:r>
          </a:p>
        </p:txBody>
      </p:sp>
      <p:sp>
        <p:nvSpPr>
          <p:cNvPr id="115761" name="文本框 115760"/>
          <p:cNvSpPr txBox="1"/>
          <p:nvPr/>
        </p:nvSpPr>
        <p:spPr>
          <a:xfrm>
            <a:off x="730250" y="2490788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b_flag: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框 35841"/>
          <p:cNvSpPr txBox="1"/>
          <p:nvPr/>
        </p:nvSpPr>
        <p:spPr>
          <a:xfrm>
            <a:off x="609600" y="2009775"/>
            <a:ext cx="7924800" cy="4619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struct devtab</a:t>
            </a:r>
            <a:r>
              <a:rPr lang="zh-CN" altLang="zh-CN" sz="2400" dirty="0">
                <a:latin typeface="Times New Roman" panose="02020603050405020304" pitchFamily="18" charset="0"/>
              </a:rPr>
              <a:t>   //设备IO队列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    char      d_active;              //busy flag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char      d_errcnt</a:t>
            </a:r>
            <a:r>
              <a:rPr lang="en-US" altLang="zh-CN" sz="2400">
                <a:latin typeface="Times New Roman" panose="02020603050405020304" pitchFamily="18" charset="0"/>
              </a:rPr>
              <a:t>;              //error count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struct      buf  *b_forw</a:t>
            </a:r>
            <a:r>
              <a:rPr lang="en-US" altLang="zh-CN" sz="2400">
                <a:latin typeface="Times New Roman" panose="02020603050405020304" pitchFamily="18" charset="0"/>
              </a:rPr>
              <a:t>;      //first buffer for this dev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struct      buf</a:t>
            </a:r>
            <a:r>
              <a:rPr lang="en-US" altLang="zh-CN" sz="2400">
                <a:latin typeface="Times New Roman" panose="02020603050405020304" pitchFamily="18" charset="0"/>
              </a:rPr>
              <a:t>  *b_back;      //last buffer for this dev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struct      buf  *d_actf</a:t>
            </a:r>
            <a:r>
              <a:rPr lang="en-US" altLang="zh-CN" sz="2400">
                <a:latin typeface="Times New Roman" panose="02020603050405020304" pitchFamily="18" charset="0"/>
              </a:rPr>
              <a:t>;        //head of IO queue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struct      buf  *d_actl</a:t>
            </a:r>
            <a:r>
              <a:rPr lang="en-US" altLang="zh-CN" sz="2400">
                <a:latin typeface="Times New Roman" panose="02020603050405020304" pitchFamily="18" charset="0"/>
              </a:rPr>
              <a:t>;        //tail of IO queue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35843" name="文本框 35842"/>
          <p:cNvSpPr txBox="1"/>
          <p:nvPr/>
        </p:nvSpPr>
        <p:spPr>
          <a:xfrm>
            <a:off x="457200" y="381000"/>
            <a:ext cx="80010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dirty="0">
                <a:latin typeface="Times New Roman" panose="02020603050405020304" pitchFamily="18" charset="0"/>
              </a:rPr>
              <a:t>char  buffers[NBUF][514];   //块型缓冲区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struct buf bfreelist</a:t>
            </a:r>
            <a:r>
              <a:rPr lang="en-US" altLang="zh-CN" sz="2400" dirty="0">
                <a:latin typeface="Times New Roman" panose="02020603050405020304" pitchFamily="18" charset="0"/>
              </a:rPr>
              <a:t>;   //</a:t>
            </a:r>
            <a:r>
              <a:rPr lang="zh-CN" altLang="en-US" sz="2400" dirty="0">
                <a:latin typeface="Times New Roman" panose="02020603050405020304" pitchFamily="18" charset="0"/>
              </a:rPr>
              <a:t>缓冲区头部的</a:t>
            </a:r>
            <a:r>
              <a:rPr lang="zh-CN" altLang="zh-CN" sz="2400" dirty="0">
                <a:latin typeface="Times New Roman" panose="02020603050405020304" pitchFamily="18" charset="0"/>
              </a:rPr>
              <a:t>链头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96" name="直接连接符 198395"/>
          <p:cNvSpPr/>
          <p:nvPr/>
        </p:nvSpPr>
        <p:spPr>
          <a:xfrm>
            <a:off x="2628900" y="3151188"/>
            <a:ext cx="32385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98387" name="直接连接符 198386"/>
          <p:cNvSpPr/>
          <p:nvPr/>
        </p:nvSpPr>
        <p:spPr>
          <a:xfrm>
            <a:off x="2735263" y="5192713"/>
            <a:ext cx="3603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dash"/>
            <a:headEnd type="triangle" w="med" len="med"/>
            <a:tailEnd type="triangle" w="med" len="med"/>
          </a:ln>
        </p:spPr>
      </p:sp>
      <p:sp>
        <p:nvSpPr>
          <p:cNvPr id="198402" name="任意多边形 198401"/>
          <p:cNvSpPr/>
          <p:nvPr/>
        </p:nvSpPr>
        <p:spPr>
          <a:xfrm>
            <a:off x="1909763" y="2852738"/>
            <a:ext cx="5291137" cy="298450"/>
          </a:xfrm>
          <a:custGeom>
            <a:avLst/>
            <a:gdLst/>
            <a:ahLst/>
            <a:cxnLst/>
            <a:rect l="0" t="0" r="0" b="0"/>
            <a:pathLst>
              <a:path w="5340" h="300">
                <a:moveTo>
                  <a:pt x="160" y="300"/>
                </a:moveTo>
                <a:lnTo>
                  <a:pt x="0" y="300"/>
                </a:lnTo>
                <a:lnTo>
                  <a:pt x="0" y="0"/>
                </a:lnTo>
                <a:lnTo>
                  <a:pt x="5340" y="0"/>
                </a:lnTo>
                <a:lnTo>
                  <a:pt x="5340" y="300"/>
                </a:lnTo>
                <a:lnTo>
                  <a:pt x="5120" y="3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8397" name="任意多边形 198396"/>
          <p:cNvSpPr/>
          <p:nvPr/>
        </p:nvSpPr>
        <p:spPr>
          <a:xfrm>
            <a:off x="2051050" y="5189538"/>
            <a:ext cx="3349625" cy="434975"/>
          </a:xfrm>
          <a:custGeom>
            <a:avLst/>
            <a:gdLst/>
            <a:ahLst/>
            <a:cxnLst/>
            <a:rect l="0" t="0" r="0" b="0"/>
            <a:pathLst>
              <a:path w="4200" h="460">
                <a:moveTo>
                  <a:pt x="160" y="0"/>
                </a:moveTo>
                <a:lnTo>
                  <a:pt x="0" y="0"/>
                </a:lnTo>
                <a:lnTo>
                  <a:pt x="0" y="460"/>
                </a:lnTo>
                <a:lnTo>
                  <a:pt x="4200" y="460"/>
                </a:lnTo>
                <a:lnTo>
                  <a:pt x="4200" y="20"/>
                </a:lnTo>
                <a:lnTo>
                  <a:pt x="4020" y="2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8398" name="任意多边形 198397"/>
          <p:cNvSpPr/>
          <p:nvPr/>
        </p:nvSpPr>
        <p:spPr>
          <a:xfrm>
            <a:off x="1908175" y="3141663"/>
            <a:ext cx="5292725" cy="466725"/>
          </a:xfrm>
          <a:custGeom>
            <a:avLst/>
            <a:gdLst/>
            <a:ahLst/>
            <a:cxnLst/>
            <a:rect l="0" t="0" r="0" b="0"/>
            <a:pathLst>
              <a:path w="5280" h="420">
                <a:moveTo>
                  <a:pt x="0" y="420"/>
                </a:moveTo>
                <a:lnTo>
                  <a:pt x="5280" y="420"/>
                </a:lnTo>
                <a:lnTo>
                  <a:pt x="528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8386" name="任意多边形 198385"/>
          <p:cNvSpPr/>
          <p:nvPr/>
        </p:nvSpPr>
        <p:spPr>
          <a:xfrm>
            <a:off x="5219700" y="3321050"/>
            <a:ext cx="1223963" cy="179388"/>
          </a:xfrm>
          <a:custGeom>
            <a:avLst/>
            <a:gdLst/>
            <a:ahLst/>
            <a:cxnLst/>
            <a:rect l="0" t="0" r="0" b="0"/>
            <a:pathLst>
              <a:path w="1340" h="240">
                <a:moveTo>
                  <a:pt x="0" y="20"/>
                </a:moveTo>
                <a:lnTo>
                  <a:pt x="200" y="20"/>
                </a:lnTo>
                <a:lnTo>
                  <a:pt x="200" y="240"/>
                </a:lnTo>
                <a:lnTo>
                  <a:pt x="1180" y="240"/>
                </a:lnTo>
                <a:lnTo>
                  <a:pt x="1180" y="0"/>
                </a:lnTo>
                <a:lnTo>
                  <a:pt x="134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8393" name="任意多边形 198392"/>
          <p:cNvSpPr/>
          <p:nvPr/>
        </p:nvSpPr>
        <p:spPr>
          <a:xfrm>
            <a:off x="3635375" y="3321050"/>
            <a:ext cx="1008063" cy="1871663"/>
          </a:xfrm>
          <a:custGeom>
            <a:avLst/>
            <a:gdLst/>
            <a:ahLst/>
            <a:cxnLst/>
            <a:rect l="0" t="0" r="0" b="0"/>
            <a:pathLst>
              <a:path w="1360" h="2280">
                <a:moveTo>
                  <a:pt x="0" y="2280"/>
                </a:moveTo>
                <a:lnTo>
                  <a:pt x="480" y="2280"/>
                </a:lnTo>
                <a:lnTo>
                  <a:pt x="480" y="1580"/>
                </a:lnTo>
                <a:lnTo>
                  <a:pt x="1200" y="1580"/>
                </a:lnTo>
                <a:lnTo>
                  <a:pt x="1200" y="0"/>
                </a:lnTo>
                <a:lnTo>
                  <a:pt x="136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8403" name="矩形 198402"/>
          <p:cNvSpPr/>
          <p:nvPr/>
        </p:nvSpPr>
        <p:spPr>
          <a:xfrm>
            <a:off x="0" y="3238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sz="2400" b="0" dirty="0">
              <a:latin typeface="Times New Roman" panose="02020603050405020304" pitchFamily="18" charset="0"/>
            </a:endParaRPr>
          </a:p>
        </p:txBody>
      </p:sp>
      <p:sp>
        <p:nvSpPr>
          <p:cNvPr id="198406" name="矩形 198405"/>
          <p:cNvSpPr/>
          <p:nvPr/>
        </p:nvSpPr>
        <p:spPr>
          <a:xfrm>
            <a:off x="34925" y="1870075"/>
            <a:ext cx="1800225" cy="2801938"/>
          </a:xfrm>
          <a:prstGeom prst="rect">
            <a:avLst/>
          </a:prstGeom>
          <a:noFill/>
          <a:ln w="9525">
            <a:noFill/>
          </a:ln>
        </p:spPr>
        <p:txBody>
          <a:bodyPr lIns="0" rIns="0">
            <a:spAutoFit/>
          </a:bodyPr>
          <a:lstStyle/>
          <a:p>
            <a:pPr indent="228600"/>
            <a:endParaRPr lang="en-US" altLang="zh-CN" sz="9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spcBef>
                <a:spcPct val="5000"/>
              </a:spcBef>
              <a:spcAft>
                <a:spcPct val="5000"/>
              </a:spcAft>
            </a:pPr>
            <a:r>
              <a:rPr lang="en-US" altLang="zh-CN" sz="1400" b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 devtab</a:t>
            </a:r>
            <a:r>
              <a:rPr lang="en-US" altLang="zh-CN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indent="228600">
              <a:spcBef>
                <a:spcPct val="5000"/>
              </a:spcBef>
              <a:spcAft>
                <a:spcPct val="5000"/>
              </a:spcAft>
            </a:pPr>
            <a:r>
              <a:rPr lang="en-US" altLang="zh-CN" sz="1400" b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   char d_active</a:t>
            </a:r>
            <a:r>
              <a:rPr lang="en-US" altLang="zh-CN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228600">
              <a:spcBef>
                <a:spcPct val="5000"/>
              </a:spcBef>
              <a:spcAft>
                <a:spcPct val="5000"/>
              </a:spcAft>
            </a:pPr>
            <a:r>
              <a:rPr lang="en-US" altLang="zh-CN" sz="1400" b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   char d_errcnt</a:t>
            </a:r>
            <a:r>
              <a:rPr lang="en-US" altLang="zh-CN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228600">
              <a:spcBef>
                <a:spcPct val="5000"/>
              </a:spcBef>
              <a:spcAft>
                <a:spcPct val="5000"/>
              </a:spcAft>
            </a:pPr>
            <a:endParaRPr lang="en-US" altLang="zh-CN" sz="1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spcBef>
                <a:spcPct val="5000"/>
              </a:spcBef>
              <a:spcAft>
                <a:spcPct val="5000"/>
              </a:spcAft>
            </a:pPr>
            <a:r>
              <a:rPr lang="en-US" altLang="zh-CN" sz="1400" b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   struct buf *b_forw</a:t>
            </a:r>
            <a:r>
              <a:rPr lang="en-US" altLang="zh-CN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228600">
              <a:spcBef>
                <a:spcPct val="5000"/>
              </a:spcBef>
              <a:spcAft>
                <a:spcPct val="5000"/>
              </a:spcAft>
            </a:pPr>
            <a:endParaRPr lang="en-US" altLang="zh-CN" sz="1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eaLnBrk="0" hangingPunct="0">
              <a:spcBef>
                <a:spcPct val="5000"/>
              </a:spcBef>
              <a:spcAft>
                <a:spcPct val="5000"/>
              </a:spcAft>
            </a:pPr>
            <a:r>
              <a:rPr lang="en-US" altLang="zh-CN" sz="1400" b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   struct buf *b_back</a:t>
            </a:r>
            <a:r>
              <a:rPr lang="en-US" altLang="zh-CN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228600" eaLnBrk="0" hangingPunct="0">
              <a:spcBef>
                <a:spcPct val="5000"/>
              </a:spcBef>
              <a:spcAft>
                <a:spcPct val="5000"/>
              </a:spcAft>
            </a:pPr>
            <a:r>
              <a:rPr lang="en-US" altLang="zh-CN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indent="228600" eaLnBrk="0" hangingPunct="0">
              <a:spcBef>
                <a:spcPct val="5000"/>
              </a:spcBef>
              <a:spcAft>
                <a:spcPct val="5000"/>
              </a:spcAft>
            </a:pPr>
            <a:r>
              <a:rPr lang="en-US" altLang="zh-CN" sz="1400" b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   struct buf *d_actf</a:t>
            </a:r>
            <a:r>
              <a:rPr lang="en-US" altLang="zh-CN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228600" eaLnBrk="0" hangingPunct="0">
              <a:spcBef>
                <a:spcPct val="5000"/>
              </a:spcBef>
              <a:spcAft>
                <a:spcPct val="5000"/>
              </a:spcAft>
            </a:pPr>
            <a:r>
              <a:rPr lang="en-US" altLang="zh-CN" sz="1400" b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   struct buf *d_actl</a:t>
            </a:r>
            <a:r>
              <a:rPr lang="en-US" altLang="zh-CN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228600" eaLnBrk="0" hangingPunct="0">
              <a:spcBef>
                <a:spcPct val="5000"/>
              </a:spcBef>
              <a:spcAft>
                <a:spcPct val="5000"/>
              </a:spcAft>
            </a:pPr>
            <a:r>
              <a:rPr lang="en-US" altLang="zh-CN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98444" name="矩形 198443"/>
          <p:cNvSpPr/>
          <p:nvPr/>
        </p:nvSpPr>
        <p:spPr>
          <a:xfrm>
            <a:off x="0" y="323850"/>
            <a:ext cx="446088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8446" name="矩形 198445"/>
          <p:cNvSpPr/>
          <p:nvPr/>
        </p:nvSpPr>
        <p:spPr>
          <a:xfrm>
            <a:off x="0" y="323850"/>
            <a:ext cx="23495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8448" name="矩形 198447"/>
          <p:cNvSpPr/>
          <p:nvPr/>
        </p:nvSpPr>
        <p:spPr>
          <a:xfrm>
            <a:off x="0" y="323850"/>
            <a:ext cx="388938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8452" name="矩形 198451"/>
          <p:cNvSpPr/>
          <p:nvPr/>
        </p:nvSpPr>
        <p:spPr>
          <a:xfrm>
            <a:off x="0" y="323850"/>
            <a:ext cx="23495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8454" name="矩形 198453"/>
          <p:cNvSpPr/>
          <p:nvPr/>
        </p:nvSpPr>
        <p:spPr>
          <a:xfrm>
            <a:off x="0" y="323850"/>
            <a:ext cx="388938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8457" name="矩形 198456"/>
          <p:cNvSpPr/>
          <p:nvPr/>
        </p:nvSpPr>
        <p:spPr>
          <a:xfrm>
            <a:off x="0" y="323850"/>
            <a:ext cx="388938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8535" name="矩形 198534"/>
          <p:cNvSpPr/>
          <p:nvPr/>
        </p:nvSpPr>
        <p:spPr>
          <a:xfrm>
            <a:off x="0" y="323850"/>
            <a:ext cx="23495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8540" name="矩形 198539"/>
          <p:cNvSpPr/>
          <p:nvPr/>
        </p:nvSpPr>
        <p:spPr>
          <a:xfrm>
            <a:off x="0" y="323850"/>
            <a:ext cx="23495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8760" name="矩形 198759"/>
          <p:cNvSpPr/>
          <p:nvPr/>
        </p:nvSpPr>
        <p:spPr>
          <a:xfrm>
            <a:off x="0" y="65341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sz="2400" b="0" dirty="0">
              <a:latin typeface="Times New Roman" panose="02020603050405020304" pitchFamily="18" charset="0"/>
            </a:endParaRPr>
          </a:p>
        </p:txBody>
      </p:sp>
      <p:sp>
        <p:nvSpPr>
          <p:cNvPr id="198762" name="文本框 198761"/>
          <p:cNvSpPr txBox="1"/>
          <p:nvPr/>
        </p:nvSpPr>
        <p:spPr>
          <a:xfrm>
            <a:off x="2089150" y="3043238"/>
            <a:ext cx="53975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Tahoma" panose="020B0604030504040204" pitchFamily="34" charset="0"/>
              </a:rPr>
              <a:t>18</a:t>
            </a:r>
          </a:p>
        </p:txBody>
      </p:sp>
      <p:sp>
        <p:nvSpPr>
          <p:cNvPr id="198763" name="文本框 198762"/>
          <p:cNvSpPr txBox="1"/>
          <p:nvPr/>
        </p:nvSpPr>
        <p:spPr>
          <a:xfrm>
            <a:off x="2954338" y="3043238"/>
            <a:ext cx="53975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Tahoma" panose="020B0604030504040204" pitchFamily="34" charset="0"/>
              </a:rPr>
              <a:t>21</a:t>
            </a:r>
          </a:p>
        </p:txBody>
      </p:sp>
      <p:sp>
        <p:nvSpPr>
          <p:cNvPr id="198764" name="文本框 198763"/>
          <p:cNvSpPr txBox="1"/>
          <p:nvPr/>
        </p:nvSpPr>
        <p:spPr>
          <a:xfrm>
            <a:off x="4716463" y="5048250"/>
            <a:ext cx="53975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>
              <a:spcBef>
                <a:spcPct val="50000"/>
              </a:spcBef>
            </a:pPr>
            <a:endParaRPr sz="1600" dirty="0">
              <a:latin typeface="Tahoma" panose="020B0604030504040204" pitchFamily="34" charset="0"/>
            </a:endParaRPr>
          </a:p>
        </p:txBody>
      </p:sp>
      <p:sp>
        <p:nvSpPr>
          <p:cNvPr id="198765" name="文本框 198764"/>
          <p:cNvSpPr txBox="1"/>
          <p:nvPr/>
        </p:nvSpPr>
        <p:spPr>
          <a:xfrm>
            <a:off x="2197100" y="5048250"/>
            <a:ext cx="53975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82800" rIns="18000" bIns="82800"/>
          <a:lstStyle/>
          <a:p>
            <a:pPr>
              <a:spcBef>
                <a:spcPct val="50000"/>
              </a:spcBef>
            </a:pPr>
            <a:r>
              <a:rPr lang="en-US" altLang="zh-CN" sz="900" err="1">
                <a:latin typeface="Tahoma" panose="020B0604030504040204" pitchFamily="34" charset="0"/>
              </a:rPr>
              <a:t>bfreelist</a:t>
            </a:r>
            <a:endParaRPr lang="en-US" altLang="zh-CN" sz="900">
              <a:latin typeface="Tahoma" panose="020B0604030504040204" pitchFamily="34" charset="0"/>
            </a:endParaRPr>
          </a:p>
        </p:txBody>
      </p:sp>
      <p:sp>
        <p:nvSpPr>
          <p:cNvPr id="198766" name="文本框 198765"/>
          <p:cNvSpPr txBox="1"/>
          <p:nvPr/>
        </p:nvSpPr>
        <p:spPr>
          <a:xfrm>
            <a:off x="3132138" y="5048250"/>
            <a:ext cx="53975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/>
          <a:lstStyle/>
          <a:p>
            <a:pPr>
              <a:spcBef>
                <a:spcPct val="50000"/>
              </a:spcBef>
            </a:pPr>
            <a:endParaRPr sz="1600" dirty="0">
              <a:latin typeface="Tahoma" panose="020B0604030504040204" pitchFamily="34" charset="0"/>
            </a:endParaRPr>
          </a:p>
        </p:txBody>
      </p:sp>
      <p:sp>
        <p:nvSpPr>
          <p:cNvPr id="198767" name="文本框 198766"/>
          <p:cNvSpPr txBox="1"/>
          <p:nvPr/>
        </p:nvSpPr>
        <p:spPr>
          <a:xfrm>
            <a:off x="3817938" y="3043238"/>
            <a:ext cx="53975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Tahoma" panose="020B0604030504040204" pitchFamily="34" charset="0"/>
              </a:rPr>
              <a:t>35</a:t>
            </a:r>
          </a:p>
        </p:txBody>
      </p:sp>
      <p:sp>
        <p:nvSpPr>
          <p:cNvPr id="198768" name="文本框 198767"/>
          <p:cNvSpPr txBox="1"/>
          <p:nvPr/>
        </p:nvSpPr>
        <p:spPr>
          <a:xfrm>
            <a:off x="4681538" y="3043238"/>
            <a:ext cx="53975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Tahoma" panose="020B0604030504040204" pitchFamily="34" charset="0"/>
              </a:rPr>
              <a:t>65</a:t>
            </a:r>
          </a:p>
        </p:txBody>
      </p:sp>
      <p:sp>
        <p:nvSpPr>
          <p:cNvPr id="198769" name="文本框 198768"/>
          <p:cNvSpPr txBox="1"/>
          <p:nvPr/>
        </p:nvSpPr>
        <p:spPr>
          <a:xfrm>
            <a:off x="5581650" y="3043238"/>
            <a:ext cx="53975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Tahoma" panose="020B0604030504040204" pitchFamily="34" charset="0"/>
              </a:rPr>
              <a:t>83</a:t>
            </a:r>
          </a:p>
        </p:txBody>
      </p:sp>
      <p:sp>
        <p:nvSpPr>
          <p:cNvPr id="198770" name="文本框 198769"/>
          <p:cNvSpPr txBox="1"/>
          <p:nvPr/>
        </p:nvSpPr>
        <p:spPr>
          <a:xfrm>
            <a:off x="6446838" y="3041650"/>
            <a:ext cx="53975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Tahoma" panose="020B0604030504040204" pitchFamily="34" charset="0"/>
              </a:rPr>
              <a:t>68</a:t>
            </a:r>
          </a:p>
        </p:txBody>
      </p:sp>
      <p:sp>
        <p:nvSpPr>
          <p:cNvPr id="198772" name="直接连接符 198771"/>
          <p:cNvSpPr/>
          <p:nvPr/>
        </p:nvSpPr>
        <p:spPr>
          <a:xfrm>
            <a:off x="5221288" y="3151188"/>
            <a:ext cx="3603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98773" name="直接连接符 198772"/>
          <p:cNvSpPr/>
          <p:nvPr/>
        </p:nvSpPr>
        <p:spPr>
          <a:xfrm>
            <a:off x="3494088" y="3151188"/>
            <a:ext cx="32385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98774" name="直接连接符 198773"/>
          <p:cNvSpPr/>
          <p:nvPr/>
        </p:nvSpPr>
        <p:spPr>
          <a:xfrm>
            <a:off x="4357688" y="3151188"/>
            <a:ext cx="32385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98776" name="直接连接符 198775"/>
          <p:cNvSpPr/>
          <p:nvPr/>
        </p:nvSpPr>
        <p:spPr>
          <a:xfrm>
            <a:off x="6121400" y="3151188"/>
            <a:ext cx="32385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98779" name="任意多边形 198778"/>
          <p:cNvSpPr/>
          <p:nvPr/>
        </p:nvSpPr>
        <p:spPr>
          <a:xfrm>
            <a:off x="4572000" y="3321050"/>
            <a:ext cx="2700338" cy="1871663"/>
          </a:xfrm>
          <a:custGeom>
            <a:avLst/>
            <a:gdLst/>
            <a:ahLst/>
            <a:cxnLst/>
            <a:rect l="0" t="0" r="0" b="0"/>
            <a:pathLst>
              <a:path w="1701" h="1179">
                <a:moveTo>
                  <a:pt x="91" y="1179"/>
                </a:moveTo>
                <a:lnTo>
                  <a:pt x="0" y="1179"/>
                </a:lnTo>
                <a:lnTo>
                  <a:pt x="0" y="953"/>
                </a:lnTo>
                <a:lnTo>
                  <a:pt x="1701" y="953"/>
                </a:lnTo>
                <a:lnTo>
                  <a:pt x="1701" y="0"/>
                </a:lnTo>
                <a:lnTo>
                  <a:pt x="152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8780" name="直接连接符 198779"/>
          <p:cNvSpPr/>
          <p:nvPr/>
        </p:nvSpPr>
        <p:spPr>
          <a:xfrm>
            <a:off x="3492500" y="3321050"/>
            <a:ext cx="3238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198781" name="任意多边形 198780"/>
          <p:cNvSpPr/>
          <p:nvPr/>
        </p:nvSpPr>
        <p:spPr>
          <a:xfrm>
            <a:off x="1871663" y="3321050"/>
            <a:ext cx="1079500" cy="755650"/>
          </a:xfrm>
          <a:custGeom>
            <a:avLst/>
            <a:gdLst/>
            <a:ahLst/>
            <a:cxnLst/>
            <a:rect l="0" t="0" r="0" b="0"/>
            <a:pathLst>
              <a:path w="680" h="499">
                <a:moveTo>
                  <a:pt x="0" y="499"/>
                </a:moveTo>
                <a:lnTo>
                  <a:pt x="567" y="499"/>
                </a:lnTo>
                <a:lnTo>
                  <a:pt x="567" y="0"/>
                </a:lnTo>
                <a:lnTo>
                  <a:pt x="68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8782" name="任意多边形 198781"/>
          <p:cNvSpPr/>
          <p:nvPr/>
        </p:nvSpPr>
        <p:spPr>
          <a:xfrm>
            <a:off x="1908175" y="3321050"/>
            <a:ext cx="2555875" cy="971550"/>
          </a:xfrm>
          <a:custGeom>
            <a:avLst/>
            <a:gdLst/>
            <a:ahLst/>
            <a:cxnLst/>
            <a:rect l="0" t="0" r="0" b="0"/>
            <a:pathLst>
              <a:path w="1610" h="612">
                <a:moveTo>
                  <a:pt x="0" y="612"/>
                </a:moveTo>
                <a:lnTo>
                  <a:pt x="1610" y="612"/>
                </a:lnTo>
                <a:lnTo>
                  <a:pt x="1610" y="0"/>
                </a:lnTo>
                <a:lnTo>
                  <a:pt x="154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本框 39937"/>
          <p:cNvSpPr txBox="1"/>
          <p:nvPr/>
        </p:nvSpPr>
        <p:spPr>
          <a:xfrm>
            <a:off x="457200" y="533400"/>
            <a:ext cx="8305800" cy="593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相关操作：</a:t>
            </a:r>
          </a:p>
          <a:p>
            <a:pPr>
              <a:spcBef>
                <a:spcPct val="50000"/>
              </a:spcBef>
            </a:pPr>
            <a:r>
              <a:rPr lang="en-US" altLang="zh-CN" sz="2400" b="0" err="1">
                <a:latin typeface="Times New Roman" panose="02020603050405020304" pitchFamily="18" charset="0"/>
              </a:rPr>
              <a:t>getblk(dev,blkno</a:t>
            </a:r>
            <a:r>
              <a:rPr lang="en-US" altLang="zh-CN" sz="2400" b="0">
                <a:latin typeface="Times New Roman" panose="02020603050405020304" pitchFamily="18" charset="0"/>
              </a:rPr>
              <a:t>)    //assign a buffer for the given block </a:t>
            </a:r>
          </a:p>
          <a:p>
            <a:pPr>
              <a:spcBef>
                <a:spcPct val="50000"/>
              </a:spcBef>
            </a:pPr>
            <a:r>
              <a:rPr lang="en-US" altLang="zh-CN" sz="2400" b="0" err="1">
                <a:latin typeface="Times New Roman" panose="02020603050405020304" pitchFamily="18" charset="0"/>
              </a:rPr>
              <a:t>bread(dev,blkno)     //read a block(if necessary), return buf</a:t>
            </a:r>
            <a:r>
              <a:rPr lang="en-US" altLang="zh-CN" sz="2400" b="0">
                <a:latin typeface="Times New Roman" panose="02020603050405020304" pitchFamily="18" charset="0"/>
              </a:rPr>
              <a:t> pointer</a:t>
            </a:r>
          </a:p>
          <a:p>
            <a:pPr>
              <a:spcBef>
                <a:spcPct val="50000"/>
              </a:spcBef>
            </a:pPr>
            <a:r>
              <a:rPr lang="en-US" altLang="zh-CN" sz="2400" b="0" err="1">
                <a:latin typeface="Times New Roman" panose="02020603050405020304" pitchFamily="18" charset="0"/>
              </a:rPr>
              <a:t>breada(dev,blkno,rablkno</a:t>
            </a:r>
            <a:r>
              <a:rPr lang="en-US" altLang="zh-CN" sz="2400" b="0">
                <a:latin typeface="Times New Roman" panose="02020603050405020304" pitchFamily="18" charset="0"/>
              </a:rPr>
              <a:t>)    //read in first block, like read;</a:t>
            </a:r>
          </a:p>
          <a:p>
            <a:pPr>
              <a:spcBef>
                <a:spcPct val="50000"/>
              </a:spcBef>
            </a:pPr>
            <a:r>
              <a:rPr lang="en-US" altLang="zh-CN" sz="2400" b="0" err="1">
                <a:latin typeface="Times New Roman" panose="02020603050405020304" pitchFamily="18" charset="0"/>
              </a:rPr>
              <a:t>                                                 but also start io</a:t>
            </a:r>
            <a:r>
              <a:rPr lang="en-US" altLang="zh-CN" sz="2400" b="0">
                <a:latin typeface="Times New Roman" panose="02020603050405020304" pitchFamily="18" charset="0"/>
              </a:rPr>
              <a:t> on second block </a:t>
            </a:r>
          </a:p>
          <a:p>
            <a:pPr>
              <a:spcBef>
                <a:spcPct val="50000"/>
              </a:spcBef>
            </a:pPr>
            <a:r>
              <a:rPr lang="en-US" altLang="zh-CN" sz="2400" b="0" err="1">
                <a:latin typeface="Times New Roman" panose="02020603050405020304" pitchFamily="18" charset="0"/>
              </a:rPr>
              <a:t>bwrite(bp</a:t>
            </a:r>
            <a:r>
              <a:rPr lang="en-US" altLang="zh-CN" sz="2400" b="0">
                <a:latin typeface="Times New Roman" panose="02020603050405020304" pitchFamily="18" charset="0"/>
              </a:rPr>
              <a:t>)     //write the buffer, wait for completion, then release</a:t>
            </a:r>
          </a:p>
          <a:p>
            <a:pPr>
              <a:spcBef>
                <a:spcPct val="50000"/>
              </a:spcBef>
            </a:pPr>
            <a:r>
              <a:rPr lang="en-US" altLang="zh-CN" sz="2400" b="0" err="1">
                <a:latin typeface="Times New Roman" panose="02020603050405020304" pitchFamily="18" charset="0"/>
              </a:rPr>
              <a:t>bawrite(bp)    //start the io</a:t>
            </a:r>
            <a:r>
              <a:rPr lang="en-US" altLang="zh-CN" sz="2400" b="0">
                <a:latin typeface="Times New Roman" panose="02020603050405020304" pitchFamily="18" charset="0"/>
              </a:rPr>
              <a:t>, release buffer, no wait for completion</a:t>
            </a:r>
          </a:p>
          <a:p>
            <a:pPr>
              <a:spcBef>
                <a:spcPct val="50000"/>
              </a:spcBef>
            </a:pPr>
            <a:r>
              <a:rPr lang="en-US" altLang="zh-CN" sz="2400" b="0" err="1">
                <a:latin typeface="Times New Roman" panose="02020603050405020304" pitchFamily="18" charset="0"/>
              </a:rPr>
              <a:t>bdwrite(bp</a:t>
            </a:r>
            <a:r>
              <a:rPr lang="en-US" altLang="zh-CN" sz="2400" b="0">
                <a:latin typeface="Times New Roman" panose="02020603050405020304" pitchFamily="18" charset="0"/>
              </a:rPr>
              <a:t>)   //release buffer, mark it so that if it is grabbed for</a:t>
            </a:r>
          </a:p>
          <a:p>
            <a:pPr>
              <a:spcBef>
                <a:spcPct val="50000"/>
              </a:spcBef>
            </a:pPr>
            <a:r>
              <a:rPr lang="en-US" altLang="zh-CN" sz="2400" b="0">
                <a:latin typeface="Times New Roman" panose="02020603050405020304" pitchFamily="18" charset="0"/>
              </a:rPr>
              <a:t>                        another purpose, it will be written out before </a:t>
            </a:r>
          </a:p>
          <a:p>
            <a:pPr>
              <a:spcBef>
                <a:spcPct val="50000"/>
              </a:spcBef>
            </a:pPr>
            <a:r>
              <a:rPr lang="en-US" altLang="zh-CN" sz="2400" b="0">
                <a:latin typeface="Times New Roman" panose="02020603050405020304" pitchFamily="18" charset="0"/>
              </a:rPr>
              <a:t>                        being given up</a:t>
            </a:r>
          </a:p>
          <a:p>
            <a:pPr>
              <a:spcBef>
                <a:spcPct val="50000"/>
              </a:spcBef>
            </a:pPr>
            <a:r>
              <a:rPr lang="en-US" altLang="zh-CN" sz="2400" b="0" err="1">
                <a:latin typeface="Times New Roman" panose="02020603050405020304" pitchFamily="18" charset="0"/>
              </a:rPr>
              <a:t>brelse(bp)      //release the buffer, with no io</a:t>
            </a:r>
            <a:r>
              <a:rPr lang="en-US" altLang="zh-CN" sz="2400" b="0">
                <a:latin typeface="Times New Roman" panose="02020603050405020304" pitchFamily="18" charset="0"/>
              </a:rPr>
              <a:t> implied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标题 44034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 anchor="b"/>
          <a:lstStyle/>
          <a:p>
            <a:r>
              <a:rPr lang="en-US" altLang="zh-CN" sz="3600" b="1" err="1"/>
              <a:t>getblk(dev,blkno</a:t>
            </a:r>
            <a:r>
              <a:rPr lang="en-US" altLang="zh-CN" sz="3600" b="1"/>
              <a:t>)</a:t>
            </a:r>
            <a:endParaRPr lang="en-US" altLang="zh-CN" b="1"/>
          </a:p>
        </p:txBody>
      </p:sp>
      <p:sp>
        <p:nvSpPr>
          <p:cNvPr id="44036" name="文本占位符 44035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8382000" cy="6096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000" b="1" dirty="0"/>
              <a:t>参数： </a:t>
            </a:r>
            <a:r>
              <a:rPr lang="en-US" altLang="zh-CN" sz="2400" b="1" dirty="0"/>
              <a:t>dev:</a:t>
            </a:r>
            <a:r>
              <a:rPr lang="zh-CN" altLang="en-US" sz="2400" b="1" dirty="0"/>
              <a:t>设备号，</a:t>
            </a:r>
            <a:r>
              <a:rPr lang="en-US" altLang="zh-CN" sz="2400" b="1" err="1"/>
              <a:t>blkno</a:t>
            </a:r>
            <a:r>
              <a:rPr lang="zh-CN" altLang="zh-CN" sz="2400" b="1" dirty="0"/>
              <a:t>: 设备块号</a:t>
            </a:r>
            <a:endParaRPr lang="en-US" altLang="zh-CN" sz="2000" b="1" dirty="0"/>
          </a:p>
          <a:p>
            <a:pPr>
              <a:spcBef>
                <a:spcPct val="50000"/>
              </a:spcBef>
            </a:pPr>
            <a:r>
              <a:rPr lang="zh-CN" altLang="en-US" sz="2000" b="1" dirty="0"/>
              <a:t>返回：缓冲区指针</a:t>
            </a:r>
            <a:r>
              <a:rPr lang="en-US" altLang="zh-CN" sz="2000" b="1" err="1"/>
              <a:t>bp</a:t>
            </a:r>
            <a:endParaRPr lang="en-US" altLang="zh-CN" sz="2000" b="1"/>
          </a:p>
          <a:p>
            <a:pPr>
              <a:spcBef>
                <a:spcPct val="50000"/>
              </a:spcBef>
            </a:pPr>
            <a:r>
              <a:rPr lang="zh-CN" altLang="en-US" sz="2000" b="1" dirty="0"/>
              <a:t>步骤：</a:t>
            </a:r>
            <a:endParaRPr lang="zh-CN" altLang="en-US" sz="2400" b="1" dirty="0"/>
          </a:p>
          <a:p>
            <a:pPr lvl="2">
              <a:spcBef>
                <a:spcPct val="50000"/>
              </a:spcBef>
            </a:pPr>
            <a:r>
              <a:rPr lang="zh-CN" altLang="en-US" sz="2000" b="1" dirty="0"/>
              <a:t>块在</a:t>
            </a:r>
            <a:r>
              <a:rPr lang="zh-CN" altLang="zh-CN" sz="2000" b="1" dirty="0"/>
              <a:t>b链中，且当前空闲</a:t>
            </a:r>
          </a:p>
          <a:p>
            <a:pPr lvl="3">
              <a:spcBef>
                <a:spcPct val="50000"/>
              </a:spcBef>
            </a:pPr>
            <a:r>
              <a:rPr lang="zh-CN" altLang="en-US" sz="1800" b="1" err="1"/>
              <a:t>由</a:t>
            </a:r>
            <a:r>
              <a:rPr lang="en-US" altLang="zh-CN" sz="1800" b="1" err="1"/>
              <a:t>av</a:t>
            </a:r>
            <a:r>
              <a:rPr lang="zh-CN" altLang="en-US" sz="1800" b="1" dirty="0"/>
              <a:t>链摘除，标记</a:t>
            </a:r>
            <a:r>
              <a:rPr lang="en-US" altLang="zh-CN" sz="1800" b="1" dirty="0"/>
              <a:t>BUSY, </a:t>
            </a:r>
            <a:r>
              <a:rPr lang="zh-CN" altLang="en-US" sz="1800" b="1" dirty="0"/>
              <a:t>返回缓冲块指针</a:t>
            </a:r>
          </a:p>
          <a:p>
            <a:pPr lvl="2">
              <a:spcBef>
                <a:spcPct val="50000"/>
              </a:spcBef>
            </a:pPr>
            <a:r>
              <a:rPr lang="zh-CN" altLang="en-US" sz="2000" b="1" dirty="0"/>
              <a:t>块在</a:t>
            </a:r>
            <a:r>
              <a:rPr lang="zh-CN" altLang="zh-CN" sz="2000" b="1" dirty="0"/>
              <a:t>b链中，但BUSY(其它进程在用</a:t>
            </a:r>
            <a:r>
              <a:rPr lang="en-US" altLang="zh-CN" sz="2000" b="1"/>
              <a:t>)</a:t>
            </a:r>
          </a:p>
          <a:p>
            <a:pPr lvl="3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dirty="0"/>
              <a:t>sleep(</a:t>
            </a:r>
            <a:r>
              <a:rPr lang="zh-CN" altLang="en-US" sz="1800" b="1" dirty="0"/>
              <a:t>空闲事件发生</a:t>
            </a:r>
            <a:r>
              <a:rPr lang="en-US" altLang="zh-CN" sz="1800" b="1" dirty="0"/>
              <a:t>)</a:t>
            </a:r>
            <a:r>
              <a:rPr lang="zh-CN" altLang="en-US" sz="1800" b="1" dirty="0"/>
              <a:t>，返回缓冲块指针</a:t>
            </a:r>
          </a:p>
          <a:p>
            <a:pPr lvl="2">
              <a:spcBef>
                <a:spcPct val="50000"/>
              </a:spcBef>
            </a:pPr>
            <a:r>
              <a:rPr lang="zh-CN" altLang="en-US" sz="2000" b="1" dirty="0"/>
              <a:t>不在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的链中，在</a:t>
            </a:r>
            <a:r>
              <a:rPr lang="en-US" altLang="zh-CN" sz="2000" b="1" err="1"/>
              <a:t>av</a:t>
            </a:r>
            <a:r>
              <a:rPr lang="zh-CN" altLang="en-US" sz="2000" b="1" dirty="0"/>
              <a:t>链上取到延迟写的块</a:t>
            </a:r>
          </a:p>
          <a:p>
            <a:pPr lvl="3">
              <a:spcBef>
                <a:spcPct val="50000"/>
              </a:spcBef>
            </a:pPr>
            <a:r>
              <a:rPr lang="zh-CN" altLang="en-US" sz="1800" b="1" dirty="0"/>
              <a:t>写出该块，分配下一个缓冲区</a:t>
            </a:r>
            <a:endParaRPr lang="zh-CN" altLang="en-US" sz="1800" b="1"/>
          </a:p>
          <a:p>
            <a:pPr lvl="2">
              <a:lnSpc>
                <a:spcPct val="110000"/>
              </a:lnSpc>
            </a:pPr>
            <a:r>
              <a:rPr lang="zh-CN" altLang="en-US" sz="2000" b="1" dirty="0"/>
              <a:t>不在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的链中，</a:t>
            </a:r>
            <a:r>
              <a:rPr lang="en-US" altLang="zh-CN" sz="2000" b="1" err="1"/>
              <a:t>av</a:t>
            </a:r>
            <a:r>
              <a:rPr lang="zh-CN" altLang="en-US" sz="2000" b="1" dirty="0"/>
              <a:t>链已空</a:t>
            </a:r>
          </a:p>
          <a:p>
            <a:pPr lvl="3">
              <a:lnSpc>
                <a:spcPct val="110000"/>
              </a:lnSpc>
            </a:pPr>
            <a:r>
              <a:rPr lang="zh-CN" altLang="en-US" sz="1800" b="1" dirty="0"/>
              <a:t>等待任意缓冲区变空闲的事件</a:t>
            </a:r>
          </a:p>
          <a:p>
            <a:pPr lvl="2">
              <a:lnSpc>
                <a:spcPct val="110000"/>
              </a:lnSpc>
            </a:pPr>
            <a:r>
              <a:rPr lang="zh-CN" altLang="en-US" sz="2000" b="1" dirty="0"/>
              <a:t>不在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的链中，在</a:t>
            </a:r>
            <a:r>
              <a:rPr lang="en-US" altLang="zh-CN" sz="2000" b="1" err="1"/>
              <a:t>av</a:t>
            </a:r>
            <a:r>
              <a:rPr lang="zh-CN" altLang="en-US" sz="2000" b="1" dirty="0"/>
              <a:t>链上得到空缓冲</a:t>
            </a:r>
          </a:p>
          <a:p>
            <a:pPr lvl="3">
              <a:lnSpc>
                <a:spcPct val="110000"/>
              </a:lnSpc>
            </a:pPr>
            <a:r>
              <a:rPr lang="zh-CN" altLang="en-US" sz="1800" b="1" dirty="0"/>
              <a:t>填写头部，由</a:t>
            </a:r>
            <a:r>
              <a:rPr lang="en-US" altLang="zh-CN" sz="1800" b="1" err="1"/>
              <a:t>av</a:t>
            </a:r>
            <a:r>
              <a:rPr lang="zh-CN" altLang="en-US" sz="1800" b="1" dirty="0"/>
              <a:t>链摘除，出旧</a:t>
            </a:r>
            <a:r>
              <a:rPr lang="en-US" altLang="zh-CN" sz="1800" b="1" dirty="0"/>
              <a:t>b</a:t>
            </a:r>
            <a:r>
              <a:rPr lang="zh-CN" altLang="en-US" sz="1800" b="1" dirty="0"/>
              <a:t>链，如新</a:t>
            </a:r>
            <a:r>
              <a:rPr lang="en-US" altLang="zh-CN" sz="1800" b="1" dirty="0"/>
              <a:t>b</a:t>
            </a:r>
            <a:r>
              <a:rPr lang="zh-CN" altLang="en-US" sz="1800" b="1" dirty="0"/>
              <a:t>链，返回缓冲块指针</a:t>
            </a:r>
            <a:endParaRPr lang="zh-CN" altLang="en-US" sz="1600" b="1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矩形 145411"/>
          <p:cNvSpPr/>
          <p:nvPr/>
        </p:nvSpPr>
        <p:spPr>
          <a:xfrm>
            <a:off x="755650" y="765175"/>
            <a:ext cx="7772400" cy="914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sz="4000" b="1" err="1"/>
              <a:t>brelse(bp</a:t>
            </a:r>
            <a:r>
              <a:rPr lang="en-US" altLang="zh-CN" sz="4000" b="1"/>
              <a:t>)</a:t>
            </a:r>
          </a:p>
        </p:txBody>
      </p:sp>
      <p:sp>
        <p:nvSpPr>
          <p:cNvPr id="145413" name="矩形 145412"/>
          <p:cNvSpPr/>
          <p:nvPr/>
        </p:nvSpPr>
        <p:spPr>
          <a:xfrm>
            <a:off x="609600" y="1989138"/>
            <a:ext cx="8001000" cy="42592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sz="2800" b="1" dirty="0"/>
              <a:t>参数：</a:t>
            </a:r>
            <a:r>
              <a:rPr lang="en-US" altLang="zh-CN" sz="2800" b="1" err="1"/>
              <a:t>bp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缓冲区头指针</a:t>
            </a:r>
          </a:p>
          <a:p>
            <a:pPr lvl="0"/>
            <a:r>
              <a:rPr lang="zh-CN" altLang="en-US" sz="2800" b="1" dirty="0"/>
              <a:t>返回：无</a:t>
            </a:r>
          </a:p>
          <a:p>
            <a:pPr lvl="0"/>
            <a:r>
              <a:rPr lang="zh-CN" altLang="en-US" sz="2800" b="1" dirty="0"/>
              <a:t>步骤：</a:t>
            </a:r>
          </a:p>
          <a:p>
            <a:pPr lvl="1"/>
            <a:r>
              <a:rPr lang="en-US" altLang="zh-CN" sz="2400" b="1" dirty="0"/>
              <a:t>If </a:t>
            </a:r>
            <a:r>
              <a:rPr lang="zh-CN" altLang="en-US" sz="2400" b="1" dirty="0"/>
              <a:t>有等待者</a:t>
            </a:r>
            <a:r>
              <a:rPr lang="en-US" altLang="zh-CN" sz="2400" b="1" dirty="0"/>
              <a:t>(b_flag&amp;B_WANTED!=0),</a:t>
            </a:r>
            <a:r>
              <a:rPr lang="zh-CN" altLang="en-US" sz="2400" b="1" dirty="0"/>
              <a:t>唤醒</a:t>
            </a:r>
            <a:r>
              <a:rPr lang="en-US" altLang="zh-CN" sz="2400" b="1"/>
              <a:t>;</a:t>
            </a:r>
          </a:p>
          <a:p>
            <a:pPr lvl="1"/>
            <a:r>
              <a:rPr lang="en-US" altLang="zh-CN" sz="2400" b="1"/>
              <a:t>Else</a:t>
            </a:r>
          </a:p>
          <a:p>
            <a:pPr lvl="2"/>
            <a:r>
              <a:rPr lang="en-US" altLang="zh-CN" sz="2000" b="1" err="1"/>
              <a:t>bfreelist</a:t>
            </a:r>
            <a:r>
              <a:rPr lang="zh-CN" altLang="en-US" sz="2000" b="1" dirty="0"/>
              <a:t>上有等待者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唤醒</a:t>
            </a:r>
          </a:p>
          <a:p>
            <a:pPr lvl="2"/>
            <a:r>
              <a:rPr lang="en-US" altLang="zh-CN" sz="2000" b="1" err="1"/>
              <a:t>bp</a:t>
            </a:r>
            <a:r>
              <a:rPr lang="zh-CN" altLang="en-US" sz="2000" b="1" err="1"/>
              <a:t>入</a:t>
            </a:r>
            <a:r>
              <a:rPr lang="en-US" altLang="zh-CN" sz="2000" b="1" err="1"/>
              <a:t>av</a:t>
            </a:r>
            <a:r>
              <a:rPr lang="zh-CN" altLang="en-US" sz="2000" b="1" dirty="0"/>
              <a:t>链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8193"/>
          <p:cNvSpPr txBox="1"/>
          <p:nvPr/>
        </p:nvSpPr>
        <p:spPr>
          <a:xfrm>
            <a:off x="1670050" y="723900"/>
            <a:ext cx="12954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柱面号</a:t>
            </a:r>
            <a:r>
              <a:rPr lang="en-US" altLang="zh-CN" sz="2400">
                <a:latin typeface="Times New Roman" panose="02020603050405020304" pitchFamily="18" charset="0"/>
              </a:rPr>
              <a:t>i</a:t>
            </a:r>
          </a:p>
          <a:p>
            <a:pPr>
              <a:spcBef>
                <a:spcPct val="50000"/>
              </a:spcBef>
            </a:pPr>
            <a:r>
              <a:rPr lang="zh-CN" altLang="zh-CN" sz="2400" dirty="0">
                <a:latin typeface="Times New Roman" panose="02020603050405020304" pitchFamily="18" charset="0"/>
              </a:rPr>
              <a:t>盘面号</a:t>
            </a:r>
            <a:r>
              <a:rPr lang="en-US" altLang="zh-CN" sz="2400">
                <a:latin typeface="Times New Roman" panose="02020603050405020304" pitchFamily="18" charset="0"/>
              </a:rPr>
              <a:t>j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扇区号</a:t>
            </a:r>
            <a:r>
              <a:rPr lang="en-US" altLang="zh-CN" sz="2400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8195" name="左右箭头 8194"/>
          <p:cNvSpPr/>
          <p:nvPr/>
        </p:nvSpPr>
        <p:spPr>
          <a:xfrm>
            <a:off x="5022850" y="1409700"/>
            <a:ext cx="762000" cy="228600"/>
          </a:xfrm>
          <a:prstGeom prst="leftRightArrow">
            <a:avLst>
              <a:gd name="adj1" fmla="val 50000"/>
              <a:gd name="adj2" fmla="val 6666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6" name="右大括号 8195"/>
          <p:cNvSpPr/>
          <p:nvPr/>
        </p:nvSpPr>
        <p:spPr>
          <a:xfrm>
            <a:off x="3041650" y="876300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7" name="文本框 8196"/>
          <p:cNvSpPr txBox="1"/>
          <p:nvPr/>
        </p:nvSpPr>
        <p:spPr>
          <a:xfrm>
            <a:off x="5861050" y="1257300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块号</a:t>
            </a:r>
            <a:r>
              <a:rPr lang="en-US" altLang="zh-CN" sz="2400" dirty="0"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</a:rPr>
              <a:t>（一维地址）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198" name="文本框 8197"/>
          <p:cNvSpPr txBox="1"/>
          <p:nvPr/>
        </p:nvSpPr>
        <p:spPr>
          <a:xfrm>
            <a:off x="3194050" y="12573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（三维地址）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200" name="文本框 8199"/>
          <p:cNvSpPr txBox="1"/>
          <p:nvPr/>
        </p:nvSpPr>
        <p:spPr>
          <a:xfrm>
            <a:off x="533400" y="2514600"/>
            <a:ext cx="8382000" cy="3195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编址方法：使相邻块物理上最近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例子：</a:t>
            </a:r>
            <a:r>
              <a:rPr lang="en-US" altLang="zh-CN" sz="2400">
                <a:latin typeface="Times New Roman" panose="02020603050405020304" pitchFamily="18" charset="0"/>
              </a:rPr>
              <a:t>l=2; m=3; n=3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柱面号：</a:t>
            </a:r>
            <a:r>
              <a:rPr lang="en-US" altLang="zh-CN" sz="2400">
                <a:latin typeface="Times New Roman" panose="02020603050405020304" pitchFamily="18" charset="0"/>
              </a:rPr>
              <a:t>0   0   0   0   0   0   0   0   0   1    1    1   1   1   1   1   1   1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盘面号：</a:t>
            </a:r>
            <a:r>
              <a:rPr lang="en-US" altLang="zh-CN" sz="2400">
                <a:latin typeface="Times New Roman" panose="02020603050405020304" pitchFamily="18" charset="0"/>
              </a:rPr>
              <a:t>0   0   0   1   1   1   2   2   2   0    0    0   1   1   1   2   2   2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扇区号：</a:t>
            </a:r>
            <a:r>
              <a:rPr lang="en-US" altLang="zh-CN" sz="2400">
                <a:latin typeface="Times New Roman" panose="02020603050405020304" pitchFamily="18" charset="0"/>
              </a:rPr>
              <a:t>0   1   2   0   1   2   0   1   2   0    1    2   0   1   2   0   1   2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块    号：</a:t>
            </a:r>
            <a:r>
              <a:rPr lang="en-US" altLang="zh-CN" sz="2400">
                <a:latin typeface="Times New Roman" panose="02020603050405020304" pitchFamily="18" charset="0"/>
              </a:rPr>
              <a:t>0   1   2   3   4   5   6   7   8   9   10  11 12 13 14 15 16 17</a:t>
            </a:r>
          </a:p>
        </p:txBody>
      </p:sp>
      <p:sp>
        <p:nvSpPr>
          <p:cNvPr id="8202" name="直接连接符 8201"/>
          <p:cNvSpPr/>
          <p:nvPr/>
        </p:nvSpPr>
        <p:spPr>
          <a:xfrm>
            <a:off x="1835150" y="5157788"/>
            <a:ext cx="68405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4608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 anchor="b"/>
          <a:lstStyle/>
          <a:p>
            <a:r>
              <a:rPr lang="en-US" altLang="zh-CN" sz="3600" b="1" err="1"/>
              <a:t>bread(dev,blkno</a:t>
            </a:r>
            <a:r>
              <a:rPr lang="en-US" altLang="zh-CN" sz="3600" b="1"/>
              <a:t>)</a:t>
            </a:r>
            <a:endParaRPr lang="en-US" altLang="zh-CN" b="1"/>
          </a:p>
        </p:txBody>
      </p:sp>
      <p:sp>
        <p:nvSpPr>
          <p:cNvPr id="46083" name="文本占位符 4608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382000" cy="5257800"/>
          </a:xfrm>
        </p:spPr>
        <p:txBody>
          <a:bodyPr/>
          <a:lstStyle/>
          <a:p>
            <a:r>
              <a:rPr lang="zh-CN" altLang="en-US" sz="2800" b="1" dirty="0"/>
              <a:t>参数：</a:t>
            </a:r>
            <a:r>
              <a:rPr lang="en-US" altLang="zh-CN" sz="2800" b="1" dirty="0"/>
              <a:t>dev:</a:t>
            </a:r>
            <a:r>
              <a:rPr lang="zh-CN" altLang="en-US" sz="2800" b="1" dirty="0"/>
              <a:t>设备号，</a:t>
            </a:r>
            <a:r>
              <a:rPr lang="en-US" altLang="zh-CN" sz="2800" b="1" err="1"/>
              <a:t>blkno</a:t>
            </a:r>
            <a:r>
              <a:rPr lang="zh-CN" altLang="zh-CN" sz="2800" b="1" dirty="0"/>
              <a:t>: 设备块号</a:t>
            </a:r>
            <a:endParaRPr lang="en-US" altLang="zh-CN" sz="2800" b="1"/>
          </a:p>
          <a:p>
            <a:r>
              <a:rPr lang="zh-CN" altLang="en-US" sz="2800" b="1" dirty="0"/>
              <a:t>返回：载有信息的缓冲区</a:t>
            </a:r>
            <a:r>
              <a:rPr lang="en-US" altLang="zh-CN" sz="2800" b="1" err="1"/>
              <a:t>bp</a:t>
            </a:r>
            <a:endParaRPr lang="en-US" altLang="zh-CN" sz="2800" b="1"/>
          </a:p>
          <a:p>
            <a:r>
              <a:rPr lang="zh-CN" altLang="en-US" sz="2800" b="1" dirty="0"/>
              <a:t>步骤：</a:t>
            </a:r>
            <a:endParaRPr lang="zh-CN" altLang="en-US" sz="2800" b="1"/>
          </a:p>
          <a:p>
            <a:pPr lvl="1"/>
            <a:r>
              <a:rPr lang="en-US" altLang="zh-CN" sz="2400" b="1" err="1"/>
              <a:t>bp=getblk(dev,blkno</a:t>
            </a:r>
            <a:r>
              <a:rPr lang="en-US" altLang="zh-CN" sz="2400" b="1"/>
              <a:t>)</a:t>
            </a:r>
          </a:p>
          <a:p>
            <a:pPr lvl="1"/>
            <a:r>
              <a:rPr lang="en-US" altLang="zh-CN" sz="2400" b="1" dirty="0"/>
              <a:t>if (</a:t>
            </a:r>
            <a:r>
              <a:rPr lang="zh-CN" altLang="en-US" sz="2400" b="1" dirty="0"/>
              <a:t>缓冲区数据有效</a:t>
            </a:r>
            <a:r>
              <a:rPr lang="en-US" altLang="zh-CN" sz="2400" b="1"/>
              <a:t>)</a:t>
            </a:r>
          </a:p>
          <a:p>
            <a:pPr lvl="2"/>
            <a:r>
              <a:rPr lang="en-US" altLang="zh-CN" sz="2000" b="1" err="1"/>
              <a:t>return(bp</a:t>
            </a:r>
            <a:r>
              <a:rPr lang="en-US" altLang="zh-CN" sz="2000" b="1" dirty="0"/>
              <a:t>)        //</a:t>
            </a:r>
            <a:r>
              <a:rPr lang="zh-CN" altLang="en-US" sz="2000" b="1" dirty="0"/>
              <a:t>在</a:t>
            </a:r>
            <a:r>
              <a:rPr lang="en-US" altLang="zh-CN" sz="2000" b="1" dirty="0"/>
              <a:t>cache</a:t>
            </a:r>
            <a:r>
              <a:rPr lang="zh-CN" altLang="en-US" sz="2000" b="1" dirty="0"/>
              <a:t>中得到</a:t>
            </a:r>
          </a:p>
          <a:p>
            <a:pPr lvl="1"/>
            <a:r>
              <a:rPr lang="zh-CN" altLang="zh-CN" sz="2400" b="1" dirty="0"/>
              <a:t>启动磁盘读</a:t>
            </a:r>
            <a:r>
              <a:rPr lang="en-US" altLang="zh-CN" sz="2400" b="1" err="1"/>
              <a:t>(d_actf/d_actl</a:t>
            </a:r>
            <a:r>
              <a:rPr lang="zh-CN" altLang="en-US" sz="2400" b="1" dirty="0"/>
              <a:t>链</a:t>
            </a:r>
            <a:r>
              <a:rPr lang="zh-CN" altLang="zh-CN" sz="2400" b="1"/>
              <a:t>)</a:t>
            </a:r>
          </a:p>
          <a:p>
            <a:pPr lvl="1"/>
            <a:r>
              <a:rPr lang="zh-CN" altLang="zh-CN" sz="2400" b="1" dirty="0"/>
              <a:t>sleep(等待读盘完成事件</a:t>
            </a:r>
            <a:r>
              <a:rPr lang="en-US" altLang="zh-CN" sz="2400" b="1"/>
              <a:t>)</a:t>
            </a:r>
          </a:p>
          <a:p>
            <a:r>
              <a:rPr lang="zh-CN" altLang="en-US" sz="2800" b="1" dirty="0"/>
              <a:t>中断</a:t>
            </a:r>
          </a:p>
          <a:p>
            <a:pPr lvl="1"/>
            <a:r>
              <a:rPr lang="zh-CN" altLang="en-US" sz="2400" b="1" dirty="0"/>
              <a:t>唤醒</a:t>
            </a:r>
          </a:p>
          <a:p>
            <a:pPr lvl="1"/>
            <a:r>
              <a:rPr lang="en-US" altLang="zh-CN" sz="2400" b="1" err="1"/>
              <a:t>return(bp</a:t>
            </a:r>
            <a:r>
              <a:rPr lang="en-US" altLang="zh-CN" sz="2400" b="1"/>
              <a:t>)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标题 49155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 anchor="b"/>
          <a:lstStyle/>
          <a:p>
            <a:r>
              <a:rPr lang="en-US" altLang="zh-CN" sz="3600" b="1" err="1"/>
              <a:t>breada(dev,blkno,rablkno</a:t>
            </a:r>
            <a:r>
              <a:rPr lang="en-US" altLang="zh-CN" sz="3600" b="1"/>
              <a:t>)</a:t>
            </a:r>
          </a:p>
        </p:txBody>
      </p:sp>
      <p:sp>
        <p:nvSpPr>
          <p:cNvPr id="49157" name="文本占位符 49156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305800" cy="5715000"/>
          </a:xfrm>
        </p:spPr>
        <p:txBody>
          <a:bodyPr/>
          <a:lstStyle/>
          <a:p>
            <a:r>
              <a:rPr lang="zh-CN" altLang="en-US" sz="2800" b="1" dirty="0"/>
              <a:t>参数：</a:t>
            </a:r>
            <a:r>
              <a:rPr lang="en-US" altLang="zh-CN" sz="2400" b="1" dirty="0"/>
              <a:t>dev:</a:t>
            </a:r>
            <a:r>
              <a:rPr lang="zh-CN" altLang="en-US" sz="2400" b="1" dirty="0"/>
              <a:t>设备号，</a:t>
            </a:r>
            <a:r>
              <a:rPr lang="en-US" altLang="zh-CN" sz="2400" b="1" err="1"/>
              <a:t>blkno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读块号，</a:t>
            </a:r>
            <a:r>
              <a:rPr lang="en-US" altLang="zh-CN" sz="2400" b="1" err="1"/>
              <a:t>rablkno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预读块号</a:t>
            </a:r>
          </a:p>
          <a:p>
            <a:r>
              <a:rPr lang="zh-CN" altLang="en-US" sz="2800" b="1" dirty="0"/>
              <a:t>返回：</a:t>
            </a:r>
            <a:r>
              <a:rPr lang="en-US" altLang="zh-CN" sz="2800" b="1" err="1"/>
              <a:t>blk</a:t>
            </a:r>
            <a:r>
              <a:rPr lang="zh-CN" altLang="en-US" sz="2800" b="1" dirty="0"/>
              <a:t>缓冲块指针</a:t>
            </a:r>
            <a:r>
              <a:rPr lang="en-US" altLang="zh-CN" sz="2400" b="1" err="1"/>
              <a:t>rbp</a:t>
            </a:r>
            <a:endParaRPr lang="en-US" altLang="zh-CN" sz="2800" b="1"/>
          </a:p>
          <a:p>
            <a:r>
              <a:rPr lang="zh-CN" altLang="en-US" sz="2800" b="1" dirty="0"/>
              <a:t>步骤：</a:t>
            </a:r>
            <a:endParaRPr lang="zh-CN" altLang="en-US" sz="2800" b="1"/>
          </a:p>
          <a:p>
            <a:pPr lvl="1"/>
            <a:r>
              <a:rPr lang="en-US" altLang="zh-CN" sz="2400" b="1" err="1"/>
              <a:t>rbp=getblk(dev,blkno</a:t>
            </a:r>
            <a:r>
              <a:rPr lang="en-US" altLang="zh-CN" sz="2400" b="1"/>
              <a:t>)</a:t>
            </a:r>
          </a:p>
          <a:p>
            <a:pPr lvl="1"/>
            <a:r>
              <a:rPr lang="en-US" altLang="zh-CN" sz="2400" b="1" dirty="0"/>
              <a:t>if(</a:t>
            </a:r>
            <a:r>
              <a:rPr lang="zh-CN" altLang="en-US" sz="2400" b="1" dirty="0"/>
              <a:t>信息无效</a:t>
            </a:r>
            <a:r>
              <a:rPr lang="en-US" altLang="zh-CN" sz="2400" b="1"/>
              <a:t>)</a:t>
            </a:r>
          </a:p>
          <a:p>
            <a:pPr lvl="2"/>
            <a:r>
              <a:rPr lang="zh-CN" altLang="en-US" sz="2000" b="1" dirty="0"/>
              <a:t>启动设备读入</a:t>
            </a:r>
            <a:r>
              <a:rPr lang="en-US" altLang="zh-CN" sz="2000" b="1" err="1"/>
              <a:t>(d_actf/d_actl</a:t>
            </a:r>
            <a:r>
              <a:rPr lang="zh-CN" altLang="en-US" sz="2000" b="1" dirty="0"/>
              <a:t>链</a:t>
            </a:r>
            <a:r>
              <a:rPr lang="en-US" altLang="zh-CN" sz="2000" b="1"/>
              <a:t>)</a:t>
            </a:r>
          </a:p>
          <a:p>
            <a:pPr lvl="1"/>
            <a:r>
              <a:rPr lang="en-US" altLang="zh-CN" sz="2400" b="1" err="1"/>
              <a:t>rabp=getblk(dev,rablkno</a:t>
            </a:r>
            <a:r>
              <a:rPr lang="en-US" altLang="zh-CN" sz="2400" b="1"/>
              <a:t>)</a:t>
            </a:r>
          </a:p>
          <a:p>
            <a:pPr lvl="1"/>
            <a:r>
              <a:rPr lang="en-US" altLang="zh-CN" sz="2400" b="1" dirty="0"/>
              <a:t>if (B_DONE)    //</a:t>
            </a:r>
            <a:r>
              <a:rPr lang="zh-CN" altLang="en-US" sz="2400" b="1" dirty="0"/>
              <a:t>缓冲区从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链得到</a:t>
            </a:r>
          </a:p>
          <a:p>
            <a:pPr lvl="2"/>
            <a:r>
              <a:rPr lang="en-US" altLang="zh-CN" sz="2000" b="1" err="1"/>
              <a:t>brelse(rabp</a:t>
            </a:r>
            <a:r>
              <a:rPr lang="en-US" altLang="zh-CN" sz="2000" b="1" dirty="0"/>
              <a:t>)  //</a:t>
            </a:r>
            <a:r>
              <a:rPr lang="zh-CN" altLang="en-US" sz="2000" b="1" dirty="0"/>
              <a:t>入</a:t>
            </a:r>
            <a:r>
              <a:rPr lang="en-US" altLang="zh-CN" sz="2000" b="1" err="1"/>
              <a:t>av</a:t>
            </a:r>
            <a:r>
              <a:rPr lang="zh-CN" altLang="en-US" sz="2000" b="1" dirty="0"/>
              <a:t>链</a:t>
            </a:r>
          </a:p>
          <a:p>
            <a:pPr lvl="1"/>
            <a:r>
              <a:rPr lang="en-US" altLang="zh-CN" sz="2400" b="1" dirty="0"/>
              <a:t>else    //</a:t>
            </a:r>
            <a:r>
              <a:rPr lang="zh-CN" altLang="en-US" sz="2400" b="1" dirty="0"/>
              <a:t>缓冲区从</a:t>
            </a:r>
            <a:r>
              <a:rPr lang="en-US" altLang="zh-CN" sz="2400" b="1" err="1"/>
              <a:t>av</a:t>
            </a:r>
            <a:r>
              <a:rPr lang="zh-CN" altLang="en-US" sz="2400" b="1" dirty="0"/>
              <a:t>链得到</a:t>
            </a:r>
            <a:endParaRPr lang="zh-CN" altLang="en-US" sz="2400" b="1"/>
          </a:p>
          <a:p>
            <a:pPr lvl="2"/>
            <a:r>
              <a:rPr lang="zh-CN" altLang="en-US" sz="2000" b="1" dirty="0"/>
              <a:t>启动设备读入</a:t>
            </a:r>
            <a:r>
              <a:rPr lang="en-US" altLang="zh-CN" sz="2000" b="1" err="1"/>
              <a:t>(d_actf/d_actl</a:t>
            </a:r>
            <a:r>
              <a:rPr lang="zh-CN" altLang="en-US" sz="2000" b="1" dirty="0"/>
              <a:t>链</a:t>
            </a:r>
            <a:r>
              <a:rPr lang="en-US" altLang="zh-CN" sz="2000" b="1" dirty="0"/>
              <a:t>)    //</a:t>
            </a:r>
            <a:r>
              <a:rPr lang="zh-CN" altLang="en-US" sz="2000" b="1" dirty="0"/>
              <a:t>中断时入</a:t>
            </a:r>
            <a:r>
              <a:rPr lang="en-US" altLang="zh-CN" sz="2000" b="1" err="1"/>
              <a:t>av</a:t>
            </a:r>
            <a:r>
              <a:rPr lang="zh-CN" altLang="en-US" sz="2000" b="1" dirty="0"/>
              <a:t>链</a:t>
            </a:r>
          </a:p>
          <a:p>
            <a:pPr lvl="1"/>
            <a:r>
              <a:rPr lang="en-US" altLang="zh-CN" sz="2400" b="1" err="1"/>
              <a:t>iowait(rbp</a:t>
            </a:r>
            <a:r>
              <a:rPr lang="en-US" altLang="zh-CN" sz="2400" b="1"/>
              <a:t>)</a:t>
            </a:r>
          </a:p>
          <a:p>
            <a:pPr lvl="1"/>
            <a:r>
              <a:rPr lang="en-US" altLang="zh-CN" sz="2400" b="1" err="1"/>
              <a:t>return(rbp</a:t>
            </a:r>
            <a:r>
              <a:rPr lang="en-US" altLang="zh-CN" sz="2400" b="1"/>
              <a:t>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48129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 anchor="b"/>
          <a:lstStyle/>
          <a:p>
            <a:r>
              <a:rPr lang="en-US" altLang="zh-CN" sz="3600" b="1" err="1"/>
              <a:t>bwrite(bp</a:t>
            </a:r>
            <a:r>
              <a:rPr lang="en-US" altLang="zh-CN" sz="3600" b="1"/>
              <a:t>)</a:t>
            </a:r>
            <a:endParaRPr lang="en-US" altLang="zh-CN" b="1"/>
          </a:p>
        </p:txBody>
      </p:sp>
      <p:sp>
        <p:nvSpPr>
          <p:cNvPr id="48131" name="文本占位符 48130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8070850" cy="4949825"/>
          </a:xfrm>
        </p:spPr>
        <p:txBody>
          <a:bodyPr/>
          <a:lstStyle/>
          <a:p>
            <a:r>
              <a:rPr lang="zh-CN" altLang="en-US" b="1" dirty="0"/>
              <a:t>参数：</a:t>
            </a:r>
            <a:r>
              <a:rPr lang="en-US" altLang="zh-CN" b="1" err="1"/>
              <a:t>bp</a:t>
            </a:r>
            <a:r>
              <a:rPr lang="zh-CN" altLang="en-US" b="1" dirty="0"/>
              <a:t>：缓冲区指针</a:t>
            </a:r>
          </a:p>
          <a:p>
            <a:r>
              <a:rPr lang="zh-CN" altLang="en-US" b="1" dirty="0"/>
              <a:t>步骤：</a:t>
            </a:r>
          </a:p>
          <a:p>
            <a:pPr lvl="1"/>
            <a:r>
              <a:rPr lang="zh-CN" altLang="en-US" b="1" dirty="0"/>
              <a:t>入设备</a:t>
            </a:r>
            <a:r>
              <a:rPr lang="en-US" altLang="zh-CN" b="1" dirty="0"/>
              <a:t>d_act</a:t>
            </a:r>
            <a:r>
              <a:rPr lang="zh-CN" altLang="en-US" b="1" dirty="0"/>
              <a:t>队列</a:t>
            </a:r>
            <a:r>
              <a:rPr lang="en-US" altLang="zh-CN" b="1" dirty="0"/>
              <a:t>(</a:t>
            </a:r>
            <a:r>
              <a:rPr lang="zh-CN" altLang="en-US" b="1" dirty="0"/>
              <a:t>若设备不忙启动设备</a:t>
            </a:r>
            <a:r>
              <a:rPr lang="en-US" altLang="zh-CN" b="1"/>
              <a:t>)</a:t>
            </a:r>
          </a:p>
          <a:p>
            <a:pPr lvl="1"/>
            <a:r>
              <a:rPr lang="en-US" altLang="zh-CN" b="1"/>
              <a:t>if(! B_ASYNC)</a:t>
            </a:r>
          </a:p>
          <a:p>
            <a:pPr lvl="2"/>
            <a:r>
              <a:rPr lang="zh-CN" altLang="zh-CN" b="1" dirty="0"/>
              <a:t>sleep(等待IO完成事件</a:t>
            </a:r>
            <a:r>
              <a:rPr lang="en-US" altLang="zh-CN" b="1"/>
              <a:t>)</a:t>
            </a:r>
          </a:p>
          <a:p>
            <a:pPr lvl="1"/>
            <a:r>
              <a:rPr lang="zh-CN" altLang="en-US" b="1" dirty="0"/>
              <a:t>中断</a:t>
            </a:r>
          </a:p>
          <a:p>
            <a:pPr lvl="2"/>
            <a:r>
              <a:rPr lang="zh-CN" altLang="en-US" b="1" dirty="0"/>
              <a:t>唤醒</a:t>
            </a:r>
            <a:endParaRPr lang="zh-CN" altLang="en-US" b="1"/>
          </a:p>
          <a:p>
            <a:pPr lvl="2"/>
            <a:r>
              <a:rPr lang="en-US" altLang="zh-CN" b="1" err="1"/>
              <a:t>brelse(bp), (bp</a:t>
            </a:r>
            <a:r>
              <a:rPr lang="zh-CN" altLang="zh-CN" b="1"/>
              <a:t>入</a:t>
            </a:r>
            <a:r>
              <a:rPr lang="en-US" altLang="zh-CN" b="1" err="1"/>
              <a:t>av</a:t>
            </a:r>
            <a:r>
              <a:rPr lang="zh-CN" altLang="zh-CN" b="1" dirty="0"/>
              <a:t>链</a:t>
            </a:r>
            <a:r>
              <a:rPr lang="en-US" altLang="zh-CN" b="1"/>
              <a:t>)</a:t>
            </a:r>
          </a:p>
          <a:p>
            <a:pPr lvl="1"/>
            <a:endParaRPr lang="en-US" altLang="zh-CN" b="1"/>
          </a:p>
          <a:p>
            <a:pPr lvl="3"/>
            <a:endParaRPr lang="en-US" altLang="zh-CN" b="1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47105"/>
          <p:cNvSpPr>
            <a:spLocks noGrp="1"/>
          </p:cNvSpPr>
          <p:nvPr>
            <p:ph type="title"/>
          </p:nvPr>
        </p:nvSpPr>
        <p:spPr>
          <a:xfrm>
            <a:off x="900113" y="692150"/>
            <a:ext cx="7772400" cy="838200"/>
          </a:xfrm>
        </p:spPr>
        <p:txBody>
          <a:bodyPr anchor="b"/>
          <a:lstStyle/>
          <a:p>
            <a:r>
              <a:rPr lang="en-US" altLang="zh-CN" sz="3600" b="1" err="1"/>
              <a:t>bdwrite(bp</a:t>
            </a:r>
            <a:r>
              <a:rPr lang="en-US" altLang="zh-CN" sz="3600" b="1"/>
              <a:t>)</a:t>
            </a:r>
          </a:p>
        </p:txBody>
      </p:sp>
      <p:sp>
        <p:nvSpPr>
          <p:cNvPr id="47107" name="文本占位符 47106"/>
          <p:cNvSpPr>
            <a:spLocks noGrp="1"/>
          </p:cNvSpPr>
          <p:nvPr>
            <p:ph type="body" idx="1"/>
          </p:nvPr>
        </p:nvSpPr>
        <p:spPr>
          <a:xfrm>
            <a:off x="381000" y="2133600"/>
            <a:ext cx="8458200" cy="4419600"/>
          </a:xfrm>
        </p:spPr>
        <p:txBody>
          <a:bodyPr/>
          <a:lstStyle/>
          <a:p>
            <a:r>
              <a:rPr lang="zh-CN" altLang="en-US" sz="2800" b="1" dirty="0"/>
              <a:t>参数</a:t>
            </a:r>
            <a:r>
              <a:rPr lang="en-US" altLang="zh-CN" sz="2800" b="1" err="1"/>
              <a:t>: bp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缓冲区指针</a:t>
            </a:r>
            <a:endParaRPr lang="zh-CN" altLang="en-US" sz="2800" b="1"/>
          </a:p>
          <a:p>
            <a:r>
              <a:rPr lang="zh-CN" altLang="en-US" sz="2800" b="1" dirty="0"/>
              <a:t>返回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无</a:t>
            </a:r>
          </a:p>
          <a:p>
            <a:r>
              <a:rPr lang="zh-CN" altLang="en-US" sz="2800" b="1" dirty="0"/>
              <a:t>步骤：</a:t>
            </a:r>
          </a:p>
          <a:p>
            <a:pPr lvl="1"/>
            <a:r>
              <a:rPr lang="zh-CN" altLang="en-US" b="1" dirty="0"/>
              <a:t>标记</a:t>
            </a:r>
            <a:r>
              <a:rPr lang="en-US" altLang="zh-CN" b="1"/>
              <a:t>b_flags =| B_DELWRI | B_DONE</a:t>
            </a:r>
          </a:p>
          <a:p>
            <a:pPr lvl="1"/>
            <a:r>
              <a:rPr lang="en-US" altLang="zh-CN" b="1" err="1"/>
              <a:t>brelse(bp), (bp</a:t>
            </a:r>
            <a:r>
              <a:rPr lang="zh-CN" altLang="zh-CN" b="1"/>
              <a:t>入</a:t>
            </a:r>
            <a:r>
              <a:rPr lang="en-US" altLang="zh-CN" b="1" err="1"/>
              <a:t>av</a:t>
            </a:r>
            <a:r>
              <a:rPr lang="zh-CN" altLang="zh-CN" b="1"/>
              <a:t>链</a:t>
            </a:r>
            <a:r>
              <a:rPr lang="en-US" altLang="zh-CN" b="1"/>
              <a:t>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52225"/>
          <p:cNvSpPr>
            <a:spLocks noGrp="1"/>
          </p:cNvSpPr>
          <p:nvPr>
            <p:ph type="title"/>
          </p:nvPr>
        </p:nvSpPr>
        <p:spPr>
          <a:xfrm>
            <a:off x="827088" y="836613"/>
            <a:ext cx="7772400" cy="762000"/>
          </a:xfrm>
        </p:spPr>
        <p:txBody>
          <a:bodyPr anchor="b"/>
          <a:lstStyle/>
          <a:p>
            <a:r>
              <a:rPr lang="en-US" altLang="zh-CN" sz="3600" b="1" err="1"/>
              <a:t>bawrite(bp</a:t>
            </a:r>
            <a:r>
              <a:rPr lang="en-US" altLang="zh-CN" sz="3600" b="1"/>
              <a:t>)</a:t>
            </a:r>
            <a:endParaRPr lang="en-US" altLang="zh-CN" b="1"/>
          </a:p>
        </p:txBody>
      </p:sp>
      <p:sp>
        <p:nvSpPr>
          <p:cNvPr id="52227" name="文本占位符 52226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3962400"/>
          </a:xfrm>
        </p:spPr>
        <p:txBody>
          <a:bodyPr/>
          <a:lstStyle/>
          <a:p>
            <a:r>
              <a:rPr lang="zh-CN" altLang="en-US" b="1" dirty="0"/>
              <a:t>参数：</a:t>
            </a:r>
            <a:r>
              <a:rPr lang="en-US" altLang="zh-CN" b="1" err="1"/>
              <a:t>bp</a:t>
            </a:r>
            <a:r>
              <a:rPr lang="en-US" altLang="zh-CN" b="1" dirty="0"/>
              <a:t>: </a:t>
            </a:r>
            <a:r>
              <a:rPr lang="zh-CN" altLang="en-US" b="1" dirty="0"/>
              <a:t>缓冲区头指针</a:t>
            </a:r>
          </a:p>
          <a:p>
            <a:r>
              <a:rPr lang="zh-CN" altLang="en-US" b="1" dirty="0"/>
              <a:t>返回：无</a:t>
            </a:r>
          </a:p>
          <a:p>
            <a:r>
              <a:rPr lang="zh-CN" altLang="en-US" b="1" dirty="0"/>
              <a:t>步骤：</a:t>
            </a:r>
          </a:p>
          <a:p>
            <a:pPr lvl="1"/>
            <a:r>
              <a:rPr lang="en-US" altLang="zh-CN" b="1" err="1"/>
              <a:t>bp</a:t>
            </a:r>
            <a:r>
              <a:rPr lang="en-US" altLang="zh-CN" b="1"/>
              <a:t>-&gt;b_flag =| B_ASYNC</a:t>
            </a:r>
          </a:p>
          <a:p>
            <a:pPr lvl="1"/>
            <a:r>
              <a:rPr lang="en-US" altLang="zh-CN" b="1" err="1"/>
              <a:t>bwrite(bp</a:t>
            </a:r>
            <a:r>
              <a:rPr lang="en-US" altLang="zh-CN" b="1"/>
              <a:t>)</a:t>
            </a:r>
          </a:p>
          <a:p>
            <a:r>
              <a:rPr lang="zh-CN" altLang="en-US" b="1" dirty="0"/>
              <a:t>中断</a:t>
            </a:r>
            <a:endParaRPr lang="zh-CN" altLang="en-US" b="1"/>
          </a:p>
          <a:p>
            <a:pPr lvl="1"/>
            <a:r>
              <a:rPr lang="zh-CN" altLang="en-US" b="1" dirty="0"/>
              <a:t>入</a:t>
            </a:r>
            <a:r>
              <a:rPr lang="en-US" altLang="zh-CN" b="1" err="1"/>
              <a:t>av</a:t>
            </a:r>
            <a:r>
              <a:rPr lang="zh-CN" altLang="en-US" b="1" dirty="0"/>
              <a:t>队列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13665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266825"/>
          </a:xfrm>
        </p:spPr>
        <p:txBody>
          <a:bodyPr anchor="b"/>
          <a:lstStyle/>
          <a:p>
            <a:r>
              <a:rPr lang="en-US" altLang="zh-CN" b="1" dirty="0"/>
              <a:t>9.8 </a:t>
            </a:r>
            <a:r>
              <a:rPr lang="zh-CN" altLang="en-US" b="1" dirty="0"/>
              <a:t>输入输出进程</a:t>
            </a:r>
            <a:endParaRPr lang="zh-CN" altLang="en-US" b="1"/>
          </a:p>
        </p:txBody>
      </p:sp>
      <p:sp>
        <p:nvSpPr>
          <p:cNvPr id="113667" name="文本占位符 11366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专门负责</a:t>
            </a:r>
            <a:r>
              <a:rPr lang="en-US" altLang="zh-CN" b="1" dirty="0"/>
              <a:t>IO</a:t>
            </a:r>
            <a:r>
              <a:rPr lang="zh-CN" altLang="en-US" b="1" dirty="0"/>
              <a:t>传输的进程</a:t>
            </a:r>
          </a:p>
          <a:p>
            <a:pPr lvl="1"/>
            <a:r>
              <a:rPr lang="zh-CN" altLang="en-US" b="1" dirty="0"/>
              <a:t>另外一种</a:t>
            </a:r>
            <a:r>
              <a:rPr lang="en-US" altLang="zh-CN" b="1" dirty="0"/>
              <a:t>IO</a:t>
            </a:r>
            <a:r>
              <a:rPr lang="zh-CN" altLang="en-US" b="1" dirty="0"/>
              <a:t>模式</a:t>
            </a:r>
            <a:r>
              <a:rPr lang="en-US" altLang="zh-CN" b="1">
                <a:latin typeface="Arial" panose="020B0604020202020204" pitchFamily="34" charset="0"/>
              </a:rPr>
              <a:t>—</a:t>
            </a:r>
            <a:r>
              <a:rPr lang="zh-CN" altLang="en-US" b="1" dirty="0"/>
              <a:t>服务模式</a:t>
            </a:r>
          </a:p>
          <a:p>
            <a:pPr lvl="1"/>
            <a:r>
              <a:rPr lang="en-US" altLang="zh-CN" b="1"/>
              <a:t>C/S Model</a:t>
            </a:r>
          </a:p>
          <a:p>
            <a:r>
              <a:rPr lang="zh-CN" altLang="en-US" b="1" dirty="0"/>
              <a:t>特点</a:t>
            </a:r>
          </a:p>
          <a:p>
            <a:pPr lvl="1"/>
            <a:r>
              <a:rPr lang="zh-CN" altLang="en-US" b="1" dirty="0"/>
              <a:t>界面清晰</a:t>
            </a:r>
            <a:r>
              <a:rPr lang="en-US" altLang="zh-CN" b="1" dirty="0"/>
              <a:t>,</a:t>
            </a:r>
            <a:r>
              <a:rPr lang="zh-CN" altLang="en-US" b="1" dirty="0"/>
              <a:t>方便使用</a:t>
            </a:r>
          </a:p>
          <a:p>
            <a:pPr lvl="1"/>
            <a:r>
              <a:rPr lang="zh-CN" altLang="en-US" b="1" dirty="0"/>
              <a:t>两次进程切换</a:t>
            </a:r>
            <a:r>
              <a:rPr lang="en-US" altLang="zh-CN" b="1" dirty="0"/>
              <a:t>,</a:t>
            </a:r>
            <a:r>
              <a:rPr lang="zh-CN" altLang="en-US" b="1" dirty="0"/>
              <a:t>速度问题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63489"/>
          <p:cNvSpPr>
            <a:spLocks noGrp="1"/>
          </p:cNvSpPr>
          <p:nvPr>
            <p:ph type="title"/>
          </p:nvPr>
        </p:nvSpPr>
        <p:spPr>
          <a:xfrm>
            <a:off x="1295400" y="981075"/>
            <a:ext cx="4140200" cy="762000"/>
          </a:xfrm>
        </p:spPr>
        <p:txBody>
          <a:bodyPr anchor="b"/>
          <a:lstStyle/>
          <a:p>
            <a:r>
              <a:rPr lang="en-US" altLang="zh-CN" dirty="0"/>
              <a:t>9.9 RAID</a:t>
            </a:r>
            <a:r>
              <a:rPr lang="zh-CN" altLang="en-US" dirty="0"/>
              <a:t>技术</a:t>
            </a:r>
            <a:endParaRPr lang="zh-CN" altLang="en-US" sz="4800"/>
          </a:p>
        </p:txBody>
      </p:sp>
      <p:sp>
        <p:nvSpPr>
          <p:cNvPr id="63491" name="文本占位符 63490"/>
          <p:cNvSpPr>
            <a:spLocks noGrp="1"/>
          </p:cNvSpPr>
          <p:nvPr>
            <p:ph type="body" idx="1"/>
          </p:nvPr>
        </p:nvSpPr>
        <p:spPr>
          <a:xfrm>
            <a:off x="457200" y="1844675"/>
            <a:ext cx="8229600" cy="4708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RAID: 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Redundant Array of Inexpensive Disks</a:t>
            </a:r>
          </a:p>
          <a:p>
            <a:pPr lvl="2">
              <a:lnSpc>
                <a:spcPct val="90000"/>
              </a:lnSpc>
            </a:pPr>
            <a:r>
              <a:rPr lang="en-US" altLang="zh-CN" sz="1800" err="1"/>
              <a:t>compared with SLEDs</a:t>
            </a:r>
            <a:r>
              <a:rPr lang="en-US" altLang="zh-CN" sz="1800"/>
              <a:t> (Single Large Expensive Disks)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Redundant Array of Independent Disks //</a:t>
            </a:r>
            <a:r>
              <a:rPr lang="zh-CN" altLang="en-US" sz="1400" b="1" dirty="0"/>
              <a:t>独立磁盘冗余阵列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Proposed by researchers at UC Berkeley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David A. Patterson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Background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disk access speed increases slowly compared with CPU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solution: multiple parallel component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Objective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enhanced performance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high reliability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66561"/>
          <p:cNvSpPr>
            <a:spLocks noGrp="1"/>
          </p:cNvSpPr>
          <p:nvPr>
            <p:ph type="title"/>
          </p:nvPr>
        </p:nvSpPr>
        <p:spPr>
          <a:xfrm>
            <a:off x="827088" y="800100"/>
            <a:ext cx="7772400" cy="914400"/>
          </a:xfrm>
        </p:spPr>
        <p:txBody>
          <a:bodyPr anchor="b"/>
          <a:lstStyle/>
          <a:p>
            <a:r>
              <a:rPr lang="en-US" altLang="zh-CN" sz="4000" dirty="0"/>
              <a:t>RAID</a:t>
            </a:r>
            <a:r>
              <a:rPr lang="zh-CN" altLang="en-US" sz="4000" dirty="0"/>
              <a:t>技术</a:t>
            </a:r>
            <a:endParaRPr lang="zh-CN" altLang="en-US"/>
          </a:p>
        </p:txBody>
      </p:sp>
      <p:sp>
        <p:nvSpPr>
          <p:cNvPr id="66563" name="文本占位符 66562"/>
          <p:cNvSpPr>
            <a:spLocks noGrp="1"/>
          </p:cNvSpPr>
          <p:nvPr>
            <p:ph type="body" idx="1"/>
          </p:nvPr>
        </p:nvSpPr>
        <p:spPr>
          <a:xfrm>
            <a:off x="533400" y="1935163"/>
            <a:ext cx="8229600" cy="4733925"/>
          </a:xfrm>
        </p:spPr>
        <p:txBody>
          <a:bodyPr/>
          <a:lstStyle/>
          <a:p>
            <a:r>
              <a:rPr lang="en-US" altLang="zh-CN" sz="2400"/>
              <a:t>RAID</a:t>
            </a:r>
          </a:p>
          <a:p>
            <a:pPr lvl="1"/>
            <a:r>
              <a:rPr lang="en-US" altLang="zh-CN" sz="2000"/>
              <a:t>RAID is a set of physical disks viewed by the operating system as a single logical drive</a:t>
            </a:r>
          </a:p>
          <a:p>
            <a:pPr lvl="1"/>
            <a:r>
              <a:rPr lang="en-US" altLang="zh-CN" sz="2000"/>
              <a:t>Data are distributed across an array of physical drives</a:t>
            </a:r>
          </a:p>
          <a:p>
            <a:pPr lvl="1"/>
            <a:r>
              <a:rPr lang="en-US" altLang="zh-CN" sz="2000"/>
              <a:t>Redundant disk capacity is used to store parity information, which guarantees data recoverability</a:t>
            </a:r>
            <a:r>
              <a:rPr lang="en-US" altLang="zh-CN" sz="2400"/>
              <a:t> </a:t>
            </a:r>
            <a:r>
              <a:rPr lang="en-US" altLang="zh-CN" sz="2000"/>
              <a:t>in case of disk failure</a:t>
            </a:r>
          </a:p>
          <a:p>
            <a:r>
              <a:rPr lang="en-US" altLang="zh-CN" sz="2400"/>
              <a:t>Hardware RAID vs. Software RAID</a:t>
            </a:r>
          </a:p>
          <a:p>
            <a:pPr lvl="1"/>
            <a:r>
              <a:rPr lang="en-US" altLang="zh-CN" sz="2000"/>
              <a:t>hardware based: special controller </a:t>
            </a:r>
          </a:p>
          <a:p>
            <a:pPr lvl="1"/>
            <a:r>
              <a:rPr lang="en-US" altLang="zh-CN" sz="2000"/>
              <a:t>Windows NT, 2000, UNIX support software RAID</a:t>
            </a:r>
          </a:p>
          <a:p>
            <a:r>
              <a:rPr lang="en-US" altLang="zh-CN" sz="2400"/>
              <a:t>SCSI RAID vs. IDE RAID</a:t>
            </a:r>
          </a:p>
          <a:p>
            <a:pPr lvl="1"/>
            <a:r>
              <a:rPr lang="en-US" altLang="zh-CN" sz="2000"/>
              <a:t>performance: SCSI outperforms IDE</a:t>
            </a:r>
          </a:p>
          <a:p>
            <a:pPr lvl="1"/>
            <a:r>
              <a:rPr lang="en-US" altLang="zh-CN" sz="2000"/>
              <a:t>price: IDE beats SCSI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65537"/>
          <p:cNvSpPr>
            <a:spLocks noGrp="1"/>
          </p:cNvSpPr>
          <p:nvPr>
            <p:ph type="title"/>
          </p:nvPr>
        </p:nvSpPr>
        <p:spPr>
          <a:xfrm>
            <a:off x="395288" y="765175"/>
            <a:ext cx="8382000" cy="914400"/>
          </a:xfrm>
        </p:spPr>
        <p:txBody>
          <a:bodyPr anchor="b"/>
          <a:lstStyle/>
          <a:p>
            <a:r>
              <a:rPr lang="en-US" altLang="zh-CN" dirty="0"/>
              <a:t>9.9.1 RAID</a:t>
            </a:r>
            <a:r>
              <a:rPr lang="zh-CN" altLang="en-US" dirty="0"/>
              <a:t>级别</a:t>
            </a:r>
          </a:p>
        </p:txBody>
      </p:sp>
      <p:sp>
        <p:nvSpPr>
          <p:cNvPr id="65539" name="文本占位符 65538"/>
          <p:cNvSpPr>
            <a:spLocks noGrp="1"/>
          </p:cNvSpPr>
          <p:nvPr>
            <p:ph type="body" idx="1"/>
          </p:nvPr>
        </p:nvSpPr>
        <p:spPr>
          <a:xfrm>
            <a:off x="539750" y="1844675"/>
            <a:ext cx="8153400" cy="4703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RAID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级别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行业标准规定的数据在多个磁盘上的存放方法。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常见</a:t>
            </a:r>
            <a:r>
              <a:rPr lang="en-US" altLang="zh-CN" b="1" dirty="0">
                <a:latin typeface="Times New Roman" panose="02020603050405020304" pitchFamily="18" charset="0"/>
              </a:rPr>
              <a:t>RAID</a:t>
            </a:r>
            <a:r>
              <a:rPr lang="zh-CN" altLang="en-US" b="1" dirty="0">
                <a:latin typeface="Times New Roman" panose="02020603050405020304" pitchFamily="18" charset="0"/>
              </a:rPr>
              <a:t>级别</a:t>
            </a:r>
            <a:r>
              <a:rPr lang="en-US" altLang="zh-CN" b="1">
                <a:latin typeface="Times New Roman" panose="02020603050405020304" pitchFamily="18" charset="0"/>
              </a:rPr>
              <a:t>: level0, …, level5; </a:t>
            </a:r>
          </a:p>
          <a:p>
            <a:pPr>
              <a:lnSpc>
                <a:spcPct val="90000"/>
              </a:lnSpc>
              <a:buSzTx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RAID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分条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(stripping)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数据存储方式</a:t>
            </a:r>
          </a:p>
          <a:p>
            <a:pPr lvl="1">
              <a:lnSpc>
                <a:spcPct val="90000"/>
              </a:lnSpc>
              <a:buSzTx/>
            </a:pPr>
            <a:r>
              <a:rPr lang="zh-CN" altLang="en-US" sz="2400" b="1" dirty="0">
                <a:latin typeface="Times New Roman" panose="02020603050405020304" pitchFamily="18" charset="0"/>
              </a:rPr>
              <a:t>位级分条</a:t>
            </a:r>
            <a:r>
              <a:rPr lang="en-US" altLang="zh-CN" sz="2400" b="1">
                <a:latin typeface="Times New Roman" panose="02020603050405020304" pitchFamily="18" charset="0"/>
              </a:rPr>
              <a:t>(bit-level stripping)</a:t>
            </a:r>
          </a:p>
          <a:p>
            <a:pPr lvl="1">
              <a:lnSpc>
                <a:spcPct val="90000"/>
              </a:lnSpc>
              <a:buSzTx/>
            </a:pPr>
            <a:r>
              <a:rPr lang="zh-CN" altLang="en-US" sz="2400" b="1" dirty="0">
                <a:latin typeface="Times New Roman" panose="02020603050405020304" pitchFamily="18" charset="0"/>
              </a:rPr>
              <a:t>块级分条</a:t>
            </a:r>
            <a:r>
              <a:rPr lang="en-US" altLang="zh-CN" sz="2400" b="1">
                <a:latin typeface="Times New Roman" panose="02020603050405020304" pitchFamily="18" charset="0"/>
              </a:rPr>
              <a:t>(block-level stripping)</a:t>
            </a:r>
          </a:p>
          <a:p>
            <a:pPr>
              <a:lnSpc>
                <a:spcPct val="90000"/>
              </a:lnSpc>
              <a:buClr>
                <a:schemeClr val="tx2"/>
              </a:buClr>
              <a:buSzTx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RAID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衡量指标</a:t>
            </a:r>
          </a:p>
          <a:p>
            <a:pPr lvl="1">
              <a:lnSpc>
                <a:spcPct val="90000"/>
              </a:lnSpc>
              <a:buSzTx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速  度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是否支持多个访问同时进行</a:t>
            </a:r>
            <a:r>
              <a:rPr lang="en-US" altLang="zh-CN" b="1">
                <a:latin typeface="Times New Roman" panose="02020603050405020304" pitchFamily="18" charset="0"/>
              </a:rPr>
              <a:t>;</a:t>
            </a:r>
          </a:p>
          <a:p>
            <a:pPr lvl="1">
              <a:lnSpc>
                <a:spcPct val="90000"/>
              </a:lnSpc>
              <a:buSzTx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可靠性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是否能够发现和改正错误</a:t>
            </a:r>
            <a:r>
              <a:rPr lang="en-US" altLang="zh-CN" b="1">
                <a:latin typeface="Times New Roman" panose="02020603050405020304" pitchFamily="18" charset="0"/>
              </a:rPr>
              <a:t>;</a:t>
            </a:r>
          </a:p>
          <a:p>
            <a:pPr lvl="1">
              <a:lnSpc>
                <a:spcPct val="90000"/>
              </a:lnSpc>
              <a:buSzTx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成  本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是否有额外的开销和开销的大小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  <a:endParaRPr lang="en-US" altLang="zh-CN"/>
          </a:p>
        </p:txBody>
      </p:sp>
      <p:sp>
        <p:nvSpPr>
          <p:cNvPr id="179202" name="圆角矩形标注 179201"/>
          <p:cNvSpPr/>
          <p:nvPr/>
        </p:nvSpPr>
        <p:spPr>
          <a:xfrm>
            <a:off x="4608513" y="44450"/>
            <a:ext cx="4103687" cy="1511300"/>
          </a:xfrm>
          <a:prstGeom prst="wedgeRoundRectCallout">
            <a:avLst>
              <a:gd name="adj1" fmla="val -41449"/>
              <a:gd name="adj2" fmla="val 69958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altLang="zh-CN" sz="2400" b="0">
                <a:latin typeface="Tahoma" panose="020B0604030504040204" pitchFamily="34" charset="0"/>
              </a:rPr>
              <a:t>How to organize data across multiple disks? </a:t>
            </a:r>
          </a:p>
          <a:p>
            <a:pPr lvl="1"/>
            <a:r>
              <a:rPr lang="en-US" altLang="zh-CN" sz="2400" b="0">
                <a:latin typeface="Tahoma" panose="020B0604030504040204" pitchFamily="34" charset="0"/>
              </a:rPr>
              <a:t>Industry standards scheme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矩形 199683"/>
          <p:cNvSpPr/>
          <p:nvPr/>
        </p:nvSpPr>
        <p:spPr>
          <a:xfrm>
            <a:off x="1187450" y="968375"/>
            <a:ext cx="5940425" cy="6699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b="1" dirty="0"/>
              <a:t>Level0(</a:t>
            </a:r>
            <a:r>
              <a:rPr lang="zh-CN" altLang="en-US" b="1" dirty="0"/>
              <a:t>数据分条</a:t>
            </a:r>
            <a:r>
              <a:rPr lang="en-US" altLang="zh-CN" b="1"/>
              <a:t>)</a:t>
            </a:r>
            <a:endParaRPr lang="en-US" altLang="zh-CN" sz="2800" b="1"/>
          </a:p>
        </p:txBody>
      </p:sp>
      <p:sp>
        <p:nvSpPr>
          <p:cNvPr id="199685" name="文本占位符 199684"/>
          <p:cNvSpPr>
            <a:spLocks noGrp="1"/>
          </p:cNvSpPr>
          <p:nvPr>
            <p:ph type="body" idx="1"/>
          </p:nvPr>
        </p:nvSpPr>
        <p:spPr>
          <a:xfrm>
            <a:off x="863600" y="1844675"/>
            <a:ext cx="7272338" cy="974725"/>
          </a:xfrm>
        </p:spPr>
        <p:txBody>
          <a:bodyPr wrap="square" lIns="0" tIns="0" rIns="0" bIns="0">
            <a:spAutoFit/>
          </a:bodyPr>
          <a:lstStyle/>
          <a:p>
            <a:pPr marL="363855" indent="-363855"/>
            <a:r>
              <a:rPr lang="zh-CN" altLang="en-US" b="1" dirty="0"/>
              <a:t>数据分条以块为单位</a:t>
            </a:r>
            <a:r>
              <a:rPr lang="en-US" altLang="zh-CN" b="1" dirty="0"/>
              <a:t>, </a:t>
            </a:r>
            <a:r>
              <a:rPr lang="zh-CN" altLang="en-US" b="1" dirty="0"/>
              <a:t>连续的数据条循环存放在多个磁盘上。</a:t>
            </a:r>
            <a:endParaRPr lang="zh-CN" altLang="en-US" b="1"/>
          </a:p>
        </p:txBody>
      </p:sp>
      <p:sp>
        <p:nvSpPr>
          <p:cNvPr id="199686" name="矩形 199685"/>
          <p:cNvSpPr/>
          <p:nvPr/>
        </p:nvSpPr>
        <p:spPr>
          <a:xfrm>
            <a:off x="5580063" y="5229225"/>
            <a:ext cx="3384550" cy="10350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000" b="1" dirty="0"/>
              <a:t>访问速度快； </a:t>
            </a:r>
          </a:p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000" b="1" dirty="0"/>
              <a:t>经济，空间利用率</a:t>
            </a:r>
            <a:r>
              <a:rPr lang="en-US" altLang="zh-CN" sz="2000" b="1" dirty="0"/>
              <a:t>100</a:t>
            </a:r>
            <a:r>
              <a:rPr lang="zh-CN" altLang="en-US" sz="2000" b="1" dirty="0"/>
              <a:t>％；</a:t>
            </a:r>
          </a:p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000" b="1" dirty="0"/>
              <a:t>无容错能力，可靠性差。</a:t>
            </a:r>
          </a:p>
        </p:txBody>
      </p:sp>
      <p:grpSp>
        <p:nvGrpSpPr>
          <p:cNvPr id="199687" name="组合 199686"/>
          <p:cNvGrpSpPr/>
          <p:nvPr/>
        </p:nvGrpSpPr>
        <p:grpSpPr>
          <a:xfrm>
            <a:off x="1331913" y="3211513"/>
            <a:ext cx="5400675" cy="3313112"/>
            <a:chOff x="295" y="1797"/>
            <a:chExt cx="3402" cy="2087"/>
          </a:xfrm>
        </p:grpSpPr>
        <p:sp>
          <p:nvSpPr>
            <p:cNvPr id="199688" name="圆柱形 199687"/>
            <p:cNvSpPr/>
            <p:nvPr/>
          </p:nvSpPr>
          <p:spPr>
            <a:xfrm>
              <a:off x="295" y="1797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lstStyle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block0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block4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block8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</a:p>
          </p:txBody>
        </p:sp>
        <p:sp>
          <p:nvSpPr>
            <p:cNvPr id="199689" name="文本框 199688"/>
            <p:cNvSpPr txBox="1"/>
            <p:nvPr/>
          </p:nvSpPr>
          <p:spPr>
            <a:xfrm>
              <a:off x="431" y="1822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Disk1</a:t>
              </a:r>
            </a:p>
          </p:txBody>
        </p:sp>
        <p:sp>
          <p:nvSpPr>
            <p:cNvPr id="199690" name="任意多边形 199689"/>
            <p:cNvSpPr/>
            <p:nvPr/>
          </p:nvSpPr>
          <p:spPr>
            <a:xfrm rot="6396672">
              <a:off x="454" y="1750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691" name="任意多边形 199690"/>
            <p:cNvSpPr/>
            <p:nvPr/>
          </p:nvSpPr>
          <p:spPr>
            <a:xfrm rot="6396672">
              <a:off x="455" y="1886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692" name="任意多边形 199691"/>
            <p:cNvSpPr/>
            <p:nvPr/>
          </p:nvSpPr>
          <p:spPr>
            <a:xfrm rot="6396672">
              <a:off x="455" y="2048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693" name="圆柱形 199692"/>
            <p:cNvSpPr/>
            <p:nvPr/>
          </p:nvSpPr>
          <p:spPr>
            <a:xfrm>
              <a:off x="1202" y="1797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lstStyle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block1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block5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block9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</a:p>
          </p:txBody>
        </p:sp>
        <p:sp>
          <p:nvSpPr>
            <p:cNvPr id="199694" name="文本框 199693"/>
            <p:cNvSpPr txBox="1"/>
            <p:nvPr/>
          </p:nvSpPr>
          <p:spPr>
            <a:xfrm>
              <a:off x="1338" y="1822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Disk2</a:t>
              </a:r>
            </a:p>
          </p:txBody>
        </p:sp>
        <p:sp>
          <p:nvSpPr>
            <p:cNvPr id="199695" name="任意多边形 199694"/>
            <p:cNvSpPr/>
            <p:nvPr/>
          </p:nvSpPr>
          <p:spPr>
            <a:xfrm rot="6396672">
              <a:off x="1361" y="1750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696" name="任意多边形 199695"/>
            <p:cNvSpPr/>
            <p:nvPr/>
          </p:nvSpPr>
          <p:spPr>
            <a:xfrm rot="6396672">
              <a:off x="1362" y="1886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697" name="任意多边形 199696"/>
            <p:cNvSpPr/>
            <p:nvPr/>
          </p:nvSpPr>
          <p:spPr>
            <a:xfrm rot="6396672">
              <a:off x="1362" y="2048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698" name="圆柱形 199697"/>
            <p:cNvSpPr/>
            <p:nvPr/>
          </p:nvSpPr>
          <p:spPr>
            <a:xfrm>
              <a:off x="2154" y="1797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lstStyle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block2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block6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block10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</a:p>
          </p:txBody>
        </p:sp>
        <p:sp>
          <p:nvSpPr>
            <p:cNvPr id="199699" name="文本框 199698"/>
            <p:cNvSpPr txBox="1"/>
            <p:nvPr/>
          </p:nvSpPr>
          <p:spPr>
            <a:xfrm>
              <a:off x="2290" y="1822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Disk3</a:t>
              </a:r>
            </a:p>
          </p:txBody>
        </p:sp>
        <p:sp>
          <p:nvSpPr>
            <p:cNvPr id="199700" name="任意多边形 199699"/>
            <p:cNvSpPr/>
            <p:nvPr/>
          </p:nvSpPr>
          <p:spPr>
            <a:xfrm rot="6396672">
              <a:off x="2313" y="1750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701" name="任意多边形 199700"/>
            <p:cNvSpPr/>
            <p:nvPr/>
          </p:nvSpPr>
          <p:spPr>
            <a:xfrm rot="6396672">
              <a:off x="2314" y="1886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702" name="任意多边形 199701"/>
            <p:cNvSpPr/>
            <p:nvPr/>
          </p:nvSpPr>
          <p:spPr>
            <a:xfrm rot="6396672">
              <a:off x="2314" y="2048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703" name="圆柱形 199702"/>
            <p:cNvSpPr/>
            <p:nvPr/>
          </p:nvSpPr>
          <p:spPr>
            <a:xfrm>
              <a:off x="3107" y="1797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lstStyle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block3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block7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block11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</a:p>
          </p:txBody>
        </p:sp>
        <p:sp>
          <p:nvSpPr>
            <p:cNvPr id="199704" name="文本框 199703"/>
            <p:cNvSpPr txBox="1"/>
            <p:nvPr/>
          </p:nvSpPr>
          <p:spPr>
            <a:xfrm>
              <a:off x="3243" y="1822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Disk4</a:t>
              </a:r>
            </a:p>
          </p:txBody>
        </p:sp>
        <p:sp>
          <p:nvSpPr>
            <p:cNvPr id="199705" name="任意多边形 199704"/>
            <p:cNvSpPr/>
            <p:nvPr/>
          </p:nvSpPr>
          <p:spPr>
            <a:xfrm rot="6396672">
              <a:off x="3266" y="1750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706" name="任意多边形 199705"/>
            <p:cNvSpPr/>
            <p:nvPr/>
          </p:nvSpPr>
          <p:spPr>
            <a:xfrm rot="6396672">
              <a:off x="3267" y="1886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707" name="任意多边形 199706"/>
            <p:cNvSpPr/>
            <p:nvPr/>
          </p:nvSpPr>
          <p:spPr>
            <a:xfrm rot="6396672">
              <a:off x="3267" y="2048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708" name="直接连接符 199707"/>
            <p:cNvSpPr/>
            <p:nvPr/>
          </p:nvSpPr>
          <p:spPr>
            <a:xfrm>
              <a:off x="567" y="2659"/>
              <a:ext cx="0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9709" name="直接连接符 199708"/>
            <p:cNvSpPr/>
            <p:nvPr/>
          </p:nvSpPr>
          <p:spPr>
            <a:xfrm>
              <a:off x="1474" y="2659"/>
              <a:ext cx="0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9710" name="直接连接符 199709"/>
            <p:cNvSpPr/>
            <p:nvPr/>
          </p:nvSpPr>
          <p:spPr>
            <a:xfrm>
              <a:off x="2472" y="2659"/>
              <a:ext cx="0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99711" name="直接连接符 199710"/>
            <p:cNvSpPr/>
            <p:nvPr/>
          </p:nvSpPr>
          <p:spPr>
            <a:xfrm>
              <a:off x="3425" y="2659"/>
              <a:ext cx="0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99712" name="直接连接符 199711"/>
            <p:cNvSpPr/>
            <p:nvPr/>
          </p:nvSpPr>
          <p:spPr>
            <a:xfrm>
              <a:off x="567" y="2795"/>
              <a:ext cx="285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9713" name="直接连接符 199712"/>
            <p:cNvSpPr/>
            <p:nvPr/>
          </p:nvSpPr>
          <p:spPr>
            <a:xfrm>
              <a:off x="1928" y="2795"/>
              <a:ext cx="0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99714" name="矩形 199713"/>
            <p:cNvSpPr/>
            <p:nvPr/>
          </p:nvSpPr>
          <p:spPr>
            <a:xfrm>
              <a:off x="1247" y="2977"/>
              <a:ext cx="1361" cy="499"/>
            </a:xfrm>
            <a:prstGeom prst="rect">
              <a:avLst/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715" name="文本框 199714"/>
            <p:cNvSpPr txBox="1"/>
            <p:nvPr/>
          </p:nvSpPr>
          <p:spPr>
            <a:xfrm>
              <a:off x="1656" y="3004"/>
              <a:ext cx="499" cy="1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dirty="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控 制 器</a:t>
              </a:r>
            </a:p>
          </p:txBody>
        </p:sp>
        <p:sp>
          <p:nvSpPr>
            <p:cNvPr id="199716" name="直接连接符 199715"/>
            <p:cNvSpPr/>
            <p:nvPr/>
          </p:nvSpPr>
          <p:spPr>
            <a:xfrm>
              <a:off x="1429" y="3022"/>
              <a:ext cx="0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9717" name="直接连接符 199716"/>
            <p:cNvSpPr/>
            <p:nvPr/>
          </p:nvSpPr>
          <p:spPr>
            <a:xfrm>
              <a:off x="2381" y="3022"/>
              <a:ext cx="0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99718" name="文本框 199717"/>
            <p:cNvSpPr txBox="1"/>
            <p:nvPr/>
          </p:nvSpPr>
          <p:spPr>
            <a:xfrm>
              <a:off x="1293" y="3276"/>
              <a:ext cx="363" cy="1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ahoma" panose="020B0604030504040204" pitchFamily="34" charset="0"/>
                  <a:ea typeface="黑体" panose="02010609060101010101" pitchFamily="2" charset="-122"/>
                </a:rPr>
                <a:t>(4,5)</a:t>
              </a:r>
            </a:p>
          </p:txBody>
        </p:sp>
        <p:sp>
          <p:nvSpPr>
            <p:cNvPr id="199719" name="文本框 199718"/>
            <p:cNvSpPr txBox="1"/>
            <p:nvPr/>
          </p:nvSpPr>
          <p:spPr>
            <a:xfrm>
              <a:off x="2200" y="3276"/>
              <a:ext cx="363" cy="1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ahoma" panose="020B0604030504040204" pitchFamily="34" charset="0"/>
                  <a:ea typeface="黑体" panose="02010609060101010101" pitchFamily="2" charset="-122"/>
                </a:rPr>
                <a:t>(2,3)</a:t>
              </a:r>
            </a:p>
          </p:txBody>
        </p:sp>
        <p:sp>
          <p:nvSpPr>
            <p:cNvPr id="199720" name="上箭头 199719"/>
            <p:cNvSpPr/>
            <p:nvPr/>
          </p:nvSpPr>
          <p:spPr>
            <a:xfrm>
              <a:off x="1405" y="3521"/>
              <a:ext cx="90" cy="182"/>
            </a:xfrm>
            <a:prstGeom prst="upArrow">
              <a:avLst>
                <a:gd name="adj1" fmla="val 50000"/>
                <a:gd name="adj2" fmla="val 50555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721" name="上箭头 199720"/>
            <p:cNvSpPr/>
            <p:nvPr/>
          </p:nvSpPr>
          <p:spPr>
            <a:xfrm>
              <a:off x="2314" y="3521"/>
              <a:ext cx="90" cy="182"/>
            </a:xfrm>
            <a:prstGeom prst="upArrow">
              <a:avLst>
                <a:gd name="adj1" fmla="val 50000"/>
                <a:gd name="adj2" fmla="val 50555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722" name="文本框 199721"/>
            <p:cNvSpPr txBox="1"/>
            <p:nvPr/>
          </p:nvSpPr>
          <p:spPr>
            <a:xfrm>
              <a:off x="1247" y="3730"/>
              <a:ext cx="409" cy="1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dirty="0">
                  <a:latin typeface="Tahoma" panose="020B0604030504040204" pitchFamily="34" charset="0"/>
                  <a:ea typeface="黑体" panose="02010609060101010101" pitchFamily="2" charset="-122"/>
                </a:rPr>
                <a:t>读请求</a:t>
              </a:r>
            </a:p>
          </p:txBody>
        </p:sp>
        <p:sp>
          <p:nvSpPr>
            <p:cNvPr id="199723" name="文本框 199722"/>
            <p:cNvSpPr txBox="1"/>
            <p:nvPr/>
          </p:nvSpPr>
          <p:spPr>
            <a:xfrm>
              <a:off x="2154" y="3730"/>
              <a:ext cx="409" cy="1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dirty="0">
                  <a:latin typeface="Tahoma" panose="020B0604030504040204" pitchFamily="34" charset="0"/>
                  <a:ea typeface="黑体" panose="02010609060101010101" pitchFamily="2" charset="-122"/>
                </a:rPr>
                <a:t>写请求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9217"/>
          <p:cNvSpPr txBox="1"/>
          <p:nvPr/>
        </p:nvSpPr>
        <p:spPr>
          <a:xfrm>
            <a:off x="539750" y="2205038"/>
            <a:ext cx="7848600" cy="374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三维地址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一维地址：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b=imn+jn+k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一维地址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三维地址：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i=b(mn)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j=b mod (mn)    n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k=b mod (mn) mod n</a:t>
            </a:r>
          </a:p>
          <a:p>
            <a:pPr>
              <a:spcBef>
                <a:spcPct val="50000"/>
              </a:spcBef>
            </a:pPr>
            <a:endParaRPr lang="en-US" altLang="zh-CN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矩形 200707"/>
          <p:cNvSpPr/>
          <p:nvPr/>
        </p:nvSpPr>
        <p:spPr>
          <a:xfrm>
            <a:off x="1008063" y="931863"/>
            <a:ext cx="6948487" cy="6699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b="1" dirty="0"/>
              <a:t>Level1 (</a:t>
            </a:r>
            <a:r>
              <a:rPr lang="zh-CN" altLang="en-US" b="1" dirty="0"/>
              <a:t>镜像</a:t>
            </a:r>
            <a:r>
              <a:rPr lang="en-US" altLang="zh-CN" b="1"/>
              <a:t>,mirroring):</a:t>
            </a:r>
          </a:p>
        </p:txBody>
      </p:sp>
      <p:sp>
        <p:nvSpPr>
          <p:cNvPr id="200709" name="文本占位符 200708"/>
          <p:cNvSpPr>
            <a:spLocks noGrp="1"/>
          </p:cNvSpPr>
          <p:nvPr>
            <p:ph type="body" idx="1"/>
          </p:nvPr>
        </p:nvSpPr>
        <p:spPr>
          <a:xfrm>
            <a:off x="863600" y="1844675"/>
            <a:ext cx="7272338" cy="730250"/>
          </a:xfrm>
        </p:spPr>
        <p:txBody>
          <a:bodyPr wrap="square" lIns="0" tIns="0" rIns="0" bIns="0">
            <a:spAutoFit/>
          </a:bodyPr>
          <a:lstStyle/>
          <a:p>
            <a:pPr marL="363855" indent="-363855"/>
            <a:r>
              <a:rPr lang="zh-CN" altLang="en-US" sz="2400" b="1" dirty="0"/>
              <a:t>数据分条以块为单位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采用分布镜像方式存储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即完全相同的数据重复存放在两个盘上。</a:t>
            </a:r>
            <a:endParaRPr lang="zh-CN" altLang="en-US" sz="2400" b="1"/>
          </a:p>
        </p:txBody>
      </p:sp>
      <p:sp>
        <p:nvSpPr>
          <p:cNvPr id="200756" name="矩形 200755"/>
          <p:cNvSpPr/>
          <p:nvPr/>
        </p:nvSpPr>
        <p:spPr>
          <a:xfrm>
            <a:off x="4679950" y="5337175"/>
            <a:ext cx="4321175" cy="1400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000" b="1" dirty="0">
                <a:ea typeface="黑体" panose="02010609060101010101" pitchFamily="2" charset="-122"/>
              </a:rPr>
              <a:t>访问速度快</a:t>
            </a:r>
            <a:r>
              <a:rPr lang="en-US" altLang="zh-CN" sz="2000" b="1" dirty="0">
                <a:ea typeface="黑体" panose="02010609060101010101" pitchFamily="2" charset="-122"/>
              </a:rPr>
              <a:t>; </a:t>
            </a:r>
            <a:r>
              <a:rPr lang="zh-CN" altLang="en-US" sz="2000" b="1" dirty="0">
                <a:ea typeface="黑体" panose="02010609060101010101" pitchFamily="2" charset="-122"/>
              </a:rPr>
              <a:t>读一个盘、写两个盘</a:t>
            </a:r>
            <a:r>
              <a:rPr lang="en-US" altLang="zh-CN" sz="2000" b="1">
                <a:ea typeface="黑体" panose="02010609060101010101" pitchFamily="2" charset="-122"/>
              </a:rPr>
              <a:t>;</a:t>
            </a:r>
          </a:p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000" b="1" dirty="0">
                <a:ea typeface="黑体" panose="02010609060101010101" pitchFamily="2" charset="-122"/>
              </a:rPr>
              <a:t>可靠性</a:t>
            </a:r>
            <a:r>
              <a:rPr lang="en-US" altLang="zh-CN" sz="2000" b="1" dirty="0">
                <a:ea typeface="黑体" panose="02010609060101010101" pitchFamily="2" charset="-122"/>
              </a:rPr>
              <a:t>(</a:t>
            </a:r>
            <a:r>
              <a:rPr lang="zh-CN" altLang="en-US" sz="2000" b="1" dirty="0">
                <a:ea typeface="黑体" panose="02010609060101010101" pitchFamily="2" charset="-122"/>
              </a:rPr>
              <a:t>恢复性</a:t>
            </a:r>
            <a:r>
              <a:rPr lang="en-US" altLang="zh-CN" sz="2000" b="1" dirty="0">
                <a:ea typeface="黑体" panose="02010609060101010101" pitchFamily="2" charset="-122"/>
              </a:rPr>
              <a:t>)</a:t>
            </a:r>
            <a:r>
              <a:rPr lang="zh-CN" altLang="en-US" sz="2000" b="1" dirty="0">
                <a:ea typeface="黑体" panose="02010609060101010101" pitchFamily="2" charset="-122"/>
              </a:rPr>
              <a:t>高</a:t>
            </a:r>
            <a:r>
              <a:rPr lang="en-US" altLang="zh-CN" sz="2000" b="1">
                <a:ea typeface="黑体" panose="02010609060101010101" pitchFamily="2" charset="-122"/>
              </a:rPr>
              <a:t>;</a:t>
            </a:r>
            <a:endParaRPr lang="en-US" altLang="zh-CN" sz="2000" b="1"/>
          </a:p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000" b="1" dirty="0">
                <a:ea typeface="黑体" panose="02010609060101010101" pitchFamily="2" charset="-122"/>
              </a:rPr>
              <a:t>费用高</a:t>
            </a:r>
            <a:r>
              <a:rPr lang="en-US" altLang="zh-CN" sz="2000" b="1" dirty="0">
                <a:ea typeface="黑体" panose="02010609060101010101" pitchFamily="2" charset="-122"/>
              </a:rPr>
              <a:t>, </a:t>
            </a:r>
            <a:r>
              <a:rPr lang="zh-CN" altLang="en-US" sz="2000" b="1" dirty="0">
                <a:ea typeface="黑体" panose="02010609060101010101" pitchFamily="2" charset="-122"/>
              </a:rPr>
              <a:t>是无镜像磁盘数的</a:t>
            </a:r>
            <a:r>
              <a:rPr lang="en-US" altLang="zh-CN" sz="2000" b="1" dirty="0">
                <a:ea typeface="黑体" panose="02010609060101010101" pitchFamily="2" charset="-122"/>
              </a:rPr>
              <a:t>2</a:t>
            </a:r>
            <a:r>
              <a:rPr lang="zh-CN" altLang="en-US" sz="2000" b="1" dirty="0">
                <a:ea typeface="黑体" panose="02010609060101010101" pitchFamily="2" charset="-122"/>
              </a:rPr>
              <a:t>倍</a:t>
            </a:r>
            <a:r>
              <a:rPr lang="en-US" altLang="zh-CN" sz="2000" b="1">
                <a:ea typeface="黑体" panose="02010609060101010101" pitchFamily="2" charset="-122"/>
              </a:rPr>
              <a:t>,</a:t>
            </a:r>
          </a:p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ea typeface="黑体" panose="02010609060101010101" pitchFamily="2" charset="-122"/>
              </a:rPr>
              <a:t>    </a:t>
            </a:r>
            <a:r>
              <a:rPr lang="zh-CN" altLang="en-US" sz="2000" b="1" dirty="0">
                <a:ea typeface="黑体" panose="02010609060101010101" pitchFamily="2" charset="-122"/>
              </a:rPr>
              <a:t>空间利用率</a:t>
            </a:r>
            <a:r>
              <a:rPr lang="en-US" altLang="zh-CN" sz="2000" b="1" dirty="0">
                <a:ea typeface="黑体" panose="02010609060101010101" pitchFamily="2" charset="-122"/>
              </a:rPr>
              <a:t>50</a:t>
            </a:r>
            <a:r>
              <a:rPr lang="zh-CN" altLang="en-US" sz="2000" b="1" dirty="0">
                <a:ea typeface="黑体" panose="02010609060101010101" pitchFamily="2" charset="-122"/>
              </a:rPr>
              <a:t>％。</a:t>
            </a:r>
          </a:p>
        </p:txBody>
      </p:sp>
      <p:grpSp>
        <p:nvGrpSpPr>
          <p:cNvPr id="200761" name="组合 200760"/>
          <p:cNvGrpSpPr/>
          <p:nvPr/>
        </p:nvGrpSpPr>
        <p:grpSpPr>
          <a:xfrm>
            <a:off x="468313" y="3032125"/>
            <a:ext cx="8280400" cy="3313113"/>
            <a:chOff x="295" y="1887"/>
            <a:chExt cx="5216" cy="2087"/>
          </a:xfrm>
        </p:grpSpPr>
        <p:sp>
          <p:nvSpPr>
            <p:cNvPr id="200762" name="圆柱形 200761"/>
            <p:cNvSpPr/>
            <p:nvPr/>
          </p:nvSpPr>
          <p:spPr>
            <a:xfrm>
              <a:off x="295" y="1887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FFFF99">
                    <a:gamma/>
                    <a:shade val="46275"/>
                    <a:invGamma/>
                  </a:srgbClr>
                </a:gs>
                <a:gs pos="5000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lstStyle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block0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block3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block6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</a:p>
          </p:txBody>
        </p:sp>
        <p:sp>
          <p:nvSpPr>
            <p:cNvPr id="200763" name="文本框 200762"/>
            <p:cNvSpPr txBox="1"/>
            <p:nvPr/>
          </p:nvSpPr>
          <p:spPr>
            <a:xfrm>
              <a:off x="431" y="1912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Disk1</a:t>
              </a:r>
            </a:p>
          </p:txBody>
        </p:sp>
        <p:sp>
          <p:nvSpPr>
            <p:cNvPr id="200764" name="任意多边形 200763"/>
            <p:cNvSpPr/>
            <p:nvPr/>
          </p:nvSpPr>
          <p:spPr>
            <a:xfrm rot="6396672">
              <a:off x="454" y="1840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65" name="任意多边形 200764"/>
            <p:cNvSpPr/>
            <p:nvPr/>
          </p:nvSpPr>
          <p:spPr>
            <a:xfrm rot="6396672">
              <a:off x="455" y="1976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66" name="任意多边形 200765"/>
            <p:cNvSpPr/>
            <p:nvPr/>
          </p:nvSpPr>
          <p:spPr>
            <a:xfrm rot="6396672">
              <a:off x="455" y="2138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67" name="圆柱形 200766"/>
            <p:cNvSpPr/>
            <p:nvPr/>
          </p:nvSpPr>
          <p:spPr>
            <a:xfrm>
              <a:off x="1202" y="1887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FFFF99">
                    <a:gamma/>
                    <a:shade val="46275"/>
                    <a:invGamma/>
                  </a:srgbClr>
                </a:gs>
                <a:gs pos="5000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lstStyle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block1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block4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block7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</a:p>
          </p:txBody>
        </p:sp>
        <p:sp>
          <p:nvSpPr>
            <p:cNvPr id="200768" name="文本框 200767"/>
            <p:cNvSpPr txBox="1"/>
            <p:nvPr/>
          </p:nvSpPr>
          <p:spPr>
            <a:xfrm>
              <a:off x="1338" y="1912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Disk2</a:t>
              </a:r>
            </a:p>
          </p:txBody>
        </p:sp>
        <p:sp>
          <p:nvSpPr>
            <p:cNvPr id="200769" name="任意多边形 200768"/>
            <p:cNvSpPr/>
            <p:nvPr/>
          </p:nvSpPr>
          <p:spPr>
            <a:xfrm rot="6396672">
              <a:off x="1361" y="1840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70" name="任意多边形 200769"/>
            <p:cNvSpPr/>
            <p:nvPr/>
          </p:nvSpPr>
          <p:spPr>
            <a:xfrm rot="6396672">
              <a:off x="1362" y="1976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71" name="任意多边形 200770"/>
            <p:cNvSpPr/>
            <p:nvPr/>
          </p:nvSpPr>
          <p:spPr>
            <a:xfrm rot="6396672">
              <a:off x="1362" y="2138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72" name="圆柱形 200771"/>
            <p:cNvSpPr/>
            <p:nvPr/>
          </p:nvSpPr>
          <p:spPr>
            <a:xfrm>
              <a:off x="2154" y="1887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FFFF99">
                    <a:gamma/>
                    <a:shade val="46275"/>
                    <a:invGamma/>
                  </a:srgbClr>
                </a:gs>
                <a:gs pos="5000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lstStyle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block2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block5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block8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</a:p>
          </p:txBody>
        </p:sp>
        <p:sp>
          <p:nvSpPr>
            <p:cNvPr id="200773" name="文本框 200772"/>
            <p:cNvSpPr txBox="1"/>
            <p:nvPr/>
          </p:nvSpPr>
          <p:spPr>
            <a:xfrm>
              <a:off x="2290" y="1912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Disk3</a:t>
              </a:r>
            </a:p>
          </p:txBody>
        </p:sp>
        <p:sp>
          <p:nvSpPr>
            <p:cNvPr id="200774" name="任意多边形 200773"/>
            <p:cNvSpPr/>
            <p:nvPr/>
          </p:nvSpPr>
          <p:spPr>
            <a:xfrm rot="6396672">
              <a:off x="2313" y="1840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75" name="任意多边形 200774"/>
            <p:cNvSpPr/>
            <p:nvPr/>
          </p:nvSpPr>
          <p:spPr>
            <a:xfrm rot="6396672">
              <a:off x="2314" y="1976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76" name="任意多边形 200775"/>
            <p:cNvSpPr/>
            <p:nvPr/>
          </p:nvSpPr>
          <p:spPr>
            <a:xfrm rot="6396672">
              <a:off x="2314" y="2138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77" name="直接连接符 200776"/>
            <p:cNvSpPr/>
            <p:nvPr/>
          </p:nvSpPr>
          <p:spPr>
            <a:xfrm>
              <a:off x="567" y="2749"/>
              <a:ext cx="0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0778" name="直接连接符 200777"/>
            <p:cNvSpPr/>
            <p:nvPr/>
          </p:nvSpPr>
          <p:spPr>
            <a:xfrm>
              <a:off x="1474" y="2749"/>
              <a:ext cx="0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0779" name="直接连接符 200778"/>
            <p:cNvSpPr/>
            <p:nvPr/>
          </p:nvSpPr>
          <p:spPr>
            <a:xfrm>
              <a:off x="2472" y="2749"/>
              <a:ext cx="0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00780" name="直接连接符 200779"/>
            <p:cNvSpPr/>
            <p:nvPr/>
          </p:nvSpPr>
          <p:spPr>
            <a:xfrm>
              <a:off x="567" y="2885"/>
              <a:ext cx="4672" cy="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0781" name="直接连接符 200780"/>
            <p:cNvSpPr/>
            <p:nvPr/>
          </p:nvSpPr>
          <p:spPr>
            <a:xfrm>
              <a:off x="1928" y="2885"/>
              <a:ext cx="0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00782" name="矩形 200781"/>
            <p:cNvSpPr/>
            <p:nvPr/>
          </p:nvSpPr>
          <p:spPr>
            <a:xfrm>
              <a:off x="1247" y="3067"/>
              <a:ext cx="1361" cy="499"/>
            </a:xfrm>
            <a:prstGeom prst="rect">
              <a:avLst/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83" name="文本框 200782"/>
            <p:cNvSpPr txBox="1"/>
            <p:nvPr/>
          </p:nvSpPr>
          <p:spPr>
            <a:xfrm>
              <a:off x="1656" y="3094"/>
              <a:ext cx="499" cy="1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dirty="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控 制 器</a:t>
              </a:r>
            </a:p>
          </p:txBody>
        </p:sp>
        <p:sp>
          <p:nvSpPr>
            <p:cNvPr id="200784" name="直接连接符 200783"/>
            <p:cNvSpPr/>
            <p:nvPr/>
          </p:nvSpPr>
          <p:spPr>
            <a:xfrm>
              <a:off x="1429" y="3112"/>
              <a:ext cx="0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0785" name="直接连接符 200784"/>
            <p:cNvSpPr/>
            <p:nvPr/>
          </p:nvSpPr>
          <p:spPr>
            <a:xfrm>
              <a:off x="2381" y="3112"/>
              <a:ext cx="0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00786" name="文本框 200785"/>
            <p:cNvSpPr txBox="1"/>
            <p:nvPr/>
          </p:nvSpPr>
          <p:spPr>
            <a:xfrm>
              <a:off x="1293" y="3366"/>
              <a:ext cx="363" cy="1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ahoma" panose="020B0604030504040204" pitchFamily="34" charset="0"/>
                  <a:ea typeface="黑体" panose="02010609060101010101" pitchFamily="2" charset="-122"/>
                </a:rPr>
                <a:t>(3,4)</a:t>
              </a:r>
            </a:p>
          </p:txBody>
        </p:sp>
        <p:sp>
          <p:nvSpPr>
            <p:cNvPr id="200787" name="文本框 200786"/>
            <p:cNvSpPr txBox="1"/>
            <p:nvPr/>
          </p:nvSpPr>
          <p:spPr>
            <a:xfrm>
              <a:off x="2291" y="3366"/>
              <a:ext cx="226" cy="1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ahoma" panose="020B0604030504040204" pitchFamily="34" charset="0"/>
                  <a:ea typeface="黑体" panose="02010609060101010101" pitchFamily="2" charset="-122"/>
                </a:rPr>
                <a:t>(8)</a:t>
              </a:r>
            </a:p>
          </p:txBody>
        </p:sp>
        <p:sp>
          <p:nvSpPr>
            <p:cNvPr id="200788" name="上箭头 200787"/>
            <p:cNvSpPr/>
            <p:nvPr/>
          </p:nvSpPr>
          <p:spPr>
            <a:xfrm>
              <a:off x="1405" y="3611"/>
              <a:ext cx="90" cy="182"/>
            </a:xfrm>
            <a:prstGeom prst="upArrow">
              <a:avLst>
                <a:gd name="adj1" fmla="val 50000"/>
                <a:gd name="adj2" fmla="val 50555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89" name="上箭头 200788"/>
            <p:cNvSpPr/>
            <p:nvPr/>
          </p:nvSpPr>
          <p:spPr>
            <a:xfrm>
              <a:off x="2314" y="3611"/>
              <a:ext cx="90" cy="182"/>
            </a:xfrm>
            <a:prstGeom prst="upArrow">
              <a:avLst>
                <a:gd name="adj1" fmla="val 50000"/>
                <a:gd name="adj2" fmla="val 50555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90" name="文本框 200789"/>
            <p:cNvSpPr txBox="1"/>
            <p:nvPr/>
          </p:nvSpPr>
          <p:spPr>
            <a:xfrm>
              <a:off x="1247" y="3820"/>
              <a:ext cx="409" cy="1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dirty="0">
                  <a:latin typeface="Tahoma" panose="020B0604030504040204" pitchFamily="34" charset="0"/>
                  <a:ea typeface="黑体" panose="02010609060101010101" pitchFamily="2" charset="-122"/>
                </a:rPr>
                <a:t>读请求</a:t>
              </a:r>
            </a:p>
          </p:txBody>
        </p:sp>
        <p:sp>
          <p:nvSpPr>
            <p:cNvPr id="200791" name="文本框 200790"/>
            <p:cNvSpPr txBox="1"/>
            <p:nvPr/>
          </p:nvSpPr>
          <p:spPr>
            <a:xfrm>
              <a:off x="2154" y="3820"/>
              <a:ext cx="409" cy="1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dirty="0">
                  <a:latin typeface="Tahoma" panose="020B0604030504040204" pitchFamily="34" charset="0"/>
                  <a:ea typeface="黑体" panose="02010609060101010101" pitchFamily="2" charset="-122"/>
                </a:rPr>
                <a:t>写请求</a:t>
              </a:r>
            </a:p>
          </p:txBody>
        </p:sp>
        <p:sp>
          <p:nvSpPr>
            <p:cNvPr id="200792" name="圆柱形 200791"/>
            <p:cNvSpPr/>
            <p:nvPr/>
          </p:nvSpPr>
          <p:spPr>
            <a:xfrm>
              <a:off x="3062" y="1888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lstStyle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block0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block3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block6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</a:p>
          </p:txBody>
        </p:sp>
        <p:sp>
          <p:nvSpPr>
            <p:cNvPr id="200793" name="文本框 200792"/>
            <p:cNvSpPr txBox="1"/>
            <p:nvPr/>
          </p:nvSpPr>
          <p:spPr>
            <a:xfrm>
              <a:off x="3198" y="1913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Disk4</a:t>
              </a:r>
            </a:p>
          </p:txBody>
        </p:sp>
        <p:sp>
          <p:nvSpPr>
            <p:cNvPr id="200794" name="任意多边形 200793"/>
            <p:cNvSpPr/>
            <p:nvPr/>
          </p:nvSpPr>
          <p:spPr>
            <a:xfrm rot="6396672">
              <a:off x="3221" y="1841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95" name="任意多边形 200794"/>
            <p:cNvSpPr/>
            <p:nvPr/>
          </p:nvSpPr>
          <p:spPr>
            <a:xfrm rot="6396672">
              <a:off x="3222" y="1977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96" name="任意多边形 200795"/>
            <p:cNvSpPr/>
            <p:nvPr/>
          </p:nvSpPr>
          <p:spPr>
            <a:xfrm rot="6396672">
              <a:off x="3222" y="2139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97" name="圆柱形 200796"/>
            <p:cNvSpPr/>
            <p:nvPr/>
          </p:nvSpPr>
          <p:spPr>
            <a:xfrm>
              <a:off x="3969" y="1888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lstStyle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block1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block4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block7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</a:p>
          </p:txBody>
        </p:sp>
        <p:sp>
          <p:nvSpPr>
            <p:cNvPr id="200798" name="文本框 200797"/>
            <p:cNvSpPr txBox="1"/>
            <p:nvPr/>
          </p:nvSpPr>
          <p:spPr>
            <a:xfrm>
              <a:off x="4105" y="1913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Disk5</a:t>
              </a:r>
            </a:p>
          </p:txBody>
        </p:sp>
        <p:sp>
          <p:nvSpPr>
            <p:cNvPr id="200799" name="任意多边形 200798"/>
            <p:cNvSpPr/>
            <p:nvPr/>
          </p:nvSpPr>
          <p:spPr>
            <a:xfrm rot="6396672">
              <a:off x="4128" y="1841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800" name="任意多边形 200799"/>
            <p:cNvSpPr/>
            <p:nvPr/>
          </p:nvSpPr>
          <p:spPr>
            <a:xfrm rot="6396672">
              <a:off x="4129" y="1977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801" name="任意多边形 200800"/>
            <p:cNvSpPr/>
            <p:nvPr/>
          </p:nvSpPr>
          <p:spPr>
            <a:xfrm rot="6396672">
              <a:off x="4129" y="2139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802" name="圆柱形 200801"/>
            <p:cNvSpPr/>
            <p:nvPr/>
          </p:nvSpPr>
          <p:spPr>
            <a:xfrm>
              <a:off x="4921" y="1888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lstStyle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block2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block5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block8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</a:p>
          </p:txBody>
        </p:sp>
        <p:sp>
          <p:nvSpPr>
            <p:cNvPr id="200803" name="文本框 200802"/>
            <p:cNvSpPr txBox="1"/>
            <p:nvPr/>
          </p:nvSpPr>
          <p:spPr>
            <a:xfrm>
              <a:off x="5057" y="1913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Disk6</a:t>
              </a:r>
            </a:p>
          </p:txBody>
        </p:sp>
        <p:sp>
          <p:nvSpPr>
            <p:cNvPr id="200804" name="任意多边形 200803"/>
            <p:cNvSpPr/>
            <p:nvPr/>
          </p:nvSpPr>
          <p:spPr>
            <a:xfrm rot="6396672">
              <a:off x="5080" y="1841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805" name="任意多边形 200804"/>
            <p:cNvSpPr/>
            <p:nvPr/>
          </p:nvSpPr>
          <p:spPr>
            <a:xfrm rot="6396672">
              <a:off x="5081" y="1977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806" name="任意多边形 200805"/>
            <p:cNvSpPr/>
            <p:nvPr/>
          </p:nvSpPr>
          <p:spPr>
            <a:xfrm rot="6396672">
              <a:off x="5081" y="2139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807" name="直接连接符 200806"/>
            <p:cNvSpPr/>
            <p:nvPr/>
          </p:nvSpPr>
          <p:spPr>
            <a:xfrm>
              <a:off x="5239" y="2750"/>
              <a:ext cx="0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</p:grpSp>
      <p:sp>
        <p:nvSpPr>
          <p:cNvPr id="200808" name="直接连接符 200807"/>
          <p:cNvSpPr/>
          <p:nvPr/>
        </p:nvSpPr>
        <p:spPr>
          <a:xfrm>
            <a:off x="5364163" y="4400550"/>
            <a:ext cx="0" cy="2159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0809" name="直接连接符 200808"/>
          <p:cNvSpPr/>
          <p:nvPr/>
        </p:nvSpPr>
        <p:spPr>
          <a:xfrm>
            <a:off x="6804025" y="4400550"/>
            <a:ext cx="0" cy="2159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矩形 201731"/>
          <p:cNvSpPr/>
          <p:nvPr/>
        </p:nvSpPr>
        <p:spPr>
          <a:xfrm>
            <a:off x="1295400" y="1025525"/>
            <a:ext cx="6985000" cy="6699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sz="3200" b="1" dirty="0"/>
              <a:t>Level2 (</a:t>
            </a:r>
            <a:r>
              <a:rPr lang="zh-CN" altLang="en-US" sz="3200" b="1" dirty="0"/>
              <a:t>位级汉明纠错码校验与恢复</a:t>
            </a:r>
            <a:r>
              <a:rPr lang="en-US" altLang="zh-CN" sz="3200" b="1"/>
              <a:t>):</a:t>
            </a:r>
            <a:r>
              <a:rPr lang="en-US" altLang="zh-CN" b="1"/>
              <a:t> </a:t>
            </a:r>
          </a:p>
        </p:txBody>
      </p:sp>
      <p:sp>
        <p:nvSpPr>
          <p:cNvPr id="201733" name="文本占位符 201732"/>
          <p:cNvSpPr>
            <a:spLocks noGrp="1"/>
          </p:cNvSpPr>
          <p:nvPr>
            <p:ph type="body" idx="1"/>
          </p:nvPr>
        </p:nvSpPr>
        <p:spPr>
          <a:xfrm>
            <a:off x="755650" y="2006600"/>
            <a:ext cx="8280400" cy="730250"/>
          </a:xfrm>
        </p:spPr>
        <p:txBody>
          <a:bodyPr wrap="square" lIns="0" tIns="0" rIns="0" bIns="0">
            <a:spAutoFit/>
          </a:bodyPr>
          <a:lstStyle/>
          <a:p>
            <a:pPr marL="262255" indent="-262255"/>
            <a:r>
              <a:rPr lang="zh-CN" altLang="en-US" sz="2400" b="1" dirty="0"/>
              <a:t>数据以位</a:t>
            </a:r>
            <a:r>
              <a:rPr lang="en-US" altLang="zh-CN" sz="2400" b="1" dirty="0"/>
              <a:t>(bit)</a:t>
            </a:r>
            <a:r>
              <a:rPr lang="zh-CN" altLang="en-US" sz="2400" b="1" dirty="0"/>
              <a:t>为单位分条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分布存放在多个数据磁盘上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汉明纠错码存放在纠错磁盘上。</a:t>
            </a:r>
          </a:p>
        </p:txBody>
      </p:sp>
      <p:grpSp>
        <p:nvGrpSpPr>
          <p:cNvPr id="201734" name="组合 201733"/>
          <p:cNvGrpSpPr/>
          <p:nvPr/>
        </p:nvGrpSpPr>
        <p:grpSpPr>
          <a:xfrm>
            <a:off x="287338" y="3321050"/>
            <a:ext cx="8497887" cy="3351213"/>
            <a:chOff x="158" y="2069"/>
            <a:chExt cx="5353" cy="2111"/>
          </a:xfrm>
        </p:grpSpPr>
        <p:sp>
          <p:nvSpPr>
            <p:cNvPr id="201735" name="圆柱形 201734"/>
            <p:cNvSpPr/>
            <p:nvPr/>
          </p:nvSpPr>
          <p:spPr>
            <a:xfrm>
              <a:off x="158" y="2093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FFFF99">
                    <a:gamma/>
                    <a:shade val="46275"/>
                    <a:invGamma/>
                  </a:srgbClr>
                </a:gs>
                <a:gs pos="5000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lstStyle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bit0</a:t>
              </a:r>
            </a:p>
            <a:p>
              <a:pPr algn="ctr">
                <a:lnSpc>
                  <a:spcPct val="160000"/>
                </a:lnSpc>
              </a:pP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</a:p>
          </p:txBody>
        </p:sp>
        <p:sp>
          <p:nvSpPr>
            <p:cNvPr id="201736" name="文本框 201735"/>
            <p:cNvSpPr txBox="1"/>
            <p:nvPr/>
          </p:nvSpPr>
          <p:spPr>
            <a:xfrm>
              <a:off x="294" y="2118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Disk1</a:t>
              </a:r>
            </a:p>
          </p:txBody>
        </p:sp>
        <p:sp>
          <p:nvSpPr>
            <p:cNvPr id="201737" name="任意多边形 201736"/>
            <p:cNvSpPr/>
            <p:nvPr/>
          </p:nvSpPr>
          <p:spPr>
            <a:xfrm rot="6396672">
              <a:off x="317" y="2046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38" name="任意多边形 201737"/>
            <p:cNvSpPr/>
            <p:nvPr/>
          </p:nvSpPr>
          <p:spPr>
            <a:xfrm rot="6396672">
              <a:off x="318" y="2182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39" name="任意多边形 201738"/>
            <p:cNvSpPr/>
            <p:nvPr/>
          </p:nvSpPr>
          <p:spPr>
            <a:xfrm rot="6396672">
              <a:off x="318" y="2344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40" name="圆柱形 201739"/>
            <p:cNvSpPr/>
            <p:nvPr/>
          </p:nvSpPr>
          <p:spPr>
            <a:xfrm>
              <a:off x="884" y="2093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FFFF99">
                    <a:gamma/>
                    <a:shade val="46275"/>
                    <a:invGamma/>
                  </a:srgbClr>
                </a:gs>
                <a:gs pos="5000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lstStyle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bit1</a:t>
              </a:r>
            </a:p>
            <a:p>
              <a:pPr algn="ctr">
                <a:lnSpc>
                  <a:spcPct val="160000"/>
                </a:lnSpc>
              </a:pP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</a:p>
          </p:txBody>
        </p:sp>
        <p:sp>
          <p:nvSpPr>
            <p:cNvPr id="201741" name="文本框 201740"/>
            <p:cNvSpPr txBox="1"/>
            <p:nvPr/>
          </p:nvSpPr>
          <p:spPr>
            <a:xfrm>
              <a:off x="1020" y="2118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Disk2</a:t>
              </a:r>
            </a:p>
          </p:txBody>
        </p:sp>
        <p:sp>
          <p:nvSpPr>
            <p:cNvPr id="201742" name="任意多边形 201741"/>
            <p:cNvSpPr/>
            <p:nvPr/>
          </p:nvSpPr>
          <p:spPr>
            <a:xfrm rot="6396672">
              <a:off x="1043" y="2046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43" name="任意多边形 201742"/>
            <p:cNvSpPr/>
            <p:nvPr/>
          </p:nvSpPr>
          <p:spPr>
            <a:xfrm rot="6396672">
              <a:off x="1044" y="2182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44" name="任意多边形 201743"/>
            <p:cNvSpPr/>
            <p:nvPr/>
          </p:nvSpPr>
          <p:spPr>
            <a:xfrm rot="6396672">
              <a:off x="1044" y="2344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45" name="圆柱形 201744"/>
            <p:cNvSpPr/>
            <p:nvPr/>
          </p:nvSpPr>
          <p:spPr>
            <a:xfrm>
              <a:off x="1656" y="2093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FFFF99">
                    <a:gamma/>
                    <a:shade val="46275"/>
                    <a:invGamma/>
                  </a:srgbClr>
                </a:gs>
                <a:gs pos="5000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lstStyle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bit2</a:t>
              </a:r>
            </a:p>
            <a:p>
              <a:pPr algn="ctr">
                <a:lnSpc>
                  <a:spcPct val="160000"/>
                </a:lnSpc>
              </a:pP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</a:p>
          </p:txBody>
        </p:sp>
        <p:sp>
          <p:nvSpPr>
            <p:cNvPr id="201746" name="文本框 201745"/>
            <p:cNvSpPr txBox="1"/>
            <p:nvPr/>
          </p:nvSpPr>
          <p:spPr>
            <a:xfrm>
              <a:off x="1792" y="2118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Disk3</a:t>
              </a:r>
            </a:p>
          </p:txBody>
        </p:sp>
        <p:sp>
          <p:nvSpPr>
            <p:cNvPr id="201747" name="任意多边形 201746"/>
            <p:cNvSpPr/>
            <p:nvPr/>
          </p:nvSpPr>
          <p:spPr>
            <a:xfrm rot="6396672">
              <a:off x="1815" y="2046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48" name="任意多边形 201747"/>
            <p:cNvSpPr/>
            <p:nvPr/>
          </p:nvSpPr>
          <p:spPr>
            <a:xfrm rot="6396672">
              <a:off x="1816" y="2182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49" name="任意多边形 201748"/>
            <p:cNvSpPr/>
            <p:nvPr/>
          </p:nvSpPr>
          <p:spPr>
            <a:xfrm rot="6396672">
              <a:off x="1816" y="2344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50" name="直接连接符 201749"/>
            <p:cNvSpPr/>
            <p:nvPr/>
          </p:nvSpPr>
          <p:spPr>
            <a:xfrm>
              <a:off x="430" y="2955"/>
              <a:ext cx="0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01751" name="直接连接符 201750"/>
            <p:cNvSpPr/>
            <p:nvPr/>
          </p:nvSpPr>
          <p:spPr>
            <a:xfrm>
              <a:off x="1156" y="2955"/>
              <a:ext cx="0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01752" name="直接连接符 201751"/>
            <p:cNvSpPr/>
            <p:nvPr/>
          </p:nvSpPr>
          <p:spPr>
            <a:xfrm>
              <a:off x="1974" y="2955"/>
              <a:ext cx="0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01753" name="直接连接符 201752"/>
            <p:cNvSpPr/>
            <p:nvPr/>
          </p:nvSpPr>
          <p:spPr>
            <a:xfrm>
              <a:off x="431" y="3091"/>
              <a:ext cx="4831" cy="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1754" name="直接连接符 201753"/>
            <p:cNvSpPr/>
            <p:nvPr/>
          </p:nvSpPr>
          <p:spPr>
            <a:xfrm>
              <a:off x="2744" y="3091"/>
              <a:ext cx="0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01755" name="矩形 201754"/>
            <p:cNvSpPr/>
            <p:nvPr/>
          </p:nvSpPr>
          <p:spPr>
            <a:xfrm>
              <a:off x="2336" y="3273"/>
              <a:ext cx="862" cy="499"/>
            </a:xfrm>
            <a:prstGeom prst="rect">
              <a:avLst/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56" name="文本框 201755"/>
            <p:cNvSpPr txBox="1"/>
            <p:nvPr/>
          </p:nvSpPr>
          <p:spPr>
            <a:xfrm>
              <a:off x="2564" y="3300"/>
              <a:ext cx="499" cy="1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dirty="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控 制 器</a:t>
              </a:r>
            </a:p>
          </p:txBody>
        </p:sp>
        <p:sp>
          <p:nvSpPr>
            <p:cNvPr id="201757" name="直接连接符 201756"/>
            <p:cNvSpPr/>
            <p:nvPr/>
          </p:nvSpPr>
          <p:spPr>
            <a:xfrm>
              <a:off x="2745" y="3430"/>
              <a:ext cx="0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01758" name="文本框 201757"/>
            <p:cNvSpPr txBox="1"/>
            <p:nvPr/>
          </p:nvSpPr>
          <p:spPr>
            <a:xfrm>
              <a:off x="2518" y="3572"/>
              <a:ext cx="499" cy="1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ahoma" panose="020B0604030504040204" pitchFamily="34" charset="0"/>
                  <a:ea typeface="黑体" panose="02010609060101010101" pitchFamily="2" charset="-122"/>
                </a:rPr>
                <a:t>(3,4,5)</a:t>
              </a:r>
            </a:p>
          </p:txBody>
        </p:sp>
        <p:sp>
          <p:nvSpPr>
            <p:cNvPr id="201759" name="上箭头 201758"/>
            <p:cNvSpPr/>
            <p:nvPr/>
          </p:nvSpPr>
          <p:spPr>
            <a:xfrm>
              <a:off x="2678" y="3817"/>
              <a:ext cx="90" cy="182"/>
            </a:xfrm>
            <a:prstGeom prst="upArrow">
              <a:avLst>
                <a:gd name="adj1" fmla="val 50000"/>
                <a:gd name="adj2" fmla="val 50555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60" name="文本框 201759"/>
            <p:cNvSpPr txBox="1"/>
            <p:nvPr/>
          </p:nvSpPr>
          <p:spPr>
            <a:xfrm>
              <a:off x="2563" y="4026"/>
              <a:ext cx="409" cy="1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dirty="0">
                  <a:latin typeface="Tahoma" panose="020B0604030504040204" pitchFamily="34" charset="0"/>
                  <a:ea typeface="黑体" panose="02010609060101010101" pitchFamily="2" charset="-122"/>
                </a:rPr>
                <a:t>写请求</a:t>
              </a:r>
            </a:p>
          </p:txBody>
        </p:sp>
        <p:sp>
          <p:nvSpPr>
            <p:cNvPr id="201761" name="圆柱形 201760"/>
            <p:cNvSpPr/>
            <p:nvPr/>
          </p:nvSpPr>
          <p:spPr>
            <a:xfrm>
              <a:off x="2472" y="2094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FFFF99">
                    <a:gamma/>
                    <a:shade val="46275"/>
                    <a:invGamma/>
                  </a:srgbClr>
                </a:gs>
                <a:gs pos="5000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lstStyle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bit3</a:t>
              </a:r>
            </a:p>
            <a:p>
              <a:pPr algn="ctr">
                <a:lnSpc>
                  <a:spcPct val="160000"/>
                </a:lnSpc>
              </a:pP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</a:p>
          </p:txBody>
        </p:sp>
        <p:sp>
          <p:nvSpPr>
            <p:cNvPr id="201762" name="文本框 201761"/>
            <p:cNvSpPr txBox="1"/>
            <p:nvPr/>
          </p:nvSpPr>
          <p:spPr>
            <a:xfrm>
              <a:off x="2608" y="2119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Disk4</a:t>
              </a:r>
            </a:p>
          </p:txBody>
        </p:sp>
        <p:sp>
          <p:nvSpPr>
            <p:cNvPr id="201763" name="任意多边形 201762"/>
            <p:cNvSpPr/>
            <p:nvPr/>
          </p:nvSpPr>
          <p:spPr>
            <a:xfrm rot="6396672">
              <a:off x="2631" y="2047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64" name="任意多边形 201763"/>
            <p:cNvSpPr/>
            <p:nvPr/>
          </p:nvSpPr>
          <p:spPr>
            <a:xfrm rot="6396672">
              <a:off x="2632" y="2183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65" name="任意多边形 201764"/>
            <p:cNvSpPr/>
            <p:nvPr/>
          </p:nvSpPr>
          <p:spPr>
            <a:xfrm rot="6396672">
              <a:off x="2632" y="2345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66" name="圆柱形 201765"/>
            <p:cNvSpPr/>
            <p:nvPr/>
          </p:nvSpPr>
          <p:spPr>
            <a:xfrm>
              <a:off x="3288" y="2094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lstStyle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bit4</a:t>
              </a:r>
            </a:p>
            <a:p>
              <a:pPr algn="ctr">
                <a:lnSpc>
                  <a:spcPct val="160000"/>
                </a:lnSpc>
              </a:pP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</a:p>
          </p:txBody>
        </p:sp>
        <p:sp>
          <p:nvSpPr>
            <p:cNvPr id="201767" name="文本框 201766"/>
            <p:cNvSpPr txBox="1"/>
            <p:nvPr/>
          </p:nvSpPr>
          <p:spPr>
            <a:xfrm>
              <a:off x="3424" y="2119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Disk5</a:t>
              </a:r>
            </a:p>
          </p:txBody>
        </p:sp>
        <p:sp>
          <p:nvSpPr>
            <p:cNvPr id="201768" name="任意多边形 201767"/>
            <p:cNvSpPr/>
            <p:nvPr/>
          </p:nvSpPr>
          <p:spPr>
            <a:xfrm rot="6396672">
              <a:off x="3447" y="2047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69" name="任意多边形 201768"/>
            <p:cNvSpPr/>
            <p:nvPr/>
          </p:nvSpPr>
          <p:spPr>
            <a:xfrm rot="6396672">
              <a:off x="3448" y="2183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70" name="任意多边形 201769"/>
            <p:cNvSpPr/>
            <p:nvPr/>
          </p:nvSpPr>
          <p:spPr>
            <a:xfrm rot="6396672">
              <a:off x="3448" y="2345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71" name="圆柱形 201770"/>
            <p:cNvSpPr/>
            <p:nvPr/>
          </p:nvSpPr>
          <p:spPr>
            <a:xfrm>
              <a:off x="4104" y="2094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lstStyle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bit5</a:t>
              </a:r>
            </a:p>
            <a:p>
              <a:pPr algn="ctr">
                <a:lnSpc>
                  <a:spcPct val="160000"/>
                </a:lnSpc>
              </a:pP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</a:p>
          </p:txBody>
        </p:sp>
        <p:sp>
          <p:nvSpPr>
            <p:cNvPr id="201772" name="文本框 201771"/>
            <p:cNvSpPr txBox="1"/>
            <p:nvPr/>
          </p:nvSpPr>
          <p:spPr>
            <a:xfrm>
              <a:off x="4240" y="2119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Disk6</a:t>
              </a:r>
            </a:p>
          </p:txBody>
        </p:sp>
        <p:sp>
          <p:nvSpPr>
            <p:cNvPr id="201773" name="任意多边形 201772"/>
            <p:cNvSpPr/>
            <p:nvPr/>
          </p:nvSpPr>
          <p:spPr>
            <a:xfrm rot="6396672">
              <a:off x="4263" y="2047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74" name="任意多边形 201773"/>
            <p:cNvSpPr/>
            <p:nvPr/>
          </p:nvSpPr>
          <p:spPr>
            <a:xfrm rot="6396672">
              <a:off x="4264" y="2183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75" name="任意多边形 201774"/>
            <p:cNvSpPr/>
            <p:nvPr/>
          </p:nvSpPr>
          <p:spPr>
            <a:xfrm rot="6396672">
              <a:off x="4264" y="2345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76" name="直接连接符 201775"/>
            <p:cNvSpPr/>
            <p:nvPr/>
          </p:nvSpPr>
          <p:spPr>
            <a:xfrm>
              <a:off x="4422" y="2956"/>
              <a:ext cx="0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01777" name="圆柱形 201776"/>
            <p:cNvSpPr/>
            <p:nvPr/>
          </p:nvSpPr>
          <p:spPr>
            <a:xfrm>
              <a:off x="4921" y="2069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lstStyle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bit6</a:t>
              </a:r>
            </a:p>
            <a:p>
              <a:pPr algn="ctr">
                <a:lnSpc>
                  <a:spcPct val="160000"/>
                </a:lnSpc>
              </a:pP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</a:p>
          </p:txBody>
        </p:sp>
        <p:sp>
          <p:nvSpPr>
            <p:cNvPr id="201778" name="文本框 201777"/>
            <p:cNvSpPr txBox="1"/>
            <p:nvPr/>
          </p:nvSpPr>
          <p:spPr>
            <a:xfrm>
              <a:off x="5057" y="2094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Disk7</a:t>
              </a:r>
            </a:p>
          </p:txBody>
        </p:sp>
        <p:sp>
          <p:nvSpPr>
            <p:cNvPr id="201779" name="任意多边形 201778"/>
            <p:cNvSpPr/>
            <p:nvPr/>
          </p:nvSpPr>
          <p:spPr>
            <a:xfrm rot="6396672">
              <a:off x="5080" y="2022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80" name="任意多边形 201779"/>
            <p:cNvSpPr/>
            <p:nvPr/>
          </p:nvSpPr>
          <p:spPr>
            <a:xfrm rot="6396672">
              <a:off x="5081" y="2158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81" name="任意多边形 201780"/>
            <p:cNvSpPr/>
            <p:nvPr/>
          </p:nvSpPr>
          <p:spPr>
            <a:xfrm rot="6396672">
              <a:off x="5081" y="2320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82" name="直接连接符 201781"/>
            <p:cNvSpPr/>
            <p:nvPr/>
          </p:nvSpPr>
          <p:spPr>
            <a:xfrm>
              <a:off x="5239" y="2931"/>
              <a:ext cx="0" cy="159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01783" name="直接连接符 201782"/>
            <p:cNvSpPr/>
            <p:nvPr/>
          </p:nvSpPr>
          <p:spPr>
            <a:xfrm>
              <a:off x="3606" y="2953"/>
              <a:ext cx="0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01784" name="直接连接符 201783"/>
            <p:cNvSpPr/>
            <p:nvPr/>
          </p:nvSpPr>
          <p:spPr>
            <a:xfrm>
              <a:off x="2743" y="2953"/>
              <a:ext cx="0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7" name="矩形 202756"/>
          <p:cNvSpPr/>
          <p:nvPr/>
        </p:nvSpPr>
        <p:spPr>
          <a:xfrm>
            <a:off x="1187450" y="1187450"/>
            <a:ext cx="7092950" cy="487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sz="3200" b="1" dirty="0"/>
              <a:t>Level2 (</a:t>
            </a:r>
            <a:r>
              <a:rPr lang="zh-CN" altLang="en-US" sz="3200" b="1" dirty="0"/>
              <a:t>位级汉明纠错码校验与恢复</a:t>
            </a:r>
            <a:r>
              <a:rPr lang="en-US" altLang="zh-CN" sz="3200" b="1"/>
              <a:t>):</a:t>
            </a:r>
          </a:p>
        </p:txBody>
      </p:sp>
      <p:sp>
        <p:nvSpPr>
          <p:cNvPr id="202758" name="文本占位符 202757"/>
          <p:cNvSpPr>
            <a:spLocks noGrp="1"/>
          </p:cNvSpPr>
          <p:nvPr>
            <p:ph type="body" idx="1"/>
          </p:nvPr>
        </p:nvSpPr>
        <p:spPr>
          <a:xfrm>
            <a:off x="1044575" y="1916113"/>
            <a:ext cx="7848600" cy="4108450"/>
          </a:xfrm>
        </p:spPr>
        <p:txBody>
          <a:bodyPr wrap="square" lIns="0" tIns="0" rIns="0" bIns="0">
            <a:spAutoFit/>
          </a:bodyPr>
          <a:lstStyle/>
          <a:p>
            <a:pPr marL="262255" indent="-262255"/>
            <a:r>
              <a:rPr lang="zh-CN" altLang="en-US" b="1" dirty="0"/>
              <a:t>纠错能力强</a:t>
            </a:r>
            <a:r>
              <a:rPr lang="en-US" altLang="zh-CN" b="1" dirty="0"/>
              <a:t>, </a:t>
            </a:r>
            <a:r>
              <a:rPr lang="zh-CN" altLang="en-US" b="1" dirty="0"/>
              <a:t>可靠性高</a:t>
            </a:r>
            <a:r>
              <a:rPr lang="en-US" altLang="zh-CN" b="1"/>
              <a:t>;</a:t>
            </a:r>
          </a:p>
          <a:p>
            <a:pPr marL="711200" lvl="1" indent="-269875"/>
            <a:r>
              <a:rPr lang="zh-CN" altLang="en-US" b="1" dirty="0"/>
              <a:t>发现</a:t>
            </a:r>
            <a:r>
              <a:rPr lang="en-US" altLang="zh-CN" b="1" dirty="0"/>
              <a:t>2</a:t>
            </a:r>
            <a:r>
              <a:rPr lang="zh-CN" altLang="en-US" b="1" dirty="0"/>
              <a:t>个错误</a:t>
            </a:r>
            <a:r>
              <a:rPr lang="en-US" altLang="zh-CN" b="1" dirty="0"/>
              <a:t>, </a:t>
            </a:r>
            <a:r>
              <a:rPr lang="zh-CN" altLang="en-US" b="1" dirty="0"/>
              <a:t>纠正</a:t>
            </a:r>
            <a:r>
              <a:rPr lang="en-US" altLang="zh-CN" b="1" dirty="0"/>
              <a:t>1</a:t>
            </a:r>
            <a:r>
              <a:rPr lang="zh-CN" altLang="en-US" b="1" dirty="0"/>
              <a:t>个错误</a:t>
            </a:r>
            <a:r>
              <a:rPr lang="en-US" altLang="zh-CN" b="1"/>
              <a:t>.</a:t>
            </a:r>
          </a:p>
          <a:p>
            <a:pPr marL="262255" indent="-262255"/>
            <a:r>
              <a:rPr lang="zh-CN" altLang="en-US" b="1" dirty="0"/>
              <a:t>需要较多纠错盘存放汉明纠错码</a:t>
            </a:r>
            <a:r>
              <a:rPr lang="en-US" altLang="zh-CN" b="1" dirty="0"/>
              <a:t>, </a:t>
            </a:r>
            <a:r>
              <a:rPr lang="zh-CN" altLang="en-US" b="1" dirty="0"/>
              <a:t>成本较高</a:t>
            </a:r>
            <a:r>
              <a:rPr lang="en-US" altLang="zh-CN" b="1"/>
              <a:t>;</a:t>
            </a:r>
          </a:p>
          <a:p>
            <a:pPr marL="262255" indent="-262255"/>
            <a:r>
              <a:rPr lang="zh-CN" altLang="en-US" b="1" dirty="0"/>
              <a:t>不能同时为多个请求服务</a:t>
            </a:r>
            <a:r>
              <a:rPr lang="en-US" altLang="zh-CN" b="1" dirty="0"/>
              <a:t>, </a:t>
            </a:r>
            <a:r>
              <a:rPr lang="zh-CN" altLang="en-US" b="1" dirty="0"/>
              <a:t>速度较慢</a:t>
            </a:r>
            <a:r>
              <a:rPr lang="en-US" altLang="zh-CN" b="1"/>
              <a:t>:</a:t>
            </a:r>
          </a:p>
          <a:p>
            <a:pPr marL="711200" lvl="1" indent="-269875"/>
            <a:r>
              <a:rPr lang="zh-CN" altLang="en-US" b="1" dirty="0"/>
              <a:t>读操作</a:t>
            </a:r>
            <a:r>
              <a:rPr lang="en-US" altLang="zh-CN" b="1" dirty="0"/>
              <a:t>:  </a:t>
            </a:r>
            <a:r>
              <a:rPr lang="zh-CN" altLang="en-US" b="1" dirty="0"/>
              <a:t>所有磁盘同时访问</a:t>
            </a:r>
            <a:r>
              <a:rPr lang="en-US" altLang="zh-CN" b="1" dirty="0"/>
              <a:t>, </a:t>
            </a:r>
            <a:r>
              <a:rPr lang="zh-CN" altLang="en-US" b="1" dirty="0"/>
              <a:t>数据与错误校验码被送到磁盘阵列控制器</a:t>
            </a:r>
            <a:r>
              <a:rPr lang="en-US" altLang="zh-CN" b="1"/>
              <a:t>;</a:t>
            </a:r>
          </a:p>
          <a:p>
            <a:pPr marL="711200" lvl="1" indent="-269875"/>
            <a:r>
              <a:rPr lang="zh-CN" altLang="en-US" b="1" dirty="0"/>
              <a:t>写操作</a:t>
            </a:r>
            <a:r>
              <a:rPr lang="en-US" altLang="zh-CN" b="1" dirty="0"/>
              <a:t>:  </a:t>
            </a:r>
            <a:r>
              <a:rPr lang="zh-CN" altLang="en-US" b="1" dirty="0"/>
              <a:t>必须同时访问所有数据盘和纠错盘。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1" name="文本占位符 203780"/>
          <p:cNvSpPr>
            <a:spLocks noGrp="1"/>
          </p:cNvSpPr>
          <p:nvPr>
            <p:ph type="body" idx="1"/>
          </p:nvPr>
        </p:nvSpPr>
        <p:spPr>
          <a:xfrm>
            <a:off x="755650" y="2006600"/>
            <a:ext cx="8064500" cy="854075"/>
          </a:xfrm>
        </p:spPr>
        <p:txBody>
          <a:bodyPr wrap="square" lIns="0" tIns="0" rIns="0" bIns="0">
            <a:spAutoFit/>
          </a:bodyPr>
          <a:lstStyle/>
          <a:p>
            <a:pPr marL="363855" indent="-363855"/>
            <a:r>
              <a:rPr lang="zh-CN" altLang="en-US" sz="2800" b="1" dirty="0"/>
              <a:t>数据以位</a:t>
            </a:r>
            <a:r>
              <a:rPr lang="en-US" altLang="zh-CN" sz="2800" b="1" dirty="0"/>
              <a:t>(bit)</a:t>
            </a:r>
            <a:r>
              <a:rPr lang="zh-CN" altLang="en-US" sz="2800" b="1" dirty="0"/>
              <a:t>为单位分条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分布存放在多个数据磁盘上</a:t>
            </a:r>
            <a:r>
              <a:rPr lang="en-US" altLang="zh-CN" sz="2800" b="1" dirty="0"/>
              <a:t>;</a:t>
            </a:r>
            <a:r>
              <a:rPr lang="zh-CN" altLang="en-US" sz="2800" b="1" dirty="0"/>
              <a:t>只用一个冗余磁盘存放奇偶校验位。</a:t>
            </a:r>
          </a:p>
        </p:txBody>
      </p:sp>
      <p:sp>
        <p:nvSpPr>
          <p:cNvPr id="203782" name="圆柱形 203781"/>
          <p:cNvSpPr/>
          <p:nvPr/>
        </p:nvSpPr>
        <p:spPr>
          <a:xfrm>
            <a:off x="684213" y="3395663"/>
            <a:ext cx="936625" cy="1368425"/>
          </a:xfrm>
          <a:prstGeom prst="can">
            <a:avLst>
              <a:gd name="adj" fmla="val 29148"/>
            </a:avLst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0" rIns="90000" bIns="46800" anchor="ctr"/>
          <a:lstStyle/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bit0</a:t>
            </a:r>
          </a:p>
          <a:p>
            <a:pPr algn="ctr">
              <a:lnSpc>
                <a:spcPct val="160000"/>
              </a:lnSpc>
            </a:pP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……</a:t>
            </a:r>
          </a:p>
        </p:txBody>
      </p:sp>
      <p:sp>
        <p:nvSpPr>
          <p:cNvPr id="203783" name="文本框 203782"/>
          <p:cNvSpPr txBox="1"/>
          <p:nvPr/>
        </p:nvSpPr>
        <p:spPr>
          <a:xfrm>
            <a:off x="900113" y="3435350"/>
            <a:ext cx="503237" cy="21272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Disk1</a:t>
            </a:r>
          </a:p>
        </p:txBody>
      </p:sp>
      <p:sp>
        <p:nvSpPr>
          <p:cNvPr id="203784" name="任意多边形 203783"/>
          <p:cNvSpPr/>
          <p:nvPr/>
        </p:nvSpPr>
        <p:spPr>
          <a:xfrm rot="6396672">
            <a:off x="936625" y="3321050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785" name="任意多边形 203784"/>
          <p:cNvSpPr/>
          <p:nvPr/>
        </p:nvSpPr>
        <p:spPr>
          <a:xfrm rot="6396672">
            <a:off x="938213" y="3536950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786" name="任意多边形 203785"/>
          <p:cNvSpPr/>
          <p:nvPr/>
        </p:nvSpPr>
        <p:spPr>
          <a:xfrm rot="6396672">
            <a:off x="938213" y="3794125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787" name="圆柱形 203786"/>
          <p:cNvSpPr/>
          <p:nvPr/>
        </p:nvSpPr>
        <p:spPr>
          <a:xfrm>
            <a:off x="1836738" y="3395663"/>
            <a:ext cx="936625" cy="1368425"/>
          </a:xfrm>
          <a:prstGeom prst="can">
            <a:avLst>
              <a:gd name="adj" fmla="val 29148"/>
            </a:avLst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0" rIns="90000" bIns="46800" anchor="ctr"/>
          <a:lstStyle/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bit1</a:t>
            </a:r>
          </a:p>
          <a:p>
            <a:pPr algn="ctr">
              <a:lnSpc>
                <a:spcPct val="160000"/>
              </a:lnSpc>
            </a:pP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……</a:t>
            </a:r>
          </a:p>
        </p:txBody>
      </p:sp>
      <p:sp>
        <p:nvSpPr>
          <p:cNvPr id="203788" name="文本框 203787"/>
          <p:cNvSpPr txBox="1"/>
          <p:nvPr/>
        </p:nvSpPr>
        <p:spPr>
          <a:xfrm>
            <a:off x="2052638" y="3435350"/>
            <a:ext cx="503237" cy="21272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Disk2</a:t>
            </a:r>
          </a:p>
        </p:txBody>
      </p:sp>
      <p:sp>
        <p:nvSpPr>
          <p:cNvPr id="203789" name="任意多边形 203788"/>
          <p:cNvSpPr/>
          <p:nvPr/>
        </p:nvSpPr>
        <p:spPr>
          <a:xfrm rot="6396672">
            <a:off x="2089150" y="3321050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790" name="任意多边形 203789"/>
          <p:cNvSpPr/>
          <p:nvPr/>
        </p:nvSpPr>
        <p:spPr>
          <a:xfrm rot="6396672">
            <a:off x="2090738" y="3536950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791" name="任意多边形 203790"/>
          <p:cNvSpPr/>
          <p:nvPr/>
        </p:nvSpPr>
        <p:spPr>
          <a:xfrm rot="6396672">
            <a:off x="2090738" y="3794125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792" name="圆柱形 203791"/>
          <p:cNvSpPr/>
          <p:nvPr/>
        </p:nvSpPr>
        <p:spPr>
          <a:xfrm>
            <a:off x="3062288" y="3395663"/>
            <a:ext cx="936625" cy="1368425"/>
          </a:xfrm>
          <a:prstGeom prst="can">
            <a:avLst>
              <a:gd name="adj" fmla="val 29148"/>
            </a:avLst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0" rIns="90000" bIns="46800" anchor="ctr"/>
          <a:lstStyle/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bit2</a:t>
            </a:r>
          </a:p>
          <a:p>
            <a:pPr algn="ctr">
              <a:lnSpc>
                <a:spcPct val="160000"/>
              </a:lnSpc>
            </a:pP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……</a:t>
            </a:r>
          </a:p>
        </p:txBody>
      </p:sp>
      <p:sp>
        <p:nvSpPr>
          <p:cNvPr id="203793" name="文本框 203792"/>
          <p:cNvSpPr txBox="1"/>
          <p:nvPr/>
        </p:nvSpPr>
        <p:spPr>
          <a:xfrm>
            <a:off x="3278188" y="3435350"/>
            <a:ext cx="503237" cy="21272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Disk3</a:t>
            </a:r>
          </a:p>
        </p:txBody>
      </p:sp>
      <p:sp>
        <p:nvSpPr>
          <p:cNvPr id="203794" name="任意多边形 203793"/>
          <p:cNvSpPr/>
          <p:nvPr/>
        </p:nvSpPr>
        <p:spPr>
          <a:xfrm rot="6396672">
            <a:off x="3314700" y="3321050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795" name="任意多边形 203794"/>
          <p:cNvSpPr/>
          <p:nvPr/>
        </p:nvSpPr>
        <p:spPr>
          <a:xfrm rot="6396672">
            <a:off x="3316288" y="3536950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796" name="任意多边形 203795"/>
          <p:cNvSpPr/>
          <p:nvPr/>
        </p:nvSpPr>
        <p:spPr>
          <a:xfrm rot="6396672">
            <a:off x="3316288" y="3794125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797" name="直接连接符 203796"/>
          <p:cNvSpPr/>
          <p:nvPr/>
        </p:nvSpPr>
        <p:spPr>
          <a:xfrm>
            <a:off x="1116013" y="4764088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3798" name="直接连接符 203797"/>
          <p:cNvSpPr/>
          <p:nvPr/>
        </p:nvSpPr>
        <p:spPr>
          <a:xfrm>
            <a:off x="2268538" y="4764088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3799" name="直接连接符 203798"/>
          <p:cNvSpPr/>
          <p:nvPr/>
        </p:nvSpPr>
        <p:spPr>
          <a:xfrm>
            <a:off x="3567113" y="4764088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3800" name="直接连接符 203799"/>
          <p:cNvSpPr/>
          <p:nvPr/>
        </p:nvSpPr>
        <p:spPr>
          <a:xfrm>
            <a:off x="1117600" y="4979988"/>
            <a:ext cx="5078413" cy="158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3801" name="直接连接符 203800"/>
          <p:cNvSpPr/>
          <p:nvPr/>
        </p:nvSpPr>
        <p:spPr>
          <a:xfrm>
            <a:off x="2700338" y="4979988"/>
            <a:ext cx="0" cy="2889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3802" name="圆柱形 203801"/>
          <p:cNvSpPr/>
          <p:nvPr/>
        </p:nvSpPr>
        <p:spPr>
          <a:xfrm>
            <a:off x="4357688" y="3397250"/>
            <a:ext cx="936625" cy="1368425"/>
          </a:xfrm>
          <a:prstGeom prst="can">
            <a:avLst>
              <a:gd name="adj" fmla="val 29148"/>
            </a:avLst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0" rIns="90000" bIns="46800" anchor="ctr"/>
          <a:lstStyle/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bit3</a:t>
            </a:r>
          </a:p>
          <a:p>
            <a:pPr algn="ctr">
              <a:lnSpc>
                <a:spcPct val="160000"/>
              </a:lnSpc>
            </a:pP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……</a:t>
            </a:r>
          </a:p>
        </p:txBody>
      </p:sp>
      <p:sp>
        <p:nvSpPr>
          <p:cNvPr id="203803" name="文本框 203802"/>
          <p:cNvSpPr txBox="1"/>
          <p:nvPr/>
        </p:nvSpPr>
        <p:spPr>
          <a:xfrm>
            <a:off x="4573588" y="3436938"/>
            <a:ext cx="503237" cy="21272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Disk4</a:t>
            </a:r>
          </a:p>
        </p:txBody>
      </p:sp>
      <p:sp>
        <p:nvSpPr>
          <p:cNvPr id="203804" name="任意多边形 203803"/>
          <p:cNvSpPr/>
          <p:nvPr/>
        </p:nvSpPr>
        <p:spPr>
          <a:xfrm rot="6396672">
            <a:off x="4610100" y="332263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805" name="任意多边形 203804"/>
          <p:cNvSpPr/>
          <p:nvPr/>
        </p:nvSpPr>
        <p:spPr>
          <a:xfrm rot="6396672">
            <a:off x="4611688" y="353853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806" name="任意多边形 203805"/>
          <p:cNvSpPr/>
          <p:nvPr/>
        </p:nvSpPr>
        <p:spPr>
          <a:xfrm rot="6396672">
            <a:off x="4611688" y="3795713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807" name="圆柱形 203806"/>
          <p:cNvSpPr/>
          <p:nvPr/>
        </p:nvSpPr>
        <p:spPr>
          <a:xfrm>
            <a:off x="5653088" y="3397250"/>
            <a:ext cx="936625" cy="1368425"/>
          </a:xfrm>
          <a:prstGeom prst="can">
            <a:avLst>
              <a:gd name="adj" fmla="val 29148"/>
            </a:avLst>
          </a:prstGeom>
          <a:gradFill rotWithShape="1">
            <a:gsLst>
              <a:gs pos="0">
                <a:srgbClr val="EAEAEA">
                  <a:gamma/>
                  <a:shade val="46275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0" rIns="90000" bIns="46800" anchor="ctr"/>
          <a:lstStyle/>
          <a:p>
            <a:pPr algn="ctr">
              <a:lnSpc>
                <a:spcPct val="160000"/>
              </a:lnSpc>
            </a:pPr>
            <a:r>
              <a:rPr lang="zh-CN" altLang="en-US" sz="1000" dirty="0">
                <a:latin typeface="Tahoma" panose="020B0604030504040204" pitchFamily="34" charset="0"/>
                <a:ea typeface="黑体" panose="02010609060101010101" pitchFamily="2" charset="-122"/>
              </a:rPr>
              <a:t>奇偶校验</a:t>
            </a:r>
          </a:p>
          <a:p>
            <a:pPr algn="ctr">
              <a:lnSpc>
                <a:spcPct val="160000"/>
              </a:lnSpc>
            </a:pPr>
            <a:endParaRPr lang="zh-CN" altLang="en-US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endParaRPr lang="zh-CN" altLang="en-US" sz="1000" dirty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……</a:t>
            </a:r>
          </a:p>
        </p:txBody>
      </p:sp>
      <p:sp>
        <p:nvSpPr>
          <p:cNvPr id="203808" name="文本框 203807"/>
          <p:cNvSpPr txBox="1"/>
          <p:nvPr/>
        </p:nvSpPr>
        <p:spPr>
          <a:xfrm>
            <a:off x="5868988" y="3436938"/>
            <a:ext cx="503237" cy="21272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Disk5</a:t>
            </a:r>
          </a:p>
        </p:txBody>
      </p:sp>
      <p:sp>
        <p:nvSpPr>
          <p:cNvPr id="203809" name="任意多边形 203808"/>
          <p:cNvSpPr/>
          <p:nvPr/>
        </p:nvSpPr>
        <p:spPr>
          <a:xfrm rot="6396672">
            <a:off x="5905500" y="332263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810" name="任意多边形 203809"/>
          <p:cNvSpPr/>
          <p:nvPr/>
        </p:nvSpPr>
        <p:spPr>
          <a:xfrm rot="6396672">
            <a:off x="5907088" y="353853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811" name="任意多边形 203810"/>
          <p:cNvSpPr/>
          <p:nvPr/>
        </p:nvSpPr>
        <p:spPr>
          <a:xfrm rot="6396672">
            <a:off x="5907088" y="3795713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812" name="直接连接符 203811"/>
          <p:cNvSpPr/>
          <p:nvPr/>
        </p:nvSpPr>
        <p:spPr>
          <a:xfrm>
            <a:off x="6157913" y="4760913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3813" name="直接连接符 203812"/>
          <p:cNvSpPr/>
          <p:nvPr/>
        </p:nvSpPr>
        <p:spPr>
          <a:xfrm>
            <a:off x="4787900" y="4760913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3814" name="矩形 203813"/>
          <p:cNvSpPr/>
          <p:nvPr/>
        </p:nvSpPr>
        <p:spPr>
          <a:xfrm>
            <a:off x="4643438" y="5124450"/>
            <a:ext cx="4321175" cy="13398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000" b="1" dirty="0">
                <a:ea typeface="黑体" panose="02010609060101010101" pitchFamily="2" charset="-122"/>
              </a:rPr>
              <a:t>有一定容错能力</a:t>
            </a:r>
            <a:r>
              <a:rPr lang="en-US" altLang="zh-CN" sz="2000" b="1">
                <a:ea typeface="黑体" panose="02010609060101010101" pitchFamily="2" charset="-122"/>
              </a:rPr>
              <a:t>;</a:t>
            </a:r>
          </a:p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000" b="1" dirty="0">
                <a:ea typeface="黑体" panose="02010609060101010101" pitchFamily="2" charset="-122"/>
              </a:rPr>
              <a:t>存储代价较低</a:t>
            </a:r>
            <a:r>
              <a:rPr lang="en-US" altLang="zh-CN" sz="2000" b="1">
                <a:ea typeface="黑体" panose="02010609060101010101" pitchFamily="2" charset="-122"/>
              </a:rPr>
              <a:t>;</a:t>
            </a:r>
            <a:endParaRPr lang="en-US" altLang="zh-CN" sz="2000" b="1"/>
          </a:p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000" b="1" dirty="0">
                <a:ea typeface="黑体" panose="02010609060101010101" pitchFamily="2" charset="-122"/>
              </a:rPr>
              <a:t>读写需要访问所有盘</a:t>
            </a:r>
            <a:r>
              <a:rPr lang="en-US" altLang="zh-CN" sz="2000" b="1" dirty="0">
                <a:ea typeface="黑体" panose="02010609060101010101" pitchFamily="2" charset="-122"/>
              </a:rPr>
              <a:t>, </a:t>
            </a:r>
            <a:r>
              <a:rPr lang="zh-CN" altLang="en-US" sz="2000" b="1" dirty="0">
                <a:ea typeface="黑体" panose="02010609060101010101" pitchFamily="2" charset="-122"/>
              </a:rPr>
              <a:t>多个读写不能并行。</a:t>
            </a:r>
          </a:p>
        </p:txBody>
      </p:sp>
      <p:sp>
        <p:nvSpPr>
          <p:cNvPr id="203815" name="矩形 203814"/>
          <p:cNvSpPr/>
          <p:nvPr/>
        </p:nvSpPr>
        <p:spPr>
          <a:xfrm>
            <a:off x="1692275" y="5302250"/>
            <a:ext cx="2160588" cy="792163"/>
          </a:xfrm>
          <a:prstGeom prst="rect">
            <a:avLst/>
          </a:prstGeom>
          <a:gradFill rotWithShape="1">
            <a:gsLst>
              <a:gs pos="0">
                <a:srgbClr val="EAEAEA">
                  <a:gamma/>
                  <a:shade val="46275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816" name="文本框 203815"/>
          <p:cNvSpPr txBox="1"/>
          <p:nvPr/>
        </p:nvSpPr>
        <p:spPr>
          <a:xfrm>
            <a:off x="2341563" y="5345113"/>
            <a:ext cx="792162" cy="24447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控 制 器</a:t>
            </a:r>
          </a:p>
        </p:txBody>
      </p:sp>
      <p:sp>
        <p:nvSpPr>
          <p:cNvPr id="203817" name="直接连接符 203816"/>
          <p:cNvSpPr/>
          <p:nvPr/>
        </p:nvSpPr>
        <p:spPr>
          <a:xfrm>
            <a:off x="1981200" y="5373688"/>
            <a:ext cx="0" cy="2889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3818" name="文本框 203817"/>
          <p:cNvSpPr txBox="1"/>
          <p:nvPr/>
        </p:nvSpPr>
        <p:spPr>
          <a:xfrm>
            <a:off x="1765300" y="5776913"/>
            <a:ext cx="576263" cy="24447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Tahoma" panose="020B0604030504040204" pitchFamily="34" charset="0"/>
                <a:ea typeface="黑体" panose="02010609060101010101" pitchFamily="2" charset="-122"/>
              </a:rPr>
              <a:t>(0,1)</a:t>
            </a:r>
          </a:p>
        </p:txBody>
      </p:sp>
      <p:sp>
        <p:nvSpPr>
          <p:cNvPr id="203819" name="文本框 203818"/>
          <p:cNvSpPr txBox="1"/>
          <p:nvPr/>
        </p:nvSpPr>
        <p:spPr>
          <a:xfrm>
            <a:off x="3132138" y="5516563"/>
            <a:ext cx="576262" cy="488950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600" dirty="0">
                <a:latin typeface="Tahoma" panose="020B0604030504040204" pitchFamily="34" charset="0"/>
                <a:ea typeface="黑体" panose="02010609060101010101" pitchFamily="2" charset="-122"/>
              </a:rPr>
              <a:t>等待</a:t>
            </a:r>
          </a:p>
          <a:p>
            <a:pPr algn="ctr"/>
            <a:r>
              <a:rPr lang="en-US" altLang="zh-CN" sz="1600">
                <a:latin typeface="Tahoma" panose="020B0604030504040204" pitchFamily="34" charset="0"/>
                <a:ea typeface="黑体" panose="02010609060101010101" pitchFamily="2" charset="-122"/>
              </a:rPr>
              <a:t>(3)</a:t>
            </a:r>
          </a:p>
        </p:txBody>
      </p:sp>
      <p:sp>
        <p:nvSpPr>
          <p:cNvPr id="203820" name="上箭头 203819"/>
          <p:cNvSpPr/>
          <p:nvPr/>
        </p:nvSpPr>
        <p:spPr>
          <a:xfrm>
            <a:off x="1943100" y="6165850"/>
            <a:ext cx="142875" cy="288925"/>
          </a:xfrm>
          <a:prstGeom prst="upArrow">
            <a:avLst>
              <a:gd name="adj1" fmla="val 50000"/>
              <a:gd name="adj2" fmla="val 50555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821" name="上箭头 203820"/>
          <p:cNvSpPr/>
          <p:nvPr/>
        </p:nvSpPr>
        <p:spPr>
          <a:xfrm>
            <a:off x="3386138" y="6165850"/>
            <a:ext cx="142875" cy="288925"/>
          </a:xfrm>
          <a:prstGeom prst="upArrow">
            <a:avLst>
              <a:gd name="adj1" fmla="val 50000"/>
              <a:gd name="adj2" fmla="val 50555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822" name="文本框 203821"/>
          <p:cNvSpPr txBox="1"/>
          <p:nvPr/>
        </p:nvSpPr>
        <p:spPr>
          <a:xfrm>
            <a:off x="1692275" y="6497638"/>
            <a:ext cx="649288" cy="24447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dirty="0">
                <a:latin typeface="Tahoma" panose="020B0604030504040204" pitchFamily="34" charset="0"/>
                <a:ea typeface="黑体" panose="02010609060101010101" pitchFamily="2" charset="-122"/>
              </a:rPr>
              <a:t>写请求</a:t>
            </a:r>
          </a:p>
        </p:txBody>
      </p:sp>
      <p:sp>
        <p:nvSpPr>
          <p:cNvPr id="203823" name="文本框 203822"/>
          <p:cNvSpPr txBox="1"/>
          <p:nvPr/>
        </p:nvSpPr>
        <p:spPr>
          <a:xfrm>
            <a:off x="3132138" y="6497638"/>
            <a:ext cx="649287" cy="24447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dirty="0">
                <a:latin typeface="Tahoma" panose="020B0604030504040204" pitchFamily="34" charset="0"/>
                <a:ea typeface="黑体" panose="02010609060101010101" pitchFamily="2" charset="-122"/>
              </a:rPr>
              <a:t>写请求</a:t>
            </a:r>
          </a:p>
        </p:txBody>
      </p:sp>
      <p:sp>
        <p:nvSpPr>
          <p:cNvPr id="203824" name="矩形 203823"/>
          <p:cNvSpPr/>
          <p:nvPr/>
        </p:nvSpPr>
        <p:spPr>
          <a:xfrm>
            <a:off x="1187450" y="1004888"/>
            <a:ext cx="6985000" cy="6699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b="1" dirty="0"/>
              <a:t>Level3 (</a:t>
            </a:r>
            <a:r>
              <a:rPr lang="zh-CN" altLang="en-US" b="1" dirty="0"/>
              <a:t>位级单个奇偶校验</a:t>
            </a:r>
            <a:r>
              <a:rPr lang="en-US" altLang="zh-CN" b="1"/>
              <a:t>)</a:t>
            </a:r>
            <a:endParaRPr lang="en-US" altLang="zh-CN" sz="3600" b="1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矩形 204803"/>
          <p:cNvSpPr/>
          <p:nvPr/>
        </p:nvSpPr>
        <p:spPr>
          <a:xfrm>
            <a:off x="1258888" y="1004888"/>
            <a:ext cx="5942012" cy="6699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b="1" dirty="0"/>
              <a:t>Level4 (</a:t>
            </a:r>
            <a:r>
              <a:rPr lang="zh-CN" altLang="en-US" b="1" dirty="0"/>
              <a:t>块级异或校验</a:t>
            </a:r>
            <a:r>
              <a:rPr lang="en-US" altLang="zh-CN" b="1"/>
              <a:t>): </a:t>
            </a:r>
          </a:p>
        </p:txBody>
      </p:sp>
      <p:sp>
        <p:nvSpPr>
          <p:cNvPr id="204805" name="文本占位符 204804"/>
          <p:cNvSpPr>
            <a:spLocks noGrp="1"/>
          </p:cNvSpPr>
          <p:nvPr>
            <p:ph type="body" idx="1"/>
          </p:nvPr>
        </p:nvSpPr>
        <p:spPr>
          <a:xfrm>
            <a:off x="1187450" y="1941513"/>
            <a:ext cx="7056438" cy="803275"/>
          </a:xfrm>
        </p:spPr>
        <p:txBody>
          <a:bodyPr wrap="square" lIns="0" tIns="0" rIns="0" bIns="0">
            <a:spAutoFit/>
          </a:bodyPr>
          <a:lstStyle/>
          <a:p>
            <a:pPr marL="363855" indent="-363855"/>
            <a:r>
              <a:rPr lang="zh-CN" altLang="en-US" sz="2400" b="1" dirty="0"/>
              <a:t>数据分条以块为单位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用异或运算产生校验信息</a:t>
            </a:r>
            <a:r>
              <a:rPr lang="en-US" altLang="zh-CN" sz="2400" b="1"/>
              <a:t>, </a:t>
            </a:r>
          </a:p>
          <a:p>
            <a:pPr marL="363855" indent="-363855"/>
            <a:r>
              <a:rPr lang="zh-CN" altLang="en-US" sz="2400" b="1" dirty="0"/>
              <a:t>校验信息保存在单独的磁盘上。</a:t>
            </a:r>
          </a:p>
        </p:txBody>
      </p:sp>
      <p:sp>
        <p:nvSpPr>
          <p:cNvPr id="204806" name="圆柱形 204805"/>
          <p:cNvSpPr/>
          <p:nvPr/>
        </p:nvSpPr>
        <p:spPr>
          <a:xfrm>
            <a:off x="1546225" y="3213100"/>
            <a:ext cx="936625" cy="1368425"/>
          </a:xfrm>
          <a:prstGeom prst="can">
            <a:avLst>
              <a:gd name="adj" fmla="val 29148"/>
            </a:avLst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0" rIns="90000" bIns="46800" anchor="ctr"/>
          <a:lstStyle/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block0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block4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block8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……</a:t>
            </a:r>
          </a:p>
        </p:txBody>
      </p:sp>
      <p:sp>
        <p:nvSpPr>
          <p:cNvPr id="204807" name="文本框 204806"/>
          <p:cNvSpPr txBox="1"/>
          <p:nvPr/>
        </p:nvSpPr>
        <p:spPr>
          <a:xfrm>
            <a:off x="1762125" y="3252788"/>
            <a:ext cx="503238" cy="21272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Disk1</a:t>
            </a:r>
          </a:p>
        </p:txBody>
      </p:sp>
      <p:sp>
        <p:nvSpPr>
          <p:cNvPr id="204808" name="任意多边形 204807"/>
          <p:cNvSpPr/>
          <p:nvPr/>
        </p:nvSpPr>
        <p:spPr>
          <a:xfrm rot="6396672">
            <a:off x="1798638" y="313848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09" name="任意多边形 204808"/>
          <p:cNvSpPr/>
          <p:nvPr/>
        </p:nvSpPr>
        <p:spPr>
          <a:xfrm rot="6396672">
            <a:off x="1800225" y="335438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10" name="任意多边形 204809"/>
          <p:cNvSpPr/>
          <p:nvPr/>
        </p:nvSpPr>
        <p:spPr>
          <a:xfrm rot="6396672">
            <a:off x="1800225" y="3611563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11" name="圆柱形 204810"/>
          <p:cNvSpPr/>
          <p:nvPr/>
        </p:nvSpPr>
        <p:spPr>
          <a:xfrm>
            <a:off x="2698750" y="3213100"/>
            <a:ext cx="936625" cy="1368425"/>
          </a:xfrm>
          <a:prstGeom prst="can">
            <a:avLst>
              <a:gd name="adj" fmla="val 29148"/>
            </a:avLst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0" rIns="90000" bIns="46800" anchor="ctr"/>
          <a:lstStyle/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block1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block5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block9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……</a:t>
            </a:r>
          </a:p>
        </p:txBody>
      </p:sp>
      <p:sp>
        <p:nvSpPr>
          <p:cNvPr id="204812" name="文本框 204811"/>
          <p:cNvSpPr txBox="1"/>
          <p:nvPr/>
        </p:nvSpPr>
        <p:spPr>
          <a:xfrm>
            <a:off x="2914650" y="3252788"/>
            <a:ext cx="503238" cy="21272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Disk2</a:t>
            </a:r>
          </a:p>
        </p:txBody>
      </p:sp>
      <p:sp>
        <p:nvSpPr>
          <p:cNvPr id="204813" name="任意多边形 204812"/>
          <p:cNvSpPr/>
          <p:nvPr/>
        </p:nvSpPr>
        <p:spPr>
          <a:xfrm rot="6396672">
            <a:off x="2951163" y="313848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14" name="任意多边形 204813"/>
          <p:cNvSpPr/>
          <p:nvPr/>
        </p:nvSpPr>
        <p:spPr>
          <a:xfrm rot="6396672">
            <a:off x="2952750" y="335438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15" name="任意多边形 204814"/>
          <p:cNvSpPr/>
          <p:nvPr/>
        </p:nvSpPr>
        <p:spPr>
          <a:xfrm rot="6396672">
            <a:off x="2952750" y="3611563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16" name="圆柱形 204815"/>
          <p:cNvSpPr/>
          <p:nvPr/>
        </p:nvSpPr>
        <p:spPr>
          <a:xfrm>
            <a:off x="3924300" y="3213100"/>
            <a:ext cx="936625" cy="1368425"/>
          </a:xfrm>
          <a:prstGeom prst="can">
            <a:avLst>
              <a:gd name="adj" fmla="val 29148"/>
            </a:avLst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0" rIns="90000" bIns="46800" anchor="ctr"/>
          <a:lstStyle/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block2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block6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block10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……</a:t>
            </a:r>
          </a:p>
        </p:txBody>
      </p:sp>
      <p:sp>
        <p:nvSpPr>
          <p:cNvPr id="204817" name="文本框 204816"/>
          <p:cNvSpPr txBox="1"/>
          <p:nvPr/>
        </p:nvSpPr>
        <p:spPr>
          <a:xfrm>
            <a:off x="4140200" y="3252788"/>
            <a:ext cx="503238" cy="21272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Disk3</a:t>
            </a:r>
          </a:p>
        </p:txBody>
      </p:sp>
      <p:sp>
        <p:nvSpPr>
          <p:cNvPr id="204818" name="任意多边形 204817"/>
          <p:cNvSpPr/>
          <p:nvPr/>
        </p:nvSpPr>
        <p:spPr>
          <a:xfrm rot="6396672">
            <a:off x="4176713" y="313848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19" name="任意多边形 204818"/>
          <p:cNvSpPr/>
          <p:nvPr/>
        </p:nvSpPr>
        <p:spPr>
          <a:xfrm rot="6396672">
            <a:off x="4178300" y="335438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20" name="任意多边形 204819"/>
          <p:cNvSpPr/>
          <p:nvPr/>
        </p:nvSpPr>
        <p:spPr>
          <a:xfrm rot="6396672">
            <a:off x="4178300" y="3611563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21" name="直接连接符 204820"/>
          <p:cNvSpPr/>
          <p:nvPr/>
        </p:nvSpPr>
        <p:spPr>
          <a:xfrm>
            <a:off x="1978025" y="4581525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4822" name="直接连接符 204821"/>
          <p:cNvSpPr/>
          <p:nvPr/>
        </p:nvSpPr>
        <p:spPr>
          <a:xfrm>
            <a:off x="3130550" y="4581525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4823" name="直接连接符 204822"/>
          <p:cNvSpPr/>
          <p:nvPr/>
        </p:nvSpPr>
        <p:spPr>
          <a:xfrm>
            <a:off x="4429125" y="4581525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4824" name="直接连接符 204823"/>
          <p:cNvSpPr/>
          <p:nvPr/>
        </p:nvSpPr>
        <p:spPr>
          <a:xfrm>
            <a:off x="1979613" y="4797425"/>
            <a:ext cx="5078412" cy="15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25" name="直接连接符 204824"/>
          <p:cNvSpPr/>
          <p:nvPr/>
        </p:nvSpPr>
        <p:spPr>
          <a:xfrm>
            <a:off x="4427538" y="4797425"/>
            <a:ext cx="0" cy="2889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4826" name="圆柱形 204825"/>
          <p:cNvSpPr/>
          <p:nvPr/>
        </p:nvSpPr>
        <p:spPr>
          <a:xfrm>
            <a:off x="5219700" y="3214688"/>
            <a:ext cx="936625" cy="1368425"/>
          </a:xfrm>
          <a:prstGeom prst="can">
            <a:avLst>
              <a:gd name="adj" fmla="val 29148"/>
            </a:avLst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0" rIns="90000" bIns="46800" anchor="ctr"/>
          <a:lstStyle/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block3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block7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block11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……</a:t>
            </a:r>
          </a:p>
        </p:txBody>
      </p:sp>
      <p:sp>
        <p:nvSpPr>
          <p:cNvPr id="204827" name="文本框 204826"/>
          <p:cNvSpPr txBox="1"/>
          <p:nvPr/>
        </p:nvSpPr>
        <p:spPr>
          <a:xfrm>
            <a:off x="5435600" y="3254375"/>
            <a:ext cx="503238" cy="21272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Disk4</a:t>
            </a:r>
          </a:p>
        </p:txBody>
      </p:sp>
      <p:sp>
        <p:nvSpPr>
          <p:cNvPr id="204828" name="任意多边形 204827"/>
          <p:cNvSpPr/>
          <p:nvPr/>
        </p:nvSpPr>
        <p:spPr>
          <a:xfrm rot="6396672">
            <a:off x="5472113" y="3140075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29" name="任意多边形 204828"/>
          <p:cNvSpPr/>
          <p:nvPr/>
        </p:nvSpPr>
        <p:spPr>
          <a:xfrm rot="6396672">
            <a:off x="5473700" y="3355975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30" name="任意多边形 204829"/>
          <p:cNvSpPr/>
          <p:nvPr/>
        </p:nvSpPr>
        <p:spPr>
          <a:xfrm rot="6396672">
            <a:off x="5473700" y="3613150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31" name="圆柱形 204830"/>
          <p:cNvSpPr/>
          <p:nvPr/>
        </p:nvSpPr>
        <p:spPr>
          <a:xfrm>
            <a:off x="6515100" y="3214688"/>
            <a:ext cx="936625" cy="1368425"/>
          </a:xfrm>
          <a:prstGeom prst="can">
            <a:avLst>
              <a:gd name="adj" fmla="val 29148"/>
            </a:avLst>
          </a:prstGeom>
          <a:gradFill rotWithShape="1">
            <a:gsLst>
              <a:gs pos="0">
                <a:srgbClr val="EAEAEA">
                  <a:gamma/>
                  <a:shade val="46275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0" rIns="90000" bIns="46800" anchor="ctr"/>
          <a:lstStyle/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P0-3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P4-7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P8-11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……</a:t>
            </a:r>
          </a:p>
        </p:txBody>
      </p:sp>
      <p:sp>
        <p:nvSpPr>
          <p:cNvPr id="204832" name="文本框 204831"/>
          <p:cNvSpPr txBox="1"/>
          <p:nvPr/>
        </p:nvSpPr>
        <p:spPr>
          <a:xfrm>
            <a:off x="6731000" y="3254375"/>
            <a:ext cx="503238" cy="21272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Disk5</a:t>
            </a:r>
          </a:p>
        </p:txBody>
      </p:sp>
      <p:sp>
        <p:nvSpPr>
          <p:cNvPr id="204833" name="任意多边形 204832"/>
          <p:cNvSpPr/>
          <p:nvPr/>
        </p:nvSpPr>
        <p:spPr>
          <a:xfrm rot="6396672">
            <a:off x="6767513" y="3140075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34" name="任意多边形 204833"/>
          <p:cNvSpPr/>
          <p:nvPr/>
        </p:nvSpPr>
        <p:spPr>
          <a:xfrm rot="6396672">
            <a:off x="6769100" y="3355975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35" name="任意多边形 204834"/>
          <p:cNvSpPr/>
          <p:nvPr/>
        </p:nvSpPr>
        <p:spPr>
          <a:xfrm rot="6396672">
            <a:off x="6769100" y="3613150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36" name="直接连接符 204835"/>
          <p:cNvSpPr/>
          <p:nvPr/>
        </p:nvSpPr>
        <p:spPr>
          <a:xfrm>
            <a:off x="7019925" y="4578350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4837" name="直接连接符 204836"/>
          <p:cNvSpPr/>
          <p:nvPr/>
        </p:nvSpPr>
        <p:spPr>
          <a:xfrm>
            <a:off x="5649913" y="4578350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4838" name="矩形 204837"/>
          <p:cNvSpPr/>
          <p:nvPr/>
        </p:nvSpPr>
        <p:spPr>
          <a:xfrm>
            <a:off x="3419475" y="5119688"/>
            <a:ext cx="2160588" cy="792162"/>
          </a:xfrm>
          <a:prstGeom prst="rect">
            <a:avLst/>
          </a:prstGeom>
          <a:gradFill rotWithShape="1">
            <a:gsLst>
              <a:gs pos="0">
                <a:srgbClr val="EAEAEA">
                  <a:gamma/>
                  <a:shade val="46275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39" name="文本框 204838"/>
          <p:cNvSpPr txBox="1"/>
          <p:nvPr/>
        </p:nvSpPr>
        <p:spPr>
          <a:xfrm>
            <a:off x="4068763" y="5162550"/>
            <a:ext cx="792162" cy="24447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控 制 器</a:t>
            </a:r>
          </a:p>
        </p:txBody>
      </p:sp>
      <p:sp>
        <p:nvSpPr>
          <p:cNvPr id="204840" name="直接连接符 204839"/>
          <p:cNvSpPr/>
          <p:nvPr/>
        </p:nvSpPr>
        <p:spPr>
          <a:xfrm>
            <a:off x="3708400" y="5191125"/>
            <a:ext cx="0" cy="2889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841" name="文本框 204840"/>
          <p:cNvSpPr txBox="1"/>
          <p:nvPr/>
        </p:nvSpPr>
        <p:spPr>
          <a:xfrm>
            <a:off x="3492500" y="5594350"/>
            <a:ext cx="576263" cy="24447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Tahoma" panose="020B0604030504040204" pitchFamily="34" charset="0"/>
                <a:ea typeface="黑体" panose="02010609060101010101" pitchFamily="2" charset="-122"/>
              </a:rPr>
              <a:t>(5,6)</a:t>
            </a:r>
          </a:p>
        </p:txBody>
      </p:sp>
      <p:sp>
        <p:nvSpPr>
          <p:cNvPr id="204842" name="文本框 204841"/>
          <p:cNvSpPr txBox="1"/>
          <p:nvPr/>
        </p:nvSpPr>
        <p:spPr>
          <a:xfrm>
            <a:off x="4859338" y="5594350"/>
            <a:ext cx="576262" cy="24447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latin typeface="Tahoma" panose="020B0604030504040204" pitchFamily="34" charset="0"/>
                <a:ea typeface="黑体" panose="02010609060101010101" pitchFamily="2" charset="-122"/>
              </a:rPr>
              <a:t>(11)</a:t>
            </a:r>
          </a:p>
        </p:txBody>
      </p:sp>
      <p:sp>
        <p:nvSpPr>
          <p:cNvPr id="204843" name="上箭头 204842"/>
          <p:cNvSpPr/>
          <p:nvPr/>
        </p:nvSpPr>
        <p:spPr>
          <a:xfrm>
            <a:off x="3670300" y="5983288"/>
            <a:ext cx="142875" cy="288925"/>
          </a:xfrm>
          <a:prstGeom prst="upArrow">
            <a:avLst>
              <a:gd name="adj1" fmla="val 50000"/>
              <a:gd name="adj2" fmla="val 50555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44" name="上箭头 204843"/>
          <p:cNvSpPr/>
          <p:nvPr/>
        </p:nvSpPr>
        <p:spPr>
          <a:xfrm>
            <a:off x="5113338" y="5983288"/>
            <a:ext cx="142875" cy="288925"/>
          </a:xfrm>
          <a:prstGeom prst="upArrow">
            <a:avLst>
              <a:gd name="adj1" fmla="val 50000"/>
              <a:gd name="adj2" fmla="val 50555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45" name="文本框 204844"/>
          <p:cNvSpPr txBox="1"/>
          <p:nvPr/>
        </p:nvSpPr>
        <p:spPr>
          <a:xfrm>
            <a:off x="3419475" y="6315075"/>
            <a:ext cx="649288" cy="24447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dirty="0">
                <a:latin typeface="Tahoma" panose="020B0604030504040204" pitchFamily="34" charset="0"/>
                <a:ea typeface="黑体" panose="02010609060101010101" pitchFamily="2" charset="-122"/>
              </a:rPr>
              <a:t>读请求</a:t>
            </a:r>
          </a:p>
        </p:txBody>
      </p:sp>
      <p:sp>
        <p:nvSpPr>
          <p:cNvPr id="204846" name="文本框 204845"/>
          <p:cNvSpPr txBox="1"/>
          <p:nvPr/>
        </p:nvSpPr>
        <p:spPr>
          <a:xfrm>
            <a:off x="4859338" y="6315075"/>
            <a:ext cx="649287" cy="24447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dirty="0">
                <a:latin typeface="Tahoma" panose="020B0604030504040204" pitchFamily="34" charset="0"/>
                <a:ea typeface="黑体" panose="02010609060101010101" pitchFamily="2" charset="-122"/>
              </a:rPr>
              <a:t>读请求</a:t>
            </a:r>
          </a:p>
        </p:txBody>
      </p:sp>
      <p:sp>
        <p:nvSpPr>
          <p:cNvPr id="204847" name="直接连接符 204846"/>
          <p:cNvSpPr/>
          <p:nvPr/>
        </p:nvSpPr>
        <p:spPr>
          <a:xfrm>
            <a:off x="5146675" y="5189538"/>
            <a:ext cx="0" cy="2889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矩形 205827"/>
          <p:cNvSpPr/>
          <p:nvPr/>
        </p:nvSpPr>
        <p:spPr>
          <a:xfrm>
            <a:off x="1258888" y="1196975"/>
            <a:ext cx="5272087" cy="5492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sz="3600" b="1"/>
              <a:t>Level 4 (Cont.)</a:t>
            </a:r>
          </a:p>
        </p:txBody>
      </p:sp>
      <p:sp>
        <p:nvSpPr>
          <p:cNvPr id="205829" name="矩形 205828"/>
          <p:cNvSpPr/>
          <p:nvPr/>
        </p:nvSpPr>
        <p:spPr>
          <a:xfrm>
            <a:off x="900113" y="2024063"/>
            <a:ext cx="7920037" cy="37544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363855" lvl="0" indent="-3638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读操作不进行异或校验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可以并行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</a:p>
          <a:p>
            <a:pPr marL="363855" lvl="0" indent="-3638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写操作要更新异或校验信息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都访问校验盘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不能并行</a:t>
            </a:r>
            <a:r>
              <a:rPr lang="en-US" altLang="zh-CN" sz="2400" b="1" dirty="0">
                <a:latin typeface="Times New Roman" panose="02020603050405020304" pitchFamily="18" charset="0"/>
              </a:rPr>
              <a:t>; </a:t>
            </a:r>
            <a:r>
              <a:rPr lang="zh-CN" altLang="en-US" sz="2400" b="1" dirty="0">
                <a:latin typeface="Times New Roman" panose="02020603050405020304" pitchFamily="18" charset="0"/>
              </a:rPr>
              <a:t>写操作时校验信息更新</a:t>
            </a:r>
            <a:r>
              <a:rPr lang="en-US" altLang="zh-CN" sz="2400" b="1">
                <a:latin typeface="Times New Roman" panose="02020603050405020304" pitchFamily="18" charset="0"/>
              </a:rPr>
              <a:t>:</a:t>
            </a:r>
          </a:p>
          <a:p>
            <a:pPr marL="363855" lvl="0" indent="-363855"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 err="1">
                <a:latin typeface="Times New Roman" panose="02020603050405020304" pitchFamily="18" charset="0"/>
              </a:rPr>
              <a:t>      P’4~7=(block4 xor</a:t>
            </a:r>
            <a:r>
              <a:rPr lang="en-US" altLang="zh-CN" sz="2400" b="1">
                <a:latin typeface="Times New Roman" panose="02020603050405020304" pitchFamily="18" charset="0"/>
              </a:rPr>
              <a:t> block4’)xor p4~7</a:t>
            </a:r>
          </a:p>
          <a:p>
            <a:pPr marL="363855" lvl="0" indent="-3638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异或校验信息用于磁盘发生故障时数据块的恢复。</a:t>
            </a:r>
          </a:p>
          <a:p>
            <a:pPr marL="363855" lvl="0" indent="-363855">
              <a:lnSpc>
                <a:spcPct val="130000"/>
              </a:lnSpc>
              <a:spcBef>
                <a:spcPct val="4000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例如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zh-CN" altLang="en-US" sz="2000" b="1" dirty="0">
                <a:latin typeface="Times New Roman" panose="02020603050405020304" pitchFamily="18" charset="0"/>
              </a:rPr>
              <a:t>若</a:t>
            </a:r>
            <a:r>
              <a:rPr lang="en-US" altLang="zh-CN" sz="2000" b="1" dirty="0">
                <a:latin typeface="Times New Roman" panose="02020603050405020304" pitchFamily="18" charset="0"/>
              </a:rPr>
              <a:t>block7</a:t>
            </a:r>
            <a:r>
              <a:rPr lang="zh-CN" altLang="en-US" sz="2000" b="1" dirty="0">
                <a:latin typeface="Times New Roman" panose="02020603050405020304" pitchFamily="18" charset="0"/>
              </a:rPr>
              <a:t>所在的</a:t>
            </a:r>
            <a:r>
              <a:rPr lang="en-US" altLang="zh-CN" sz="2000" b="1" dirty="0">
                <a:latin typeface="Times New Roman" panose="02020603050405020304" pitchFamily="18" charset="0"/>
              </a:rPr>
              <a:t>Disk4</a:t>
            </a:r>
            <a:r>
              <a:rPr lang="zh-CN" altLang="en-US" sz="2000" b="1" dirty="0">
                <a:latin typeface="Times New Roman" panose="02020603050405020304" pitchFamily="18" charset="0"/>
              </a:rPr>
              <a:t>发生故障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</a:rPr>
              <a:t>要恢复</a:t>
            </a:r>
            <a:r>
              <a:rPr lang="en-US" altLang="zh-CN" sz="2000" b="1" dirty="0">
                <a:latin typeface="Times New Roman" panose="02020603050405020304" pitchFamily="18" charset="0"/>
              </a:rPr>
              <a:t>block7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pPr marL="363855" lvl="0" indent="-363855">
              <a:lnSpc>
                <a:spcPct val="13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         </a:t>
            </a:r>
            <a:r>
              <a:rPr lang="zh-CN" altLang="en-US" sz="2000" b="1"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</a:rPr>
              <a:t>block7= p4~7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XOR</a:t>
            </a:r>
            <a:r>
              <a:rPr lang="en-US" altLang="zh-CN" sz="2000" b="1">
                <a:latin typeface="Times New Roman" panose="02020603050405020304" pitchFamily="18" charset="0"/>
              </a:rPr>
              <a:t> (block4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XOR</a:t>
            </a:r>
            <a:r>
              <a:rPr lang="en-US" altLang="zh-CN" sz="2000" b="1">
                <a:latin typeface="Times New Roman" panose="02020603050405020304" pitchFamily="18" charset="0"/>
              </a:rPr>
              <a:t> block5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XOR</a:t>
            </a:r>
            <a:r>
              <a:rPr lang="en-US" altLang="zh-CN" sz="2000" b="1">
                <a:latin typeface="Times New Roman" panose="02020603050405020304" pitchFamily="18" charset="0"/>
              </a:rPr>
              <a:t> block6)</a:t>
            </a:r>
            <a:r>
              <a:rPr lang="en-US" altLang="zh-CN" sz="2000" b="1">
                <a:ea typeface="黑体" panose="02010609060101010101" pitchFamily="2" charset="-122"/>
              </a:rPr>
              <a:t> </a:t>
            </a:r>
          </a:p>
          <a:p>
            <a:pPr marL="363855" lvl="0" indent="-363855">
              <a:lnSpc>
                <a:spcPct val="13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endParaRPr lang="en-US" altLang="zh-CN" sz="2000" b="1">
              <a:ea typeface="黑体" panose="02010609060101010101" pitchFamily="2" charset="-122"/>
            </a:endParaRPr>
          </a:p>
          <a:p>
            <a:pPr marL="363855" lvl="0" indent="-363855">
              <a:lnSpc>
                <a:spcPct val="13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endParaRPr lang="en-US" altLang="zh-CN" sz="2000" b="1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矩形 206851"/>
          <p:cNvSpPr/>
          <p:nvPr/>
        </p:nvSpPr>
        <p:spPr>
          <a:xfrm>
            <a:off x="1042988" y="995363"/>
            <a:ext cx="7524750" cy="6699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b="1" dirty="0"/>
              <a:t>Level5 (</a:t>
            </a:r>
            <a:r>
              <a:rPr lang="zh-CN" altLang="en-US" b="1" dirty="0"/>
              <a:t>块级分布式异或校验</a:t>
            </a:r>
            <a:r>
              <a:rPr lang="en-US" altLang="zh-CN" b="1"/>
              <a:t>)</a:t>
            </a:r>
            <a:endParaRPr lang="en-US" altLang="zh-CN" sz="2400" b="1"/>
          </a:p>
        </p:txBody>
      </p:sp>
      <p:sp>
        <p:nvSpPr>
          <p:cNvPr id="206853" name="文本占位符 206852"/>
          <p:cNvSpPr>
            <a:spLocks noGrp="1"/>
          </p:cNvSpPr>
          <p:nvPr>
            <p:ph type="body" idx="1"/>
          </p:nvPr>
        </p:nvSpPr>
        <p:spPr>
          <a:xfrm>
            <a:off x="936625" y="1905000"/>
            <a:ext cx="7667625" cy="792163"/>
          </a:xfrm>
        </p:spPr>
        <p:txBody>
          <a:bodyPr wrap="square" lIns="0" tIns="0" rIns="0" bIns="0">
            <a:spAutoFit/>
          </a:bodyPr>
          <a:lstStyle/>
          <a:p>
            <a:pPr marL="363855" indent="-363855"/>
            <a:r>
              <a:rPr lang="zh-CN" altLang="en-US" sz="2400" b="1" dirty="0"/>
              <a:t>数据分条以块为单位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异或校验信息分散循环保存在各磁盘上</a:t>
            </a:r>
            <a:r>
              <a:rPr lang="zh-CN" altLang="en-US" sz="2800" b="1" dirty="0"/>
              <a:t>。</a:t>
            </a:r>
          </a:p>
        </p:txBody>
      </p:sp>
      <p:sp>
        <p:nvSpPr>
          <p:cNvPr id="206854" name="圆柱形 206853"/>
          <p:cNvSpPr/>
          <p:nvPr/>
        </p:nvSpPr>
        <p:spPr>
          <a:xfrm>
            <a:off x="1114425" y="2851150"/>
            <a:ext cx="936625" cy="2017713"/>
          </a:xfrm>
          <a:prstGeom prst="can">
            <a:avLst>
              <a:gd name="adj" fmla="val 30167"/>
            </a:avLst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0" rIns="90000" bIns="46800" anchor="ctr"/>
          <a:lstStyle/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block0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block4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block8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block12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P16~19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……</a:t>
            </a:r>
          </a:p>
        </p:txBody>
      </p:sp>
      <p:sp>
        <p:nvSpPr>
          <p:cNvPr id="206855" name="文本框 206854"/>
          <p:cNvSpPr txBox="1"/>
          <p:nvPr/>
        </p:nvSpPr>
        <p:spPr>
          <a:xfrm>
            <a:off x="1330325" y="2890838"/>
            <a:ext cx="503238" cy="21272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Disk1</a:t>
            </a:r>
          </a:p>
        </p:txBody>
      </p:sp>
      <p:sp>
        <p:nvSpPr>
          <p:cNvPr id="206856" name="任意多边形 206855"/>
          <p:cNvSpPr/>
          <p:nvPr/>
        </p:nvSpPr>
        <p:spPr>
          <a:xfrm rot="6396672">
            <a:off x="1366838" y="277653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57" name="任意多边形 206856"/>
          <p:cNvSpPr/>
          <p:nvPr/>
        </p:nvSpPr>
        <p:spPr>
          <a:xfrm rot="6396672">
            <a:off x="1368425" y="299243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58" name="任意多边形 206857"/>
          <p:cNvSpPr/>
          <p:nvPr/>
        </p:nvSpPr>
        <p:spPr>
          <a:xfrm rot="6396672">
            <a:off x="1368425" y="3249613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59" name="直接连接符 206858"/>
          <p:cNvSpPr/>
          <p:nvPr/>
        </p:nvSpPr>
        <p:spPr>
          <a:xfrm>
            <a:off x="1546225" y="4867275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860" name="直接连接符 206859"/>
          <p:cNvSpPr/>
          <p:nvPr/>
        </p:nvSpPr>
        <p:spPr>
          <a:xfrm>
            <a:off x="2916238" y="4867275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6861" name="直接连接符 206860"/>
          <p:cNvSpPr/>
          <p:nvPr/>
        </p:nvSpPr>
        <p:spPr>
          <a:xfrm>
            <a:off x="4356100" y="4867275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6862" name="直接连接符 206861"/>
          <p:cNvSpPr/>
          <p:nvPr/>
        </p:nvSpPr>
        <p:spPr>
          <a:xfrm>
            <a:off x="1547813" y="5083175"/>
            <a:ext cx="5616575" cy="15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863" name="直接连接符 206862"/>
          <p:cNvSpPr/>
          <p:nvPr/>
        </p:nvSpPr>
        <p:spPr>
          <a:xfrm>
            <a:off x="4356100" y="5051425"/>
            <a:ext cx="0" cy="2889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6864" name="直接连接符 206863"/>
          <p:cNvSpPr/>
          <p:nvPr/>
        </p:nvSpPr>
        <p:spPr>
          <a:xfrm>
            <a:off x="7164388" y="4864100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865" name="直接连接符 206864"/>
          <p:cNvSpPr/>
          <p:nvPr/>
        </p:nvSpPr>
        <p:spPr>
          <a:xfrm>
            <a:off x="5867400" y="4864100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866" name="矩形 206865"/>
          <p:cNvSpPr/>
          <p:nvPr/>
        </p:nvSpPr>
        <p:spPr>
          <a:xfrm>
            <a:off x="3492500" y="5373688"/>
            <a:ext cx="1800225" cy="647700"/>
          </a:xfrm>
          <a:prstGeom prst="rect">
            <a:avLst/>
          </a:prstGeom>
          <a:gradFill rotWithShape="1">
            <a:gsLst>
              <a:gs pos="0">
                <a:srgbClr val="EAEAEA">
                  <a:gamma/>
                  <a:shade val="46275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67" name="文本框 206866"/>
          <p:cNvSpPr txBox="1"/>
          <p:nvPr/>
        </p:nvSpPr>
        <p:spPr>
          <a:xfrm>
            <a:off x="3997325" y="5416550"/>
            <a:ext cx="792163" cy="24447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控 制 器</a:t>
            </a:r>
          </a:p>
        </p:txBody>
      </p:sp>
      <p:sp>
        <p:nvSpPr>
          <p:cNvPr id="206868" name="直接连接符 206867"/>
          <p:cNvSpPr/>
          <p:nvPr/>
        </p:nvSpPr>
        <p:spPr>
          <a:xfrm>
            <a:off x="3781425" y="5445125"/>
            <a:ext cx="0" cy="2889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6869" name="文本框 206868"/>
          <p:cNvSpPr txBox="1"/>
          <p:nvPr/>
        </p:nvSpPr>
        <p:spPr>
          <a:xfrm>
            <a:off x="3565525" y="5734050"/>
            <a:ext cx="358775" cy="24447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Tahoma" panose="020B0604030504040204" pitchFamily="34" charset="0"/>
                <a:ea typeface="黑体" panose="02010609060101010101" pitchFamily="2" charset="-122"/>
              </a:rPr>
              <a:t>(1)</a:t>
            </a:r>
          </a:p>
        </p:txBody>
      </p:sp>
      <p:sp>
        <p:nvSpPr>
          <p:cNvPr id="206870" name="文本框 206869"/>
          <p:cNvSpPr txBox="1"/>
          <p:nvPr/>
        </p:nvSpPr>
        <p:spPr>
          <a:xfrm>
            <a:off x="4787900" y="5705475"/>
            <a:ext cx="361950" cy="24447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latin typeface="Tahoma" panose="020B0604030504040204" pitchFamily="34" charset="0"/>
                <a:ea typeface="黑体" panose="02010609060101010101" pitchFamily="2" charset="-122"/>
              </a:rPr>
              <a:t>(6)</a:t>
            </a:r>
          </a:p>
        </p:txBody>
      </p:sp>
      <p:sp>
        <p:nvSpPr>
          <p:cNvPr id="206871" name="上箭头 206870"/>
          <p:cNvSpPr/>
          <p:nvPr/>
        </p:nvSpPr>
        <p:spPr>
          <a:xfrm>
            <a:off x="3670300" y="6021388"/>
            <a:ext cx="142875" cy="288925"/>
          </a:xfrm>
          <a:prstGeom prst="upArrow">
            <a:avLst>
              <a:gd name="adj1" fmla="val 50000"/>
              <a:gd name="adj2" fmla="val 50555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72" name="上箭头 206871"/>
          <p:cNvSpPr/>
          <p:nvPr/>
        </p:nvSpPr>
        <p:spPr>
          <a:xfrm>
            <a:off x="4897438" y="6021388"/>
            <a:ext cx="142875" cy="288925"/>
          </a:xfrm>
          <a:prstGeom prst="upArrow">
            <a:avLst>
              <a:gd name="adj1" fmla="val 50000"/>
              <a:gd name="adj2" fmla="val 50555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73" name="文本框 206872"/>
          <p:cNvSpPr txBox="1"/>
          <p:nvPr/>
        </p:nvSpPr>
        <p:spPr>
          <a:xfrm>
            <a:off x="3419475" y="6353175"/>
            <a:ext cx="649288" cy="24447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dirty="0">
                <a:latin typeface="Tahoma" panose="020B0604030504040204" pitchFamily="34" charset="0"/>
                <a:ea typeface="黑体" panose="02010609060101010101" pitchFamily="2" charset="-122"/>
              </a:rPr>
              <a:t>写请求</a:t>
            </a:r>
          </a:p>
        </p:txBody>
      </p:sp>
      <p:sp>
        <p:nvSpPr>
          <p:cNvPr id="206874" name="文本框 206873"/>
          <p:cNvSpPr txBox="1"/>
          <p:nvPr/>
        </p:nvSpPr>
        <p:spPr>
          <a:xfrm>
            <a:off x="4643438" y="6353175"/>
            <a:ext cx="649287" cy="24447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dirty="0">
                <a:latin typeface="Tahoma" panose="020B0604030504040204" pitchFamily="34" charset="0"/>
                <a:ea typeface="黑体" panose="02010609060101010101" pitchFamily="2" charset="-122"/>
              </a:rPr>
              <a:t>写请求</a:t>
            </a:r>
          </a:p>
        </p:txBody>
      </p:sp>
      <p:sp>
        <p:nvSpPr>
          <p:cNvPr id="206875" name="直接连接符 206874"/>
          <p:cNvSpPr/>
          <p:nvPr/>
        </p:nvSpPr>
        <p:spPr>
          <a:xfrm>
            <a:off x="4932363" y="5445125"/>
            <a:ext cx="0" cy="2889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6876" name="任意多边形 206875"/>
          <p:cNvSpPr/>
          <p:nvPr/>
        </p:nvSpPr>
        <p:spPr>
          <a:xfrm rot="6396672">
            <a:off x="1368425" y="353853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77" name="任意多边形 206876"/>
          <p:cNvSpPr/>
          <p:nvPr/>
        </p:nvSpPr>
        <p:spPr>
          <a:xfrm rot="6396672">
            <a:off x="1368425" y="3825875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78" name="圆柱形 206877"/>
          <p:cNvSpPr/>
          <p:nvPr/>
        </p:nvSpPr>
        <p:spPr>
          <a:xfrm>
            <a:off x="2482850" y="2852738"/>
            <a:ext cx="936625" cy="2017712"/>
          </a:xfrm>
          <a:prstGeom prst="can">
            <a:avLst>
              <a:gd name="adj" fmla="val 30167"/>
            </a:avLst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0" rIns="90000" bIns="46800" anchor="ctr"/>
          <a:lstStyle/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block1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block5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block9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P12~15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block16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……</a:t>
            </a:r>
          </a:p>
        </p:txBody>
      </p:sp>
      <p:sp>
        <p:nvSpPr>
          <p:cNvPr id="206879" name="文本框 206878"/>
          <p:cNvSpPr txBox="1"/>
          <p:nvPr/>
        </p:nvSpPr>
        <p:spPr>
          <a:xfrm>
            <a:off x="2698750" y="2892425"/>
            <a:ext cx="503238" cy="21272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Disk2</a:t>
            </a:r>
          </a:p>
        </p:txBody>
      </p:sp>
      <p:sp>
        <p:nvSpPr>
          <p:cNvPr id="206880" name="任意多边形 206879"/>
          <p:cNvSpPr/>
          <p:nvPr/>
        </p:nvSpPr>
        <p:spPr>
          <a:xfrm rot="6396672">
            <a:off x="2735263" y="2778125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81" name="任意多边形 206880"/>
          <p:cNvSpPr/>
          <p:nvPr/>
        </p:nvSpPr>
        <p:spPr>
          <a:xfrm rot="6396672">
            <a:off x="2736850" y="2994025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82" name="任意多边形 206881"/>
          <p:cNvSpPr/>
          <p:nvPr/>
        </p:nvSpPr>
        <p:spPr>
          <a:xfrm rot="6396672">
            <a:off x="2736850" y="3251200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83" name="任意多边形 206882"/>
          <p:cNvSpPr/>
          <p:nvPr/>
        </p:nvSpPr>
        <p:spPr>
          <a:xfrm rot="6396672">
            <a:off x="2736850" y="3540125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84" name="任意多边形 206883"/>
          <p:cNvSpPr/>
          <p:nvPr/>
        </p:nvSpPr>
        <p:spPr>
          <a:xfrm rot="6396672">
            <a:off x="2736850" y="3827463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85" name="圆柱形 206884"/>
          <p:cNvSpPr/>
          <p:nvPr/>
        </p:nvSpPr>
        <p:spPr>
          <a:xfrm>
            <a:off x="3924300" y="2851150"/>
            <a:ext cx="936625" cy="2017713"/>
          </a:xfrm>
          <a:prstGeom prst="can">
            <a:avLst>
              <a:gd name="adj" fmla="val 30167"/>
            </a:avLst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0" rIns="90000" bIns="46800" anchor="ctr"/>
          <a:lstStyle/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block2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block6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P8~11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block13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block17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……</a:t>
            </a:r>
          </a:p>
        </p:txBody>
      </p:sp>
      <p:sp>
        <p:nvSpPr>
          <p:cNvPr id="206886" name="文本框 206885"/>
          <p:cNvSpPr txBox="1"/>
          <p:nvPr/>
        </p:nvSpPr>
        <p:spPr>
          <a:xfrm>
            <a:off x="4140200" y="2890838"/>
            <a:ext cx="503238" cy="21272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Disk3</a:t>
            </a:r>
          </a:p>
        </p:txBody>
      </p:sp>
      <p:sp>
        <p:nvSpPr>
          <p:cNvPr id="206887" name="任意多边形 206886"/>
          <p:cNvSpPr/>
          <p:nvPr/>
        </p:nvSpPr>
        <p:spPr>
          <a:xfrm rot="6396672">
            <a:off x="4176713" y="277653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88" name="任意多边形 206887"/>
          <p:cNvSpPr/>
          <p:nvPr/>
        </p:nvSpPr>
        <p:spPr>
          <a:xfrm rot="6396672">
            <a:off x="4178300" y="299243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89" name="任意多边形 206888"/>
          <p:cNvSpPr/>
          <p:nvPr/>
        </p:nvSpPr>
        <p:spPr>
          <a:xfrm rot="6396672">
            <a:off x="4178300" y="3249613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90" name="任意多边形 206889"/>
          <p:cNvSpPr/>
          <p:nvPr/>
        </p:nvSpPr>
        <p:spPr>
          <a:xfrm rot="6396672">
            <a:off x="4178300" y="353853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91" name="任意多边形 206890"/>
          <p:cNvSpPr/>
          <p:nvPr/>
        </p:nvSpPr>
        <p:spPr>
          <a:xfrm rot="6396672">
            <a:off x="4178300" y="3825875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92" name="圆柱形 206891"/>
          <p:cNvSpPr/>
          <p:nvPr/>
        </p:nvSpPr>
        <p:spPr>
          <a:xfrm>
            <a:off x="5364163" y="2852738"/>
            <a:ext cx="936625" cy="2017712"/>
          </a:xfrm>
          <a:prstGeom prst="can">
            <a:avLst>
              <a:gd name="adj" fmla="val 30167"/>
            </a:avLst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0" rIns="90000" bIns="46800" anchor="ctr"/>
          <a:lstStyle/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block3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P4-7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block10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block14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block18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……</a:t>
            </a:r>
          </a:p>
        </p:txBody>
      </p:sp>
      <p:sp>
        <p:nvSpPr>
          <p:cNvPr id="206893" name="文本框 206892"/>
          <p:cNvSpPr txBox="1"/>
          <p:nvPr/>
        </p:nvSpPr>
        <p:spPr>
          <a:xfrm>
            <a:off x="5580063" y="2892425"/>
            <a:ext cx="503237" cy="21272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Disk4</a:t>
            </a:r>
          </a:p>
        </p:txBody>
      </p:sp>
      <p:sp>
        <p:nvSpPr>
          <p:cNvPr id="206894" name="任意多边形 206893"/>
          <p:cNvSpPr/>
          <p:nvPr/>
        </p:nvSpPr>
        <p:spPr>
          <a:xfrm rot="6396672">
            <a:off x="5616575" y="2778125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95" name="任意多边形 206894"/>
          <p:cNvSpPr/>
          <p:nvPr/>
        </p:nvSpPr>
        <p:spPr>
          <a:xfrm rot="6396672">
            <a:off x="5618163" y="2994025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96" name="任意多边形 206895"/>
          <p:cNvSpPr/>
          <p:nvPr/>
        </p:nvSpPr>
        <p:spPr>
          <a:xfrm rot="6396672">
            <a:off x="5618163" y="3251200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97" name="任意多边形 206896"/>
          <p:cNvSpPr/>
          <p:nvPr/>
        </p:nvSpPr>
        <p:spPr>
          <a:xfrm rot="6396672">
            <a:off x="5618163" y="3540125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98" name="任意多边形 206897"/>
          <p:cNvSpPr/>
          <p:nvPr/>
        </p:nvSpPr>
        <p:spPr>
          <a:xfrm rot="6396672">
            <a:off x="5618163" y="3827463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99" name="圆柱形 206898"/>
          <p:cNvSpPr/>
          <p:nvPr/>
        </p:nvSpPr>
        <p:spPr>
          <a:xfrm>
            <a:off x="6731000" y="2851150"/>
            <a:ext cx="936625" cy="2017713"/>
          </a:xfrm>
          <a:prstGeom prst="can">
            <a:avLst>
              <a:gd name="adj" fmla="val 30167"/>
            </a:avLst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0" rIns="90000" bIns="46800" anchor="ctr"/>
          <a:lstStyle/>
          <a:p>
            <a:pPr algn="ctr">
              <a:lnSpc>
                <a:spcPct val="160000"/>
              </a:lnSpc>
            </a:pPr>
            <a:r>
              <a:rPr lang="en-US" altLang="zh-CN" sz="10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P0~3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block7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block11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block15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block19</a:t>
            </a: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……</a:t>
            </a:r>
          </a:p>
        </p:txBody>
      </p:sp>
      <p:sp>
        <p:nvSpPr>
          <p:cNvPr id="206900" name="文本框 206899"/>
          <p:cNvSpPr txBox="1"/>
          <p:nvPr/>
        </p:nvSpPr>
        <p:spPr>
          <a:xfrm>
            <a:off x="6946900" y="2890838"/>
            <a:ext cx="503238" cy="21272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Disk5</a:t>
            </a:r>
          </a:p>
        </p:txBody>
      </p:sp>
      <p:sp>
        <p:nvSpPr>
          <p:cNvPr id="206901" name="任意多边形 206900"/>
          <p:cNvSpPr/>
          <p:nvPr/>
        </p:nvSpPr>
        <p:spPr>
          <a:xfrm rot="6396672">
            <a:off x="6983413" y="277653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902" name="任意多边形 206901"/>
          <p:cNvSpPr/>
          <p:nvPr/>
        </p:nvSpPr>
        <p:spPr>
          <a:xfrm rot="6396672">
            <a:off x="6985000" y="299243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903" name="任意多边形 206902"/>
          <p:cNvSpPr/>
          <p:nvPr/>
        </p:nvSpPr>
        <p:spPr>
          <a:xfrm rot="6396672">
            <a:off x="6985000" y="3249613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904" name="任意多边形 206903"/>
          <p:cNvSpPr/>
          <p:nvPr/>
        </p:nvSpPr>
        <p:spPr>
          <a:xfrm rot="6396672">
            <a:off x="6985000" y="353853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905" name="任意多边形 206904"/>
          <p:cNvSpPr/>
          <p:nvPr/>
        </p:nvSpPr>
        <p:spPr>
          <a:xfrm rot="6396672">
            <a:off x="6985000" y="3825875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lstStyle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标题 20992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Level5 (</a:t>
            </a:r>
            <a:r>
              <a:rPr lang="zh-CN" altLang="en-US" b="1" dirty="0"/>
              <a:t>块级分布式异或校验</a:t>
            </a:r>
            <a:r>
              <a:rPr lang="en-US" altLang="zh-CN" b="1"/>
              <a:t>)</a:t>
            </a:r>
          </a:p>
        </p:txBody>
      </p:sp>
      <p:sp>
        <p:nvSpPr>
          <p:cNvPr id="209923" name="文本占位符 2099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校验码计算</a:t>
            </a:r>
            <a:r>
              <a:rPr lang="en-US" altLang="zh-CN"/>
              <a:t>:</a:t>
            </a:r>
          </a:p>
          <a:p>
            <a:pPr lvl="1"/>
            <a:r>
              <a:rPr lang="en-US" altLang="zh-CN" sz="2400" b="1">
                <a:latin typeface="Times New Roman" panose="02020603050405020304" pitchFamily="18" charset="0"/>
              </a:rPr>
              <a:t>p4~7=block4 </a:t>
            </a: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XOR</a:t>
            </a:r>
            <a:r>
              <a:rPr lang="en-US" altLang="zh-CN" sz="2400" b="1">
                <a:latin typeface="Times New Roman" panose="02020603050405020304" pitchFamily="18" charset="0"/>
              </a:rPr>
              <a:t> block5 </a:t>
            </a: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XOR</a:t>
            </a:r>
            <a:r>
              <a:rPr lang="en-US" altLang="zh-CN" sz="2400" b="1">
                <a:latin typeface="Times New Roman" panose="02020603050405020304" pitchFamily="18" charset="0"/>
              </a:rPr>
              <a:t> block6 </a:t>
            </a: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XOR</a:t>
            </a:r>
            <a:r>
              <a:rPr lang="en-US" altLang="zh-CN" sz="2400" b="1">
                <a:latin typeface="Times New Roman" panose="02020603050405020304" pitchFamily="18" charset="0"/>
              </a:rPr>
              <a:t> block7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dirty="0">
                <a:latin typeface="Times New Roman" panose="02020603050405020304" pitchFamily="18" charset="0"/>
              </a:rPr>
              <a:t>block7</a:t>
            </a:r>
            <a:r>
              <a:rPr lang="zh-CN" altLang="en-US" sz="2800" b="1" dirty="0">
                <a:latin typeface="Times New Roman" panose="02020603050405020304" pitchFamily="18" charset="0"/>
              </a:rPr>
              <a:t>发生故障，可通过下式恢复</a:t>
            </a:r>
          </a:p>
          <a:p>
            <a:pPr lvl="1"/>
            <a:r>
              <a:rPr lang="en-US" altLang="zh-CN" sz="2400" b="1">
                <a:latin typeface="Times New Roman" panose="02020603050405020304" pitchFamily="18" charset="0"/>
              </a:rPr>
              <a:t>block7=p4~7 </a:t>
            </a: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XOR</a:t>
            </a:r>
            <a:r>
              <a:rPr lang="en-US" altLang="zh-CN" sz="2400" b="1">
                <a:latin typeface="Times New Roman" panose="02020603050405020304" pitchFamily="18" charset="0"/>
              </a:rPr>
              <a:t> block4 </a:t>
            </a: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XOR</a:t>
            </a:r>
            <a:r>
              <a:rPr lang="en-US" altLang="zh-CN" sz="2400" b="1">
                <a:latin typeface="Times New Roman" panose="02020603050405020304" pitchFamily="18" charset="0"/>
              </a:rPr>
              <a:t> block5 </a:t>
            </a: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XOR</a:t>
            </a:r>
            <a:r>
              <a:rPr lang="en-US" altLang="zh-CN" sz="2400" b="1">
                <a:latin typeface="Times New Roman" panose="02020603050405020304" pitchFamily="18" charset="0"/>
              </a:rPr>
              <a:t> block6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矩形 207875"/>
          <p:cNvSpPr/>
          <p:nvPr/>
        </p:nvSpPr>
        <p:spPr>
          <a:xfrm>
            <a:off x="1543050" y="1101725"/>
            <a:ext cx="5456238" cy="609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sz="4000" b="1"/>
              <a:t>Level 5 (Cont.)</a:t>
            </a:r>
          </a:p>
        </p:txBody>
      </p:sp>
      <p:sp>
        <p:nvSpPr>
          <p:cNvPr id="207877" name="矩形 207876"/>
          <p:cNvSpPr/>
          <p:nvPr/>
        </p:nvSpPr>
        <p:spPr>
          <a:xfrm>
            <a:off x="1042988" y="2241550"/>
            <a:ext cx="7453312" cy="3930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磁盘数量至少为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个</a:t>
            </a:r>
            <a:r>
              <a:rPr lang="en-US" altLang="zh-CN" sz="2800" b="1">
                <a:latin typeface="Times New Roman" panose="02020603050405020304" pitchFamily="18" charset="0"/>
              </a:rPr>
              <a:t>;</a:t>
            </a:r>
          </a:p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读操作可并行</a:t>
            </a:r>
            <a:r>
              <a:rPr lang="en-US" altLang="zh-CN" sz="2800" b="1">
                <a:latin typeface="Times New Roman" panose="02020603050405020304" pitchFamily="18" charset="0"/>
              </a:rPr>
              <a:t>;</a:t>
            </a:r>
          </a:p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不涉及相同数据盘和校验盘的写操作可以并行</a:t>
            </a:r>
            <a:r>
              <a:rPr lang="en-US" altLang="zh-CN" sz="2800" b="1">
                <a:latin typeface="Times New Roman" panose="02020603050405020304" pitchFamily="18" charset="0"/>
              </a:rPr>
              <a:t>;</a:t>
            </a:r>
          </a:p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对于单盘容量为</a:t>
            </a:r>
            <a:r>
              <a:rPr lang="en-US" altLang="zh-CN" sz="2800" b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、数量为</a:t>
            </a:r>
            <a:r>
              <a:rPr lang="en-US" altLang="zh-CN" sz="2800" b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的磁盘阵列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</a:p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有效存储容量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>
                <a:latin typeface="Times New Roman" panose="02020603050405020304" pitchFamily="18" charset="0"/>
              </a:rPr>
              <a:t>:   S×(N-1)</a:t>
            </a:r>
          </a:p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磁盘利用率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>
                <a:latin typeface="Times New Roman" panose="02020603050405020304" pitchFamily="18" charset="0"/>
              </a:rPr>
              <a:t>:   (N-1)/N</a:t>
            </a:r>
          </a:p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任意磁盘发生故障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均可根据其它</a:t>
            </a:r>
            <a:r>
              <a:rPr lang="en-US" altLang="zh-CN" sz="2800" b="1" dirty="0">
                <a:latin typeface="Times New Roman" panose="02020603050405020304" pitchFamily="18" charset="0"/>
              </a:rPr>
              <a:t>N-1</a:t>
            </a:r>
            <a:r>
              <a:rPr lang="zh-CN" altLang="en-US" sz="2800" b="1" dirty="0">
                <a:latin typeface="Times New Roman" panose="02020603050405020304" pitchFamily="18" charset="0"/>
              </a:rPr>
              <a:t>个磁盘恢复</a:t>
            </a:r>
            <a:r>
              <a:rPr lang="en-US" altLang="zh-CN" sz="2800" b="1">
                <a:latin typeface="Times New Roman" panose="02020603050405020304" pitchFamily="18" charset="0"/>
              </a:rPr>
              <a:t>;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0" name="矩形 208899"/>
          <p:cNvSpPr/>
          <p:nvPr/>
        </p:nvSpPr>
        <p:spPr>
          <a:xfrm>
            <a:off x="1331913" y="1192530"/>
            <a:ext cx="5580062" cy="55372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sz="3600" b="1" dirty="0"/>
              <a:t>9.9.1  RAID</a:t>
            </a:r>
            <a:r>
              <a:rPr lang="zh-CN" altLang="en-US" sz="3600" b="1" dirty="0"/>
              <a:t>级别</a:t>
            </a:r>
            <a:r>
              <a:rPr lang="en-US" altLang="zh-CN" sz="3600" b="1"/>
              <a:t>(Cont.)</a:t>
            </a:r>
          </a:p>
        </p:txBody>
      </p:sp>
      <p:graphicFrame>
        <p:nvGraphicFramePr>
          <p:cNvPr id="208901" name="表格 208900"/>
          <p:cNvGraphicFramePr/>
          <p:nvPr/>
        </p:nvGraphicFramePr>
        <p:xfrm>
          <a:off x="611188" y="2133600"/>
          <a:ext cx="7993063" cy="3600450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 gridSpan="5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chemeClr val="hlink"/>
                          </a:solidFill>
                          <a:ea typeface="黑体" panose="02010609060101010101" pitchFamily="2" charset="-122"/>
                        </a:rPr>
                        <a:t>表</a:t>
                      </a:r>
                      <a:r>
                        <a:rPr lang="en-US" altLang="zh-CN" sz="2400" b="1" dirty="0">
                          <a:solidFill>
                            <a:schemeClr val="hlink"/>
                          </a:solidFill>
                          <a:ea typeface="黑体" panose="02010609060101010101" pitchFamily="2" charset="-122"/>
                        </a:rPr>
                        <a:t>8-1    RAID </a:t>
                      </a:r>
                      <a:r>
                        <a:rPr lang="zh-CN" altLang="en-US" sz="2400" b="1" dirty="0">
                          <a:solidFill>
                            <a:schemeClr val="hlink"/>
                          </a:solidFill>
                          <a:ea typeface="黑体" panose="02010609060101010101" pitchFamily="2" charset="-122"/>
                        </a:rPr>
                        <a:t>级别的比较</a:t>
                      </a:r>
                    </a:p>
                  </a:txBody>
                  <a:tcPr marL="0" marR="0" marT="0" marB="46800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ea typeface="黑体" panose="02010609060101010101" pitchFamily="2" charset="-122"/>
                        </a:rPr>
                        <a:t>Level</a:t>
                      </a:r>
                      <a:endParaRPr lang="zh-CN" altLang="en-US" sz="2000" b="1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>
                          <a:ea typeface="黑体" panose="02010609060101010101" pitchFamily="2" charset="-122"/>
                        </a:rPr>
                        <a:t>分条粒度</a:t>
                      </a: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>
                          <a:ea typeface="黑体" panose="02010609060101010101" pitchFamily="2" charset="-122"/>
                        </a:rPr>
                        <a:t>读并发性</a:t>
                      </a: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>
                          <a:ea typeface="黑体" panose="02010609060101010101" pitchFamily="2" charset="-122"/>
                        </a:rPr>
                        <a:t>写并发性</a:t>
                      </a: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>
                          <a:ea typeface="黑体" panose="02010609060101010101" pitchFamily="2" charset="-122"/>
                        </a:rPr>
                        <a:t>冗余</a:t>
                      </a:r>
                      <a:r>
                        <a:rPr lang="en-US" altLang="zh-CN" sz="2000" b="1" dirty="0">
                          <a:ea typeface="黑体" panose="02010609060101010101" pitchFamily="2" charset="-122"/>
                        </a:rPr>
                        <a:t>(</a:t>
                      </a:r>
                      <a:r>
                        <a:rPr lang="zh-CN" altLang="en-US" sz="2000" b="1" dirty="0">
                          <a:ea typeface="黑体" panose="02010609060101010101" pitchFamily="2" charset="-122"/>
                        </a:rPr>
                        <a:t>容错</a:t>
                      </a:r>
                      <a:r>
                        <a:rPr lang="en-US" altLang="zh-CN" sz="2000" b="1" dirty="0">
                          <a:ea typeface="黑体" panose="02010609060101010101" pitchFamily="2" charset="-122"/>
                        </a:rPr>
                        <a:t>/</a:t>
                      </a:r>
                      <a:r>
                        <a:rPr lang="zh-CN" altLang="en-US" sz="2000" b="1" dirty="0">
                          <a:ea typeface="黑体" panose="02010609060101010101" pitchFamily="2" charset="-122"/>
                        </a:rPr>
                        <a:t>开销</a:t>
                      </a:r>
                      <a:r>
                        <a:rPr lang="en-US" altLang="zh-CN" sz="2000" b="1">
                          <a:ea typeface="黑体" panose="02010609060101010101" pitchFamily="2" charset="-122"/>
                        </a:rPr>
                        <a:t>)</a:t>
                      </a:r>
                      <a:endParaRPr lang="zh-CN" altLang="en-US" sz="2000" b="1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ea typeface="黑体" panose="02010609060101010101" pitchFamily="2" charset="-122"/>
                        </a:rPr>
                        <a:t>0</a:t>
                      </a:r>
                      <a:endParaRPr lang="zh-CN" altLang="en-US" sz="200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块</a:t>
                      </a: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支持</a:t>
                      </a: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支持</a:t>
                      </a: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无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ea typeface="黑体" panose="02010609060101010101" pitchFamily="2" charset="-122"/>
                        </a:rPr>
                        <a:t>1</a:t>
                      </a:r>
                      <a:endParaRPr lang="zh-CN" altLang="en-US" sz="200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块</a:t>
                      </a: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支持</a:t>
                      </a: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不支持</a:t>
                      </a: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镜像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ea typeface="黑体" panose="02010609060101010101" pitchFamily="2" charset="-122"/>
                        </a:rPr>
                        <a:t>2</a:t>
                      </a:r>
                      <a:endParaRPr lang="zh-CN" altLang="en-US" sz="200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位</a:t>
                      </a: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不支持</a:t>
                      </a: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不支持</a:t>
                      </a: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汉明纠错码奇偶校验与恢复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ea typeface="黑体" panose="02010609060101010101" pitchFamily="2" charset="-122"/>
                        </a:rPr>
                        <a:t>3</a:t>
                      </a:r>
                      <a:endParaRPr lang="zh-CN" altLang="en-US" sz="200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位</a:t>
                      </a: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不支持</a:t>
                      </a: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不支持</a:t>
                      </a: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单个奇偶校验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0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ea typeface="黑体" panose="02010609060101010101" pitchFamily="2" charset="-122"/>
                        </a:rPr>
                        <a:t>4</a:t>
                      </a:r>
                      <a:endParaRPr lang="zh-CN" altLang="en-US" sz="200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块</a:t>
                      </a: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支持</a:t>
                      </a: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不支持</a:t>
                      </a: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块级异或校验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7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ea typeface="黑体" panose="02010609060101010101" pitchFamily="2" charset="-122"/>
                        </a:rPr>
                        <a:t>5</a:t>
                      </a:r>
                      <a:endParaRPr lang="zh-CN" altLang="en-US" sz="200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块</a:t>
                      </a: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支持</a:t>
                      </a: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支持</a:t>
                      </a: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块级分布式异或校验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 10241"/>
          <p:cNvSpPr txBox="1"/>
          <p:nvPr/>
        </p:nvSpPr>
        <p:spPr>
          <a:xfrm>
            <a:off x="381000" y="457200"/>
            <a:ext cx="792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未考虑读写延迟的扇区编号：</a:t>
            </a:r>
            <a:endParaRPr lang="zh-CN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261" name="组合 10260"/>
          <p:cNvGrpSpPr/>
          <p:nvPr/>
        </p:nvGrpSpPr>
        <p:grpSpPr>
          <a:xfrm>
            <a:off x="1828800" y="1196975"/>
            <a:ext cx="5715000" cy="4876800"/>
            <a:chOff x="1104" y="576"/>
            <a:chExt cx="3600" cy="3072"/>
          </a:xfrm>
        </p:grpSpPr>
        <p:sp>
          <p:nvSpPr>
            <p:cNvPr id="10244" name="椭圆 10243"/>
            <p:cNvSpPr/>
            <p:nvPr/>
          </p:nvSpPr>
          <p:spPr>
            <a:xfrm>
              <a:off x="1765" y="1008"/>
              <a:ext cx="2267" cy="2267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" name="椭圆 10244"/>
            <p:cNvSpPr/>
            <p:nvPr/>
          </p:nvSpPr>
          <p:spPr>
            <a:xfrm>
              <a:off x="1893" y="1136"/>
              <a:ext cx="1995" cy="199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" name="椭圆 10245"/>
            <p:cNvSpPr/>
            <p:nvPr/>
          </p:nvSpPr>
          <p:spPr>
            <a:xfrm>
              <a:off x="2021" y="1259"/>
              <a:ext cx="1723" cy="1723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直接连接符 10248"/>
            <p:cNvSpPr/>
            <p:nvPr/>
          </p:nvSpPr>
          <p:spPr>
            <a:xfrm>
              <a:off x="1728" y="1019"/>
              <a:ext cx="2267" cy="22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0250" name="直接连接符 10249"/>
            <p:cNvSpPr/>
            <p:nvPr/>
          </p:nvSpPr>
          <p:spPr>
            <a:xfrm flipV="1">
              <a:off x="1776" y="1008"/>
              <a:ext cx="2267" cy="22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0251" name="直接连接符 10250"/>
            <p:cNvSpPr/>
            <p:nvPr/>
          </p:nvSpPr>
          <p:spPr>
            <a:xfrm>
              <a:off x="2880" y="576"/>
              <a:ext cx="0" cy="30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0252" name="直接连接符 10251"/>
            <p:cNvSpPr/>
            <p:nvPr/>
          </p:nvSpPr>
          <p:spPr>
            <a:xfrm>
              <a:off x="1440" y="2208"/>
              <a:ext cx="29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0253" name="文本框 10252"/>
            <p:cNvSpPr txBox="1"/>
            <p:nvPr/>
          </p:nvSpPr>
          <p:spPr>
            <a:xfrm>
              <a:off x="4080" y="1536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254" name="文本框 10253"/>
            <p:cNvSpPr txBox="1"/>
            <p:nvPr/>
          </p:nvSpPr>
          <p:spPr>
            <a:xfrm>
              <a:off x="4032" y="2592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255" name="文本框 10254"/>
            <p:cNvSpPr txBox="1"/>
            <p:nvPr/>
          </p:nvSpPr>
          <p:spPr>
            <a:xfrm>
              <a:off x="3168" y="3360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256" name="文本框 10255"/>
            <p:cNvSpPr txBox="1"/>
            <p:nvPr/>
          </p:nvSpPr>
          <p:spPr>
            <a:xfrm>
              <a:off x="2064" y="3312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0257" name="文本框 10256"/>
            <p:cNvSpPr txBox="1"/>
            <p:nvPr/>
          </p:nvSpPr>
          <p:spPr>
            <a:xfrm>
              <a:off x="1200" y="2544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258" name="文本框 10257"/>
            <p:cNvSpPr txBox="1"/>
            <p:nvPr/>
          </p:nvSpPr>
          <p:spPr>
            <a:xfrm>
              <a:off x="1104" y="1536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259" name="文本框 10258"/>
            <p:cNvSpPr txBox="1"/>
            <p:nvPr/>
          </p:nvSpPr>
          <p:spPr>
            <a:xfrm>
              <a:off x="2016" y="720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260" name="文本框 10259"/>
            <p:cNvSpPr txBox="1"/>
            <p:nvPr/>
          </p:nvSpPr>
          <p:spPr>
            <a:xfrm>
              <a:off x="3120" y="720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76801"/>
          <p:cNvSpPr>
            <a:spLocks noGrp="1"/>
          </p:cNvSpPr>
          <p:nvPr>
            <p:ph type="title"/>
          </p:nvPr>
        </p:nvSpPr>
        <p:spPr>
          <a:xfrm>
            <a:off x="900113" y="908050"/>
            <a:ext cx="7772400" cy="838200"/>
          </a:xfrm>
        </p:spPr>
        <p:txBody>
          <a:bodyPr anchor="b"/>
          <a:lstStyle/>
          <a:p>
            <a:r>
              <a:rPr lang="en-US" altLang="zh-CN">
                <a:latin typeface="Times New Roman" panose="02020603050405020304" pitchFamily="18" charset="0"/>
              </a:rPr>
              <a:t>9.9.2 Remark on Software RAID</a:t>
            </a:r>
            <a:endParaRPr lang="en-US" altLang="zh-CN" sz="4800">
              <a:latin typeface="Times New Roman" panose="02020603050405020304" pitchFamily="18" charset="0"/>
            </a:endParaRPr>
          </a:p>
        </p:txBody>
      </p:sp>
      <p:sp>
        <p:nvSpPr>
          <p:cNvPr id="76803" name="文本占位符 76802"/>
          <p:cNvSpPr>
            <a:spLocks noGrp="1"/>
          </p:cNvSpPr>
          <p:nvPr>
            <p:ph type="body" idx="1"/>
          </p:nvPr>
        </p:nvSpPr>
        <p:spPr>
          <a:xfrm>
            <a:off x="381000" y="1925638"/>
            <a:ext cx="8382000" cy="4779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Pros: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cost less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simplicity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Cons: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performance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boot volume limitation  //</a:t>
            </a:r>
            <a:r>
              <a:rPr lang="zh-CN" altLang="en-US" sz="2400" dirty="0"/>
              <a:t>导引卷不能是</a:t>
            </a:r>
            <a:r>
              <a:rPr lang="en-US" altLang="zh-CN" sz="2400"/>
              <a:t>RAID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level support: only 0,1,5 are supported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OS compatibility: multiple problem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other software compatibility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reliability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software bugs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1" name="标题 74760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/>
              <a:t>Benefit from RAID</a:t>
            </a:r>
          </a:p>
        </p:txBody>
      </p:sp>
      <p:sp>
        <p:nvSpPr>
          <p:cNvPr id="74762" name="文本占位符 7476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Increased read/write speed</a:t>
            </a:r>
          </a:p>
          <a:p>
            <a:r>
              <a:rPr lang="en-US" altLang="zh-CN" b="1"/>
              <a:t>Improved data reliability</a:t>
            </a:r>
          </a:p>
          <a:p>
            <a:r>
              <a:rPr lang="en-US" altLang="zh-CN" b="1"/>
              <a:t>Enlarged storage capacity</a:t>
            </a:r>
          </a:p>
          <a:p>
            <a:pPr lvl="1"/>
            <a:r>
              <a:rPr lang="en-US" altLang="zh-CN" b="1"/>
              <a:t>multiple disks viewed as a single volume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标题 102404"/>
          <p:cNvSpPr>
            <a:spLocks noGrp="1"/>
          </p:cNvSpPr>
          <p:nvPr>
            <p:ph type="title"/>
          </p:nvPr>
        </p:nvSpPr>
        <p:spPr>
          <a:xfrm>
            <a:off x="684213" y="836613"/>
            <a:ext cx="7772400" cy="838200"/>
          </a:xfrm>
        </p:spPr>
        <p:txBody>
          <a:bodyPr lIns="92075" tIns="46038" rIns="92075" bIns="46038" anchor="ctr"/>
          <a:lstStyle/>
          <a:p>
            <a:r>
              <a:rPr lang="en-US" altLang="zh-CN" sz="4000" b="1" dirty="0"/>
              <a:t>9.10 </a:t>
            </a:r>
            <a:r>
              <a:rPr lang="zh-CN" altLang="en-US" sz="4000" b="1" dirty="0"/>
              <a:t>虚拟设备</a:t>
            </a:r>
            <a:endParaRPr lang="zh-CN" altLang="en-US" b="1"/>
          </a:p>
        </p:txBody>
      </p:sp>
      <p:sp>
        <p:nvSpPr>
          <p:cNvPr id="102406" name="文本占位符 102405"/>
          <p:cNvSpPr>
            <a:spLocks noGrp="1"/>
          </p:cNvSpPr>
          <p:nvPr>
            <p:ph type="body" idx="1"/>
          </p:nvPr>
        </p:nvSpPr>
        <p:spPr>
          <a:xfrm>
            <a:off x="381000" y="1916113"/>
            <a:ext cx="8305800" cy="41798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b="1" dirty="0"/>
              <a:t>概念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利用共享型设备实现的数量较多、速度较快的独占型设备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引入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用户直接使用独占型设备效率低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实现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输入型虚拟设备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输出型虚拟设备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虚拟设备的例子</a:t>
            </a:r>
          </a:p>
          <a:p>
            <a:pPr lvl="2">
              <a:lnSpc>
                <a:spcPct val="80000"/>
              </a:lnSpc>
            </a:pPr>
            <a:r>
              <a:rPr lang="en-US" altLang="zh-CN" sz="2000" b="1" err="1"/>
              <a:t>SPOOLing</a:t>
            </a:r>
            <a:r>
              <a:rPr lang="zh-CN" altLang="zh-CN" sz="2000" b="1" dirty="0"/>
              <a:t>输入</a:t>
            </a:r>
          </a:p>
          <a:p>
            <a:pPr lvl="2">
              <a:lnSpc>
                <a:spcPct val="80000"/>
              </a:lnSpc>
            </a:pPr>
            <a:r>
              <a:rPr lang="en-US" altLang="zh-CN" sz="2000" b="1" err="1"/>
              <a:t>SPOOLing</a:t>
            </a:r>
            <a:r>
              <a:rPr lang="zh-CN" altLang="zh-CN" sz="2000" b="1" dirty="0"/>
              <a:t>输出</a:t>
            </a:r>
            <a:endParaRPr lang="en-US" altLang="zh-CN" b="1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矩形 103425"/>
          <p:cNvSpPr/>
          <p:nvPr/>
        </p:nvSpPr>
        <p:spPr>
          <a:xfrm>
            <a:off x="685800" y="2286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CN" sz="40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9.7.1 </a:t>
            </a:r>
            <a:r>
              <a:rPr lang="zh-CN" altLang="en-US" sz="40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虚拟设备引入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3427" name="矩形 103426"/>
          <p:cNvSpPr/>
          <p:nvPr/>
        </p:nvSpPr>
        <p:spPr>
          <a:xfrm>
            <a:off x="457200" y="1447800"/>
            <a:ext cx="8229600" cy="4648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3200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Times New Roman" panose="02020603050405020304" pitchFamily="18" charset="0"/>
              </a:rPr>
              <a:t>用户使用独占型设备活动：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申请，使用，使用，</a:t>
            </a:r>
            <a:r>
              <a:rPr lang="en-US" altLang="zh-CN" sz="2800" b="1">
                <a:latin typeface="Times New Roman" panose="02020603050405020304" pitchFamily="18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，使用，释放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Times New Roman" panose="02020603050405020304" pitchFamily="18" charset="0"/>
              </a:rPr>
              <a:t>缺点：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速度：</a:t>
            </a:r>
            <a:r>
              <a:rPr lang="en-US" altLang="zh-CN" sz="2800" b="1" dirty="0">
                <a:latin typeface="Times New Roman" panose="02020603050405020304" pitchFamily="18" charset="0"/>
              </a:rPr>
              <a:t>CPU</a:t>
            </a:r>
            <a:r>
              <a:rPr lang="zh-CN" altLang="en-US" sz="2800" b="1" dirty="0">
                <a:latin typeface="Times New Roman" panose="02020603050405020304" pitchFamily="18" charset="0"/>
              </a:rPr>
              <a:t>与设备速度不匹配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设备利用率：占有期间不一定一直使用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03428" name="直接连接符 103427"/>
          <p:cNvSpPr/>
          <p:nvPr/>
        </p:nvSpPr>
        <p:spPr>
          <a:xfrm>
            <a:off x="1981200" y="3284538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29" name="直接连接符 103428"/>
          <p:cNvSpPr/>
          <p:nvPr/>
        </p:nvSpPr>
        <p:spPr>
          <a:xfrm>
            <a:off x="6934200" y="3284538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30" name="直接连接符 103429"/>
          <p:cNvSpPr/>
          <p:nvPr/>
        </p:nvSpPr>
        <p:spPr>
          <a:xfrm>
            <a:off x="5791200" y="3589338"/>
            <a:ext cx="115093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3431" name="直接连接符 103430"/>
          <p:cNvSpPr/>
          <p:nvPr/>
        </p:nvSpPr>
        <p:spPr>
          <a:xfrm flipH="1">
            <a:off x="1981200" y="3589338"/>
            <a:ext cx="115093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3432" name="文本框 103431"/>
          <p:cNvSpPr txBox="1"/>
          <p:nvPr/>
        </p:nvSpPr>
        <p:spPr>
          <a:xfrm>
            <a:off x="3276600" y="3360738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进程独占此设备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矩形 104449"/>
          <p:cNvSpPr/>
          <p:nvPr/>
        </p:nvSpPr>
        <p:spPr>
          <a:xfrm>
            <a:off x="685800" y="457200"/>
            <a:ext cx="7772400" cy="1219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Times New Roman" panose="02020603050405020304" pitchFamily="18" charset="0"/>
              </a:rPr>
              <a:t>方法：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在进程与独占型设备之间增加共享设备缓冲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04451" name="圆柱形 104450"/>
          <p:cNvSpPr/>
          <p:nvPr/>
        </p:nvSpPr>
        <p:spPr>
          <a:xfrm>
            <a:off x="3348038" y="2060575"/>
            <a:ext cx="2339975" cy="3238500"/>
          </a:xfrm>
          <a:prstGeom prst="can">
            <a:avLst>
              <a:gd name="adj" fmla="val 34597"/>
            </a:avLst>
          </a:prstGeom>
          <a:gradFill rotWithShape="1">
            <a:gsLst>
              <a:gs pos="0">
                <a:srgbClr val="C0C0C0">
                  <a:gamma/>
                  <a:shade val="46275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452" name="矩形 104451"/>
          <p:cNvSpPr/>
          <p:nvPr/>
        </p:nvSpPr>
        <p:spPr>
          <a:xfrm>
            <a:off x="3505200" y="2938463"/>
            <a:ext cx="706438" cy="7191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8000" rIns="1800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</a:rPr>
              <a:t>虚拟</a:t>
            </a: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</a:rPr>
              <a:t>设备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4453" name="矩形 104452"/>
          <p:cNvSpPr/>
          <p:nvPr/>
        </p:nvSpPr>
        <p:spPr>
          <a:xfrm>
            <a:off x="4876800" y="2971800"/>
            <a:ext cx="703263" cy="7191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8000" rIns="18000" anchor="ctr"/>
          <a:lstStyle/>
          <a:p>
            <a:pPr algn="ctr"/>
            <a:r>
              <a:rPr lang="zh-CN" altLang="en-US" dirty="0">
                <a:latin typeface="Tahoma" panose="020B0604030504040204" pitchFamily="34" charset="0"/>
              </a:rPr>
              <a:t>虚拟</a:t>
            </a:r>
          </a:p>
          <a:p>
            <a:pPr algn="ctr"/>
            <a:r>
              <a:rPr lang="zh-CN" altLang="en-US" dirty="0">
                <a:latin typeface="Tahoma" panose="020B0604030504040204" pitchFamily="34" charset="0"/>
              </a:rPr>
              <a:t>设备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104454" name="矩形 104453"/>
          <p:cNvSpPr/>
          <p:nvPr/>
        </p:nvSpPr>
        <p:spPr>
          <a:xfrm>
            <a:off x="3851275" y="3824288"/>
            <a:ext cx="652463" cy="7191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8000" rIns="18000" anchor="ctr"/>
          <a:lstStyle/>
          <a:p>
            <a:pPr algn="ctr"/>
            <a:r>
              <a:rPr lang="zh-CN" altLang="en-US" dirty="0">
                <a:latin typeface="Tahoma" panose="020B0604030504040204" pitchFamily="34" charset="0"/>
              </a:rPr>
              <a:t>虚拟</a:t>
            </a:r>
          </a:p>
          <a:p>
            <a:pPr algn="ctr"/>
            <a:r>
              <a:rPr lang="zh-CN" altLang="en-US" dirty="0">
                <a:latin typeface="Tahoma" panose="020B0604030504040204" pitchFamily="34" charset="0"/>
              </a:rPr>
              <a:t>设备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104455" name="矩形 104454"/>
          <p:cNvSpPr/>
          <p:nvPr/>
        </p:nvSpPr>
        <p:spPr>
          <a:xfrm>
            <a:off x="4787900" y="4386263"/>
            <a:ext cx="601663" cy="7191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8000" rIns="18000" anchor="ctr"/>
          <a:lstStyle/>
          <a:p>
            <a:pPr algn="ctr"/>
            <a:r>
              <a:rPr lang="zh-CN" altLang="en-US" dirty="0">
                <a:latin typeface="Tahoma" panose="020B0604030504040204" pitchFamily="34" charset="0"/>
              </a:rPr>
              <a:t>虚拟</a:t>
            </a:r>
          </a:p>
          <a:p>
            <a:pPr algn="ctr"/>
            <a:r>
              <a:rPr lang="zh-CN" altLang="en-US" dirty="0">
                <a:latin typeface="Tahoma" panose="020B0604030504040204" pitchFamily="34" charset="0"/>
              </a:rPr>
              <a:t>设备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104456" name="矩形 104455"/>
          <p:cNvSpPr/>
          <p:nvPr/>
        </p:nvSpPr>
        <p:spPr>
          <a:xfrm>
            <a:off x="971550" y="3276600"/>
            <a:ext cx="1368425" cy="1295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进程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4457" name="圆角矩形 104456"/>
          <p:cNvSpPr/>
          <p:nvPr/>
        </p:nvSpPr>
        <p:spPr>
          <a:xfrm>
            <a:off x="6553200" y="3657600"/>
            <a:ext cx="1727200" cy="68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独占设备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4458" name="直接连接符 104457"/>
          <p:cNvSpPr/>
          <p:nvPr/>
        </p:nvSpPr>
        <p:spPr>
          <a:xfrm>
            <a:off x="2362200" y="4038600"/>
            <a:ext cx="152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04459" name="直接连接符 104458"/>
          <p:cNvSpPr/>
          <p:nvPr/>
        </p:nvSpPr>
        <p:spPr>
          <a:xfrm>
            <a:off x="4495800" y="4038600"/>
            <a:ext cx="2057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04460" name="文本框 104459"/>
          <p:cNvSpPr txBox="1"/>
          <p:nvPr/>
        </p:nvSpPr>
        <p:spPr>
          <a:xfrm>
            <a:off x="3733800" y="5486400"/>
            <a:ext cx="16002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</a:rPr>
              <a:t>共享设备（如磁盘）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4461" name="文本框 104460"/>
          <p:cNvSpPr txBox="1"/>
          <p:nvPr/>
        </p:nvSpPr>
        <p:spPr>
          <a:xfrm>
            <a:off x="1905000" y="49530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间断传输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4462" name="文本框 104461"/>
          <p:cNvSpPr txBox="1"/>
          <p:nvPr/>
        </p:nvSpPr>
        <p:spPr>
          <a:xfrm>
            <a:off x="5867400" y="48768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连续传输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4463" name="直接连接符 104462"/>
          <p:cNvSpPr/>
          <p:nvPr/>
        </p:nvSpPr>
        <p:spPr>
          <a:xfrm flipV="1">
            <a:off x="2895600" y="4038600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64" name="直接连接符 104463"/>
          <p:cNvSpPr/>
          <p:nvPr/>
        </p:nvSpPr>
        <p:spPr>
          <a:xfrm flipV="1">
            <a:off x="6172200" y="4038600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65" name="文本框 104464"/>
          <p:cNvSpPr txBox="1"/>
          <p:nvPr/>
        </p:nvSpPr>
        <p:spPr>
          <a:xfrm>
            <a:off x="3962400" y="45720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04466" name="文本框 104465"/>
          <p:cNvSpPr txBox="1"/>
          <p:nvPr/>
        </p:nvSpPr>
        <p:spPr>
          <a:xfrm>
            <a:off x="4267200" y="3048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…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矩形 105473"/>
          <p:cNvSpPr/>
          <p:nvPr/>
        </p:nvSpPr>
        <p:spPr>
          <a:xfrm>
            <a:off x="685800" y="642938"/>
            <a:ext cx="7772400" cy="914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CN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9.10.2 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虚拟设备的实现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5475" name="矩形 105474"/>
          <p:cNvSpPr/>
          <p:nvPr/>
        </p:nvSpPr>
        <p:spPr>
          <a:xfrm>
            <a:off x="533400" y="1916113"/>
            <a:ext cx="8153400" cy="44846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Times New Roman" panose="02020603050405020304" pitchFamily="18" charset="0"/>
              </a:rPr>
              <a:t>输入型虚拟设备的实现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申请：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分配一虚设备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分配一实设备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信息由实设备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虚设备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去配该实设备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使用：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信息由虚设备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进程空间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释放：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去配虚设备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矩形 106497"/>
          <p:cNvSpPr/>
          <p:nvPr/>
        </p:nvSpPr>
        <p:spPr>
          <a:xfrm>
            <a:off x="685800" y="1779588"/>
            <a:ext cx="7924800" cy="5105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Times New Roman" panose="02020603050405020304" pitchFamily="18" charset="0"/>
              </a:rPr>
              <a:t>输出型虚拟设备的实现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申请：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分配一虚设备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使用：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信息由进程空间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虚设备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释放：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分配一实设备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信息由虚设备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实设备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去配实设备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去配虚设备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06499" name="矩形 106498"/>
          <p:cNvSpPr/>
          <p:nvPr/>
        </p:nvSpPr>
        <p:spPr>
          <a:xfrm>
            <a:off x="685800" y="566738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9.10.2 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虚拟设备的实现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08545"/>
          <p:cNvSpPr>
            <a:spLocks noGrp="1"/>
          </p:cNvSpPr>
          <p:nvPr>
            <p:ph type="title"/>
          </p:nvPr>
        </p:nvSpPr>
        <p:spPr>
          <a:xfrm>
            <a:off x="1047750" y="785813"/>
            <a:ext cx="7772400" cy="914400"/>
          </a:xfrm>
        </p:spPr>
        <p:txBody>
          <a:bodyPr anchor="b"/>
          <a:lstStyle/>
          <a:p>
            <a:r>
              <a:rPr lang="en-US" altLang="zh-CN" b="1" dirty="0"/>
              <a:t>9.10.3 </a:t>
            </a:r>
            <a:r>
              <a:rPr lang="zh-CN" altLang="en-US" b="1" dirty="0"/>
              <a:t>虚拟设备的例子</a:t>
            </a:r>
            <a:endParaRPr lang="zh-CN" altLang="en-US" b="1"/>
          </a:p>
        </p:txBody>
      </p:sp>
      <p:sp>
        <p:nvSpPr>
          <p:cNvPr id="108547" name="文本占位符 108546"/>
          <p:cNvSpPr>
            <a:spLocks noGrp="1"/>
          </p:cNvSpPr>
          <p:nvPr>
            <p:ph type="body" idx="1"/>
          </p:nvPr>
        </p:nvSpPr>
        <p:spPr>
          <a:xfrm>
            <a:off x="457200" y="1916113"/>
            <a:ext cx="8229600" cy="4332287"/>
          </a:xfrm>
        </p:spPr>
        <p:txBody>
          <a:bodyPr/>
          <a:lstStyle/>
          <a:p>
            <a:r>
              <a:rPr lang="en-US" altLang="zh-CN" b="1" err="1"/>
              <a:t>SPOOLing</a:t>
            </a:r>
            <a:r>
              <a:rPr lang="zh-CN" altLang="zh-CN" b="1" dirty="0"/>
              <a:t>输入</a:t>
            </a:r>
          </a:p>
          <a:p>
            <a:pPr lvl="1"/>
            <a:r>
              <a:rPr lang="zh-CN" altLang="en-US" b="1" dirty="0"/>
              <a:t>作业预输入（输入机</a:t>
            </a:r>
            <a:r>
              <a:rPr lang="en-US" altLang="zh-CN" b="1" dirty="0">
                <a:sym typeface="Symbol" panose="05050102010706020507" pitchFamily="18" charset="2"/>
              </a:rPr>
              <a:t></a:t>
            </a:r>
            <a:r>
              <a:rPr lang="zh-CN" altLang="en-US" b="1" dirty="0">
                <a:sym typeface="Symbol" panose="05050102010706020507" pitchFamily="18" charset="2"/>
              </a:rPr>
              <a:t>输入井）</a:t>
            </a:r>
            <a:endParaRPr lang="zh-CN" altLang="en-US" b="1" dirty="0"/>
          </a:p>
          <a:p>
            <a:r>
              <a:rPr lang="en-US" altLang="zh-CN" b="1" err="1"/>
              <a:t>SPOOLing</a:t>
            </a:r>
            <a:r>
              <a:rPr lang="zh-CN" altLang="zh-CN" b="1" dirty="0"/>
              <a:t>输出</a:t>
            </a:r>
          </a:p>
          <a:p>
            <a:pPr lvl="1"/>
            <a:r>
              <a:rPr lang="zh-CN" altLang="en-US" b="1" dirty="0"/>
              <a:t>作业缓输出（输出井</a:t>
            </a:r>
            <a:r>
              <a:rPr lang="en-US" altLang="zh-CN" b="1" dirty="0">
                <a:sym typeface="Symbol" panose="05050102010706020507" pitchFamily="18" charset="2"/>
              </a:rPr>
              <a:t></a:t>
            </a:r>
            <a:r>
              <a:rPr lang="zh-CN" altLang="en-US" b="1" dirty="0">
                <a:sym typeface="Symbol" panose="05050102010706020507" pitchFamily="18" charset="2"/>
              </a:rPr>
              <a:t>输出机）</a:t>
            </a:r>
          </a:p>
          <a:p>
            <a:r>
              <a:rPr lang="en-US" altLang="zh-CN" b="1" err="1">
                <a:sym typeface="Symbol" panose="05050102010706020507" pitchFamily="18" charset="2"/>
              </a:rPr>
              <a:t>SPOOLing</a:t>
            </a:r>
            <a:endParaRPr lang="en-US" altLang="zh-CN" b="1">
              <a:sym typeface="Symbol" panose="05050102010706020507" pitchFamily="18" charset="2"/>
            </a:endParaRPr>
          </a:p>
          <a:p>
            <a:pPr lvl="1"/>
            <a:r>
              <a:rPr lang="en-US" altLang="zh-CN" b="1">
                <a:sym typeface="Symbol" panose="05050102010706020507" pitchFamily="18" charset="2"/>
              </a:rPr>
              <a:t>Simultaneous Peripheral Operation On-Line</a:t>
            </a:r>
          </a:p>
          <a:p>
            <a:pPr lvl="1"/>
            <a:r>
              <a:rPr lang="zh-CN" altLang="en-US" b="1" err="1">
                <a:sym typeface="Symbol" panose="05050102010706020507" pitchFamily="18" charset="2"/>
              </a:rPr>
              <a:t>由</a:t>
            </a:r>
            <a:r>
              <a:rPr lang="en-US" altLang="zh-CN" b="1" err="1">
                <a:sym typeface="Symbol" panose="05050102010706020507" pitchFamily="18" charset="2"/>
              </a:rPr>
              <a:t>SPOOLing</a:t>
            </a:r>
            <a:r>
              <a:rPr lang="zh-CN" altLang="en-US" b="1" dirty="0">
                <a:sym typeface="Symbol" panose="05050102010706020507" pitchFamily="18" charset="2"/>
              </a:rPr>
              <a:t>程序控制通道完成</a:t>
            </a:r>
            <a:endParaRPr lang="zh-CN" altLang="en-US" b="1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标题 19456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作业控制块</a:t>
            </a:r>
            <a:r>
              <a:rPr lang="en-US" altLang="zh-CN"/>
              <a:t>(Job Control Block)</a:t>
            </a:r>
          </a:p>
        </p:txBody>
      </p:sp>
      <p:sp>
        <p:nvSpPr>
          <p:cNvPr id="194563" name="文本占位符 194562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3640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/>
              <a:t>作业存在标志，其中保存系统管理作业需要的全部信息。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/>
              <a:t>JCB</a:t>
            </a:r>
            <a:r>
              <a:rPr lang="zh-CN" altLang="en-US" sz="2400" b="1" dirty="0"/>
              <a:t>内容：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作业标识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用户标识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作业状态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调度参数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作业位置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资源需求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进入时间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处理时间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记账信息</a:t>
            </a:r>
          </a:p>
          <a:p>
            <a:pPr lvl="1">
              <a:lnSpc>
                <a:spcPct val="90000"/>
              </a:lnSpc>
            </a:pPr>
            <a:endParaRPr lang="zh-CN" altLang="en-US" sz="2000" b="1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文本框 109570"/>
          <p:cNvSpPr txBox="1"/>
          <p:nvPr/>
        </p:nvSpPr>
        <p:spPr>
          <a:xfrm>
            <a:off x="1208088" y="2362200"/>
            <a:ext cx="468312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</a:p>
        </p:txBody>
      </p:sp>
      <p:sp>
        <p:nvSpPr>
          <p:cNvPr id="109572" name="文本框 109571"/>
          <p:cNvSpPr txBox="1"/>
          <p:nvPr/>
        </p:nvSpPr>
        <p:spPr>
          <a:xfrm>
            <a:off x="2503488" y="2362200"/>
            <a:ext cx="468312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</a:p>
        </p:txBody>
      </p:sp>
      <p:sp>
        <p:nvSpPr>
          <p:cNvPr id="109576" name="圆柱形 109575"/>
          <p:cNvSpPr/>
          <p:nvPr/>
        </p:nvSpPr>
        <p:spPr>
          <a:xfrm>
            <a:off x="6053138" y="609600"/>
            <a:ext cx="1843087" cy="3598863"/>
          </a:xfrm>
          <a:prstGeom prst="can">
            <a:avLst>
              <a:gd name="adj" fmla="val 48815"/>
            </a:avLst>
          </a:prstGeom>
          <a:gradFill rotWithShape="1">
            <a:gsLst>
              <a:gs pos="0">
                <a:srgbClr val="C0C0C0">
                  <a:gamma/>
                  <a:shade val="46275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577" name="矩形 109576"/>
          <p:cNvSpPr/>
          <p:nvPr/>
        </p:nvSpPr>
        <p:spPr>
          <a:xfrm>
            <a:off x="6615113" y="1693863"/>
            <a:ext cx="700087" cy="457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job</a:t>
            </a:r>
            <a:r>
              <a:rPr lang="en-US" altLang="zh-CN" sz="2400" baseline="-25000">
                <a:latin typeface="Times New Roman" panose="02020603050405020304" pitchFamily="18" charset="0"/>
              </a:rPr>
              <a:t>11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9578" name="矩形 109577"/>
          <p:cNvSpPr/>
          <p:nvPr/>
        </p:nvSpPr>
        <p:spPr>
          <a:xfrm>
            <a:off x="6611938" y="3217863"/>
            <a:ext cx="736600" cy="457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job</a:t>
            </a:r>
            <a:r>
              <a:rPr lang="en-US" altLang="zh-CN" sz="2400" baseline="-25000">
                <a:latin typeface="Times New Roman" panose="02020603050405020304" pitchFamily="18" charset="0"/>
              </a:rPr>
              <a:t>1m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9579" name="文本框 109578"/>
          <p:cNvSpPr txBox="1"/>
          <p:nvPr/>
        </p:nvSpPr>
        <p:spPr>
          <a:xfrm>
            <a:off x="6769100" y="2379663"/>
            <a:ext cx="5461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</a:p>
        </p:txBody>
      </p:sp>
      <p:sp>
        <p:nvSpPr>
          <p:cNvPr id="109580" name="文本框 109579"/>
          <p:cNvSpPr txBox="1"/>
          <p:nvPr/>
        </p:nvSpPr>
        <p:spPr>
          <a:xfrm>
            <a:off x="6524625" y="4208463"/>
            <a:ext cx="1247775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输入井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9581" name="矩形 109580"/>
          <p:cNvSpPr/>
          <p:nvPr/>
        </p:nvSpPr>
        <p:spPr>
          <a:xfrm>
            <a:off x="3616325" y="893763"/>
            <a:ext cx="1804988" cy="3238500"/>
          </a:xfrm>
          <a:prstGeom prst="rect">
            <a:avLst/>
          </a:prstGeom>
          <a:solidFill>
            <a:srgbClr val="CCFFCC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582" name="矩形 109581"/>
          <p:cNvSpPr/>
          <p:nvPr/>
        </p:nvSpPr>
        <p:spPr>
          <a:xfrm>
            <a:off x="3779838" y="1236663"/>
            <a:ext cx="1509712" cy="457200"/>
          </a:xfrm>
          <a:prstGeom prst="rect">
            <a:avLst/>
          </a:prstGeom>
          <a:solidFill>
            <a:srgbClr val="CC99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000" dirty="0">
                <a:latin typeface="Tahoma" panose="020B0604030504040204" pitchFamily="34" charset="0"/>
              </a:rPr>
              <a:t>预输入进程</a:t>
            </a:r>
            <a:endParaRPr lang="zh-CN" altLang="en-US" sz="2000">
              <a:latin typeface="Tahoma" panose="020B0604030504040204" pitchFamily="34" charset="0"/>
            </a:endParaRPr>
          </a:p>
        </p:txBody>
      </p:sp>
      <p:sp>
        <p:nvSpPr>
          <p:cNvPr id="109587" name="任意多边形 109586"/>
          <p:cNvSpPr/>
          <p:nvPr/>
        </p:nvSpPr>
        <p:spPr>
          <a:xfrm>
            <a:off x="703263" y="3105150"/>
            <a:ext cx="989012" cy="569913"/>
          </a:xfrm>
          <a:custGeom>
            <a:avLst/>
            <a:gdLst/>
            <a:ahLst/>
            <a:cxnLst/>
            <a:rect l="0" t="0" r="0" b="0"/>
            <a:pathLst>
              <a:path w="576" h="336">
                <a:moveTo>
                  <a:pt x="192" y="0"/>
                </a:moveTo>
                <a:lnTo>
                  <a:pt x="576" y="0"/>
                </a:lnTo>
                <a:lnTo>
                  <a:pt x="576" y="336"/>
                </a:lnTo>
                <a:lnTo>
                  <a:pt x="0" y="336"/>
                </a:lnTo>
                <a:lnTo>
                  <a:pt x="0" y="144"/>
                </a:lnTo>
                <a:lnTo>
                  <a:pt x="192" y="0"/>
                </a:ln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588" name="文本框 109587"/>
          <p:cNvSpPr txBox="1"/>
          <p:nvPr/>
        </p:nvSpPr>
        <p:spPr>
          <a:xfrm>
            <a:off x="774700" y="3284538"/>
            <a:ext cx="900113" cy="36671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输入机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9589" name="矩形 109588"/>
          <p:cNvSpPr/>
          <p:nvPr/>
        </p:nvSpPr>
        <p:spPr>
          <a:xfrm>
            <a:off x="3779838" y="2760663"/>
            <a:ext cx="1509712" cy="457200"/>
          </a:xfrm>
          <a:prstGeom prst="rect">
            <a:avLst/>
          </a:prstGeom>
          <a:solidFill>
            <a:srgbClr val="CC99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</a:rPr>
              <a:t>预输入进程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109590" name="组合 109589"/>
          <p:cNvGrpSpPr/>
          <p:nvPr/>
        </p:nvGrpSpPr>
        <p:grpSpPr>
          <a:xfrm>
            <a:off x="2181225" y="1716088"/>
            <a:ext cx="1095375" cy="434975"/>
            <a:chOff x="1342" y="830"/>
            <a:chExt cx="674" cy="274"/>
          </a:xfrm>
        </p:grpSpPr>
        <p:sp>
          <p:nvSpPr>
            <p:cNvPr id="109591" name="圆柱形 109590"/>
            <p:cNvSpPr/>
            <p:nvPr/>
          </p:nvSpPr>
          <p:spPr>
            <a:xfrm rot="-5400000">
              <a:off x="1489" y="682"/>
              <a:ext cx="272" cy="567"/>
            </a:xfrm>
            <a:prstGeom prst="can">
              <a:avLst>
                <a:gd name="adj" fmla="val 52111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92" name="文本框 109591"/>
            <p:cNvSpPr txBox="1"/>
            <p:nvPr/>
          </p:nvSpPr>
          <p:spPr>
            <a:xfrm>
              <a:off x="1488" y="854"/>
              <a:ext cx="528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</a:rPr>
                <a:t>通道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9593" name="组合 109592"/>
          <p:cNvGrpSpPr/>
          <p:nvPr/>
        </p:nvGrpSpPr>
        <p:grpSpPr>
          <a:xfrm>
            <a:off x="2108200" y="3240088"/>
            <a:ext cx="1095375" cy="434975"/>
            <a:chOff x="1342" y="830"/>
            <a:chExt cx="674" cy="274"/>
          </a:xfrm>
        </p:grpSpPr>
        <p:sp>
          <p:nvSpPr>
            <p:cNvPr id="109594" name="圆柱形 109593"/>
            <p:cNvSpPr/>
            <p:nvPr/>
          </p:nvSpPr>
          <p:spPr>
            <a:xfrm rot="-5400000">
              <a:off x="1489" y="682"/>
              <a:ext cx="272" cy="567"/>
            </a:xfrm>
            <a:prstGeom prst="can">
              <a:avLst>
                <a:gd name="adj" fmla="val 52111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95" name="文本框 109594"/>
            <p:cNvSpPr txBox="1"/>
            <p:nvPr/>
          </p:nvSpPr>
          <p:spPr>
            <a:xfrm>
              <a:off x="1488" y="854"/>
              <a:ext cx="528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</a:rPr>
                <a:t>通道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9596" name="直接连接符 109595"/>
          <p:cNvSpPr/>
          <p:nvPr/>
        </p:nvSpPr>
        <p:spPr>
          <a:xfrm>
            <a:off x="1739900" y="1922463"/>
            <a:ext cx="546100" cy="158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9597" name="直接连接符 109596"/>
          <p:cNvSpPr/>
          <p:nvPr/>
        </p:nvSpPr>
        <p:spPr>
          <a:xfrm flipV="1">
            <a:off x="2963863" y="3446463"/>
            <a:ext cx="3665537" cy="158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9598" name="直接连接符 109597"/>
          <p:cNvSpPr/>
          <p:nvPr/>
        </p:nvSpPr>
        <p:spPr>
          <a:xfrm flipV="1">
            <a:off x="2963863" y="1922463"/>
            <a:ext cx="3665537" cy="158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9599" name="下箭头 109598"/>
          <p:cNvSpPr/>
          <p:nvPr/>
        </p:nvSpPr>
        <p:spPr>
          <a:xfrm>
            <a:off x="4414838" y="3217863"/>
            <a:ext cx="233362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600" name="下箭头 109599"/>
          <p:cNvSpPr/>
          <p:nvPr/>
        </p:nvSpPr>
        <p:spPr>
          <a:xfrm>
            <a:off x="4414838" y="1693863"/>
            <a:ext cx="233362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601" name="文本框 109600"/>
          <p:cNvSpPr txBox="1"/>
          <p:nvPr/>
        </p:nvSpPr>
        <p:spPr>
          <a:xfrm>
            <a:off x="4168775" y="4208463"/>
            <a:ext cx="936625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内存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9602" name="文本框 109601"/>
          <p:cNvSpPr txBox="1"/>
          <p:nvPr/>
        </p:nvSpPr>
        <p:spPr>
          <a:xfrm>
            <a:off x="4329113" y="2057400"/>
            <a:ext cx="6238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</a:p>
        </p:txBody>
      </p:sp>
      <p:cxnSp>
        <p:nvCxnSpPr>
          <p:cNvPr id="109603" name="直接箭头连接符 109602"/>
          <p:cNvCxnSpPr>
            <a:stCxn id="109589" idx="1"/>
            <a:endCxn id="109595" idx="0"/>
          </p:cNvCxnSpPr>
          <p:nvPr/>
        </p:nvCxnSpPr>
        <p:spPr>
          <a:xfrm flipH="1">
            <a:off x="2774950" y="2989263"/>
            <a:ext cx="992188" cy="2889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cxnSp>
      <p:cxnSp>
        <p:nvCxnSpPr>
          <p:cNvPr id="109604" name="直接箭头连接符 109603"/>
          <p:cNvCxnSpPr>
            <a:stCxn id="109582" idx="1"/>
            <a:endCxn id="109592" idx="0"/>
          </p:cNvCxnSpPr>
          <p:nvPr/>
        </p:nvCxnSpPr>
        <p:spPr>
          <a:xfrm flipH="1">
            <a:off x="2847975" y="1465263"/>
            <a:ext cx="919163" cy="2889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cxnSp>
      <p:sp>
        <p:nvSpPr>
          <p:cNvPr id="109605" name="文本框 109604"/>
          <p:cNvSpPr txBox="1"/>
          <p:nvPr/>
        </p:nvSpPr>
        <p:spPr>
          <a:xfrm>
            <a:off x="900113" y="5334000"/>
            <a:ext cx="72532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SPOOLing</a:t>
            </a:r>
            <a:r>
              <a:rPr lang="zh-CN" altLang="zh-CN" sz="2400" dirty="0">
                <a:latin typeface="Times New Roman" panose="02020603050405020304" pitchFamily="18" charset="0"/>
              </a:rPr>
              <a:t>输入程序（1）</a:t>
            </a:r>
            <a:r>
              <a:rPr lang="en-US" altLang="zh-CN" sz="2400">
                <a:solidFill>
                  <a:schemeClr val="accent1"/>
                </a:solidFill>
                <a:latin typeface="Times New Roman" panose="02020603050405020304" pitchFamily="18" charset="0"/>
              </a:rPr>
              <a:t>vs.</a:t>
            </a:r>
            <a:r>
              <a:rPr lang="en-US" altLang="zh-CN" sz="2400" err="1">
                <a:latin typeface="Times New Roman" panose="02020603050405020304" pitchFamily="18" charset="0"/>
              </a:rPr>
              <a:t> SPOOLing</a:t>
            </a:r>
            <a:r>
              <a:rPr lang="zh-CN" altLang="zh-CN" sz="2400" dirty="0">
                <a:latin typeface="Times New Roman" panose="02020603050405020304" pitchFamily="18" charset="0"/>
              </a:rPr>
              <a:t>输入进程（</a:t>
            </a: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109574" name="直接连接符 109573"/>
          <p:cNvSpPr/>
          <p:nvPr/>
        </p:nvSpPr>
        <p:spPr>
          <a:xfrm>
            <a:off x="1685925" y="3463925"/>
            <a:ext cx="546100" cy="15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3298" name="任意多边形 183297"/>
          <p:cNvSpPr/>
          <p:nvPr/>
        </p:nvSpPr>
        <p:spPr>
          <a:xfrm>
            <a:off x="719138" y="1628775"/>
            <a:ext cx="989012" cy="569913"/>
          </a:xfrm>
          <a:custGeom>
            <a:avLst/>
            <a:gdLst/>
            <a:ahLst/>
            <a:cxnLst/>
            <a:rect l="0" t="0" r="0" b="0"/>
            <a:pathLst>
              <a:path w="576" h="336">
                <a:moveTo>
                  <a:pt x="192" y="0"/>
                </a:moveTo>
                <a:lnTo>
                  <a:pt x="576" y="0"/>
                </a:lnTo>
                <a:lnTo>
                  <a:pt x="576" y="336"/>
                </a:lnTo>
                <a:lnTo>
                  <a:pt x="0" y="336"/>
                </a:lnTo>
                <a:lnTo>
                  <a:pt x="0" y="144"/>
                </a:lnTo>
                <a:lnTo>
                  <a:pt x="192" y="0"/>
                </a:ln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3299" name="文本框 183298"/>
          <p:cNvSpPr txBox="1"/>
          <p:nvPr/>
        </p:nvSpPr>
        <p:spPr>
          <a:xfrm>
            <a:off x="755650" y="1808163"/>
            <a:ext cx="900113" cy="36671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输入机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11265"/>
          <p:cNvGrpSpPr/>
          <p:nvPr/>
        </p:nvGrpSpPr>
        <p:grpSpPr>
          <a:xfrm>
            <a:off x="1828800" y="1219200"/>
            <a:ext cx="5715000" cy="4876800"/>
            <a:chOff x="1104" y="576"/>
            <a:chExt cx="3600" cy="3072"/>
          </a:xfrm>
        </p:grpSpPr>
        <p:sp>
          <p:nvSpPr>
            <p:cNvPr id="11267" name="椭圆 11266"/>
            <p:cNvSpPr/>
            <p:nvPr/>
          </p:nvSpPr>
          <p:spPr>
            <a:xfrm>
              <a:off x="1765" y="1008"/>
              <a:ext cx="2267" cy="2267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8" name="椭圆 11267"/>
            <p:cNvSpPr/>
            <p:nvPr/>
          </p:nvSpPr>
          <p:spPr>
            <a:xfrm>
              <a:off x="1893" y="1136"/>
              <a:ext cx="1995" cy="199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9" name="椭圆 11268"/>
            <p:cNvSpPr/>
            <p:nvPr/>
          </p:nvSpPr>
          <p:spPr>
            <a:xfrm>
              <a:off x="2021" y="1259"/>
              <a:ext cx="1723" cy="1723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0" name="直接连接符 11269"/>
            <p:cNvSpPr/>
            <p:nvPr/>
          </p:nvSpPr>
          <p:spPr>
            <a:xfrm>
              <a:off x="1728" y="1019"/>
              <a:ext cx="2267" cy="22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1271" name="直接连接符 11270"/>
            <p:cNvSpPr/>
            <p:nvPr/>
          </p:nvSpPr>
          <p:spPr>
            <a:xfrm flipV="1">
              <a:off x="1776" y="1008"/>
              <a:ext cx="2267" cy="22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1272" name="直接连接符 11271"/>
            <p:cNvSpPr/>
            <p:nvPr/>
          </p:nvSpPr>
          <p:spPr>
            <a:xfrm>
              <a:off x="2880" y="576"/>
              <a:ext cx="0" cy="30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1273" name="直接连接符 11272"/>
            <p:cNvSpPr/>
            <p:nvPr/>
          </p:nvSpPr>
          <p:spPr>
            <a:xfrm>
              <a:off x="1440" y="2208"/>
              <a:ext cx="29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1274" name="文本框 11273"/>
            <p:cNvSpPr txBox="1"/>
            <p:nvPr/>
          </p:nvSpPr>
          <p:spPr>
            <a:xfrm>
              <a:off x="4080" y="1536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275" name="文本框 11274"/>
            <p:cNvSpPr txBox="1"/>
            <p:nvPr/>
          </p:nvSpPr>
          <p:spPr>
            <a:xfrm>
              <a:off x="4032" y="2592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1276" name="文本框 11275"/>
            <p:cNvSpPr txBox="1"/>
            <p:nvPr/>
          </p:nvSpPr>
          <p:spPr>
            <a:xfrm>
              <a:off x="3168" y="3360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1277" name="文本框 11276"/>
            <p:cNvSpPr txBox="1"/>
            <p:nvPr/>
          </p:nvSpPr>
          <p:spPr>
            <a:xfrm>
              <a:off x="2064" y="3312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278" name="文本框 11277"/>
            <p:cNvSpPr txBox="1"/>
            <p:nvPr/>
          </p:nvSpPr>
          <p:spPr>
            <a:xfrm>
              <a:off x="1200" y="2544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279" name="文本框 11278"/>
            <p:cNvSpPr txBox="1"/>
            <p:nvPr/>
          </p:nvSpPr>
          <p:spPr>
            <a:xfrm>
              <a:off x="1104" y="1536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280" name="文本框 11279"/>
            <p:cNvSpPr txBox="1"/>
            <p:nvPr/>
          </p:nvSpPr>
          <p:spPr>
            <a:xfrm>
              <a:off x="2016" y="720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281" name="文本框 11280"/>
            <p:cNvSpPr txBox="1"/>
            <p:nvPr/>
          </p:nvSpPr>
          <p:spPr>
            <a:xfrm>
              <a:off x="3120" y="720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11282" name="文本框 11281"/>
          <p:cNvSpPr txBox="1"/>
          <p:nvPr/>
        </p:nvSpPr>
        <p:spPr>
          <a:xfrm>
            <a:off x="304800" y="457200"/>
            <a:ext cx="792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考虑读写延迟的扇区编号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单交错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endParaRPr lang="zh-CN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任意多边形 110593"/>
          <p:cNvSpPr/>
          <p:nvPr/>
        </p:nvSpPr>
        <p:spPr>
          <a:xfrm>
            <a:off x="917575" y="2667000"/>
            <a:ext cx="1749425" cy="228600"/>
          </a:xfrm>
          <a:custGeom>
            <a:avLst/>
            <a:gdLst/>
            <a:ahLst/>
            <a:cxnLst/>
            <a:rect l="0" t="0" r="0" b="0"/>
            <a:pathLst>
              <a:path w="1056" h="144">
                <a:moveTo>
                  <a:pt x="0" y="0"/>
                </a:moveTo>
                <a:lnTo>
                  <a:pt x="0" y="144"/>
                </a:lnTo>
                <a:lnTo>
                  <a:pt x="1056" y="14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595" name="文本框 110594"/>
          <p:cNvSpPr txBox="1"/>
          <p:nvPr/>
        </p:nvSpPr>
        <p:spPr>
          <a:xfrm>
            <a:off x="1676400" y="533400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有待输入作业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0596" name="文本框 110595"/>
          <p:cNvSpPr txBox="1"/>
          <p:nvPr/>
        </p:nvSpPr>
        <p:spPr>
          <a:xfrm>
            <a:off x="1447800" y="18288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</a:rPr>
              <a:t>有空闲作业表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0597" name="文本框 110596"/>
          <p:cNvSpPr txBox="1"/>
          <p:nvPr/>
        </p:nvSpPr>
        <p:spPr>
          <a:xfrm>
            <a:off x="533400" y="10668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等待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0598" name="文本框 110597"/>
          <p:cNvSpPr txBox="1"/>
          <p:nvPr/>
        </p:nvSpPr>
        <p:spPr>
          <a:xfrm>
            <a:off x="533400" y="23622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等待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0599" name="文本框 110598"/>
          <p:cNvSpPr txBox="1"/>
          <p:nvPr/>
        </p:nvSpPr>
        <p:spPr>
          <a:xfrm>
            <a:off x="1066800" y="3124200"/>
            <a:ext cx="37211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取一“空闲”作业表为</a:t>
            </a:r>
            <a:r>
              <a:rPr lang="en-US" altLang="zh-CN" sz="2400">
                <a:latin typeface="Times New Roman" panose="02020603050405020304" pitchFamily="18" charset="0"/>
              </a:rPr>
              <a:t>JCB</a:t>
            </a:r>
          </a:p>
        </p:txBody>
      </p:sp>
      <p:sp>
        <p:nvSpPr>
          <p:cNvPr id="110600" name="文本框 110599"/>
          <p:cNvSpPr txBox="1"/>
          <p:nvPr/>
        </p:nvSpPr>
        <p:spPr>
          <a:xfrm>
            <a:off x="1295400" y="38100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作业状态改为“提交”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0601" name="文本框 110600"/>
          <p:cNvSpPr txBox="1"/>
          <p:nvPr/>
        </p:nvSpPr>
        <p:spPr>
          <a:xfrm>
            <a:off x="1524000" y="4572000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申请输入井空间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0602" name="文本框 110601"/>
          <p:cNvSpPr txBox="1"/>
          <p:nvPr/>
        </p:nvSpPr>
        <p:spPr>
          <a:xfrm>
            <a:off x="1371600" y="52578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作业内容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输入井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0603" name="文本框 110602"/>
          <p:cNvSpPr txBox="1"/>
          <p:nvPr/>
        </p:nvSpPr>
        <p:spPr>
          <a:xfrm>
            <a:off x="1981200" y="59436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填写</a:t>
            </a:r>
            <a:r>
              <a:rPr lang="en-US" altLang="zh-CN" sz="2400">
                <a:latin typeface="Times New Roman" panose="02020603050405020304" pitchFamily="18" charset="0"/>
              </a:rPr>
              <a:t>JCB</a:t>
            </a:r>
          </a:p>
        </p:txBody>
      </p:sp>
      <p:sp>
        <p:nvSpPr>
          <p:cNvPr id="110604" name="文本框 110603"/>
          <p:cNvSpPr txBox="1"/>
          <p:nvPr/>
        </p:nvSpPr>
        <p:spPr>
          <a:xfrm>
            <a:off x="5334000" y="1524000"/>
            <a:ext cx="3048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作业状态改为“后备”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0605" name="文本框 110604"/>
          <p:cNvSpPr txBox="1"/>
          <p:nvPr/>
        </p:nvSpPr>
        <p:spPr>
          <a:xfrm>
            <a:off x="5715000" y="2424113"/>
            <a:ext cx="2209800" cy="1004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作业调度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等待 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    “后备”作业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0606" name="文本框 110605"/>
          <p:cNvSpPr txBox="1"/>
          <p:nvPr/>
        </p:nvSpPr>
        <p:spPr>
          <a:xfrm>
            <a:off x="5181600" y="37338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唤醒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0607" name="直接连接符 110606"/>
          <p:cNvSpPr/>
          <p:nvPr/>
        </p:nvSpPr>
        <p:spPr>
          <a:xfrm>
            <a:off x="2667000" y="3048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0608" name="任意多边形 110607"/>
          <p:cNvSpPr/>
          <p:nvPr/>
        </p:nvSpPr>
        <p:spPr>
          <a:xfrm>
            <a:off x="914400" y="762000"/>
            <a:ext cx="838200" cy="304800"/>
          </a:xfrm>
          <a:custGeom>
            <a:avLst/>
            <a:gdLst/>
            <a:ahLst/>
            <a:cxnLst/>
            <a:rect l="0" t="0" r="0" b="0"/>
            <a:pathLst>
              <a:path w="528" h="192">
                <a:moveTo>
                  <a:pt x="528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09" name="任意多边形 110608"/>
          <p:cNvSpPr/>
          <p:nvPr/>
        </p:nvSpPr>
        <p:spPr>
          <a:xfrm>
            <a:off x="2663825" y="762000"/>
            <a:ext cx="1755775" cy="1066800"/>
          </a:xfrm>
          <a:custGeom>
            <a:avLst/>
            <a:gdLst/>
            <a:ahLst/>
            <a:cxnLst/>
            <a:rect l="0" t="0" r="0" b="0"/>
            <a:pathLst>
              <a:path w="1152" h="672">
                <a:moveTo>
                  <a:pt x="624" y="0"/>
                </a:moveTo>
                <a:lnTo>
                  <a:pt x="1152" y="0"/>
                </a:lnTo>
                <a:lnTo>
                  <a:pt x="1152" y="528"/>
                </a:lnTo>
                <a:lnTo>
                  <a:pt x="0" y="528"/>
                </a:lnTo>
                <a:lnTo>
                  <a:pt x="0" y="67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10" name="任意多边形 110609"/>
          <p:cNvSpPr/>
          <p:nvPr/>
        </p:nvSpPr>
        <p:spPr>
          <a:xfrm>
            <a:off x="914400" y="1371600"/>
            <a:ext cx="1749425" cy="228600"/>
          </a:xfrm>
          <a:custGeom>
            <a:avLst/>
            <a:gdLst/>
            <a:ahLst/>
            <a:cxnLst/>
            <a:rect l="0" t="0" r="0" b="0"/>
            <a:pathLst>
              <a:path w="1056" h="144">
                <a:moveTo>
                  <a:pt x="0" y="0"/>
                </a:moveTo>
                <a:lnTo>
                  <a:pt x="0" y="144"/>
                </a:lnTo>
                <a:lnTo>
                  <a:pt x="1056" y="14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11" name="任意多边形 110610"/>
          <p:cNvSpPr/>
          <p:nvPr/>
        </p:nvSpPr>
        <p:spPr>
          <a:xfrm>
            <a:off x="914400" y="2057400"/>
            <a:ext cx="838200" cy="304800"/>
          </a:xfrm>
          <a:custGeom>
            <a:avLst/>
            <a:gdLst/>
            <a:ahLst/>
            <a:cxnLst/>
            <a:rect l="0" t="0" r="0" b="0"/>
            <a:pathLst>
              <a:path w="528" h="192">
                <a:moveTo>
                  <a:pt x="528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12" name="任意多边形 110611"/>
          <p:cNvSpPr/>
          <p:nvPr/>
        </p:nvSpPr>
        <p:spPr>
          <a:xfrm>
            <a:off x="2663825" y="2057400"/>
            <a:ext cx="1755775" cy="1066800"/>
          </a:xfrm>
          <a:custGeom>
            <a:avLst/>
            <a:gdLst/>
            <a:ahLst/>
            <a:cxnLst/>
            <a:rect l="0" t="0" r="0" b="0"/>
            <a:pathLst>
              <a:path w="1152" h="672">
                <a:moveTo>
                  <a:pt x="624" y="0"/>
                </a:moveTo>
                <a:lnTo>
                  <a:pt x="1152" y="0"/>
                </a:lnTo>
                <a:lnTo>
                  <a:pt x="1152" y="528"/>
                </a:lnTo>
                <a:lnTo>
                  <a:pt x="0" y="528"/>
                </a:lnTo>
                <a:lnTo>
                  <a:pt x="0" y="67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13" name="直接连接符 110612"/>
          <p:cNvSpPr/>
          <p:nvPr/>
        </p:nvSpPr>
        <p:spPr>
          <a:xfrm>
            <a:off x="2667000" y="35052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0614" name="直接连接符 110613"/>
          <p:cNvSpPr/>
          <p:nvPr/>
        </p:nvSpPr>
        <p:spPr>
          <a:xfrm>
            <a:off x="2667000" y="42672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0615" name="直接连接符 110614"/>
          <p:cNvSpPr/>
          <p:nvPr/>
        </p:nvSpPr>
        <p:spPr>
          <a:xfrm>
            <a:off x="2667000" y="49530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0616" name="直接连接符 110615"/>
          <p:cNvSpPr/>
          <p:nvPr/>
        </p:nvSpPr>
        <p:spPr>
          <a:xfrm>
            <a:off x="2667000" y="56388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0617" name="任意多边形 110616"/>
          <p:cNvSpPr/>
          <p:nvPr/>
        </p:nvSpPr>
        <p:spPr>
          <a:xfrm>
            <a:off x="2667000" y="1154113"/>
            <a:ext cx="4191000" cy="5399087"/>
          </a:xfrm>
          <a:custGeom>
            <a:avLst/>
            <a:gdLst/>
            <a:ahLst/>
            <a:cxnLst/>
            <a:rect l="0" t="0" r="0" b="0"/>
            <a:pathLst>
              <a:path w="2640" h="3792">
                <a:moveTo>
                  <a:pt x="0" y="3648"/>
                </a:moveTo>
                <a:lnTo>
                  <a:pt x="0" y="3792"/>
                </a:lnTo>
                <a:lnTo>
                  <a:pt x="1488" y="3792"/>
                </a:lnTo>
                <a:lnTo>
                  <a:pt x="1488" y="0"/>
                </a:lnTo>
                <a:lnTo>
                  <a:pt x="2640" y="0"/>
                </a:lnTo>
                <a:lnTo>
                  <a:pt x="2640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18" name="直接连接符 110617"/>
          <p:cNvSpPr/>
          <p:nvPr/>
        </p:nvSpPr>
        <p:spPr>
          <a:xfrm>
            <a:off x="6858000" y="1981200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0619" name="任意多边形 110618"/>
          <p:cNvSpPr/>
          <p:nvPr/>
        </p:nvSpPr>
        <p:spPr>
          <a:xfrm>
            <a:off x="5562600" y="3000375"/>
            <a:ext cx="304800" cy="809625"/>
          </a:xfrm>
          <a:custGeom>
            <a:avLst/>
            <a:gdLst/>
            <a:ahLst/>
            <a:cxnLst/>
            <a:rect l="0" t="0" r="0" b="0"/>
            <a:pathLst>
              <a:path w="192" h="624">
                <a:moveTo>
                  <a:pt x="192" y="0"/>
                </a:moveTo>
                <a:lnTo>
                  <a:pt x="0" y="0"/>
                </a:lnTo>
                <a:lnTo>
                  <a:pt x="0" y="62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20" name="任意多边形 110619"/>
          <p:cNvSpPr/>
          <p:nvPr/>
        </p:nvSpPr>
        <p:spPr>
          <a:xfrm>
            <a:off x="5562600" y="2971800"/>
            <a:ext cx="2590800" cy="1681163"/>
          </a:xfrm>
          <a:custGeom>
            <a:avLst/>
            <a:gdLst/>
            <a:ahLst/>
            <a:cxnLst/>
            <a:rect l="0" t="0" r="0" b="0"/>
            <a:pathLst>
              <a:path w="1632" h="1104">
                <a:moveTo>
                  <a:pt x="1392" y="0"/>
                </a:moveTo>
                <a:lnTo>
                  <a:pt x="1632" y="0"/>
                </a:lnTo>
                <a:lnTo>
                  <a:pt x="1632" y="1104"/>
                </a:lnTo>
                <a:lnTo>
                  <a:pt x="0" y="1104"/>
                </a:lnTo>
                <a:lnTo>
                  <a:pt x="0" y="86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21" name="任意多边形 110620"/>
          <p:cNvSpPr/>
          <p:nvPr/>
        </p:nvSpPr>
        <p:spPr>
          <a:xfrm>
            <a:off x="2667000" y="381000"/>
            <a:ext cx="5715000" cy="4724400"/>
          </a:xfrm>
          <a:custGeom>
            <a:avLst/>
            <a:gdLst/>
            <a:ahLst/>
            <a:cxnLst/>
            <a:rect l="0" t="0" r="0" b="0"/>
            <a:pathLst>
              <a:path w="3600" h="2976">
                <a:moveTo>
                  <a:pt x="2640" y="2688"/>
                </a:moveTo>
                <a:lnTo>
                  <a:pt x="2640" y="2976"/>
                </a:lnTo>
                <a:lnTo>
                  <a:pt x="3600" y="2976"/>
                </a:lnTo>
                <a:lnTo>
                  <a:pt x="3600" y="0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22" name="文本框 110621"/>
          <p:cNvSpPr txBox="1"/>
          <p:nvPr/>
        </p:nvSpPr>
        <p:spPr>
          <a:xfrm>
            <a:off x="5410200" y="5867400"/>
            <a:ext cx="3124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err="1">
                <a:solidFill>
                  <a:schemeClr val="accent1"/>
                </a:solidFill>
                <a:latin typeface="Times New Roman" panose="02020603050405020304" pitchFamily="18" charset="0"/>
              </a:rPr>
              <a:t>SPOOLing</a:t>
            </a:r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</a:rPr>
              <a:t>输入程序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0623" name="文本框 110622"/>
          <p:cNvSpPr txBox="1"/>
          <p:nvPr/>
        </p:nvSpPr>
        <p:spPr>
          <a:xfrm>
            <a:off x="1066800" y="381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10624" name="文本框 110623"/>
          <p:cNvSpPr txBox="1"/>
          <p:nvPr/>
        </p:nvSpPr>
        <p:spPr>
          <a:xfrm>
            <a:off x="3962400" y="381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10625" name="文本框 110624"/>
          <p:cNvSpPr txBox="1"/>
          <p:nvPr/>
        </p:nvSpPr>
        <p:spPr>
          <a:xfrm>
            <a:off x="1066800" y="16764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10626" name="文本框 110625"/>
          <p:cNvSpPr txBox="1"/>
          <p:nvPr/>
        </p:nvSpPr>
        <p:spPr>
          <a:xfrm>
            <a:off x="3962400" y="16764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10627" name="文本框 110626"/>
          <p:cNvSpPr txBox="1"/>
          <p:nvPr/>
        </p:nvSpPr>
        <p:spPr>
          <a:xfrm>
            <a:off x="7924800" y="25146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10628" name="文本框 110627"/>
          <p:cNvSpPr txBox="1"/>
          <p:nvPr/>
        </p:nvSpPr>
        <p:spPr>
          <a:xfrm>
            <a:off x="5410200" y="25146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文本框 195587"/>
          <p:cNvSpPr txBox="1"/>
          <p:nvPr/>
        </p:nvSpPr>
        <p:spPr>
          <a:xfrm>
            <a:off x="3708400" y="2708275"/>
            <a:ext cx="444500" cy="2508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tIns="10800" bIns="10800"/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95589" name="直接连接符 195588"/>
          <p:cNvSpPr/>
          <p:nvPr/>
        </p:nvSpPr>
        <p:spPr>
          <a:xfrm>
            <a:off x="5003800" y="1341438"/>
            <a:ext cx="0" cy="431800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5590" name="文本框 195589"/>
          <p:cNvSpPr txBox="1"/>
          <p:nvPr/>
        </p:nvSpPr>
        <p:spPr>
          <a:xfrm>
            <a:off x="5856288" y="1663700"/>
            <a:ext cx="444500" cy="252413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tIns="10800" bIns="10800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195591" name="文本框 195590"/>
          <p:cNvSpPr txBox="1"/>
          <p:nvPr/>
        </p:nvSpPr>
        <p:spPr>
          <a:xfrm>
            <a:off x="4103688" y="1781175"/>
            <a:ext cx="1763712" cy="3143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r>
              <a:rPr lang="zh-CN" alt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内存中已有</a:t>
            </a:r>
            <a:r>
              <a:rPr lang="en-US" altLang="zh-CN" sz="1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道作业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95592" name="文本框 195591"/>
          <p:cNvSpPr txBox="1"/>
          <p:nvPr/>
        </p:nvSpPr>
        <p:spPr>
          <a:xfrm>
            <a:off x="3316288" y="2160588"/>
            <a:ext cx="655637" cy="314325"/>
          </a:xfrm>
          <a:prstGeom prst="rect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zh-CN" alt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等待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95593" name="文本框 195592"/>
          <p:cNvSpPr txBox="1"/>
          <p:nvPr/>
        </p:nvSpPr>
        <p:spPr>
          <a:xfrm>
            <a:off x="4157663" y="2779713"/>
            <a:ext cx="2070100" cy="3143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输入井中有后备作业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195594" name="文本框 195593"/>
          <p:cNvSpPr txBox="1"/>
          <p:nvPr/>
        </p:nvSpPr>
        <p:spPr>
          <a:xfrm>
            <a:off x="3316288" y="3136900"/>
            <a:ext cx="655637" cy="314325"/>
          </a:xfrm>
          <a:prstGeom prst="rect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zh-CN" alt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等待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95595" name="文本框 195594"/>
          <p:cNvSpPr txBox="1"/>
          <p:nvPr/>
        </p:nvSpPr>
        <p:spPr>
          <a:xfrm>
            <a:off x="3708400" y="3956050"/>
            <a:ext cx="2768600" cy="841375"/>
          </a:xfrm>
          <a:prstGeom prst="rect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zh-CN" alt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访问磁盘中的作业表</a:t>
            </a:r>
            <a:endParaRPr lang="zh-CN" altLang="en-US" sz="900" dirty="0">
              <a:latin typeface="Tahoma" panose="020B0604030504040204" pitchFamily="34" charset="0"/>
            </a:endParaRPr>
          </a:p>
          <a:p>
            <a:pPr algn="ctr" eaLnBrk="0" hangingPunct="0"/>
            <a:r>
              <a:rPr lang="zh-CN" alt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sz="1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JCB</a:t>
            </a:r>
            <a:r>
              <a:rPr lang="zh-CN" alt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中的调度参数</a:t>
            </a:r>
            <a:endParaRPr lang="zh-CN" altLang="en-US" sz="900" dirty="0">
              <a:latin typeface="Tahoma" panose="020B0604030504040204" pitchFamily="34" charset="0"/>
            </a:endParaRPr>
          </a:p>
          <a:p>
            <a:pPr algn="ctr" eaLnBrk="0" hangingPunct="0"/>
            <a:r>
              <a:rPr lang="zh-CN" alt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按照作业调度算法选一后备作业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95596" name="文本框 195595"/>
          <p:cNvSpPr txBox="1"/>
          <p:nvPr/>
        </p:nvSpPr>
        <p:spPr>
          <a:xfrm>
            <a:off x="3827463" y="5130800"/>
            <a:ext cx="2517775" cy="314325"/>
          </a:xfrm>
          <a:prstGeom prst="rect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作业状态标记为“执行”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195597" name="文本框 195596"/>
          <p:cNvSpPr txBox="1"/>
          <p:nvPr/>
        </p:nvSpPr>
        <p:spPr>
          <a:xfrm>
            <a:off x="3779838" y="5707063"/>
            <a:ext cx="2519362" cy="314325"/>
          </a:xfrm>
          <a:prstGeom prst="rect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zh-CN" alt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为该作业建立作业控制进程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95598" name="任意多边形 195597"/>
          <p:cNvSpPr/>
          <p:nvPr/>
        </p:nvSpPr>
        <p:spPr>
          <a:xfrm>
            <a:off x="3594100" y="2425700"/>
            <a:ext cx="1462088" cy="385763"/>
          </a:xfrm>
          <a:custGeom>
            <a:avLst/>
            <a:gdLst/>
            <a:ahLst/>
            <a:cxnLst/>
            <a:rect l="0" t="0" r="0" b="0"/>
            <a:pathLst>
              <a:path w="1440" h="520">
                <a:moveTo>
                  <a:pt x="0" y="0"/>
                </a:moveTo>
                <a:lnTo>
                  <a:pt x="0" y="240"/>
                </a:lnTo>
                <a:lnTo>
                  <a:pt x="1440" y="240"/>
                </a:lnTo>
                <a:lnTo>
                  <a:pt x="1440" y="52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599" name="文本框 195598"/>
          <p:cNvSpPr txBox="1"/>
          <p:nvPr/>
        </p:nvSpPr>
        <p:spPr>
          <a:xfrm>
            <a:off x="3748088" y="1697038"/>
            <a:ext cx="442912" cy="25241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tIns="10800" bIns="10800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195600" name="任意多边形 195599"/>
          <p:cNvSpPr/>
          <p:nvPr/>
        </p:nvSpPr>
        <p:spPr>
          <a:xfrm>
            <a:off x="3654425" y="2928938"/>
            <a:ext cx="603250" cy="209550"/>
          </a:xfrm>
          <a:custGeom>
            <a:avLst/>
            <a:gdLst/>
            <a:ahLst/>
            <a:cxnLst/>
            <a:rect l="0" t="0" r="0" b="0"/>
            <a:pathLst>
              <a:path w="800" h="320">
                <a:moveTo>
                  <a:pt x="800" y="0"/>
                </a:moveTo>
                <a:lnTo>
                  <a:pt x="0" y="0"/>
                </a:lnTo>
                <a:lnTo>
                  <a:pt x="0" y="32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601" name="任意多边形 195600"/>
          <p:cNvSpPr/>
          <p:nvPr/>
        </p:nvSpPr>
        <p:spPr>
          <a:xfrm>
            <a:off x="3675063" y="3429000"/>
            <a:ext cx="1401762" cy="538163"/>
          </a:xfrm>
          <a:custGeom>
            <a:avLst/>
            <a:gdLst/>
            <a:ahLst/>
            <a:cxnLst/>
            <a:rect l="0" t="0" r="0" b="0"/>
            <a:pathLst>
              <a:path w="1440" h="520">
                <a:moveTo>
                  <a:pt x="0" y="0"/>
                </a:moveTo>
                <a:lnTo>
                  <a:pt x="0" y="240"/>
                </a:lnTo>
                <a:lnTo>
                  <a:pt x="1440" y="240"/>
                </a:lnTo>
                <a:lnTo>
                  <a:pt x="1440" y="52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602" name="直接连接符 195601"/>
          <p:cNvSpPr/>
          <p:nvPr/>
        </p:nvSpPr>
        <p:spPr>
          <a:xfrm>
            <a:off x="5076825" y="4797425"/>
            <a:ext cx="12700" cy="360363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5603" name="直接连接符 195602"/>
          <p:cNvSpPr/>
          <p:nvPr/>
        </p:nvSpPr>
        <p:spPr>
          <a:xfrm flipH="1">
            <a:off x="5070475" y="5445125"/>
            <a:ext cx="6350" cy="288925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5604" name="任意多边形 195603"/>
          <p:cNvSpPr/>
          <p:nvPr/>
        </p:nvSpPr>
        <p:spPr>
          <a:xfrm>
            <a:off x="5084763" y="1916113"/>
            <a:ext cx="1358900" cy="693737"/>
          </a:xfrm>
          <a:custGeom>
            <a:avLst/>
            <a:gdLst/>
            <a:ahLst/>
            <a:cxnLst/>
            <a:rect l="0" t="0" r="0" b="0"/>
            <a:pathLst>
              <a:path w="1596" h="930">
                <a:moveTo>
                  <a:pt x="882" y="0"/>
                </a:moveTo>
                <a:lnTo>
                  <a:pt x="1596" y="0"/>
                </a:lnTo>
                <a:lnTo>
                  <a:pt x="1596" y="930"/>
                </a:lnTo>
                <a:lnTo>
                  <a:pt x="0" y="93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605" name="任意多边形 195604"/>
          <p:cNvSpPr/>
          <p:nvPr/>
        </p:nvSpPr>
        <p:spPr>
          <a:xfrm>
            <a:off x="5084763" y="2924175"/>
            <a:ext cx="1358900" cy="754063"/>
          </a:xfrm>
          <a:custGeom>
            <a:avLst/>
            <a:gdLst/>
            <a:ahLst/>
            <a:cxnLst/>
            <a:rect l="0" t="0" r="0" b="0"/>
            <a:pathLst>
              <a:path w="1596" h="930">
                <a:moveTo>
                  <a:pt x="882" y="0"/>
                </a:moveTo>
                <a:lnTo>
                  <a:pt x="1596" y="0"/>
                </a:lnTo>
                <a:lnTo>
                  <a:pt x="1596" y="930"/>
                </a:lnTo>
                <a:lnTo>
                  <a:pt x="0" y="93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606" name="任意多边形 195605"/>
          <p:cNvSpPr/>
          <p:nvPr/>
        </p:nvSpPr>
        <p:spPr>
          <a:xfrm>
            <a:off x="3059113" y="1558925"/>
            <a:ext cx="2014537" cy="4822825"/>
          </a:xfrm>
          <a:custGeom>
            <a:avLst/>
            <a:gdLst/>
            <a:ahLst/>
            <a:cxnLst/>
            <a:rect l="0" t="0" r="0" b="0"/>
            <a:pathLst>
              <a:path w="2268" h="6603">
                <a:moveTo>
                  <a:pt x="2268" y="6200"/>
                </a:moveTo>
                <a:lnTo>
                  <a:pt x="2268" y="6603"/>
                </a:lnTo>
                <a:lnTo>
                  <a:pt x="0" y="6603"/>
                </a:lnTo>
                <a:lnTo>
                  <a:pt x="0" y="0"/>
                </a:lnTo>
                <a:lnTo>
                  <a:pt x="2184" y="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607" name="矩形 195606"/>
          <p:cNvSpPr/>
          <p:nvPr/>
        </p:nvSpPr>
        <p:spPr>
          <a:xfrm>
            <a:off x="0" y="12747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sz="2400" b="0" dirty="0">
              <a:latin typeface="Times New Roman" panose="02020603050405020304" pitchFamily="18" charset="0"/>
            </a:endParaRPr>
          </a:p>
        </p:txBody>
      </p:sp>
      <p:sp>
        <p:nvSpPr>
          <p:cNvPr id="195608" name="矩形 195607"/>
          <p:cNvSpPr/>
          <p:nvPr/>
        </p:nvSpPr>
        <p:spPr>
          <a:xfrm>
            <a:off x="1403350" y="549275"/>
            <a:ext cx="3889375" cy="8540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br>
              <a:rPr lang="en-US" altLang="zh-CN" sz="600" b="0" dirty="0">
                <a:latin typeface="Tahoma" panose="020B0604030504040204" pitchFamily="34" charset="0"/>
              </a:rPr>
            </a:b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作业调度程序（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400" dirty="0">
              <a:latin typeface="Tahoma" panose="020B0604030504040204" pitchFamily="34" charset="0"/>
            </a:endParaRPr>
          </a:p>
          <a:p>
            <a:pPr eaLnBrk="0" hangingPunct="0"/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195609" name="文本框 195608"/>
          <p:cNvSpPr txBox="1"/>
          <p:nvPr/>
        </p:nvSpPr>
        <p:spPr>
          <a:xfrm>
            <a:off x="6011863" y="2708275"/>
            <a:ext cx="444500" cy="144463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tIns="10800" bIns="10800"/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95610" name="任意多边形 195609"/>
          <p:cNvSpPr/>
          <p:nvPr/>
        </p:nvSpPr>
        <p:spPr>
          <a:xfrm>
            <a:off x="3563938" y="1916113"/>
            <a:ext cx="503237" cy="203200"/>
          </a:xfrm>
          <a:custGeom>
            <a:avLst/>
            <a:gdLst/>
            <a:ahLst/>
            <a:cxnLst/>
            <a:rect l="0" t="0" r="0" b="0"/>
            <a:pathLst>
              <a:path w="800" h="320">
                <a:moveTo>
                  <a:pt x="800" y="0"/>
                </a:moveTo>
                <a:lnTo>
                  <a:pt x="0" y="0"/>
                </a:lnTo>
                <a:lnTo>
                  <a:pt x="0" y="32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直接连接符 196611"/>
          <p:cNvSpPr/>
          <p:nvPr/>
        </p:nvSpPr>
        <p:spPr>
          <a:xfrm>
            <a:off x="5219700" y="1420813"/>
            <a:ext cx="0" cy="279400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6613" name="文本框 196612"/>
          <p:cNvSpPr txBox="1"/>
          <p:nvPr/>
        </p:nvSpPr>
        <p:spPr>
          <a:xfrm>
            <a:off x="3959225" y="1592263"/>
            <a:ext cx="317500" cy="2159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tIns="10800" bIns="10800"/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196614" name="文本框 196613"/>
          <p:cNvSpPr txBox="1"/>
          <p:nvPr/>
        </p:nvSpPr>
        <p:spPr>
          <a:xfrm>
            <a:off x="3708400" y="4149725"/>
            <a:ext cx="254000" cy="2159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tIns="10800" bIns="10800"/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196615" name="文本框 196614"/>
          <p:cNvSpPr txBox="1"/>
          <p:nvPr/>
        </p:nvSpPr>
        <p:spPr>
          <a:xfrm>
            <a:off x="6335713" y="4076700"/>
            <a:ext cx="228600" cy="2159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tIns="10800" bIns="10800"/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196616" name="任意多边形 196615"/>
          <p:cNvSpPr/>
          <p:nvPr/>
        </p:nvSpPr>
        <p:spPr>
          <a:xfrm>
            <a:off x="3924300" y="5546725"/>
            <a:ext cx="288925" cy="187325"/>
          </a:xfrm>
          <a:custGeom>
            <a:avLst/>
            <a:gdLst/>
            <a:ahLst/>
            <a:cxnLst/>
            <a:rect l="0" t="0" r="0" b="0"/>
            <a:pathLst>
              <a:path w="800" h="320">
                <a:moveTo>
                  <a:pt x="800" y="0"/>
                </a:moveTo>
                <a:lnTo>
                  <a:pt x="0" y="0"/>
                </a:lnTo>
                <a:lnTo>
                  <a:pt x="0" y="32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617" name="文本框 196616"/>
          <p:cNvSpPr txBox="1"/>
          <p:nvPr/>
        </p:nvSpPr>
        <p:spPr>
          <a:xfrm>
            <a:off x="4284663" y="1700213"/>
            <a:ext cx="1874837" cy="2698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pPr algn="ctr"/>
            <a:r>
              <a:rPr lang="zh-CN" alt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有终止的作业控制进程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96618" name="文本框 196617"/>
          <p:cNvSpPr txBox="1"/>
          <p:nvPr/>
        </p:nvSpPr>
        <p:spPr>
          <a:xfrm>
            <a:off x="3563938" y="2060575"/>
            <a:ext cx="541337" cy="2698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zh-CN" alt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等待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96619" name="文本框 196618"/>
          <p:cNvSpPr txBox="1"/>
          <p:nvPr/>
        </p:nvSpPr>
        <p:spPr>
          <a:xfrm>
            <a:off x="4176713" y="2654300"/>
            <a:ext cx="1943100" cy="2698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zh-CN" alt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取一终止的作业控制进程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96620" name="文本框 196619"/>
          <p:cNvSpPr txBox="1"/>
          <p:nvPr/>
        </p:nvSpPr>
        <p:spPr>
          <a:xfrm>
            <a:off x="3887788" y="3176588"/>
            <a:ext cx="2555875" cy="2698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zh-CN" alt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撤销该作业控制进程并作善后处理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96621" name="文本框 196620"/>
          <p:cNvSpPr txBox="1"/>
          <p:nvPr/>
        </p:nvSpPr>
        <p:spPr>
          <a:xfrm>
            <a:off x="4284663" y="3698875"/>
            <a:ext cx="1800225" cy="2698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zh-CN" alt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对应作业状态改为“完成”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96622" name="文本框 196621"/>
          <p:cNvSpPr txBox="1"/>
          <p:nvPr/>
        </p:nvSpPr>
        <p:spPr>
          <a:xfrm>
            <a:off x="3908425" y="4238625"/>
            <a:ext cx="2535238" cy="2698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pPr algn="ctr"/>
            <a:r>
              <a:rPr lang="zh-CN" alt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作业调度程序</a:t>
            </a:r>
            <a:r>
              <a:rPr lang="en-US" altLang="zh-CN" sz="1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因内存有</a:t>
            </a:r>
            <a:r>
              <a:rPr lang="en-US" altLang="zh-CN" sz="1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道作业而等待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96623" name="文本框 196622"/>
          <p:cNvSpPr txBox="1"/>
          <p:nvPr/>
        </p:nvSpPr>
        <p:spPr>
          <a:xfrm>
            <a:off x="3527425" y="4616450"/>
            <a:ext cx="539750" cy="2698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zh-CN" alt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唤醒</a:t>
            </a:r>
            <a:endParaRPr lang="zh-CN" altLang="en-US" sz="800" dirty="0">
              <a:latin typeface="Tahoma" panose="020B0604030504040204" pitchFamily="34" charset="0"/>
            </a:endParaRPr>
          </a:p>
          <a:p>
            <a:pPr eaLnBrk="0" hangingPunct="0"/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196624" name="任意多边形 196623"/>
          <p:cNvSpPr/>
          <p:nvPr/>
        </p:nvSpPr>
        <p:spPr>
          <a:xfrm>
            <a:off x="3851275" y="1841500"/>
            <a:ext cx="504825" cy="203200"/>
          </a:xfrm>
          <a:custGeom>
            <a:avLst/>
            <a:gdLst/>
            <a:ahLst/>
            <a:cxnLst/>
            <a:rect l="0" t="0" r="0" b="0"/>
            <a:pathLst>
              <a:path w="800" h="320">
                <a:moveTo>
                  <a:pt x="800" y="0"/>
                </a:moveTo>
                <a:lnTo>
                  <a:pt x="0" y="0"/>
                </a:lnTo>
                <a:lnTo>
                  <a:pt x="0" y="32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625" name="任意多边形 196624"/>
          <p:cNvSpPr/>
          <p:nvPr/>
        </p:nvSpPr>
        <p:spPr>
          <a:xfrm>
            <a:off x="3851275" y="2324100"/>
            <a:ext cx="1335088" cy="312738"/>
          </a:xfrm>
          <a:custGeom>
            <a:avLst/>
            <a:gdLst/>
            <a:ahLst/>
            <a:cxnLst/>
            <a:rect l="0" t="0" r="0" b="0"/>
            <a:pathLst>
              <a:path w="1440" h="520">
                <a:moveTo>
                  <a:pt x="0" y="0"/>
                </a:moveTo>
                <a:lnTo>
                  <a:pt x="0" y="240"/>
                </a:lnTo>
                <a:lnTo>
                  <a:pt x="1440" y="240"/>
                </a:lnTo>
                <a:lnTo>
                  <a:pt x="1440" y="52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626" name="直接连接符 196625"/>
          <p:cNvSpPr/>
          <p:nvPr/>
        </p:nvSpPr>
        <p:spPr>
          <a:xfrm>
            <a:off x="5184775" y="2914650"/>
            <a:ext cx="0" cy="261938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6627" name="直接连接符 196626"/>
          <p:cNvSpPr/>
          <p:nvPr/>
        </p:nvSpPr>
        <p:spPr>
          <a:xfrm>
            <a:off x="5184775" y="3454400"/>
            <a:ext cx="0" cy="190500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6628" name="直接连接符 196627"/>
          <p:cNvSpPr/>
          <p:nvPr/>
        </p:nvSpPr>
        <p:spPr>
          <a:xfrm>
            <a:off x="5184775" y="3968750"/>
            <a:ext cx="0" cy="252413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6629" name="任意多边形 196628"/>
          <p:cNvSpPr/>
          <p:nvPr/>
        </p:nvSpPr>
        <p:spPr>
          <a:xfrm>
            <a:off x="3779838" y="4394200"/>
            <a:ext cx="288925" cy="187325"/>
          </a:xfrm>
          <a:custGeom>
            <a:avLst/>
            <a:gdLst/>
            <a:ahLst/>
            <a:cxnLst/>
            <a:rect l="0" t="0" r="0" b="0"/>
            <a:pathLst>
              <a:path w="800" h="320">
                <a:moveTo>
                  <a:pt x="800" y="0"/>
                </a:moveTo>
                <a:lnTo>
                  <a:pt x="0" y="0"/>
                </a:lnTo>
                <a:lnTo>
                  <a:pt x="0" y="32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630" name="任意多边形 196629"/>
          <p:cNvSpPr/>
          <p:nvPr/>
        </p:nvSpPr>
        <p:spPr>
          <a:xfrm>
            <a:off x="3779838" y="4356100"/>
            <a:ext cx="2767012" cy="801688"/>
          </a:xfrm>
          <a:custGeom>
            <a:avLst/>
            <a:gdLst/>
            <a:ahLst/>
            <a:cxnLst/>
            <a:rect l="0" t="0" r="0" b="0"/>
            <a:pathLst>
              <a:path w="3300" h="1040">
                <a:moveTo>
                  <a:pt x="0" y="760"/>
                </a:moveTo>
                <a:lnTo>
                  <a:pt x="0" y="1040"/>
                </a:lnTo>
                <a:lnTo>
                  <a:pt x="3300" y="1040"/>
                </a:lnTo>
                <a:lnTo>
                  <a:pt x="3300" y="0"/>
                </a:lnTo>
                <a:lnTo>
                  <a:pt x="3000" y="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631" name="文本框 196630"/>
          <p:cNvSpPr txBox="1"/>
          <p:nvPr/>
        </p:nvSpPr>
        <p:spPr>
          <a:xfrm>
            <a:off x="4052888" y="5424488"/>
            <a:ext cx="2333625" cy="2698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pPr algn="ctr"/>
            <a:r>
              <a:rPr lang="zh-CN" alt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有等待“完成”作业的假脱机输出程序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96632" name="文本框 196631"/>
          <p:cNvSpPr txBox="1"/>
          <p:nvPr/>
        </p:nvSpPr>
        <p:spPr>
          <a:xfrm>
            <a:off x="3487738" y="5788025"/>
            <a:ext cx="868362" cy="2698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r"/>
            <a:r>
              <a:rPr lang="zh-CN" alt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唤醒一个</a:t>
            </a:r>
            <a:endParaRPr lang="zh-CN" altLang="en-US" sz="800" dirty="0">
              <a:latin typeface="Tahoma" panose="020B0604030504040204" pitchFamily="34" charset="0"/>
            </a:endParaRPr>
          </a:p>
          <a:p>
            <a:pPr eaLnBrk="0" hangingPunct="0"/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196633" name="任意多边形 196632"/>
          <p:cNvSpPr/>
          <p:nvPr/>
        </p:nvSpPr>
        <p:spPr>
          <a:xfrm>
            <a:off x="3887788" y="5561013"/>
            <a:ext cx="2628900" cy="676275"/>
          </a:xfrm>
          <a:custGeom>
            <a:avLst/>
            <a:gdLst/>
            <a:ahLst/>
            <a:cxnLst/>
            <a:rect l="0" t="0" r="0" b="0"/>
            <a:pathLst>
              <a:path w="3300" h="1040">
                <a:moveTo>
                  <a:pt x="0" y="760"/>
                </a:moveTo>
                <a:lnTo>
                  <a:pt x="0" y="1040"/>
                </a:lnTo>
                <a:lnTo>
                  <a:pt x="3300" y="1040"/>
                </a:lnTo>
                <a:lnTo>
                  <a:pt x="3300" y="0"/>
                </a:lnTo>
                <a:lnTo>
                  <a:pt x="3000" y="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634" name="文本框 196633"/>
          <p:cNvSpPr txBox="1"/>
          <p:nvPr/>
        </p:nvSpPr>
        <p:spPr>
          <a:xfrm>
            <a:off x="3887788" y="5300663"/>
            <a:ext cx="254000" cy="2159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tIns="10800" bIns="10800"/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96635" name="文本框 196634"/>
          <p:cNvSpPr txBox="1"/>
          <p:nvPr/>
        </p:nvSpPr>
        <p:spPr>
          <a:xfrm>
            <a:off x="6300788" y="5300663"/>
            <a:ext cx="228600" cy="2159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tIns="10800" bIns="10800"/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96636" name="直接连接符 196635"/>
          <p:cNvSpPr/>
          <p:nvPr/>
        </p:nvSpPr>
        <p:spPr>
          <a:xfrm>
            <a:off x="5172075" y="5157788"/>
            <a:ext cx="0" cy="2365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6637" name="任意多边形 196636"/>
          <p:cNvSpPr/>
          <p:nvPr/>
        </p:nvSpPr>
        <p:spPr>
          <a:xfrm>
            <a:off x="3348038" y="1557338"/>
            <a:ext cx="1979612" cy="4933950"/>
          </a:xfrm>
          <a:custGeom>
            <a:avLst/>
            <a:gdLst/>
            <a:ahLst/>
            <a:cxnLst/>
            <a:rect l="0" t="0" r="0" b="0"/>
            <a:pathLst>
              <a:path w="2877" h="7874">
                <a:moveTo>
                  <a:pt x="2877" y="7502"/>
                </a:moveTo>
                <a:lnTo>
                  <a:pt x="2877" y="7874"/>
                </a:lnTo>
                <a:lnTo>
                  <a:pt x="0" y="7874"/>
                </a:lnTo>
                <a:lnTo>
                  <a:pt x="0" y="0"/>
                </a:lnTo>
                <a:lnTo>
                  <a:pt x="2709" y="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638" name="矩形 196637"/>
          <p:cNvSpPr/>
          <p:nvPr/>
        </p:nvSpPr>
        <p:spPr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sz="2400" b="0" dirty="0">
              <a:latin typeface="Times New Roman" panose="02020603050405020304" pitchFamily="18" charset="0"/>
            </a:endParaRPr>
          </a:p>
        </p:txBody>
      </p:sp>
      <p:sp>
        <p:nvSpPr>
          <p:cNvPr id="196639" name="矩形 196638"/>
          <p:cNvSpPr/>
          <p:nvPr/>
        </p:nvSpPr>
        <p:spPr>
          <a:xfrm>
            <a:off x="1116013" y="1117600"/>
            <a:ext cx="2879725" cy="3667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作业调度程序（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196640" name="任意多边形 196639"/>
          <p:cNvSpPr/>
          <p:nvPr/>
        </p:nvSpPr>
        <p:spPr>
          <a:xfrm>
            <a:off x="5219700" y="1844675"/>
            <a:ext cx="1150938" cy="647700"/>
          </a:xfrm>
          <a:custGeom>
            <a:avLst/>
            <a:gdLst/>
            <a:ahLst/>
            <a:cxnLst/>
            <a:rect l="0" t="0" r="0" b="0"/>
            <a:pathLst>
              <a:path w="1596" h="930">
                <a:moveTo>
                  <a:pt x="882" y="0"/>
                </a:moveTo>
                <a:lnTo>
                  <a:pt x="1596" y="0"/>
                </a:lnTo>
                <a:lnTo>
                  <a:pt x="1596" y="930"/>
                </a:lnTo>
                <a:lnTo>
                  <a:pt x="0" y="93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641" name="文本框 196640"/>
          <p:cNvSpPr txBox="1"/>
          <p:nvPr/>
        </p:nvSpPr>
        <p:spPr>
          <a:xfrm>
            <a:off x="5976938" y="1592263"/>
            <a:ext cx="317500" cy="2159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tIns="10800" bIns="10800"/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文本框 111617"/>
          <p:cNvSpPr txBox="1"/>
          <p:nvPr/>
        </p:nvSpPr>
        <p:spPr>
          <a:xfrm>
            <a:off x="6019800" y="23622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</a:p>
        </p:txBody>
      </p:sp>
      <p:sp>
        <p:nvSpPr>
          <p:cNvPr id="111619" name="文本框 111618"/>
          <p:cNvSpPr txBox="1"/>
          <p:nvPr/>
        </p:nvSpPr>
        <p:spPr>
          <a:xfrm>
            <a:off x="7467600" y="23622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</a:p>
        </p:txBody>
      </p:sp>
      <p:sp>
        <p:nvSpPr>
          <p:cNvPr id="111620" name="直接连接符 111619"/>
          <p:cNvSpPr/>
          <p:nvPr/>
        </p:nvSpPr>
        <p:spPr>
          <a:xfrm>
            <a:off x="6629400" y="3429000"/>
            <a:ext cx="533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11621" name="组合 111620"/>
          <p:cNvGrpSpPr/>
          <p:nvPr/>
        </p:nvGrpSpPr>
        <p:grpSpPr>
          <a:xfrm>
            <a:off x="5715000" y="1716088"/>
            <a:ext cx="1069975" cy="434975"/>
            <a:chOff x="1342" y="830"/>
            <a:chExt cx="674" cy="274"/>
          </a:xfrm>
        </p:grpSpPr>
        <p:sp>
          <p:nvSpPr>
            <p:cNvPr id="111622" name="圆柱形 111621"/>
            <p:cNvSpPr/>
            <p:nvPr/>
          </p:nvSpPr>
          <p:spPr>
            <a:xfrm rot="-5400000">
              <a:off x="1489" y="682"/>
              <a:ext cx="272" cy="567"/>
            </a:xfrm>
            <a:prstGeom prst="can">
              <a:avLst>
                <a:gd name="adj" fmla="val 52111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3" name="文本框 111622"/>
            <p:cNvSpPr txBox="1"/>
            <p:nvPr/>
          </p:nvSpPr>
          <p:spPr>
            <a:xfrm>
              <a:off x="1488" y="854"/>
              <a:ext cx="5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</a:rPr>
                <a:t>通道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1624" name="组合 111623"/>
          <p:cNvGrpSpPr/>
          <p:nvPr/>
        </p:nvGrpSpPr>
        <p:grpSpPr>
          <a:xfrm>
            <a:off x="5715000" y="3240088"/>
            <a:ext cx="1069975" cy="434975"/>
            <a:chOff x="1342" y="830"/>
            <a:chExt cx="674" cy="274"/>
          </a:xfrm>
        </p:grpSpPr>
        <p:sp>
          <p:nvSpPr>
            <p:cNvPr id="111625" name="圆柱形 111624"/>
            <p:cNvSpPr/>
            <p:nvPr/>
          </p:nvSpPr>
          <p:spPr>
            <a:xfrm rot="-5400000">
              <a:off x="1489" y="682"/>
              <a:ext cx="272" cy="567"/>
            </a:xfrm>
            <a:prstGeom prst="can">
              <a:avLst>
                <a:gd name="adj" fmla="val 52111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6" name="文本框 111625"/>
            <p:cNvSpPr txBox="1"/>
            <p:nvPr/>
          </p:nvSpPr>
          <p:spPr>
            <a:xfrm>
              <a:off x="1488" y="854"/>
              <a:ext cx="5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</a:rPr>
                <a:t>通道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11627" name="直接连接符 111626"/>
          <p:cNvSpPr/>
          <p:nvPr/>
        </p:nvSpPr>
        <p:spPr>
          <a:xfrm>
            <a:off x="6629400" y="1922463"/>
            <a:ext cx="533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1629" name="圆柱形 111628"/>
          <p:cNvSpPr/>
          <p:nvPr/>
        </p:nvSpPr>
        <p:spPr>
          <a:xfrm>
            <a:off x="942975" y="668338"/>
            <a:ext cx="1800225" cy="3598862"/>
          </a:xfrm>
          <a:prstGeom prst="can">
            <a:avLst>
              <a:gd name="adj" fmla="val 49977"/>
            </a:avLst>
          </a:prstGeom>
          <a:gradFill rotWithShape="1">
            <a:gsLst>
              <a:gs pos="0">
                <a:srgbClr val="C0C0C0">
                  <a:gamma/>
                  <a:shade val="46275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30" name="矩形 111629"/>
          <p:cNvSpPr/>
          <p:nvPr/>
        </p:nvSpPr>
        <p:spPr>
          <a:xfrm>
            <a:off x="1477963" y="1752600"/>
            <a:ext cx="684212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job</a:t>
            </a:r>
            <a:r>
              <a:rPr lang="en-US" altLang="zh-CN" sz="2400" baseline="-25000">
                <a:latin typeface="Times New Roman" panose="02020603050405020304" pitchFamily="18" charset="0"/>
              </a:rPr>
              <a:t>11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11631" name="矩形 111630"/>
          <p:cNvSpPr/>
          <p:nvPr/>
        </p:nvSpPr>
        <p:spPr>
          <a:xfrm>
            <a:off x="1476375" y="3276600"/>
            <a:ext cx="719138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job</a:t>
            </a:r>
            <a:r>
              <a:rPr lang="en-US" altLang="zh-CN" sz="2400" baseline="-25000">
                <a:latin typeface="Times New Roman" panose="02020603050405020304" pitchFamily="18" charset="0"/>
              </a:rPr>
              <a:t>1n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11632" name="文本框 111631"/>
          <p:cNvSpPr txBox="1"/>
          <p:nvPr/>
        </p:nvSpPr>
        <p:spPr>
          <a:xfrm>
            <a:off x="1628775" y="24384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</a:p>
        </p:txBody>
      </p:sp>
      <p:sp>
        <p:nvSpPr>
          <p:cNvPr id="111633" name="文本框 111632"/>
          <p:cNvSpPr txBox="1"/>
          <p:nvPr/>
        </p:nvSpPr>
        <p:spPr>
          <a:xfrm>
            <a:off x="1400175" y="42672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输出井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1634" name="矩形 111633"/>
          <p:cNvSpPr/>
          <p:nvPr/>
        </p:nvSpPr>
        <p:spPr>
          <a:xfrm>
            <a:off x="3417888" y="893763"/>
            <a:ext cx="1763712" cy="32385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35" name="矩形 111634"/>
          <p:cNvSpPr/>
          <p:nvPr/>
        </p:nvSpPr>
        <p:spPr>
          <a:xfrm>
            <a:off x="3635375" y="1243013"/>
            <a:ext cx="1371600" cy="457200"/>
          </a:xfrm>
          <a:prstGeom prst="rect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</a:rPr>
              <a:t>缓输出进程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1636" name="矩形 111635"/>
          <p:cNvSpPr/>
          <p:nvPr/>
        </p:nvSpPr>
        <p:spPr>
          <a:xfrm>
            <a:off x="3586163" y="2760663"/>
            <a:ext cx="1490662" cy="457200"/>
          </a:xfrm>
          <a:prstGeom prst="rect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</a:rPr>
              <a:t>缓输出进程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1637" name="直接连接符 111636"/>
          <p:cNvSpPr/>
          <p:nvPr/>
        </p:nvSpPr>
        <p:spPr>
          <a:xfrm flipV="1">
            <a:off x="2209800" y="3446463"/>
            <a:ext cx="3581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1638" name="直接连接符 111637"/>
          <p:cNvSpPr/>
          <p:nvPr/>
        </p:nvSpPr>
        <p:spPr>
          <a:xfrm flipV="1">
            <a:off x="2133600" y="1922463"/>
            <a:ext cx="3581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1639" name="下箭头 111638"/>
          <p:cNvSpPr/>
          <p:nvPr/>
        </p:nvSpPr>
        <p:spPr>
          <a:xfrm>
            <a:off x="4191000" y="321786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40" name="下箭头 111639"/>
          <p:cNvSpPr/>
          <p:nvPr/>
        </p:nvSpPr>
        <p:spPr>
          <a:xfrm>
            <a:off x="4114800" y="169386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41" name="文本框 111640"/>
          <p:cNvSpPr txBox="1"/>
          <p:nvPr/>
        </p:nvSpPr>
        <p:spPr>
          <a:xfrm>
            <a:off x="3962400" y="4208463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内存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1642" name="折角形 111641"/>
          <p:cNvSpPr/>
          <p:nvPr/>
        </p:nvSpPr>
        <p:spPr>
          <a:xfrm>
            <a:off x="7162800" y="1676400"/>
            <a:ext cx="719138" cy="50323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</a:rPr>
              <a:t>输出机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1643" name="折角形 111642"/>
          <p:cNvSpPr/>
          <p:nvPr/>
        </p:nvSpPr>
        <p:spPr>
          <a:xfrm>
            <a:off x="7162800" y="3200400"/>
            <a:ext cx="719138" cy="50323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</a:rPr>
              <a:t>输出机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1644" name="文本框 111643"/>
          <p:cNvSpPr txBox="1"/>
          <p:nvPr/>
        </p:nvSpPr>
        <p:spPr>
          <a:xfrm>
            <a:off x="1066800" y="5334000"/>
            <a:ext cx="70866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SPOOLing</a:t>
            </a:r>
            <a:r>
              <a:rPr lang="zh-CN" altLang="zh-CN" sz="2400" dirty="0">
                <a:latin typeface="Times New Roman" panose="02020603050405020304" pitchFamily="18" charset="0"/>
              </a:rPr>
              <a:t>输出程序（1）</a:t>
            </a:r>
            <a:r>
              <a:rPr lang="en-US" altLang="zh-CN" sz="2400">
                <a:solidFill>
                  <a:schemeClr val="accent1"/>
                </a:solidFill>
                <a:latin typeface="Times New Roman" panose="02020603050405020304" pitchFamily="18" charset="0"/>
              </a:rPr>
              <a:t>vs.</a:t>
            </a:r>
            <a:r>
              <a:rPr lang="en-US" altLang="zh-CN" sz="2400" err="1">
                <a:latin typeface="Times New Roman" panose="02020603050405020304" pitchFamily="18" charset="0"/>
              </a:rPr>
              <a:t> SPOOLing</a:t>
            </a:r>
            <a:r>
              <a:rPr lang="zh-CN" altLang="zh-CN" sz="2400" dirty="0">
                <a:latin typeface="Times New Roman" panose="02020603050405020304" pitchFamily="18" charset="0"/>
              </a:rPr>
              <a:t>输出进程（</a:t>
            </a: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</a:rPr>
              <a:t>）</a:t>
            </a:r>
          </a:p>
        </p:txBody>
      </p:sp>
      <p:cxnSp>
        <p:nvCxnSpPr>
          <p:cNvPr id="111645" name="直接箭头连接符 111644"/>
          <p:cNvCxnSpPr>
            <a:stCxn id="111635" idx="3"/>
            <a:endCxn id="111623" idx="0"/>
          </p:cNvCxnSpPr>
          <p:nvPr/>
        </p:nvCxnSpPr>
        <p:spPr>
          <a:xfrm>
            <a:off x="5006975" y="1471613"/>
            <a:ext cx="1358900" cy="2825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cxnSp>
      <p:cxnSp>
        <p:nvCxnSpPr>
          <p:cNvPr id="111646" name="直接箭头连接符 111645"/>
          <p:cNvCxnSpPr>
            <a:stCxn id="111636" idx="3"/>
            <a:endCxn id="111626" idx="0"/>
          </p:cNvCxnSpPr>
          <p:nvPr/>
        </p:nvCxnSpPr>
        <p:spPr>
          <a:xfrm>
            <a:off x="5076825" y="2989263"/>
            <a:ext cx="1289050" cy="2889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文本框 112641"/>
          <p:cNvSpPr txBox="1"/>
          <p:nvPr/>
        </p:nvSpPr>
        <p:spPr>
          <a:xfrm>
            <a:off x="2438400" y="3132138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输出作业结果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2643" name="文本框 112642"/>
          <p:cNvSpPr txBox="1"/>
          <p:nvPr/>
        </p:nvSpPr>
        <p:spPr>
          <a:xfrm>
            <a:off x="2286000" y="3817938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释放输出井空间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2644" name="文本框 112643"/>
          <p:cNvSpPr txBox="1"/>
          <p:nvPr/>
        </p:nvSpPr>
        <p:spPr>
          <a:xfrm>
            <a:off x="2286000" y="4503738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状态改为“空闲”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2645" name="文本框 112644"/>
          <p:cNvSpPr txBox="1"/>
          <p:nvPr/>
        </p:nvSpPr>
        <p:spPr>
          <a:xfrm>
            <a:off x="1828800" y="5189538"/>
            <a:ext cx="3886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有等空闲</a:t>
            </a:r>
            <a:r>
              <a:rPr lang="en-US" altLang="zh-CN" sz="2400" dirty="0">
                <a:latin typeface="Times New Roman" panose="02020603050405020304" pitchFamily="18" charset="0"/>
              </a:rPr>
              <a:t>JCB</a:t>
            </a:r>
            <a:r>
              <a:rPr lang="zh-CN" altLang="en-US" sz="2400" dirty="0">
                <a:latin typeface="Times New Roman" panose="02020603050405020304" pitchFamily="18" charset="0"/>
              </a:rPr>
              <a:t>的预输入进程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2646" name="文本框 112645"/>
          <p:cNvSpPr txBox="1"/>
          <p:nvPr/>
        </p:nvSpPr>
        <p:spPr>
          <a:xfrm>
            <a:off x="838200" y="5722938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唤醒一个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2647" name="文本框 112646"/>
          <p:cNvSpPr txBox="1"/>
          <p:nvPr/>
        </p:nvSpPr>
        <p:spPr>
          <a:xfrm>
            <a:off x="2057400" y="465138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输出井有“完成”作业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2648" name="文本框 112647"/>
          <p:cNvSpPr txBox="1"/>
          <p:nvPr/>
        </p:nvSpPr>
        <p:spPr>
          <a:xfrm>
            <a:off x="2286000" y="1912938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取一“完成”作业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2649" name="文本框 112648"/>
          <p:cNvSpPr txBox="1"/>
          <p:nvPr/>
        </p:nvSpPr>
        <p:spPr>
          <a:xfrm>
            <a:off x="2362200" y="2522538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状态改为“退出”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2650" name="直接连接符 112649"/>
          <p:cNvSpPr/>
          <p:nvPr/>
        </p:nvSpPr>
        <p:spPr>
          <a:xfrm>
            <a:off x="3429000" y="160338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651" name="直接连接符 112650"/>
          <p:cNvSpPr/>
          <p:nvPr/>
        </p:nvSpPr>
        <p:spPr>
          <a:xfrm>
            <a:off x="3429000" y="1608138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652" name="文本框 112651"/>
          <p:cNvSpPr txBox="1"/>
          <p:nvPr/>
        </p:nvSpPr>
        <p:spPr>
          <a:xfrm>
            <a:off x="1371600" y="922338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等待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2653" name="任意多边形 112652"/>
          <p:cNvSpPr/>
          <p:nvPr/>
        </p:nvSpPr>
        <p:spPr>
          <a:xfrm>
            <a:off x="1692275" y="692150"/>
            <a:ext cx="414338" cy="309563"/>
          </a:xfrm>
          <a:custGeom>
            <a:avLst/>
            <a:gdLst/>
            <a:ahLst/>
            <a:cxnLst/>
            <a:rect l="0" t="0" r="0" b="0"/>
            <a:pathLst>
              <a:path w="192" h="240">
                <a:moveTo>
                  <a:pt x="192" y="0"/>
                </a:moveTo>
                <a:lnTo>
                  <a:pt x="0" y="0"/>
                </a:lnTo>
                <a:lnTo>
                  <a:pt x="0" y="240"/>
                </a:ln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54" name="任意多边形 112653"/>
          <p:cNvSpPr/>
          <p:nvPr/>
        </p:nvSpPr>
        <p:spPr>
          <a:xfrm>
            <a:off x="1676400" y="693738"/>
            <a:ext cx="3657600" cy="917575"/>
          </a:xfrm>
          <a:custGeom>
            <a:avLst/>
            <a:gdLst/>
            <a:ahLst/>
            <a:cxnLst/>
            <a:rect l="0" t="0" r="0" b="0"/>
            <a:pathLst>
              <a:path w="2304" h="624">
                <a:moveTo>
                  <a:pt x="2016" y="0"/>
                </a:moveTo>
                <a:lnTo>
                  <a:pt x="2304" y="0"/>
                </a:lnTo>
                <a:lnTo>
                  <a:pt x="2304" y="624"/>
                </a:lnTo>
                <a:lnTo>
                  <a:pt x="0" y="624"/>
                </a:lnTo>
                <a:lnTo>
                  <a:pt x="0" y="52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55" name="直接连接符 112654"/>
          <p:cNvSpPr/>
          <p:nvPr/>
        </p:nvSpPr>
        <p:spPr>
          <a:xfrm>
            <a:off x="3429000" y="2293938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656" name="直接连接符 112655"/>
          <p:cNvSpPr/>
          <p:nvPr/>
        </p:nvSpPr>
        <p:spPr>
          <a:xfrm>
            <a:off x="3429000" y="2903538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657" name="直接连接符 112656"/>
          <p:cNvSpPr/>
          <p:nvPr/>
        </p:nvSpPr>
        <p:spPr>
          <a:xfrm>
            <a:off x="3429000" y="3589338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658" name="直接连接符 112657"/>
          <p:cNvSpPr/>
          <p:nvPr/>
        </p:nvSpPr>
        <p:spPr>
          <a:xfrm>
            <a:off x="3429000" y="4275138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659" name="直接连接符 112658"/>
          <p:cNvSpPr/>
          <p:nvPr/>
        </p:nvSpPr>
        <p:spPr>
          <a:xfrm>
            <a:off x="3429000" y="4960938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660" name="任意多边形 112659"/>
          <p:cNvSpPr/>
          <p:nvPr/>
        </p:nvSpPr>
        <p:spPr>
          <a:xfrm>
            <a:off x="1524000" y="5418138"/>
            <a:ext cx="414338" cy="381000"/>
          </a:xfrm>
          <a:custGeom>
            <a:avLst/>
            <a:gdLst/>
            <a:ahLst/>
            <a:cxnLst/>
            <a:rect l="0" t="0" r="0" b="0"/>
            <a:pathLst>
              <a:path w="192" h="240">
                <a:moveTo>
                  <a:pt x="192" y="0"/>
                </a:moveTo>
                <a:lnTo>
                  <a:pt x="0" y="0"/>
                </a:lnTo>
                <a:lnTo>
                  <a:pt x="0" y="240"/>
                </a:ln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61" name="任意多边形 112660"/>
          <p:cNvSpPr/>
          <p:nvPr/>
        </p:nvSpPr>
        <p:spPr>
          <a:xfrm>
            <a:off x="1524000" y="5418138"/>
            <a:ext cx="4343400" cy="982662"/>
          </a:xfrm>
          <a:custGeom>
            <a:avLst/>
            <a:gdLst/>
            <a:ahLst/>
            <a:cxnLst/>
            <a:rect l="0" t="0" r="0" b="0"/>
            <a:pathLst>
              <a:path w="2736" h="528">
                <a:moveTo>
                  <a:pt x="2496" y="0"/>
                </a:moveTo>
                <a:lnTo>
                  <a:pt x="2736" y="0"/>
                </a:lnTo>
                <a:lnTo>
                  <a:pt x="2736" y="528"/>
                </a:lnTo>
                <a:lnTo>
                  <a:pt x="0" y="528"/>
                </a:lnTo>
                <a:lnTo>
                  <a:pt x="0" y="33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62" name="任意多边形 112661"/>
          <p:cNvSpPr/>
          <p:nvPr/>
        </p:nvSpPr>
        <p:spPr>
          <a:xfrm>
            <a:off x="609600" y="228600"/>
            <a:ext cx="2819400" cy="6400800"/>
          </a:xfrm>
          <a:custGeom>
            <a:avLst/>
            <a:gdLst/>
            <a:ahLst/>
            <a:cxnLst/>
            <a:rect l="0" t="0" r="0" b="0"/>
            <a:pathLst>
              <a:path w="1776" h="4032">
                <a:moveTo>
                  <a:pt x="1776" y="3888"/>
                </a:moveTo>
                <a:lnTo>
                  <a:pt x="1776" y="4032"/>
                </a:lnTo>
                <a:lnTo>
                  <a:pt x="0" y="4032"/>
                </a:lnTo>
                <a:lnTo>
                  <a:pt x="0" y="0"/>
                </a:lnTo>
                <a:lnTo>
                  <a:pt x="1776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63" name="文本框 112662"/>
          <p:cNvSpPr txBox="1"/>
          <p:nvPr/>
        </p:nvSpPr>
        <p:spPr>
          <a:xfrm>
            <a:off x="6096000" y="5715000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112664" name="文本框 112663"/>
          <p:cNvSpPr txBox="1"/>
          <p:nvPr/>
        </p:nvSpPr>
        <p:spPr>
          <a:xfrm>
            <a:off x="5943600" y="6096000"/>
            <a:ext cx="3124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 err="1">
                <a:solidFill>
                  <a:schemeClr val="accent1"/>
                </a:solidFill>
                <a:latin typeface="Times New Roman" panose="02020603050405020304" pitchFamily="18" charset="0"/>
              </a:rPr>
              <a:t>SPOOLing</a:t>
            </a:r>
            <a:r>
              <a:rPr lang="en-US" altLang="zh-CN" sz="2400" b="0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0" dirty="0">
                <a:solidFill>
                  <a:schemeClr val="accent1"/>
                </a:solidFill>
                <a:latin typeface="Times New Roman" panose="02020603050405020304" pitchFamily="18" charset="0"/>
              </a:rPr>
              <a:t>输出程序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12665" name="文本框 112664"/>
          <p:cNvSpPr txBox="1"/>
          <p:nvPr/>
        </p:nvSpPr>
        <p:spPr>
          <a:xfrm>
            <a:off x="1619250" y="33337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12666" name="文本框 112665"/>
          <p:cNvSpPr txBox="1"/>
          <p:nvPr/>
        </p:nvSpPr>
        <p:spPr>
          <a:xfrm>
            <a:off x="1447800" y="4953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12667" name="文本框 112666"/>
          <p:cNvSpPr txBox="1"/>
          <p:nvPr/>
        </p:nvSpPr>
        <p:spPr>
          <a:xfrm>
            <a:off x="5029200" y="3048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12668" name="文本框 112667"/>
          <p:cNvSpPr txBox="1"/>
          <p:nvPr/>
        </p:nvSpPr>
        <p:spPr>
          <a:xfrm>
            <a:off x="5562600" y="4953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11980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4000" b="1" dirty="0"/>
              <a:t>9.11 </a:t>
            </a:r>
            <a:r>
              <a:rPr lang="zh-CN" altLang="en-US" sz="4000" b="1" dirty="0"/>
              <a:t>稳定存储器</a:t>
            </a:r>
            <a:r>
              <a:rPr lang="en-US" altLang="zh-CN" sz="3600" b="1"/>
              <a:t>(stable storage)</a:t>
            </a:r>
          </a:p>
        </p:txBody>
      </p:sp>
      <p:sp>
        <p:nvSpPr>
          <p:cNvPr id="119811" name="文本占位符 1198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/>
              <a:t>定义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不丢失信息的存储器称为稳定存储器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实现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不存在绝对可靠的存储介质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策略：冗余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在两种失效独立的介质上构建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保存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将信息写到第一个存储块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上述操作成功后，将相同信息写到第二存储块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仅当第二次传输也成功时，整个保存操作完成</a:t>
            </a:r>
          </a:p>
          <a:p>
            <a:pPr>
              <a:lnSpc>
                <a:spcPct val="90000"/>
              </a:lnSpc>
            </a:pPr>
            <a:endParaRPr lang="zh-CN" altLang="en-US" sz="2800" b="1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12083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4000" b="1" dirty="0"/>
              <a:t>9.11 </a:t>
            </a:r>
            <a:r>
              <a:rPr lang="zh-CN" altLang="en-US" sz="4000" b="1" dirty="0"/>
              <a:t>稳定存储器</a:t>
            </a:r>
            <a:r>
              <a:rPr lang="en-US" altLang="zh-CN" sz="3600" b="1"/>
              <a:t>(stable storage)</a:t>
            </a:r>
          </a:p>
        </p:txBody>
      </p:sp>
      <p:sp>
        <p:nvSpPr>
          <p:cNvPr id="120835" name="文本占位符 12083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实现</a:t>
            </a:r>
          </a:p>
          <a:p>
            <a:pPr lvl="1"/>
            <a:r>
              <a:rPr lang="zh-CN" altLang="en-US" b="1" dirty="0"/>
              <a:t>恢复</a:t>
            </a:r>
          </a:p>
          <a:p>
            <a:pPr lvl="2"/>
            <a:r>
              <a:rPr lang="zh-CN" altLang="en-US" b="1" dirty="0"/>
              <a:t>鉴别两个数据块内容</a:t>
            </a:r>
          </a:p>
          <a:p>
            <a:pPr lvl="3"/>
            <a:r>
              <a:rPr lang="zh-CN" altLang="en-US" b="1" dirty="0"/>
              <a:t>一对信息完全相同，且无检测到错误，正常</a:t>
            </a:r>
          </a:p>
          <a:p>
            <a:pPr lvl="3"/>
            <a:r>
              <a:rPr lang="zh-CN" altLang="en-US" b="1" dirty="0"/>
              <a:t>其中一块检测到错误，用另一块取代</a:t>
            </a:r>
          </a:p>
          <a:p>
            <a:pPr lvl="3"/>
            <a:r>
              <a:rPr lang="zh-CN" altLang="en-US" b="1" dirty="0"/>
              <a:t>两块均未检测到错误，但内容不同，用第二块内容取代第一块内容</a:t>
            </a:r>
            <a:endParaRPr lang="zh-CN" altLang="en-US" b="1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12185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9.12 </a:t>
            </a:r>
            <a:r>
              <a:rPr lang="zh-CN" altLang="en-US" b="1" dirty="0"/>
              <a:t>系统举例－</a:t>
            </a:r>
            <a:r>
              <a:rPr lang="en-US" altLang="zh-CN" b="1"/>
              <a:t>Linux</a:t>
            </a:r>
          </a:p>
        </p:txBody>
      </p:sp>
      <p:sp>
        <p:nvSpPr>
          <p:cNvPr id="121859" name="文本占位符 121858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7924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/>
              <a:t>涉及内容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设备驱动，设备缓冲，文件管理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主要特点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允许系统管理员动态添加或删除设备，其相应的驱动程序通常以</a:t>
            </a:r>
            <a:r>
              <a:rPr lang="en-US" altLang="zh-CN" sz="2000" b="1" dirty="0"/>
              <a:t>DLL</a:t>
            </a:r>
            <a:r>
              <a:rPr lang="zh-CN" altLang="en-US" sz="2000" b="1" dirty="0"/>
              <a:t>的形式动态加载，设备驱动程序可以采用高级语言编写，移植性好．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除</a:t>
            </a:r>
            <a:r>
              <a:rPr lang="en-US" altLang="zh-CN" sz="2000" b="1" dirty="0"/>
              <a:t>NTFS</a:t>
            </a:r>
            <a:r>
              <a:rPr lang="zh-CN" altLang="en-US" sz="2000" b="1" dirty="0"/>
              <a:t>外，支持多种可装卸的文件系统，如</a:t>
            </a:r>
            <a:r>
              <a:rPr lang="en-US" altLang="zh-CN" sz="2000" b="1" dirty="0"/>
              <a:t>FAT32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OS/2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HPFS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CDFS</a:t>
            </a:r>
            <a:r>
              <a:rPr lang="zh-CN" altLang="en-US" sz="2000" b="1" dirty="0"/>
              <a:t>等．支持映像文件</a:t>
            </a:r>
            <a:r>
              <a:rPr lang="en-US" altLang="zh-CN" sz="2000" b="1"/>
              <a:t>I/O</a:t>
            </a:r>
            <a:r>
              <a:rPr lang="zh-CN" altLang="en-US" sz="2000" b="1"/>
              <a:t>．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设备管理子系统以</a:t>
            </a:r>
            <a:r>
              <a:rPr lang="en-US" altLang="zh-CN" sz="2000" b="1" dirty="0"/>
              <a:t>I/O</a:t>
            </a:r>
            <a:r>
              <a:rPr lang="zh-CN" altLang="en-US" sz="2000" b="1" dirty="0"/>
              <a:t>请求包</a:t>
            </a:r>
            <a:r>
              <a:rPr lang="en-US" altLang="zh-CN" sz="2000" b="1" dirty="0"/>
              <a:t>(I/O Request Package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IRP)</a:t>
            </a:r>
            <a:r>
              <a:rPr lang="zh-CN" altLang="en-US" sz="2000" b="1" dirty="0"/>
              <a:t>方式驱动，每个</a:t>
            </a:r>
            <a:r>
              <a:rPr lang="en-US" altLang="zh-CN" sz="2000" b="1" dirty="0"/>
              <a:t>I/O</a:t>
            </a:r>
            <a:r>
              <a:rPr lang="zh-CN" altLang="en-US" sz="2000" b="1" dirty="0"/>
              <a:t>请求均以表示为</a:t>
            </a:r>
            <a:r>
              <a:rPr lang="en-US" altLang="zh-CN" sz="2000" b="1" dirty="0"/>
              <a:t>I/O</a:t>
            </a:r>
            <a:r>
              <a:rPr lang="zh-CN" altLang="en-US" sz="2000" b="1" dirty="0"/>
              <a:t>请求包，</a:t>
            </a:r>
            <a:r>
              <a:rPr lang="en-US" altLang="zh-CN" sz="2000" b="1" dirty="0"/>
              <a:t>I/O</a:t>
            </a:r>
            <a:r>
              <a:rPr lang="zh-CN" altLang="en-US" sz="2000" b="1" dirty="0"/>
              <a:t>管理器负责协调所有各组成部分之间的相互作用．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通过系统进程</a:t>
            </a:r>
            <a:r>
              <a:rPr lang="en-US" altLang="zh-CN" sz="2000" b="1"/>
              <a:t>(</a:t>
            </a:r>
            <a:r>
              <a:rPr lang="zh-CN" altLang="en-US" sz="2000" b="1" dirty="0"/>
              <a:t>线程</a:t>
            </a:r>
            <a:r>
              <a:rPr lang="en-US" altLang="zh-CN" sz="2000" b="1"/>
              <a:t>)</a:t>
            </a:r>
            <a:r>
              <a:rPr lang="zh-CN" altLang="en-US" sz="2000" b="1" dirty="0"/>
              <a:t>提供异步</a:t>
            </a:r>
            <a:r>
              <a:rPr lang="en-US" altLang="zh-CN" sz="2000" b="1" dirty="0"/>
              <a:t>I/O</a:t>
            </a:r>
            <a:r>
              <a:rPr lang="zh-CN" altLang="en-US" sz="2000" b="1" dirty="0"/>
              <a:t>，在</a:t>
            </a:r>
            <a:r>
              <a:rPr lang="en-US" altLang="zh-CN" sz="2000" b="1" dirty="0"/>
              <a:t>I/O</a:t>
            </a:r>
            <a:r>
              <a:rPr lang="zh-CN" altLang="en-US" sz="2000" b="1" dirty="0"/>
              <a:t>请求的进程</a:t>
            </a:r>
            <a:r>
              <a:rPr lang="en-US" altLang="zh-CN" sz="2000" b="1"/>
              <a:t>(</a:t>
            </a:r>
            <a:r>
              <a:rPr lang="zh-CN" altLang="en-US" sz="2000" b="1" dirty="0"/>
              <a:t>线程</a:t>
            </a:r>
            <a:r>
              <a:rPr lang="en-US" altLang="zh-CN" sz="2000" b="1"/>
              <a:t>)</a:t>
            </a:r>
            <a:r>
              <a:rPr lang="zh-CN" altLang="en-US" sz="2000" b="1" dirty="0"/>
              <a:t>不需要等待</a:t>
            </a:r>
            <a:r>
              <a:rPr lang="en-US" altLang="zh-CN" sz="2000" b="1" dirty="0"/>
              <a:t>I/O</a:t>
            </a:r>
            <a:r>
              <a:rPr lang="zh-CN" altLang="en-US" sz="2000" b="1" dirty="0"/>
              <a:t>传输结果的情况下，请求者可以立即返回，具体</a:t>
            </a:r>
            <a:r>
              <a:rPr lang="en-US" altLang="zh-CN" sz="2000" b="1" dirty="0"/>
              <a:t>I/O</a:t>
            </a:r>
            <a:r>
              <a:rPr lang="zh-CN" altLang="en-US" sz="2000" b="1" dirty="0"/>
              <a:t>操作由系统线程负责完成．异步</a:t>
            </a:r>
            <a:r>
              <a:rPr lang="en-US" altLang="zh-CN" sz="2000" b="1" dirty="0"/>
              <a:t>I/O</a:t>
            </a:r>
            <a:r>
              <a:rPr lang="zh-CN" altLang="en-US" sz="2000" b="1" dirty="0"/>
              <a:t>是通过异步过程调用</a:t>
            </a:r>
            <a:r>
              <a:rPr lang="en-US" altLang="zh-CN" sz="2000" b="1"/>
              <a:t>(Asynchronous Procedure Call</a:t>
            </a:r>
            <a:r>
              <a:rPr lang="zh-CN" altLang="en-US" sz="2000" b="1"/>
              <a:t>，</a:t>
            </a:r>
            <a:r>
              <a:rPr lang="en-US" altLang="zh-CN" sz="2000" b="1"/>
              <a:t>APC)</a:t>
            </a:r>
            <a:r>
              <a:rPr lang="zh-CN" altLang="en-US" sz="2000" b="1" dirty="0"/>
              <a:t>实现的．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19" name="椭圆 123018"/>
          <p:cNvSpPr/>
          <p:nvPr/>
        </p:nvSpPr>
        <p:spPr>
          <a:xfrm>
            <a:off x="3276600" y="1524000"/>
            <a:ext cx="2209800" cy="76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应用程序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23031" name="组合 123030"/>
          <p:cNvGrpSpPr/>
          <p:nvPr/>
        </p:nvGrpSpPr>
        <p:grpSpPr>
          <a:xfrm>
            <a:off x="685800" y="2344738"/>
            <a:ext cx="7620000" cy="3598862"/>
            <a:chOff x="432" y="1488"/>
            <a:chExt cx="4800" cy="2267"/>
          </a:xfrm>
        </p:grpSpPr>
        <p:sp>
          <p:nvSpPr>
            <p:cNvPr id="123012" name="矩形 123011"/>
            <p:cNvSpPr/>
            <p:nvPr/>
          </p:nvSpPr>
          <p:spPr>
            <a:xfrm>
              <a:off x="1104" y="2064"/>
              <a:ext cx="3504" cy="240"/>
            </a:xfrm>
            <a:prstGeom prst="rect">
              <a:avLst/>
            </a:prstGeom>
            <a:solidFill>
              <a:srgbClr val="99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</a:rPr>
                <a:t>系统服务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3013" name="矩形 123012"/>
            <p:cNvSpPr/>
            <p:nvPr/>
          </p:nvSpPr>
          <p:spPr>
            <a:xfrm>
              <a:off x="3504" y="2304"/>
              <a:ext cx="1104" cy="1451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b="0" dirty="0">
                  <a:latin typeface="Times New Roman" panose="02020603050405020304" pitchFamily="18" charset="0"/>
                </a:rPr>
                <a:t>IO</a:t>
              </a:r>
              <a:r>
                <a:rPr lang="zh-CN" altLang="en-US" sz="2400" b="0" dirty="0">
                  <a:latin typeface="Times New Roman" panose="02020603050405020304" pitchFamily="18" charset="0"/>
                </a:rPr>
                <a:t>管理</a:t>
              </a:r>
            </a:p>
            <a:p>
              <a:pPr algn="ctr"/>
              <a:r>
                <a:rPr lang="zh-CN" altLang="en-US" sz="2400" b="0" dirty="0">
                  <a:latin typeface="Times New Roman" panose="02020603050405020304" pitchFamily="18" charset="0"/>
                </a:rPr>
                <a:t>程序</a:t>
              </a:r>
            </a:p>
          </p:txBody>
        </p:sp>
        <p:sp>
          <p:nvSpPr>
            <p:cNvPr id="123014" name="矩形 123013"/>
            <p:cNvSpPr/>
            <p:nvPr/>
          </p:nvSpPr>
          <p:spPr>
            <a:xfrm>
              <a:off x="1104" y="2592"/>
              <a:ext cx="2160" cy="432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400" b="0" dirty="0">
                  <a:latin typeface="Times New Roman" panose="02020603050405020304" pitchFamily="18" charset="0"/>
                </a:rPr>
                <a:t>文件系统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3015" name="矩形 123014"/>
            <p:cNvSpPr/>
            <p:nvPr/>
          </p:nvSpPr>
          <p:spPr>
            <a:xfrm>
              <a:off x="1104" y="3408"/>
              <a:ext cx="528" cy="3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</a:rPr>
                <a:t>磁盘驱动</a:t>
              </a:r>
            </a:p>
          </p:txBody>
        </p:sp>
        <p:sp>
          <p:nvSpPr>
            <p:cNvPr id="123016" name="矩形 123015"/>
            <p:cNvSpPr/>
            <p:nvPr/>
          </p:nvSpPr>
          <p:spPr>
            <a:xfrm>
              <a:off x="1728" y="3408"/>
              <a:ext cx="528" cy="3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</a:rPr>
                <a:t>光盘驱动</a:t>
              </a: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23017" name="矩形 123016"/>
            <p:cNvSpPr/>
            <p:nvPr/>
          </p:nvSpPr>
          <p:spPr>
            <a:xfrm>
              <a:off x="2736" y="3408"/>
              <a:ext cx="528" cy="3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</a:rPr>
                <a:t>磁带驱动</a:t>
              </a: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23018" name="文本框 123017"/>
            <p:cNvSpPr txBox="1"/>
            <p:nvPr/>
          </p:nvSpPr>
          <p:spPr>
            <a:xfrm>
              <a:off x="2352" y="3408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23020" name="直接连接符 123019"/>
            <p:cNvSpPr/>
            <p:nvPr/>
          </p:nvSpPr>
          <p:spPr>
            <a:xfrm>
              <a:off x="432" y="1728"/>
              <a:ext cx="48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21" name="直接连接符 123020"/>
            <p:cNvSpPr/>
            <p:nvPr/>
          </p:nvSpPr>
          <p:spPr>
            <a:xfrm>
              <a:off x="2784" y="1488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022" name="直接连接符 123021"/>
            <p:cNvSpPr/>
            <p:nvPr/>
          </p:nvSpPr>
          <p:spPr>
            <a:xfrm>
              <a:off x="1296" y="3024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023" name="直接连接符 123022"/>
            <p:cNvSpPr/>
            <p:nvPr/>
          </p:nvSpPr>
          <p:spPr>
            <a:xfrm>
              <a:off x="2880" y="3024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024" name="直接连接符 123023"/>
            <p:cNvSpPr/>
            <p:nvPr/>
          </p:nvSpPr>
          <p:spPr>
            <a:xfrm>
              <a:off x="1872" y="3024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025" name="直接连接符 123024"/>
            <p:cNvSpPr/>
            <p:nvPr/>
          </p:nvSpPr>
          <p:spPr>
            <a:xfrm flipH="1">
              <a:off x="3264" y="2736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026" name="直接连接符 123025"/>
            <p:cNvSpPr/>
            <p:nvPr/>
          </p:nvSpPr>
          <p:spPr>
            <a:xfrm>
              <a:off x="3264" y="2880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027" name="任意多边形 123026"/>
            <p:cNvSpPr/>
            <p:nvPr/>
          </p:nvSpPr>
          <p:spPr>
            <a:xfrm>
              <a:off x="1488" y="3168"/>
              <a:ext cx="2016" cy="240"/>
            </a:xfrm>
            <a:custGeom>
              <a:avLst/>
              <a:gdLst/>
              <a:ahLst/>
              <a:cxnLst/>
              <a:rect l="0" t="0" r="0" b="0"/>
              <a:pathLst>
                <a:path w="2016" h="240">
                  <a:moveTo>
                    <a:pt x="2016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8" name="直接连接符 123027"/>
            <p:cNvSpPr/>
            <p:nvPr/>
          </p:nvSpPr>
          <p:spPr>
            <a:xfrm>
              <a:off x="2064" y="3168"/>
              <a:ext cx="0" cy="24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029" name="直接连接符 123028"/>
            <p:cNvSpPr/>
            <p:nvPr/>
          </p:nvSpPr>
          <p:spPr>
            <a:xfrm>
              <a:off x="3072" y="3168"/>
              <a:ext cx="0" cy="24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23030" name="文本框 123029"/>
          <p:cNvSpPr txBox="1"/>
          <p:nvPr/>
        </p:nvSpPr>
        <p:spPr>
          <a:xfrm>
            <a:off x="838200" y="533400"/>
            <a:ext cx="4114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Windows 10 IO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子系统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291</TotalTime>
  <Words>6194</Words>
  <Application>Microsoft Office PowerPoint</Application>
  <PresentationFormat>全屏显示(4:3)</PresentationFormat>
  <Paragraphs>1321</Paragraphs>
  <Slides>98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98</vt:i4>
      </vt:variant>
    </vt:vector>
  </HeadingPairs>
  <TitlesOfParts>
    <vt:vector size="106" baseType="lpstr">
      <vt:lpstr>宋体</vt:lpstr>
      <vt:lpstr>Arial</vt:lpstr>
      <vt:lpstr>Comic Sans MS</vt:lpstr>
      <vt:lpstr>Tahoma</vt:lpstr>
      <vt:lpstr>Times New Roman</vt:lpstr>
      <vt:lpstr>Wingdings</vt:lpstr>
      <vt:lpstr>Blends</vt:lpstr>
      <vt:lpstr>Equation.3</vt:lpstr>
      <vt:lpstr>第九章  设备与I/O管理</vt:lpstr>
      <vt:lpstr>9.1 设备及其分类</vt:lpstr>
      <vt:lpstr>9.1 设备及其分类</vt:lpstr>
      <vt:lpstr>9.2 设备的物理特性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9.3 I/O 传输方式</vt:lpstr>
      <vt:lpstr>9.3.1 程序控制查询方式</vt:lpstr>
      <vt:lpstr>9.3.2 中断驱动方式</vt:lpstr>
      <vt:lpstr>9.3.3 DMA方式</vt:lpstr>
      <vt:lpstr>9.3.3 DMA方式</vt:lpstr>
      <vt:lpstr>9.3.4  通道方式</vt:lpstr>
      <vt:lpstr>PowerPoint 演示文稿</vt:lpstr>
      <vt:lpstr>通道类型</vt:lpstr>
      <vt:lpstr>设备、通道、内存连接</vt:lpstr>
      <vt:lpstr>9.4 设备的分配与去配</vt:lpstr>
      <vt:lpstr>PowerPoint 演示文稿</vt:lpstr>
      <vt:lpstr>PowerPoint 演示文稿</vt:lpstr>
      <vt:lpstr>PowerPoint 演示文稿</vt:lpstr>
      <vt:lpstr>9.5 设备驱动</vt:lpstr>
      <vt:lpstr>PowerPoint 演示文稿</vt:lpstr>
      <vt:lpstr>PowerPoint 演示文稿</vt:lpstr>
      <vt:lpstr>PowerPoint 演示文稿</vt:lpstr>
      <vt:lpstr>PowerPoint 演示文稿</vt:lpstr>
      <vt:lpstr>9.6 设备调度</vt:lpstr>
      <vt:lpstr>磁盘引臂调度(disk head scheduling)</vt:lpstr>
      <vt:lpstr>磁盘引臂调度(disk head scheduling)</vt:lpstr>
      <vt:lpstr>PowerPoint 演示文稿</vt:lpstr>
      <vt:lpstr>PowerPoint 演示文稿</vt:lpstr>
      <vt:lpstr>磁盘引臂调度(disk head scheduling)</vt:lpstr>
      <vt:lpstr>PowerPoint 演示文稿</vt:lpstr>
      <vt:lpstr>9.6.1 磁盘I/O参数</vt:lpstr>
      <vt:lpstr>9.6.1 磁盘I/O参数</vt:lpstr>
      <vt:lpstr>9.6.1 磁盘I/O参数</vt:lpstr>
      <vt:lpstr>PowerPoint 演示文稿</vt:lpstr>
      <vt:lpstr>例题</vt:lpstr>
      <vt:lpstr>例题</vt:lpstr>
      <vt:lpstr>9.7 缓冲技术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UNIX缓冲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getblk(dev,blkno)</vt:lpstr>
      <vt:lpstr>PowerPoint 演示文稿</vt:lpstr>
      <vt:lpstr>bread(dev,blkno)</vt:lpstr>
      <vt:lpstr>breada(dev,blkno,rablkno)</vt:lpstr>
      <vt:lpstr>bwrite(bp)</vt:lpstr>
      <vt:lpstr>bdwrite(bp)</vt:lpstr>
      <vt:lpstr>bawrite(bp)</vt:lpstr>
      <vt:lpstr>9.8 输入输出进程</vt:lpstr>
      <vt:lpstr>9.9 RAID技术</vt:lpstr>
      <vt:lpstr>RAID技术</vt:lpstr>
      <vt:lpstr>9.9.1 RAID级别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Level5 (块级分布式异或校验)</vt:lpstr>
      <vt:lpstr>PowerPoint 演示文稿</vt:lpstr>
      <vt:lpstr>PowerPoint 演示文稿</vt:lpstr>
      <vt:lpstr>9.9.2 Remark on Software RAID</vt:lpstr>
      <vt:lpstr>Benefit from RAID</vt:lpstr>
      <vt:lpstr>9.10 虚拟设备</vt:lpstr>
      <vt:lpstr>PowerPoint 演示文稿</vt:lpstr>
      <vt:lpstr>PowerPoint 演示文稿</vt:lpstr>
      <vt:lpstr>PowerPoint 演示文稿</vt:lpstr>
      <vt:lpstr>PowerPoint 演示文稿</vt:lpstr>
      <vt:lpstr>9.10.3 虚拟设备的例子</vt:lpstr>
      <vt:lpstr>作业控制块(Job Control Block)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9.11 稳定存储器(stable storage)</vt:lpstr>
      <vt:lpstr>9.11 稳定存储器(stable storage)</vt:lpstr>
      <vt:lpstr>9.12 系统举例－Linux</vt:lpstr>
      <vt:lpstr>PowerPoint 演示文稿</vt:lpstr>
    </vt:vector>
  </TitlesOfParts>
  <Company>bt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设备管理</dc:title>
  <dc:creator>左万利</dc:creator>
  <cp:lastModifiedBy>葛 馨木</cp:lastModifiedBy>
  <cp:revision>304</cp:revision>
  <dcterms:created xsi:type="dcterms:W3CDTF">2002-10-24T08:54:00Z</dcterms:created>
  <dcterms:modified xsi:type="dcterms:W3CDTF">2023-06-26T13:29:03Z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2052-11.1.0.9141</vt:lpwstr>
  </property>
</Properties>
</file>