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448" r:id="rId3"/>
    <p:sldId id="453" r:id="rId4"/>
    <p:sldId id="454" r:id="rId5"/>
    <p:sldId id="456" r:id="rId6"/>
    <p:sldId id="457" r:id="rId7"/>
    <p:sldId id="458" r:id="rId8"/>
    <p:sldId id="459" r:id="rId9"/>
    <p:sldId id="460" r:id="rId10"/>
    <p:sldId id="461" r:id="rId11"/>
    <p:sldId id="463" r:id="rId12"/>
    <p:sldId id="464" r:id="rId13"/>
    <p:sldId id="465" r:id="rId14"/>
    <p:sldId id="466" r:id="rId15"/>
    <p:sldId id="467" r:id="rId16"/>
    <p:sldId id="468" r:id="rId17"/>
    <p:sldId id="481" r:id="rId18"/>
    <p:sldId id="469" r:id="rId19"/>
    <p:sldId id="470" r:id="rId20"/>
    <p:sldId id="471" r:id="rId21"/>
    <p:sldId id="472" r:id="rId22"/>
    <p:sldId id="482" r:id="rId23"/>
    <p:sldId id="483" r:id="rId24"/>
    <p:sldId id="489" r:id="rId25"/>
  </p:sldIdLst>
  <p:sldSz cx="9144000" cy="6858000" type="screen4x3"/>
  <p:notesSz cx="6858000" cy="9144000"/>
  <p:custDataLst>
    <p:tags r:id="rId3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CCFF"/>
    <a:srgbClr val="CCE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674"/>
    <p:restoredTop sz="97962"/>
  </p:normalViewPr>
  <p:slideViewPr>
    <p:cSldViewPr showGuides="1">
      <p:cViewPr varScale="1">
        <p:scale>
          <a:sx n="77" d="100"/>
          <a:sy n="77" d="100"/>
        </p:scale>
        <p:origin x="-510" y="-96"/>
      </p:cViewPr>
      <p:guideLst>
        <p:guide orient="horz" pos="2160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页眉占位符 1433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14339" name="日期占位符 1433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3076" name="幻灯片图像占位符 14339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14340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342" name="页脚占位符 1434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14343" name="灯片编号占位符 1434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5125"/>
          <p:cNvGrpSpPr/>
          <p:nvPr/>
        </p:nvGrpSpPr>
        <p:grpSpPr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2051" name="椭圆 5126"/>
            <p:cNvSpPr/>
            <p:nvPr/>
          </p:nvSpPr>
          <p:spPr>
            <a:xfrm>
              <a:off x="144" y="576"/>
              <a:ext cx="1584" cy="1584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2" name="矩形 5127"/>
            <p:cNvSpPr/>
            <p:nvPr/>
          </p:nvSpPr>
          <p:spPr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algn="ctr"/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3" name="矩形 5128"/>
            <p:cNvSpPr/>
            <p:nvPr/>
          </p:nvSpPr>
          <p:spPr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algn="ctr"/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4" name="任意多边形 5129"/>
            <p:cNvSpPr/>
            <p:nvPr/>
          </p:nvSpPr>
          <p:spPr>
            <a:xfrm>
              <a:off x="384" y="960"/>
              <a:ext cx="144" cy="913"/>
            </a:xfrm>
            <a:custGeom>
              <a:avLst/>
              <a:gdLst/>
              <a:ahLst/>
              <a:cxnLst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5" name="任意多边形 5130"/>
            <p:cNvSpPr/>
            <p:nvPr/>
          </p:nvSpPr>
          <p:spPr>
            <a:xfrm>
              <a:off x="4944" y="762"/>
              <a:ext cx="165" cy="864"/>
            </a:xfrm>
            <a:custGeom>
              <a:avLst/>
              <a:gdLst/>
              <a:ahLst/>
              <a:cxnLst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122" name="副标题 5121"/>
          <p:cNvSpPr>
            <a:spLocks noGrp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lvl1pPr>
            <a:lvl2pPr marL="449580" lvl="1" indent="0" algn="ctr"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lvl2pPr>
            <a:lvl3pPr marL="890905" lvl="2" indent="0" algn="ctr"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lvl3pPr>
            <a:lvl4pPr marL="1295400" lvl="3" indent="0" algn="ctr"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lvl4pPr>
            <a:lvl5pPr marL="1682750" lvl="4" indent="0" algn="ctr"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5132" name="标题 5131"/>
          <p:cNvSpPr>
            <a:spLocks noGrp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5123" name="日期占位符 5122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000"/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124" name="页脚占位符 5123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000"/>
            </a:lvl1pPr>
          </a:lstStyle>
          <a:p>
            <a:pPr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125" name="灯片编号占位符 5124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000"/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0916" y="96838"/>
            <a:ext cx="1919684" cy="599916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47767" cy="5999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025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6575" y="1981200"/>
            <a:ext cx="3754025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4097"/>
          <p:cNvSpPr/>
          <p:nvPr/>
        </p:nvSpPr>
        <p:spPr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7" name="矩形 4098"/>
          <p:cNvSpPr/>
          <p:nvPr/>
        </p:nvSpPr>
        <p:spPr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8" name="标题 4099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文本占位符 4100"/>
          <p:cNvSpPr>
            <a:spLocks noGrp="1"/>
          </p:cNvSpPr>
          <p:nvPr>
            <p:ph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439420"/>
            <a:r>
              <a:rPr lang="zh-CN" altLang="en-US" dirty="0"/>
              <a:t>第二级</a:t>
            </a:r>
            <a:endParaRPr lang="zh-CN" altLang="en-US" dirty="0"/>
          </a:p>
          <a:p>
            <a:pPr lvl="2" indent="-403225"/>
            <a:r>
              <a:rPr lang="zh-CN" altLang="en-US" dirty="0"/>
              <a:t>第三级</a:t>
            </a:r>
            <a:endParaRPr lang="zh-CN" altLang="en-US" dirty="0"/>
          </a:p>
          <a:p>
            <a:pPr lvl="3" indent="-386080"/>
            <a:r>
              <a:rPr lang="zh-CN" altLang="en-US" dirty="0"/>
              <a:t>第四级</a:t>
            </a:r>
            <a:endParaRPr lang="zh-CN" altLang="en-US" dirty="0"/>
          </a:p>
          <a:p>
            <a:pPr lvl="4" indent="-38735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日期占位符 4101"/>
          <p:cNvSpPr>
            <a:spLocks noGrp="1"/>
          </p:cNvSpPr>
          <p:nvPr>
            <p:ph type="dt" sz="half" idx="2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103" name="页脚占位符 4102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104" name="灯片编号占位符 4103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3" name="任意多边形 4104"/>
          <p:cNvSpPr/>
          <p:nvPr/>
        </p:nvSpPr>
        <p:spPr>
          <a:xfrm>
            <a:off x="838200" y="561975"/>
            <a:ext cx="152400" cy="1066800"/>
          </a:xfrm>
          <a:custGeom>
            <a:avLst/>
            <a:gdLst/>
            <a:ahLst/>
            <a:cxnLst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4" name="任意多边形 4105"/>
          <p:cNvSpPr/>
          <p:nvPr/>
        </p:nvSpPr>
        <p:spPr>
          <a:xfrm>
            <a:off x="8262938" y="269875"/>
            <a:ext cx="152400" cy="1073150"/>
          </a:xfrm>
          <a:custGeom>
            <a:avLst/>
            <a:gdLst/>
            <a:ahLst/>
            <a:cxnLst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47675" lvl="0" indent="-44767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89000" lvl="1" indent="-43942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94130" lvl="2" indent="-40322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81480" lvl="3" indent="-38608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70100" lvl="4" indent="-3873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307465" y="4011930"/>
            <a:ext cx="6473825" cy="1905000"/>
          </a:xfrm>
        </p:spPr>
        <p:txBody>
          <a:bodyPr/>
          <a:p>
            <a:r>
              <a:rPr lang="zh-CN" altLang="en-US"/>
              <a:t>学习通开设课程复习讨论专区，欢迎同学们在讨论专区提问，三位老师将统一在讨论区为大家答疑。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anose="02010800040101010101" charset="-122"/>
                <a:ea typeface="华文彩云" panose="02010800040101010101" charset="-122"/>
              </a:rPr>
              <a:t>数据库系统原理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anose="02010800040101010101" charset="-122"/>
                <a:ea typeface="华文彩云" panose="02010800040101010101" charset="-122"/>
                <a:sym typeface="+mn-ea"/>
              </a:rPr>
              <a:t>模拟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anose="02010800040101010101" charset="-122"/>
                <a:ea typeface="华文彩云" panose="02010800040101010101" charset="-122"/>
              </a:rPr>
              <a:t>试题</a:t>
            </a:r>
            <a:endParaRPr lang="zh-C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彩云" panose="02010800040101010101" charset="-122"/>
              <a:ea typeface="华文彩云" panose="020108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试题讲解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835" y="1831975"/>
            <a:ext cx="8152765" cy="4264025"/>
          </a:xfrm>
        </p:spPr>
        <p:txBody>
          <a:bodyPr/>
          <a:p>
            <a:pPr marL="0" indent="0" fontAlgn="base">
              <a:lnSpc>
                <a:spcPct val="90000"/>
              </a:lnSpc>
              <a:buNone/>
            </a:pPr>
            <a:r>
              <a:rPr sz="2400" b="1">
                <a:sym typeface="+mn-ea"/>
              </a:rPr>
              <a:t>1、在学生表中，将学号（ID）和姓名（name）的组合设计为该表的主键是否合理？为什么？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zh-CN" sz="2400" b="1">
                <a:sym typeface="+mn-ea"/>
              </a:rPr>
              <a:t>答：不合理。因为这种情况下，允许有多个姓名不同的学生对应相同学号的情况。</a:t>
            </a:r>
            <a:endParaRPr lang="zh-CN"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endParaRPr lang="zh-CN"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400" b="1">
                <a:sym typeface="+mn-ea"/>
              </a:rPr>
              <a:t>2</a:t>
            </a:r>
            <a:r>
              <a:rPr sz="2400" b="1">
                <a:sym typeface="+mn-ea"/>
              </a:rPr>
              <a:t>、如果张三想通过汇款的方式转给李四 200元。张三的账户已经减掉200美元后系统发生故障，并没有在李四账户中增加200美元，请问数据库出现了什么样的状态？这个问题该怎么解决？数据库通过什么手段实现该操作？</a:t>
            </a:r>
            <a:endParaRPr sz="2400" b="1">
              <a:sym typeface="+mn-ea"/>
            </a:endParaRPr>
          </a:p>
          <a:p>
            <a:pPr marL="0" indent="0">
              <a:buNone/>
            </a:pPr>
            <a:r>
              <a:rPr lang="zh-CN" altLang="en-US" sz="2400" b="1">
                <a:sym typeface="+mn-ea"/>
              </a:rPr>
              <a:t>答：数据库处于不一致的状态。应该进行事务回滚，即将张三账户中减掉的200元再加回来。利用日志实现。</a:t>
            </a:r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试题讲解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1817370"/>
            <a:ext cx="8460740" cy="4278630"/>
          </a:xfrm>
        </p:spPr>
        <p:txBody>
          <a:bodyPr/>
          <a:p>
            <a:r>
              <a:rPr lang="en-US" sz="2400" b="1">
                <a:sym typeface="+mn-ea"/>
              </a:rPr>
              <a:t>3</a:t>
            </a:r>
            <a:r>
              <a:rPr sz="2400" b="1">
                <a:sym typeface="+mn-ea"/>
              </a:rPr>
              <a:t>、请用阿姆斯特朗三定律（分解律、增强律和传递律）证明合并律。每一步骤的依据。</a:t>
            </a:r>
            <a:endParaRPr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</p:txBody>
      </p:sp>
      <p:pic>
        <p:nvPicPr>
          <p:cNvPr id="4" name="图片 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260" y="2997200"/>
            <a:ext cx="7886065" cy="2774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试题讲解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065" y="1981200"/>
            <a:ext cx="8090535" cy="4114800"/>
          </a:xfrm>
        </p:spPr>
        <p:txBody>
          <a:bodyPr/>
          <a:p>
            <a:pPr marL="0" indent="0" fontAlgn="base">
              <a:lnSpc>
                <a:spcPct val="90000"/>
              </a:lnSpc>
              <a:buNone/>
            </a:pPr>
            <a:r>
              <a:rPr sz="2400" b="1">
                <a:sym typeface="+mn-ea"/>
              </a:rPr>
              <a:t>某汽车保险公司欲开发一套管理系统，其需要记录的数据如下：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400" b="1">
                <a:sym typeface="+mn-ea"/>
              </a:rPr>
              <a:t>  </a:t>
            </a:r>
            <a:r>
              <a:rPr sz="2400" b="1">
                <a:sym typeface="+mn-ea"/>
              </a:rPr>
              <a:t>顾客：顾客ID、名字、家庭住址；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400" b="1">
                <a:sym typeface="+mn-ea"/>
              </a:rPr>
              <a:t>  </a:t>
            </a:r>
            <a:r>
              <a:rPr sz="2400" b="1">
                <a:sym typeface="+mn-ea"/>
              </a:rPr>
              <a:t>汽车：汽车编号、类型、所有顾客ID；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400" b="1">
                <a:sym typeface="+mn-ea"/>
              </a:rPr>
              <a:t>  </a:t>
            </a:r>
            <a:r>
              <a:rPr sz="2400" b="1">
                <a:sym typeface="+mn-ea"/>
              </a:rPr>
              <a:t>事故：事故编号、日期、位置；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400" b="1">
                <a:sym typeface="+mn-ea"/>
              </a:rPr>
              <a:t>  </a:t>
            </a:r>
            <a:r>
              <a:rPr sz="2400" b="1">
                <a:sym typeface="+mn-ea"/>
              </a:rPr>
              <a:t>保险赔付：ID、截止日期、金额、实际赔付日期；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400" b="1">
                <a:sym typeface="+mn-ea"/>
              </a:rPr>
              <a:t>  </a:t>
            </a:r>
            <a:r>
              <a:rPr sz="2400" b="1">
                <a:sym typeface="+mn-ea"/>
              </a:rPr>
              <a:t>保险单：保险单号、保险赔付ID。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2400" b="1">
                <a:sym typeface="+mn-ea"/>
              </a:rPr>
              <a:t>其中，每位顾客可以有1辆或多辆汽车；每辆汽车可以关联0个或者多个事故，每个事故可以关联1到多辆车；1个保险单可以覆盖1辆或多辆汽车，1辆车可以关联1到多个保险单；保险单可关联一个或多个保险赔付。</a:t>
            </a:r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试题讲解</a:t>
            </a:r>
            <a:endParaRPr lang="zh-CN" altLang="en-US"/>
          </a:p>
        </p:txBody>
      </p:sp>
      <p:pic>
        <p:nvPicPr>
          <p:cNvPr id="4" name="图片 2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061210"/>
            <a:ext cx="809752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试题讲解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065" y="1981200"/>
            <a:ext cx="8090535" cy="4114800"/>
          </a:xfrm>
        </p:spPr>
        <p:txBody>
          <a:bodyPr/>
          <a:p>
            <a:r>
              <a:rPr lang="zh-CN" altLang="en-US" sz="2800"/>
              <a:t>customer(</a:t>
            </a:r>
            <a:r>
              <a:rPr lang="zh-CN" altLang="en-US" sz="2800" u="sng"/>
              <a:t>customer_id,</a:t>
            </a:r>
            <a:r>
              <a:rPr lang="zh-CN" altLang="en-US" sz="2800"/>
              <a:t> name, address)</a:t>
            </a:r>
            <a:endParaRPr lang="zh-CN" altLang="en-US" sz="2800"/>
          </a:p>
          <a:p>
            <a:r>
              <a:rPr lang="zh-CN" altLang="en-US" sz="2800"/>
              <a:t>car(</a:t>
            </a:r>
            <a:r>
              <a:rPr lang="zh-CN" altLang="en-US" sz="2800" u="sng"/>
              <a:t>license_no,</a:t>
            </a:r>
            <a:r>
              <a:rPr lang="zh-CN" altLang="en-US" sz="2800"/>
              <a:t> model, customer_id)</a:t>
            </a:r>
            <a:endParaRPr lang="zh-CN" altLang="en-US" sz="2800"/>
          </a:p>
          <a:p>
            <a:r>
              <a:rPr lang="zh-CN" altLang="en-US" sz="2800"/>
              <a:t>policy(policy_id, payment_no)</a:t>
            </a:r>
            <a:endParaRPr lang="zh-CN" altLang="en-US" sz="2800"/>
          </a:p>
          <a:p>
            <a:r>
              <a:rPr lang="zh-CN" altLang="en-US" sz="2800"/>
              <a:t>accident(report_id, date, place)</a:t>
            </a:r>
            <a:endParaRPr lang="zh-CN" altLang="en-US" sz="2800"/>
          </a:p>
          <a:p>
            <a:r>
              <a:rPr lang="zh-CN" altLang="en-US" sz="2800"/>
              <a:t>participated(license_no，report_id)</a:t>
            </a:r>
            <a:endParaRPr lang="zh-CN" altLang="en-US" sz="2800"/>
          </a:p>
          <a:p>
            <a:r>
              <a:rPr lang="zh-CN" altLang="en-US" sz="2800"/>
              <a:t>premium_payment(payment_no, due_date, amount, received_no)</a:t>
            </a:r>
            <a:endParaRPr lang="zh-CN" altLang="en-US" sz="2800"/>
          </a:p>
          <a:p>
            <a:r>
              <a:rPr lang="zh-CN" altLang="en-US" sz="2800"/>
              <a:t>covers(license_no, payment_no, policy_id);</a:t>
            </a:r>
            <a:endParaRPr lang="zh-CN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试题讲解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640" y="1981200"/>
            <a:ext cx="8188960" cy="4114800"/>
          </a:xfrm>
        </p:spPr>
        <p:txBody>
          <a:bodyPr/>
          <a:p>
            <a:pPr marL="0" indent="0" fontAlgn="base">
              <a:lnSpc>
                <a:spcPct val="90000"/>
              </a:lnSpc>
              <a:buNone/>
            </a:pPr>
            <a:r>
              <a:rPr sz="2800" b="1"/>
              <a:t>设有属于1NF的关系模式R=（A, B, C, D, E），R上的函数依赖集</a:t>
            </a:r>
            <a:r>
              <a:rPr sz="2800" b="1">
                <a:sym typeface="+mn-ea"/>
              </a:rPr>
              <a:t>F={ BC→AD，AD→EB，E→C }</a:t>
            </a:r>
            <a:r>
              <a:rPr sz="2800" b="1"/>
              <a:t>。</a:t>
            </a:r>
            <a:endParaRPr sz="2800" b="1"/>
          </a:p>
          <a:p>
            <a:pPr marL="0" indent="0" fontAlgn="base">
              <a:lnSpc>
                <a:spcPct val="90000"/>
              </a:lnSpc>
              <a:buNone/>
            </a:pPr>
            <a:r>
              <a:rPr sz="2800" b="1"/>
              <a:t>（1） R是否属于3NF？为什么？</a:t>
            </a:r>
            <a:endParaRPr sz="2800" b="1"/>
          </a:p>
          <a:p>
            <a:pPr marL="0" indent="0" fontAlgn="base">
              <a:lnSpc>
                <a:spcPct val="90000"/>
              </a:lnSpc>
              <a:buNone/>
            </a:pPr>
            <a:r>
              <a:rPr sz="2800" b="1"/>
              <a:t>（2） R是否属于BCNF？为什么？</a:t>
            </a:r>
            <a:endParaRPr sz="2800" b="1"/>
          </a:p>
          <a:p>
            <a:pPr marL="0" indent="0" fontAlgn="base">
              <a:lnSpc>
                <a:spcPct val="90000"/>
              </a:lnSpc>
              <a:buNone/>
            </a:pPr>
            <a:endParaRPr lang="zh-CN" altLang="en-US" sz="2800" b="1"/>
          </a:p>
          <a:p>
            <a:pPr marL="0" indent="0" fontAlgn="base">
              <a:lnSpc>
                <a:spcPct val="90000"/>
              </a:lnSpc>
              <a:buNone/>
            </a:pPr>
            <a:r>
              <a:rPr lang="zh-CN" altLang="en-US" sz="2800" b="1"/>
              <a:t>答题</a:t>
            </a:r>
            <a:r>
              <a:rPr lang="zh-CN" altLang="en-US" sz="2800" b="1"/>
              <a:t>要点：</a:t>
            </a:r>
            <a:endParaRPr lang="zh-CN" altLang="en-US" sz="2800" b="1"/>
          </a:p>
          <a:p>
            <a:pPr marL="0" indent="0" fontAlgn="base">
              <a:lnSpc>
                <a:spcPct val="90000"/>
              </a:lnSpc>
              <a:buNone/>
            </a:pPr>
            <a:r>
              <a:rPr lang="en-US" altLang="zh-CN" sz="2800" b="1"/>
              <a:t>1</a:t>
            </a:r>
            <a:r>
              <a:rPr lang="zh-CN" altLang="en-US" sz="2800" b="1"/>
              <a:t>）找出所有的</a:t>
            </a:r>
            <a:r>
              <a:rPr lang="zh-CN" altLang="en-US" sz="2800" b="1"/>
              <a:t>候选码</a:t>
            </a:r>
            <a:endParaRPr lang="zh-CN" altLang="en-US" sz="2800" b="1"/>
          </a:p>
          <a:p>
            <a:pPr marL="0" indent="0" fontAlgn="base">
              <a:lnSpc>
                <a:spcPct val="90000"/>
              </a:lnSpc>
              <a:buNone/>
            </a:pPr>
            <a:r>
              <a:rPr lang="en-US" altLang="zh-CN" sz="2800" b="1"/>
              <a:t>2</a:t>
            </a:r>
            <a:r>
              <a:rPr lang="zh-CN" altLang="en-US" sz="2800" b="1"/>
              <a:t>）根据定义进行</a:t>
            </a:r>
            <a:r>
              <a:rPr lang="zh-CN" altLang="en-US" sz="2800" b="1"/>
              <a:t>判断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试题讲解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640" y="1981200"/>
            <a:ext cx="8188960" cy="4114800"/>
          </a:xfrm>
        </p:spPr>
        <p:txBody>
          <a:bodyPr/>
          <a:p>
            <a:pPr marL="0" indent="0" fontAlgn="base">
              <a:lnSpc>
                <a:spcPct val="90000"/>
              </a:lnSpc>
              <a:buNone/>
            </a:pPr>
            <a:r>
              <a:rPr sz="2800" b="1"/>
              <a:t>设有属于1NF的关系模式R=（A, B, C, D, E），R上的函数依赖集</a:t>
            </a:r>
            <a:r>
              <a:rPr sz="2800" b="1">
                <a:sym typeface="+mn-ea"/>
              </a:rPr>
              <a:t>F={ BC→AD，AD→EB，E→C }</a:t>
            </a:r>
            <a:r>
              <a:rPr sz="2800" b="1"/>
              <a:t>。</a:t>
            </a:r>
            <a:endParaRPr sz="2800" b="1"/>
          </a:p>
          <a:p>
            <a:pPr marL="0" indent="0" fontAlgn="base">
              <a:lnSpc>
                <a:spcPct val="90000"/>
              </a:lnSpc>
              <a:buNone/>
            </a:pPr>
            <a:endParaRPr sz="2800" b="1"/>
          </a:p>
          <a:p>
            <a:pPr marL="0" indent="0" fontAlgn="base">
              <a:lnSpc>
                <a:spcPct val="90000"/>
              </a:lnSpc>
              <a:buNone/>
            </a:pPr>
            <a:r>
              <a:rPr sz="2800" b="1"/>
              <a:t>（1）</a:t>
            </a:r>
            <a:r>
              <a:rPr lang="zh-CN" sz="2800" b="1"/>
              <a:t>关系模式</a:t>
            </a:r>
            <a:r>
              <a:rPr lang="en-US" altLang="zh-CN" sz="2800" b="1"/>
              <a:t>R</a:t>
            </a:r>
            <a:r>
              <a:rPr lang="zh-CN" altLang="en-US" sz="2800" b="1"/>
              <a:t>的所有候选码为：</a:t>
            </a:r>
            <a:r>
              <a:rPr lang="en-US" sz="2800" b="1"/>
              <a:t>  </a:t>
            </a:r>
            <a:r>
              <a:rPr sz="2800" b="1"/>
              <a:t>BC, AD, BE</a:t>
            </a:r>
            <a:endParaRPr sz="2800" b="1"/>
          </a:p>
          <a:p>
            <a:pPr marL="0" indent="0" fontAlgn="base">
              <a:lnSpc>
                <a:spcPct val="90000"/>
              </a:lnSpc>
              <a:buNone/>
            </a:pPr>
            <a:r>
              <a:rPr sz="2800" b="1"/>
              <a:t>（2） </a:t>
            </a:r>
            <a:r>
              <a:rPr lang="zh-CN" sz="2800" b="1"/>
              <a:t>函数依赖集</a:t>
            </a:r>
            <a:r>
              <a:rPr lang="en-US" altLang="zh-CN" sz="2800" b="1"/>
              <a:t>F</a:t>
            </a:r>
            <a:r>
              <a:rPr lang="zh-CN" altLang="en-US" sz="2800" b="1"/>
              <a:t>中，</a:t>
            </a:r>
            <a:r>
              <a:rPr sz="2800" b="1"/>
              <a:t>所有</a:t>
            </a:r>
            <a:r>
              <a:rPr lang="zh-CN" sz="2800" b="1"/>
              <a:t>的右部</a:t>
            </a:r>
            <a:r>
              <a:rPr sz="2800" b="1"/>
              <a:t>属性都</a:t>
            </a:r>
            <a:r>
              <a:rPr lang="zh-CN" sz="2800" b="1"/>
              <a:t>在</a:t>
            </a:r>
            <a:r>
              <a:rPr sz="2800" b="1"/>
              <a:t>某个候选码的属性</a:t>
            </a:r>
            <a:r>
              <a:rPr lang="zh-CN" sz="2800" b="1"/>
              <a:t>当中</a:t>
            </a:r>
            <a:r>
              <a:rPr sz="2800" b="1"/>
              <a:t>，显然是3NF。</a:t>
            </a:r>
            <a:endParaRPr sz="2800" b="1"/>
          </a:p>
          <a:p>
            <a:pPr marL="0" indent="0" fontAlgn="base">
              <a:lnSpc>
                <a:spcPct val="90000"/>
              </a:lnSpc>
              <a:buNone/>
            </a:pPr>
            <a:r>
              <a:rPr sz="2800" b="1">
                <a:sym typeface="+mn-ea"/>
              </a:rPr>
              <a:t>（</a:t>
            </a:r>
            <a:r>
              <a:rPr lang="en-US" sz="2800" b="1">
                <a:sym typeface="+mn-ea"/>
              </a:rPr>
              <a:t>3</a:t>
            </a:r>
            <a:r>
              <a:rPr sz="2800" b="1">
                <a:sym typeface="+mn-ea"/>
              </a:rPr>
              <a:t>） E－&gt;C非平凡依赖， 而E不是R的一个超码，</a:t>
            </a:r>
            <a:r>
              <a:rPr lang="zh-CN" sz="2800" b="1">
                <a:sym typeface="+mn-ea"/>
              </a:rPr>
              <a:t>因此</a:t>
            </a:r>
            <a:r>
              <a:rPr sz="2800" b="1">
                <a:sym typeface="+mn-ea"/>
              </a:rPr>
              <a:t>R不属于BCNF</a:t>
            </a:r>
            <a:endParaRPr sz="2800" b="1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试题讲解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5340" y="1871345"/>
            <a:ext cx="7539990" cy="4224655"/>
          </a:xfrm>
        </p:spPr>
        <p:txBody>
          <a:bodyPr/>
          <a:p>
            <a:pPr marL="0" indent="0" fontAlgn="base">
              <a:lnSpc>
                <a:spcPct val="90000"/>
              </a:lnSpc>
              <a:buNone/>
            </a:pPr>
            <a:r>
              <a:rPr sz="2400" b="1">
                <a:sym typeface="+mn-ea"/>
              </a:rPr>
              <a:t>（1）用SQL语句创建表。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2400" b="1">
                <a:sym typeface="+mn-ea"/>
              </a:rPr>
              <a:t>（2）使用关系代数和SQL语句找出在Brighton银行中有存款的所有客户的姓名、存款号、和存款额。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2400" b="1">
                <a:sym typeface="+mn-ea"/>
              </a:rPr>
              <a:t>（3）使用关系代数和SQL语句找出账户平均余额小于5000元的支行，显示支行名称及账户平均余额。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2400" b="1">
                <a:sym typeface="+mn-ea"/>
              </a:rPr>
              <a:t>（4）使用关系代数和SQL语句找出所有在银行中有贷款但无账户的客户。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2400" b="1">
                <a:sym typeface="+mn-ea"/>
              </a:rPr>
              <a:t>（5）使用关系代数和SQL语句对所有存款余额大于平均存款额的账户付3%的利息。</a:t>
            </a:r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试题讲解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060" y="1789430"/>
            <a:ext cx="8420100" cy="4306570"/>
          </a:xfrm>
        </p:spPr>
        <p:txBody>
          <a:bodyPr/>
          <a:p>
            <a:pPr marL="0" indent="0">
              <a:buNone/>
            </a:pPr>
            <a:r>
              <a:rPr b="1">
                <a:sym typeface="+mn-ea"/>
              </a:rPr>
              <a:t>（1）用SQL语句创建表。</a:t>
            </a:r>
            <a:endParaRPr b="1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create table  branch 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</a:t>
            </a:r>
            <a:r>
              <a:rPr lang="zh-CN" altLang="en-US"/>
              <a:t>branch-name char(15)</a:t>
            </a:r>
            <a:r>
              <a:rPr lang="en-US" altLang="zh-CN"/>
              <a:t>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primary key</a:t>
            </a:r>
            <a:r>
              <a:rPr lang="zh-CN" altLang="en-US"/>
              <a:t>,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</a:t>
            </a:r>
            <a:r>
              <a:rPr lang="zh-CN" altLang="en-US"/>
              <a:t>branch-city char(30),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</a:t>
            </a:r>
            <a:r>
              <a:rPr lang="zh-CN" altLang="en-US"/>
              <a:t>assets numeric(16,2),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primary key(branch-name)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);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试题讲解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545" y="1769745"/>
            <a:ext cx="8286115" cy="4326255"/>
          </a:xfrm>
        </p:spPr>
        <p:txBody>
          <a:bodyPr/>
          <a:p>
            <a:pPr marL="0" indent="0">
              <a:buNone/>
            </a:pPr>
            <a:r>
              <a:rPr lang="zh-CN" sz="2800" b="1">
                <a:sym typeface="+mn-ea"/>
              </a:rPr>
              <a:t>（</a:t>
            </a:r>
            <a:r>
              <a:rPr lang="en-US" altLang="zh-CN" sz="2800" b="1">
                <a:sym typeface="+mn-ea"/>
              </a:rPr>
              <a:t>2</a:t>
            </a:r>
            <a:r>
              <a:rPr lang="zh-CN" altLang="en-US" sz="2800" b="1">
                <a:sym typeface="+mn-ea"/>
              </a:rPr>
              <a:t>）</a:t>
            </a:r>
            <a:r>
              <a:rPr sz="2800" b="1">
                <a:sym typeface="+mn-ea"/>
              </a:rPr>
              <a:t>使用关系代数和SQL语句找出在Brighton银行中有存款的所有客户的姓名、存款号、和存款额。</a:t>
            </a:r>
            <a:endParaRPr sz="2800" b="1">
              <a:sym typeface="+mn-ea"/>
            </a:endParaRPr>
          </a:p>
          <a:p>
            <a:pPr marL="0" indent="0">
              <a:buNone/>
            </a:pPr>
            <a:endParaRPr lang="zh-CN" altLang="en-US" sz="2800" b="1">
              <a:sym typeface="+mn-ea"/>
            </a:endParaRPr>
          </a:p>
          <a:p>
            <a:pPr marL="0" indent="0">
              <a:buNone/>
            </a:pPr>
            <a:endParaRPr lang="zh-CN" altLang="en-US" sz="2800" b="1">
              <a:sym typeface="+mn-ea"/>
            </a:endParaRPr>
          </a:p>
          <a:p>
            <a:pPr marL="0" indent="0">
              <a:buNone/>
            </a:pPr>
            <a:r>
              <a:rPr lang="en-US" altLang="zh-CN" sz="2400" b="1">
                <a:sym typeface="+mn-ea"/>
              </a:rPr>
              <a:t> </a:t>
            </a:r>
            <a:r>
              <a:rPr lang="zh-CN" altLang="en-US" sz="2000" b="1">
                <a:sym typeface="+mn-ea"/>
              </a:rPr>
              <a:t>select customer-name, depositor. account-number, balance </a:t>
            </a:r>
            <a:endParaRPr lang="zh-CN" altLang="en-US" sz="2000" b="1">
              <a:sym typeface="+mn-ea"/>
            </a:endParaRPr>
          </a:p>
          <a:p>
            <a:pPr marL="0" indent="0">
              <a:buNone/>
            </a:pPr>
            <a:r>
              <a:rPr lang="zh-CN" altLang="en-US" sz="2000" b="1">
                <a:sym typeface="+mn-ea"/>
              </a:rPr>
              <a:t> from depositor, account </a:t>
            </a:r>
            <a:endParaRPr lang="zh-CN" altLang="en-US" sz="2000" b="1">
              <a:sym typeface="+mn-ea"/>
            </a:endParaRPr>
          </a:p>
          <a:p>
            <a:pPr marL="0" indent="0">
              <a:buNone/>
            </a:pPr>
            <a:r>
              <a:rPr lang="en-US" altLang="zh-CN" sz="2000" b="1">
                <a:sym typeface="+mn-ea"/>
              </a:rPr>
              <a:t> </a:t>
            </a:r>
            <a:r>
              <a:rPr lang="zh-CN" altLang="en-US" sz="2000" b="1">
                <a:sym typeface="+mn-ea"/>
              </a:rPr>
              <a:t>where depositor. account-number= account. account-number </a:t>
            </a:r>
            <a:endParaRPr lang="zh-CN" altLang="en-US" sz="2000" b="1">
              <a:sym typeface="+mn-ea"/>
            </a:endParaRPr>
          </a:p>
          <a:p>
            <a:pPr marL="0" indent="0">
              <a:buNone/>
            </a:pPr>
            <a:r>
              <a:rPr lang="zh-CN" altLang="en-US" sz="2000" b="1">
                <a:sym typeface="+mn-ea"/>
              </a:rPr>
              <a:t> </a:t>
            </a:r>
            <a:r>
              <a:rPr lang="en-US" altLang="zh-CN" sz="2000" b="1">
                <a:sym typeface="+mn-ea"/>
              </a:rPr>
              <a:t>    </a:t>
            </a:r>
            <a:r>
              <a:rPr lang="zh-CN" altLang="en-US" sz="2000" b="1">
                <a:sym typeface="+mn-ea"/>
              </a:rPr>
              <a:t>and branch-name=</a:t>
            </a:r>
            <a:r>
              <a:rPr lang="en-US" altLang="zh-CN" sz="2000" b="1">
                <a:sym typeface="+mn-ea"/>
              </a:rPr>
              <a:t> ‘</a:t>
            </a:r>
            <a:r>
              <a:rPr lang="zh-CN" altLang="en-US" sz="2000" b="1">
                <a:sym typeface="+mn-ea"/>
              </a:rPr>
              <a:t>Brighton</a:t>
            </a:r>
            <a:r>
              <a:rPr lang="en-US" altLang="zh-CN" sz="2000" b="1">
                <a:sym typeface="+mn-ea"/>
              </a:rPr>
              <a:t>’ </a:t>
            </a:r>
            <a:r>
              <a:rPr lang="zh-CN" altLang="en-US" sz="2000" b="1">
                <a:sym typeface="+mn-ea"/>
              </a:rPr>
              <a:t>;</a:t>
            </a:r>
            <a:endParaRPr lang="zh-CN" altLang="en-US" sz="2000" b="1">
              <a:sym typeface="+mn-ea"/>
            </a:endParaRPr>
          </a:p>
        </p:txBody>
      </p:sp>
      <p:graphicFrame>
        <p:nvGraphicFramePr>
          <p:cNvPr id="4" name="对象 -2147482624"/>
          <p:cNvGraphicFramePr>
            <a:graphicFrameLocks noChangeAspect="1"/>
          </p:cNvGraphicFramePr>
          <p:nvPr/>
        </p:nvGraphicFramePr>
        <p:xfrm>
          <a:off x="429895" y="2853055"/>
          <a:ext cx="8130540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591300" imgH="279400" progId="Equation.DSMT4">
                  <p:embed/>
                </p:oleObj>
              </mc:Choice>
              <mc:Fallback>
                <p:oleObj name="" r:id="rId1" imgW="6591300" imgH="279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895" y="2853055"/>
                        <a:ext cx="8130540" cy="392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简答</a:t>
            </a:r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题</a:t>
            </a:r>
            <a:endParaRPr lang="zh-CN" altLang="en-US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495" y="1765935"/>
            <a:ext cx="8222615" cy="4114800"/>
          </a:xfrm>
        </p:spPr>
        <p:txBody>
          <a:bodyPr/>
          <a:p>
            <a:pPr marL="0" indent="0" fontAlgn="base">
              <a:lnSpc>
                <a:spcPct val="90000"/>
              </a:lnSpc>
              <a:buNone/>
            </a:pPr>
            <a:r>
              <a:rPr sz="2400" b="1">
                <a:sym typeface="+mn-ea"/>
              </a:rPr>
              <a:t>1）简述varchar与char的区别。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2400" b="1">
                <a:sym typeface="+mn-ea"/>
              </a:rPr>
              <a:t>2）什么是数据库索引？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2400" b="1">
                <a:sym typeface="+mn-ea"/>
              </a:rPr>
              <a:t>3）事务的四种特性指的是什么？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400" b="1">
                <a:sym typeface="+mn-ea"/>
              </a:rPr>
              <a:t>4</a:t>
            </a:r>
            <a:r>
              <a:rPr sz="2400" b="1">
                <a:sym typeface="+mn-ea"/>
              </a:rPr>
              <a:t>）在大学数据库中，用SQL语句查询名字中包含‘g’学生的学号、姓名。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400" b="1">
                <a:sym typeface="+mn-ea"/>
              </a:rPr>
              <a:t>5</a:t>
            </a:r>
            <a:r>
              <a:rPr sz="2400" b="1">
                <a:sym typeface="+mn-ea"/>
              </a:rPr>
              <a:t>）简述函数和触发器之间的异同。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400" b="1">
                <a:sym typeface="+mn-ea"/>
              </a:rPr>
              <a:t>6</a:t>
            </a:r>
            <a:r>
              <a:rPr sz="2400" b="1">
                <a:sym typeface="+mn-ea"/>
              </a:rPr>
              <a:t>）distinct的作用是什么？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400" b="1">
                <a:sym typeface="+mn-ea"/>
              </a:rPr>
              <a:t>7</a:t>
            </a:r>
            <a:r>
              <a:rPr sz="2400" b="1">
                <a:sym typeface="+mn-ea"/>
              </a:rPr>
              <a:t>）若关系R所有的属性都是不可再分的数据项，则该关系最低满足第几范式？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400" b="1">
                <a:sym typeface="+mn-ea"/>
              </a:rPr>
              <a:t>8</a:t>
            </a:r>
            <a:r>
              <a:rPr sz="2400" b="1">
                <a:sym typeface="+mn-ea"/>
              </a:rPr>
              <a:t>）简述用户自定义的类型和域之间的差别。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400" b="1">
                <a:sym typeface="+mn-ea"/>
              </a:rPr>
              <a:t>9</a:t>
            </a:r>
            <a:r>
              <a:rPr sz="2400" b="1">
                <a:sym typeface="+mn-ea"/>
              </a:rPr>
              <a:t>）AB→C能蕴含A→C，B→C吗？</a:t>
            </a:r>
            <a:endParaRPr sz="2400" b="1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试题讲解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3</a:t>
            </a:r>
            <a:r>
              <a:rPr lang="zh-CN" altLang="en-US" sz="2400" b="1"/>
              <a:t>）使用关系代数和SQL语句找出账户平均余额小于5000元的支行，显示支行名称及账户平均余额</a:t>
            </a:r>
            <a:endParaRPr lang="zh-CN" altLang="en-US" sz="2400" b="1"/>
          </a:p>
          <a:p>
            <a:endParaRPr lang="zh-CN" altLang="en-US" sz="2400" b="1"/>
          </a:p>
          <a:p>
            <a:endParaRPr lang="zh-CN" altLang="en-US" sz="2400" b="1"/>
          </a:p>
          <a:p>
            <a:pPr marL="0" indent="0">
              <a:buNone/>
            </a:pPr>
            <a:r>
              <a:rPr lang="zh-CN" altLang="en-US" sz="2400" b="1"/>
              <a:t>select branch-name, avg(balance) </a:t>
            </a:r>
            <a:endParaRPr lang="zh-CN" altLang="en-US" sz="2400" b="1"/>
          </a:p>
          <a:p>
            <a:pPr marL="0" indent="0">
              <a:buNone/>
            </a:pPr>
            <a:r>
              <a:rPr lang="zh-CN" altLang="en-US" sz="2400" b="1"/>
              <a:t>from account </a:t>
            </a:r>
            <a:endParaRPr lang="zh-CN" altLang="en-US" sz="2400" b="1"/>
          </a:p>
          <a:p>
            <a:pPr marL="0" indent="0">
              <a:buNone/>
            </a:pPr>
            <a:r>
              <a:rPr lang="zh-CN" altLang="en-US" sz="2400" b="1"/>
              <a:t>group by branch-name </a:t>
            </a:r>
            <a:endParaRPr lang="zh-CN" altLang="en-US" sz="2400" b="1"/>
          </a:p>
          <a:p>
            <a:pPr marL="0" indent="0">
              <a:buNone/>
            </a:pPr>
            <a:r>
              <a:rPr lang="zh-CN" altLang="en-US" sz="2400" b="1"/>
              <a:t>having avg(balance)&lt;5000</a:t>
            </a:r>
            <a:endParaRPr lang="zh-CN" altLang="en-US" sz="2400" b="1"/>
          </a:p>
        </p:txBody>
      </p:sp>
      <p:graphicFrame>
        <p:nvGraphicFramePr>
          <p:cNvPr id="4" name="对象 -2147482623"/>
          <p:cNvGraphicFramePr>
            <a:graphicFrameLocks noChangeAspect="1"/>
          </p:cNvGraphicFramePr>
          <p:nvPr/>
        </p:nvGraphicFramePr>
        <p:xfrm>
          <a:off x="1043305" y="2997200"/>
          <a:ext cx="7258685" cy="45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822700" imgH="241300" progId="Equation.DSMT4">
                  <p:embed/>
                </p:oleObj>
              </mc:Choice>
              <mc:Fallback>
                <p:oleObj name="" r:id="rId1" imgW="3822700" imgH="241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3305" y="2997200"/>
                        <a:ext cx="7258685" cy="457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试题讲解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4</a:t>
            </a:r>
            <a:r>
              <a:rPr lang="zh-CN" altLang="en-US" sz="2400" b="1"/>
              <a:t>）使用关系代数和SQL语句找出所有在银行中有贷款但无账户的客户。</a:t>
            </a:r>
            <a:endParaRPr lang="zh-CN" altLang="en-US" sz="2400" b="1"/>
          </a:p>
          <a:p>
            <a:endParaRPr lang="zh-CN" altLang="en-US" sz="2400" b="1"/>
          </a:p>
          <a:p>
            <a:endParaRPr lang="zh-CN" altLang="en-US" sz="2400" b="1"/>
          </a:p>
          <a:p>
            <a:pPr marL="0" indent="0">
              <a:buNone/>
            </a:pPr>
            <a:r>
              <a:rPr lang="zh-CN" altLang="en-US" sz="2400" b="1"/>
              <a:t>select distinct customer-name </a:t>
            </a:r>
            <a:endParaRPr lang="zh-CN" altLang="en-US" sz="2400" b="1"/>
          </a:p>
          <a:p>
            <a:pPr marL="0" indent="0">
              <a:buNone/>
            </a:pPr>
            <a:r>
              <a:rPr lang="zh-CN" altLang="en-US" sz="2400" b="1"/>
              <a:t>from borrower </a:t>
            </a:r>
            <a:endParaRPr lang="zh-CN" altLang="en-US" sz="2400" b="1"/>
          </a:p>
          <a:p>
            <a:pPr marL="0" indent="0">
              <a:buNone/>
            </a:pPr>
            <a:r>
              <a:rPr lang="zh-CN" altLang="en-US" sz="2400" b="1"/>
              <a:t>where customer-name not in</a:t>
            </a:r>
            <a:endParaRPr lang="zh-CN" altLang="en-US" sz="2400" b="1"/>
          </a:p>
          <a:p>
            <a:pPr marL="0" indent="0">
              <a:buNone/>
            </a:pPr>
            <a:r>
              <a:rPr lang="zh-CN" altLang="en-US" sz="2400" b="1"/>
              <a:t> </a:t>
            </a:r>
            <a:r>
              <a:rPr lang="en-US" altLang="zh-CN" sz="2400" b="1"/>
              <a:t>      </a:t>
            </a:r>
            <a:r>
              <a:rPr lang="zh-CN" altLang="en-US" sz="2400" b="1"/>
              <a:t> (select customer-name from depositor)</a:t>
            </a:r>
            <a:endParaRPr lang="zh-CN" altLang="en-US" sz="2400" b="1"/>
          </a:p>
        </p:txBody>
      </p:sp>
      <p:graphicFrame>
        <p:nvGraphicFramePr>
          <p:cNvPr id="4" name="对象 -2147482622"/>
          <p:cNvGraphicFramePr>
            <a:graphicFrameLocks noChangeAspect="1"/>
          </p:cNvGraphicFramePr>
          <p:nvPr/>
        </p:nvGraphicFramePr>
        <p:xfrm>
          <a:off x="1010285" y="2925445"/>
          <a:ext cx="7538720" cy="63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136900" imgH="266700" progId="Equation.DSMT4">
                  <p:embed/>
                </p:oleObj>
              </mc:Choice>
              <mc:Fallback>
                <p:oleObj name="" r:id="rId1" imgW="3136900" imgH="2667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0285" y="2925445"/>
                        <a:ext cx="7538720" cy="633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试题讲解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5</a:t>
            </a:r>
            <a:r>
              <a:rPr lang="zh-CN" altLang="en-US" sz="2400" b="1"/>
              <a:t>）使用关系代数和SQL语句对所有存款余额大于平均存款额的账户</a:t>
            </a:r>
            <a:r>
              <a:rPr lang="zh-CN" altLang="en-US" sz="2400" b="1"/>
              <a:t>增加3%的利息。</a:t>
            </a:r>
            <a:endParaRPr lang="zh-CN" altLang="en-US" sz="2400" b="1"/>
          </a:p>
          <a:p>
            <a:endParaRPr lang="zh-CN" altLang="en-US" sz="2400" b="1"/>
          </a:p>
          <a:p>
            <a:endParaRPr lang="zh-CN" altLang="en-US" sz="2400" b="1"/>
          </a:p>
          <a:p>
            <a:pPr marL="0" indent="0">
              <a:buNone/>
            </a:pPr>
            <a:endParaRPr lang="zh-CN" altLang="en-US" sz="2400" b="1"/>
          </a:p>
          <a:p>
            <a:pPr marL="0" indent="0">
              <a:buNone/>
            </a:pPr>
            <a:r>
              <a:rPr lang="zh-CN" altLang="en-US" sz="2400" b="1"/>
              <a:t>update account </a:t>
            </a:r>
            <a:endParaRPr lang="zh-CN" altLang="en-US" sz="2400" b="1"/>
          </a:p>
          <a:p>
            <a:pPr marL="0" indent="0">
              <a:buNone/>
            </a:pPr>
            <a:r>
              <a:rPr lang="zh-CN" altLang="en-US" sz="2400" b="1"/>
              <a:t>set balance=balance*1.03 </a:t>
            </a:r>
            <a:endParaRPr lang="zh-CN" altLang="en-US" sz="2400" b="1"/>
          </a:p>
          <a:p>
            <a:pPr marL="0" indent="0">
              <a:buNone/>
            </a:pPr>
            <a:r>
              <a:rPr lang="zh-CN" altLang="en-US" sz="2400" b="1"/>
              <a:t>where balance&gt;(select avg(balance) from account)</a:t>
            </a:r>
            <a:endParaRPr lang="zh-CN" altLang="en-US" sz="2400" b="1"/>
          </a:p>
        </p:txBody>
      </p:sp>
      <p:graphicFrame>
        <p:nvGraphicFramePr>
          <p:cNvPr id="4" name="对象 -2147482621"/>
          <p:cNvGraphicFramePr>
            <a:graphicFrameLocks noChangeAspect="1"/>
          </p:cNvGraphicFramePr>
          <p:nvPr/>
        </p:nvGraphicFramePr>
        <p:xfrm>
          <a:off x="1043305" y="2853055"/>
          <a:ext cx="73025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860800" imgH="533400" progId="Equation.DSMT4">
                  <p:embed/>
                </p:oleObj>
              </mc:Choice>
              <mc:Fallback>
                <p:oleObj name="" r:id="rId1" imgW="3860800" imgH="533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3305" y="2853055"/>
                        <a:ext cx="7302500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286000" y="4207510"/>
            <a:ext cx="5638800" cy="1278890"/>
          </a:xfrm>
        </p:spPr>
        <p:txBody>
          <a:bodyPr/>
          <a:p>
            <a:pPr algn="ctr"/>
            <a:r>
              <a:rPr lang="zh-CN" altLang="en-US"/>
              <a:t>吉林大学</a:t>
            </a:r>
            <a:endParaRPr lang="zh-CN" altLang="en-US"/>
          </a:p>
          <a:p>
            <a:pPr algn="ctr"/>
            <a:r>
              <a:rPr lang="zh-CN" altLang="en-US"/>
              <a:t>数据库系统原理</a:t>
            </a:r>
            <a:r>
              <a:rPr lang="zh-CN" altLang="en-US"/>
              <a:t>教学团队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800"/>
              <a:t>预祝大家考试顺利！</a:t>
            </a:r>
            <a:endParaRPr lang="zh-CN" altLang="en-US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分析题</a:t>
            </a:r>
            <a:endParaRPr lang="zh-CN" altLang="en-US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730" y="1981200"/>
            <a:ext cx="8230870" cy="4114800"/>
          </a:xfrm>
        </p:spPr>
        <p:txBody>
          <a:bodyPr/>
          <a:p>
            <a:pPr fontAlgn="base">
              <a:lnSpc>
                <a:spcPct val="90000"/>
              </a:lnSpc>
            </a:pPr>
            <a:r>
              <a:rPr sz="2800" b="1">
                <a:sym typeface="+mn-ea"/>
              </a:rPr>
              <a:t>1、在学生表中，将学号（ID）和姓名（name）的组合设计为该表的主键是否合理？为什么？</a:t>
            </a:r>
            <a:endParaRPr sz="2800" b="1">
              <a:sym typeface="+mn-ea"/>
            </a:endParaRPr>
          </a:p>
          <a:p>
            <a:pPr fontAlgn="base">
              <a:lnSpc>
                <a:spcPct val="90000"/>
              </a:lnSpc>
            </a:pPr>
            <a:r>
              <a:rPr lang="en-US" sz="2800" b="1">
                <a:sym typeface="+mn-ea"/>
              </a:rPr>
              <a:t>2</a:t>
            </a:r>
            <a:r>
              <a:rPr sz="2800" b="1">
                <a:sym typeface="+mn-ea"/>
              </a:rPr>
              <a:t>、如果张三想通过汇款的方式转给李四 200元。张三的账户已经减掉200美元后系统发生故障，并没有在李四账户中增加200美元，请问数据库出现了什么样的状态？这个问题该怎么解决？数据库通过什么手段实现该操作？</a:t>
            </a:r>
            <a:endParaRPr sz="2800" b="1">
              <a:sym typeface="+mn-ea"/>
            </a:endParaRPr>
          </a:p>
          <a:p>
            <a:pPr fontAlgn="base">
              <a:lnSpc>
                <a:spcPct val="90000"/>
              </a:lnSpc>
            </a:pPr>
            <a:r>
              <a:rPr lang="en-US" sz="2800" b="1">
                <a:sym typeface="+mn-ea"/>
              </a:rPr>
              <a:t>3</a:t>
            </a:r>
            <a:r>
              <a:rPr sz="2800" b="1">
                <a:sym typeface="+mn-ea"/>
              </a:rPr>
              <a:t>、请用阿姆斯特朗三定律（分解律、增强律和传递律）证明合并律。每一步骤的依据。</a:t>
            </a:r>
            <a:endParaRPr sz="2800" b="1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设计题</a:t>
            </a:r>
            <a:endParaRPr lang="zh-CN" altLang="en-US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255" y="1664335"/>
            <a:ext cx="8237855" cy="4897120"/>
          </a:xfrm>
        </p:spPr>
        <p:txBody>
          <a:bodyPr/>
          <a:p>
            <a:pPr marL="0" indent="0" fontAlgn="base">
              <a:lnSpc>
                <a:spcPct val="90000"/>
              </a:lnSpc>
              <a:buNone/>
            </a:pPr>
            <a:r>
              <a:rPr sz="2000" b="1">
                <a:sym typeface="+mn-ea"/>
              </a:rPr>
              <a:t>某汽车保险公司欲开发一套管理系统，其需要记录的数据如下：</a:t>
            </a:r>
            <a:endParaRPr sz="20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000" b="1">
                <a:sym typeface="+mn-ea"/>
              </a:rPr>
              <a:t>  </a:t>
            </a:r>
            <a:r>
              <a:rPr sz="2000" b="1">
                <a:sym typeface="+mn-ea"/>
              </a:rPr>
              <a:t>顾客：顾客ID、名字、家庭住址；</a:t>
            </a:r>
            <a:endParaRPr sz="20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000" b="1">
                <a:sym typeface="+mn-ea"/>
              </a:rPr>
              <a:t>  </a:t>
            </a:r>
            <a:r>
              <a:rPr sz="2000" b="1">
                <a:sym typeface="+mn-ea"/>
              </a:rPr>
              <a:t>汽车：汽车编号、类型、所有顾客ID；</a:t>
            </a:r>
            <a:endParaRPr sz="20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000" b="1">
                <a:sym typeface="+mn-ea"/>
              </a:rPr>
              <a:t>  </a:t>
            </a:r>
            <a:r>
              <a:rPr sz="2000" b="1">
                <a:sym typeface="+mn-ea"/>
              </a:rPr>
              <a:t>事故：事故编号、日期、位置；</a:t>
            </a:r>
            <a:endParaRPr sz="20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000" b="1">
                <a:sym typeface="+mn-ea"/>
              </a:rPr>
              <a:t>  </a:t>
            </a:r>
            <a:r>
              <a:rPr sz="2000" b="1">
                <a:sym typeface="+mn-ea"/>
              </a:rPr>
              <a:t>保险赔付：ID、截止日期、金额、实际赔付日期；</a:t>
            </a:r>
            <a:endParaRPr sz="20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000" b="1">
                <a:sym typeface="+mn-ea"/>
              </a:rPr>
              <a:t>  </a:t>
            </a:r>
            <a:r>
              <a:rPr sz="2000" b="1">
                <a:sym typeface="+mn-ea"/>
              </a:rPr>
              <a:t>保险单：保险单号、保险赔付ID。</a:t>
            </a:r>
            <a:endParaRPr sz="20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2000" b="1">
                <a:sym typeface="+mn-ea"/>
              </a:rPr>
              <a:t>其中，每位顾客可以有1辆或多辆汽车；每辆汽车可以关联0个或者多个事故，每个事故可以关联1到多辆车；1个保险单可以覆盖1辆或多辆汽车，1辆车可以关联1到多个保险单；保险单可关联一个或多个保险赔付。 </a:t>
            </a:r>
            <a:endParaRPr sz="20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2000" b="1">
                <a:sym typeface="+mn-ea"/>
              </a:rPr>
              <a:t>完成如下设计：</a:t>
            </a:r>
            <a:endParaRPr sz="20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2000" b="1">
                <a:sym typeface="+mn-ea"/>
              </a:rPr>
              <a:t>（1）设计该信息管理系统的E-R图；</a:t>
            </a:r>
            <a:endParaRPr sz="20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2000" b="1">
                <a:sym typeface="+mn-ea"/>
              </a:rPr>
              <a:t>（2）将该E-R图转换为关系模式；</a:t>
            </a:r>
            <a:endParaRPr sz="20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2000" b="1">
                <a:sym typeface="+mn-ea"/>
              </a:rPr>
              <a:t>（3）指出转换结果中每个关系模式的主码。</a:t>
            </a:r>
            <a:endParaRPr sz="2000" b="1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计算</a:t>
            </a:r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题</a:t>
            </a:r>
            <a:endParaRPr lang="zh-CN" altLang="en-US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base">
              <a:lnSpc>
                <a:spcPct val="90000"/>
              </a:lnSpc>
              <a:buNone/>
            </a:pPr>
            <a:r>
              <a:rPr sz="3200" b="1">
                <a:sym typeface="+mn-ea"/>
              </a:rPr>
              <a:t>设有属于1NF的关系模式R=（A, B, C, D, E），R上的函数依赖集F={ BC</a:t>
            </a:r>
            <a:r>
              <a:rPr b="1">
                <a:sym typeface="+mn-ea"/>
              </a:rPr>
              <a:t>→</a:t>
            </a:r>
            <a:r>
              <a:rPr sz="3200" b="1">
                <a:sym typeface="+mn-ea"/>
              </a:rPr>
              <a:t>AD，AD</a:t>
            </a:r>
            <a:r>
              <a:rPr b="1">
                <a:sym typeface="+mn-ea"/>
              </a:rPr>
              <a:t>→</a:t>
            </a:r>
            <a:r>
              <a:rPr sz="3200" b="1">
                <a:sym typeface="+mn-ea"/>
              </a:rPr>
              <a:t>EB，E</a:t>
            </a:r>
            <a:r>
              <a:rPr b="1">
                <a:sym typeface="+mn-ea"/>
              </a:rPr>
              <a:t>→</a:t>
            </a:r>
            <a:r>
              <a:rPr sz="3200" b="1">
                <a:sym typeface="+mn-ea"/>
              </a:rPr>
              <a:t>C }。</a:t>
            </a:r>
            <a:endParaRPr sz="32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3200" b="1">
                <a:sym typeface="+mn-ea"/>
              </a:rPr>
              <a:t>（1） R是否属于3NF？为什么？</a:t>
            </a:r>
            <a:endParaRPr sz="32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3200" b="1">
                <a:sym typeface="+mn-ea"/>
              </a:rPr>
              <a:t>（2） R是否属于BCNF？为什么？</a:t>
            </a:r>
            <a:endParaRPr sz="3200" b="1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应用题</a:t>
            </a:r>
            <a:endParaRPr lang="zh-CN" altLang="en-US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055" y="1765935"/>
            <a:ext cx="8484235" cy="4062095"/>
          </a:xfrm>
        </p:spPr>
        <p:txBody>
          <a:bodyPr/>
          <a:p>
            <a:pPr marL="0" indent="0" fontAlgn="base">
              <a:lnSpc>
                <a:spcPct val="90000"/>
              </a:lnSpc>
              <a:buNone/>
            </a:pPr>
            <a:r>
              <a:rPr sz="2000" b="1">
                <a:sym typeface="+mn-ea"/>
              </a:rPr>
              <a:t>已知银行企业的数据库由以下表组成：</a:t>
            </a:r>
            <a:endParaRPr sz="20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2000" b="1">
                <a:sym typeface="+mn-ea"/>
              </a:rPr>
              <a:t>①分行表 branch(branch-name, branch-city, assets)</a:t>
            </a:r>
            <a:endParaRPr sz="20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2000" b="1">
                <a:sym typeface="+mn-ea"/>
              </a:rPr>
              <a:t>②客户表 customer(customer-name , customer-street, customer-city )</a:t>
            </a:r>
            <a:endParaRPr sz="20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2000" b="1">
                <a:sym typeface="+mn-ea"/>
              </a:rPr>
              <a:t>③贷款明细表 loan(loan-number, branch-name, amount)</a:t>
            </a:r>
            <a:endParaRPr sz="20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2000" b="1">
                <a:sym typeface="+mn-ea"/>
              </a:rPr>
              <a:t>④客户贷款表 borrower(customer-name, loan-number)</a:t>
            </a:r>
            <a:endParaRPr sz="20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2000" b="1">
                <a:sym typeface="+mn-ea"/>
              </a:rPr>
              <a:t>⑤存款明细表 account(account-number, branch-name, balance )</a:t>
            </a:r>
            <a:endParaRPr sz="20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2000" b="1">
                <a:sym typeface="+mn-ea"/>
              </a:rPr>
              <a:t>⑥客户存款表 depositor(customer-name, account-number)</a:t>
            </a:r>
            <a:endParaRPr sz="20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2000" b="1">
                <a:sym typeface="+mn-ea"/>
              </a:rPr>
              <a:t>注：带下划线的属性为主码，假设客户的名字不相同</a:t>
            </a:r>
            <a:endParaRPr sz="20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1800" b="1">
                <a:sym typeface="+mn-ea"/>
              </a:rPr>
              <a:t>（1）用SQL语句创建表。</a:t>
            </a:r>
            <a:endParaRPr sz="18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1800" b="1">
                <a:sym typeface="+mn-ea"/>
              </a:rPr>
              <a:t>（2）使用关系代数和SQL语句找出在Brighton银行中有存款的所有客户的姓名、存款号、和存款额。</a:t>
            </a:r>
            <a:endParaRPr sz="18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1800" b="1">
                <a:sym typeface="+mn-ea"/>
              </a:rPr>
              <a:t>（3）使用关系代数和SQL语句找出账户平均余额小于5000元的支行，显示支行名称及账户平均余额。</a:t>
            </a:r>
            <a:endParaRPr sz="18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1800" b="1">
                <a:sym typeface="+mn-ea"/>
              </a:rPr>
              <a:t>（4）使用关系代数和SQL语句找出所有在银行中有贷款但无账户的客户。</a:t>
            </a:r>
            <a:endParaRPr sz="18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1800" b="1">
                <a:sym typeface="+mn-ea"/>
              </a:rPr>
              <a:t>（5）使用关系代数和SQL语句对所有存款余额大于平均存款额的账户付3%的利息。</a:t>
            </a:r>
            <a:endParaRPr sz="1800" b="1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试题</a:t>
            </a:r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讲解</a:t>
            </a:r>
            <a:endParaRPr lang="zh-CN" altLang="en-US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395605" y="1736090"/>
            <a:ext cx="8392160" cy="4359910"/>
          </a:xfrm>
        </p:spPr>
        <p:txBody>
          <a:bodyPr/>
          <a:p>
            <a:pPr marL="0" indent="0" fontAlgn="base">
              <a:lnSpc>
                <a:spcPct val="90000"/>
              </a:lnSpc>
              <a:buNone/>
            </a:pPr>
            <a:r>
              <a:rPr sz="2400" b="1">
                <a:sym typeface="+mn-ea"/>
              </a:rPr>
              <a:t>1）简述varchar与char的区别。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400" b="1">
                <a:sym typeface="+mn-ea"/>
              </a:rPr>
              <a:t>    </a:t>
            </a:r>
            <a:r>
              <a:rPr sz="2400" b="1">
                <a:sym typeface="+mn-ea"/>
              </a:rPr>
              <a:t>char是一种固定长度的</a:t>
            </a:r>
            <a:r>
              <a:rPr lang="zh-CN" sz="2400" b="1">
                <a:sym typeface="+mn-ea"/>
              </a:rPr>
              <a:t>字符</a:t>
            </a:r>
            <a:r>
              <a:rPr sz="2400" b="1">
                <a:sym typeface="+mn-ea"/>
              </a:rPr>
              <a:t>类型，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2400" b="1">
                <a:sym typeface="+mn-ea"/>
              </a:rPr>
              <a:t> </a:t>
            </a:r>
            <a:r>
              <a:rPr lang="en-US" sz="2400" b="1">
                <a:sym typeface="+mn-ea"/>
              </a:rPr>
              <a:t>   </a:t>
            </a:r>
            <a:r>
              <a:rPr sz="2400" b="1">
                <a:sym typeface="+mn-ea"/>
              </a:rPr>
              <a:t>varchar则是一种可变长度的</a:t>
            </a:r>
            <a:r>
              <a:rPr lang="zh-CN" sz="2400" b="1">
                <a:sym typeface="+mn-ea"/>
              </a:rPr>
              <a:t>字符</a:t>
            </a:r>
            <a:r>
              <a:rPr sz="2400" b="1">
                <a:sym typeface="+mn-ea"/>
              </a:rPr>
              <a:t>类型。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sz="2400" b="1">
                <a:sym typeface="+mn-ea"/>
              </a:rPr>
              <a:t>2）什么是数据库索引？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400" b="1">
                <a:sym typeface="+mn-ea"/>
              </a:rPr>
              <a:t>    </a:t>
            </a:r>
            <a:r>
              <a:rPr sz="2400" b="1">
                <a:sym typeface="+mn-ea"/>
              </a:rPr>
              <a:t>索引是一种数据结构</a:t>
            </a:r>
            <a:r>
              <a:rPr lang="zh-CN" sz="2400" b="1">
                <a:sym typeface="+mn-ea"/>
              </a:rPr>
              <a:t>，</a:t>
            </a:r>
            <a:r>
              <a:rPr sz="2400" b="1">
                <a:sym typeface="+mn-ea"/>
              </a:rPr>
              <a:t>是数据库管理系统中一个排序的数据结构，以协助快速查询、更新数据库表中数据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400" b="1">
                <a:sym typeface="+mn-ea"/>
              </a:rPr>
              <a:t>3</a:t>
            </a:r>
            <a:r>
              <a:rPr sz="2400" b="1">
                <a:sym typeface="+mn-ea"/>
              </a:rPr>
              <a:t>）事务的四种特性指的是什么？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400" b="1">
                <a:sym typeface="+mn-ea"/>
              </a:rPr>
              <a:t>     </a:t>
            </a:r>
            <a:r>
              <a:rPr sz="2400" b="1">
                <a:sym typeface="+mn-ea"/>
              </a:rPr>
              <a:t>原子性，一致性，隔离性，持久性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试题</a:t>
            </a:r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讲解</a:t>
            </a:r>
            <a:endParaRPr lang="zh-CN" altLang="en-US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395605" y="1736090"/>
            <a:ext cx="8392160" cy="4359910"/>
          </a:xfrm>
        </p:spPr>
        <p:txBody>
          <a:bodyPr/>
          <a:p>
            <a:pPr marL="0" indent="0" fontAlgn="base">
              <a:lnSpc>
                <a:spcPct val="90000"/>
              </a:lnSpc>
              <a:buNone/>
            </a:pPr>
            <a:r>
              <a:rPr lang="en-US" sz="2400" b="1">
                <a:sym typeface="+mn-ea"/>
              </a:rPr>
              <a:t>4</a:t>
            </a:r>
            <a:r>
              <a:rPr sz="2400" b="1">
                <a:sym typeface="+mn-ea"/>
              </a:rPr>
              <a:t>）在大学数据库中，用SQL语句查询名字中包含‘g’学生的学号、姓名。</a:t>
            </a:r>
            <a:endParaRPr sz="2400" b="1">
              <a:sym typeface="+mn-ea"/>
            </a:endParaRPr>
          </a:p>
          <a:p>
            <a:pPr marL="0" indent="0">
              <a:buNone/>
            </a:pPr>
            <a:r>
              <a:rPr lang="zh-CN" altLang="en-US" sz="2400" b="1">
                <a:sym typeface="+mn-ea"/>
              </a:rPr>
              <a:t>Select ID, name from student where name like ‘%g%’;</a:t>
            </a:r>
            <a:endParaRPr lang="zh-CN" altLang="en-US"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endParaRPr lang="en-US"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400" b="1">
                <a:sym typeface="+mn-ea"/>
              </a:rPr>
              <a:t>5</a:t>
            </a:r>
            <a:r>
              <a:rPr sz="2400" b="1">
                <a:sym typeface="+mn-ea"/>
              </a:rPr>
              <a:t>）简述函数和触发器之间的异同。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zh-CN" altLang="en-US" sz="2400" b="1">
                <a:sym typeface="+mn-ea"/>
              </a:rPr>
              <a:t>答：</a:t>
            </a:r>
            <a:r>
              <a:rPr lang="en-US" sz="2400" b="1">
                <a:sym typeface="+mn-ea"/>
              </a:rPr>
              <a:t> </a:t>
            </a:r>
            <a:r>
              <a:rPr sz="2400" b="1">
                <a:sym typeface="+mn-ea"/>
              </a:rPr>
              <a:t>函数和触发器都是存储在数据库当中的一段代码。差别是函数需要显式调用，有返回值，触发器需要有触发事件，系统自动调用，无返回值</a:t>
            </a:r>
            <a:r>
              <a:rPr lang="zh-CN" sz="2400" b="1">
                <a:sym typeface="+mn-ea"/>
              </a:rPr>
              <a:t>。</a:t>
            </a:r>
            <a:endParaRPr lang="zh-CN"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400" b="1">
                <a:sym typeface="+mn-ea"/>
              </a:rPr>
              <a:t>6</a:t>
            </a:r>
            <a:r>
              <a:rPr sz="2400" b="1">
                <a:sym typeface="+mn-ea"/>
              </a:rPr>
              <a:t>）distinct的作用是什么？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zh-CN" altLang="en-US" sz="2400" b="1">
                <a:sym typeface="+mn-ea"/>
              </a:rPr>
              <a:t>答：</a:t>
            </a:r>
            <a:r>
              <a:rPr lang="en-US" sz="2400" b="1">
                <a:sym typeface="+mn-ea"/>
              </a:rPr>
              <a:t>删除查询结果中的重复记录</a:t>
            </a:r>
            <a:r>
              <a:rPr lang="zh-CN" altLang="en-US" sz="2400" b="1">
                <a:sym typeface="+mn-ea"/>
              </a:rPr>
              <a:t>。</a:t>
            </a:r>
            <a:endParaRPr lang="zh-CN" altLang="en-US"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endParaRPr lang="en-US" altLang="en-US"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试题</a:t>
            </a:r>
            <a:r>
              <a:rPr lang="zh-CN" altLang="en-US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讲解</a:t>
            </a:r>
            <a:endParaRPr lang="zh-CN" altLang="en-US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395605" y="1736090"/>
            <a:ext cx="8392160" cy="4359910"/>
          </a:xfrm>
        </p:spPr>
        <p:txBody>
          <a:bodyPr/>
          <a:p>
            <a:pPr marL="0" indent="0" fontAlgn="base">
              <a:lnSpc>
                <a:spcPct val="90000"/>
              </a:lnSpc>
              <a:buNone/>
            </a:pPr>
            <a:r>
              <a:rPr lang="en-US" sz="2400" b="1">
                <a:sym typeface="+mn-ea"/>
              </a:rPr>
              <a:t>7</a:t>
            </a:r>
            <a:r>
              <a:rPr sz="2400" b="1">
                <a:sym typeface="+mn-ea"/>
              </a:rPr>
              <a:t>）若关系R所有的属性都是不可再分的数据项，则该关系最低满足第几范式？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zh-CN" altLang="en-US" sz="2400" b="1">
                <a:sym typeface="+mn-ea"/>
              </a:rPr>
              <a:t>答：</a:t>
            </a:r>
            <a:r>
              <a:rPr lang="en-US" sz="2400" b="1">
                <a:sym typeface="+mn-ea"/>
              </a:rPr>
              <a:t>第一范式</a:t>
            </a:r>
            <a:endParaRPr lang="zh-CN" altLang="en-US"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endParaRPr lang="en-US"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400" b="1">
                <a:sym typeface="+mn-ea"/>
              </a:rPr>
              <a:t>8</a:t>
            </a:r>
            <a:r>
              <a:rPr sz="2400" b="1">
                <a:sym typeface="+mn-ea"/>
              </a:rPr>
              <a:t>）简述用户自定义的类型和域之间的差别。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zh-CN" altLang="en-US" sz="2400" b="1">
                <a:sym typeface="+mn-ea"/>
              </a:rPr>
              <a:t>答：</a:t>
            </a:r>
            <a:r>
              <a:rPr lang="en-US" sz="2400" b="1">
                <a:sym typeface="+mn-ea"/>
              </a:rPr>
              <a:t>类型是强类型检查，无法定义约束；域是弱类型检查，可以定义约束</a:t>
            </a:r>
            <a:endParaRPr lang="en-US"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endParaRPr lang="en-US"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2400" b="1">
                <a:sym typeface="+mn-ea"/>
              </a:rPr>
              <a:t>9</a:t>
            </a:r>
            <a:r>
              <a:rPr sz="2400" b="1">
                <a:sym typeface="+mn-ea"/>
              </a:rPr>
              <a:t>）AB→C能蕴含A→C，B→C吗？</a:t>
            </a:r>
            <a:endParaRPr sz="2400" b="1">
              <a:sym typeface="+mn-ea"/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zh-CN" sz="2400" b="1">
                <a:sym typeface="+mn-ea"/>
              </a:rPr>
              <a:t>答：不能</a:t>
            </a:r>
            <a:endParaRPr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922,&quot;width&quot;:8306}"/>
</p:tagLst>
</file>

<file path=ppt/tags/tag2.xml><?xml version="1.0" encoding="utf-8"?>
<p:tagLst xmlns:p="http://schemas.openxmlformats.org/presentationml/2006/main">
  <p:tag name="COMMONDATA" val="eyJoZGlkIjoiMDUxZjBiZDIzZDlhMTFjNjc4NzE0NjNhNTM1NTBhMzQifQ=="/>
</p:tagLst>
</file>

<file path=ppt/theme/theme1.xml><?xml version="1.0" encoding="utf-8"?>
<a:theme xmlns:a="http://schemas.openxmlformats.org/drawingml/2006/main" name="Axis">
  <a:themeElements>
    <a:clrScheme name="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22222"/>
      </a:accent4>
      <a:accent5>
        <a:srgbClr val="E2CAAA"/>
      </a:accent5>
      <a:accent6>
        <a:srgbClr val="B7B789"/>
      </a:accent6>
      <a:hlink>
        <a:srgbClr val="999933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8F8F8"/>
        </a:dk1>
        <a:lt1>
          <a:srgbClr val="330000"/>
        </a:lt1>
        <a:dk2>
          <a:srgbClr val="FFFFFF"/>
        </a:dk2>
        <a:lt2>
          <a:srgbClr val="080808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6D6D6"/>
        </a:accent4>
        <a:accent5>
          <a:srgbClr val="FFCAAA"/>
        </a:accent5>
        <a:accent6>
          <a:srgbClr val="B72D00"/>
        </a:accent6>
        <a:hlink>
          <a:srgbClr val="CC6600"/>
        </a:hlink>
        <a:folHlink>
          <a:srgbClr val="B2B2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333333"/>
        </a:lt2>
        <a:accent1>
          <a:srgbClr val="CC9900"/>
        </a:accent1>
        <a:accent2>
          <a:srgbClr val="666666"/>
        </a:accent2>
        <a:accent3>
          <a:srgbClr val="C1AAAA"/>
        </a:accent3>
        <a:accent4>
          <a:srgbClr val="D6D6D6"/>
        </a:accent4>
        <a:accent5>
          <a:srgbClr val="E2CAAA"/>
        </a:accent5>
        <a:accent6>
          <a:srgbClr val="5B5B5B"/>
        </a:accent6>
        <a:hlink>
          <a:srgbClr val="CC6600"/>
        </a:hlink>
        <a:folHlink>
          <a:srgbClr val="95A58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A4BEE0"/>
        </a:dk1>
        <a:lt1>
          <a:srgbClr val="013253"/>
        </a:lt1>
        <a:dk2>
          <a:srgbClr val="FFFFFF"/>
        </a:dk2>
        <a:lt2>
          <a:srgbClr val="5F5F5F"/>
        </a:lt2>
        <a:accent1>
          <a:srgbClr val="588480"/>
        </a:accent1>
        <a:accent2>
          <a:srgbClr val="6600FF"/>
        </a:accent2>
        <a:accent3>
          <a:srgbClr val="AAADB4"/>
        </a:accent3>
        <a:accent4>
          <a:srgbClr val="8DA3C1"/>
        </a:accent4>
        <a:accent5>
          <a:srgbClr val="B5C2C1"/>
        </a:accent5>
        <a:accent6>
          <a:srgbClr val="5B00E5"/>
        </a:accent6>
        <a:hlink>
          <a:srgbClr val="CCCC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3D4A1C"/>
        </a:lt1>
        <a:dk2>
          <a:srgbClr val="FFFFFF"/>
        </a:dk2>
        <a:lt2>
          <a:srgbClr val="003300"/>
        </a:lt2>
        <a:accent1>
          <a:srgbClr val="99CC00"/>
        </a:accent1>
        <a:accent2>
          <a:srgbClr val="669900"/>
        </a:accent2>
        <a:accent3>
          <a:srgbClr val="AFB2AA"/>
        </a:accent3>
        <a:accent4>
          <a:srgbClr val="D6D6D6"/>
        </a:accent4>
        <a:accent5>
          <a:srgbClr val="CAE2AA"/>
        </a:accent5>
        <a:accent6>
          <a:srgbClr val="5B8900"/>
        </a:accent6>
        <a:hlink>
          <a:srgbClr val="CC9900"/>
        </a:hlink>
        <a:folHlink>
          <a:srgbClr val="B2B2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005D8C"/>
        </a:lt1>
        <a:dk2>
          <a:srgbClr val="FFFFFF"/>
        </a:dk2>
        <a:lt2>
          <a:srgbClr val="333333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6D6D6"/>
        </a:accent4>
        <a:accent5>
          <a:srgbClr val="AAE2CA"/>
        </a:accent5>
        <a:accent6>
          <a:srgbClr val="0089B7"/>
        </a:accent6>
        <a:hlink>
          <a:srgbClr val="FFCC00"/>
        </a:hlink>
        <a:folHlink>
          <a:srgbClr val="D8D4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9AA"/>
        </a:accent5>
        <a:accent6>
          <a:srgbClr val="A661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9A88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22222"/>
        </a:accent4>
        <a:accent5>
          <a:srgbClr val="E2CAAA"/>
        </a:accent5>
        <a:accent6>
          <a:srgbClr val="B7B789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0</TotalTime>
  <Words>3923</Words>
  <Application>WPS 演示</Application>
  <PresentationFormat>在屏幕上显示</PresentationFormat>
  <Paragraphs>212</Paragraphs>
  <Slides>23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华文彩云</vt:lpstr>
      <vt:lpstr>黑体</vt:lpstr>
      <vt:lpstr>微软雅黑</vt:lpstr>
      <vt:lpstr>Arial Unicode MS</vt:lpstr>
      <vt:lpstr>Axis</vt:lpstr>
      <vt:lpstr>Equation.DSMT4</vt:lpstr>
      <vt:lpstr>Equation.DSMT4</vt:lpstr>
      <vt:lpstr>Equation.DSMT4</vt:lpstr>
      <vt:lpstr>Equation.DSMT4</vt:lpstr>
      <vt:lpstr>数据库系统原理模拟试题</vt:lpstr>
      <vt:lpstr>简答题</vt:lpstr>
      <vt:lpstr>分析题</vt:lpstr>
      <vt:lpstr>设计题</vt:lpstr>
      <vt:lpstr>计算题</vt:lpstr>
      <vt:lpstr>应用题</vt:lpstr>
      <vt:lpstr>试题讲解</vt:lpstr>
      <vt:lpstr>试题讲解</vt:lpstr>
      <vt:lpstr>试题讲解</vt:lpstr>
      <vt:lpstr>试题讲解</vt:lpstr>
      <vt:lpstr>试题讲解</vt:lpstr>
      <vt:lpstr>试题讲解</vt:lpstr>
      <vt:lpstr>试题讲解</vt:lpstr>
      <vt:lpstr>试题讲解</vt:lpstr>
      <vt:lpstr>试题讲解</vt:lpstr>
      <vt:lpstr>试题讲解</vt:lpstr>
      <vt:lpstr>试题讲解</vt:lpstr>
      <vt:lpstr>试题讲解</vt:lpstr>
      <vt:lpstr>试题讲解</vt:lpstr>
      <vt:lpstr>试题讲解</vt:lpstr>
      <vt:lpstr>试题讲解</vt:lpstr>
      <vt:lpstr>试题讲解</vt:lpstr>
      <vt:lpstr>PowerPoint 演示文稿</vt:lpstr>
    </vt:vector>
  </TitlesOfParts>
  <Company>jlu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面向机器学习的数据库技术</dc:title>
  <dc:creator>qiuxm</dc:creator>
  <cp:lastModifiedBy>christine wang</cp:lastModifiedBy>
  <cp:revision>43</cp:revision>
  <dcterms:created xsi:type="dcterms:W3CDTF">2021-07-19T01:27:00Z</dcterms:created>
  <dcterms:modified xsi:type="dcterms:W3CDTF">2022-08-04T17:35:09Z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49C189DE5FBB4167BAD3A69A1E62EC1E</vt:lpwstr>
  </property>
</Properties>
</file>