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6" r:id="rId2"/>
    <p:sldId id="371" r:id="rId3"/>
    <p:sldId id="372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373" r:id="rId12"/>
    <p:sldId id="317" r:id="rId13"/>
    <p:sldId id="318" r:id="rId14"/>
    <p:sldId id="288" r:id="rId15"/>
    <p:sldId id="319" r:id="rId16"/>
    <p:sldId id="290" r:id="rId17"/>
    <p:sldId id="320" r:id="rId18"/>
    <p:sldId id="292" r:id="rId19"/>
    <p:sldId id="321" r:id="rId20"/>
    <p:sldId id="294" r:id="rId21"/>
    <p:sldId id="322" r:id="rId22"/>
    <p:sldId id="298" r:id="rId23"/>
    <p:sldId id="306" r:id="rId24"/>
    <p:sldId id="310" r:id="rId25"/>
    <p:sldId id="300" r:id="rId26"/>
    <p:sldId id="341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52" r:id="rId55"/>
    <p:sldId id="353" r:id="rId56"/>
    <p:sldId id="354" r:id="rId57"/>
    <p:sldId id="355" r:id="rId58"/>
    <p:sldId id="356" r:id="rId59"/>
    <p:sldId id="357" r:id="rId60"/>
    <p:sldId id="358" r:id="rId61"/>
    <p:sldId id="359" r:id="rId62"/>
    <p:sldId id="360" r:id="rId63"/>
    <p:sldId id="361" r:id="rId64"/>
    <p:sldId id="362" r:id="rId65"/>
    <p:sldId id="363" r:id="rId66"/>
    <p:sldId id="364" r:id="rId67"/>
    <p:sldId id="365" r:id="rId68"/>
    <p:sldId id="366" r:id="rId69"/>
    <p:sldId id="367" r:id="rId70"/>
    <p:sldId id="368" r:id="rId71"/>
    <p:sldId id="369" r:id="rId72"/>
    <p:sldId id="370" r:id="rId73"/>
    <p:sldId id="311" r:id="rId74"/>
    <p:sldId id="274" r:id="rId75"/>
  </p:sldIdLst>
  <p:sldSz cx="9144000" cy="6858000" type="screen4x3"/>
  <p:notesSz cx="7010400" cy="9296400"/>
  <p:custShowLst>
    <p:custShow name="Custom Show 1" id="0">
      <p:sldLst>
        <p:sld r:id="rId6"/>
        <p:sld r:id="rId10"/>
        <p:sld r:id="rId25"/>
        <p:sld r:id="rId15"/>
        <p:sld r:id="rId74"/>
      </p:sldLst>
    </p:custShow>
  </p:custShowLst>
  <p:custDataLst>
    <p:tags r:id="rId78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pitchFamily="34" charset="0"/>
        <a:ea typeface="MS PGothic" panose="020B0600070205080204" pitchFamily="3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pitchFamily="34" charset="0"/>
        <a:ea typeface="MS PGothic" panose="020B0600070205080204" pitchFamily="3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pitchFamily="34" charset="0"/>
        <a:ea typeface="MS PGothic" panose="020B0600070205080204" pitchFamily="3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pitchFamily="34" charset="0"/>
        <a:ea typeface="MS PGothic" panose="020B0600070205080204" pitchFamily="3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pitchFamily="34" charset="0"/>
        <a:ea typeface="MS PGothic" panose="020B0600070205080204" pitchFamily="3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pitchFamily="34" charset="0"/>
        <a:ea typeface="MS PGothic" panose="020B0600070205080204" pitchFamily="3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pitchFamily="34" charset="0"/>
        <a:ea typeface="MS PGothic" panose="020B0600070205080204" pitchFamily="3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pitchFamily="34" charset="0"/>
        <a:ea typeface="MS PGothic" panose="020B0600070205080204" pitchFamily="3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anose="020B0604020202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9">
          <p15:clr>
            <a:srgbClr val="A4A3A4"/>
          </p15:clr>
        </p15:guide>
        <p15:guide id="2" pos="4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1"/>
    <p:restoredTop sz="80331" autoAdjust="0"/>
  </p:normalViewPr>
  <p:slideViewPr>
    <p:cSldViewPr snapToGrid="0" showGuides="1">
      <p:cViewPr varScale="1">
        <p:scale>
          <a:sx n="58" d="100"/>
          <a:sy n="58" d="100"/>
        </p:scale>
        <p:origin x="780" y="84"/>
      </p:cViewPr>
      <p:guideLst>
        <p:guide orient="horz" pos="689"/>
        <p:guide pos="4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1" tIns="46586" rIns="93171" bIns="46586" numCol="1" anchor="t" anchorCtr="0" compatLnSpc="1"/>
          <a:lstStyle>
            <a:lvl1pPr defTabSz="931545">
              <a:defRPr sz="1200">
                <a:latin typeface="Helvetica" panose="020B0604020202030204" pitchFamily="34" charset="0"/>
                <a:ea typeface="+mn-ea"/>
              </a:defRPr>
            </a:lvl1pPr>
          </a:lstStyle>
          <a:p>
            <a:pPr marL="0" marR="0" lvl="0" indent="0" algn="l" defTabSz="9315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1" tIns="46586" rIns="93171" bIns="46586" numCol="1" anchor="t" anchorCtr="0" compatLnSpc="1"/>
          <a:lstStyle>
            <a:lvl1pPr algn="r" defTabSz="931545">
              <a:defRPr sz="1200">
                <a:latin typeface="Helvetica" panose="020B0604020202030204" pitchFamily="34" charset="0"/>
                <a:ea typeface="+mn-ea"/>
              </a:defRPr>
            </a:lvl1pPr>
          </a:lstStyle>
          <a:p>
            <a:pPr marL="0" marR="0" lvl="0" indent="0" algn="r" defTabSz="9315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1" tIns="46586" rIns="93171" bIns="46586" numCol="1" anchor="b" anchorCtr="0" compatLnSpc="1"/>
          <a:lstStyle>
            <a:lvl1pPr defTabSz="931545">
              <a:defRPr sz="1200">
                <a:latin typeface="Helvetica" panose="020B0604020202030204" pitchFamily="34" charset="0"/>
                <a:ea typeface="+mn-ea"/>
              </a:defRPr>
            </a:lvl1pPr>
          </a:lstStyle>
          <a:p>
            <a:pPr marL="0" marR="0" lvl="0" indent="0" algn="l" defTabSz="9315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1" tIns="46586" rIns="93171" bIns="46586" numCol="1" anchor="b" anchorCtr="0" compatLnSpc="1"/>
          <a:lstStyle/>
          <a:p>
            <a:pPr lvl="0" algn="r" defTabSz="930275">
              <a:buNone/>
            </a:pPr>
            <a:fld id="{9A0DB2DC-4C9A-4742-B13C-FB6460FD3503}" type="slidenum">
              <a:rPr lang="en-US" sz="1200" dirty="0"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1" tIns="46586" rIns="93171" bIns="46586" numCol="1" anchor="t" anchorCtr="0" compatLnSpc="1"/>
          <a:lstStyle>
            <a:lvl1pPr defTabSz="931545">
              <a:defRPr sz="1200">
                <a:latin typeface="Helvetica" panose="020B0604020202030204" pitchFamily="34" charset="0"/>
                <a:ea typeface="+mn-ea"/>
              </a:defRPr>
            </a:lvl1pPr>
          </a:lstStyle>
          <a:p>
            <a:pPr marL="0" marR="0" lvl="0" indent="0" algn="l" defTabSz="9315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1" tIns="46586" rIns="93171" bIns="46586" numCol="1" anchor="t" anchorCtr="0" compatLnSpc="1"/>
          <a:lstStyle>
            <a:lvl1pPr algn="r" defTabSz="931545">
              <a:defRPr sz="1200">
                <a:latin typeface="Helvetica" panose="020B0604020202030204" pitchFamily="34" charset="0"/>
                <a:ea typeface="+mn-ea"/>
              </a:defRPr>
            </a:lvl1pPr>
          </a:lstStyle>
          <a:p>
            <a:pPr marL="0" marR="0" lvl="0" indent="0" algn="r" defTabSz="9315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26628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1" tIns="46586" rIns="93171" bIns="4658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1" tIns="46586" rIns="93171" bIns="46586" numCol="1" anchor="b" anchorCtr="0" compatLnSpc="1"/>
          <a:lstStyle>
            <a:lvl1pPr defTabSz="931545">
              <a:defRPr sz="1200">
                <a:latin typeface="Helvetica" panose="020B0604020202030204" pitchFamily="34" charset="0"/>
                <a:ea typeface="+mn-ea"/>
              </a:defRPr>
            </a:lvl1pPr>
          </a:lstStyle>
          <a:p>
            <a:pPr marL="0" marR="0" lvl="0" indent="0" algn="l" defTabSz="9315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pitchFamily="34" charset="0"/>
              <a:ea typeface="+mn-ea"/>
              <a:cs typeface="+mn-cs"/>
            </a:endParaRP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1" tIns="46586" rIns="93171" bIns="46586" numCol="1" anchor="b" anchorCtr="0" compatLnSpc="1"/>
          <a:lstStyle/>
          <a:p>
            <a:pPr lvl="0" algn="r" defTabSz="930275">
              <a:buNone/>
            </a:pPr>
            <a:fld id="{9A0DB2DC-4C9A-4742-B13C-FB6460FD3503}" type="slidenum">
              <a:rPr lang="en-US" sz="1200" dirty="0"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/>
              <a:t>1</a:t>
            </a:fld>
            <a:endParaRPr lang="en-US" altLang="en-US" sz="1200" dirty="0"/>
          </a:p>
        </p:txBody>
      </p:sp>
      <p:sp>
        <p:nvSpPr>
          <p:cNvPr id="276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  <a:t>14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I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  <a:t>16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I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  <a:t>18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I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  <a:t>20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I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  <a:t>22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I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  <a:t>23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I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  <a:t>24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I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  <a:t>25</a:t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I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732578-A4EC-1748-A2E4-0575D2A4584E}" type="slidenum">
              <a:rPr lang="zh-CN" altLang="en-US"/>
              <a:t>65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14041" y="703994"/>
            <a:ext cx="4582319" cy="3472317"/>
          </a:xfrm>
          <a:solidFill>
            <a:srgbClr val="FFFFFF"/>
          </a:solidFill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/>
              <a:t>73</a:t>
            </a:fld>
            <a:endParaRPr lang="en-US" altLang="en-US" sz="1200" dirty="0"/>
          </a:p>
        </p:txBody>
      </p:sp>
      <p:sp>
        <p:nvSpPr>
          <p:cNvPr id="471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2645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/>
              <a:t>74</a:t>
            </a:fld>
            <a:endParaRPr lang="en-US" altLang="en-US" sz="1200" dirty="0"/>
          </a:p>
        </p:txBody>
      </p:sp>
      <p:sp>
        <p:nvSpPr>
          <p:cNvPr id="481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/>
              <a:t>4</a:t>
            </a:fld>
            <a:endParaRPr lang="en-US" altLang="en-US" sz="1200" dirty="0"/>
          </a:p>
        </p:txBody>
      </p:sp>
      <p:sp>
        <p:nvSpPr>
          <p:cNvPr id="286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/>
              <a:t>5</a:t>
            </a:fld>
            <a:endParaRPr lang="en-US" altLang="en-US" sz="1200" dirty="0"/>
          </a:p>
        </p:txBody>
      </p:sp>
      <p:sp>
        <p:nvSpPr>
          <p:cNvPr id="296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/>
              <a:t>6</a:t>
            </a:fld>
            <a:endParaRPr lang="en-US" altLang="en-US" sz="1200" dirty="0"/>
          </a:p>
        </p:txBody>
      </p:sp>
      <p:sp>
        <p:nvSpPr>
          <p:cNvPr id="307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/>
              <a:t>7</a:t>
            </a:fld>
            <a:endParaRPr lang="en-US" altLang="en-US" sz="1200" dirty="0"/>
          </a:p>
        </p:txBody>
      </p:sp>
      <p:sp>
        <p:nvSpPr>
          <p:cNvPr id="317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/>
              <a:t>8</a:t>
            </a:fld>
            <a:endParaRPr lang="en-US" altLang="en-US" sz="1200" dirty="0"/>
          </a:p>
        </p:txBody>
      </p:sp>
      <p:sp>
        <p:nvSpPr>
          <p:cNvPr id="327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171" tIns="46586" rIns="93171" bIns="46586" anchor="b"/>
          <a:lstStyle/>
          <a:p>
            <a:pPr lvl="0" algn="r" defTabSz="930275"/>
            <a:fld id="{9A0DB2DC-4C9A-4742-B13C-FB6460FD3503}" type="slidenum">
              <a:rPr lang="en-US" altLang="en-US" sz="1200" dirty="0"/>
              <a:t>10</a:t>
            </a:fld>
            <a:endParaRPr lang="en-US" altLang="en-US" sz="1200" dirty="0"/>
          </a:p>
        </p:txBody>
      </p:sp>
      <p:sp>
        <p:nvSpPr>
          <p:cNvPr id="337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none" lIns="93171" tIns="46586" rIns="93171" bIns="46586" anchor="t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none" lIns="96661" tIns="48331" rIns="96661" bIns="48331" numCol="1" anchor="ctr" anchorCtr="0" compatLnSpc="1"/>
          <a:lstStyle/>
          <a:p>
            <a:pPr lvl="0"/>
            <a:r>
              <a:rPr lang="en-US" altLang="zh-CN">
                <a:sym typeface="Symbol" panose="05050102010706020507" pitchFamily="18" charset="2"/>
              </a:rPr>
              <a:t>propositional calculus:</a:t>
            </a:r>
            <a:r>
              <a:rPr lang="zh-CN" altLang="en-US">
                <a:sym typeface="Symbol" panose="05050102010706020507" pitchFamily="18" charset="2"/>
              </a:rPr>
              <a:t>命题演算</a:t>
            </a:r>
            <a:endParaRPr lang="zh-CN" altLang="en-US"/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sz="quarter"/>
          </p:nvPr>
        </p:nvSpPr>
        <p:spPr bwMode="auto"/>
        <p:txBody>
          <a:bodyPr wrap="none" lIns="96661" tIns="48331" rIns="96661" bIns="48331" numCol="1" anchor="b" anchorCtr="0" compatLnSpc="1"/>
          <a:lstStyle/>
          <a:p>
            <a:pPr lvl="0" algn="r" defTabSz="967105" eaLnBrk="0" hangingPunct="0"/>
            <a:fld id="{9A0DB2DC-4C9A-4742-B13C-FB6460FD3503}" type="slidenum">
              <a:rPr lang="zh-CN" altLang="en-US" sz="1300" dirty="0">
                <a:latin typeface="Times New Roman" panose="02020603050405020304" pitchFamily="18" charset="0"/>
              </a:rPr>
              <a:t>13</a:t>
            </a:fld>
            <a:endParaRPr lang="zh-CN" altLang="en-US" sz="13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Rectangle 2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r:id="rId3" imgW="0" imgH="0" progId="MS_ClipArt_Gallery.2">
                  <p:embed/>
                </p:oleObj>
              </mc:Choice>
              <mc:Fallback>
                <p:oleObj r:id="rId3" imgW="0" imgH="0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3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  <a:t>Database System Concepts, 6</a:t>
            </a:r>
            <a:r>
              <a:rPr kumimoji="0" lang="en-US" altLang="en-US" sz="1600" b="1" i="0" u="none" strike="noStrike" kern="1200" cap="none" spc="0" normalizeH="0" baseline="3000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  <a:t>th</a:t>
            </a:r>
            <a:r>
              <a:rPr kumimoji="0" lang="en-US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  <a:t> Ed</a:t>
            </a:r>
            <a:r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  <a:t>©Silberschatz, Korth and Sudarshan</a:t>
            </a:r>
            <a:b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</a:b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  <a:t>See </a:t>
            </a: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  <a:hlinkClick r:id="rId4"/>
              </a:rPr>
              <a:t>www.db-book.com</a:t>
            </a: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  <a:t> for conditions on re-use </a:t>
            </a:r>
          </a:p>
        </p:txBody>
      </p:sp>
      <p:pic>
        <p:nvPicPr>
          <p:cNvPr id="3077" name="Picture 8" descr="Cover-6E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392238" cy="1700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0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>
              <a:spcBef>
                <a:spcPct val="50000"/>
              </a:spcBef>
              <a:buNone/>
            </a:pPr>
            <a:fld id="{9A0DB2DC-4C9A-4742-B13C-FB6460FD3503}" type="slidenum">
              <a:rPr lang="en-US" dirty="0">
                <a:solidFill>
                  <a:srgbClr val="578963"/>
                </a:solidFill>
                <a:latin typeface="Times New Roman" panose="02020603050405020304" pitchFamily="18" charset="0"/>
              </a:rPr>
              <a:t>‹#›</a:t>
            </a:fld>
            <a:endParaRPr lang="en-US" dirty="0">
              <a:solidFill>
                <a:srgbClr val="578963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None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body" idx="1"/>
          </p:nvPr>
        </p:nvSpPr>
        <p:spPr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Helvetica" panose="020B0604020202030204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en-US" sz="1000" b="1" dirty="0">
                <a:solidFill>
                  <a:schemeClr val="tx2"/>
                </a:solidFill>
                <a:latin typeface="Helvetica" panose="020B0604020202030204" pitchFamily="34" charset="0"/>
              </a:rPr>
              <a:t>2.</a:t>
            </a:r>
            <a:fld id="{9A0DB2DC-4C9A-4742-B13C-FB6460FD3503}" type="slidenum">
              <a:rPr lang="en-US" altLang="en-US" sz="1000" b="1" dirty="0">
                <a:solidFill>
                  <a:schemeClr val="tx2"/>
                </a:solidFill>
                <a:latin typeface="Helvetica" panose="020B0604020202030204" pitchFamily="34" charset="0"/>
              </a:rPr>
              <a:t>‹#›</a:t>
            </a:fld>
            <a:endParaRPr lang="en-US" altLang="en-US" sz="1000" b="1" dirty="0">
              <a:solidFill>
                <a:schemeClr val="tx2"/>
              </a:solidFill>
              <a:latin typeface="Helvetica" panose="020B0604020202030204" pitchFamily="34" charset="0"/>
            </a:endParaRPr>
          </a:p>
        </p:txBody>
      </p:sp>
      <p:sp>
        <p:nvSpPr>
          <p:cNvPr id="309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  <a:t>Database System Concepts - 6</a:t>
            </a:r>
            <a:r>
              <a:rPr kumimoji="0" lang="en-US" altLang="en-US" sz="1000" b="1" i="0" u="none" strike="noStrike" kern="1200" cap="none" spc="0" normalizeH="0" baseline="3000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  <a:t>th</a:t>
            </a: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anose="020B0604020202030204" pitchFamily="34" charset="0"/>
                <a:ea typeface="MS PGothic" panose="020B0600070205080204" pitchFamily="34" charset="-128"/>
                <a:cs typeface="+mn-cs"/>
              </a:rPr>
              <a:t> Edition</a:t>
            </a: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3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3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4105" name="Picture 9" descr="Cover-6Ed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3175" y="0"/>
            <a:ext cx="668338" cy="815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pitchFamily="34" charset="0"/>
          <a:ea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3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jpe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e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645" y="2286000"/>
            <a:ext cx="8977630" cy="11430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2</a:t>
            </a:r>
            <a:r>
              <a:rPr kumimoji="1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Intro to Relational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lvl="0" algn="ctr" defTabSz="914400">
              <a:buClrTx/>
              <a:buSzTx/>
              <a:buFontTx/>
              <a:defRPr/>
            </a:pPr>
            <a:r>
              <a:rPr lang="en-US" sz="4445" noProof="0" dirty="0">
                <a:ln>
                  <a:noFill/>
                </a:ln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Relational Query Languages</a:t>
            </a: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113665" y="958215"/>
            <a:ext cx="8900795" cy="5519420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Procedural vs .non-procedural, or declarative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“Pure” languages: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Relational algebra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Tuple relational calculus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Domain relational calculus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above 3 pure languages are equivalent in computing power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will concentrate in this chapter on relational algebra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 turning-machine equivalent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consists of 6 basic operations</a:t>
            </a:r>
          </a:p>
          <a:p>
            <a:pPr lvl="1"/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Relational Query Languages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505" y="1093788"/>
            <a:ext cx="8880117" cy="1566285"/>
          </a:xfr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关系代数定义了一个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关系数据的</a:t>
            </a:r>
            <a:r>
              <a:rPr lang="zh-CN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运算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的集合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关系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运算以一个或者两个关系为输入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；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输出一个新的关系作为运算结果。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关系是一个以元组为元素的</a:t>
            </a:r>
            <a:r>
              <a:rPr lang="zh-CN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多重集合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multiset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可能包含重复元素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关系代数运算本质上是对多重集合的运算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932" t="39262" r="2954" b="18011"/>
          <a:stretch/>
        </p:blipFill>
        <p:spPr>
          <a:xfrm>
            <a:off x="1" y="3325088"/>
            <a:ext cx="9079622" cy="305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61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lvl="0" algn="ctr" defTabSz="914400">
              <a:buClrTx/>
              <a:buSzTx/>
              <a:buFontTx/>
              <a:defRPr/>
            </a:pPr>
            <a:r>
              <a:rPr lang="en-US" sz="4445" noProof="0">
                <a:ln>
                  <a:noFill/>
                </a:ln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Relational Algebra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83820" y="913130"/>
            <a:ext cx="8874125" cy="5518785"/>
          </a:xfrm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Procedural language</a:t>
            </a:r>
          </a:p>
          <a:p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Six basic operators</a:t>
            </a:r>
          </a:p>
          <a:p>
            <a:pPr lvl="1"/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select: 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charset="0"/>
                <a:sym typeface="Symbol" panose="05050102010706020507" pitchFamily="18" charset="2"/>
              </a:rPr>
              <a:t></a:t>
            </a:r>
            <a:endParaRPr lang="en-US" altLang="zh-CN" sz="280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project: 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</a:t>
            </a:r>
            <a:endParaRPr lang="en-US" altLang="zh-CN" sz="280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union: 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endParaRPr lang="en-US" altLang="zh-CN" sz="280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set difference: </a:t>
            </a:r>
            <a:r>
              <a:rPr lang="en-US" altLang="zh-CN" sz="2800" i="1">
                <a:solidFill>
                  <a:srgbClr val="FF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–</a:t>
            </a: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Cartesian product: 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endParaRPr lang="en-US" altLang="zh-CN" sz="280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rename: </a:t>
            </a:r>
            <a:r>
              <a:rPr lang="en-US" altLang="zh-CN" sz="2800" i="1">
                <a:solidFill>
                  <a:srgbClr val="FF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</a:t>
            </a:r>
            <a:endParaRPr lang="en-US" altLang="zh-CN" sz="280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operators take one or  two relations as inputs and produce a new relation as a result.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lvl="0" algn="ctr" defTabSz="914400">
              <a:buClrTx/>
              <a:buSzTx/>
              <a:buFontTx/>
              <a:defRPr/>
            </a:pPr>
            <a:r>
              <a:rPr lang="en-US" sz="4445" noProof="0">
                <a:ln>
                  <a:noFill/>
                </a:ln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Select Operation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62255" y="873125"/>
            <a:ext cx="8637270" cy="5758815"/>
          </a:xfrm>
        </p:spPr>
        <p:txBody>
          <a:bodyPr vert="horz" wrap="square" lIns="91440" tIns="45720" rIns="91440" bIns="45720" numCol="1" anchor="t" anchorCtr="0" compatLnSpc="1"/>
          <a:lstStyle/>
          <a:p>
            <a:pPr defTabSz="914400">
              <a:lnSpc>
                <a:spcPct val="120000"/>
              </a:lnSpc>
              <a:spcBef>
                <a:spcPct val="30000"/>
              </a:spcBef>
              <a:tabLst>
                <a:tab pos="1659255" algn="l"/>
                <a:tab pos="3149600" algn="ctr"/>
                <a:tab pos="3425825" algn="l"/>
              </a:tabLst>
            </a:pP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Notation:  </a:t>
            </a:r>
            <a:r>
              <a:rPr lang="en-US" altLang="zh-CN" sz="28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i="1" baseline="-250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8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defTabSz="914400">
              <a:lnSpc>
                <a:spcPct val="120000"/>
              </a:lnSpc>
              <a:spcBef>
                <a:spcPct val="30000"/>
              </a:spcBef>
              <a:tabLst>
                <a:tab pos="1659255" algn="l"/>
                <a:tab pos="3149600" algn="ctr"/>
                <a:tab pos="3425825" algn="l"/>
              </a:tabLst>
            </a:pPr>
            <a:r>
              <a:rPr lang="en-US" altLang="zh-CN" sz="28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is called the </a:t>
            </a:r>
            <a:r>
              <a:rPr lang="en-US" altLang="zh-CN" sz="2800" b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selection predicate</a:t>
            </a:r>
            <a:endParaRPr lang="en-US" altLang="zh-CN" sz="2800" b="0" i="1">
              <a:solidFill>
                <a:schemeClr val="tx2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defTabSz="914400">
              <a:lnSpc>
                <a:spcPct val="120000"/>
              </a:lnSpc>
              <a:spcBef>
                <a:spcPct val="30000"/>
              </a:spcBef>
              <a:tabLst>
                <a:tab pos="1659255" algn="l"/>
                <a:tab pos="3149600" algn="ctr"/>
                <a:tab pos="3425825" algn="l"/>
              </a:tabLst>
            </a:pP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Defined as: </a:t>
            </a:r>
            <a:r>
              <a:rPr lang="en-US" altLang="zh-CN" sz="28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800" i="1" baseline="-250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800" b="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) = {</a:t>
            </a:r>
            <a:r>
              <a:rPr lang="en-US" altLang="zh-CN" sz="28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| </a:t>
            </a:r>
            <a:r>
              <a:rPr lang="en-US" altLang="zh-CN" sz="28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 </a:t>
            </a:r>
            <a:r>
              <a:rPr lang="en-US" altLang="zh-CN" sz="28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and </a:t>
            </a:r>
            <a:r>
              <a:rPr lang="en-US" altLang="zh-CN" sz="28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p(t)</a:t>
            </a: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</a:p>
          <a:p>
            <a:pPr lvl="1" defTabSz="914400">
              <a:lnSpc>
                <a:spcPct val="120000"/>
              </a:lnSpc>
              <a:spcBef>
                <a:spcPct val="30000"/>
              </a:spcBef>
              <a:tabLst>
                <a:tab pos="1659255" algn="l"/>
                <a:tab pos="3149600" algn="ctr"/>
                <a:tab pos="3425825" algn="l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Where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p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is a formula in propositional calculus consisting of </a:t>
            </a:r>
            <a:r>
              <a:rPr lang="en-US" altLang="zh-CN" sz="2400" b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terms</a:t>
            </a:r>
            <a:r>
              <a:rPr lang="en-US" altLang="zh-CN" sz="240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connected by :  (</a:t>
            </a:r>
            <a:r>
              <a:rPr lang="en-US" altLang="zh-CN" sz="2400" b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and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),  (</a:t>
            </a:r>
            <a:r>
              <a:rPr lang="en-US" altLang="zh-CN" sz="2400" b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or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),  (</a:t>
            </a:r>
            <a:r>
              <a:rPr lang="en-US" altLang="zh-CN" sz="2400" b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not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lvl="1" defTabSz="914400">
              <a:lnSpc>
                <a:spcPct val="120000"/>
              </a:lnSpc>
              <a:spcBef>
                <a:spcPct val="30000"/>
              </a:spcBef>
              <a:tabLst>
                <a:tab pos="1659255" algn="l"/>
                <a:tab pos="3149600" algn="ctr"/>
                <a:tab pos="3425825" algn="l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Each </a:t>
            </a:r>
            <a:r>
              <a:rPr lang="en-US" altLang="zh-CN" sz="2400" b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term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is one of:</a:t>
            </a:r>
          </a:p>
          <a:p>
            <a:pPr defTabSz="914400">
              <a:lnSpc>
                <a:spcPct val="120000"/>
              </a:lnSpc>
              <a:spcBef>
                <a:spcPct val="30000"/>
              </a:spcBef>
              <a:buNone/>
              <a:tabLst>
                <a:tab pos="1659255" algn="l"/>
                <a:tab pos="3149600" algn="ctr"/>
                <a:tab pos="3425825" algn="l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		&lt;attribute&gt;	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op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	&lt;attribute&gt; or &lt;constant&gt;</a:t>
            </a:r>
          </a:p>
          <a:p>
            <a:pPr lvl="2" defTabSz="914400">
              <a:lnSpc>
                <a:spcPct val="120000"/>
              </a:lnSpc>
              <a:spcBef>
                <a:spcPct val="30000"/>
              </a:spcBef>
              <a:tabLst>
                <a:tab pos="1659255" algn="l"/>
                <a:tab pos="3149600" algn="ctr"/>
                <a:tab pos="3425825" algn="l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where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op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is one of:  =, , &gt;, . &lt;. </a:t>
            </a:r>
          </a:p>
          <a:p>
            <a:pPr defTabSz="914400">
              <a:lnSpc>
                <a:spcPct val="120000"/>
              </a:lnSpc>
              <a:spcBef>
                <a:spcPct val="30000"/>
              </a:spcBef>
              <a:tabLst>
                <a:tab pos="1659255" algn="l"/>
                <a:tab pos="3149600" algn="ctr"/>
                <a:tab pos="3425825" algn="l"/>
              </a:tabLst>
            </a:pPr>
            <a: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Example of selection:</a:t>
            </a:r>
            <a:br>
              <a:rPr lang="en-US" altLang="zh-CN" sz="2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 	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dept_name</a:t>
            </a:r>
            <a:r>
              <a:rPr lang="en-US" altLang="zh-CN" sz="2400" i="1" baseline="-250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=“</a:t>
            </a:r>
            <a:r>
              <a:rPr lang="en-US" altLang="zh-CN" sz="2400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Physics”</a:t>
            </a:r>
            <a:r>
              <a:rPr lang="en-US" altLang="zh-CN" sz="2400" err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instructor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Select Operation – selection of rows (tuples)</a:t>
            </a:r>
          </a:p>
        </p:txBody>
      </p:sp>
      <p:sp>
        <p:nvSpPr>
          <p:cNvPr id="13315" name="Text Box 3"/>
          <p:cNvSpPr txBox="1"/>
          <p:nvPr/>
        </p:nvSpPr>
        <p:spPr>
          <a:xfrm>
            <a:off x="938213" y="1077913"/>
            <a:ext cx="1639887" cy="3667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dirty="0">
                <a:latin typeface="Helvetica" panose="020B0604020202030204" pitchFamily="34" charset="0"/>
              </a:rPr>
              <a:t>Relation r</a:t>
            </a:r>
          </a:p>
        </p:txBody>
      </p:sp>
      <p:pic>
        <p:nvPicPr>
          <p:cNvPr id="1331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850" y="1449388"/>
            <a:ext cx="1887538" cy="3876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7" name="Text Box 6"/>
          <p:cNvSpPr txBox="1"/>
          <p:nvPr/>
        </p:nvSpPr>
        <p:spPr>
          <a:xfrm>
            <a:off x="971550" y="3748088"/>
            <a:ext cx="2038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marL="230505" indent="-230505" algn="ctr">
              <a:spcBef>
                <a:spcPct val="50000"/>
              </a:spcBef>
              <a:buClr>
                <a:schemeClr val="tx2"/>
              </a:buClr>
              <a:buFont typeface="Wingdings 2" panose="05020102010507070707" pitchFamily="18" charset="2"/>
              <a:buChar char="¡"/>
            </a:pPr>
            <a:r>
              <a:rPr lang="en-US" altLang="en-US" sz="2400" dirty="0">
                <a:latin typeface="Helvetica" panose="020B060402020203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400" baseline="-25000" dirty="0">
                <a:latin typeface="Helvetica" panose="020B0604020202030204" pitchFamily="34" charset="0"/>
                <a:sym typeface="Symbol" panose="05050102010706020507" pitchFamily="18" charset="2"/>
              </a:rPr>
              <a:t>A=B ^ D &gt; 5</a:t>
            </a:r>
            <a:r>
              <a:rPr lang="en-US" altLang="en-US" sz="2000" baseline="-25000" dirty="0"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Helvetica" panose="020B0604020202030204" pitchFamily="34" charset="0"/>
                <a:sym typeface="Symbol" panose="05050102010706020507" pitchFamily="18" charset="2"/>
              </a:rPr>
              <a:t>(r)</a:t>
            </a:r>
            <a:endParaRPr lang="en-US" altLang="en-US" sz="2400" dirty="0"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Project Operation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90500" y="999490"/>
            <a:ext cx="8801735" cy="4955540"/>
          </a:xfrm>
        </p:spPr>
        <p:txBody>
          <a:bodyPr vert="horz" wrap="square" lIns="91440" tIns="45720" rIns="91440" bIns="45720" numCol="1" anchor="t" anchorCtr="0" compatLnSpc="1"/>
          <a:lstStyle/>
          <a:p>
            <a:pPr defTabSz="914400">
              <a:lnSpc>
                <a:spcPct val="120000"/>
              </a:lnSpc>
              <a:tabLst>
                <a:tab pos="325755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Notation:</a:t>
            </a:r>
            <a:b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</a:b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	</a:t>
            </a:r>
          </a:p>
          <a:p>
            <a:pPr defTabSz="914400"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	where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en-US" altLang="zh-CN" sz="2400" i="1" baseline="-250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, A</a:t>
            </a:r>
            <a:r>
              <a:rPr lang="en-US" altLang="zh-CN" sz="2400" i="1" baseline="-250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are attribute names and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is a relation name.</a:t>
            </a:r>
          </a:p>
          <a:p>
            <a:pPr defTabSz="914400">
              <a:tabLst>
                <a:tab pos="325755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The result is defined as the relation of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k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columns obtained by erasing the columns that are not listed</a:t>
            </a:r>
          </a:p>
          <a:p>
            <a:pPr defTabSz="914400">
              <a:tabLst>
                <a:tab pos="3257550" algn="ctr"/>
              </a:tabLst>
            </a:pPr>
            <a:r>
              <a:rPr lang="en-US" altLang="zh-CN" sz="240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Duplicate rows removed from result, since relations are sets</a:t>
            </a:r>
          </a:p>
          <a:p>
            <a:pPr defTabSz="914400">
              <a:tabLst>
                <a:tab pos="325755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Example: To eliminate the 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ID,name and salary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attribute of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intructor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/>
            </a:r>
            <a:b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</a:b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        	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i="1" baseline="-250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+mn-ea"/>
              </a:rPr>
              <a:t>ID,name,salary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(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instructor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) </a:t>
            </a:r>
            <a:b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</a:br>
            <a:endParaRPr lang="en-US" altLang="zh-CN" sz="2400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3148013" y="1363663"/>
          <a:ext cx="18065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3" imgW="1289050" imgH="356870" progId="Equations">
                  <p:embed/>
                </p:oleObj>
              </mc:Choice>
              <mc:Fallback>
                <p:oleObj r:id="rId3" imgW="1289050" imgH="356870" progId="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8013" y="1363663"/>
                        <a:ext cx="1806575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92075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Project Operation – selection of columns (Attributes) </a:t>
            </a: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377825" y="1077913"/>
            <a:ext cx="2441575" cy="411162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dirty="0"/>
              <a:t>Relation</a:t>
            </a:r>
            <a:r>
              <a:rPr lang="en-US" altLang="en-US" i="1" dirty="0"/>
              <a:t> r</a:t>
            </a:r>
            <a:r>
              <a:rPr lang="en-US" altLang="en-US" dirty="0"/>
              <a:t>:</a:t>
            </a:r>
          </a:p>
        </p:txBody>
      </p:sp>
      <p:sp>
        <p:nvSpPr>
          <p:cNvPr id="14340" name="Rectangle 4"/>
          <p:cNvSpPr/>
          <p:nvPr/>
        </p:nvSpPr>
        <p:spPr>
          <a:xfrm>
            <a:off x="990600" y="4114800"/>
            <a:ext cx="7029450" cy="4095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4341" name="Rectangle 5"/>
          <p:cNvSpPr/>
          <p:nvPr/>
        </p:nvSpPr>
        <p:spPr>
          <a:xfrm>
            <a:off x="914400" y="3962400"/>
            <a:ext cx="7029450" cy="4095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4342" name="Rectangle 6"/>
          <p:cNvSpPr/>
          <p:nvPr/>
        </p:nvSpPr>
        <p:spPr>
          <a:xfrm>
            <a:off x="533400" y="4114800"/>
            <a:ext cx="7029450" cy="4095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</a:pPr>
            <a:endParaRPr lang="en-I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4343" name="Rectangle 7"/>
          <p:cNvSpPr/>
          <p:nvPr/>
        </p:nvSpPr>
        <p:spPr>
          <a:xfrm>
            <a:off x="407988" y="4140200"/>
            <a:ext cx="7029450" cy="4095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I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4344" name="Rectangle 8"/>
          <p:cNvSpPr/>
          <p:nvPr/>
        </p:nvSpPr>
        <p:spPr>
          <a:xfrm>
            <a:off x="404813" y="3659188"/>
            <a:ext cx="2057400" cy="990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dirty="0">
                <a:latin typeface="Helvetica" panose="020B0604020202030204" pitchFamily="34" charset="0"/>
              </a:rPr>
              <a:t> </a:t>
            </a:r>
            <a:r>
              <a:rPr lang="en-US" altLang="en-US" dirty="0"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endParaRPr lang="en-US" altLang="en-US" dirty="0">
              <a:latin typeface="Helvetica" panose="020B0604020202030204" pitchFamily="34" charset="0"/>
            </a:endParaRPr>
          </a:p>
        </p:txBody>
      </p:sp>
      <p:pic>
        <p:nvPicPr>
          <p:cNvPr id="14345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63" y="1189038"/>
            <a:ext cx="2708275" cy="44307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6" name="Rectangle 10"/>
          <p:cNvSpPr/>
          <p:nvPr/>
        </p:nvSpPr>
        <p:spPr>
          <a:xfrm>
            <a:off x="723900" y="3597275"/>
            <a:ext cx="1468438" cy="4095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A,C</a:t>
            </a:r>
            <a:r>
              <a:rPr lang="en-US" altLang="en-US" sz="2400" dirty="0">
                <a:latin typeface="Times New Roman" panose="02020603050405020304" pitchFamily="18" charset="0"/>
              </a:rPr>
              <a:t> (</a:t>
            </a:r>
            <a:r>
              <a:rPr lang="en-US" altLang="en-US" sz="2400" i="1" dirty="0">
                <a:latin typeface="Times New Roman" panose="02020603050405020304" pitchFamily="18" charset="0"/>
              </a:rPr>
              <a:t>r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Union Operation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33985" y="911860"/>
            <a:ext cx="8876030" cy="5438775"/>
          </a:xfrm>
        </p:spPr>
        <p:txBody>
          <a:bodyPr vert="horz" wrap="square" lIns="91440" tIns="45720" rIns="91440" bIns="45720" numCol="1" anchor="t" anchorCtr="0" compatLnSpc="1"/>
          <a:lstStyle/>
          <a:p>
            <a:pPr defTabSz="914400">
              <a:tabLst>
                <a:tab pos="296545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Notation: 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</a:p>
          <a:p>
            <a:pPr defTabSz="914400">
              <a:tabLst>
                <a:tab pos="296545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Defined as: 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= {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|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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or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t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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</a:p>
          <a:p>
            <a:pPr defTabSz="914400">
              <a:tabLst>
                <a:tab pos="2965450" algn="ctr"/>
              </a:tabLst>
            </a:pPr>
            <a:r>
              <a:rPr lang="en-US" altLang="zh-CN" sz="240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For </a:t>
            </a:r>
            <a:r>
              <a:rPr lang="en-US" altLang="zh-CN" sz="2400" i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sz="240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sz="2400" i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to be valid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defTabSz="914400">
              <a:buNone/>
              <a:tabLst>
                <a:tab pos="2965450" algn="ctr"/>
              </a:tabLst>
            </a:pP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1. 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r,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must have the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same </a:t>
            </a:r>
            <a:r>
              <a:rPr lang="en-US" altLang="zh-CN" sz="2400" b="0" err="1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arity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(same number of attributes)</a:t>
            </a:r>
          </a:p>
          <a:p>
            <a:pPr defTabSz="914400">
              <a:buNone/>
              <a:tabLst>
                <a:tab pos="296545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	2.  The attribute domains must be </a:t>
            </a:r>
            <a:r>
              <a:rPr lang="en-US" altLang="zh-CN" sz="2400" b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compatible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(example: 2</a:t>
            </a:r>
            <a:r>
              <a:rPr lang="en-US" altLang="zh-CN" sz="2400" baseline="300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nd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column 	of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deals with the same type of values as does the 2</a:t>
            </a:r>
            <a:r>
              <a:rPr lang="en-US" altLang="zh-CN" sz="2400" baseline="300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nd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column of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defTabSz="914400">
              <a:lnSpc>
                <a:spcPct val="140000"/>
              </a:lnSpc>
              <a:tabLst>
                <a:tab pos="2965450" algn="ctr"/>
              </a:tabLst>
            </a:pPr>
            <a:r>
              <a:rPr lang="en-US" altLang="zh-CN" sz="2400">
                <a:ea typeface="宋体" panose="02010600030101010101" pitchFamily="2" charset="-122"/>
                <a:sym typeface="+mn-ea"/>
              </a:rPr>
              <a:t>Example: to find all courses taught in the Fall 2009 semester, or in the Spring 2010 semester, or in both</a:t>
            </a:r>
            <a:br>
              <a:rPr lang="en-US" altLang="zh-CN" sz="2400">
                <a:ea typeface="宋体" panose="02010600030101010101" pitchFamily="2" charset="-122"/>
                <a:sym typeface="+mn-ea"/>
              </a:rPr>
            </a:br>
            <a:r>
              <a:rPr lang="en-US" altLang="zh-CN" sz="2400"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i="1" baseline="-25000" err="1">
                <a:ea typeface="宋体" panose="02010600030101010101" pitchFamily="2" charset="-122"/>
                <a:sym typeface="+mn-ea"/>
              </a:rPr>
              <a:t>course_id</a:t>
            </a:r>
            <a:r>
              <a:rPr lang="en-US" altLang="zh-CN" sz="2400">
                <a:ea typeface="宋体" panose="02010600030101010101" pitchFamily="2" charset="-122"/>
                <a:sym typeface="+mn-ea"/>
              </a:rPr>
              <a:t> 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semester=“Fall”  </a:t>
            </a:r>
            <a:r>
              <a:rPr lang="el-GR" altLang="zh-CN" sz="2400" i="1" baseline="-25000" dirty="0">
                <a:sym typeface="Symbol" panose="05050102010706020507" pitchFamily="18" charset="2"/>
              </a:rPr>
              <a:t>Λ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 year=2009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section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))    </a:t>
            </a:r>
            <a:b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  </a:t>
            </a:r>
            <a:r>
              <a:rPr lang="en-US" altLang="zh-CN" sz="2400" i="1" baseline="-25000" err="1">
                <a:ea typeface="宋体" panose="02010600030101010101" pitchFamily="2" charset="-122"/>
                <a:sym typeface="+mn-ea"/>
              </a:rPr>
              <a:t>course_id</a:t>
            </a:r>
            <a:r>
              <a:rPr lang="en-US" altLang="zh-CN" sz="2400">
                <a:ea typeface="宋体" panose="02010600030101010101" pitchFamily="2" charset="-122"/>
                <a:sym typeface="+mn-ea"/>
              </a:rPr>
              <a:t> 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semester=“Spring”  </a:t>
            </a:r>
            <a:r>
              <a:rPr lang="el-GR" altLang="zh-CN" sz="2400" i="1" baseline="-25000" dirty="0">
                <a:sym typeface="Symbol" panose="05050102010706020507" pitchFamily="18" charset="2"/>
              </a:rPr>
              <a:t>Λ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 year=2010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section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  <a:endParaRPr lang="en-US" altLang="zh-CN" sz="2400" i="1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Union of two relations</a:t>
            </a: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798513" y="1077913"/>
            <a:ext cx="6861175" cy="334962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en-US" altLang="en-US" dirty="0"/>
              <a:t>Relations </a:t>
            </a:r>
            <a:r>
              <a:rPr lang="en-US" altLang="en-US" i="1" dirty="0"/>
              <a:t>r, s:</a:t>
            </a:r>
            <a:endParaRPr lang="en-US" altLang="en-US" dirty="0"/>
          </a:p>
        </p:txBody>
      </p:sp>
      <p:sp>
        <p:nvSpPr>
          <p:cNvPr id="15364" name="Rectangle 4"/>
          <p:cNvSpPr/>
          <p:nvPr/>
        </p:nvSpPr>
        <p:spPr>
          <a:xfrm>
            <a:off x="798513" y="3238500"/>
            <a:ext cx="7029450" cy="1285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dirty="0">
                <a:latin typeface="Helvetica" panose="020B0604020202030204" pitchFamily="34" charset="0"/>
              </a:rPr>
              <a:t>r </a:t>
            </a:r>
            <a:r>
              <a:rPr lang="en-US" altLang="en-US" dirty="0">
                <a:latin typeface="Helvetica" panose="020B0604020202030204" pitchFamily="34" charset="0"/>
                <a:sym typeface="Symbol" panose="05050102010706020507" pitchFamily="18" charset="2"/>
              </a:rPr>
              <a:t> s</a:t>
            </a:r>
            <a:r>
              <a:rPr lang="en-US" altLang="en-US" dirty="0">
                <a:latin typeface="Helvetica" panose="020B0604020202030204" pitchFamily="34" charset="0"/>
              </a:rPr>
              <a:t>:</a:t>
            </a:r>
          </a:p>
        </p:txBody>
      </p:sp>
      <p:pic>
        <p:nvPicPr>
          <p:cNvPr id="1536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88" y="1138238"/>
            <a:ext cx="2357437" cy="4211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Set Difference Operation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>
          <a:xfrm>
            <a:off x="332740" y="1408430"/>
            <a:ext cx="8513445" cy="4916805"/>
          </a:xfrm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60000"/>
              </a:spcBef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Notation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r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s</a:t>
            </a:r>
          </a:p>
          <a:p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Defined as: 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r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s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 = {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t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|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t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and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t 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sz="2400" i="1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Set differences must be taken between </a:t>
            </a:r>
            <a:r>
              <a:rPr lang="en-US" altLang="zh-CN" sz="2400" b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compatible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relations.</a:t>
            </a:r>
          </a:p>
          <a:p>
            <a:pPr lvl="1"/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and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s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must have the </a:t>
            </a:r>
            <a:r>
              <a:rPr lang="en-US" altLang="zh-CN" sz="240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same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arity</a:t>
            </a:r>
            <a:endParaRPr lang="en-US" altLang="zh-CN" sz="2400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attribute domains of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r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and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s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must be compatible</a:t>
            </a:r>
          </a:p>
          <a:p>
            <a:pPr lvl="0"/>
            <a:r>
              <a:rPr lang="en-US" altLang="zh-CN" sz="2400">
                <a:ea typeface="宋体" panose="02010600030101010101" pitchFamily="2" charset="-122"/>
                <a:sym typeface="+mn-ea"/>
              </a:rPr>
              <a:t>Example: to find all courses taught in the Fall 2009 semester, but not in the Spring 2010 semester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i="1" baseline="-25000" err="1">
                <a:ea typeface="宋体" panose="02010600030101010101" pitchFamily="2" charset="-122"/>
                <a:sym typeface="+mn-ea"/>
              </a:rPr>
              <a:t>course_id</a:t>
            </a:r>
            <a:r>
              <a:rPr lang="en-US" altLang="zh-CN" sz="2400">
                <a:ea typeface="宋体" panose="02010600030101010101" pitchFamily="2" charset="-122"/>
                <a:sym typeface="+mn-ea"/>
              </a:rPr>
              <a:t> 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semester=“Fall”  </a:t>
            </a:r>
            <a:r>
              <a:rPr lang="el-GR" altLang="zh-CN" sz="2400" i="1" baseline="-25000" dirty="0">
                <a:sym typeface="Symbol" panose="05050102010706020507" pitchFamily="18" charset="2"/>
              </a:rPr>
              <a:t>Λ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 year=2009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section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))  −  </a:t>
            </a:r>
            <a:b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  </a:t>
            </a:r>
            <a:r>
              <a:rPr lang="en-US" altLang="zh-CN" sz="2400" i="1" baseline="-25000" err="1">
                <a:ea typeface="宋体" panose="02010600030101010101" pitchFamily="2" charset="-122"/>
                <a:sym typeface="+mn-ea"/>
              </a:rPr>
              <a:t>course_id</a:t>
            </a:r>
            <a:r>
              <a:rPr lang="en-US" altLang="zh-CN" sz="2400">
                <a:ea typeface="宋体" panose="02010600030101010101" pitchFamily="2" charset="-122"/>
                <a:sym typeface="+mn-ea"/>
              </a:rPr>
              <a:t> 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semester=“Spring”  </a:t>
            </a:r>
            <a:r>
              <a:rPr lang="el-GR" altLang="zh-CN" sz="2400" i="1" baseline="-25000" dirty="0">
                <a:sym typeface="Symbol" panose="05050102010706020507" pitchFamily="18" charset="2"/>
              </a:rPr>
              <a:t>Λ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 year=2010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section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  <a:endParaRPr lang="zh-CN" altLang="en-US" sz="2400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26394" r="1080" b="28693"/>
          <a:stretch/>
        </p:blipFill>
        <p:spPr>
          <a:xfrm>
            <a:off x="49876" y="1980047"/>
            <a:ext cx="9027621" cy="307409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45659" y="116379"/>
            <a:ext cx="8365085" cy="6525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anose="020B060402020203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anose="020B060402020203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anose="020B060402020203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anose="020B0604020202030204" pitchFamily="34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anose="020B060402020203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anose="020B060402020203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anose="020B060402020203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panose="020B0604020202030204" pitchFamily="34" charset="0"/>
              </a:defRPr>
            </a:lvl9pPr>
          </a:lstStyle>
          <a:p>
            <a:pPr>
              <a:defRPr/>
            </a:pPr>
            <a:r>
              <a:rPr lang="en-US" sz="3600" kern="0" smtClean="0">
                <a:solidFill>
                  <a:srgbClr val="CC33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2: Intro to Relational Model</a:t>
            </a:r>
            <a:endParaRPr lang="en-US" sz="3600" kern="0" dirty="0">
              <a:solidFill>
                <a:srgbClr val="CC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710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66675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Set difference of two relations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798513" y="1077913"/>
            <a:ext cx="6861175" cy="334962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en-US" altLang="en-US" dirty="0"/>
              <a:t>Relations </a:t>
            </a:r>
            <a:r>
              <a:rPr lang="en-US" altLang="en-US" i="1" dirty="0"/>
              <a:t>r</a:t>
            </a:r>
            <a:r>
              <a:rPr lang="en-US" altLang="en-US" dirty="0"/>
              <a:t>, </a:t>
            </a:r>
            <a:r>
              <a:rPr lang="en-US" altLang="en-US" i="1" dirty="0"/>
              <a:t>s</a:t>
            </a:r>
            <a:r>
              <a:rPr lang="en-US" altLang="en-US" dirty="0"/>
              <a:t>:</a:t>
            </a:r>
          </a:p>
        </p:txBody>
      </p:sp>
      <p:sp>
        <p:nvSpPr>
          <p:cNvPr id="16388" name="Rectangle 4"/>
          <p:cNvSpPr/>
          <p:nvPr/>
        </p:nvSpPr>
        <p:spPr>
          <a:xfrm>
            <a:off x="798513" y="3221038"/>
            <a:ext cx="7029450" cy="9223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i="1" dirty="0">
                <a:latin typeface="Helvetica" panose="020B0604020202030204" pitchFamily="34" charset="0"/>
              </a:rPr>
              <a:t>r  </a:t>
            </a:r>
            <a:r>
              <a:rPr lang="en-US" altLang="en-US" i="1" dirty="0">
                <a:latin typeface="Helvetica" panose="020B0604020202030204" pitchFamily="34" charset="0"/>
                <a:sym typeface="Symbol" panose="05050102010706020507" pitchFamily="18" charset="2"/>
              </a:rPr>
              <a:t>– s</a:t>
            </a:r>
            <a:r>
              <a:rPr lang="en-US" altLang="en-US" i="1" dirty="0">
                <a:latin typeface="Helvetica" panose="020B0604020202030204" pitchFamily="34" charset="0"/>
              </a:rPr>
              <a:t>:</a:t>
            </a:r>
          </a:p>
        </p:txBody>
      </p:sp>
      <p:pic>
        <p:nvPicPr>
          <p:cNvPr id="1638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1211263"/>
            <a:ext cx="2554288" cy="3230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416925" cy="685800"/>
          </a:xfrm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Cartesian-Product Operation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447800"/>
            <a:ext cx="7848600" cy="4506913"/>
          </a:xfrm>
        </p:spPr>
        <p:txBody>
          <a:bodyPr vert="horz" wrap="square" lIns="91440" tIns="45720" rIns="91440" bIns="45720" numCol="1" anchor="t" anchorCtr="0" compatLnSpc="1"/>
          <a:lstStyle/>
          <a:p>
            <a:pPr defTabSz="914400">
              <a:tabLst>
                <a:tab pos="314960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Notation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r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x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s</a:t>
            </a:r>
            <a:endParaRPr lang="en-US" altLang="zh-CN" sz="2400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 defTabSz="914400">
              <a:tabLst>
                <a:tab pos="314960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Defined as:    	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x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s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= {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t q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|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t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r </a:t>
            </a:r>
            <a:r>
              <a:rPr lang="en-US" altLang="zh-CN" sz="2400" b="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and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</a:p>
          <a:p>
            <a:pPr defTabSz="914400">
              <a:tabLst>
                <a:tab pos="314960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Assume that attributes of r(R) and s(S) are disjoint. </a:t>
            </a:r>
          </a:p>
          <a:p>
            <a:pPr lvl="1" defTabSz="914400">
              <a:tabLst>
                <a:tab pos="314960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That is,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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S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 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defTabSz="914400">
              <a:tabLst>
                <a:tab pos="3149600" algn="ctr"/>
              </a:tabLst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If attributes of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r(R)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s(S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) are not disjoint, </a:t>
            </a:r>
            <a:r>
              <a:rPr lang="en-US" altLang="zh-CN" sz="240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then renaming must be used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193675"/>
            <a:ext cx="8229600" cy="503238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joining two relations -- Cartesian-product</a:t>
            </a:r>
          </a:p>
        </p:txBody>
      </p:sp>
      <p:sp>
        <p:nvSpPr>
          <p:cNvPr id="18435" name="Rectangle 3"/>
          <p:cNvSpPr/>
          <p:nvPr/>
        </p:nvSpPr>
        <p:spPr>
          <a:xfrm>
            <a:off x="798513" y="1077913"/>
            <a:ext cx="7029450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defTabSz="9144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  <a:tabLst>
                <a:tab pos="3149600" algn="ctr"/>
              </a:tabLst>
            </a:pPr>
            <a:r>
              <a:rPr lang="en-US" altLang="en-US" dirty="0">
                <a:latin typeface="Helvetica" panose="020B0604020202030204" pitchFamily="34" charset="0"/>
              </a:rPr>
              <a:t>Relations </a:t>
            </a:r>
            <a:r>
              <a:rPr lang="en-US" altLang="en-US" i="1" dirty="0">
                <a:latin typeface="Helvetica" panose="020B0604020202030204" pitchFamily="34" charset="0"/>
              </a:rPr>
              <a:t>r, s</a:t>
            </a:r>
            <a:r>
              <a:rPr lang="en-US" altLang="en-US" dirty="0">
                <a:latin typeface="Helvetica" panose="020B0604020202030204" pitchFamily="34" charset="0"/>
              </a:rPr>
              <a:t>:</a:t>
            </a:r>
          </a:p>
        </p:txBody>
      </p:sp>
      <p:sp>
        <p:nvSpPr>
          <p:cNvPr id="18436" name="Rectangle 4"/>
          <p:cNvSpPr/>
          <p:nvPr/>
        </p:nvSpPr>
        <p:spPr>
          <a:xfrm>
            <a:off x="798513" y="3135313"/>
            <a:ext cx="7029450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defTabSz="9144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  <a:tabLst>
                <a:tab pos="3149600" algn="ctr"/>
              </a:tabLst>
            </a:pPr>
            <a:r>
              <a:rPr lang="en-US" altLang="en-US" i="1" dirty="0">
                <a:latin typeface="Helvetica" panose="020B0604020202030204" pitchFamily="34" charset="0"/>
              </a:rPr>
              <a:t>r</a:t>
            </a:r>
            <a:r>
              <a:rPr lang="en-US" altLang="en-US" dirty="0">
                <a:latin typeface="Helvetica" panose="020B0604020202030204" pitchFamily="34" charset="0"/>
              </a:rPr>
              <a:t> x</a:t>
            </a:r>
            <a:r>
              <a:rPr lang="en-US" altLang="en-US" dirty="0"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latin typeface="Helvetica" panose="020B0604020202030204" pitchFamily="34" charset="0"/>
                <a:sym typeface="Symbol" panose="05050102010706020507" pitchFamily="18" charset="2"/>
              </a:rPr>
              <a:t>s</a:t>
            </a:r>
            <a:r>
              <a:rPr lang="en-US" altLang="en-US" dirty="0">
                <a:latin typeface="Helvetica" panose="020B0604020202030204" pitchFamily="34" charset="0"/>
              </a:rPr>
              <a:t>:</a:t>
            </a:r>
          </a:p>
        </p:txBody>
      </p:sp>
      <p:pic>
        <p:nvPicPr>
          <p:cNvPr id="1843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63" y="1076325"/>
            <a:ext cx="2432050" cy="4664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193675"/>
            <a:ext cx="8229600" cy="503238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Cartesian-product – naming issue</a:t>
            </a:r>
          </a:p>
        </p:txBody>
      </p:sp>
      <p:sp>
        <p:nvSpPr>
          <p:cNvPr id="19459" name="Rectangle 3"/>
          <p:cNvSpPr/>
          <p:nvPr/>
        </p:nvSpPr>
        <p:spPr>
          <a:xfrm>
            <a:off x="798513" y="1077913"/>
            <a:ext cx="7029450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defTabSz="9144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  <a:tabLst>
                <a:tab pos="3149600" algn="ctr"/>
              </a:tabLst>
            </a:pPr>
            <a:r>
              <a:rPr lang="en-US" altLang="en-US" dirty="0">
                <a:latin typeface="Helvetica" panose="020B0604020202030204" pitchFamily="34" charset="0"/>
              </a:rPr>
              <a:t>Relations </a:t>
            </a:r>
            <a:r>
              <a:rPr lang="en-US" altLang="en-US" i="1" dirty="0">
                <a:latin typeface="Helvetica" panose="020B0604020202030204" pitchFamily="34" charset="0"/>
              </a:rPr>
              <a:t>r, s</a:t>
            </a:r>
            <a:r>
              <a:rPr lang="en-US" altLang="en-US" dirty="0">
                <a:latin typeface="Helvetica" panose="020B0604020202030204" pitchFamily="34" charset="0"/>
              </a:rPr>
              <a:t>:</a:t>
            </a:r>
          </a:p>
        </p:txBody>
      </p:sp>
      <p:sp>
        <p:nvSpPr>
          <p:cNvPr id="19460" name="Rectangle 4"/>
          <p:cNvSpPr/>
          <p:nvPr/>
        </p:nvSpPr>
        <p:spPr>
          <a:xfrm>
            <a:off x="798513" y="3135313"/>
            <a:ext cx="7029450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defTabSz="9144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  <a:tabLst>
                <a:tab pos="3149600" algn="ctr"/>
              </a:tabLst>
            </a:pPr>
            <a:r>
              <a:rPr lang="en-US" altLang="en-US" i="1" dirty="0">
                <a:latin typeface="Helvetica" panose="020B0604020202030204" pitchFamily="34" charset="0"/>
              </a:rPr>
              <a:t>r</a:t>
            </a:r>
            <a:r>
              <a:rPr lang="en-US" altLang="en-US" dirty="0">
                <a:latin typeface="Helvetica" panose="020B0604020202030204" pitchFamily="34" charset="0"/>
              </a:rPr>
              <a:t> x</a:t>
            </a:r>
            <a:r>
              <a:rPr lang="en-US" altLang="en-US" dirty="0"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latin typeface="Helvetica" panose="020B0604020202030204" pitchFamily="34" charset="0"/>
                <a:sym typeface="Symbol" panose="05050102010706020507" pitchFamily="18" charset="2"/>
              </a:rPr>
              <a:t>s</a:t>
            </a:r>
            <a:r>
              <a:rPr lang="en-US" altLang="en-US" dirty="0">
                <a:latin typeface="Helvetica" panose="020B0604020202030204" pitchFamily="34" charset="0"/>
              </a:rPr>
              <a:t>:</a:t>
            </a:r>
          </a:p>
        </p:txBody>
      </p:sp>
      <p:pic>
        <p:nvPicPr>
          <p:cNvPr id="19461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63" y="1076325"/>
            <a:ext cx="2432050" cy="4664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2" name="Rectangle 1"/>
          <p:cNvSpPr/>
          <p:nvPr/>
        </p:nvSpPr>
        <p:spPr>
          <a:xfrm>
            <a:off x="4357688" y="1162050"/>
            <a:ext cx="249237" cy="2317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/>
          <a:lstStyle/>
          <a:p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19463" name="Rectangle 6"/>
          <p:cNvSpPr/>
          <p:nvPr/>
        </p:nvSpPr>
        <p:spPr>
          <a:xfrm>
            <a:off x="3638550" y="3135313"/>
            <a:ext cx="247650" cy="2317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/>
          <a:lstStyle/>
          <a:p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19464" name="TextBox 2"/>
          <p:cNvSpPr txBox="1"/>
          <p:nvPr/>
        </p:nvSpPr>
        <p:spPr>
          <a:xfrm>
            <a:off x="3524250" y="3060700"/>
            <a:ext cx="13303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s.B</a:t>
            </a:r>
            <a:endParaRPr lang="en-US" altLang="en-US" sz="18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465" name="TextBox 8"/>
          <p:cNvSpPr txBox="1"/>
          <p:nvPr/>
        </p:nvSpPr>
        <p:spPr>
          <a:xfrm>
            <a:off x="4308475" y="1036638"/>
            <a:ext cx="1328738" cy="431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22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466" name="Rectangle 6"/>
          <p:cNvSpPr/>
          <p:nvPr/>
        </p:nvSpPr>
        <p:spPr>
          <a:xfrm>
            <a:off x="3303588" y="3141663"/>
            <a:ext cx="247650" cy="2317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/>
          <a:lstStyle/>
          <a:p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19467" name="TextBox 2"/>
          <p:cNvSpPr txBox="1"/>
          <p:nvPr/>
        </p:nvSpPr>
        <p:spPr>
          <a:xfrm>
            <a:off x="3181350" y="3059113"/>
            <a:ext cx="13303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r.B</a:t>
            </a:r>
            <a:endParaRPr lang="en-US" altLang="en-US" sz="18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Renaming a Table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815975" y="1060450"/>
            <a:ext cx="7848600" cy="4876800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dirty="0"/>
              <a:t> </a:t>
            </a:r>
            <a:r>
              <a:rPr lang="en-US" altLang="en-US" sz="1600" dirty="0"/>
              <a:t>Allows us to refer to a relation, (say E) by more than one name.</a:t>
            </a:r>
          </a:p>
          <a:p>
            <a:pPr>
              <a:buNone/>
            </a:pPr>
            <a:r>
              <a:rPr lang="en-US" altLang="en-US" sz="1600" dirty="0"/>
              <a:t> 				</a:t>
            </a:r>
            <a:r>
              <a:rPr lang="en-US" altLang="en-US" sz="1600" i="1" dirty="0">
                <a:sym typeface="Symbol" panose="05050102010706020507" pitchFamily="18" charset="2"/>
              </a:rPr>
              <a:t></a:t>
            </a:r>
            <a:r>
              <a:rPr lang="en-US" altLang="en-US" sz="1600" i="1" dirty="0"/>
              <a:t> </a:t>
            </a:r>
            <a:r>
              <a:rPr lang="en-US" altLang="en-US" sz="1600" i="1" baseline="-25000" dirty="0"/>
              <a:t>x</a:t>
            </a:r>
            <a:r>
              <a:rPr lang="en-US" altLang="en-US" sz="1600" dirty="0"/>
              <a:t> (</a:t>
            </a:r>
            <a:r>
              <a:rPr lang="en-US" altLang="en-US" sz="1600" i="1" dirty="0"/>
              <a:t>E</a:t>
            </a:r>
            <a:r>
              <a:rPr lang="en-US" altLang="en-US" sz="1600" dirty="0"/>
              <a:t>)</a:t>
            </a:r>
            <a:br>
              <a:rPr lang="en-US" altLang="en-US" sz="1600" dirty="0"/>
            </a:br>
            <a:endParaRPr lang="en-US" altLang="en-US" sz="1600" dirty="0"/>
          </a:p>
          <a:p>
            <a:pPr>
              <a:buNone/>
            </a:pPr>
            <a:r>
              <a:rPr lang="en-US" altLang="en-US" sz="1600" dirty="0"/>
              <a:t>	 returns the expression </a:t>
            </a:r>
            <a:r>
              <a:rPr lang="en-US" altLang="en-US" sz="1600" i="1" dirty="0"/>
              <a:t>E</a:t>
            </a:r>
            <a:r>
              <a:rPr lang="en-US" altLang="en-US" sz="1600" dirty="0"/>
              <a:t> under the name </a:t>
            </a:r>
            <a:r>
              <a:rPr lang="en-US" altLang="en-US" sz="1600" i="1" dirty="0"/>
              <a:t>X</a:t>
            </a:r>
            <a:endParaRPr lang="en-US" altLang="en-US" sz="1600" dirty="0"/>
          </a:p>
        </p:txBody>
      </p:sp>
      <p:sp>
        <p:nvSpPr>
          <p:cNvPr id="20484" name="Rectangle 3"/>
          <p:cNvSpPr/>
          <p:nvPr/>
        </p:nvSpPr>
        <p:spPr>
          <a:xfrm>
            <a:off x="815975" y="2735263"/>
            <a:ext cx="7029450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defTabSz="9144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  <a:tabLst>
                <a:tab pos="3149600" algn="ctr"/>
              </a:tabLst>
            </a:pPr>
            <a:r>
              <a:rPr lang="en-US" altLang="en-US" dirty="0">
                <a:latin typeface="Helvetica" panose="020B0604020202030204" pitchFamily="34" charset="0"/>
              </a:rPr>
              <a:t> Relations </a:t>
            </a:r>
            <a:r>
              <a:rPr lang="en-US" altLang="en-US" i="1" dirty="0">
                <a:latin typeface="Helvetica" panose="020B0604020202030204" pitchFamily="34" charset="0"/>
              </a:rPr>
              <a:t>r</a:t>
            </a:r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20485" name="Rectangle 4"/>
          <p:cNvSpPr/>
          <p:nvPr/>
        </p:nvSpPr>
        <p:spPr>
          <a:xfrm>
            <a:off x="815975" y="4049713"/>
            <a:ext cx="7029450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defTabSz="9144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  <a:tabLst>
                <a:tab pos="3149600" algn="ctr"/>
              </a:tabLst>
            </a:pPr>
            <a:r>
              <a:rPr lang="en-US" altLang="en-US" i="1" dirty="0">
                <a:latin typeface="Helvetica" panose="020B0604020202030204" pitchFamily="34" charset="0"/>
              </a:rPr>
              <a:t> r</a:t>
            </a:r>
            <a:r>
              <a:rPr lang="en-US" altLang="en-US" dirty="0">
                <a:latin typeface="Helvetica" panose="020B0604020202030204" pitchFamily="34" charset="0"/>
              </a:rPr>
              <a:t> x</a:t>
            </a:r>
            <a:r>
              <a:rPr lang="en-US" altLang="en-US" dirty="0"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latin typeface="Helvetica" panose="020B0604020202030204" pitchFamily="34" charset="0"/>
                <a:sym typeface="Symbol" panose="05050102010706020507" pitchFamily="18" charset="2"/>
              </a:rPr>
              <a:t></a:t>
            </a:r>
            <a:r>
              <a:rPr lang="en-US" altLang="en-US" i="1" dirty="0">
                <a:latin typeface="Helvetica" panose="020B0604020202030204" pitchFamily="34" charset="0"/>
              </a:rPr>
              <a:t> </a:t>
            </a:r>
            <a:r>
              <a:rPr lang="en-US" altLang="en-US" i="1" baseline="-25000" dirty="0">
                <a:latin typeface="Helvetica" panose="020B0604020202030204" pitchFamily="34" charset="0"/>
              </a:rPr>
              <a:t>s</a:t>
            </a:r>
            <a:r>
              <a:rPr lang="en-US" altLang="en-US" dirty="0">
                <a:latin typeface="Helvetica" panose="020B0604020202030204" pitchFamily="34" charset="0"/>
              </a:rPr>
              <a:t> </a:t>
            </a:r>
            <a:r>
              <a:rPr lang="en-US" altLang="en-US" dirty="0">
                <a:latin typeface="Helvetica" panose="020B0604020202030204" pitchFamily="34" charset="0"/>
                <a:sym typeface="Symbol" panose="05050102010706020507" pitchFamily="18" charset="2"/>
              </a:rPr>
              <a:t>(r)</a:t>
            </a:r>
            <a:endParaRPr lang="en-US" altLang="en-US" dirty="0">
              <a:latin typeface="Helvetica" panose="020B0604020202030204" pitchFamily="34" charset="0"/>
            </a:endParaRPr>
          </a:p>
        </p:txBody>
      </p:sp>
      <p:pic>
        <p:nvPicPr>
          <p:cNvPr id="2048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538413"/>
            <a:ext cx="2559050" cy="3951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7" name="Rectangle 25"/>
          <p:cNvSpPr/>
          <p:nvPr/>
        </p:nvSpPr>
        <p:spPr>
          <a:xfrm>
            <a:off x="4270375" y="2503488"/>
            <a:ext cx="1208088" cy="183832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/>
          <a:lstStyle/>
          <a:p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20488" name="Rectangle 26"/>
          <p:cNvSpPr/>
          <p:nvPr/>
        </p:nvSpPr>
        <p:spPr>
          <a:xfrm>
            <a:off x="6605588" y="3429000"/>
            <a:ext cx="2062162" cy="30607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/>
          <a:lstStyle/>
          <a:p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20489" name="Rectangle 27"/>
          <p:cNvSpPr/>
          <p:nvPr/>
        </p:nvSpPr>
        <p:spPr>
          <a:xfrm>
            <a:off x="2921000" y="3870325"/>
            <a:ext cx="1719263" cy="272732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/>
          <a:lstStyle/>
          <a:p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20490" name="Rectangle 2"/>
          <p:cNvSpPr/>
          <p:nvPr/>
        </p:nvSpPr>
        <p:spPr>
          <a:xfrm>
            <a:off x="2743200" y="4216400"/>
            <a:ext cx="393700" cy="25352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/>
          <a:lstStyle/>
          <a:p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20491" name="Rectangle 42"/>
          <p:cNvSpPr/>
          <p:nvPr/>
        </p:nvSpPr>
        <p:spPr>
          <a:xfrm>
            <a:off x="2435225" y="4305300"/>
            <a:ext cx="1487488" cy="129222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 altLang="en-US" dirty="0">
              <a:latin typeface="Helvetica" panose="020B0604020202030204" pitchFamily="34" charset="0"/>
            </a:endParaRPr>
          </a:p>
        </p:txBody>
      </p:sp>
      <p:cxnSp>
        <p:nvCxnSpPr>
          <p:cNvPr id="20492" name="Straight Connector 43"/>
          <p:cNvCxnSpPr/>
          <p:nvPr/>
        </p:nvCxnSpPr>
        <p:spPr>
          <a:xfrm>
            <a:off x="2803525" y="4305300"/>
            <a:ext cx="0" cy="12922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493" name="Straight Connector 44"/>
          <p:cNvCxnSpPr/>
          <p:nvPr/>
        </p:nvCxnSpPr>
        <p:spPr>
          <a:xfrm>
            <a:off x="3178175" y="4313238"/>
            <a:ext cx="0" cy="12842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494" name="Straight Connector 45"/>
          <p:cNvCxnSpPr/>
          <p:nvPr/>
        </p:nvCxnSpPr>
        <p:spPr>
          <a:xfrm>
            <a:off x="3562350" y="4313238"/>
            <a:ext cx="0" cy="12842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0495" name="TextBox 46"/>
          <p:cNvSpPr txBox="1"/>
          <p:nvPr/>
        </p:nvSpPr>
        <p:spPr>
          <a:xfrm>
            <a:off x="2460625" y="4264025"/>
            <a:ext cx="538163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496" name="TextBox 47"/>
          <p:cNvSpPr txBox="1"/>
          <p:nvPr/>
        </p:nvSpPr>
        <p:spPr>
          <a:xfrm>
            <a:off x="2827338" y="4262438"/>
            <a:ext cx="538162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497" name="TextBox 48"/>
          <p:cNvSpPr txBox="1"/>
          <p:nvPr/>
        </p:nvSpPr>
        <p:spPr>
          <a:xfrm>
            <a:off x="3203575" y="4270375"/>
            <a:ext cx="538163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498" name="TextBox 49"/>
          <p:cNvSpPr txBox="1"/>
          <p:nvPr/>
        </p:nvSpPr>
        <p:spPr>
          <a:xfrm>
            <a:off x="3586163" y="4260850"/>
            <a:ext cx="538162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499" name="Rectangle 1"/>
          <p:cNvSpPr/>
          <p:nvPr/>
        </p:nvSpPr>
        <p:spPr>
          <a:xfrm>
            <a:off x="2435225" y="4027488"/>
            <a:ext cx="1487488" cy="24288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20500" name="TextBox 50"/>
          <p:cNvSpPr txBox="1"/>
          <p:nvPr/>
        </p:nvSpPr>
        <p:spPr>
          <a:xfrm>
            <a:off x="2392363" y="3956050"/>
            <a:ext cx="1828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r.A  r.B </a:t>
            </a:r>
            <a:r>
              <a:rPr lang="en-US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s.A  s.B</a:t>
            </a:r>
            <a:endParaRPr lang="en-US" altLang="en-US" sz="18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0501" name="Straight Connector 51"/>
          <p:cNvCxnSpPr/>
          <p:nvPr/>
        </p:nvCxnSpPr>
        <p:spPr>
          <a:xfrm flipV="1">
            <a:off x="2795588" y="4044950"/>
            <a:ext cx="0" cy="2174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502" name="Straight Connector 52"/>
          <p:cNvCxnSpPr/>
          <p:nvPr/>
        </p:nvCxnSpPr>
        <p:spPr>
          <a:xfrm flipV="1">
            <a:off x="3171825" y="4041775"/>
            <a:ext cx="0" cy="2174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503" name="Straight Connector 53"/>
          <p:cNvCxnSpPr/>
          <p:nvPr/>
        </p:nvCxnSpPr>
        <p:spPr>
          <a:xfrm flipV="1">
            <a:off x="3557588" y="4041775"/>
            <a:ext cx="0" cy="2174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52388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Composition of Operations</a:t>
            </a:r>
          </a:p>
        </p:txBody>
      </p:sp>
      <p:sp>
        <p:nvSpPr>
          <p:cNvPr id="2052" name="Rectangle 3"/>
          <p:cNvSpPr>
            <a:spLocks noGrp="1"/>
          </p:cNvSpPr>
          <p:nvPr>
            <p:ph idx="1"/>
          </p:nvPr>
        </p:nvSpPr>
        <p:spPr>
          <a:xfrm>
            <a:off x="762000" y="903605"/>
            <a:ext cx="7848600" cy="5801995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build expressions using multiple operations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A=C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 x 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 x s</a:t>
            </a:r>
          </a:p>
          <a:p>
            <a:endParaRPr lang="en-US" altLang="en-US" sz="2400" i="1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endParaRPr lang="en-US" altLang="en-US" sz="2400" i="1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endParaRPr lang="en-US" altLang="en-US" sz="2400" i="1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A=C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 x 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451225" y="2916238"/>
          <a:ext cx="1397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4" imgW="139700" imgH="292100" progId="Equations">
                  <p:embed/>
                </p:oleObj>
              </mc:Choice>
              <mc:Fallback>
                <p:oleObj r:id="rId4" imgW="139700" imgH="292100" progId="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51225" y="2916238"/>
                        <a:ext cx="139700" cy="290512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25"/>
          <p:cNvSpPr txBox="1"/>
          <p:nvPr/>
        </p:nvSpPr>
        <p:spPr>
          <a:xfrm>
            <a:off x="2438400" y="5610225"/>
            <a:ext cx="184150" cy="366713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wrap="none">
            <a:spAutoFit/>
          </a:bodyPr>
          <a:lstStyle/>
          <a:p>
            <a:pPr algn="ctr"/>
            <a:endParaRPr lang="en-IN" altLang="en-US" dirty="0">
              <a:latin typeface="Helvetica" panose="020B0604020202030204" pitchFamily="34" charset="0"/>
            </a:endParaRPr>
          </a:p>
        </p:txBody>
      </p:sp>
      <p:pic>
        <p:nvPicPr>
          <p:cNvPr id="2054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308" y="1949450"/>
            <a:ext cx="1757362" cy="4103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4732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Formal Definition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963" y="1003968"/>
            <a:ext cx="8785199" cy="5462047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</a:t>
            </a:r>
            <a:r>
              <a:rPr lang="en-US" altLang="zh-CN" sz="2400" b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basic expression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in the relational algebra consists of either one of the following: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relation in the database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constant relation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Let 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</a:t>
            </a:r>
            <a:r>
              <a:rPr lang="en-US" altLang="zh-CN" sz="2400" b="1" i="1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and 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</a:t>
            </a:r>
            <a:r>
              <a:rPr lang="en-US" altLang="zh-CN" sz="2400" b="1" i="1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be relational-algebra expressions; the following are all relational-algebra expressions: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sz="2000" b="1" i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</a:t>
            </a:r>
            <a:r>
              <a:rPr lang="en-US" altLang="zh-CN" sz="2000" b="1" i="1" baseline="-25000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 </a:t>
            </a:r>
            <a:r>
              <a:rPr lang="en-US" altLang="zh-CN" sz="2000" b="1" i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E</a:t>
            </a:r>
            <a:r>
              <a:rPr lang="en-US" altLang="zh-CN" sz="2000" b="1" i="1" baseline="-25000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2</a:t>
            </a:r>
            <a:endParaRPr lang="en-US" altLang="zh-CN" sz="2000" b="1" dirty="0">
              <a:solidFill>
                <a:schemeClr val="folHlin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Symbol" panose="05050102010706020507" charset="0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sz="2000" b="1" i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E</a:t>
            </a:r>
            <a:r>
              <a:rPr lang="en-US" altLang="zh-CN" sz="2000" b="1" i="1" baseline="-25000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1</a:t>
            </a:r>
            <a:r>
              <a:rPr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–</a:t>
            </a:r>
            <a:r>
              <a:rPr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</a:t>
            </a:r>
            <a:r>
              <a:rPr lang="en-US" altLang="zh-CN" sz="2000" b="1" i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E</a:t>
            </a:r>
            <a:r>
              <a:rPr lang="en-US" altLang="zh-CN" sz="2000" b="1" i="1" baseline="-25000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2</a:t>
            </a:r>
            <a:endParaRPr lang="en-US" altLang="zh-CN" sz="2000" b="1" dirty="0">
              <a:solidFill>
                <a:schemeClr val="folHlin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sz="2000" b="1" i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</a:t>
            </a:r>
            <a:r>
              <a:rPr lang="en-US" altLang="zh-CN" sz="2000" b="1" i="1" baseline="-25000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x </a:t>
            </a:r>
            <a:r>
              <a:rPr lang="en-US" altLang="zh-CN" sz="2000" b="1" i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</a:t>
            </a:r>
            <a:r>
              <a:rPr lang="en-US" altLang="zh-CN" sz="2000" b="1" i="1" baseline="-25000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endParaRPr lang="en-US" altLang="zh-CN" sz="2000" b="1" dirty="0">
              <a:solidFill>
                <a:schemeClr val="folHlin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sz="2000" b="1" i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</a:t>
            </a:r>
            <a:r>
              <a:rPr lang="en-US" altLang="zh-CN" sz="2000" b="1" i="1" baseline="-25000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p</a:t>
            </a:r>
            <a:r>
              <a:rPr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(</a:t>
            </a:r>
            <a:r>
              <a:rPr lang="en-US" altLang="zh-CN" sz="2000" b="1" i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E</a:t>
            </a:r>
            <a:r>
              <a:rPr lang="en-US" altLang="zh-CN" sz="2000" b="1" i="1" baseline="-25000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1</a:t>
            </a:r>
            <a:r>
              <a:rPr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)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, </a:t>
            </a:r>
            <a:r>
              <a:rPr lang="en-US" altLang="zh-CN" sz="2000" b="1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P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is a predicate on attributes in </a:t>
            </a:r>
            <a:r>
              <a:rPr lang="en-US" altLang="zh-CN" sz="2000" b="1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E</a:t>
            </a:r>
            <a:r>
              <a:rPr lang="en-US" altLang="zh-CN" sz="2000" b="1" i="1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1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Symbol" panose="05050102010706020507" charset="0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</a:t>
            </a:r>
            <a:r>
              <a:rPr lang="en-US" altLang="zh-CN" sz="2000" b="1" i="1" baseline="-25000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s</a:t>
            </a:r>
            <a:r>
              <a:rPr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(</a:t>
            </a:r>
            <a:r>
              <a:rPr lang="en-US" altLang="zh-CN" sz="2000" b="1" i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E</a:t>
            </a:r>
            <a:r>
              <a:rPr lang="en-US" altLang="zh-CN" sz="2000" b="1" i="1" baseline="-25000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1</a:t>
            </a:r>
            <a:r>
              <a:rPr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)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, </a:t>
            </a:r>
            <a:r>
              <a:rPr lang="en-US" altLang="zh-CN" sz="2000" b="1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S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is a list consisting of some of the attributes in </a:t>
            </a:r>
            <a:r>
              <a:rPr lang="en-US" altLang="zh-CN" sz="2000" b="1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E</a:t>
            </a:r>
            <a:r>
              <a:rPr lang="en-US" altLang="zh-CN" sz="2000" b="1" i="1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1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Symbol" panose="05050102010706020507" charset="0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sz="2000" b="1" i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 </a:t>
            </a:r>
            <a:r>
              <a:rPr lang="en-US" altLang="zh-CN" sz="2000" b="1" i="1" baseline="-25000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x</a:t>
            </a:r>
            <a:r>
              <a:rPr lang="en-US" altLang="zh-CN" sz="2000" b="1" i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(</a:t>
            </a:r>
            <a:r>
              <a:rPr lang="en-US" altLang="zh-CN" sz="2000" b="1" i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E</a:t>
            </a:r>
            <a:r>
              <a:rPr lang="en-US" altLang="zh-CN" sz="2000" b="1" i="1" baseline="-25000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1</a:t>
            </a:r>
            <a:r>
              <a:rPr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)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, x is the new name for the result of </a:t>
            </a:r>
            <a:r>
              <a:rPr lang="en-US" altLang="zh-CN" sz="2000" b="1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E</a:t>
            </a:r>
            <a:r>
              <a:rPr lang="en-US" altLang="zh-CN" sz="2000" b="1" i="1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Banking Example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226060" y="1424305"/>
            <a:ext cx="8803005" cy="4138930"/>
          </a:xfrm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70000"/>
              </a:lnSpc>
              <a:buNone/>
            </a:pP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branch (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branch_name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branch_city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assets)</a:t>
            </a:r>
            <a:b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endParaRPr lang="en-US" altLang="zh-CN" sz="2400" i="1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customer (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customer_name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customer_street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customer_city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70000"/>
              </a:lnSpc>
              <a:buNone/>
            </a:pPr>
            <a:endParaRPr lang="en-US" altLang="zh-CN" sz="2400" i="1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account (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account_number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branch_name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balance)</a:t>
            </a:r>
          </a:p>
          <a:p>
            <a:pPr>
              <a:lnSpc>
                <a:spcPct val="70000"/>
              </a:lnSpc>
              <a:buNone/>
            </a:pPr>
            <a:endParaRPr lang="en-US" altLang="zh-CN" sz="2400" i="1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loan (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loan_number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branch_name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amount)</a:t>
            </a:r>
          </a:p>
          <a:p>
            <a:pPr>
              <a:lnSpc>
                <a:spcPct val="70000"/>
              </a:lnSpc>
              <a:buNone/>
            </a:pPr>
            <a:endParaRPr lang="en-US" altLang="zh-CN" sz="2400" i="1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depositor (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customer_name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account_number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70000"/>
              </a:lnSpc>
              <a:buNone/>
            </a:pPr>
            <a:endParaRPr lang="en-US" altLang="zh-CN" sz="2400" i="1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borrower</a:t>
            </a:r>
            <a:r>
              <a:rPr lang="en-US" altLang="zh-CN" sz="2400" b="0" i="1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customer_name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i="1" err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loan_number</a:t>
            </a:r>
            <a:r>
              <a:rPr lang="en-US" altLang="zh-CN" sz="24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Example Queries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370138"/>
            <a:ext cx="7912100" cy="558800"/>
          </a:xfrm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Find all loans of over $1200</a:t>
            </a:r>
            <a:endParaRPr lang="en-US" altLang="zh-CN"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609600" y="3589338"/>
            <a:ext cx="7761288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469900" indent="-469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Find the loan number for each loan of an amount greater than  $1200                 </a:t>
            </a:r>
            <a:endParaRPr lang="en-US" altLang="zh-CN" sz="2000" b="1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1371600" y="2827338"/>
            <a:ext cx="2725738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</a:pPr>
            <a:r>
              <a:rPr lang="zh-CN" altLang="en-US" sz="2400">
                <a:latin typeface="Helvetica" panose="020B060402020203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800" i="1" baseline="-25000">
                <a:latin typeface="Helvetica" panose="020B0604020202030204" pitchFamily="34" charset="0"/>
                <a:sym typeface="Symbol" panose="05050102010706020507" pitchFamily="18" charset="2"/>
              </a:rPr>
              <a:t>amount</a:t>
            </a:r>
            <a:r>
              <a:rPr lang="en-US" altLang="zh-CN" sz="2400" i="1" baseline="-25000"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>
                <a:latin typeface="Helvetica" panose="020B0604020202030204" pitchFamily="34" charset="0"/>
                <a:sym typeface="Symbol" panose="05050102010706020507" pitchFamily="18" charset="2"/>
              </a:rPr>
              <a:t>&gt; 1200</a:t>
            </a:r>
            <a:r>
              <a:rPr lang="en-US" altLang="zh-CN" sz="2400">
                <a:latin typeface="Helvetica" panose="020B0604020202030204" pitchFamily="34" charset="0"/>
                <a:sym typeface="Symbol" panose="05050102010706020507" pitchFamily="18" charset="2"/>
              </a:rPr>
              <a:t> (</a:t>
            </a:r>
            <a:r>
              <a:rPr lang="en-US" altLang="zh-CN" sz="2400" i="1">
                <a:latin typeface="Helvetica" panose="020B0604020202030204" pitchFamily="34" charset="0"/>
                <a:sym typeface="Symbol" panose="05050102010706020507" pitchFamily="18" charset="2"/>
              </a:rPr>
              <a:t>loan</a:t>
            </a:r>
            <a:r>
              <a:rPr lang="en-US" altLang="zh-CN" sz="2400">
                <a:latin typeface="Helvetica" panose="020B0604020202030204" pitchFamily="34" charset="0"/>
                <a:sym typeface="Symbol" panose="05050102010706020507" pitchFamily="18" charset="2"/>
              </a:rPr>
              <a:t>)</a:t>
            </a:r>
          </a:p>
          <a:p>
            <a:pPr algn="ctr" eaLnBrk="0" hangingPunct="0"/>
            <a:endParaRPr lang="zh-CN" altLang="en-US">
              <a:latin typeface="Helvetica" panose="020B0604020202030204" pitchFamily="34" charset="0"/>
            </a:endParaRP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1371600" y="4427538"/>
            <a:ext cx="5029200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</a:pPr>
            <a:r>
              <a:rPr lang="zh-CN" altLang="en-US" sz="2400">
                <a:latin typeface="Helvetica" panose="020B0604020202030204" pitchFamily="34" charset="0"/>
                <a:sym typeface="Symbol" panose="05050102010706020507" pitchFamily="18" charset="2"/>
              </a:rPr>
              <a:t></a:t>
            </a:r>
            <a:r>
              <a:rPr lang="en-US" altLang="zh-CN" sz="2800" i="1" baseline="-25000" err="1">
                <a:latin typeface="Helvetica" panose="020B0604020202030204" pitchFamily="34" charset="0"/>
                <a:sym typeface="Symbol" panose="05050102010706020507" pitchFamily="18" charset="2"/>
              </a:rPr>
              <a:t>loan_number</a:t>
            </a:r>
            <a:r>
              <a:rPr lang="en-US" altLang="zh-CN" sz="2400">
                <a:latin typeface="Helvetica" panose="020B0604020202030204" pitchFamily="34" charset="0"/>
                <a:sym typeface="Symbol" panose="05050102010706020507" pitchFamily="18" charset="2"/>
              </a:rPr>
              <a:t> (</a:t>
            </a:r>
            <a:r>
              <a:rPr lang="en-US" altLang="zh-CN" sz="2800" i="1" baseline="-25000">
                <a:latin typeface="Helvetica" panose="020B0604020202030204" pitchFamily="34" charset="0"/>
                <a:sym typeface="Symbol" panose="05050102010706020507" pitchFamily="18" charset="2"/>
              </a:rPr>
              <a:t>amount</a:t>
            </a:r>
            <a:r>
              <a:rPr lang="en-US" altLang="zh-CN" sz="2400" i="1"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>
                <a:latin typeface="Helvetica" panose="020B0604020202030204" pitchFamily="34" charset="0"/>
                <a:sym typeface="Symbol" panose="05050102010706020507" pitchFamily="18" charset="2"/>
              </a:rPr>
              <a:t>&gt; 1200</a:t>
            </a:r>
            <a:r>
              <a:rPr lang="en-US" altLang="zh-CN" sz="2400">
                <a:latin typeface="Helvetica" panose="020B0604020202030204" pitchFamily="34" charset="0"/>
                <a:sym typeface="Symbol" panose="05050102010706020507" pitchFamily="18" charset="2"/>
              </a:rPr>
              <a:t> (</a:t>
            </a:r>
            <a:r>
              <a:rPr lang="en-US" altLang="zh-CN" sz="2400" i="1">
                <a:latin typeface="Helvetica" panose="020B0604020202030204" pitchFamily="34" charset="0"/>
                <a:sym typeface="Symbol" panose="05050102010706020507" pitchFamily="18" charset="2"/>
              </a:rPr>
              <a:t>loan</a:t>
            </a:r>
            <a:r>
              <a:rPr lang="en-US" altLang="zh-CN" sz="2400">
                <a:latin typeface="Helvetica" panose="020B0604020202030204" pitchFamily="34" charset="0"/>
                <a:sym typeface="Symbol" panose="05050102010706020507" pitchFamily="18" charset="2"/>
              </a:rPr>
              <a:t>))</a:t>
            </a:r>
            <a:endParaRPr lang="en-US" altLang="zh-CN" sz="2400">
              <a:latin typeface="Helvetica" panose="020B0604020202030204" pitchFamily="34" charset="0"/>
            </a:endParaRP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609600" y="5037138"/>
            <a:ext cx="7661275" cy="7905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Find the names of all customers who have a loan, an account, or both, from the bank</a:t>
            </a: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1371600" y="5799138"/>
            <a:ext cx="6440488" cy="6778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lvl="1" indent="0" defTabSz="914400" eaLnBrk="0" hangingPunct="0">
              <a:spcBef>
                <a:spcPct val="35000"/>
              </a:spcBef>
              <a:buClr>
                <a:srgbClr val="CC6600"/>
              </a:buClr>
              <a:buSzPct val="105000"/>
              <a:buFont typeface="Monotype Sorts" charset="2"/>
              <a:tabLst>
                <a:tab pos="0" algn="l"/>
              </a:tabLst>
            </a:pPr>
            <a:r>
              <a:rPr lang="zh-CN" altLang="en-US" sz="2000">
                <a:latin typeface="Helvetica" panose="020B0604020202030204" pitchFamily="34" charset="0"/>
                <a:sym typeface="Symbol" panose="05050102010706020507" pitchFamily="18" charset="2"/>
              </a:rPr>
              <a:t></a:t>
            </a:r>
            <a:r>
              <a:rPr lang="en-US" altLang="zh-CN" sz="2400" i="1" baseline="-25000" err="1">
                <a:latin typeface="Helvetica" panose="020B0604020202030204" pitchFamily="34" charset="0"/>
                <a:sym typeface="Symbol" panose="05050102010706020507" pitchFamily="18" charset="2"/>
              </a:rPr>
              <a:t>customer_name</a:t>
            </a:r>
            <a:r>
              <a:rPr lang="en-US" altLang="zh-CN" sz="2000">
                <a:latin typeface="Helvetica" panose="020B0604020202030204" pitchFamily="34" charset="0"/>
                <a:sym typeface="Symbol" panose="05050102010706020507" pitchFamily="18" charset="2"/>
              </a:rPr>
              <a:t> (</a:t>
            </a:r>
            <a:r>
              <a:rPr lang="en-US" altLang="zh-CN" sz="2000" i="1">
                <a:latin typeface="Helvetica" panose="020B0604020202030204" pitchFamily="34" charset="0"/>
                <a:sym typeface="Symbol" panose="05050102010706020507" pitchFamily="18" charset="2"/>
              </a:rPr>
              <a:t>borrower</a:t>
            </a:r>
            <a:r>
              <a:rPr lang="en-US" altLang="zh-CN" sz="2000">
                <a:latin typeface="Helvetica" panose="020B0604020202030204" pitchFamily="34" charset="0"/>
                <a:sym typeface="Symbol" panose="05050102010706020507" pitchFamily="18" charset="2"/>
              </a:rPr>
              <a:t>)  </a:t>
            </a:r>
            <a:r>
              <a:rPr lang="en-US" altLang="zh-CN" sz="2400" i="1" baseline="-25000" err="1">
                <a:latin typeface="Helvetica" panose="020B0604020202030204" pitchFamily="34" charset="0"/>
                <a:sym typeface="Symbol" panose="05050102010706020507" pitchFamily="18" charset="2"/>
              </a:rPr>
              <a:t>customer_name</a:t>
            </a:r>
            <a:r>
              <a:rPr lang="en-US" altLang="zh-CN" sz="2000">
                <a:latin typeface="Helvetica" panose="020B0604020202030204" pitchFamily="34" charset="0"/>
                <a:sym typeface="Symbol" panose="05050102010706020507" pitchFamily="18" charset="2"/>
              </a:rPr>
              <a:t> (</a:t>
            </a:r>
            <a:r>
              <a:rPr lang="en-US" altLang="zh-CN" sz="2000" i="1">
                <a:latin typeface="Helvetica" panose="020B0604020202030204" pitchFamily="34" charset="0"/>
                <a:sym typeface="Symbol" panose="05050102010706020507" pitchFamily="18" charset="2"/>
              </a:rPr>
              <a:t>depositor</a:t>
            </a:r>
            <a:r>
              <a:rPr lang="en-US" altLang="zh-CN" sz="2000">
                <a:latin typeface="Helvetica" panose="020B0604020202030204" pitchFamily="34" charset="0"/>
                <a:sym typeface="Symbol" panose="05050102010706020507" pitchFamily="18" charset="2"/>
              </a:rPr>
              <a:t>)</a:t>
            </a:r>
          </a:p>
          <a:p>
            <a:pPr defTabSz="914400" eaLnBrk="0" hangingPunct="0">
              <a:tabLst>
                <a:tab pos="0" algn="l"/>
              </a:tabLst>
            </a:pPr>
            <a:endParaRPr lang="zh-CN" altLang="en-US">
              <a:latin typeface="Helvetica" panose="020B0604020202030204" pitchFamily="34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22690" r="404" b="22958"/>
          <a:stretch>
            <a:fillRect/>
          </a:stretch>
        </p:blipFill>
        <p:spPr bwMode="auto">
          <a:xfrm>
            <a:off x="3505200" y="0"/>
            <a:ext cx="5376863" cy="22098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bldLvl="0" animBg="1"/>
      <p:bldP spid="101381" grpId="0" bldLvl="0" animBg="1"/>
      <p:bldP spid="101382" grpId="0" bldLvl="0" animBg="1"/>
      <p:bldP spid="101384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Example Queries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236913"/>
            <a:ext cx="8013700" cy="825500"/>
          </a:xfrm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Find the names of all customers who have a loan at the </a:t>
            </a:r>
            <a:r>
              <a:rPr lang="en-US" altLang="zh-CN" err="1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Perryridge</a:t>
            </a:r>
            <a:r>
              <a:rPr lang="en-US" altLang="zh-CN"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 branch.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381000" y="4837113"/>
            <a:ext cx="8686800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Find the names of all customers who have a loan at the </a:t>
            </a:r>
            <a:r>
              <a:rPr lang="en-US" altLang="zh-CN" sz="2000" b="1" err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Perryridge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branch but do not have an account at any branch of   the bank.</a:t>
            </a:r>
            <a:endParaRPr lang="en-US" altLang="zh-CN" sz="2000" b="1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1066800" y="5599113"/>
            <a:ext cx="7543800" cy="8778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</a:pPr>
            <a:r>
              <a:rPr lang="zh-CN" altLang="en-US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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customer_name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(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branch_name</a:t>
            </a:r>
            <a:r>
              <a:rPr lang="en-US" altLang="zh-CN" sz="2000" b="1" i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= “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Perryridge”</a:t>
            </a:r>
            <a:r>
              <a:rPr lang="en-US" altLang="zh-CN" sz="2000" b="1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(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borrower.loan_number</a:t>
            </a:r>
            <a:r>
              <a:rPr lang="en-US" altLang="zh-CN" sz="2000" b="1" i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= 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loan.loan_number</a:t>
            </a:r>
            <a:r>
              <a:rPr lang="en-US" altLang="zh-CN" sz="2000" b="1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(borrower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x loan)))  –  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customer_name</a:t>
            </a:r>
            <a:r>
              <a:rPr lang="en-US" altLang="zh-CN" sz="2000" b="1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(depositor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)</a:t>
            </a:r>
            <a:endParaRPr lang="en-US" altLang="zh-CN" sz="2000" b="1">
              <a:effectLst>
                <a:outerShdw blurRad="38100" dist="38100" dir="2700000">
                  <a:srgbClr val="FFFFFF"/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1066800" y="3922713"/>
            <a:ext cx="7696200" cy="815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</a:pPr>
            <a:r>
              <a:rPr lang="zh-CN" altLang="en-US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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customer_name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(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branch_name</a:t>
            </a:r>
            <a:r>
              <a:rPr lang="en-US" altLang="zh-CN" sz="2000" b="1" i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=“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Perryridge</a:t>
            </a:r>
            <a:r>
              <a:rPr lang="en-US" altLang="zh-CN" sz="2000" b="1" i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”</a:t>
            </a:r>
            <a:endParaRPr lang="en-US" altLang="zh-CN" sz="2000" b="1">
              <a:effectLst>
                <a:outerShdw blurRad="38100" dist="38100" dir="2700000">
                  <a:srgbClr val="FFFFFF"/>
                </a:outerShdw>
              </a:effectLst>
              <a:latin typeface="Helvetica" panose="020B0604020202030204" pitchFamily="34" charset="0"/>
              <a:sym typeface="Symbol" panose="05050102010706020507" pitchFamily="18" charset="2"/>
            </a:endParaRPr>
          </a:p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</a:pP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</a:rPr>
              <a:t>    (</a:t>
            </a:r>
            <a:r>
              <a:rPr lang="en-US" altLang="zh-CN" sz="2000" b="1" i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borrower.loan_number</a:t>
            </a:r>
            <a:r>
              <a:rPr lang="en-US" altLang="zh-CN" sz="2000" b="1" i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= 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loan.loan_number</a:t>
            </a:r>
            <a:r>
              <a:rPr lang="en-US" altLang="zh-CN" sz="2000" b="1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000" b="1" i="1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borrower</a:t>
            </a:r>
            <a:r>
              <a:rPr lang="en-US" altLang="zh-CN" sz="2000" b="1" i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x loan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)))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22690" r="404" b="22958"/>
          <a:stretch>
            <a:fillRect/>
          </a:stretch>
        </p:blipFill>
        <p:spPr bwMode="auto">
          <a:xfrm>
            <a:off x="1219200" y="304800"/>
            <a:ext cx="6553200" cy="269398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bldLvl="0" animBg="1"/>
      <p:bldP spid="107525" grpId="0" bldLvl="0" animBg="1"/>
      <p:bldP spid="10752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7566" y="1248792"/>
            <a:ext cx="6535372" cy="39549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latin typeface="+mn-lt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latin typeface="+mn-lt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latin typeface="+mn-lt"/>
              </a:defRPr>
            </a:lvl5pPr>
            <a:lvl6pPr marL="22288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latin typeface="+mn-lt"/>
              </a:defRPr>
            </a:lvl6pPr>
            <a:lvl7pPr marL="26860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latin typeface="+mn-lt"/>
              </a:defRPr>
            </a:lvl7pPr>
            <a:lvl8pPr marL="31432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latin typeface="+mn-lt"/>
              </a:defRPr>
            </a:lvl8pPr>
            <a:lvl9pPr marL="36004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latin typeface="+mn-lt"/>
              </a:defRPr>
            </a:lvl9pPr>
          </a:lstStyle>
          <a:p>
            <a:r>
              <a:rPr lang="en-US" altLang="zh-CN" sz="2400" dirty="0">
                <a:ea typeface="宋体" panose="02010600030101010101" pitchFamily="2" charset="-122"/>
              </a:rPr>
              <a:t>1970</a:t>
            </a:r>
            <a:r>
              <a:rPr lang="zh-CN" altLang="zh-CN" sz="2400" dirty="0">
                <a:ea typeface="宋体" panose="02010600030101010101" pitchFamily="2" charset="-122"/>
              </a:rPr>
              <a:t>年，</a:t>
            </a:r>
            <a:r>
              <a:rPr lang="en-US" altLang="zh-CN" sz="2400" dirty="0">
                <a:ea typeface="宋体" panose="02010600030101010101" pitchFamily="2" charset="-122"/>
              </a:rPr>
              <a:t>IBM</a:t>
            </a:r>
            <a:r>
              <a:rPr lang="zh-CN" altLang="zh-CN" sz="2400" dirty="0">
                <a:ea typeface="宋体" panose="02010600030101010101" pitchFamily="2" charset="-122"/>
              </a:rPr>
              <a:t>公司的埃德加</a:t>
            </a:r>
            <a:r>
              <a:rPr lang="en-US" altLang="zh-CN" sz="2400" dirty="0">
                <a:ea typeface="宋体" panose="02010600030101010101" pitchFamily="2" charset="-122"/>
              </a:rPr>
              <a:t>·</a:t>
            </a:r>
            <a:r>
              <a:rPr lang="zh-CN" altLang="zh-CN" sz="2400" dirty="0">
                <a:ea typeface="宋体" panose="02010600030101010101" pitchFamily="2" charset="-122"/>
              </a:rPr>
              <a:t>科德（</a:t>
            </a:r>
            <a:r>
              <a:rPr lang="en-US" altLang="zh-CN" sz="2400" dirty="0">
                <a:ea typeface="宋体" panose="02010600030101010101" pitchFamily="2" charset="-122"/>
              </a:rPr>
              <a:t>Edgar F. </a:t>
            </a:r>
            <a:r>
              <a:rPr lang="en-US" altLang="zh-CN" sz="2400" dirty="0" err="1">
                <a:ea typeface="宋体" panose="02010600030101010101" pitchFamily="2" charset="-122"/>
              </a:rPr>
              <a:t>Codd</a:t>
            </a:r>
            <a:r>
              <a:rPr lang="zh-CN" altLang="zh-CN" sz="2400" dirty="0" smtClean="0">
                <a:ea typeface="宋体" panose="02010600030101010101" pitchFamily="2" charset="-122"/>
              </a:rPr>
              <a:t>）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zh-CN" sz="2400" dirty="0" smtClean="0">
                <a:ea typeface="宋体" panose="02010600030101010101" pitchFamily="2" charset="-122"/>
              </a:rPr>
              <a:t>首次</a:t>
            </a:r>
            <a:r>
              <a:rPr lang="en-US" altLang="zh-CN" sz="2400" dirty="0" smtClean="0">
                <a:ea typeface="宋体" panose="02010600030101010101" pitchFamily="2" charset="-122"/>
              </a:rPr>
              <a:t>,</a:t>
            </a:r>
            <a:r>
              <a:rPr lang="zh-CN" altLang="zh-CN" sz="2400" dirty="0" smtClean="0">
                <a:ea typeface="宋体" panose="02010600030101010101" pitchFamily="2" charset="-122"/>
              </a:rPr>
              <a:t>提出</a:t>
            </a:r>
            <a:r>
              <a:rPr lang="zh-CN" altLang="zh-CN" sz="2400" dirty="0">
                <a:ea typeface="宋体" panose="02010600030101010101" pitchFamily="2" charset="-122"/>
              </a:rPr>
              <a:t>了关系模型的</a:t>
            </a:r>
            <a:r>
              <a:rPr lang="zh-CN" altLang="zh-CN" sz="2400" dirty="0" smtClean="0">
                <a:ea typeface="宋体" panose="02010600030101010101" pitchFamily="2" charset="-122"/>
              </a:rPr>
              <a:t>概念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 smtClean="0">
                <a:ea typeface="宋体" panose="02010600030101010101" pitchFamily="2" charset="-122"/>
              </a:rPr>
              <a:t>随后</a:t>
            </a:r>
            <a:r>
              <a:rPr lang="en-US" altLang="zh-CN" sz="2400" dirty="0" smtClean="0">
                <a:ea typeface="宋体" panose="02010600030101010101" pitchFamily="2" charset="-122"/>
              </a:rPr>
              <a:t>,</a:t>
            </a:r>
            <a:r>
              <a:rPr lang="zh-CN" altLang="en-US" sz="2400" dirty="0" smtClean="0">
                <a:ea typeface="宋体" panose="02010600030101010101" pitchFamily="2" charset="-122"/>
              </a:rPr>
              <a:t>提出</a:t>
            </a:r>
            <a:r>
              <a:rPr lang="zh-CN" altLang="en-US" sz="2400" dirty="0">
                <a:ea typeface="宋体" panose="02010600030101010101" pitchFamily="2" charset="-122"/>
              </a:rPr>
              <a:t>了关系代数和关系演算的概念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1972</a:t>
            </a:r>
            <a:r>
              <a:rPr lang="zh-CN" altLang="en-US" sz="2400" dirty="0">
                <a:ea typeface="宋体" panose="02010600030101010101" pitchFamily="2" charset="-122"/>
              </a:rPr>
              <a:t>年提出了关系的第一、第二、第三范式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1974</a:t>
            </a:r>
            <a:r>
              <a:rPr lang="zh-CN" altLang="en-US" sz="2400" dirty="0">
                <a:ea typeface="宋体" panose="02010600030101010101" pitchFamily="2" charset="-122"/>
              </a:rPr>
              <a:t>年提出了关系的巴斯科德范式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1981</a:t>
            </a:r>
            <a:r>
              <a:rPr lang="zh-CN" altLang="zh-CN" sz="2400" dirty="0">
                <a:ea typeface="宋体" panose="02010600030101010101" pitchFamily="2" charset="-122"/>
              </a:rPr>
              <a:t>年，</a:t>
            </a:r>
            <a:r>
              <a:rPr lang="en-US" altLang="zh-CN" sz="2400" dirty="0">
                <a:ea typeface="宋体" panose="02010600030101010101" pitchFamily="2" charset="-122"/>
              </a:rPr>
              <a:t>ACM</a:t>
            </a:r>
            <a:r>
              <a:rPr lang="zh-CN" altLang="zh-CN" sz="2400" dirty="0">
                <a:ea typeface="宋体" panose="02010600030101010101" pitchFamily="2" charset="-122"/>
              </a:rPr>
              <a:t>授予埃德加</a:t>
            </a:r>
            <a:r>
              <a:rPr lang="en-US" altLang="zh-CN" sz="2400" dirty="0">
                <a:ea typeface="宋体" panose="02010600030101010101" pitchFamily="2" charset="-122"/>
              </a:rPr>
              <a:t>·</a:t>
            </a:r>
            <a:r>
              <a:rPr lang="zh-CN" altLang="zh-CN" sz="2400" dirty="0">
                <a:ea typeface="宋体" panose="02010600030101010101" pitchFamily="2" charset="-122"/>
              </a:rPr>
              <a:t>科德图灵奖，以表彰他在关系数据库研究方面的杰出贡献。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6" name="Picture 2" descr="upload.wikimedia.org/wikipedia/en/5/58/Edgar_F_...">
            <a:extLst>
              <a:ext uri="{FF2B5EF4-FFF2-40B4-BE49-F238E27FC236}">
                <a16:creationId xmlns:a16="http://schemas.microsoft.com/office/drawing/2014/main" id="{8BCB8368-B943-75C3-D973-B5E690316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212" y="1550272"/>
            <a:ext cx="1462118" cy="207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3DCF512-5483-A243-002C-37A7E50046F8}"/>
              </a:ext>
            </a:extLst>
          </p:cNvPr>
          <p:cNvSpPr txBox="1"/>
          <p:nvPr/>
        </p:nvSpPr>
        <p:spPr>
          <a:xfrm>
            <a:off x="7037512" y="3933701"/>
            <a:ext cx="1808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latin typeface="SimHei" panose="02010609060101010101" pitchFamily="49" charset="-122"/>
                <a:ea typeface="SimHei" panose="02010609060101010101" pitchFamily="49" charset="-122"/>
              </a:rPr>
              <a:t>埃德加</a:t>
            </a:r>
            <a:r>
              <a:rPr lang="en-US" altLang="zh-CN" b="1" dirty="0">
                <a:latin typeface="SimHei" panose="02010609060101010101" pitchFamily="49" charset="-122"/>
                <a:ea typeface="SimHei" panose="02010609060101010101" pitchFamily="49" charset="-122"/>
              </a:rPr>
              <a:t>·</a:t>
            </a:r>
            <a:r>
              <a:rPr lang="zh-CN" altLang="zh-CN" b="1" dirty="0">
                <a:latin typeface="SimHei" panose="02010609060101010101" pitchFamily="49" charset="-122"/>
                <a:ea typeface="SimHei" panose="02010609060101010101" pitchFamily="49" charset="-122"/>
              </a:rPr>
              <a:t>科德</a:t>
            </a:r>
            <a:endParaRPr lang="zh-CN" altLang="en-US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3587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47320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Example Queries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113030" y="1070610"/>
            <a:ext cx="8884920" cy="698500"/>
          </a:xfrm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Find the names of all customers who have a loan at the </a:t>
            </a:r>
            <a:r>
              <a:rPr lang="en-US" altLang="zh-CN" sz="2400" err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Perryridge</a:t>
            </a: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branch.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706438" y="3124200"/>
            <a:ext cx="7858125" cy="16160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93700" lvl="1" indent="-393700" defTabSz="625475" eaLnBrk="0" hangingPunct="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</a:pPr>
            <a:r>
              <a:rPr lang="zh-CN" altLang="en-US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Query 2</a:t>
            </a:r>
          </a:p>
          <a:p>
            <a:pPr marL="393700" lvl="1" indent="-393700" defTabSz="625475" eaLnBrk="0" hangingPunct="0">
              <a:lnSpc>
                <a:spcPct val="130000"/>
              </a:lnSpc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</a:pP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       </a:t>
            </a:r>
            <a:r>
              <a:rPr lang="en-US" altLang="zh-CN" sz="2000" b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customer_name</a:t>
            </a:r>
            <a:r>
              <a:rPr lang="en-US" altLang="zh-CN" sz="2000" b="1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(</a:t>
            </a:r>
            <a:r>
              <a:rPr lang="en-US" altLang="zh-CN" sz="2000" b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loan.loan_number</a:t>
            </a:r>
            <a:r>
              <a:rPr lang="en-US" altLang="zh-CN" sz="2000" b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= </a:t>
            </a:r>
            <a:r>
              <a:rPr lang="en-US" altLang="zh-CN" sz="2000" b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borrower.loan_number</a:t>
            </a:r>
            <a:r>
              <a:rPr lang="en-US" altLang="zh-CN" sz="2000" b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(</a:t>
            </a:r>
            <a:b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</a:b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            (</a:t>
            </a:r>
            <a:r>
              <a:rPr lang="en-US" altLang="zh-CN" sz="2000" b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branch_name</a:t>
            </a:r>
            <a:r>
              <a:rPr lang="en-US" altLang="zh-CN" sz="2000" b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= “</a:t>
            </a:r>
            <a:r>
              <a:rPr lang="en-US" altLang="zh-CN" sz="2000" b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Perryridge</a:t>
            </a:r>
            <a:r>
              <a:rPr lang="en-US" altLang="zh-CN" sz="2000" b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” 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(loan)) x  borrower))</a:t>
            </a:r>
            <a:endParaRPr lang="en-US" altLang="zh-CN" sz="2000" b="1">
              <a:effectLst>
                <a:outerShdw blurRad="38100" dist="38100" dir="2700000">
                  <a:srgbClr val="FFFFFF"/>
                </a:outerShdw>
              </a:effectLst>
              <a:latin typeface="Helvetica" panose="020B0604020202030204" pitchFamily="34" charset="0"/>
            </a:endParaRPr>
          </a:p>
          <a:p>
            <a:pPr defTabSz="625475" eaLnBrk="0" hangingPunct="0">
              <a:buClr>
                <a:schemeClr val="hlink"/>
              </a:buClr>
              <a:buSzPct val="80000"/>
              <a:buFont typeface="Monotype Sorts" charset="2"/>
              <a:buChar char="l"/>
            </a:pPr>
            <a:endParaRPr lang="zh-CN" altLang="en-US" sz="2000" b="1">
              <a:effectLst>
                <a:outerShdw blurRad="38100" dist="38100" dir="2700000">
                  <a:srgbClr val="FFFFFF"/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730250" y="1871345"/>
            <a:ext cx="7270750" cy="15081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71475" lvl="1" indent="-336550" eaLnBrk="0" hangingPunct="0">
              <a:lnSpc>
                <a:spcPct val="120000"/>
              </a:lnSpc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</a:pP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</a:rPr>
              <a:t>Query 1</a:t>
            </a:r>
            <a:b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</a:rPr>
            </a:b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</a:rPr>
              <a:t>  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</a:t>
            </a:r>
            <a:r>
              <a:rPr lang="en-US" altLang="zh-CN" sz="2000" b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customer_name</a:t>
            </a:r>
            <a:r>
              <a:rPr lang="en-US" altLang="zh-CN" sz="2000" b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(</a:t>
            </a:r>
            <a:r>
              <a:rPr lang="en-US" altLang="zh-CN" sz="2000" b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branch_name</a:t>
            </a:r>
            <a:r>
              <a:rPr lang="en-US" altLang="zh-CN" sz="2000" b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= “</a:t>
            </a:r>
            <a:r>
              <a:rPr lang="en-US" altLang="zh-CN" sz="2000" b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Perryridge</a:t>
            </a:r>
            <a:r>
              <a:rPr lang="en-US" altLang="zh-CN" sz="2000" b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”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(</a:t>
            </a:r>
            <a:b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</a:b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 </a:t>
            </a:r>
            <a:r>
              <a:rPr lang="en-US" altLang="zh-CN" sz="2000" b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borrower.loan_number</a:t>
            </a:r>
            <a:r>
              <a:rPr lang="en-US" altLang="zh-CN" sz="2000" b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= </a:t>
            </a:r>
            <a:r>
              <a:rPr lang="en-US" altLang="zh-CN" sz="2000" b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loan.loan_number</a:t>
            </a:r>
            <a:r>
              <a:rPr lang="en-US" altLang="zh-CN" sz="2000" b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(borrower x loan)))</a:t>
            </a:r>
          </a:p>
          <a:p>
            <a:pPr eaLnBrk="0" hangingPunct="0"/>
            <a:endParaRPr lang="zh-CN" altLang="en-US" sz="2000" b="1">
              <a:effectLst>
                <a:outerShdw blurRad="38100" dist="38100" dir="2700000">
                  <a:srgbClr val="FFFFFF"/>
                </a:outerShdw>
              </a:effectLst>
              <a:latin typeface="Helvetica" panose="020B0604020202030204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22690" r="404" b="22958"/>
          <a:stretch>
            <a:fillRect/>
          </a:stretch>
        </p:blipFill>
        <p:spPr bwMode="auto">
          <a:xfrm>
            <a:off x="2057400" y="4572000"/>
            <a:ext cx="4557713" cy="18732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bldLvl="0" animBg="1"/>
      <p:bldP spid="109573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Example Queries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114935" y="2815590"/>
            <a:ext cx="8730615" cy="2895600"/>
          </a:xfrm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1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Find the largest account balance</a:t>
            </a:r>
          </a:p>
          <a:p>
            <a:pPr lvl="1"/>
            <a:r>
              <a:rPr lang="en-US" altLang="zh-CN" sz="1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Strategy:</a:t>
            </a:r>
          </a:p>
          <a:p>
            <a:pPr lvl="2"/>
            <a:r>
              <a:rPr lang="en-US" altLang="zh-CN" sz="1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Find those balances that are </a:t>
            </a:r>
            <a:r>
              <a:rPr lang="en-US" altLang="zh-CN" sz="18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not </a:t>
            </a:r>
            <a:r>
              <a:rPr lang="en-US" altLang="zh-CN" sz="1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largest</a:t>
            </a:r>
          </a:p>
          <a:p>
            <a:pPr lvl="3"/>
            <a:r>
              <a:rPr lang="en-US" altLang="zh-CN" sz="1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Rename </a:t>
            </a:r>
            <a:r>
              <a:rPr lang="en-US" altLang="zh-CN" sz="18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account </a:t>
            </a:r>
            <a:r>
              <a:rPr lang="en-US" altLang="zh-CN" sz="1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relation as </a:t>
            </a:r>
            <a:r>
              <a:rPr lang="en-US" altLang="zh-CN" sz="18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 </a:t>
            </a:r>
            <a:r>
              <a:rPr lang="en-US" altLang="zh-CN" sz="1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 that we can compare each account balance with all others</a:t>
            </a:r>
          </a:p>
          <a:p>
            <a:pPr lvl="2"/>
            <a:r>
              <a:rPr lang="en-US" altLang="zh-CN" sz="1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 set difference to find those account balances that were </a:t>
            </a:r>
            <a:r>
              <a:rPr lang="en-US" altLang="zh-CN" sz="1800" i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not</a:t>
            </a:r>
            <a:r>
              <a:rPr lang="en-US" altLang="zh-CN" sz="1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found in the earlier step.  </a:t>
            </a:r>
          </a:p>
          <a:p>
            <a:pPr lvl="1"/>
            <a:r>
              <a:rPr lang="en-US" altLang="zh-CN" sz="1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query is:</a:t>
            </a:r>
          </a:p>
          <a:p>
            <a:pPr>
              <a:buNone/>
            </a:pPr>
            <a:r>
              <a:rPr lang="en-US" altLang="zh-CN" sz="18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     </a:t>
            </a:r>
            <a:endParaRPr lang="en-US" altLang="zh-CN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990600" y="5584825"/>
            <a:ext cx="7331075" cy="815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</a:pPr>
            <a:r>
              <a:rPr lang="zh-CN" altLang="en-US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</a:t>
            </a:r>
            <a:r>
              <a:rPr lang="en-US" altLang="zh-CN" sz="2000" b="1" i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balance</a:t>
            </a:r>
            <a:r>
              <a:rPr lang="en-US" altLang="zh-CN" sz="2000" b="1" i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(account) 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- 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account.balance</a:t>
            </a:r>
            <a:endParaRPr lang="en-US" altLang="zh-CN" sz="2000" b="1">
              <a:effectLst>
                <a:outerShdw blurRad="38100" dist="38100" dir="2700000">
                  <a:srgbClr val="FFFFFF"/>
                </a:outerShdw>
              </a:effectLst>
              <a:latin typeface="Helvetica" panose="020B0604020202030204" pitchFamily="34" charset="0"/>
              <a:sym typeface="Symbol" panose="05050102010706020507" pitchFamily="18" charset="2"/>
            </a:endParaRPr>
          </a:p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</a:pP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   (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account.balance</a:t>
            </a:r>
            <a:r>
              <a:rPr lang="en-US" altLang="zh-CN" sz="2000" b="1" i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&lt; </a:t>
            </a:r>
            <a:r>
              <a:rPr lang="en-US" altLang="zh-CN" sz="2000" b="1" i="1" baseline="-25000" err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d.balance</a:t>
            </a:r>
            <a:r>
              <a:rPr lang="en-US" altLang="zh-CN" sz="2000" b="1" i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000" b="1" i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account x </a:t>
            </a:r>
            <a:r>
              <a:rPr lang="en-US" altLang="zh-CN" sz="2000" b="1" i="1">
                <a:effectLst>
                  <a:outerShdw blurRad="38100" dist="38100" dir="2700000">
                    <a:srgbClr val="FFFFFF"/>
                  </a:outerShdw>
                </a:effectLst>
                <a:latin typeface="Symbol" panose="05050102010706020507" pitchFamily="18" charset="2"/>
                <a:sym typeface="Symbol" panose="05050102010706020507" pitchFamily="18" charset="2"/>
              </a:rPr>
              <a:t>r</a:t>
            </a:r>
            <a:r>
              <a:rPr lang="en-US" altLang="zh-CN" sz="2000" b="1" i="1" baseline="-25000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d</a:t>
            </a:r>
            <a:r>
              <a:rPr lang="en-US" altLang="zh-CN" sz="2000" b="1" i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 (account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latin typeface="Helvetica" panose="020B0604020202030204" pitchFamily="34" charset="0"/>
                <a:sym typeface="Symbol" panose="05050102010706020507" pitchFamily="18" charset="2"/>
              </a:rPr>
              <a:t>)))</a:t>
            </a:r>
            <a:endParaRPr lang="en-US" altLang="zh-CN" sz="2000" b="1">
              <a:effectLst>
                <a:outerShdw blurRad="38100" dist="38100" dir="2700000">
                  <a:srgbClr val="FFFFFF"/>
                </a:outerShdw>
              </a:effectLst>
              <a:latin typeface="Helvetica" panose="020B0604020202030204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22690" r="404" b="22958"/>
          <a:stretch>
            <a:fillRect/>
          </a:stretch>
        </p:blipFill>
        <p:spPr bwMode="auto">
          <a:xfrm>
            <a:off x="2438400" y="800735"/>
            <a:ext cx="4557713" cy="18732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1" name="表格 40960"/>
          <p:cNvGraphicFramePr/>
          <p:nvPr/>
        </p:nvGraphicFramePr>
        <p:xfrm>
          <a:off x="381000" y="533400"/>
          <a:ext cx="8458200" cy="52773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43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Account-number</a:t>
                      </a: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Branch-name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balance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Account-number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Branch-name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balance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2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2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2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2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962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6550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4963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4962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2436" name="Rectangle 116"/>
          <p:cNvSpPr>
            <a:spLocks noChangeArrowheads="1"/>
          </p:cNvSpPr>
          <p:nvPr/>
        </p:nvSpPr>
        <p:spPr bwMode="auto">
          <a:xfrm>
            <a:off x="725488" y="0"/>
            <a:ext cx="77327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800" b="1" i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account.balance</a:t>
            </a:r>
            <a:r>
              <a:rPr lang="en-US" altLang="zh-CN" sz="2800" b="1" i="1" baseline="-2500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&lt; </a:t>
            </a:r>
            <a:r>
              <a:rPr lang="en-US" altLang="zh-CN" sz="2800" b="1" i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d.balance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en-US" altLang="zh-CN" sz="2800" b="1" i="1" baseline="-25000" err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zh-CN" sz="2800" b="1" i="1" err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800" b="1" i="1" err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))</a:t>
            </a:r>
            <a:endParaRPr lang="zh-CN" altLang="en-US" sz="280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5" name="表格 41984"/>
          <p:cNvGraphicFramePr/>
          <p:nvPr/>
        </p:nvGraphicFramePr>
        <p:xfrm>
          <a:off x="304800" y="547688"/>
          <a:ext cx="8458200" cy="611346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43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Account-number</a:t>
                      </a: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Branch-name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balance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Account-number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Branch-name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balance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3460" name="Rectangle 116"/>
          <p:cNvSpPr>
            <a:spLocks noChangeArrowheads="1"/>
          </p:cNvSpPr>
          <p:nvPr/>
        </p:nvSpPr>
        <p:spPr bwMode="auto">
          <a:xfrm>
            <a:off x="725488" y="0"/>
            <a:ext cx="77327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800" b="1" i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account.balance</a:t>
            </a:r>
            <a:r>
              <a:rPr lang="en-US" altLang="zh-CN" sz="2800" b="1" i="1" baseline="-2500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&lt; </a:t>
            </a:r>
            <a:r>
              <a:rPr lang="en-US" altLang="zh-CN" sz="2800" b="1" i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d.balance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en-US" altLang="zh-CN" sz="2800" b="1" i="1" baseline="-25000" err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zh-CN" sz="2800" b="1" i="1" err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800" b="1" i="1" err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))</a:t>
            </a:r>
            <a:endParaRPr lang="zh-CN" altLang="en-US" sz="280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09" name="表格 43008"/>
          <p:cNvGraphicFramePr/>
          <p:nvPr/>
        </p:nvGraphicFramePr>
        <p:xfrm>
          <a:off x="304800" y="547688"/>
          <a:ext cx="8458200" cy="611346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43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Account-number</a:t>
                      </a: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Branch-name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balance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Account-number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Branch-name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balance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990033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4484" name="Rectangle 116"/>
          <p:cNvSpPr>
            <a:spLocks noChangeArrowheads="1"/>
          </p:cNvSpPr>
          <p:nvPr/>
        </p:nvSpPr>
        <p:spPr bwMode="auto">
          <a:xfrm>
            <a:off x="725488" y="0"/>
            <a:ext cx="77327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800" b="1" i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account.balance</a:t>
            </a:r>
            <a:r>
              <a:rPr lang="en-US" altLang="zh-CN" sz="2800" b="1" i="1" baseline="-2500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&lt; </a:t>
            </a:r>
            <a:r>
              <a:rPr lang="en-US" altLang="zh-CN" sz="2800" b="1" i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d.balance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en-US" altLang="zh-CN" sz="2800" b="1" i="1" baseline="-25000" err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zh-CN" sz="2800" b="1" i="1" err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800" b="1" i="1" err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))</a:t>
            </a:r>
            <a:endParaRPr lang="zh-CN" altLang="en-US" sz="280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3" name="表格 44032"/>
          <p:cNvGraphicFramePr/>
          <p:nvPr/>
        </p:nvGraphicFramePr>
        <p:xfrm>
          <a:off x="342900" y="1257300"/>
          <a:ext cx="8458200" cy="34671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00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Account-number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Branch-name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balance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Account-number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Branch-name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balance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downtown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A-102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perryridge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A-201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A-215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Mianus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A-217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Brighton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A-222</a:t>
                      </a:r>
                      <a:endParaRPr lang="zh-CN" altLang="en-US" sz="1600" dirty="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err="1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Redwod</a:t>
                      </a:r>
                      <a:endParaRPr lang="en-US" altLang="zh-CN" sz="1600">
                        <a:solidFill>
                          <a:srgbClr val="000099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A-</a:t>
                      </a: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305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Round Hill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5459" name="Rectangle 67"/>
          <p:cNvSpPr>
            <a:spLocks noChangeArrowheads="1"/>
          </p:cNvSpPr>
          <p:nvPr/>
        </p:nvSpPr>
        <p:spPr bwMode="auto">
          <a:xfrm>
            <a:off x="685800" y="471488"/>
            <a:ext cx="77327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800" b="1" i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account.balance</a:t>
            </a:r>
            <a:r>
              <a:rPr lang="en-US" altLang="zh-CN" sz="2800" b="1" i="1" baseline="-2500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&lt; </a:t>
            </a:r>
            <a:r>
              <a:rPr lang="en-US" altLang="zh-CN" sz="2800" b="1" i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d.balance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en-US" altLang="zh-CN" sz="2800" b="1" i="1" baseline="-25000" err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zh-CN" sz="2800" b="1" i="1" err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800" b="1" i="1" err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))</a:t>
            </a:r>
            <a:endParaRPr lang="zh-CN" altLang="en-US" sz="280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7" name="表格 45056"/>
          <p:cNvGraphicFramePr/>
          <p:nvPr/>
        </p:nvGraphicFramePr>
        <p:xfrm>
          <a:off x="1600200" y="2667000"/>
          <a:ext cx="1219200" cy="31623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balance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0099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5077" name="表格 45076"/>
          <p:cNvGraphicFramePr/>
          <p:nvPr/>
        </p:nvGraphicFramePr>
        <p:xfrm>
          <a:off x="3810000" y="2667000"/>
          <a:ext cx="1219200" cy="28003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balance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500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400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750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700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990033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350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5095" name="表格 45094"/>
          <p:cNvGraphicFramePr/>
          <p:nvPr/>
        </p:nvGraphicFramePr>
        <p:xfrm>
          <a:off x="6096000" y="3429000"/>
          <a:ext cx="1219200" cy="790575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288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balance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F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7">
                <a:tc>
                  <a:txBody>
                    <a:bodyPr/>
                    <a:lstStyle>
                      <a:lvl1pPr marL="469900" lvl="0" indent="-46990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1pPr>
                      <a:lvl2pPr marL="908050" lvl="1" indent="-43688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2pPr>
                      <a:lvl3pPr marL="1304925" lvl="2" indent="-39560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o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3pPr>
                      <a:lvl4pPr marL="1694180" lvl="3" indent="-38735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n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4pPr>
                      <a:lvl5pPr marL="2094230" lvl="4" indent="-398780" algn="l" rtl="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Char char="§"/>
                        <a:defRPr sz="1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dirty="0">
                          <a:solidFill>
                            <a:srgbClr val="006600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900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F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1344" name="Rectangle 48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rPr>
              <a:t>Example Queries</a:t>
            </a:r>
          </a:p>
        </p:txBody>
      </p:sp>
      <p:sp>
        <p:nvSpPr>
          <p:cNvPr id="311345" name="Text Box 49"/>
          <p:cNvSpPr txBox="1">
            <a:spLocks noChangeArrowheads="1"/>
          </p:cNvSpPr>
          <p:nvPr/>
        </p:nvSpPr>
        <p:spPr bwMode="auto">
          <a:xfrm>
            <a:off x="3143250" y="3546475"/>
            <a:ext cx="285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311346" name="Text Box 50"/>
          <p:cNvSpPr txBox="1">
            <a:spLocks noChangeArrowheads="1"/>
          </p:cNvSpPr>
          <p:nvPr/>
        </p:nvSpPr>
        <p:spPr bwMode="auto">
          <a:xfrm>
            <a:off x="5429250" y="3581400"/>
            <a:ext cx="361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311347" name="Text Box 51"/>
          <p:cNvSpPr txBox="1">
            <a:spLocks noChangeArrowheads="1"/>
          </p:cNvSpPr>
          <p:nvPr/>
        </p:nvSpPr>
        <p:spPr bwMode="auto">
          <a:xfrm>
            <a:off x="169863" y="1258888"/>
            <a:ext cx="8669338" cy="9509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70000"/>
              <a:buBlip>
                <a:blip r:embed="rId2"/>
              </a:buBlip>
            </a:pPr>
            <a:r>
              <a:rPr lang="zh-CN" altLang="en-US" sz="2400" b="1" dirty="0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</a:t>
            </a:r>
            <a:r>
              <a:rPr lang="en-US" altLang="zh-CN" sz="2400" b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balance</a:t>
            </a:r>
            <a:r>
              <a:rPr lang="en-US" altLang="zh-CN" sz="2400" b="1" err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400" b="1" err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) - </a:t>
            </a:r>
            <a:r>
              <a:rPr lang="en-US" altLang="zh-CN" sz="2400" b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</a:t>
            </a:r>
            <a:r>
              <a:rPr lang="en-US" altLang="zh-CN" sz="2400" b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account.balance</a:t>
            </a:r>
            <a:endParaRPr lang="en-US" altLang="zh-CN" sz="2400" b="1">
              <a:solidFill>
                <a:srgbClr val="000099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</a:pP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   (</a:t>
            </a:r>
            <a:r>
              <a:rPr lang="en-US" altLang="zh-CN" sz="2400" b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400" b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account.balance</a:t>
            </a:r>
            <a:r>
              <a:rPr lang="en-US" altLang="zh-CN" sz="2400" b="1" baseline="-2500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&lt; </a:t>
            </a:r>
            <a:r>
              <a:rPr lang="en-US" altLang="zh-CN" sz="2400" b="1" baseline="-25000" err="1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d.balance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en-US" altLang="zh-CN" sz="2400" b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b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b="1">
                <a:solidFill>
                  <a:srgbClr val="99003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en-US" altLang="zh-CN" sz="2400" b="1" baseline="-25000" err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zh-CN" sz="2400" b="1" err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400" b="1" err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)))</a:t>
            </a:r>
            <a:endParaRPr lang="zh-CN" altLang="en-US" sz="240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4668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Additional Operations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670" y="1494155"/>
            <a:ext cx="8655685" cy="415798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 define additional operations that </a:t>
            </a:r>
            <a:r>
              <a:rPr lang="en-US" altLang="zh-CN" sz="2800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do not add any power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to the relational algebra, but that simplify common queries.</a:t>
            </a:r>
          </a:p>
          <a:p>
            <a:pPr lvl="1">
              <a:defRPr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Set intersection</a:t>
            </a:r>
          </a:p>
          <a:p>
            <a:pPr lvl="1">
              <a:defRPr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Natural join</a:t>
            </a:r>
          </a:p>
          <a:p>
            <a:pPr lvl="1">
              <a:defRPr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Division</a:t>
            </a:r>
          </a:p>
          <a:p>
            <a:pPr lvl="1">
              <a:defRPr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340725" cy="685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Set-Intersection Operation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506913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Notation: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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Defined as:</a:t>
            </a:r>
          </a:p>
          <a:p>
            <a:pPr lvl="1">
              <a:defRPr/>
            </a:pP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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{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|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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and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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}</a:t>
            </a:r>
          </a:p>
          <a:p>
            <a:pPr>
              <a:defRPr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Assume: </a:t>
            </a:r>
          </a:p>
          <a:p>
            <a:pPr lvl="1">
              <a:defRPr/>
            </a:pP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have the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same </a:t>
            </a:r>
            <a:r>
              <a:rPr lang="en-US" altLang="zh-CN" sz="2400" i="1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arity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lvl="1">
              <a:defRPr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attributes of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and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are compatible</a:t>
            </a:r>
          </a:p>
          <a:p>
            <a:pPr>
              <a:defRPr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Note: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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– (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–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91600" cy="609600"/>
          </a:xfrm>
        </p:spPr>
        <p:txBody>
          <a:bodyPr/>
          <a:lstStyle/>
          <a:p>
            <a:pPr>
              <a:defRPr/>
            </a:pPr>
            <a:r>
              <a:rPr lang="en-US" altLang="zh-CN" sz="3200">
                <a:ea typeface="宋体" panose="02010600030101010101" pitchFamily="2" charset="-122"/>
                <a:cs typeface="宋体" panose="02010600030101010101" pitchFamily="2" charset="-122"/>
              </a:rPr>
              <a:t>Set-Intersection Operation </a:t>
            </a:r>
            <a:r>
              <a:rPr lang="en-US" altLang="zh-CN" sz="320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 sz="3200">
                <a:ea typeface="宋体" panose="02010600030101010101" pitchFamily="2" charset="-122"/>
                <a:cs typeface="宋体" panose="02010600030101010101" pitchFamily="2" charset="-122"/>
              </a:rPr>
              <a:t> Example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6781800" cy="4876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Relation </a:t>
            </a: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</a:rPr>
              <a:t>r, s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</a:p>
          <a:p>
            <a:pPr>
              <a:defRPr/>
            </a:pP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  <a:defRPr/>
            </a:pP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 </a:t>
            </a: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s</a:t>
            </a:r>
            <a:endParaRPr lang="en-US" altLang="zh-CN" i="1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49155" name="Group 36"/>
          <p:cNvGrpSpPr/>
          <p:nvPr/>
        </p:nvGrpSpPr>
        <p:grpSpPr bwMode="auto">
          <a:xfrm>
            <a:off x="3109913" y="1339850"/>
            <a:ext cx="3290887" cy="1935163"/>
            <a:chOff x="1706" y="727"/>
            <a:chExt cx="2073" cy="1219"/>
          </a:xfrm>
        </p:grpSpPr>
        <p:sp>
          <p:nvSpPr>
            <p:cNvPr id="120836" name="Rectangle 4"/>
            <p:cNvSpPr>
              <a:spLocks noChangeArrowheads="1"/>
            </p:cNvSpPr>
            <p:nvPr/>
          </p:nvSpPr>
          <p:spPr bwMode="auto">
            <a:xfrm>
              <a:off x="1727" y="727"/>
              <a:ext cx="659" cy="27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37" name="Text Box 5"/>
            <p:cNvSpPr txBox="1">
              <a:spLocks noChangeArrowheads="1"/>
            </p:cNvSpPr>
            <p:nvPr/>
          </p:nvSpPr>
          <p:spPr bwMode="auto">
            <a:xfrm>
              <a:off x="1723" y="764"/>
              <a:ext cx="60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A       B</a:t>
              </a:r>
            </a:p>
          </p:txBody>
        </p:sp>
        <p:sp>
          <p:nvSpPr>
            <p:cNvPr id="120839" name="Line 7"/>
            <p:cNvSpPr>
              <a:spLocks noChangeShapeType="1"/>
            </p:cNvSpPr>
            <p:nvPr/>
          </p:nvSpPr>
          <p:spPr bwMode="auto">
            <a:xfrm>
              <a:off x="1983" y="733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1" name="Rectangle 9"/>
            <p:cNvSpPr>
              <a:spLocks noChangeArrowheads="1"/>
            </p:cNvSpPr>
            <p:nvPr/>
          </p:nvSpPr>
          <p:spPr bwMode="auto">
            <a:xfrm>
              <a:off x="1738" y="1018"/>
              <a:ext cx="659" cy="61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3" name="Line 11"/>
            <p:cNvSpPr>
              <a:spLocks noChangeShapeType="1"/>
            </p:cNvSpPr>
            <p:nvPr/>
          </p:nvSpPr>
          <p:spPr bwMode="auto">
            <a:xfrm>
              <a:off x="1977" y="1033"/>
              <a:ext cx="1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4" name="Text Box 12"/>
            <p:cNvSpPr txBox="1">
              <a:spLocks noChangeArrowheads="1"/>
            </p:cNvSpPr>
            <p:nvPr/>
          </p:nvSpPr>
          <p:spPr bwMode="auto">
            <a:xfrm>
              <a:off x="1706" y="1032"/>
              <a:ext cx="207" cy="5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</a:t>
              </a:r>
            </a:p>
          </p:txBody>
        </p:sp>
        <p:sp>
          <p:nvSpPr>
            <p:cNvPr id="120848" name="Text Box 16"/>
            <p:cNvSpPr txBox="1">
              <a:spLocks noChangeArrowheads="1"/>
            </p:cNvSpPr>
            <p:nvPr/>
          </p:nvSpPr>
          <p:spPr bwMode="auto">
            <a:xfrm>
              <a:off x="2018" y="1046"/>
              <a:ext cx="196" cy="5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2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20849" name="Rectangle 17"/>
            <p:cNvSpPr>
              <a:spLocks noChangeArrowheads="1"/>
            </p:cNvSpPr>
            <p:nvPr/>
          </p:nvSpPr>
          <p:spPr bwMode="auto">
            <a:xfrm>
              <a:off x="3120" y="772"/>
              <a:ext cx="659" cy="27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50" name="Text Box 18"/>
            <p:cNvSpPr txBox="1">
              <a:spLocks noChangeArrowheads="1"/>
            </p:cNvSpPr>
            <p:nvPr/>
          </p:nvSpPr>
          <p:spPr bwMode="auto">
            <a:xfrm>
              <a:off x="3108" y="809"/>
              <a:ext cx="60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A       B</a:t>
              </a:r>
            </a:p>
          </p:txBody>
        </p:sp>
        <p:sp>
          <p:nvSpPr>
            <p:cNvPr id="120851" name="Line 19"/>
            <p:cNvSpPr>
              <a:spLocks noChangeShapeType="1"/>
            </p:cNvSpPr>
            <p:nvPr/>
          </p:nvSpPr>
          <p:spPr bwMode="auto">
            <a:xfrm>
              <a:off x="3422" y="778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52" name="Rectangle 20"/>
            <p:cNvSpPr>
              <a:spLocks noChangeArrowheads="1"/>
            </p:cNvSpPr>
            <p:nvPr/>
          </p:nvSpPr>
          <p:spPr bwMode="auto">
            <a:xfrm>
              <a:off x="3114" y="1089"/>
              <a:ext cx="659" cy="442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53" name="Line 21"/>
            <p:cNvSpPr>
              <a:spLocks noChangeShapeType="1"/>
            </p:cNvSpPr>
            <p:nvPr/>
          </p:nvSpPr>
          <p:spPr bwMode="auto">
            <a:xfrm>
              <a:off x="3433" y="1095"/>
              <a:ext cx="1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54" name="Text Box 22"/>
            <p:cNvSpPr txBox="1">
              <a:spLocks noChangeArrowheads="1"/>
            </p:cNvSpPr>
            <p:nvPr/>
          </p:nvSpPr>
          <p:spPr bwMode="auto">
            <a:xfrm>
              <a:off x="3170" y="1094"/>
              <a:ext cx="207" cy="40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</a:t>
              </a:r>
            </a:p>
          </p:txBody>
        </p:sp>
        <p:sp>
          <p:nvSpPr>
            <p:cNvPr id="120855" name="Text Box 23"/>
            <p:cNvSpPr txBox="1">
              <a:spLocks noChangeArrowheads="1"/>
            </p:cNvSpPr>
            <p:nvPr/>
          </p:nvSpPr>
          <p:spPr bwMode="auto">
            <a:xfrm>
              <a:off x="3474" y="1108"/>
              <a:ext cx="196" cy="40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2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20856" name="Text Box 24"/>
            <p:cNvSpPr txBox="1">
              <a:spLocks noChangeArrowheads="1"/>
            </p:cNvSpPr>
            <p:nvPr/>
          </p:nvSpPr>
          <p:spPr bwMode="auto">
            <a:xfrm>
              <a:off x="1880" y="1715"/>
              <a:ext cx="17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r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20861" name="Text Box 29"/>
            <p:cNvSpPr txBox="1">
              <a:spLocks noChangeArrowheads="1"/>
            </p:cNvSpPr>
            <p:nvPr/>
          </p:nvSpPr>
          <p:spPr bwMode="auto">
            <a:xfrm>
              <a:off x="3307" y="171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s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49156" name="Group 37"/>
          <p:cNvGrpSpPr/>
          <p:nvPr/>
        </p:nvGrpSpPr>
        <p:grpSpPr bwMode="auto">
          <a:xfrm>
            <a:off x="2540000" y="3671888"/>
            <a:ext cx="1082675" cy="941387"/>
            <a:chOff x="1600" y="2313"/>
            <a:chExt cx="682" cy="593"/>
          </a:xfrm>
        </p:grpSpPr>
        <p:sp>
          <p:nvSpPr>
            <p:cNvPr id="120862" name="Rectangle 30"/>
            <p:cNvSpPr>
              <a:spLocks noChangeArrowheads="1"/>
            </p:cNvSpPr>
            <p:nvPr/>
          </p:nvSpPr>
          <p:spPr bwMode="auto">
            <a:xfrm>
              <a:off x="1612" y="2313"/>
              <a:ext cx="659" cy="27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63" name="Text Box 31"/>
            <p:cNvSpPr txBox="1">
              <a:spLocks noChangeArrowheads="1"/>
            </p:cNvSpPr>
            <p:nvPr/>
          </p:nvSpPr>
          <p:spPr bwMode="auto">
            <a:xfrm>
              <a:off x="1600" y="2350"/>
              <a:ext cx="60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A       B</a:t>
              </a:r>
            </a:p>
          </p:txBody>
        </p:sp>
        <p:sp>
          <p:nvSpPr>
            <p:cNvPr id="120864" name="Line 32"/>
            <p:cNvSpPr>
              <a:spLocks noChangeShapeType="1"/>
            </p:cNvSpPr>
            <p:nvPr/>
          </p:nvSpPr>
          <p:spPr bwMode="auto">
            <a:xfrm>
              <a:off x="1914" y="2319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65" name="Rectangle 33"/>
            <p:cNvSpPr>
              <a:spLocks noChangeArrowheads="1"/>
            </p:cNvSpPr>
            <p:nvPr/>
          </p:nvSpPr>
          <p:spPr bwMode="auto">
            <a:xfrm>
              <a:off x="1623" y="2630"/>
              <a:ext cx="659" cy="27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66" name="Text Box 34"/>
            <p:cNvSpPr txBox="1">
              <a:spLocks noChangeArrowheads="1"/>
            </p:cNvSpPr>
            <p:nvPr/>
          </p:nvSpPr>
          <p:spPr bwMode="auto">
            <a:xfrm>
              <a:off x="1650" y="2665"/>
              <a:ext cx="527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      </a:t>
              </a:r>
              <a:r>
                <a:rPr lang="en-US" altLang="zh-CN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2</a:t>
              </a:r>
              <a:endPara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20867" name="Line 35"/>
            <p:cNvSpPr>
              <a:spLocks noChangeShapeType="1"/>
            </p:cNvSpPr>
            <p:nvPr/>
          </p:nvSpPr>
          <p:spPr bwMode="auto">
            <a:xfrm>
              <a:off x="1925" y="2636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4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Example of a Relation</a:t>
            </a:r>
          </a:p>
        </p:txBody>
      </p:sp>
      <p:pic>
        <p:nvPicPr>
          <p:cNvPr id="6147" name="Picture 3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8" y="1927225"/>
            <a:ext cx="5291137" cy="3975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Text Box 4"/>
          <p:cNvSpPr txBox="1"/>
          <p:nvPr/>
        </p:nvSpPr>
        <p:spPr>
          <a:xfrm>
            <a:off x="7040563" y="1333500"/>
            <a:ext cx="14541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1800" dirty="0">
                <a:latin typeface="Helvetica" panose="020B0604020202030204" pitchFamily="34" charset="0"/>
              </a:rPr>
              <a:t>attributes</a:t>
            </a:r>
          </a:p>
          <a:p>
            <a:pPr algn="ctr"/>
            <a:r>
              <a:rPr lang="en-US" altLang="en-US" sz="1800" dirty="0">
                <a:latin typeface="Helvetica" panose="020B0604020202030204" pitchFamily="34" charset="0"/>
              </a:rPr>
              <a:t>(or columns)</a:t>
            </a:r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6149" name="Line 5"/>
          <p:cNvSpPr/>
          <p:nvPr/>
        </p:nvSpPr>
        <p:spPr>
          <a:xfrm flipH="1">
            <a:off x="3238500" y="1538288"/>
            <a:ext cx="3889375" cy="377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50" name="Line 6"/>
          <p:cNvSpPr/>
          <p:nvPr/>
        </p:nvSpPr>
        <p:spPr>
          <a:xfrm flipH="1">
            <a:off x="4608513" y="1592263"/>
            <a:ext cx="2557462" cy="323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51" name="Line 7"/>
          <p:cNvSpPr/>
          <p:nvPr/>
        </p:nvSpPr>
        <p:spPr>
          <a:xfrm flipH="1">
            <a:off x="5819775" y="1565275"/>
            <a:ext cx="1320800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52" name="Text Box 8"/>
          <p:cNvSpPr txBox="1"/>
          <p:nvPr/>
        </p:nvSpPr>
        <p:spPr>
          <a:xfrm>
            <a:off x="6988175" y="2522538"/>
            <a:ext cx="10858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1800" dirty="0">
                <a:latin typeface="Helvetica" panose="020B0604020202030204" pitchFamily="34" charset="0"/>
              </a:rPr>
              <a:t>tuples</a:t>
            </a:r>
          </a:p>
          <a:p>
            <a:pPr algn="ctr"/>
            <a:r>
              <a:rPr lang="en-US" altLang="en-US" sz="1800" dirty="0">
                <a:latin typeface="Helvetica" panose="020B0604020202030204" pitchFamily="34" charset="0"/>
              </a:rPr>
              <a:t>(or rows)</a:t>
            </a:r>
            <a:endParaRPr lang="en-US" altLang="en-US" dirty="0">
              <a:latin typeface="Helvetica" panose="020B0604020202030204" pitchFamily="34" charset="0"/>
            </a:endParaRPr>
          </a:p>
        </p:txBody>
      </p:sp>
      <p:sp>
        <p:nvSpPr>
          <p:cNvPr id="6153" name="Line 9"/>
          <p:cNvSpPr/>
          <p:nvPr/>
        </p:nvSpPr>
        <p:spPr>
          <a:xfrm flipH="1" flipV="1">
            <a:off x="6742113" y="2487613"/>
            <a:ext cx="369887" cy="2206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54" name="Line 10"/>
          <p:cNvSpPr/>
          <p:nvPr/>
        </p:nvSpPr>
        <p:spPr>
          <a:xfrm flipH="1">
            <a:off x="6729413" y="2706688"/>
            <a:ext cx="369887" cy="111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55" name="Line 11"/>
          <p:cNvSpPr/>
          <p:nvPr/>
        </p:nvSpPr>
        <p:spPr>
          <a:xfrm flipH="1">
            <a:off x="6718300" y="2717800"/>
            <a:ext cx="392113" cy="3127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56" name="Line 12"/>
          <p:cNvSpPr/>
          <p:nvPr/>
        </p:nvSpPr>
        <p:spPr>
          <a:xfrm flipH="1">
            <a:off x="6729413" y="2727325"/>
            <a:ext cx="381000" cy="555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Natural-Join Operation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1495425"/>
            <a:ext cx="8215312" cy="5207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Let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and </a:t>
            </a:r>
            <a:r>
              <a:rPr lang="en-US" altLang="zh-CN" i="1" dirty="0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be relations on </a:t>
            </a:r>
            <a:r>
              <a:rPr lang="en-US" altLang="zh-CN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schemas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and </a:t>
            </a:r>
            <a:r>
              <a:rPr lang="en-US" altLang="zh-CN" i="1" dirty="0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respectively. </a:t>
            </a:r>
            <a:b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Then,  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 is a relation on </a:t>
            </a:r>
            <a:r>
              <a:rPr lang="en-US" altLang="zh-CN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schema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i="1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</a:t>
            </a:r>
            <a:r>
              <a:rPr lang="en-US" altLang="zh-CN" dirty="0">
                <a:solidFill>
                  <a:schemeClr val="folHlink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obtained as follows:</a:t>
            </a: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Consider each pair of 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tuples </a:t>
            </a:r>
            <a:r>
              <a:rPr lang="en-US" altLang="zh-CN" i="1" dirty="0" err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3200" i="1" baseline="-25000" dirty="0" err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from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and </a:t>
            </a:r>
            <a:r>
              <a:rPr lang="en-US" altLang="zh-CN" i="1" dirty="0" err="1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3200" i="1" baseline="-25000" dirty="0" err="1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from </a:t>
            </a:r>
            <a:r>
              <a:rPr lang="en-US" altLang="zh-CN" i="1" dirty="0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.  </a:t>
            </a: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If </a:t>
            </a:r>
            <a:r>
              <a:rPr lang="en-US" altLang="zh-CN" i="1" dirty="0" err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800" i="1" baseline="-25000" dirty="0" err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and </a:t>
            </a:r>
            <a:r>
              <a:rPr lang="en-US" altLang="zh-CN" i="1" dirty="0" err="1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800" i="1" baseline="-25000" dirty="0" err="1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have the same value on each of the attributes in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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, add a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tuple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to the result, where</a:t>
            </a:r>
          </a:p>
          <a:p>
            <a:pPr lvl="2">
              <a:defRPr/>
            </a:pP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has the same value as </a:t>
            </a:r>
            <a:r>
              <a:rPr lang="en-US" altLang="zh-CN" i="1" dirty="0" err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3600" i="1" baseline="-25000" dirty="0" err="1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on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endParaRPr lang="en-US" altLang="zh-CN" dirty="0">
              <a:solidFill>
                <a:srgbClr val="000099"/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>
              <a:defRPr/>
            </a:pP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has the same value as </a:t>
            </a:r>
            <a:r>
              <a:rPr lang="en-US" altLang="zh-CN" i="1" dirty="0" err="1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3600" i="1" baseline="-25000" dirty="0" err="1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on </a:t>
            </a:r>
            <a:r>
              <a:rPr lang="en-US" altLang="zh-CN" i="1" dirty="0">
                <a:solidFill>
                  <a:srgbClr val="008000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endParaRPr lang="en-US" altLang="zh-CN" dirty="0">
              <a:solidFill>
                <a:srgbClr val="008000"/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Example:</a:t>
            </a:r>
          </a:p>
          <a:p>
            <a:pPr lvl="1">
              <a:buFont typeface="Wingdings" panose="05000000000000000000" charset="0"/>
              <a:buNone/>
              <a:defRPr/>
            </a:pP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= (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A, B, C, D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</a:p>
          <a:p>
            <a:pPr lvl="1">
              <a:buFont typeface="Wingdings" panose="05000000000000000000" charset="0"/>
              <a:buNone/>
              <a:defRPr/>
            </a:pP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= (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E, B, D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Result schema = (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A, B, C, D, E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</a:p>
          <a:p>
            <a:pPr lvl="1">
              <a:defRPr/>
            </a:pP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is defined as:</a:t>
            </a:r>
            <a:b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</a:t>
            </a:r>
            <a:r>
              <a:rPr lang="en-US" altLang="zh-CN" sz="2800" i="1" baseline="-25000" dirty="0" err="1">
                <a:ea typeface="宋体" panose="02010600030101010101" pitchFamily="2" charset="-122"/>
                <a:cs typeface="宋体" panose="02010600030101010101" pitchFamily="2" charset="-122"/>
              </a:rPr>
              <a:t>r.A</a:t>
            </a:r>
            <a:r>
              <a:rPr lang="en-US" altLang="zh-CN" sz="28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800" i="1" baseline="-25000" dirty="0" err="1">
                <a:ea typeface="宋体" panose="02010600030101010101" pitchFamily="2" charset="-122"/>
                <a:cs typeface="宋体" panose="02010600030101010101" pitchFamily="2" charset="-122"/>
              </a:rPr>
              <a:t>r.B</a:t>
            </a:r>
            <a:r>
              <a:rPr lang="en-US" altLang="zh-CN" sz="28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800" i="1" baseline="-25000" dirty="0" err="1">
                <a:ea typeface="宋体" panose="02010600030101010101" pitchFamily="2" charset="-122"/>
                <a:cs typeface="宋体" panose="02010600030101010101" pitchFamily="2" charset="-122"/>
              </a:rPr>
              <a:t>r.C</a:t>
            </a:r>
            <a:r>
              <a:rPr lang="en-US" altLang="zh-CN" sz="28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800" i="1" baseline="-25000" dirty="0" err="1">
                <a:ea typeface="宋体" panose="02010600030101010101" pitchFamily="2" charset="-122"/>
                <a:cs typeface="宋体" panose="02010600030101010101" pitchFamily="2" charset="-122"/>
              </a:rPr>
              <a:t>r.D</a:t>
            </a:r>
            <a:r>
              <a:rPr lang="en-US" altLang="zh-CN" sz="28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800" i="1" baseline="-25000" dirty="0" err="1">
                <a:ea typeface="宋体" panose="02010600030101010101" pitchFamily="2" charset="-122"/>
                <a:cs typeface="宋体" panose="02010600030101010101" pitchFamily="2" charset="-122"/>
              </a:rPr>
              <a:t>s.E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sz="2800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</a:t>
            </a:r>
            <a:r>
              <a:rPr lang="en-US" altLang="zh-CN" sz="2800" i="1" baseline="-25000" dirty="0" err="1">
                <a:ea typeface="宋体" panose="02010600030101010101" pitchFamily="2" charset="-122"/>
                <a:cs typeface="宋体" panose="02010600030101010101" pitchFamily="2" charset="-122"/>
              </a:rPr>
              <a:t>r.B</a:t>
            </a:r>
            <a:r>
              <a:rPr lang="en-US" altLang="zh-CN" sz="28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2800" i="1" baseline="-25000" dirty="0" err="1">
                <a:ea typeface="宋体" panose="02010600030101010101" pitchFamily="2" charset="-122"/>
                <a:cs typeface="宋体" panose="02010600030101010101" pitchFamily="2" charset="-122"/>
              </a:rPr>
              <a:t>s.B</a:t>
            </a:r>
            <a:r>
              <a:rPr lang="en-US" altLang="zh-CN" sz="28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  <a:sym typeface="Symbol" panose="05050102010706020507" charset="0"/>
              </a:rPr>
              <a:t></a:t>
            </a:r>
            <a:r>
              <a:rPr lang="en-US" altLang="zh-CN" sz="28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i="1" baseline="-25000" dirty="0" err="1">
                <a:ea typeface="宋体" panose="02010600030101010101" pitchFamily="2" charset="-122"/>
                <a:cs typeface="宋体" panose="02010600030101010101" pitchFamily="2" charset="-122"/>
              </a:rPr>
              <a:t>r.D</a:t>
            </a:r>
            <a:r>
              <a:rPr lang="en-US" altLang="zh-CN" sz="2800" i="1" baseline="-25000" dirty="0"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2800" i="1" baseline="-25000" dirty="0" err="1">
                <a:ea typeface="宋体" panose="02010600030101010101" pitchFamily="2" charset="-122"/>
                <a:cs typeface="宋体" panose="02010600030101010101" pitchFamily="2" charset="-122"/>
              </a:rPr>
              <a:t>s.D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r 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x  </a:t>
            </a:r>
            <a:r>
              <a:rPr lang="en-US" altLang="zh-CN" i="1" dirty="0"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439806" y="894574"/>
            <a:ext cx="2630488" cy="366712"/>
            <a:chOff x="509390" y="1068524"/>
            <a:chExt cx="2630488" cy="366712"/>
          </a:xfrm>
        </p:grpSpPr>
        <p:sp>
          <p:nvSpPr>
            <p:cNvPr id="122888" name="Text Box 8"/>
            <p:cNvSpPr txBox="1">
              <a:spLocks noChangeArrowheads="1"/>
            </p:cNvSpPr>
            <p:nvPr/>
          </p:nvSpPr>
          <p:spPr bwMode="auto">
            <a:xfrm>
              <a:off x="509390" y="1068524"/>
              <a:ext cx="2630488" cy="3667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>
              <a:lvl1pPr marL="469900" indent="-469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08050" indent="-43688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04925" indent="-395605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94180" indent="-3873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94230" indent="-39878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51430" indent="-39878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08630" indent="-39878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65830" indent="-39878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923030" indent="-39878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Char char="o"/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Notation:  r     </a:t>
              </a:r>
              <a:r>
                <a:rPr lang="en-US" altLang="zh-CN" sz="2000" b="1" smtClean="0">
                  <a:solidFill>
                    <a:srgbClr val="008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s</a:t>
              </a:r>
              <a:endParaRPr lang="en-US" altLang="zh-CN" sz="2000" b="1" smtClean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</p:txBody>
        </p:sp>
        <p:sp>
          <p:nvSpPr>
            <p:cNvPr id="122884" name="AutoShape 4"/>
            <p:cNvSpPr>
              <a:spLocks noChangeArrowheads="1"/>
            </p:cNvSpPr>
            <p:nvPr/>
          </p:nvSpPr>
          <p:spPr bwMode="auto">
            <a:xfrm rot="16200000" flipV="1">
              <a:off x="2503805" y="1223010"/>
              <a:ext cx="152400" cy="152400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22885" name="AutoShape 5"/>
          <p:cNvSpPr>
            <a:spLocks noChangeArrowheads="1"/>
          </p:cNvSpPr>
          <p:nvPr/>
        </p:nvSpPr>
        <p:spPr bwMode="auto">
          <a:xfrm rot="16200000" flipV="1">
            <a:off x="1463203" y="578773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 rot="16200000" flipV="1">
            <a:off x="1774368" y="1914593"/>
            <a:ext cx="152400" cy="152400"/>
          </a:xfrm>
          <a:prstGeom prst="flowChartCollate">
            <a:avLst/>
          </a:prstGeom>
          <a:noFill/>
          <a:ln w="9525">
            <a:solidFill>
              <a:srgbClr val="000099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>
                <a:ea typeface="宋体" panose="02010600030101010101" pitchFamily="2" charset="-122"/>
                <a:cs typeface="宋体" panose="02010600030101010101" pitchFamily="2" charset="-122"/>
              </a:rPr>
              <a:t>Natural-Join Operation</a:t>
            </a:r>
            <a:endParaRPr lang="zh-CN" altLang="en-US" sz="360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228600" y="1447800"/>
            <a:ext cx="86106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SzPct val="80000"/>
              <a:buFontTx/>
              <a:buBlip>
                <a:blip r:embed="rId2"/>
              </a:buBlip>
              <a:defRPr/>
            </a:pP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rPr>
              <a:t>考虑如下的两个表 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rPr>
              <a:t>r 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rPr>
              <a:t>和 </a:t>
            </a: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rPr>
              <a:t>s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rPr>
              <a:t>：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幼圆" panose="02010509060101010101" charset="-122"/>
              <a:cs typeface="幼圆" panose="02010509060101010101" charset="-122"/>
            </a:endParaRPr>
          </a:p>
        </p:txBody>
      </p:sp>
      <p:graphicFrame>
        <p:nvGraphicFramePr>
          <p:cNvPr id="316421" name="Group 5"/>
          <p:cNvGraphicFramePr>
            <a:graphicFrameLocks noGrp="1"/>
          </p:cNvGraphicFramePr>
          <p:nvPr/>
        </p:nvGraphicFramePr>
        <p:xfrm>
          <a:off x="963613" y="2580640"/>
          <a:ext cx="2514600" cy="17272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6443" name="Group 27"/>
          <p:cNvGraphicFramePr>
            <a:graphicFrameLocks noGrp="1"/>
          </p:cNvGraphicFramePr>
          <p:nvPr/>
        </p:nvGraphicFramePr>
        <p:xfrm>
          <a:off x="5611813" y="2131695"/>
          <a:ext cx="2514600" cy="2182813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幼圆" panose="02010509060101010101" charset="-122"/>
                        <a:cs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6469" name="Text Box 53"/>
          <p:cNvSpPr txBox="1">
            <a:spLocks noChangeArrowheads="1"/>
          </p:cNvSpPr>
          <p:nvPr/>
        </p:nvSpPr>
        <p:spPr bwMode="auto">
          <a:xfrm>
            <a:off x="508000" y="2514600"/>
            <a:ext cx="3032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316470" name="Text Box 54"/>
          <p:cNvSpPr txBox="1">
            <a:spLocks noChangeArrowheads="1"/>
          </p:cNvSpPr>
          <p:nvPr/>
        </p:nvSpPr>
        <p:spPr bwMode="auto">
          <a:xfrm>
            <a:off x="5087938" y="2057400"/>
            <a:ext cx="3540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316471" name="Rectangle 55"/>
          <p:cNvSpPr>
            <a:spLocks noChangeArrowheads="1"/>
          </p:cNvSpPr>
          <p:nvPr/>
        </p:nvSpPr>
        <p:spPr bwMode="auto">
          <a:xfrm>
            <a:off x="1954213" y="3048000"/>
            <a:ext cx="1371600" cy="304800"/>
          </a:xfrm>
          <a:prstGeom prst="rect">
            <a:avLst/>
          </a:prstGeom>
          <a:noFill/>
          <a:ln w="9525">
            <a:solidFill>
              <a:srgbClr val="993366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16472" name="Rectangle 56"/>
          <p:cNvSpPr>
            <a:spLocks noChangeArrowheads="1"/>
          </p:cNvSpPr>
          <p:nvPr/>
        </p:nvSpPr>
        <p:spPr bwMode="auto">
          <a:xfrm>
            <a:off x="5764213" y="2590800"/>
            <a:ext cx="1371600" cy="304800"/>
          </a:xfrm>
          <a:prstGeom prst="rect">
            <a:avLst/>
          </a:prstGeom>
          <a:noFill/>
          <a:ln w="9525">
            <a:solidFill>
              <a:srgbClr val="993366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cxnSp>
        <p:nvCxnSpPr>
          <p:cNvPr id="316473" name="AutoShape 57"/>
          <p:cNvCxnSpPr>
            <a:cxnSpLocks noChangeShapeType="1"/>
            <a:stCxn id="316471" idx="3"/>
            <a:endCxn id="316472" idx="1"/>
          </p:cNvCxnSpPr>
          <p:nvPr/>
        </p:nvCxnSpPr>
        <p:spPr bwMode="auto">
          <a:xfrm flipV="1">
            <a:off x="3325813" y="2743200"/>
            <a:ext cx="2438400" cy="457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93366"/>
            </a:solidFill>
            <a:prstDash val="dash"/>
            <a:miter lim="800000"/>
            <a:tailEnd type="triangle" w="med" len="med"/>
          </a:ln>
          <a:effectLst/>
        </p:spPr>
      </p:cxnSp>
      <p:sp>
        <p:nvSpPr>
          <p:cNvPr id="316474" name="Rectangle 58"/>
          <p:cNvSpPr>
            <a:spLocks noChangeArrowheads="1"/>
          </p:cNvSpPr>
          <p:nvPr/>
        </p:nvSpPr>
        <p:spPr bwMode="auto">
          <a:xfrm>
            <a:off x="5764213" y="3048000"/>
            <a:ext cx="1371600" cy="304800"/>
          </a:xfrm>
          <a:prstGeom prst="rect">
            <a:avLst/>
          </a:prstGeom>
          <a:noFill/>
          <a:ln w="9525">
            <a:solidFill>
              <a:srgbClr val="993366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cxnSp>
        <p:nvCxnSpPr>
          <p:cNvPr id="316475" name="AutoShape 59"/>
          <p:cNvCxnSpPr>
            <a:cxnSpLocks noChangeShapeType="1"/>
            <a:stCxn id="316471" idx="3"/>
            <a:endCxn id="316474" idx="1"/>
          </p:cNvCxnSpPr>
          <p:nvPr/>
        </p:nvCxnSpPr>
        <p:spPr bwMode="auto">
          <a:xfrm>
            <a:off x="3325813" y="3200400"/>
            <a:ext cx="2438400" cy="0"/>
          </a:xfrm>
          <a:prstGeom prst="straightConnector1">
            <a:avLst/>
          </a:prstGeom>
          <a:noFill/>
          <a:ln w="9525">
            <a:solidFill>
              <a:srgbClr val="993366"/>
            </a:solidFill>
            <a:prstDash val="dash"/>
            <a:round/>
            <a:tailEnd type="triangle" w="med" len="med"/>
          </a:ln>
          <a:effectLst/>
        </p:spPr>
      </p:cxnSp>
      <p:grpSp>
        <p:nvGrpSpPr>
          <p:cNvPr id="316476" name="Group 60"/>
          <p:cNvGrpSpPr/>
          <p:nvPr/>
        </p:nvGrpSpPr>
        <p:grpSpPr bwMode="auto">
          <a:xfrm>
            <a:off x="3325813" y="3200400"/>
            <a:ext cx="3810000" cy="609600"/>
            <a:chOff x="2400" y="3408"/>
            <a:chExt cx="2400" cy="384"/>
          </a:xfrm>
        </p:grpSpPr>
        <p:sp>
          <p:nvSpPr>
            <p:cNvPr id="316477" name="Rectangle 61"/>
            <p:cNvSpPr>
              <a:spLocks noChangeArrowheads="1"/>
            </p:cNvSpPr>
            <p:nvPr/>
          </p:nvSpPr>
          <p:spPr bwMode="auto">
            <a:xfrm>
              <a:off x="3936" y="3600"/>
              <a:ext cx="864" cy="192"/>
            </a:xfrm>
            <a:prstGeom prst="rect">
              <a:avLst/>
            </a:prstGeom>
            <a:noFill/>
            <a:ln w="9525">
              <a:solidFill>
                <a:srgbClr val="993366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316478" name="AutoShape 62"/>
            <p:cNvCxnSpPr>
              <a:cxnSpLocks noChangeShapeType="1"/>
              <a:stCxn id="316471" idx="3"/>
              <a:endCxn id="316477" idx="1"/>
            </p:cNvCxnSpPr>
            <p:nvPr/>
          </p:nvCxnSpPr>
          <p:spPr bwMode="auto">
            <a:xfrm>
              <a:off x="2400" y="3408"/>
              <a:ext cx="1536" cy="28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993366"/>
              </a:solidFill>
              <a:prstDash val="dash"/>
              <a:miter lim="800000"/>
              <a:tailEnd type="triangle" w="med" len="med"/>
            </a:ln>
            <a:effectLst/>
          </p:spPr>
        </p:cxnSp>
      </p:grpSp>
      <p:grpSp>
        <p:nvGrpSpPr>
          <p:cNvPr id="316479" name="Group 63"/>
          <p:cNvGrpSpPr/>
          <p:nvPr/>
        </p:nvGrpSpPr>
        <p:grpSpPr bwMode="auto">
          <a:xfrm>
            <a:off x="3325813" y="3200400"/>
            <a:ext cx="3810000" cy="1066800"/>
            <a:chOff x="2400" y="3408"/>
            <a:chExt cx="2400" cy="672"/>
          </a:xfrm>
        </p:grpSpPr>
        <p:sp>
          <p:nvSpPr>
            <p:cNvPr id="316480" name="Rectangle 64"/>
            <p:cNvSpPr>
              <a:spLocks noChangeArrowheads="1"/>
            </p:cNvSpPr>
            <p:nvPr/>
          </p:nvSpPr>
          <p:spPr bwMode="auto">
            <a:xfrm>
              <a:off x="3936" y="3888"/>
              <a:ext cx="864" cy="192"/>
            </a:xfrm>
            <a:prstGeom prst="rect">
              <a:avLst/>
            </a:prstGeom>
            <a:noFill/>
            <a:ln w="9525">
              <a:solidFill>
                <a:srgbClr val="993366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316481" name="AutoShape 65"/>
            <p:cNvCxnSpPr>
              <a:cxnSpLocks noChangeShapeType="1"/>
              <a:stCxn id="316471" idx="3"/>
              <a:endCxn id="316480" idx="1"/>
            </p:cNvCxnSpPr>
            <p:nvPr/>
          </p:nvCxnSpPr>
          <p:spPr bwMode="auto">
            <a:xfrm>
              <a:off x="2400" y="3408"/>
              <a:ext cx="1536" cy="5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993366"/>
              </a:solidFill>
              <a:prstDash val="dash"/>
              <a:miter lim="800000"/>
              <a:tailEnd type="triangle" w="med" len="med"/>
            </a:ln>
            <a:effectLst/>
          </p:spPr>
        </p:cxnSp>
      </p:grpSp>
      <p:sp>
        <p:nvSpPr>
          <p:cNvPr id="316482" name="Rectangle 66"/>
          <p:cNvSpPr>
            <a:spLocks noChangeArrowheads="1"/>
          </p:cNvSpPr>
          <p:nvPr/>
        </p:nvSpPr>
        <p:spPr bwMode="auto">
          <a:xfrm>
            <a:off x="1954213" y="3505200"/>
            <a:ext cx="1371600" cy="304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16483" name="Rectangle 67"/>
          <p:cNvSpPr>
            <a:spLocks noChangeArrowheads="1"/>
          </p:cNvSpPr>
          <p:nvPr/>
        </p:nvSpPr>
        <p:spPr bwMode="auto">
          <a:xfrm>
            <a:off x="1954213" y="3962400"/>
            <a:ext cx="1371600" cy="304800"/>
          </a:xfrm>
          <a:prstGeom prst="rect">
            <a:avLst/>
          </a:prstGeom>
          <a:noFill/>
          <a:ln w="9525">
            <a:solidFill>
              <a:srgbClr val="993366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cxnSp>
        <p:nvCxnSpPr>
          <p:cNvPr id="316484" name="AutoShape 68"/>
          <p:cNvCxnSpPr>
            <a:cxnSpLocks noChangeShapeType="1"/>
            <a:stCxn id="316483" idx="3"/>
            <a:endCxn id="316477" idx="1"/>
          </p:cNvCxnSpPr>
          <p:nvPr/>
        </p:nvCxnSpPr>
        <p:spPr bwMode="auto">
          <a:xfrm flipV="1">
            <a:off x="3325813" y="3657600"/>
            <a:ext cx="2438400" cy="457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93366"/>
            </a:solidFill>
            <a:prstDash val="dash"/>
            <a:miter lim="800000"/>
            <a:tailEnd type="triangle" w="med" len="med"/>
          </a:ln>
          <a:effectLst/>
        </p:spPr>
      </p:cxnSp>
      <p:sp>
        <p:nvSpPr>
          <p:cNvPr id="316485" name="Rectangle 69"/>
          <p:cNvSpPr>
            <a:spLocks noChangeArrowheads="1"/>
          </p:cNvSpPr>
          <p:nvPr/>
        </p:nvSpPr>
        <p:spPr bwMode="auto">
          <a:xfrm>
            <a:off x="5764213" y="3505200"/>
            <a:ext cx="1371600" cy="304800"/>
          </a:xfrm>
          <a:prstGeom prst="rect">
            <a:avLst/>
          </a:prstGeom>
          <a:noFill/>
          <a:ln w="9525">
            <a:solidFill>
              <a:srgbClr val="993366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16486" name="Group 70"/>
          <p:cNvGraphicFramePr>
            <a:graphicFrameLocks noGrp="1"/>
          </p:cNvGraphicFramePr>
          <p:nvPr/>
        </p:nvGraphicFramePr>
        <p:xfrm>
          <a:off x="2667000" y="4578350"/>
          <a:ext cx="3352800" cy="17272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1291" name="Group 97"/>
          <p:cNvGrpSpPr/>
          <p:nvPr/>
        </p:nvGrpSpPr>
        <p:grpSpPr bwMode="auto">
          <a:xfrm>
            <a:off x="1331913" y="5191125"/>
            <a:ext cx="1041400" cy="519113"/>
            <a:chOff x="1019" y="3270"/>
            <a:chExt cx="476" cy="327"/>
          </a:xfrm>
        </p:grpSpPr>
        <p:sp>
          <p:nvSpPr>
            <p:cNvPr id="316514" name="Text Box 98"/>
            <p:cNvSpPr txBox="1">
              <a:spLocks noChangeArrowheads="1"/>
            </p:cNvSpPr>
            <p:nvPr/>
          </p:nvSpPr>
          <p:spPr bwMode="auto">
            <a:xfrm>
              <a:off x="1019" y="3270"/>
              <a:ext cx="476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kumimoji="1"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r </a:t>
              </a:r>
              <a:r>
                <a:rPr kumimoji="1" lang="en-US" altLang="zh-CN" sz="2800" b="1">
                  <a:solidFill>
                    <a:srgbClr val="46466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   </a:t>
              </a:r>
              <a:r>
                <a:rPr kumimoji="1"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s</a:t>
              </a:r>
              <a:endPara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endParaRPr>
            </a:p>
          </p:txBody>
        </p:sp>
        <p:sp>
          <p:nvSpPr>
            <p:cNvPr id="316515" name="AutoShape 99"/>
            <p:cNvSpPr>
              <a:spLocks noChangeArrowheads="1"/>
            </p:cNvSpPr>
            <p:nvPr/>
          </p:nvSpPr>
          <p:spPr bwMode="auto">
            <a:xfrm rot="16200000" flipV="1">
              <a:off x="1200" y="3408"/>
              <a:ext cx="96" cy="97"/>
            </a:xfrm>
            <a:prstGeom prst="flowChartCollate">
              <a:avLst/>
            </a:prstGeom>
            <a:noFill/>
            <a:ln w="28575">
              <a:solidFill>
                <a:srgbClr val="990033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6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6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64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6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64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71" grpId="0" animBg="1"/>
      <p:bldP spid="316472" grpId="0" animBg="1"/>
      <p:bldP spid="316474" grpId="0" animBg="1"/>
      <p:bldP spid="316482" grpId="0" animBg="1"/>
      <p:bldP spid="316483" grpId="0" animBg="1"/>
      <p:bldP spid="31648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067800" cy="685800"/>
          </a:xfrm>
        </p:spPr>
        <p:txBody>
          <a:bodyPr/>
          <a:lstStyle/>
          <a:p>
            <a:pPr>
              <a:defRPr/>
            </a:pPr>
            <a:r>
              <a:rPr lang="en-US" altLang="zh-CN" sz="3600">
                <a:ea typeface="宋体" panose="02010600030101010101" pitchFamily="2" charset="-122"/>
                <a:cs typeface="宋体" panose="02010600030101010101" pitchFamily="2" charset="-122"/>
              </a:rPr>
              <a:t>Natural Join Operation </a:t>
            </a:r>
            <a:r>
              <a:rPr lang="en-US" altLang="zh-CN" sz="360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 sz="3600">
                <a:ea typeface="宋体" panose="02010600030101010101" pitchFamily="2" charset="-122"/>
                <a:cs typeface="宋体" panose="02010600030101010101" pitchFamily="2" charset="-122"/>
              </a:rPr>
              <a:t> Example</a:t>
            </a:r>
          </a:p>
        </p:txBody>
      </p:sp>
      <p:sp>
        <p:nvSpPr>
          <p:cNvPr id="51242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029450" cy="4095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400"/>
              <a:t>Relations r, s:</a:t>
            </a:r>
          </a:p>
        </p:txBody>
      </p:sp>
      <p:grpSp>
        <p:nvGrpSpPr>
          <p:cNvPr id="52227" name="Group 43"/>
          <p:cNvGrpSpPr/>
          <p:nvPr/>
        </p:nvGrpSpPr>
        <p:grpSpPr bwMode="auto">
          <a:xfrm>
            <a:off x="5867400" y="2667000"/>
            <a:ext cx="2590800" cy="2517775"/>
            <a:chOff x="2112" y="2734"/>
            <a:chExt cx="1371" cy="1209"/>
          </a:xfrm>
        </p:grpSpPr>
        <p:sp>
          <p:nvSpPr>
            <p:cNvPr id="51244" name="Rectangle 44"/>
            <p:cNvSpPr>
              <a:spLocks noChangeArrowheads="1"/>
            </p:cNvSpPr>
            <p:nvPr/>
          </p:nvSpPr>
          <p:spPr bwMode="auto">
            <a:xfrm>
              <a:off x="2112" y="2734"/>
              <a:ext cx="274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 i="1">
                  <a:solidFill>
                    <a:srgbClr val="990033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51245" name="Rectangle 45"/>
            <p:cNvSpPr>
              <a:spLocks noChangeArrowheads="1"/>
            </p:cNvSpPr>
            <p:nvPr/>
          </p:nvSpPr>
          <p:spPr bwMode="auto">
            <a:xfrm>
              <a:off x="2386" y="2734"/>
              <a:ext cx="274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 i="1">
                  <a:solidFill>
                    <a:srgbClr val="990033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51246" name="Rectangle 46"/>
            <p:cNvSpPr>
              <a:spLocks noChangeArrowheads="1"/>
            </p:cNvSpPr>
            <p:nvPr/>
          </p:nvSpPr>
          <p:spPr bwMode="auto">
            <a:xfrm>
              <a:off x="2112" y="3092"/>
              <a:ext cx="274" cy="8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</a:t>
              </a:r>
            </a:p>
          </p:txBody>
        </p:sp>
        <p:sp>
          <p:nvSpPr>
            <p:cNvPr id="51247" name="Rectangle 47"/>
            <p:cNvSpPr>
              <a:spLocks noChangeArrowheads="1"/>
            </p:cNvSpPr>
            <p:nvPr/>
          </p:nvSpPr>
          <p:spPr bwMode="auto">
            <a:xfrm>
              <a:off x="2386" y="3092"/>
              <a:ext cx="274" cy="8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2</a:t>
              </a:r>
            </a:p>
          </p:txBody>
        </p:sp>
        <p:sp>
          <p:nvSpPr>
            <p:cNvPr id="51248" name="Rectangle 48"/>
            <p:cNvSpPr>
              <a:spLocks noChangeArrowheads="1"/>
            </p:cNvSpPr>
            <p:nvPr/>
          </p:nvSpPr>
          <p:spPr bwMode="auto">
            <a:xfrm>
              <a:off x="2660" y="2734"/>
              <a:ext cx="276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 i="1">
                  <a:solidFill>
                    <a:srgbClr val="990033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51249" name="Rectangle 49"/>
            <p:cNvSpPr>
              <a:spLocks noChangeArrowheads="1"/>
            </p:cNvSpPr>
            <p:nvPr/>
          </p:nvSpPr>
          <p:spPr bwMode="auto">
            <a:xfrm>
              <a:off x="2935" y="2734"/>
              <a:ext cx="274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 i="1">
                  <a:solidFill>
                    <a:srgbClr val="990033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51250" name="Rectangle 50"/>
            <p:cNvSpPr>
              <a:spLocks noChangeArrowheads="1"/>
            </p:cNvSpPr>
            <p:nvPr/>
          </p:nvSpPr>
          <p:spPr bwMode="auto">
            <a:xfrm>
              <a:off x="2660" y="3092"/>
              <a:ext cx="276" cy="8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</a:t>
              </a:r>
            </a:p>
          </p:txBody>
        </p:sp>
        <p:sp>
          <p:nvSpPr>
            <p:cNvPr id="51251" name="Rectangle 51"/>
            <p:cNvSpPr>
              <a:spLocks noChangeArrowheads="1"/>
            </p:cNvSpPr>
            <p:nvPr/>
          </p:nvSpPr>
          <p:spPr bwMode="auto">
            <a:xfrm>
              <a:off x="2935" y="3092"/>
              <a:ext cx="274" cy="8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sz="2000" b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sz="2000" b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sz="2000" b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sz="2000" b="1">
                  <a:solidFill>
                    <a:srgbClr val="FF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</a:t>
              </a:r>
            </a:p>
          </p:txBody>
        </p:sp>
        <p:sp>
          <p:nvSpPr>
            <p:cNvPr id="51252" name="Rectangle 52"/>
            <p:cNvSpPr>
              <a:spLocks noChangeArrowheads="1"/>
            </p:cNvSpPr>
            <p:nvPr/>
          </p:nvSpPr>
          <p:spPr bwMode="auto">
            <a:xfrm>
              <a:off x="3209" y="2734"/>
              <a:ext cx="274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 i="1">
                  <a:solidFill>
                    <a:srgbClr val="990033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51253" name="Rectangle 53"/>
            <p:cNvSpPr>
              <a:spLocks noChangeArrowheads="1"/>
            </p:cNvSpPr>
            <p:nvPr/>
          </p:nvSpPr>
          <p:spPr bwMode="auto">
            <a:xfrm>
              <a:off x="3209" y="3092"/>
              <a:ext cx="274" cy="8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  <a:p>
              <a:pPr algn="ctr" eaLnBrk="0" hangingPunct="0">
                <a:defRPr/>
              </a:pPr>
              <a:r>
                <a:rPr lang="zh-CN" altLang="en-US" sz="20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</a:t>
              </a:r>
            </a:p>
          </p:txBody>
        </p:sp>
      </p:grpSp>
      <p:grpSp>
        <p:nvGrpSpPr>
          <p:cNvPr id="52228" name="Group 54"/>
          <p:cNvGrpSpPr/>
          <p:nvPr/>
        </p:nvGrpSpPr>
        <p:grpSpPr bwMode="auto">
          <a:xfrm>
            <a:off x="685800" y="2239963"/>
            <a:ext cx="4419600" cy="3017837"/>
            <a:chOff x="192" y="1027"/>
            <a:chExt cx="2784" cy="1901"/>
          </a:xfrm>
        </p:grpSpPr>
        <p:grpSp>
          <p:nvGrpSpPr>
            <p:cNvPr id="52232" name="Group 55"/>
            <p:cNvGrpSpPr/>
            <p:nvPr/>
          </p:nvGrpSpPr>
          <p:grpSpPr bwMode="auto">
            <a:xfrm>
              <a:off x="192" y="1296"/>
              <a:ext cx="1488" cy="1632"/>
              <a:chOff x="1056" y="1056"/>
              <a:chExt cx="1152" cy="1248"/>
            </a:xfrm>
          </p:grpSpPr>
          <p:sp>
            <p:nvSpPr>
              <p:cNvPr id="51256" name="Rectangle 56"/>
              <p:cNvSpPr>
                <a:spLocks noChangeArrowheads="1"/>
              </p:cNvSpPr>
              <p:nvPr/>
            </p:nvSpPr>
            <p:spPr bwMode="auto">
              <a:xfrm>
                <a:off x="1056" y="105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 i="1">
                    <a:solidFill>
                      <a:srgbClr val="990033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51257" name="Rectangle 57"/>
              <p:cNvSpPr>
                <a:spLocks noChangeArrowheads="1"/>
              </p:cNvSpPr>
              <p:nvPr/>
            </p:nvSpPr>
            <p:spPr bwMode="auto">
              <a:xfrm>
                <a:off x="1344" y="105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 i="1">
                    <a:solidFill>
                      <a:srgbClr val="990033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51258" name="Rectangle 58"/>
              <p:cNvSpPr>
                <a:spLocks noChangeArrowheads="1"/>
              </p:cNvSpPr>
              <p:nvPr/>
            </p:nvSpPr>
            <p:spPr bwMode="auto">
              <a:xfrm>
                <a:off x="1056" y="1440"/>
                <a:ext cx="288" cy="8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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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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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</a:t>
                </a:r>
              </a:p>
            </p:txBody>
          </p:sp>
          <p:sp>
            <p:nvSpPr>
              <p:cNvPr id="51259" name="Rectangle 59"/>
              <p:cNvSpPr>
                <a:spLocks noChangeArrowheads="1"/>
              </p:cNvSpPr>
              <p:nvPr/>
            </p:nvSpPr>
            <p:spPr bwMode="auto">
              <a:xfrm>
                <a:off x="1344" y="1440"/>
                <a:ext cx="288" cy="8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1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2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4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1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2</a:t>
                </a:r>
              </a:p>
            </p:txBody>
          </p:sp>
          <p:sp>
            <p:nvSpPr>
              <p:cNvPr id="51260" name="Rectangle 60"/>
              <p:cNvSpPr>
                <a:spLocks noChangeArrowheads="1"/>
              </p:cNvSpPr>
              <p:nvPr/>
            </p:nvSpPr>
            <p:spPr bwMode="auto">
              <a:xfrm>
                <a:off x="1632" y="105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 i="1">
                    <a:solidFill>
                      <a:srgbClr val="990033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51261" name="Rectangle 61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 i="1">
                    <a:solidFill>
                      <a:srgbClr val="990033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51262" name="Rectangle 62"/>
              <p:cNvSpPr>
                <a:spLocks noChangeArrowheads="1"/>
              </p:cNvSpPr>
              <p:nvPr/>
            </p:nvSpPr>
            <p:spPr bwMode="auto">
              <a:xfrm>
                <a:off x="1632" y="1440"/>
                <a:ext cx="288" cy="8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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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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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</a:t>
                </a:r>
              </a:p>
            </p:txBody>
          </p:sp>
          <p:sp>
            <p:nvSpPr>
              <p:cNvPr id="51263" name="Rectangle 63"/>
              <p:cNvSpPr>
                <a:spLocks noChangeArrowheads="1"/>
              </p:cNvSpPr>
              <p:nvPr/>
            </p:nvSpPr>
            <p:spPr bwMode="auto">
              <a:xfrm>
                <a:off x="1920" y="1440"/>
                <a:ext cx="288" cy="86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altLang="zh-CN" sz="2000" b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altLang="zh-CN" sz="2000" b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b</a:t>
                </a:r>
              </a:p>
              <a:p>
                <a:pPr algn="ctr" eaLnBrk="0" hangingPunct="0">
                  <a:defRPr/>
                </a:pPr>
                <a:r>
                  <a:rPr lang="en-US" altLang="zh-CN" sz="2000" b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altLang="zh-CN" sz="2000" b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b</a:t>
                </a:r>
              </a:p>
            </p:txBody>
          </p:sp>
        </p:grpSp>
        <p:sp>
          <p:nvSpPr>
            <p:cNvPr id="51264" name="Text Box 64"/>
            <p:cNvSpPr txBox="1">
              <a:spLocks noChangeArrowheads="1"/>
            </p:cNvSpPr>
            <p:nvPr/>
          </p:nvSpPr>
          <p:spPr bwMode="auto">
            <a:xfrm>
              <a:off x="198" y="1027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r</a:t>
              </a:r>
            </a:p>
          </p:txBody>
        </p:sp>
        <p:grpSp>
          <p:nvGrpSpPr>
            <p:cNvPr id="52234" name="Group 65"/>
            <p:cNvGrpSpPr/>
            <p:nvPr/>
          </p:nvGrpSpPr>
          <p:grpSpPr bwMode="auto">
            <a:xfrm>
              <a:off x="1872" y="1296"/>
              <a:ext cx="1104" cy="1632"/>
              <a:chOff x="3264" y="1008"/>
              <a:chExt cx="864" cy="1296"/>
            </a:xfrm>
          </p:grpSpPr>
          <p:sp>
            <p:nvSpPr>
              <p:cNvPr id="51266" name="Rectangle 66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 i="1">
                    <a:solidFill>
                      <a:srgbClr val="990033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51267" name="Rectangle 67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288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1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3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1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2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3</a:t>
                </a:r>
              </a:p>
            </p:txBody>
          </p:sp>
          <p:sp>
            <p:nvSpPr>
              <p:cNvPr id="51268" name="Rectangle 68"/>
              <p:cNvSpPr>
                <a:spLocks noChangeArrowheads="1"/>
              </p:cNvSpPr>
              <p:nvPr/>
            </p:nvSpPr>
            <p:spPr bwMode="auto">
              <a:xfrm>
                <a:off x="3552" y="1008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 i="1">
                    <a:solidFill>
                      <a:srgbClr val="990033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51269" name="Rectangle 69"/>
              <p:cNvSpPr>
                <a:spLocks noChangeArrowheads="1"/>
              </p:cNvSpPr>
              <p:nvPr/>
            </p:nvSpPr>
            <p:spPr bwMode="auto">
              <a:xfrm>
                <a:off x="3552" y="1392"/>
                <a:ext cx="288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altLang="zh-CN" sz="2000" b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altLang="zh-CN" sz="2000" b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altLang="zh-CN" sz="2000" b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b</a:t>
                </a:r>
              </a:p>
              <a:p>
                <a:pPr algn="ctr" eaLnBrk="0" hangingPunct="0">
                  <a:defRPr/>
                </a:pPr>
                <a:r>
                  <a:rPr lang="en-US" altLang="zh-CN" sz="2000" b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b</a:t>
                </a:r>
              </a:p>
            </p:txBody>
          </p:sp>
          <p:sp>
            <p:nvSpPr>
              <p:cNvPr id="51270" name="Rectangle 70"/>
              <p:cNvSpPr>
                <a:spLocks noChangeArrowheads="1"/>
              </p:cNvSpPr>
              <p:nvPr/>
            </p:nvSpPr>
            <p:spPr bwMode="auto">
              <a:xfrm>
                <a:off x="3840" y="1008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 i="1">
                    <a:solidFill>
                      <a:srgbClr val="990033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51271" name="Rectangle 71"/>
              <p:cNvSpPr>
                <a:spLocks noChangeArrowheads="1"/>
              </p:cNvSpPr>
              <p:nvPr/>
            </p:nvSpPr>
            <p:spPr bwMode="auto">
              <a:xfrm>
                <a:off x="3840" y="1392"/>
                <a:ext cx="288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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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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</a:t>
                </a:r>
              </a:p>
              <a:p>
                <a:pPr algn="ctr" eaLnBrk="0" hangingPunct="0">
                  <a:defRPr/>
                </a:pPr>
                <a:r>
                  <a:rPr lang="zh-CN" altLang="en-US" sz="2000" b="1" i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sym typeface="Symbol" panose="05050102010706020507" charset="0"/>
                  </a:rPr>
                  <a:t></a:t>
                </a:r>
              </a:p>
            </p:txBody>
          </p:sp>
        </p:grpSp>
        <p:sp>
          <p:nvSpPr>
            <p:cNvPr id="51272" name="Text Box 72"/>
            <p:cNvSpPr txBox="1">
              <a:spLocks noChangeArrowheads="1"/>
            </p:cNvSpPr>
            <p:nvPr/>
          </p:nvSpPr>
          <p:spPr bwMode="auto">
            <a:xfrm>
              <a:off x="1881" y="1027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52229" name="Group 73"/>
          <p:cNvGrpSpPr/>
          <p:nvPr/>
        </p:nvGrpSpPr>
        <p:grpSpPr bwMode="auto">
          <a:xfrm>
            <a:off x="5448300" y="1803400"/>
            <a:ext cx="1104900" cy="406400"/>
            <a:chOff x="648" y="2672"/>
            <a:chExt cx="696" cy="256"/>
          </a:xfrm>
        </p:grpSpPr>
        <p:sp>
          <p:nvSpPr>
            <p:cNvPr id="51274" name="Rectangle 74"/>
            <p:cNvSpPr>
              <a:spLocks noChangeArrowheads="1"/>
            </p:cNvSpPr>
            <p:nvPr/>
          </p:nvSpPr>
          <p:spPr bwMode="auto">
            <a:xfrm>
              <a:off x="648" y="2672"/>
              <a:ext cx="696" cy="2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 eaLnBrk="0" hangingPunct="0">
                <a:spcBef>
                  <a:spcPct val="35000"/>
                </a:spcBef>
                <a:buClr>
                  <a:schemeClr val="tx2"/>
                </a:buClr>
                <a:buFont typeface="Monotype Sorts" charset="0"/>
                <a:buNone/>
                <a:defRPr/>
              </a:pPr>
              <a:r>
                <a:rPr kumimoji="1" lang="en-US" altLang="zh-CN" sz="24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Helvetica" panose="020B0604020202030204" pitchFamily="34" charset="0"/>
                </a:rPr>
                <a:t>r</a:t>
              </a:r>
              <a:r>
                <a:rPr kumimoji="1" lang="en-US" altLang="zh-CN" sz="2400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Helvetica" panose="020B0604020202030204" pitchFamily="34" charset="0"/>
                </a:rPr>
                <a:t>    </a:t>
              </a:r>
              <a:r>
                <a:rPr kumimoji="1" lang="en-US" altLang="zh-CN" sz="24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Helvetica" panose="020B0604020202030204" pitchFamily="34" charset="0"/>
                </a:rPr>
                <a:t>s</a:t>
              </a:r>
            </a:p>
          </p:txBody>
        </p:sp>
        <p:sp>
          <p:nvSpPr>
            <p:cNvPr id="51275" name="AutoShape 75"/>
            <p:cNvSpPr>
              <a:spLocks noChangeArrowheads="1"/>
            </p:cNvSpPr>
            <p:nvPr/>
          </p:nvSpPr>
          <p:spPr bwMode="auto">
            <a:xfrm rot="16200000" flipV="1">
              <a:off x="852" y="2790"/>
              <a:ext cx="96" cy="96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rgbClr val="990033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4913" y="0"/>
            <a:ext cx="5399087" cy="7620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选修全部课程的学生</a:t>
            </a:r>
          </a:p>
        </p:txBody>
      </p:sp>
      <p:graphicFrame>
        <p:nvGraphicFramePr>
          <p:cNvPr id="318467" name="Group 3"/>
          <p:cNvGraphicFramePr>
            <a:graphicFrameLocks noGrp="1"/>
          </p:cNvGraphicFramePr>
          <p:nvPr/>
        </p:nvGraphicFramePr>
        <p:xfrm>
          <a:off x="107950" y="127000"/>
          <a:ext cx="2032000" cy="13414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姓名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课程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张军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物理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王红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数学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张军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数学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8484" name="Group 20"/>
          <p:cNvGraphicFramePr>
            <a:graphicFrameLocks noGrp="1"/>
          </p:cNvGraphicFramePr>
          <p:nvPr/>
        </p:nvGraphicFramePr>
        <p:xfrm>
          <a:off x="2447925" y="115888"/>
          <a:ext cx="762000" cy="1346201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课程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数学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物理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18494" name="Group 30"/>
          <p:cNvGrpSpPr/>
          <p:nvPr/>
        </p:nvGrpSpPr>
        <p:grpSpPr bwMode="auto">
          <a:xfrm>
            <a:off x="3498850" y="981075"/>
            <a:ext cx="5537200" cy="1976438"/>
            <a:chOff x="480" y="1056"/>
            <a:chExt cx="3488" cy="1245"/>
          </a:xfrm>
        </p:grpSpPr>
        <p:sp>
          <p:nvSpPr>
            <p:cNvPr id="318495" name="Text Box 31"/>
            <p:cNvSpPr txBox="1">
              <a:spLocks noChangeArrowheads="1"/>
            </p:cNvSpPr>
            <p:nvPr/>
          </p:nvSpPr>
          <p:spPr bwMode="auto">
            <a:xfrm>
              <a:off x="1056" y="143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  <a:sym typeface="Symbol" panose="05050102010706020507" charset="0"/>
                </a:rPr>
                <a:t></a:t>
              </a:r>
            </a:p>
          </p:txBody>
        </p:sp>
        <p:grpSp>
          <p:nvGrpSpPr>
            <p:cNvPr id="53334" name="Group 32"/>
            <p:cNvGrpSpPr/>
            <p:nvPr/>
          </p:nvGrpSpPr>
          <p:grpSpPr bwMode="auto">
            <a:xfrm>
              <a:off x="480" y="1248"/>
              <a:ext cx="480" cy="848"/>
              <a:chOff x="2688" y="3376"/>
              <a:chExt cx="480" cy="848"/>
            </a:xfrm>
          </p:grpSpPr>
          <p:sp>
            <p:nvSpPr>
              <p:cNvPr id="318497" name="Rectangle 33"/>
              <p:cNvSpPr>
                <a:spLocks noChangeArrowheads="1"/>
              </p:cNvSpPr>
              <p:nvPr/>
            </p:nvSpPr>
            <p:spPr bwMode="auto">
              <a:xfrm>
                <a:off x="2688" y="3941"/>
                <a:ext cx="480" cy="2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物理</a:t>
                </a:r>
              </a:p>
            </p:txBody>
          </p:sp>
          <p:sp>
            <p:nvSpPr>
              <p:cNvPr id="318498" name="Rectangle 34"/>
              <p:cNvSpPr>
                <a:spLocks noChangeArrowheads="1"/>
              </p:cNvSpPr>
              <p:nvPr/>
            </p:nvSpPr>
            <p:spPr bwMode="auto">
              <a:xfrm>
                <a:off x="2688" y="3659"/>
                <a:ext cx="480" cy="2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数学</a:t>
                </a:r>
              </a:p>
            </p:txBody>
          </p:sp>
          <p:sp>
            <p:nvSpPr>
              <p:cNvPr id="318499" name="Rectangle 35"/>
              <p:cNvSpPr>
                <a:spLocks noChangeArrowheads="1"/>
              </p:cNvSpPr>
              <p:nvPr/>
            </p:nvSpPr>
            <p:spPr bwMode="auto">
              <a:xfrm>
                <a:off x="2688" y="3376"/>
                <a:ext cx="480" cy="2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课程</a:t>
                </a:r>
              </a:p>
            </p:txBody>
          </p:sp>
          <p:sp>
            <p:nvSpPr>
              <p:cNvPr id="318500" name="Line 36"/>
              <p:cNvSpPr>
                <a:spLocks noChangeShapeType="1"/>
              </p:cNvSpPr>
              <p:nvPr/>
            </p:nvSpPr>
            <p:spPr bwMode="auto">
              <a:xfrm>
                <a:off x="2688" y="3376"/>
                <a:ext cx="4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01" name="Line 37"/>
              <p:cNvSpPr>
                <a:spLocks noChangeShapeType="1"/>
              </p:cNvSpPr>
              <p:nvPr/>
            </p:nvSpPr>
            <p:spPr bwMode="auto">
              <a:xfrm>
                <a:off x="2688" y="3659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02" name="Line 38"/>
              <p:cNvSpPr>
                <a:spLocks noChangeShapeType="1"/>
              </p:cNvSpPr>
              <p:nvPr/>
            </p:nvSpPr>
            <p:spPr bwMode="auto">
              <a:xfrm>
                <a:off x="2688" y="3941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03" name="Line 39"/>
              <p:cNvSpPr>
                <a:spLocks noChangeShapeType="1"/>
              </p:cNvSpPr>
              <p:nvPr/>
            </p:nvSpPr>
            <p:spPr bwMode="auto">
              <a:xfrm>
                <a:off x="2688" y="4224"/>
                <a:ext cx="4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04" name="Line 40"/>
              <p:cNvSpPr>
                <a:spLocks noChangeShapeType="1"/>
              </p:cNvSpPr>
              <p:nvPr/>
            </p:nvSpPr>
            <p:spPr bwMode="auto">
              <a:xfrm>
                <a:off x="2688" y="3376"/>
                <a:ext cx="0" cy="8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05" name="Line 41"/>
              <p:cNvSpPr>
                <a:spLocks noChangeShapeType="1"/>
              </p:cNvSpPr>
              <p:nvPr/>
            </p:nvSpPr>
            <p:spPr bwMode="auto">
              <a:xfrm>
                <a:off x="3168" y="3376"/>
                <a:ext cx="0" cy="8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18506" name="Text Box 42"/>
            <p:cNvSpPr txBox="1">
              <a:spLocks noChangeArrowheads="1"/>
            </p:cNvSpPr>
            <p:nvPr/>
          </p:nvSpPr>
          <p:spPr bwMode="auto">
            <a:xfrm>
              <a:off x="2208" y="144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  <a:sym typeface="Symbol" panose="05050102010706020507" charset="0"/>
                </a:rPr>
                <a:t>＝</a:t>
              </a:r>
            </a:p>
          </p:txBody>
        </p:sp>
        <p:grpSp>
          <p:nvGrpSpPr>
            <p:cNvPr id="53336" name="Group 43"/>
            <p:cNvGrpSpPr/>
            <p:nvPr/>
          </p:nvGrpSpPr>
          <p:grpSpPr bwMode="auto">
            <a:xfrm>
              <a:off x="2688" y="1056"/>
              <a:ext cx="1280" cy="1245"/>
              <a:chOff x="624" y="960"/>
              <a:chExt cx="1280" cy="1245"/>
            </a:xfrm>
          </p:grpSpPr>
          <p:sp>
            <p:nvSpPr>
              <p:cNvPr id="318508" name="Rectangle 44"/>
              <p:cNvSpPr>
                <a:spLocks noChangeArrowheads="1"/>
              </p:cNvSpPr>
              <p:nvPr/>
            </p:nvSpPr>
            <p:spPr bwMode="auto">
              <a:xfrm>
                <a:off x="1296" y="1956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物理</a:t>
                </a:r>
              </a:p>
            </p:txBody>
          </p:sp>
          <p:sp>
            <p:nvSpPr>
              <p:cNvPr id="318509" name="Rectangle 45"/>
              <p:cNvSpPr>
                <a:spLocks noChangeArrowheads="1"/>
              </p:cNvSpPr>
              <p:nvPr/>
            </p:nvSpPr>
            <p:spPr bwMode="auto">
              <a:xfrm>
                <a:off x="624" y="1956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王红</a:t>
                </a:r>
              </a:p>
            </p:txBody>
          </p:sp>
          <p:sp>
            <p:nvSpPr>
              <p:cNvPr id="318510" name="Rectangle 46"/>
              <p:cNvSpPr>
                <a:spLocks noChangeArrowheads="1"/>
              </p:cNvSpPr>
              <p:nvPr/>
            </p:nvSpPr>
            <p:spPr bwMode="auto">
              <a:xfrm>
                <a:off x="1296" y="1707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数学</a:t>
                </a:r>
              </a:p>
            </p:txBody>
          </p:sp>
          <p:sp>
            <p:nvSpPr>
              <p:cNvPr id="318511" name="Rectangle 47"/>
              <p:cNvSpPr>
                <a:spLocks noChangeArrowheads="1"/>
              </p:cNvSpPr>
              <p:nvPr/>
            </p:nvSpPr>
            <p:spPr bwMode="auto">
              <a:xfrm>
                <a:off x="624" y="1707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张军</a:t>
                </a:r>
              </a:p>
            </p:txBody>
          </p:sp>
          <p:sp>
            <p:nvSpPr>
              <p:cNvPr id="318512" name="Rectangle 48"/>
              <p:cNvSpPr>
                <a:spLocks noChangeArrowheads="1"/>
              </p:cNvSpPr>
              <p:nvPr/>
            </p:nvSpPr>
            <p:spPr bwMode="auto">
              <a:xfrm>
                <a:off x="1296" y="1458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数学</a:t>
                </a:r>
              </a:p>
            </p:txBody>
          </p:sp>
          <p:sp>
            <p:nvSpPr>
              <p:cNvPr id="318513" name="Rectangle 49"/>
              <p:cNvSpPr>
                <a:spLocks noChangeArrowheads="1"/>
              </p:cNvSpPr>
              <p:nvPr/>
            </p:nvSpPr>
            <p:spPr bwMode="auto">
              <a:xfrm>
                <a:off x="624" y="1458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王红</a:t>
                </a:r>
              </a:p>
            </p:txBody>
          </p:sp>
          <p:sp>
            <p:nvSpPr>
              <p:cNvPr id="318514" name="Rectangle 50"/>
              <p:cNvSpPr>
                <a:spLocks noChangeArrowheads="1"/>
              </p:cNvSpPr>
              <p:nvPr/>
            </p:nvSpPr>
            <p:spPr bwMode="auto">
              <a:xfrm>
                <a:off x="1296" y="1209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物理</a:t>
                </a:r>
              </a:p>
            </p:txBody>
          </p:sp>
          <p:sp>
            <p:nvSpPr>
              <p:cNvPr id="318515" name="Rectangle 51"/>
              <p:cNvSpPr>
                <a:spLocks noChangeArrowheads="1"/>
              </p:cNvSpPr>
              <p:nvPr/>
            </p:nvSpPr>
            <p:spPr bwMode="auto">
              <a:xfrm>
                <a:off x="624" y="1209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张军</a:t>
                </a:r>
              </a:p>
            </p:txBody>
          </p:sp>
          <p:sp>
            <p:nvSpPr>
              <p:cNvPr id="318516" name="Rectangle 52"/>
              <p:cNvSpPr>
                <a:spLocks noChangeArrowheads="1"/>
              </p:cNvSpPr>
              <p:nvPr/>
            </p:nvSpPr>
            <p:spPr bwMode="auto">
              <a:xfrm>
                <a:off x="1296" y="960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课程</a:t>
                </a:r>
              </a:p>
            </p:txBody>
          </p:sp>
          <p:sp>
            <p:nvSpPr>
              <p:cNvPr id="318517" name="Rectangle 53"/>
              <p:cNvSpPr>
                <a:spLocks noChangeArrowheads="1"/>
              </p:cNvSpPr>
              <p:nvPr/>
            </p:nvSpPr>
            <p:spPr bwMode="auto">
              <a:xfrm>
                <a:off x="624" y="960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姓名</a:t>
                </a:r>
              </a:p>
            </p:txBody>
          </p:sp>
          <p:sp>
            <p:nvSpPr>
              <p:cNvPr id="318518" name="Line 54"/>
              <p:cNvSpPr>
                <a:spLocks noChangeShapeType="1"/>
              </p:cNvSpPr>
              <p:nvPr/>
            </p:nvSpPr>
            <p:spPr bwMode="auto">
              <a:xfrm>
                <a:off x="624" y="960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19" name="Line 55"/>
              <p:cNvSpPr>
                <a:spLocks noChangeShapeType="1"/>
              </p:cNvSpPr>
              <p:nvPr/>
            </p:nvSpPr>
            <p:spPr bwMode="auto">
              <a:xfrm>
                <a:off x="624" y="1209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20" name="Line 56"/>
              <p:cNvSpPr>
                <a:spLocks noChangeShapeType="1"/>
              </p:cNvSpPr>
              <p:nvPr/>
            </p:nvSpPr>
            <p:spPr bwMode="auto">
              <a:xfrm>
                <a:off x="624" y="1458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21" name="Line 57"/>
              <p:cNvSpPr>
                <a:spLocks noChangeShapeType="1"/>
              </p:cNvSpPr>
              <p:nvPr/>
            </p:nvSpPr>
            <p:spPr bwMode="auto">
              <a:xfrm>
                <a:off x="624" y="1707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22" name="Line 58"/>
              <p:cNvSpPr>
                <a:spLocks noChangeShapeType="1"/>
              </p:cNvSpPr>
              <p:nvPr/>
            </p:nvSpPr>
            <p:spPr bwMode="auto">
              <a:xfrm>
                <a:off x="624" y="2205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23" name="Line 59"/>
              <p:cNvSpPr>
                <a:spLocks noChangeShapeType="1"/>
              </p:cNvSpPr>
              <p:nvPr/>
            </p:nvSpPr>
            <p:spPr bwMode="auto">
              <a:xfrm>
                <a:off x="624" y="960"/>
                <a:ext cx="0" cy="124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24" name="Line 60"/>
              <p:cNvSpPr>
                <a:spLocks noChangeShapeType="1"/>
              </p:cNvSpPr>
              <p:nvPr/>
            </p:nvSpPr>
            <p:spPr bwMode="auto">
              <a:xfrm>
                <a:off x="1296" y="960"/>
                <a:ext cx="0" cy="12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25" name="Line 61"/>
              <p:cNvSpPr>
                <a:spLocks noChangeShapeType="1"/>
              </p:cNvSpPr>
              <p:nvPr/>
            </p:nvSpPr>
            <p:spPr bwMode="auto">
              <a:xfrm>
                <a:off x="1904" y="960"/>
                <a:ext cx="0" cy="124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26" name="Line 62"/>
              <p:cNvSpPr>
                <a:spLocks noChangeShapeType="1"/>
              </p:cNvSpPr>
              <p:nvPr/>
            </p:nvSpPr>
            <p:spPr bwMode="auto">
              <a:xfrm>
                <a:off x="624" y="1956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53337" name="Group 63"/>
            <p:cNvGrpSpPr/>
            <p:nvPr/>
          </p:nvGrpSpPr>
          <p:grpSpPr bwMode="auto">
            <a:xfrm>
              <a:off x="1440" y="1317"/>
              <a:ext cx="672" cy="753"/>
              <a:chOff x="3376" y="1368"/>
              <a:chExt cx="672" cy="753"/>
            </a:xfrm>
          </p:grpSpPr>
          <p:sp>
            <p:nvSpPr>
              <p:cNvPr id="318528" name="Rectangle 64"/>
              <p:cNvSpPr>
                <a:spLocks noChangeArrowheads="1"/>
              </p:cNvSpPr>
              <p:nvPr/>
            </p:nvSpPr>
            <p:spPr bwMode="auto">
              <a:xfrm>
                <a:off x="3376" y="1872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王红</a:t>
                </a:r>
              </a:p>
            </p:txBody>
          </p:sp>
          <p:sp>
            <p:nvSpPr>
              <p:cNvPr id="318529" name="Rectangle 65"/>
              <p:cNvSpPr>
                <a:spLocks noChangeArrowheads="1"/>
              </p:cNvSpPr>
              <p:nvPr/>
            </p:nvSpPr>
            <p:spPr bwMode="auto">
              <a:xfrm>
                <a:off x="3376" y="1617"/>
                <a:ext cx="672" cy="2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张军</a:t>
                </a:r>
              </a:p>
            </p:txBody>
          </p:sp>
          <p:sp>
            <p:nvSpPr>
              <p:cNvPr id="318530" name="Rectangle 66"/>
              <p:cNvSpPr>
                <a:spLocks noChangeArrowheads="1"/>
              </p:cNvSpPr>
              <p:nvPr/>
            </p:nvSpPr>
            <p:spPr bwMode="auto">
              <a:xfrm>
                <a:off x="3376" y="1368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姓名</a:t>
                </a:r>
              </a:p>
            </p:txBody>
          </p:sp>
          <p:sp>
            <p:nvSpPr>
              <p:cNvPr id="318531" name="Line 67"/>
              <p:cNvSpPr>
                <a:spLocks noChangeShapeType="1"/>
              </p:cNvSpPr>
              <p:nvPr/>
            </p:nvSpPr>
            <p:spPr bwMode="auto">
              <a:xfrm>
                <a:off x="3376" y="1368"/>
                <a:ext cx="6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32" name="Line 68"/>
              <p:cNvSpPr>
                <a:spLocks noChangeShapeType="1"/>
              </p:cNvSpPr>
              <p:nvPr/>
            </p:nvSpPr>
            <p:spPr bwMode="auto">
              <a:xfrm>
                <a:off x="3376" y="1617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33" name="Line 69"/>
              <p:cNvSpPr>
                <a:spLocks noChangeShapeType="1"/>
              </p:cNvSpPr>
              <p:nvPr/>
            </p:nvSpPr>
            <p:spPr bwMode="auto">
              <a:xfrm>
                <a:off x="3376" y="187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34" name="Line 70"/>
              <p:cNvSpPr>
                <a:spLocks noChangeShapeType="1"/>
              </p:cNvSpPr>
              <p:nvPr/>
            </p:nvSpPr>
            <p:spPr bwMode="auto">
              <a:xfrm>
                <a:off x="3376" y="2121"/>
                <a:ext cx="6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35" name="Line 71"/>
              <p:cNvSpPr>
                <a:spLocks noChangeShapeType="1"/>
              </p:cNvSpPr>
              <p:nvPr/>
            </p:nvSpPr>
            <p:spPr bwMode="auto">
              <a:xfrm>
                <a:off x="3376" y="1368"/>
                <a:ext cx="0" cy="75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36" name="Line 72"/>
              <p:cNvSpPr>
                <a:spLocks noChangeShapeType="1"/>
              </p:cNvSpPr>
              <p:nvPr/>
            </p:nvSpPr>
            <p:spPr bwMode="auto">
              <a:xfrm>
                <a:off x="4048" y="1368"/>
                <a:ext cx="0" cy="75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318537" name="Group 73"/>
          <p:cNvGrpSpPr/>
          <p:nvPr/>
        </p:nvGrpSpPr>
        <p:grpSpPr bwMode="auto">
          <a:xfrm>
            <a:off x="2711450" y="3068638"/>
            <a:ext cx="4699000" cy="1976437"/>
            <a:chOff x="288" y="2256"/>
            <a:chExt cx="2960" cy="1245"/>
          </a:xfrm>
        </p:grpSpPr>
        <p:sp>
          <p:nvSpPr>
            <p:cNvPr id="318538" name="Text Box 74"/>
            <p:cNvSpPr txBox="1">
              <a:spLocks noChangeArrowheads="1"/>
            </p:cNvSpPr>
            <p:nvPr/>
          </p:nvSpPr>
          <p:spPr bwMode="auto">
            <a:xfrm>
              <a:off x="1632" y="2691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  <a:sym typeface="Symbol" panose="05050102010706020507" charset="0"/>
                </a:rPr>
                <a:t></a:t>
              </a:r>
            </a:p>
          </p:txBody>
        </p:sp>
        <p:grpSp>
          <p:nvGrpSpPr>
            <p:cNvPr id="53294" name="Group 76"/>
            <p:cNvGrpSpPr/>
            <p:nvPr/>
          </p:nvGrpSpPr>
          <p:grpSpPr bwMode="auto">
            <a:xfrm>
              <a:off x="1968" y="2412"/>
              <a:ext cx="1280" cy="996"/>
              <a:chOff x="576" y="2979"/>
              <a:chExt cx="1280" cy="996"/>
            </a:xfrm>
          </p:grpSpPr>
          <p:sp>
            <p:nvSpPr>
              <p:cNvPr id="318541" name="Rectangle 77"/>
              <p:cNvSpPr>
                <a:spLocks noChangeArrowheads="1"/>
              </p:cNvSpPr>
              <p:nvPr/>
            </p:nvSpPr>
            <p:spPr bwMode="auto">
              <a:xfrm>
                <a:off x="1248" y="3726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数学</a:t>
                </a:r>
              </a:p>
            </p:txBody>
          </p:sp>
          <p:sp>
            <p:nvSpPr>
              <p:cNvPr id="318542" name="Rectangle 78"/>
              <p:cNvSpPr>
                <a:spLocks noChangeArrowheads="1"/>
              </p:cNvSpPr>
              <p:nvPr/>
            </p:nvSpPr>
            <p:spPr bwMode="auto">
              <a:xfrm>
                <a:off x="576" y="3726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张军</a:t>
                </a:r>
              </a:p>
            </p:txBody>
          </p:sp>
          <p:sp>
            <p:nvSpPr>
              <p:cNvPr id="318543" name="Rectangle 79"/>
              <p:cNvSpPr>
                <a:spLocks noChangeArrowheads="1"/>
              </p:cNvSpPr>
              <p:nvPr/>
            </p:nvSpPr>
            <p:spPr bwMode="auto">
              <a:xfrm>
                <a:off x="1248" y="3477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数学</a:t>
                </a:r>
              </a:p>
            </p:txBody>
          </p:sp>
          <p:sp>
            <p:nvSpPr>
              <p:cNvPr id="318544" name="Rectangle 80"/>
              <p:cNvSpPr>
                <a:spLocks noChangeArrowheads="1"/>
              </p:cNvSpPr>
              <p:nvPr/>
            </p:nvSpPr>
            <p:spPr bwMode="auto">
              <a:xfrm>
                <a:off x="576" y="3477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王红</a:t>
                </a:r>
              </a:p>
            </p:txBody>
          </p:sp>
          <p:sp>
            <p:nvSpPr>
              <p:cNvPr id="318545" name="Rectangle 81"/>
              <p:cNvSpPr>
                <a:spLocks noChangeArrowheads="1"/>
              </p:cNvSpPr>
              <p:nvPr/>
            </p:nvSpPr>
            <p:spPr bwMode="auto">
              <a:xfrm>
                <a:off x="1248" y="3228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物理</a:t>
                </a:r>
              </a:p>
            </p:txBody>
          </p:sp>
          <p:sp>
            <p:nvSpPr>
              <p:cNvPr id="318546" name="Rectangle 82"/>
              <p:cNvSpPr>
                <a:spLocks noChangeArrowheads="1"/>
              </p:cNvSpPr>
              <p:nvPr/>
            </p:nvSpPr>
            <p:spPr bwMode="auto">
              <a:xfrm>
                <a:off x="576" y="3228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张军</a:t>
                </a:r>
              </a:p>
            </p:txBody>
          </p:sp>
          <p:sp>
            <p:nvSpPr>
              <p:cNvPr id="318547" name="Rectangle 83"/>
              <p:cNvSpPr>
                <a:spLocks noChangeArrowheads="1"/>
              </p:cNvSpPr>
              <p:nvPr/>
            </p:nvSpPr>
            <p:spPr bwMode="auto">
              <a:xfrm>
                <a:off x="1248" y="2979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课程</a:t>
                </a:r>
              </a:p>
            </p:txBody>
          </p:sp>
          <p:sp>
            <p:nvSpPr>
              <p:cNvPr id="318548" name="Rectangle 84"/>
              <p:cNvSpPr>
                <a:spLocks noChangeArrowheads="1"/>
              </p:cNvSpPr>
              <p:nvPr/>
            </p:nvSpPr>
            <p:spPr bwMode="auto">
              <a:xfrm>
                <a:off x="576" y="2979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姓名</a:t>
                </a:r>
              </a:p>
            </p:txBody>
          </p:sp>
          <p:sp>
            <p:nvSpPr>
              <p:cNvPr id="318549" name="Line 85"/>
              <p:cNvSpPr>
                <a:spLocks noChangeShapeType="1"/>
              </p:cNvSpPr>
              <p:nvPr/>
            </p:nvSpPr>
            <p:spPr bwMode="auto">
              <a:xfrm>
                <a:off x="576" y="2979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50" name="Line 86"/>
              <p:cNvSpPr>
                <a:spLocks noChangeShapeType="1"/>
              </p:cNvSpPr>
              <p:nvPr/>
            </p:nvSpPr>
            <p:spPr bwMode="auto">
              <a:xfrm>
                <a:off x="576" y="3228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51" name="Line 87"/>
              <p:cNvSpPr>
                <a:spLocks noChangeShapeType="1"/>
              </p:cNvSpPr>
              <p:nvPr/>
            </p:nvSpPr>
            <p:spPr bwMode="auto">
              <a:xfrm>
                <a:off x="576" y="3477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52" name="Line 88"/>
              <p:cNvSpPr>
                <a:spLocks noChangeShapeType="1"/>
              </p:cNvSpPr>
              <p:nvPr/>
            </p:nvSpPr>
            <p:spPr bwMode="auto">
              <a:xfrm>
                <a:off x="576" y="3726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53" name="Line 89"/>
              <p:cNvSpPr>
                <a:spLocks noChangeShapeType="1"/>
              </p:cNvSpPr>
              <p:nvPr/>
            </p:nvSpPr>
            <p:spPr bwMode="auto">
              <a:xfrm>
                <a:off x="576" y="3975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54" name="Line 90"/>
              <p:cNvSpPr>
                <a:spLocks noChangeShapeType="1"/>
              </p:cNvSpPr>
              <p:nvPr/>
            </p:nvSpPr>
            <p:spPr bwMode="auto">
              <a:xfrm>
                <a:off x="576" y="2979"/>
                <a:ext cx="0" cy="9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55" name="Line 91"/>
              <p:cNvSpPr>
                <a:spLocks noChangeShapeType="1"/>
              </p:cNvSpPr>
              <p:nvPr/>
            </p:nvSpPr>
            <p:spPr bwMode="auto">
              <a:xfrm>
                <a:off x="1248" y="2979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56" name="Line 92"/>
              <p:cNvSpPr>
                <a:spLocks noChangeShapeType="1"/>
              </p:cNvSpPr>
              <p:nvPr/>
            </p:nvSpPr>
            <p:spPr bwMode="auto">
              <a:xfrm>
                <a:off x="1856" y="2979"/>
                <a:ext cx="0" cy="9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53295" name="Group 93"/>
            <p:cNvGrpSpPr/>
            <p:nvPr/>
          </p:nvGrpSpPr>
          <p:grpSpPr bwMode="auto">
            <a:xfrm>
              <a:off x="288" y="2256"/>
              <a:ext cx="1280" cy="1245"/>
              <a:chOff x="624" y="960"/>
              <a:chExt cx="1280" cy="1245"/>
            </a:xfrm>
          </p:grpSpPr>
          <p:sp>
            <p:nvSpPr>
              <p:cNvPr id="318558" name="Rectangle 94"/>
              <p:cNvSpPr>
                <a:spLocks noChangeArrowheads="1"/>
              </p:cNvSpPr>
              <p:nvPr/>
            </p:nvSpPr>
            <p:spPr bwMode="auto">
              <a:xfrm>
                <a:off x="1296" y="1956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物理</a:t>
                </a:r>
              </a:p>
            </p:txBody>
          </p:sp>
          <p:sp>
            <p:nvSpPr>
              <p:cNvPr id="318559" name="Rectangle 95"/>
              <p:cNvSpPr>
                <a:spLocks noChangeArrowheads="1"/>
              </p:cNvSpPr>
              <p:nvPr/>
            </p:nvSpPr>
            <p:spPr bwMode="auto">
              <a:xfrm>
                <a:off x="624" y="1956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王红</a:t>
                </a:r>
              </a:p>
            </p:txBody>
          </p:sp>
          <p:sp>
            <p:nvSpPr>
              <p:cNvPr id="318560" name="Rectangle 96"/>
              <p:cNvSpPr>
                <a:spLocks noChangeArrowheads="1"/>
              </p:cNvSpPr>
              <p:nvPr/>
            </p:nvSpPr>
            <p:spPr bwMode="auto">
              <a:xfrm>
                <a:off x="1296" y="1707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数学</a:t>
                </a:r>
              </a:p>
            </p:txBody>
          </p:sp>
          <p:sp>
            <p:nvSpPr>
              <p:cNvPr id="318561" name="Rectangle 97"/>
              <p:cNvSpPr>
                <a:spLocks noChangeArrowheads="1"/>
              </p:cNvSpPr>
              <p:nvPr/>
            </p:nvSpPr>
            <p:spPr bwMode="auto">
              <a:xfrm>
                <a:off x="624" y="1707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张军</a:t>
                </a:r>
              </a:p>
            </p:txBody>
          </p:sp>
          <p:sp>
            <p:nvSpPr>
              <p:cNvPr id="318562" name="Rectangle 98"/>
              <p:cNvSpPr>
                <a:spLocks noChangeArrowheads="1"/>
              </p:cNvSpPr>
              <p:nvPr/>
            </p:nvSpPr>
            <p:spPr bwMode="auto">
              <a:xfrm>
                <a:off x="1296" y="1458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数学</a:t>
                </a:r>
              </a:p>
            </p:txBody>
          </p:sp>
          <p:sp>
            <p:nvSpPr>
              <p:cNvPr id="318563" name="Rectangle 99"/>
              <p:cNvSpPr>
                <a:spLocks noChangeArrowheads="1"/>
              </p:cNvSpPr>
              <p:nvPr/>
            </p:nvSpPr>
            <p:spPr bwMode="auto">
              <a:xfrm>
                <a:off x="624" y="1458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王红</a:t>
                </a:r>
              </a:p>
            </p:txBody>
          </p:sp>
          <p:sp>
            <p:nvSpPr>
              <p:cNvPr id="318564" name="Rectangle 100"/>
              <p:cNvSpPr>
                <a:spLocks noChangeArrowheads="1"/>
              </p:cNvSpPr>
              <p:nvPr/>
            </p:nvSpPr>
            <p:spPr bwMode="auto">
              <a:xfrm>
                <a:off x="1296" y="1209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物理</a:t>
                </a:r>
              </a:p>
            </p:txBody>
          </p:sp>
          <p:sp>
            <p:nvSpPr>
              <p:cNvPr id="318565" name="Rectangle 101"/>
              <p:cNvSpPr>
                <a:spLocks noChangeArrowheads="1"/>
              </p:cNvSpPr>
              <p:nvPr/>
            </p:nvSpPr>
            <p:spPr bwMode="auto">
              <a:xfrm>
                <a:off x="624" y="1209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张军</a:t>
                </a:r>
              </a:p>
            </p:txBody>
          </p:sp>
          <p:sp>
            <p:nvSpPr>
              <p:cNvPr id="318566" name="Rectangle 102"/>
              <p:cNvSpPr>
                <a:spLocks noChangeArrowheads="1"/>
              </p:cNvSpPr>
              <p:nvPr/>
            </p:nvSpPr>
            <p:spPr bwMode="auto">
              <a:xfrm>
                <a:off x="1296" y="960"/>
                <a:ext cx="608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课程</a:t>
                </a:r>
              </a:p>
            </p:txBody>
          </p:sp>
          <p:sp>
            <p:nvSpPr>
              <p:cNvPr id="318567" name="Rectangle 103"/>
              <p:cNvSpPr>
                <a:spLocks noChangeArrowheads="1"/>
              </p:cNvSpPr>
              <p:nvPr/>
            </p:nvSpPr>
            <p:spPr bwMode="auto">
              <a:xfrm>
                <a:off x="624" y="960"/>
                <a:ext cx="672" cy="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kumimoji="1" lang="zh-CN" altLang="en-US" sz="20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Arial" panose="020B0604020202020204" pitchFamily="34" charset="0"/>
                    <a:ea typeface="幼圆" panose="02010509060101010101" charset="-122"/>
                    <a:cs typeface="幼圆" panose="02010509060101010101" charset="-122"/>
                  </a:rPr>
                  <a:t>姓名</a:t>
                </a:r>
              </a:p>
            </p:txBody>
          </p:sp>
          <p:sp>
            <p:nvSpPr>
              <p:cNvPr id="318568" name="Line 104"/>
              <p:cNvSpPr>
                <a:spLocks noChangeShapeType="1"/>
              </p:cNvSpPr>
              <p:nvPr/>
            </p:nvSpPr>
            <p:spPr bwMode="auto">
              <a:xfrm>
                <a:off x="624" y="960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69" name="Line 105"/>
              <p:cNvSpPr>
                <a:spLocks noChangeShapeType="1"/>
              </p:cNvSpPr>
              <p:nvPr/>
            </p:nvSpPr>
            <p:spPr bwMode="auto">
              <a:xfrm>
                <a:off x="624" y="1209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70" name="Line 106"/>
              <p:cNvSpPr>
                <a:spLocks noChangeShapeType="1"/>
              </p:cNvSpPr>
              <p:nvPr/>
            </p:nvSpPr>
            <p:spPr bwMode="auto">
              <a:xfrm>
                <a:off x="624" y="1458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71" name="Line 107"/>
              <p:cNvSpPr>
                <a:spLocks noChangeShapeType="1"/>
              </p:cNvSpPr>
              <p:nvPr/>
            </p:nvSpPr>
            <p:spPr bwMode="auto">
              <a:xfrm>
                <a:off x="624" y="1707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72" name="Line 108"/>
              <p:cNvSpPr>
                <a:spLocks noChangeShapeType="1"/>
              </p:cNvSpPr>
              <p:nvPr/>
            </p:nvSpPr>
            <p:spPr bwMode="auto">
              <a:xfrm>
                <a:off x="624" y="2205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73" name="Line 109"/>
              <p:cNvSpPr>
                <a:spLocks noChangeShapeType="1"/>
              </p:cNvSpPr>
              <p:nvPr/>
            </p:nvSpPr>
            <p:spPr bwMode="auto">
              <a:xfrm>
                <a:off x="624" y="960"/>
                <a:ext cx="0" cy="124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74" name="Line 110"/>
              <p:cNvSpPr>
                <a:spLocks noChangeShapeType="1"/>
              </p:cNvSpPr>
              <p:nvPr/>
            </p:nvSpPr>
            <p:spPr bwMode="auto">
              <a:xfrm>
                <a:off x="1296" y="960"/>
                <a:ext cx="0" cy="12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75" name="Line 111"/>
              <p:cNvSpPr>
                <a:spLocks noChangeShapeType="1"/>
              </p:cNvSpPr>
              <p:nvPr/>
            </p:nvSpPr>
            <p:spPr bwMode="auto">
              <a:xfrm>
                <a:off x="1904" y="960"/>
                <a:ext cx="0" cy="124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576" name="Line 112"/>
              <p:cNvSpPr>
                <a:spLocks noChangeShapeType="1"/>
              </p:cNvSpPr>
              <p:nvPr/>
            </p:nvSpPr>
            <p:spPr bwMode="auto">
              <a:xfrm>
                <a:off x="624" y="1956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318579" name="Group 115"/>
          <p:cNvGrpSpPr/>
          <p:nvPr/>
        </p:nvGrpSpPr>
        <p:grpSpPr bwMode="auto">
          <a:xfrm>
            <a:off x="4500563" y="5300663"/>
            <a:ext cx="4343400" cy="1216025"/>
            <a:chOff x="1824" y="3488"/>
            <a:chExt cx="2736" cy="766"/>
          </a:xfrm>
        </p:grpSpPr>
        <p:sp>
          <p:nvSpPr>
            <p:cNvPr id="318580" name="Text Box 116"/>
            <p:cNvSpPr txBox="1">
              <a:spLocks noChangeArrowheads="1"/>
            </p:cNvSpPr>
            <p:nvPr/>
          </p:nvSpPr>
          <p:spPr bwMode="auto">
            <a:xfrm>
              <a:off x="1824" y="3488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姓名</a:t>
              </a:r>
            </a:p>
          </p:txBody>
        </p:sp>
        <p:sp>
          <p:nvSpPr>
            <p:cNvPr id="318581" name="Text Box 117"/>
            <p:cNvSpPr txBox="1">
              <a:spLocks noChangeArrowheads="1"/>
            </p:cNvSpPr>
            <p:nvPr/>
          </p:nvSpPr>
          <p:spPr bwMode="auto">
            <a:xfrm>
              <a:off x="1824" y="3744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王红</a:t>
              </a:r>
            </a:p>
          </p:txBody>
        </p:sp>
        <p:sp>
          <p:nvSpPr>
            <p:cNvPr id="318582" name="Text Box 118"/>
            <p:cNvSpPr txBox="1">
              <a:spLocks noChangeArrowheads="1"/>
            </p:cNvSpPr>
            <p:nvPr/>
          </p:nvSpPr>
          <p:spPr bwMode="auto">
            <a:xfrm>
              <a:off x="1824" y="3998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张军</a:t>
              </a:r>
            </a:p>
          </p:txBody>
        </p:sp>
        <p:sp>
          <p:nvSpPr>
            <p:cNvPr id="318583" name="Text Box 119"/>
            <p:cNvSpPr txBox="1">
              <a:spLocks noChangeArrowheads="1"/>
            </p:cNvSpPr>
            <p:nvPr/>
          </p:nvSpPr>
          <p:spPr bwMode="auto">
            <a:xfrm>
              <a:off x="2880" y="3648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姓名</a:t>
              </a:r>
            </a:p>
          </p:txBody>
        </p:sp>
        <p:sp>
          <p:nvSpPr>
            <p:cNvPr id="318584" name="Text Box 120"/>
            <p:cNvSpPr txBox="1">
              <a:spLocks noChangeArrowheads="1"/>
            </p:cNvSpPr>
            <p:nvPr/>
          </p:nvSpPr>
          <p:spPr bwMode="auto">
            <a:xfrm>
              <a:off x="2880" y="3904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王红</a:t>
              </a:r>
            </a:p>
          </p:txBody>
        </p:sp>
        <p:sp>
          <p:nvSpPr>
            <p:cNvPr id="318585" name="Text Box 121"/>
            <p:cNvSpPr txBox="1">
              <a:spLocks noChangeArrowheads="1"/>
            </p:cNvSpPr>
            <p:nvPr/>
          </p:nvSpPr>
          <p:spPr bwMode="auto">
            <a:xfrm>
              <a:off x="2496" y="3667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  <a:sym typeface="Symbol" panose="05050102010706020507" charset="0"/>
                </a:rPr>
                <a:t></a:t>
              </a:r>
            </a:p>
          </p:txBody>
        </p:sp>
        <p:sp>
          <p:nvSpPr>
            <p:cNvPr id="318586" name="Text Box 122"/>
            <p:cNvSpPr txBox="1">
              <a:spLocks noChangeArrowheads="1"/>
            </p:cNvSpPr>
            <p:nvPr/>
          </p:nvSpPr>
          <p:spPr bwMode="auto">
            <a:xfrm>
              <a:off x="3504" y="364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  <a:sym typeface="Symbol" panose="05050102010706020507" charset="0"/>
                </a:rPr>
                <a:t>＝</a:t>
              </a:r>
            </a:p>
          </p:txBody>
        </p:sp>
        <p:sp>
          <p:nvSpPr>
            <p:cNvPr id="318587" name="Text Box 123"/>
            <p:cNvSpPr txBox="1">
              <a:spLocks noChangeArrowheads="1"/>
            </p:cNvSpPr>
            <p:nvPr/>
          </p:nvSpPr>
          <p:spPr bwMode="auto">
            <a:xfrm>
              <a:off x="3984" y="3632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姓名</a:t>
              </a:r>
            </a:p>
          </p:txBody>
        </p:sp>
        <p:sp>
          <p:nvSpPr>
            <p:cNvPr id="318588" name="Text Box 124"/>
            <p:cNvSpPr txBox="1">
              <a:spLocks noChangeArrowheads="1"/>
            </p:cNvSpPr>
            <p:nvPr/>
          </p:nvSpPr>
          <p:spPr bwMode="auto">
            <a:xfrm>
              <a:off x="3984" y="3888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张军</a:t>
              </a:r>
            </a:p>
          </p:txBody>
        </p:sp>
      </p:grpSp>
      <p:sp>
        <p:nvSpPr>
          <p:cNvPr id="318589" name="Text Box 125"/>
          <p:cNvSpPr txBox="1">
            <a:spLocks noChangeArrowheads="1"/>
          </p:cNvSpPr>
          <p:nvPr/>
        </p:nvSpPr>
        <p:spPr bwMode="auto">
          <a:xfrm>
            <a:off x="36513" y="1773238"/>
            <a:ext cx="35274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60000"/>
              </a:spcBef>
              <a:defRPr/>
            </a:pPr>
            <a:r>
              <a:rPr kumimoji="1" lang="en-US" altLang="zh-CN" sz="20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rPr>
              <a:t>1.</a:t>
            </a:r>
            <a:r>
              <a:rPr kumimoji="1" lang="zh-CN" altLang="en-US" sz="20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rPr>
              <a:t>所有学生选修全部课程</a:t>
            </a:r>
          </a:p>
        </p:txBody>
      </p:sp>
      <p:sp>
        <p:nvSpPr>
          <p:cNvPr id="318590" name="Text Box 126"/>
          <p:cNvSpPr txBox="1">
            <a:spLocks noChangeArrowheads="1"/>
          </p:cNvSpPr>
          <p:nvPr/>
        </p:nvSpPr>
        <p:spPr bwMode="auto">
          <a:xfrm>
            <a:off x="250825" y="3573463"/>
            <a:ext cx="2179638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60000"/>
              </a:spcBef>
              <a:defRPr/>
            </a:pPr>
            <a:r>
              <a:rPr kumimoji="1" lang="en-US" altLang="zh-CN" sz="20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rPr>
              <a:t>2. </a:t>
            </a:r>
            <a:r>
              <a:rPr kumimoji="1" lang="zh-CN" altLang="en-US" sz="20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rPr>
              <a:t>没有选修全部课程的学生</a:t>
            </a:r>
          </a:p>
        </p:txBody>
      </p:sp>
      <p:sp>
        <p:nvSpPr>
          <p:cNvPr id="318591" name="Text Box 127"/>
          <p:cNvSpPr txBox="1">
            <a:spLocks noChangeArrowheads="1"/>
          </p:cNvSpPr>
          <p:nvPr/>
        </p:nvSpPr>
        <p:spPr bwMode="auto">
          <a:xfrm>
            <a:off x="250825" y="5656263"/>
            <a:ext cx="30210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60000"/>
              </a:spcBef>
              <a:defRPr/>
            </a:pPr>
            <a:r>
              <a:rPr kumimoji="1" lang="en-US" altLang="zh-CN" sz="20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rPr>
              <a:t>3. </a:t>
            </a:r>
            <a:r>
              <a:rPr kumimoji="1" lang="zh-CN" altLang="en-US" sz="20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幼圆" panose="02010509060101010101" charset="-122"/>
                <a:cs typeface="幼圆" panose="02010509060101010101" charset="-122"/>
              </a:rPr>
              <a:t>选修了全部课程的学生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589" grpId="0"/>
      <p:bldP spid="318590" grpId="0"/>
      <p:bldP spid="31859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Division Operation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505" y="948055"/>
            <a:ext cx="8936990" cy="5508625"/>
          </a:xfrm>
        </p:spPr>
        <p:txBody>
          <a:bodyPr/>
          <a:lstStyle/>
          <a:p>
            <a:pPr>
              <a:defRPr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Notation: </a:t>
            </a:r>
            <a:r>
              <a:rPr lang="en-US" altLang="zh-CN"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</a:t>
            </a:r>
            <a:r>
              <a:rPr lang="en-US" altLang="zh-CN" sz="2400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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</a:t>
            </a:r>
            <a:r>
              <a:rPr lang="en-US" altLang="zh-CN" sz="240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s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</a:t>
            </a:r>
          </a:p>
          <a:p>
            <a:pPr>
              <a:defRPr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Suited to queries that include the phrase “</a:t>
            </a:r>
            <a:r>
              <a:rPr lang="en-US" altLang="zh-CN" sz="2400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 all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”.</a:t>
            </a:r>
          </a:p>
          <a:p>
            <a:pPr>
              <a:defRPr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Let 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and </a:t>
            </a:r>
            <a:r>
              <a:rPr lang="en-US" altLang="zh-CN" sz="2400" i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be relations on schemas </a:t>
            </a:r>
            <a:r>
              <a:rPr lang="en-US" altLang="zh-CN"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and </a:t>
            </a:r>
            <a:r>
              <a:rPr lang="en-US" altLang="zh-CN" sz="240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respectively where</a:t>
            </a:r>
          </a:p>
          <a:p>
            <a:pPr lvl="1">
              <a:defRPr/>
            </a:pP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(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400" baseline="-250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…, 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400" i="1" baseline="-250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i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2400" baseline="-2500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…, </a:t>
            </a:r>
            <a:r>
              <a:rPr lang="en-US" altLang="zh-CN" sz="2400" i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2400" i="1" baseline="-2500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 lvl="1">
              <a:defRPr/>
            </a:pPr>
            <a:r>
              <a:rPr lang="en-US" altLang="zh-CN" sz="2400" i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(</a:t>
            </a:r>
            <a:r>
              <a:rPr lang="en-US" altLang="zh-CN" sz="2400" i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2400" baseline="-2500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…, </a:t>
            </a:r>
            <a:r>
              <a:rPr lang="en-US" altLang="zh-CN" sz="2400" i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2400" i="1" baseline="-2500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 lvl="1">
              <a:defRPr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result of  </a:t>
            </a:r>
            <a:r>
              <a:rPr lang="en-US" altLang="zh-CN"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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</a:t>
            </a:r>
            <a:r>
              <a:rPr lang="en-US" altLang="zh-CN" sz="240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s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is a relation on schema 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</a:t>
            </a:r>
            <a:r>
              <a:rPr lang="en-US" altLang="zh-CN" sz="2400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–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</a:t>
            </a:r>
            <a:r>
              <a:rPr lang="en-US" altLang="zh-CN" sz="2400" i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S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= (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A</a:t>
            </a:r>
            <a:r>
              <a:rPr lang="en-US" altLang="zh-CN" sz="2400" baseline="-250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1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, …, 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A</a:t>
            </a:r>
            <a:r>
              <a:rPr lang="en-US" altLang="zh-CN" sz="2400" i="1" baseline="-250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m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)</a:t>
            </a:r>
          </a:p>
          <a:p>
            <a:pPr lvl="2">
              <a:defRPr/>
            </a:pP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 </a:t>
            </a:r>
            <a:r>
              <a:rPr lang="en-US" altLang="zh-CN" sz="2400" i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s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= { </a:t>
            </a:r>
            <a:r>
              <a:rPr lang="en-US" altLang="zh-CN" sz="2400" i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t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 |  </a:t>
            </a:r>
            <a:r>
              <a:rPr lang="en-US" altLang="zh-CN" sz="2400" i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t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 </a:t>
            </a:r>
            <a:r>
              <a:rPr lang="en-US" altLang="zh-CN" sz="2400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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</a:t>
            </a:r>
            <a:r>
              <a:rPr lang="en-US" altLang="zh-CN" sz="2400" i="1" baseline="-250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</a:t>
            </a:r>
            <a:r>
              <a:rPr lang="en-US" altLang="zh-CN" sz="2400" i="1" baseline="-25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-</a:t>
            </a:r>
            <a:r>
              <a:rPr lang="en-US" altLang="zh-CN" sz="2400" i="1" baseline="-2500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S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(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)  </a:t>
            </a:r>
            <a:r>
              <a:rPr lang="en-US" altLang="zh-CN" sz="2400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 </a:t>
            </a:r>
            <a:r>
              <a:rPr lang="en-US" altLang="zh-CN" sz="2400" i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u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 </a:t>
            </a:r>
            <a:r>
              <a:rPr lang="en-US" altLang="zh-CN" sz="2400" i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s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( </a:t>
            </a:r>
            <a:r>
              <a:rPr lang="en-US" altLang="zh-CN" sz="2400" i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t</a:t>
            </a:r>
            <a:r>
              <a:rPr lang="en-US" altLang="zh-CN" sz="2400" i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u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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) }</a:t>
            </a:r>
          </a:p>
          <a:p>
            <a:pPr lvl="3">
              <a:defRPr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Where </a:t>
            </a:r>
            <a:r>
              <a:rPr lang="en-US" altLang="zh-CN" sz="2400" i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t</a:t>
            </a:r>
            <a:r>
              <a:rPr lang="en-US" altLang="zh-CN" sz="2400" i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u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means the concatenation of tuples </a:t>
            </a:r>
            <a:r>
              <a:rPr lang="en-US" altLang="zh-CN" sz="2400" i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t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and </a:t>
            </a:r>
            <a:r>
              <a:rPr lang="en-US" altLang="zh-CN" sz="2400" i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u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to produce a single tuple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Symbol" panose="0505010201070602050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10565" y="71120"/>
            <a:ext cx="8360410" cy="685800"/>
          </a:xfrm>
        </p:spPr>
        <p:txBody>
          <a:bodyPr/>
          <a:lstStyle/>
          <a:p>
            <a:pPr>
              <a:defRPr/>
            </a:pP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Division Operation – Example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609600" y="1295400"/>
            <a:ext cx="7029450" cy="3333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Char char="o"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Relations r, s: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685800" y="4876800"/>
            <a:ext cx="702945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Char char="o"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r </a:t>
            </a:r>
            <a:r>
              <a:rPr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 s</a:t>
            </a:r>
            <a:r>
              <a:rPr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:</a:t>
            </a:r>
          </a:p>
        </p:txBody>
      </p:sp>
      <p:grpSp>
        <p:nvGrpSpPr>
          <p:cNvPr id="55300" name="Group 28"/>
          <p:cNvGrpSpPr/>
          <p:nvPr/>
        </p:nvGrpSpPr>
        <p:grpSpPr bwMode="auto">
          <a:xfrm>
            <a:off x="2590800" y="4967288"/>
            <a:ext cx="533400" cy="1433512"/>
            <a:chOff x="1632" y="3072"/>
            <a:chExt cx="288" cy="807"/>
          </a:xfrm>
        </p:grpSpPr>
        <p:sp>
          <p:nvSpPr>
            <p:cNvPr id="54277" name="Rectangle 5"/>
            <p:cNvSpPr>
              <a:spLocks noChangeArrowheads="1"/>
            </p:cNvSpPr>
            <p:nvPr/>
          </p:nvSpPr>
          <p:spPr bwMode="auto">
            <a:xfrm>
              <a:off x="1632" y="307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54279" name="Rectangle 7"/>
            <p:cNvSpPr>
              <a:spLocks noChangeArrowheads="1"/>
            </p:cNvSpPr>
            <p:nvPr/>
          </p:nvSpPr>
          <p:spPr bwMode="auto">
            <a:xfrm>
              <a:off x="1632" y="3399"/>
              <a:ext cx="28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lnSpc>
                  <a:spcPct val="150000"/>
                </a:lnSpc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</a:t>
              </a:r>
            </a:p>
          </p:txBody>
        </p:sp>
      </p:grpSp>
      <p:grpSp>
        <p:nvGrpSpPr>
          <p:cNvPr id="55301" name="Group 29"/>
          <p:cNvGrpSpPr/>
          <p:nvPr/>
        </p:nvGrpSpPr>
        <p:grpSpPr bwMode="auto">
          <a:xfrm>
            <a:off x="3962400" y="1371600"/>
            <a:ext cx="914400" cy="4100513"/>
            <a:chOff x="2184" y="768"/>
            <a:chExt cx="576" cy="2583"/>
          </a:xfrm>
        </p:grpSpPr>
        <p:sp>
          <p:nvSpPr>
            <p:cNvPr id="54281" name="Rectangle 9"/>
            <p:cNvSpPr>
              <a:spLocks noChangeArrowheads="1"/>
            </p:cNvSpPr>
            <p:nvPr/>
          </p:nvSpPr>
          <p:spPr bwMode="auto">
            <a:xfrm>
              <a:off x="2184" y="768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54282" name="Rectangle 10"/>
            <p:cNvSpPr>
              <a:spLocks noChangeArrowheads="1"/>
            </p:cNvSpPr>
            <p:nvPr/>
          </p:nvSpPr>
          <p:spPr bwMode="auto">
            <a:xfrm>
              <a:off x="2472" y="768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2184" y="1152"/>
              <a:ext cx="288" cy="19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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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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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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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</a:t>
              </a:r>
            </a:p>
          </p:txBody>
        </p:sp>
        <p:sp>
          <p:nvSpPr>
            <p:cNvPr id="54284" name="Rectangle 12"/>
            <p:cNvSpPr>
              <a:spLocks noChangeArrowheads="1"/>
            </p:cNvSpPr>
            <p:nvPr/>
          </p:nvSpPr>
          <p:spPr bwMode="auto">
            <a:xfrm>
              <a:off x="2472" y="1152"/>
              <a:ext cx="288" cy="19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2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3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3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4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6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2</a:t>
              </a:r>
            </a:p>
          </p:txBody>
        </p:sp>
        <p:sp>
          <p:nvSpPr>
            <p:cNvPr id="54298" name="Text Box 26"/>
            <p:cNvSpPr txBox="1">
              <a:spLocks noChangeArrowheads="1"/>
            </p:cNvSpPr>
            <p:nvPr/>
          </p:nvSpPr>
          <p:spPr bwMode="auto">
            <a:xfrm>
              <a:off x="2372" y="3120"/>
              <a:ext cx="17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r</a:t>
              </a:r>
            </a:p>
          </p:txBody>
        </p:sp>
      </p:grpSp>
      <p:grpSp>
        <p:nvGrpSpPr>
          <p:cNvPr id="55302" name="Group 30"/>
          <p:cNvGrpSpPr/>
          <p:nvPr/>
        </p:nvGrpSpPr>
        <p:grpSpPr bwMode="auto">
          <a:xfrm>
            <a:off x="5295900" y="1371600"/>
            <a:ext cx="457200" cy="1738313"/>
            <a:chOff x="3336" y="864"/>
            <a:chExt cx="288" cy="1095"/>
          </a:xfrm>
        </p:grpSpPr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3336" y="86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54280" name="Rectangle 8"/>
            <p:cNvSpPr>
              <a:spLocks noChangeArrowheads="1"/>
            </p:cNvSpPr>
            <p:nvPr/>
          </p:nvSpPr>
          <p:spPr bwMode="auto">
            <a:xfrm>
              <a:off x="3336" y="1200"/>
              <a:ext cx="28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lnSpc>
                  <a:spcPct val="150000"/>
                </a:lnSpc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2</a:t>
              </a:r>
            </a:p>
          </p:txBody>
        </p:sp>
        <p:sp>
          <p:nvSpPr>
            <p:cNvPr id="54299" name="Text Box 27"/>
            <p:cNvSpPr txBox="1">
              <a:spLocks noChangeArrowheads="1"/>
            </p:cNvSpPr>
            <p:nvPr/>
          </p:nvSpPr>
          <p:spPr bwMode="auto">
            <a:xfrm>
              <a:off x="3380" y="172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Another Division Example</a:t>
            </a: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609600" y="1343025"/>
            <a:ext cx="2743200" cy="5619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Char char="o"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Relations r, s:</a:t>
            </a: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838200" y="4660900"/>
            <a:ext cx="1676400" cy="5207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Char char="o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r </a:t>
            </a:r>
            <a:r>
              <a:rPr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 s</a:t>
            </a:r>
            <a:r>
              <a:rPr lang="en-US" altLang="zh-CN" sz="2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:</a:t>
            </a:r>
          </a:p>
        </p:txBody>
      </p:sp>
      <p:grpSp>
        <p:nvGrpSpPr>
          <p:cNvPr id="56324" name="Group 29"/>
          <p:cNvGrpSpPr/>
          <p:nvPr/>
        </p:nvGrpSpPr>
        <p:grpSpPr bwMode="auto">
          <a:xfrm>
            <a:off x="2971800" y="4724400"/>
            <a:ext cx="1371600" cy="1219200"/>
            <a:chOff x="2208" y="3024"/>
            <a:chExt cx="864" cy="768"/>
          </a:xfrm>
        </p:grpSpPr>
        <p:sp>
          <p:nvSpPr>
            <p:cNvPr id="55315" name="Rectangle 19"/>
            <p:cNvSpPr>
              <a:spLocks noChangeArrowheads="1"/>
            </p:cNvSpPr>
            <p:nvPr/>
          </p:nvSpPr>
          <p:spPr bwMode="auto">
            <a:xfrm>
              <a:off x="2208" y="3024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55316" name="Rectangle 20"/>
            <p:cNvSpPr>
              <a:spLocks noChangeArrowheads="1"/>
            </p:cNvSpPr>
            <p:nvPr/>
          </p:nvSpPr>
          <p:spPr bwMode="auto">
            <a:xfrm>
              <a:off x="2496" y="3024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55317" name="Rectangle 21"/>
            <p:cNvSpPr>
              <a:spLocks noChangeArrowheads="1"/>
            </p:cNvSpPr>
            <p:nvPr/>
          </p:nvSpPr>
          <p:spPr bwMode="auto">
            <a:xfrm>
              <a:off x="2208" y="3408"/>
              <a:ext cx="28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</p:txBody>
        </p:sp>
        <p:sp>
          <p:nvSpPr>
            <p:cNvPr id="55318" name="Rectangle 22"/>
            <p:cNvSpPr>
              <a:spLocks noChangeArrowheads="1"/>
            </p:cNvSpPr>
            <p:nvPr/>
          </p:nvSpPr>
          <p:spPr bwMode="auto">
            <a:xfrm>
              <a:off x="2496" y="3408"/>
              <a:ext cx="28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</p:txBody>
        </p:sp>
        <p:sp>
          <p:nvSpPr>
            <p:cNvPr id="55319" name="Rectangle 23"/>
            <p:cNvSpPr>
              <a:spLocks noChangeArrowheads="1"/>
            </p:cNvSpPr>
            <p:nvPr/>
          </p:nvSpPr>
          <p:spPr bwMode="auto">
            <a:xfrm>
              <a:off x="2784" y="3024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55320" name="Rectangle 24"/>
            <p:cNvSpPr>
              <a:spLocks noChangeArrowheads="1"/>
            </p:cNvSpPr>
            <p:nvPr/>
          </p:nvSpPr>
          <p:spPr bwMode="auto">
            <a:xfrm>
              <a:off x="2784" y="3408"/>
              <a:ext cx="28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</p:txBody>
        </p:sp>
      </p:grpSp>
      <p:grpSp>
        <p:nvGrpSpPr>
          <p:cNvPr id="56325" name="Group 27"/>
          <p:cNvGrpSpPr/>
          <p:nvPr/>
        </p:nvGrpSpPr>
        <p:grpSpPr bwMode="auto">
          <a:xfrm>
            <a:off x="3505200" y="1371600"/>
            <a:ext cx="2286000" cy="3198813"/>
            <a:chOff x="1704" y="864"/>
            <a:chExt cx="1440" cy="2015"/>
          </a:xfrm>
        </p:grpSpPr>
        <p:sp>
          <p:nvSpPr>
            <p:cNvPr id="55299" name="Rectangle 3"/>
            <p:cNvSpPr>
              <a:spLocks noChangeArrowheads="1"/>
            </p:cNvSpPr>
            <p:nvPr/>
          </p:nvSpPr>
          <p:spPr bwMode="auto">
            <a:xfrm>
              <a:off x="1704" y="864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55300" name="Rectangle 4"/>
            <p:cNvSpPr>
              <a:spLocks noChangeArrowheads="1"/>
            </p:cNvSpPr>
            <p:nvPr/>
          </p:nvSpPr>
          <p:spPr bwMode="auto">
            <a:xfrm>
              <a:off x="1992" y="864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55301" name="Rectangle 5"/>
            <p:cNvSpPr>
              <a:spLocks noChangeArrowheads="1"/>
            </p:cNvSpPr>
            <p:nvPr/>
          </p:nvSpPr>
          <p:spPr bwMode="auto">
            <a:xfrm>
              <a:off x="1704" y="1248"/>
              <a:ext cx="288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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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</p:txBody>
        </p:sp>
        <p:sp>
          <p:nvSpPr>
            <p:cNvPr id="55302" name="Rectangle 6"/>
            <p:cNvSpPr>
              <a:spLocks noChangeArrowheads="1"/>
            </p:cNvSpPr>
            <p:nvPr/>
          </p:nvSpPr>
          <p:spPr bwMode="auto">
            <a:xfrm>
              <a:off x="1992" y="1248"/>
              <a:ext cx="288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</p:txBody>
        </p:sp>
        <p:sp>
          <p:nvSpPr>
            <p:cNvPr id="55303" name="Rectangle 7"/>
            <p:cNvSpPr>
              <a:spLocks noChangeArrowheads="1"/>
            </p:cNvSpPr>
            <p:nvPr/>
          </p:nvSpPr>
          <p:spPr bwMode="auto">
            <a:xfrm>
              <a:off x="2280" y="864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55304" name="Rectangle 8"/>
            <p:cNvSpPr>
              <a:spLocks noChangeArrowheads="1"/>
            </p:cNvSpPr>
            <p:nvPr/>
          </p:nvSpPr>
          <p:spPr bwMode="auto">
            <a:xfrm>
              <a:off x="2568" y="864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55305" name="Rectangle 9"/>
            <p:cNvSpPr>
              <a:spLocks noChangeArrowheads="1"/>
            </p:cNvSpPr>
            <p:nvPr/>
          </p:nvSpPr>
          <p:spPr bwMode="auto">
            <a:xfrm>
              <a:off x="2280" y="1248"/>
              <a:ext cx="288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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</a:t>
              </a:r>
            </a:p>
            <a:p>
              <a:pPr algn="ctr" eaLnBrk="0" hangingPunct="0">
                <a:defRPr/>
              </a:pPr>
              <a:r>
                <a:rPr lang="zh-CN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</a:t>
              </a:r>
            </a:p>
          </p:txBody>
        </p:sp>
        <p:sp>
          <p:nvSpPr>
            <p:cNvPr id="55306" name="Rectangle 10"/>
            <p:cNvSpPr>
              <a:spLocks noChangeArrowheads="1"/>
            </p:cNvSpPr>
            <p:nvPr/>
          </p:nvSpPr>
          <p:spPr bwMode="auto">
            <a:xfrm>
              <a:off x="2568" y="1248"/>
              <a:ext cx="288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</p:txBody>
        </p:sp>
        <p:sp>
          <p:nvSpPr>
            <p:cNvPr id="55307" name="Rectangle 11"/>
            <p:cNvSpPr>
              <a:spLocks noChangeArrowheads="1"/>
            </p:cNvSpPr>
            <p:nvPr/>
          </p:nvSpPr>
          <p:spPr bwMode="auto">
            <a:xfrm>
              <a:off x="2856" y="864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55308" name="Rectangle 12"/>
            <p:cNvSpPr>
              <a:spLocks noChangeArrowheads="1"/>
            </p:cNvSpPr>
            <p:nvPr/>
          </p:nvSpPr>
          <p:spPr bwMode="auto">
            <a:xfrm>
              <a:off x="2856" y="1248"/>
              <a:ext cx="288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3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</p:txBody>
        </p:sp>
        <p:sp>
          <p:nvSpPr>
            <p:cNvPr id="55321" name="Text Box 25"/>
            <p:cNvSpPr txBox="1">
              <a:spLocks noChangeArrowheads="1"/>
            </p:cNvSpPr>
            <p:nvPr/>
          </p:nvSpPr>
          <p:spPr bwMode="auto">
            <a:xfrm>
              <a:off x="2276" y="2648"/>
              <a:ext cx="17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r</a:t>
              </a:r>
            </a:p>
          </p:txBody>
        </p:sp>
      </p:grpSp>
      <p:grpSp>
        <p:nvGrpSpPr>
          <p:cNvPr id="56326" name="Group 28"/>
          <p:cNvGrpSpPr/>
          <p:nvPr/>
        </p:nvGrpSpPr>
        <p:grpSpPr bwMode="auto">
          <a:xfrm>
            <a:off x="6096000" y="1371600"/>
            <a:ext cx="914400" cy="1524000"/>
            <a:chOff x="3840" y="864"/>
            <a:chExt cx="576" cy="960"/>
          </a:xfrm>
        </p:grpSpPr>
        <p:sp>
          <p:nvSpPr>
            <p:cNvPr id="55311" name="Rectangle 15"/>
            <p:cNvSpPr>
              <a:spLocks noChangeArrowheads="1"/>
            </p:cNvSpPr>
            <p:nvPr/>
          </p:nvSpPr>
          <p:spPr bwMode="auto">
            <a:xfrm>
              <a:off x="3840" y="864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55312" name="Rectangle 16"/>
            <p:cNvSpPr>
              <a:spLocks noChangeArrowheads="1"/>
            </p:cNvSpPr>
            <p:nvPr/>
          </p:nvSpPr>
          <p:spPr bwMode="auto">
            <a:xfrm>
              <a:off x="3840" y="1248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</a:t>
              </a:r>
            </a:p>
            <a:p>
              <a:pPr algn="ctr" eaLnBrk="0" hangingPunct="0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</a:t>
              </a:r>
              <a:endPara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sym typeface="Symbol" panose="05050102010706020507" charset="0"/>
              </a:endParaRPr>
            </a:p>
          </p:txBody>
        </p:sp>
        <p:sp>
          <p:nvSpPr>
            <p:cNvPr id="55313" name="Rectangle 17"/>
            <p:cNvSpPr>
              <a:spLocks noChangeArrowheads="1"/>
            </p:cNvSpPr>
            <p:nvPr/>
          </p:nvSpPr>
          <p:spPr bwMode="auto">
            <a:xfrm>
              <a:off x="4128" y="864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55314" name="Rectangle 18"/>
            <p:cNvSpPr>
              <a:spLocks noChangeArrowheads="1"/>
            </p:cNvSpPr>
            <p:nvPr/>
          </p:nvSpPr>
          <p:spPr bwMode="auto">
            <a:xfrm>
              <a:off x="4128" y="1248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  <a:p>
              <a:pPr algn="ctr" eaLnBrk="0" hangingPunct="0"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1</a:t>
              </a:r>
            </a:p>
          </p:txBody>
        </p:sp>
        <p:sp>
          <p:nvSpPr>
            <p:cNvPr id="55322" name="Text Box 26"/>
            <p:cNvSpPr txBox="1">
              <a:spLocks noChangeArrowheads="1"/>
            </p:cNvSpPr>
            <p:nvPr/>
          </p:nvSpPr>
          <p:spPr bwMode="auto">
            <a:xfrm>
              <a:off x="4028" y="159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Division </a:t>
            </a:r>
            <a:r>
              <a:rPr lang="en-US" altLang="zh-CN" sz="4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Operation(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Cont.)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955" y="984885"/>
            <a:ext cx="8826500" cy="5441315"/>
          </a:xfrm>
        </p:spPr>
        <p:txBody>
          <a:bodyPr/>
          <a:lstStyle/>
          <a:p>
            <a:pPr>
              <a:lnSpc>
                <a:spcPct val="110000"/>
              </a:lnSpc>
              <a:tabLst>
                <a:tab pos="1092200" algn="l"/>
              </a:tabLst>
              <a:defRPr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Property </a:t>
            </a:r>
          </a:p>
          <a:p>
            <a:pPr lvl="1">
              <a:lnSpc>
                <a:spcPct val="110000"/>
              </a:lnSpc>
              <a:tabLst>
                <a:tab pos="1092200" algn="l"/>
              </a:tabLst>
              <a:defRPr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Let 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 = r 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</a:t>
            </a:r>
            <a:r>
              <a:rPr lang="en-US" altLang="zh-CN"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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s</a:t>
            </a:r>
            <a:endParaRPr lang="en-US" altLang="zh-CN" sz="240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tabLst>
                <a:tab pos="1092200" algn="l"/>
              </a:tabLst>
              <a:defRPr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Then 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is the largest relation satisfying 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  <a:r>
              <a:rPr lang="en-US" altLang="zh-CN"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x 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 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</a:t>
            </a:r>
            <a:endParaRPr lang="en-US" altLang="zh-CN" sz="240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Symbol" panose="05050102010706020507" charset="0"/>
            </a:endParaRPr>
          </a:p>
          <a:p>
            <a:pPr>
              <a:lnSpc>
                <a:spcPct val="110000"/>
              </a:lnSpc>
              <a:tabLst>
                <a:tab pos="1092200" algn="l"/>
              </a:tabLst>
              <a:defRPr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Definition in terms of the basic algebra operation</a:t>
            </a:r>
            <a:b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Let 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r(R)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and 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s(S)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be relations, and let 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 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Symbol" panose="05050102010706020507" charset="0"/>
            </a:endParaRPr>
          </a:p>
          <a:p>
            <a:pPr>
              <a:lnSpc>
                <a:spcPct val="110000"/>
              </a:lnSpc>
              <a:buFont typeface="Wingdings" panose="05000000000000000000" charset="0"/>
              <a:buNone/>
              <a:tabLst>
                <a:tab pos="1092200" algn="l"/>
              </a:tabLst>
              <a:defRPr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		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 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s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= </a:t>
            </a:r>
            <a:r>
              <a:rPr lang="en-US" altLang="zh-CN" sz="2400" i="1" baseline="-25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R-S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(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)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–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</a:t>
            </a:r>
            <a:r>
              <a:rPr lang="en-US" altLang="zh-CN" sz="2400" i="1" baseline="-25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R-S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( ( </a:t>
            </a:r>
            <a:r>
              <a:rPr lang="en-US" altLang="zh-CN" sz="2400" i="1" baseline="-25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R-S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(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)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x 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 –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</a:t>
            </a:r>
            <a:r>
              <a:rPr lang="en-US" altLang="zh-CN" sz="2400" i="1" baseline="-25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R-S,S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(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))</a:t>
            </a:r>
          </a:p>
          <a:p>
            <a:pPr>
              <a:lnSpc>
                <a:spcPct val="110000"/>
              </a:lnSpc>
              <a:buFont typeface="Wingdings" panose="05000000000000000000" charset="0"/>
              <a:buNone/>
              <a:tabLst>
                <a:tab pos="1092200" algn="l"/>
              </a:tabLst>
              <a:defRPr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	To see why</a:t>
            </a:r>
          </a:p>
          <a:p>
            <a:pPr lvl="1">
              <a:lnSpc>
                <a:spcPct val="110000"/>
              </a:lnSpc>
              <a:tabLst>
                <a:tab pos="1092200" algn="l"/>
              </a:tabLst>
              <a:defRPr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</a:t>
            </a:r>
            <a:r>
              <a:rPr lang="en-US" altLang="zh-CN" sz="2400" i="1" baseline="-25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R-S,S</a:t>
            </a:r>
            <a:r>
              <a:rPr lang="en-US" altLang="zh-CN" sz="2400" i="1" baseline="-25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(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) </a:t>
            </a:r>
            <a:r>
              <a:rPr lang="en-US" altLang="zh-CN"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simply reorders attributes of 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</a:t>
            </a:r>
          </a:p>
          <a:p>
            <a:pPr lvl="1">
              <a:lnSpc>
                <a:spcPct val="110000"/>
              </a:lnSpc>
              <a:tabLst>
                <a:tab pos="1092200" algn="l"/>
              </a:tabLst>
              <a:defRPr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</a:t>
            </a:r>
            <a:r>
              <a:rPr lang="en-US" altLang="zh-CN" sz="2400" i="1" baseline="-25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R-S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(</a:t>
            </a:r>
            <a:r>
              <a:rPr lang="en-US" altLang="zh-CN" sz="2400" i="1" baseline="-25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R-S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(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)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x 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 –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</a:t>
            </a:r>
            <a:r>
              <a:rPr lang="en-US" altLang="zh-CN" sz="2400" i="1" baseline="-25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R-S,S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(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) ) gives those tuples t in </a:t>
            </a:r>
            <a:r>
              <a:rPr lang="en-US" altLang="zh-CN" sz="2400" i="1" baseline="-25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R-S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(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)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such that for some tuple</a:t>
            </a:r>
            <a:r>
              <a:rPr lang="en-US" altLang="zh-CN"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 </a:t>
            </a:r>
            <a:r>
              <a:rPr lang="en-US" altLang="zh-CN"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 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s, tu </a:t>
            </a:r>
            <a:r>
              <a:rPr lang="en-US" altLang="zh-CN"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 </a:t>
            </a:r>
            <a:r>
              <a:rPr lang="en-US" altLang="zh-CN" sz="2400" i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.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514" name="Group 2"/>
          <p:cNvGraphicFramePr>
            <a:graphicFrameLocks noGrp="1"/>
          </p:cNvGraphicFramePr>
          <p:nvPr/>
        </p:nvGraphicFramePr>
        <p:xfrm>
          <a:off x="76200" y="379413"/>
          <a:ext cx="1828800" cy="3022603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marT="45709" marB="457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marT="45709" marB="457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5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marT="45709" marB="457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f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marT="45709" marB="457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marT="45709" marB="457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f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4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marT="45709" marB="457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marT="45709" marB="457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f</a:t>
                      </a:r>
                    </a:p>
                  </a:txBody>
                  <a:tcPr marT="45709" marB="457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20556" name="Group 44"/>
          <p:cNvGraphicFramePr>
            <a:graphicFrameLocks noGrp="1"/>
          </p:cNvGraphicFramePr>
          <p:nvPr/>
        </p:nvGraphicFramePr>
        <p:xfrm>
          <a:off x="2209800" y="381000"/>
          <a:ext cx="914400" cy="109714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marT="45697" marB="456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marT="45697" marB="4569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marT="45697" marB="456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marT="45697" marB="4569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marT="45697" marB="456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f</a:t>
                      </a:r>
                    </a:p>
                  </a:txBody>
                  <a:tcPr marT="45697" marB="4569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0570" name="Group 58"/>
          <p:cNvGraphicFramePr>
            <a:graphicFrameLocks noGrp="1"/>
          </p:cNvGraphicFramePr>
          <p:nvPr/>
        </p:nvGraphicFramePr>
        <p:xfrm>
          <a:off x="3421063" y="379413"/>
          <a:ext cx="914400" cy="1819275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0587" name="Group 75"/>
          <p:cNvGraphicFramePr>
            <a:graphicFrameLocks noGrp="1"/>
          </p:cNvGraphicFramePr>
          <p:nvPr/>
        </p:nvGraphicFramePr>
        <p:xfrm>
          <a:off x="4656138" y="379413"/>
          <a:ext cx="1828800" cy="3208338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0629" name="Rectangle 117"/>
          <p:cNvSpPr>
            <a:spLocks noChangeArrowheads="1"/>
          </p:cNvSpPr>
          <p:nvPr/>
        </p:nvSpPr>
        <p:spPr bwMode="auto">
          <a:xfrm>
            <a:off x="111125" y="-49213"/>
            <a:ext cx="387350" cy="45720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r </a:t>
            </a:r>
          </a:p>
        </p:txBody>
      </p:sp>
      <p:sp>
        <p:nvSpPr>
          <p:cNvPr id="320630" name="Rectangle 118"/>
          <p:cNvSpPr>
            <a:spLocks noChangeArrowheads="1"/>
          </p:cNvSpPr>
          <p:nvPr/>
        </p:nvSpPr>
        <p:spPr bwMode="auto">
          <a:xfrm>
            <a:off x="3327400" y="-76200"/>
            <a:ext cx="11477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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)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320631" name="Rectangle 119"/>
          <p:cNvSpPr>
            <a:spLocks noChangeArrowheads="1"/>
          </p:cNvSpPr>
          <p:nvPr/>
        </p:nvSpPr>
        <p:spPr bwMode="auto">
          <a:xfrm>
            <a:off x="2149475" y="-152400"/>
            <a:ext cx="466725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s</a:t>
            </a:r>
            <a:r>
              <a:rPr kumimoji="1" lang="en-US" altLang="zh-CN" sz="32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20632" name="Rectangle 120"/>
          <p:cNvSpPr>
            <a:spLocks noChangeArrowheads="1"/>
          </p:cNvSpPr>
          <p:nvPr/>
        </p:nvSpPr>
        <p:spPr bwMode="auto">
          <a:xfrm>
            <a:off x="4638675" y="-77788"/>
            <a:ext cx="1820863" cy="45720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 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)</a:t>
            </a:r>
            <a:r>
              <a:rPr kumimoji="1"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 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 </a:t>
            </a: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s</a:t>
            </a:r>
            <a:r>
              <a:rPr kumimoji="1"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 </a:t>
            </a:r>
            <a:endParaRPr kumimoji="1" lang="zh-CN" altLang="en-US" sz="2400" b="1"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320633" name="Rectangle 121"/>
          <p:cNvSpPr>
            <a:spLocks noChangeArrowheads="1"/>
          </p:cNvSpPr>
          <p:nvPr/>
        </p:nvSpPr>
        <p:spPr bwMode="auto">
          <a:xfrm>
            <a:off x="0" y="5105400"/>
            <a:ext cx="4343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 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 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)</a:t>
            </a:r>
            <a:r>
              <a:rPr kumimoji="1"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 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 </a:t>
            </a: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s 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-</a:t>
            </a: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 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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R-S,S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) )</a:t>
            </a:r>
            <a:r>
              <a:rPr kumimoji="1"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 </a:t>
            </a:r>
            <a:endParaRPr kumimoji="1" lang="zh-CN" altLang="en-US" sz="2400" b="1"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graphicFrame>
        <p:nvGraphicFramePr>
          <p:cNvPr id="320634" name="Group 122"/>
          <p:cNvGraphicFramePr>
            <a:graphicFrameLocks noGrp="1"/>
          </p:cNvGraphicFramePr>
          <p:nvPr/>
        </p:nvGraphicFramePr>
        <p:xfrm>
          <a:off x="76200" y="5562600"/>
          <a:ext cx="914400" cy="920750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0645" name="Rectangle 133"/>
          <p:cNvSpPr>
            <a:spLocks noChangeArrowheads="1"/>
          </p:cNvSpPr>
          <p:nvPr/>
        </p:nvSpPr>
        <p:spPr bwMode="auto">
          <a:xfrm>
            <a:off x="6783388" y="-76200"/>
            <a:ext cx="13398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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R-S,S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)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graphicFrame>
        <p:nvGraphicFramePr>
          <p:cNvPr id="320646" name="Group 134"/>
          <p:cNvGraphicFramePr>
            <a:graphicFrameLocks noGrp="1"/>
          </p:cNvGraphicFramePr>
          <p:nvPr/>
        </p:nvGraphicFramePr>
        <p:xfrm>
          <a:off x="6781800" y="381000"/>
          <a:ext cx="1828800" cy="303530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0688" name="Rectangle 176"/>
          <p:cNvSpPr>
            <a:spLocks noChangeArrowheads="1"/>
          </p:cNvSpPr>
          <p:nvPr/>
        </p:nvSpPr>
        <p:spPr bwMode="auto">
          <a:xfrm>
            <a:off x="0" y="3657600"/>
            <a:ext cx="32464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 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)</a:t>
            </a:r>
            <a:r>
              <a:rPr kumimoji="1"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 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 </a:t>
            </a: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s 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-</a:t>
            </a: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 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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R-S,S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)</a:t>
            </a:r>
            <a:r>
              <a:rPr kumimoji="1"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 </a:t>
            </a:r>
            <a:endParaRPr kumimoji="1" lang="zh-CN" altLang="en-US" sz="2400" b="1"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graphicFrame>
        <p:nvGraphicFramePr>
          <p:cNvPr id="320689" name="Group 177"/>
          <p:cNvGraphicFramePr>
            <a:graphicFrameLocks noGrp="1"/>
          </p:cNvGraphicFramePr>
          <p:nvPr/>
        </p:nvGraphicFramePr>
        <p:xfrm>
          <a:off x="76200" y="4113213"/>
          <a:ext cx="1828800" cy="84455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0706" name="Group 194"/>
          <p:cNvGraphicFramePr>
            <a:graphicFrameLocks noGrp="1"/>
          </p:cNvGraphicFramePr>
          <p:nvPr/>
        </p:nvGraphicFramePr>
        <p:xfrm>
          <a:off x="7750175" y="4114800"/>
          <a:ext cx="914400" cy="13970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0720" name="Rectangle 208"/>
          <p:cNvSpPr>
            <a:spLocks noChangeArrowheads="1"/>
          </p:cNvSpPr>
          <p:nvPr/>
        </p:nvSpPr>
        <p:spPr bwMode="auto">
          <a:xfrm>
            <a:off x="3683000" y="4216400"/>
            <a:ext cx="10699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</a:t>
            </a:r>
            <a:r>
              <a:rPr kumimoji="1"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zh-CN" altLang="en-US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</a:t>
            </a:r>
            <a:r>
              <a:rPr kumimoji="1"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s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=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graphicFrame>
        <p:nvGraphicFramePr>
          <p:cNvPr id="320721" name="Group 209"/>
          <p:cNvGraphicFramePr>
            <a:graphicFrameLocks noGrp="1"/>
          </p:cNvGraphicFramePr>
          <p:nvPr/>
        </p:nvGraphicFramePr>
        <p:xfrm>
          <a:off x="4930775" y="4140200"/>
          <a:ext cx="914400" cy="18161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0738" name="Group 226"/>
          <p:cNvGraphicFramePr>
            <a:graphicFrameLocks noGrp="1"/>
          </p:cNvGraphicFramePr>
          <p:nvPr/>
        </p:nvGraphicFramePr>
        <p:xfrm>
          <a:off x="6302375" y="4133850"/>
          <a:ext cx="933450" cy="920750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幼圆" panose="02010509060101010101" charset="-122"/>
                          <a:cs typeface="幼圆" panose="02010509060101010101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0749" name="Rectangle 237"/>
          <p:cNvSpPr>
            <a:spLocks noChangeArrowheads="1"/>
          </p:cNvSpPr>
          <p:nvPr/>
        </p:nvSpPr>
        <p:spPr bwMode="auto">
          <a:xfrm>
            <a:off x="5910263" y="4216400"/>
            <a:ext cx="3159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anose="020B060403050404020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-</a:t>
            </a:r>
            <a:endParaRPr kumimoji="1" lang="zh-CN" altLang="en-US" sz="2400" b="1">
              <a:solidFill>
                <a:srgbClr val="990033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panose="020B060403050404020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320750" name="Rectangle 238"/>
          <p:cNvSpPr>
            <a:spLocks noChangeArrowheads="1"/>
          </p:cNvSpPr>
          <p:nvPr/>
        </p:nvSpPr>
        <p:spPr bwMode="auto">
          <a:xfrm>
            <a:off x="7316788" y="4216400"/>
            <a:ext cx="4333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panose="020B060403050404020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=</a:t>
            </a:r>
            <a:endParaRPr kumimoji="1" lang="zh-CN" altLang="en-US" sz="2400" b="1">
              <a:solidFill>
                <a:srgbClr val="990033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panose="020B060403050404020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320751" name="Rectangle 239"/>
          <p:cNvSpPr>
            <a:spLocks noChangeArrowheads="1"/>
          </p:cNvSpPr>
          <p:nvPr/>
        </p:nvSpPr>
        <p:spPr bwMode="auto">
          <a:xfrm>
            <a:off x="3498850" y="3657600"/>
            <a:ext cx="5492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 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)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-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 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 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 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)</a:t>
            </a:r>
            <a:r>
              <a:rPr kumimoji="1"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 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 </a:t>
            </a: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s 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-</a:t>
            </a:r>
            <a:r>
              <a:rPr kumimoji="1" lang="en-US" altLang="zh-CN" sz="24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 </a:t>
            </a:r>
            <a:r>
              <a:rPr kumimoji="1"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</a:t>
            </a:r>
            <a:r>
              <a:rPr kumimoji="1" lang="en-US" altLang="zh-CN" sz="2400" b="1" baseline="-18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R-S,S</a:t>
            </a:r>
            <a:r>
              <a:rPr kumimoji="1" lang="en-US" altLang="zh-CN" sz="2400" b="1" baseline="-1800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  <a:sym typeface="Symbol" panose="05050102010706020507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(</a:t>
            </a:r>
            <a:r>
              <a: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rPr>
              <a:t>) )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2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2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2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2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2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2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2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2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2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630" grpId="0" autoUpdateAnimBg="0"/>
      <p:bldP spid="320632" grpId="0" autoUpdateAnimBg="0"/>
      <p:bldP spid="320633" grpId="0" autoUpdateAnimBg="0"/>
      <p:bldP spid="320645" grpId="0" autoUpdateAnimBg="0"/>
      <p:bldP spid="320688" grpId="0" autoUpdateAnimBg="0"/>
      <p:bldP spid="320720" grpId="0" autoUpdateAnimBg="0"/>
      <p:bldP spid="320749" grpId="0" autoUpdateAnimBg="0"/>
      <p:bldP spid="320750" grpId="0" autoUpdateAnimBg="0"/>
      <p:bldP spid="32075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>
                <a:ea typeface="宋体" panose="02010600030101010101" pitchFamily="2" charset="-122"/>
                <a:cs typeface="宋体" panose="02010600030101010101" pitchFamily="2" charset="-122"/>
              </a:rPr>
              <a:t>Assignment Operation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855" y="937895"/>
            <a:ext cx="8895080" cy="5598795"/>
          </a:xfrm>
        </p:spPr>
        <p:txBody>
          <a:bodyPr/>
          <a:lstStyle/>
          <a:p>
            <a:pPr>
              <a:defRPr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</a:t>
            </a:r>
            <a:r>
              <a:rPr lang="en-US" altLang="zh-CN" sz="24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assignment operation (</a:t>
            </a:r>
            <a:r>
              <a:rPr lang="en-US" altLang="zh-CN" sz="24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)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provides a convenient way to express complex queries. </a:t>
            </a:r>
          </a:p>
          <a:p>
            <a:pPr marL="628650" lvl="1" indent="-285750">
              <a:defRPr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Write query as a sequential program consisting of</a:t>
            </a:r>
          </a:p>
          <a:p>
            <a:pPr lvl="2">
              <a:defRPr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a series of assignments </a:t>
            </a:r>
          </a:p>
          <a:p>
            <a:pPr lvl="2">
              <a:defRPr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followed by an expression whose value is displayed as a result of the query.</a:t>
            </a:r>
          </a:p>
          <a:p>
            <a:pPr marL="628650" lvl="1" indent="-285750">
              <a:defRPr/>
            </a:pPr>
            <a:r>
              <a:rPr lang="en-US" altLang="zh-CN" sz="20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Assignment must always be made to a</a:t>
            </a:r>
            <a:r>
              <a:rPr lang="en-US" altLang="zh-CN" sz="20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temporary relation variable</a:t>
            </a:r>
            <a:r>
              <a:rPr lang="en-US" altLang="zh-CN" sz="20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.</a:t>
            </a:r>
          </a:p>
          <a:p>
            <a:pPr>
              <a:defRPr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Example:  Write 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 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s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as </a:t>
            </a:r>
          </a:p>
          <a:p>
            <a:pPr>
              <a:buFont typeface="Wingdings" panose="05000000000000000000" charset="0"/>
              <a:buNone/>
              <a:defRPr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	</a:t>
            </a:r>
            <a:r>
              <a:rPr lang="en-US" altLang="zh-CN" sz="20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temp1</a:t>
            </a:r>
            <a:r>
              <a:rPr lang="en-US" altLang="zh-CN" sz="2000" baseline="30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 </a:t>
            </a:r>
            <a:r>
              <a:rPr lang="en-US" altLang="zh-CN" sz="2000" i="1" baseline="-25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R-S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(</a:t>
            </a:r>
            <a:r>
              <a:rPr lang="en-US" altLang="zh-CN" sz="20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)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b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</a:t>
            </a:r>
            <a:r>
              <a:rPr lang="en-US" altLang="zh-CN" sz="20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temp2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 </a:t>
            </a:r>
            <a:r>
              <a:rPr lang="en-US" altLang="zh-CN" sz="2000" i="1" baseline="-25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R-S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((</a:t>
            </a:r>
            <a:r>
              <a:rPr lang="en-US" altLang="zh-CN" sz="20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temp1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x </a:t>
            </a:r>
            <a:r>
              <a:rPr lang="en-US" altLang="zh-CN" sz="20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s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) – </a:t>
            </a:r>
            <a:r>
              <a:rPr lang="en-US" altLang="zh-CN" sz="2000" i="1" baseline="-25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R-S,S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(</a:t>
            </a:r>
            <a:r>
              <a:rPr lang="en-US" altLang="zh-CN" sz="20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))</a:t>
            </a:r>
            <a:b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</a:b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		</a:t>
            </a:r>
            <a:r>
              <a:rPr lang="en-US" altLang="zh-CN" sz="20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result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= </a:t>
            </a:r>
            <a:r>
              <a:rPr lang="en-US" altLang="zh-CN" sz="20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temp1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–</a:t>
            </a:r>
            <a:r>
              <a:rPr lang="en-US" altLang="zh-CN" sz="20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temp2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Symbol" panose="05050102010706020507" charset="0"/>
            </a:endParaRPr>
          </a:p>
          <a:p>
            <a:pPr marL="628650" lvl="1" indent="-285750">
              <a:defRPr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The result to the right of the  is assigned to the relation variable on the left of the .</a:t>
            </a:r>
          </a:p>
          <a:p>
            <a:pPr marL="628650" lvl="1" indent="-285750">
              <a:defRPr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May use variable in subsequent expressions.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lvl="0" algn="ctr" defTabSz="914400">
              <a:buClrTx/>
              <a:buSzTx/>
              <a:buFontTx/>
              <a:defRPr/>
            </a:pPr>
            <a:r>
              <a:rPr lang="en-US" sz="4000" noProof="0">
                <a:ln>
                  <a:noFill/>
                </a:ln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Attribute Types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189865" y="1072515"/>
            <a:ext cx="8771255" cy="5245735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set of allowed values for each attribute is called the </a:t>
            </a:r>
            <a:r>
              <a:rPr lang="en-US" altLang="en-US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of the attribute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Attribute values are (normally) required to be </a:t>
            </a:r>
            <a:r>
              <a:rPr lang="en-US" altLang="en-US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lvl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that is, indivisible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special value</a:t>
            </a:r>
            <a:r>
              <a:rPr lang="en-US" alt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is a member of every domain. </a:t>
            </a:r>
          </a:p>
          <a:p>
            <a:pPr lvl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Indicated that the value is “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lvl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null value causes complications in the definition of many operations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00330"/>
            <a:ext cx="6705600" cy="687388"/>
          </a:xfrm>
        </p:spPr>
        <p:txBody>
          <a:bodyPr/>
          <a:lstStyle/>
          <a:p>
            <a:pPr>
              <a:defRPr/>
            </a:pPr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Bank Example Queries</a:t>
            </a:r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99695" y="993775"/>
            <a:ext cx="8812530" cy="9906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469900" indent="-469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08050" indent="-43688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60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indent="-3873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4230" indent="-39878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Char char="o"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Find the names of all customers who have a loan and an account at bank.</a:t>
            </a: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914400" y="2057400"/>
            <a:ext cx="75692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lvl="1" eaLnBrk="0" hangingPunct="0">
              <a:spcBef>
                <a:spcPct val="35000"/>
              </a:spcBef>
              <a:buClr>
                <a:srgbClr val="CC6600"/>
              </a:buClr>
              <a:buSzPct val="105000"/>
              <a:buFont typeface="Monotype Sorts" charset="0"/>
              <a:buNone/>
              <a:defRPr/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</a:t>
            </a:r>
            <a:r>
              <a:rPr kumimoji="1" lang="en-US" altLang="zh-CN" sz="2000" b="1" i="1" baseline="-25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customer_name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 (</a:t>
            </a:r>
            <a:r>
              <a:rPr kumimoji="1" lang="en-US" altLang="zh-CN" sz="20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borrower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)  </a:t>
            </a:r>
            <a:r>
              <a:rPr kumimoji="1" lang="en-US" altLang="zh-CN" sz="2000" b="1" i="1" baseline="-25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customer_name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 (</a:t>
            </a:r>
            <a:r>
              <a:rPr kumimoji="1" lang="en-US" altLang="zh-CN" sz="20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depositor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Symbol" panose="05050102010706020507" charset="0"/>
              </a:rPr>
              <a:t>)</a:t>
            </a:r>
            <a:endParaRPr lang="zh-CN" altLang="en-US" sz="2000" b="1" dirty="0"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14022" name="Rectangle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90500" y="2590800"/>
            <a:ext cx="8838565" cy="1003300"/>
          </a:xfrm>
          <a:noFill/>
          <a:ln>
            <a:noFill/>
          </a:ln>
          <a:effectLst/>
        </p:spPr>
        <p:txBody>
          <a:bodyPr>
            <a:noAutofit/>
          </a:bodyPr>
          <a:lstStyle>
            <a:lvl1pPr marL="469900" indent="-469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08050" indent="-43688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60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indent="-3873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4230" indent="-39878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430" indent="-3987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08630" indent="-3987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65830" indent="-3987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23030" indent="-3987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lnSpc>
                <a:spcPct val="120000"/>
              </a:lnSpc>
              <a:spcBef>
                <a:spcPct val="20000"/>
              </a:spcBef>
              <a:buSzTx/>
              <a:buFont typeface="Wingdings" panose="05000000000000000000" charset="0"/>
              <a:buChar char="o"/>
              <a:defRPr/>
            </a:pPr>
            <a:r>
              <a:rPr kumimoji="0" lang="en-US" altLang="zh-CN" b="1" kern="12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sym typeface="+mn-ea"/>
              </a:rPr>
              <a:t>Find the name of all customers who have a loan at the bank and the loan amount</a:t>
            </a:r>
          </a:p>
        </p:txBody>
      </p:sp>
      <p:grpSp>
        <p:nvGrpSpPr>
          <p:cNvPr id="214029" name="Group 13"/>
          <p:cNvGrpSpPr/>
          <p:nvPr/>
        </p:nvGrpSpPr>
        <p:grpSpPr bwMode="auto">
          <a:xfrm>
            <a:off x="914400" y="3581400"/>
            <a:ext cx="7569200" cy="366713"/>
            <a:chOff x="600" y="3120"/>
            <a:chExt cx="4768" cy="231"/>
          </a:xfrm>
        </p:grpSpPr>
        <p:sp>
          <p:nvSpPr>
            <p:cNvPr id="214027" name="Text Box 11"/>
            <p:cNvSpPr txBox="1">
              <a:spLocks noChangeArrowheads="1"/>
            </p:cNvSpPr>
            <p:nvPr/>
          </p:nvSpPr>
          <p:spPr bwMode="auto">
            <a:xfrm>
              <a:off x="600" y="3120"/>
              <a:ext cx="4768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lvl="1" eaLnBrk="0" hangingPunct="0"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charset="0"/>
                <a:buNone/>
                <a:defRPr/>
              </a:pPr>
              <a:r>
                <a:rPr kumimoji="1" lang="zh-CN" altLang="en-US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</a:t>
              </a:r>
              <a:r>
                <a:rPr kumimoji="1" lang="en-US" altLang="zh-CN" b="1" i="1" baseline="-25000" dirty="0" err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customer_name</a:t>
              </a:r>
              <a:r>
                <a:rPr kumimoji="1" lang="en-US" altLang="zh-CN" b="1" i="1" baseline="-250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, </a:t>
              </a:r>
              <a:r>
                <a:rPr kumimoji="1" lang="en-US" altLang="zh-CN" b="1" i="1" baseline="-25000" dirty="0" err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loan_number</a:t>
              </a:r>
              <a:r>
                <a:rPr kumimoji="1" lang="en-US" altLang="zh-CN" b="1" i="1" baseline="-250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, amount </a:t>
              </a:r>
              <a:r>
                <a:rPr kumimoji="1" lang="en-US" altLang="zh-CN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(</a:t>
              </a:r>
              <a:r>
                <a:rPr kumimoji="1" lang="en-US" altLang="zh-CN" b="1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borrower     loan</a:t>
              </a:r>
              <a:r>
                <a:rPr kumimoji="1" lang="en-US" altLang="zh-CN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)</a:t>
              </a:r>
            </a:p>
          </p:txBody>
        </p:sp>
        <p:sp>
          <p:nvSpPr>
            <p:cNvPr id="214028" name="AutoShape 12"/>
            <p:cNvSpPr>
              <a:spLocks noChangeArrowheads="1"/>
            </p:cNvSpPr>
            <p:nvPr/>
          </p:nvSpPr>
          <p:spPr bwMode="auto">
            <a:xfrm rot="16200000" flipV="1">
              <a:off x="3272" y="3178"/>
              <a:ext cx="96" cy="11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22690" r="404" b="22958"/>
          <a:stretch>
            <a:fillRect/>
          </a:stretch>
        </p:blipFill>
        <p:spPr bwMode="auto">
          <a:xfrm>
            <a:off x="1905000" y="4267200"/>
            <a:ext cx="5376863" cy="22098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68" name="Group 24"/>
          <p:cNvGrpSpPr/>
          <p:nvPr/>
        </p:nvGrpSpPr>
        <p:grpSpPr bwMode="auto">
          <a:xfrm>
            <a:off x="152400" y="3200400"/>
            <a:ext cx="8382000" cy="1298575"/>
            <a:chOff x="96" y="2544"/>
            <a:chExt cx="5280" cy="818"/>
          </a:xfrm>
        </p:grpSpPr>
        <p:sp>
          <p:nvSpPr>
            <p:cNvPr id="57356" name="Text Box 12"/>
            <p:cNvSpPr txBox="1">
              <a:spLocks noChangeArrowheads="1"/>
            </p:cNvSpPr>
            <p:nvPr/>
          </p:nvSpPr>
          <p:spPr bwMode="auto">
            <a:xfrm>
              <a:off x="96" y="2544"/>
              <a:ext cx="5280" cy="8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36600" indent="-2794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0"/>
                <a:buChar char="l"/>
                <a:defRPr/>
              </a:pPr>
              <a:r>
                <a:rPr kumimoji="1" lang="en-US" altLang="zh-CN" sz="20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Query 2     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</a:t>
              </a:r>
              <a:r>
                <a:rPr kumimoji="1" lang="en-US" altLang="zh-CN" sz="2000" b="1" i="1" baseline="-25000" dirty="0" err="1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customer_name</a:t>
              </a:r>
              <a:r>
                <a:rPr kumimoji="1" lang="en-US" altLang="zh-CN" sz="2000" b="1" i="1" baseline="-25000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, </a:t>
              </a:r>
              <a:r>
                <a:rPr kumimoji="1" lang="en-US" altLang="zh-CN" sz="2000" b="1" i="1" baseline="-25000" dirty="0" err="1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branch_name</a:t>
              </a:r>
              <a:r>
                <a:rPr kumimoji="1" lang="en-US" altLang="zh-CN" sz="2000" b="1" baseline="-25000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(</a:t>
              </a:r>
              <a:r>
                <a:rPr kumimoji="1" lang="en-US" altLang="zh-CN" sz="2000" b="1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depositor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      </a:t>
              </a:r>
              <a:r>
                <a:rPr kumimoji="1" lang="en-US" altLang="zh-CN" sz="2000" b="1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account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)</a:t>
              </a:r>
              <a:b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</a:b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	         </a:t>
              </a:r>
              <a:r>
                <a:rPr kumimoji="1" lang="en-US" altLang="zh-CN" sz="2000" b="1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</a:t>
              </a:r>
              <a:r>
                <a:rPr kumimoji="1" lang="en-US" altLang="zh-CN" sz="2000" b="1" i="1" baseline="-25000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temp(</a:t>
              </a:r>
              <a:r>
                <a:rPr kumimoji="1" lang="en-US" altLang="zh-CN" sz="2000" b="1" i="1" baseline="-25000" dirty="0" err="1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branch_name</a:t>
              </a:r>
              <a:r>
                <a:rPr kumimoji="1" lang="en-US" altLang="zh-CN" sz="2000" b="1" i="1" baseline="-25000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)</a:t>
              </a:r>
              <a:r>
                <a:rPr kumimoji="1" lang="en-US" altLang="zh-CN" sz="2000" b="1" baseline="-25000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({(</a:t>
              </a:r>
              <a:r>
                <a:rPr kumimoji="1" lang="en-US" altLang="zh-CN" sz="2000" b="1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“Downtown” 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)</a:t>
              </a:r>
              <a:r>
                <a:rPr kumimoji="1" lang="en-US" altLang="zh-CN" sz="2000" b="1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, 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(</a:t>
              </a:r>
              <a:r>
                <a:rPr kumimoji="1" lang="en-US" altLang="zh-CN" sz="2000" b="1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“Uptown” 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)})</a:t>
              </a:r>
            </a:p>
            <a:p>
              <a:pPr lvl="2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charset="0"/>
                <a:buChar char="H"/>
                <a:defRPr/>
              </a:pP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Note that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 Query 2 uses a constant relation.</a:t>
              </a:r>
            </a:p>
          </p:txBody>
        </p:sp>
        <p:sp>
          <p:nvSpPr>
            <p:cNvPr id="57350" name="AutoShape 6"/>
            <p:cNvSpPr>
              <a:spLocks noChangeArrowheads="1"/>
            </p:cNvSpPr>
            <p:nvPr/>
          </p:nvSpPr>
          <p:spPr bwMode="auto">
            <a:xfrm rot="16200000" flipV="1">
              <a:off x="4052" y="2663"/>
              <a:ext cx="90" cy="118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6650" y="41910"/>
            <a:ext cx="7439025" cy="68580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lvl="0" algn="ctr">
              <a:buClrTx/>
              <a:buSzTx/>
              <a:buFontTx/>
              <a:defRPr/>
            </a:pPr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Bank Example Queries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635" y="1060450"/>
            <a:ext cx="8927465" cy="752475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Find all customers who have an account from at least the </a:t>
            </a:r>
            <a:r>
              <a:rPr lang="en-US" altLang="zh-CN" sz="2400" dirty="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Downtown</a:t>
            </a:r>
            <a:r>
              <a:rPr lang="en-US" altLang="zh-CN" sz="2400" dirty="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and the Uptown</a:t>
            </a:r>
            <a:r>
              <a:rPr lang="en-US" altLang="zh-CN" sz="2400" dirty="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en-US" altLang="zh-CN" sz="2400" dirty="0">
                <a:ea typeface="宋体" panose="02010600030101010101" pitchFamily="2" charset="-122"/>
                <a:cs typeface="宋体" panose="02010600030101010101" pitchFamily="2" charset="-122"/>
              </a:rPr>
              <a:t> branches.</a:t>
            </a:r>
          </a:p>
        </p:txBody>
      </p:sp>
      <p:grpSp>
        <p:nvGrpSpPr>
          <p:cNvPr id="57367" name="Group 23"/>
          <p:cNvGrpSpPr/>
          <p:nvPr/>
        </p:nvGrpSpPr>
        <p:grpSpPr bwMode="auto">
          <a:xfrm>
            <a:off x="152400" y="1905000"/>
            <a:ext cx="8686800" cy="1339850"/>
            <a:chOff x="96" y="1440"/>
            <a:chExt cx="5472" cy="844"/>
          </a:xfrm>
        </p:grpSpPr>
        <p:sp>
          <p:nvSpPr>
            <p:cNvPr id="57354" name="Text Box 10"/>
            <p:cNvSpPr txBox="1">
              <a:spLocks noChangeArrowheads="1"/>
            </p:cNvSpPr>
            <p:nvPr/>
          </p:nvSpPr>
          <p:spPr bwMode="auto">
            <a:xfrm>
              <a:off x="96" y="1440"/>
              <a:ext cx="5472" cy="84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692150" indent="-2349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charset="0"/>
                <a:buChar char="l"/>
                <a:defRPr/>
              </a:pPr>
              <a:r>
                <a:rPr kumimoji="1" lang="en-US" altLang="zh-CN" sz="20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Query 1</a:t>
              </a:r>
            </a:p>
            <a:p>
              <a:pPr lvl="2">
                <a:lnSpc>
                  <a:spcPct val="120000"/>
                </a:lnSpc>
                <a:spcBef>
                  <a:spcPct val="35000"/>
                </a:spcBef>
                <a:buClr>
                  <a:srgbClr val="000099"/>
                </a:buClr>
                <a:buSzPct val="105000"/>
                <a:buFont typeface="Wingdings 3" panose="05040102010807070707" charset="0"/>
                <a:buNone/>
                <a:defRPr/>
              </a:pP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</a:t>
              </a:r>
              <a:r>
                <a:rPr kumimoji="1" lang="en-US" altLang="zh-CN" sz="2000" b="1" i="1" baseline="-25000" dirty="0" err="1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customer_name</a:t>
              </a:r>
              <a:r>
                <a:rPr kumimoji="1" lang="en-US" altLang="zh-CN" sz="2000" b="1" i="1" baseline="-25000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(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</a:t>
              </a:r>
              <a:r>
                <a:rPr kumimoji="1" lang="en-US" altLang="zh-CN" sz="2000" b="1" i="1" baseline="-25000" dirty="0" err="1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branch_name</a:t>
              </a:r>
              <a:r>
                <a:rPr kumimoji="1" lang="en-US" altLang="zh-CN" sz="2000" b="1" i="1" baseline="-25000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 sz="2000" b="1" baseline="-25000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= “Downtown” 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(</a:t>
              </a:r>
              <a:r>
                <a:rPr kumimoji="1" lang="en-US" altLang="zh-CN" sz="2000" b="1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depositor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      </a:t>
              </a:r>
              <a:r>
                <a:rPr kumimoji="1" lang="en-US" altLang="zh-CN" sz="2000" b="1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account 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)) </a:t>
              </a:r>
            </a:p>
            <a:p>
              <a:pPr lvl="2">
                <a:lnSpc>
                  <a:spcPct val="120000"/>
                </a:lnSpc>
                <a:spcBef>
                  <a:spcPct val="35000"/>
                </a:spcBef>
                <a:buClr>
                  <a:srgbClr val="000099"/>
                </a:buClr>
                <a:buSzPct val="105000"/>
                <a:buFont typeface="Wingdings 3" panose="05040102010807070707" charset="0"/>
                <a:buNone/>
                <a:defRPr/>
              </a:pP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        </a:t>
              </a:r>
              <a:r>
                <a:rPr kumimoji="1" lang="en-US" altLang="zh-CN" sz="2000" b="1" i="1" baseline="-25000" dirty="0" err="1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customer_name</a:t>
              </a:r>
              <a:r>
                <a:rPr kumimoji="1" lang="en-US" altLang="zh-CN" sz="2000" b="1" i="1" baseline="-25000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(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</a:t>
              </a:r>
              <a:r>
                <a:rPr kumimoji="1" lang="en-US" altLang="zh-CN" sz="2000" b="1" i="1" baseline="-25000" dirty="0" err="1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branch_name</a:t>
              </a:r>
              <a:r>
                <a:rPr kumimoji="1" lang="en-US" altLang="zh-CN" sz="2000" b="1" i="1" baseline="-25000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 sz="2000" b="1" baseline="-25000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= “Uptown” 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(</a:t>
              </a:r>
              <a:r>
                <a:rPr kumimoji="1" lang="en-US" altLang="zh-CN" sz="2000" b="1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depositor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     </a:t>
              </a:r>
              <a:r>
                <a:rPr kumimoji="1" lang="en-US" altLang="zh-CN" sz="2000" b="1" i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account</a:t>
              </a:r>
              <a:r>
                <a:rPr kumimoji="1" lang="en-US" altLang="zh-CN" sz="2000" b="1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sym typeface="Symbol" panose="05050102010706020507" charset="0"/>
                </a:rPr>
                <a:t>))</a:t>
              </a:r>
              <a:endParaRPr lang="en-US" altLang="zh-CN" sz="20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7348" name="AutoShape 4"/>
            <p:cNvSpPr>
              <a:spLocks noChangeArrowheads="1"/>
            </p:cNvSpPr>
            <p:nvPr/>
          </p:nvSpPr>
          <p:spPr bwMode="auto">
            <a:xfrm rot="16200000" flipV="1">
              <a:off x="4179" y="1819"/>
              <a:ext cx="96" cy="115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364" name="AutoShape 20"/>
            <p:cNvSpPr>
              <a:spLocks noChangeArrowheads="1"/>
            </p:cNvSpPr>
            <p:nvPr/>
          </p:nvSpPr>
          <p:spPr bwMode="auto">
            <a:xfrm rot="16200000" flipV="1">
              <a:off x="4366" y="2104"/>
              <a:ext cx="96" cy="11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22690" r="404" b="22958"/>
          <a:stretch>
            <a:fillRect/>
          </a:stretch>
        </p:blipFill>
        <p:spPr bwMode="auto">
          <a:xfrm>
            <a:off x="1828800" y="4572000"/>
            <a:ext cx="5376863" cy="22098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1054100"/>
            <a:ext cx="8816975" cy="10033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Find all customers who have an account at all branches located in Brooklyn city.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Bank Example Queries</a:t>
            </a:r>
          </a:p>
        </p:txBody>
      </p:sp>
      <p:grpSp>
        <p:nvGrpSpPr>
          <p:cNvPr id="58382" name="Group 14"/>
          <p:cNvGrpSpPr/>
          <p:nvPr/>
        </p:nvGrpSpPr>
        <p:grpSpPr bwMode="auto">
          <a:xfrm>
            <a:off x="533400" y="2075180"/>
            <a:ext cx="8015288" cy="977901"/>
            <a:chOff x="336" y="1316"/>
            <a:chExt cx="5049" cy="616"/>
          </a:xfrm>
        </p:grpSpPr>
        <p:sp>
          <p:nvSpPr>
            <p:cNvPr id="58378" name="Text Box 10"/>
            <p:cNvSpPr txBox="1">
              <a:spLocks noChangeArrowheads="1"/>
            </p:cNvSpPr>
            <p:nvPr/>
          </p:nvSpPr>
          <p:spPr bwMode="auto">
            <a:xfrm>
              <a:off x="336" y="1316"/>
              <a:ext cx="5049" cy="61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zh-CN" altLang="en-US" sz="24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</a:t>
              </a:r>
              <a:r>
                <a:rPr kumimoji="1" lang="en-US" altLang="zh-CN" sz="2400" b="1" i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customer_name, branch_name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kumimoji="1" lang="en-US" altLang="zh-CN" sz="2400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depositor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     </a:t>
              </a:r>
              <a:r>
                <a:rPr kumimoji="1" lang="en-US" altLang="zh-CN" sz="2400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account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)</a:t>
              </a:r>
              <a:br>
                <a:rPr kumimoji="1" lang="en-US" altLang="zh-CN" sz="24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</a:br>
              <a:r>
                <a:rPr kumimoji="1" lang="en-US" altLang="zh-CN" sz="24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	 </a:t>
              </a:r>
              <a:r>
                <a:rPr kumimoji="1" lang="en-US" altLang="zh-CN" sz="2400" b="1" i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branch_name 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(</a:t>
              </a:r>
              <a:r>
                <a:rPr kumimoji="1" lang="en-US" altLang="zh-CN" sz="2400" b="1" i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branch_city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 = “Brooklyn” 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(</a:t>
              </a:r>
              <a:r>
                <a:rPr kumimoji="1" lang="en-US" altLang="zh-CN" sz="2400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branch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))</a:t>
              </a:r>
              <a:endParaRPr lang="en-US" altLang="zh-CN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372" name="AutoShape 4"/>
            <p:cNvSpPr>
              <a:spLocks noChangeArrowheads="1"/>
            </p:cNvSpPr>
            <p:nvPr/>
          </p:nvSpPr>
          <p:spPr bwMode="auto">
            <a:xfrm rot="-5400000">
              <a:off x="3476" y="1465"/>
              <a:ext cx="94" cy="110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pPr algn="ctr">
                <a:defRPr/>
              </a:pPr>
              <a:endParaRPr lang="zh-CN" alt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22690" r="404" b="22958"/>
          <a:stretch>
            <a:fillRect/>
          </a:stretch>
        </p:blipFill>
        <p:spPr bwMode="auto">
          <a:xfrm>
            <a:off x="1012190" y="3509645"/>
            <a:ext cx="7066280" cy="290385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65480" y="16510"/>
            <a:ext cx="8478520" cy="695960"/>
          </a:xfrm>
        </p:spPr>
        <p:txBody>
          <a:bodyPr/>
          <a:lstStyle/>
          <a:p>
            <a:pPr algn="ctr">
              <a:defRPr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Extended Relational-Algebra-Operations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145" y="1615758"/>
            <a:ext cx="7661275" cy="1747837"/>
          </a:xfrm>
        </p:spPr>
        <p:txBody>
          <a:bodyPr/>
          <a:lstStyle/>
          <a:p>
            <a:pPr>
              <a:defRPr/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Generalized Projection</a:t>
            </a:r>
          </a:p>
          <a:p>
            <a:pPr>
              <a:defRPr/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Aggregate Functions</a:t>
            </a:r>
          </a:p>
          <a:p>
            <a:pPr>
              <a:defRPr/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Outer Join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Generalized Projection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" y="888365"/>
            <a:ext cx="8907780" cy="5071745"/>
          </a:xfrm>
        </p:spPr>
        <p:txBody>
          <a:bodyPr/>
          <a:lstStyle/>
          <a:p>
            <a:pPr>
              <a:tabLst>
                <a:tab pos="3195320" algn="ctr"/>
              </a:tabLst>
              <a:defRPr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Extends the projection operation by allowing </a:t>
            </a:r>
            <a:r>
              <a:rPr lang="en-US" altLang="zh-CN"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arithmetic functions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to be used in the projection list.</a:t>
            </a:r>
            <a:b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tabLst>
                <a:tab pos="3195320" algn="ctr"/>
              </a:tabLst>
              <a:defRPr/>
            </a:pP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is any relational-algebra expression</a:t>
            </a:r>
          </a:p>
          <a:p>
            <a:pPr>
              <a:lnSpc>
                <a:spcPct val="120000"/>
              </a:lnSpc>
              <a:tabLst>
                <a:tab pos="3195320" algn="ctr"/>
              </a:tabLst>
              <a:defRPr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Each of 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</a:t>
            </a:r>
            <a:r>
              <a:rPr lang="en-US" altLang="zh-CN" sz="2400" baseline="-25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</a:t>
            </a:r>
            <a:r>
              <a:rPr lang="en-US" altLang="zh-CN" sz="2400" baseline="-25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…, 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</a:t>
            </a:r>
            <a:r>
              <a:rPr lang="en-US" altLang="zh-CN" sz="2400" i="1" baseline="-25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 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are are </a:t>
            </a:r>
            <a:r>
              <a:rPr lang="en-US" altLang="zh-CN"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arithmetic expressions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involving constants and attributes in the schema of 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>
              <a:tabLst>
                <a:tab pos="3195320" algn="ctr"/>
              </a:tabLst>
              <a:defRPr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Given relation 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credit_info(customer_name, limit, credit_balance),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find how much more each person can spend: </a:t>
            </a:r>
          </a:p>
          <a:p>
            <a:pPr>
              <a:buFont typeface="Wingdings" panose="05000000000000000000" charset="0"/>
              <a:buNone/>
              <a:tabLst>
                <a:tab pos="3195320" algn="ctr"/>
              </a:tabLst>
              <a:defRPr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 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</a:t>
            </a:r>
            <a:r>
              <a:rPr lang="en-US" altLang="zh-CN" sz="2400" i="1" baseline="-25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customer_name, limit – credit_balance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(credit_info)</a:t>
            </a:r>
          </a:p>
          <a:p>
            <a:pPr lvl="1">
              <a:buFont typeface="Wingdings" panose="05000000000000000000" charset="0"/>
              <a:buNone/>
              <a:tabLst>
                <a:tab pos="3195320" algn="ctr"/>
              </a:tabLst>
              <a:defRPr/>
            </a:pPr>
            <a:r>
              <a:rPr lang="en-US" altLang="zh-CN" sz="2400">
                <a:solidFill>
                  <a:srgbClr val="990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</a:t>
            </a:r>
            <a:r>
              <a:rPr lang="en-US" altLang="zh-CN" sz="2400" i="1" baseline="-250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customer-name, (limit</a:t>
            </a:r>
            <a:r>
              <a:rPr lang="en-US" altLang="zh-CN" sz="2400" i="1" baseline="-25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i="1" baseline="-250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– credit-balance) as credit-available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</a:t>
            </a:r>
            <a:r>
              <a:rPr lang="en-US" altLang="zh-CN" sz="2400" i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credit-info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64515" name="Object 4"/>
          <p:cNvGraphicFramePr>
            <a:graphicFrameLocks noChangeAspect="1"/>
          </p:cNvGraphicFramePr>
          <p:nvPr/>
        </p:nvGraphicFramePr>
        <p:xfrm>
          <a:off x="1808480" y="1684020"/>
          <a:ext cx="15557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公式" r:id="rId3" imgW="990600" imgH="241300" progId="Equations">
                  <p:embed/>
                </p:oleObj>
              </mc:Choice>
              <mc:Fallback>
                <p:oleObj name="公式" r:id="rId3" imgW="990600" imgH="241300" progId="Equations">
                  <p:embed/>
                  <p:pic>
                    <p:nvPicPr>
                      <p:cNvPr id="0" name="图片 16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480" y="1684020"/>
                        <a:ext cx="15557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5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" t="21291" r="2994" b="21291"/>
          <a:stretch>
            <a:fillRect/>
          </a:stretch>
        </p:blipFill>
        <p:spPr bwMode="auto">
          <a:xfrm>
            <a:off x="4038600" y="4419600"/>
            <a:ext cx="4205288" cy="19018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  <p:grpSp>
        <p:nvGrpSpPr>
          <p:cNvPr id="65540" name="Group 5"/>
          <p:cNvGrpSpPr/>
          <p:nvPr/>
        </p:nvGrpSpPr>
        <p:grpSpPr bwMode="auto">
          <a:xfrm>
            <a:off x="588010" y="1420495"/>
            <a:ext cx="4953000" cy="2424113"/>
            <a:chOff x="192" y="2169"/>
            <a:chExt cx="3120" cy="1527"/>
          </a:xfrm>
        </p:grpSpPr>
        <p:sp>
          <p:nvSpPr>
            <p:cNvPr id="321542" name="Rectangle 6"/>
            <p:cNvSpPr>
              <a:spLocks noChangeArrowheads="1"/>
            </p:cNvSpPr>
            <p:nvPr/>
          </p:nvSpPr>
          <p:spPr bwMode="auto">
            <a:xfrm>
              <a:off x="2112" y="2757"/>
              <a:ext cx="1200" cy="93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1750</a:t>
              </a: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1500</a:t>
              </a: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700</a:t>
              </a: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400</a:t>
              </a:r>
            </a:p>
          </p:txBody>
        </p:sp>
        <p:sp>
          <p:nvSpPr>
            <p:cNvPr id="321543" name="Rectangle 7"/>
            <p:cNvSpPr>
              <a:spLocks noChangeArrowheads="1"/>
            </p:cNvSpPr>
            <p:nvPr/>
          </p:nvSpPr>
          <p:spPr bwMode="auto">
            <a:xfrm>
              <a:off x="1504" y="2757"/>
              <a:ext cx="608" cy="93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2000</a:t>
              </a: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1500</a:t>
              </a: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6000</a:t>
              </a: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zh-CN" altLang="en-US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2000</a:t>
              </a:r>
            </a:p>
          </p:txBody>
        </p:sp>
        <p:sp>
          <p:nvSpPr>
            <p:cNvPr id="321544" name="Rectangle 8"/>
            <p:cNvSpPr>
              <a:spLocks noChangeArrowheads="1"/>
            </p:cNvSpPr>
            <p:nvPr/>
          </p:nvSpPr>
          <p:spPr bwMode="auto">
            <a:xfrm>
              <a:off x="192" y="2757"/>
              <a:ext cx="1312" cy="93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Curry</a:t>
              </a: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Hayes</a:t>
              </a: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Jones</a:t>
              </a: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Smith</a:t>
              </a:r>
            </a:p>
          </p:txBody>
        </p:sp>
        <p:sp>
          <p:nvSpPr>
            <p:cNvPr id="321545" name="Rectangle 9"/>
            <p:cNvSpPr>
              <a:spLocks noChangeArrowheads="1"/>
            </p:cNvSpPr>
            <p:nvPr/>
          </p:nvSpPr>
          <p:spPr bwMode="auto">
            <a:xfrm>
              <a:off x="2112" y="2477"/>
              <a:ext cx="1200" cy="28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credit-balance</a:t>
              </a:r>
            </a:p>
          </p:txBody>
        </p:sp>
        <p:sp>
          <p:nvSpPr>
            <p:cNvPr id="321546" name="Rectangle 10"/>
            <p:cNvSpPr>
              <a:spLocks noChangeArrowheads="1"/>
            </p:cNvSpPr>
            <p:nvPr/>
          </p:nvSpPr>
          <p:spPr bwMode="auto">
            <a:xfrm>
              <a:off x="1504" y="2477"/>
              <a:ext cx="608" cy="28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limit</a:t>
              </a:r>
            </a:p>
          </p:txBody>
        </p:sp>
        <p:sp>
          <p:nvSpPr>
            <p:cNvPr id="321547" name="Rectangle 11"/>
            <p:cNvSpPr>
              <a:spLocks noChangeArrowheads="1"/>
            </p:cNvSpPr>
            <p:nvPr/>
          </p:nvSpPr>
          <p:spPr bwMode="auto">
            <a:xfrm>
              <a:off x="192" y="2477"/>
              <a:ext cx="1312" cy="28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幼圆" panose="02010509060101010101" charset="-122"/>
                  <a:cs typeface="幼圆" panose="02010509060101010101" charset="-122"/>
                </a:rPr>
                <a:t>customer-name</a:t>
              </a:r>
            </a:p>
          </p:txBody>
        </p:sp>
        <p:sp>
          <p:nvSpPr>
            <p:cNvPr id="321548" name="Line 12"/>
            <p:cNvSpPr>
              <a:spLocks noChangeShapeType="1"/>
            </p:cNvSpPr>
            <p:nvPr/>
          </p:nvSpPr>
          <p:spPr bwMode="auto">
            <a:xfrm>
              <a:off x="192" y="2477"/>
              <a:ext cx="3120" cy="0"/>
            </a:xfrm>
            <a:prstGeom prst="line">
              <a:avLst/>
            </a:prstGeom>
            <a:noFill/>
            <a:ln w="28575" cap="sq">
              <a:solidFill>
                <a:srgbClr val="990033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1549" name="Line 13"/>
            <p:cNvSpPr>
              <a:spLocks noChangeShapeType="1"/>
            </p:cNvSpPr>
            <p:nvPr/>
          </p:nvSpPr>
          <p:spPr bwMode="auto">
            <a:xfrm>
              <a:off x="192" y="2757"/>
              <a:ext cx="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1550" name="Line 14"/>
            <p:cNvSpPr>
              <a:spLocks noChangeShapeType="1"/>
            </p:cNvSpPr>
            <p:nvPr/>
          </p:nvSpPr>
          <p:spPr bwMode="auto">
            <a:xfrm>
              <a:off x="192" y="3696"/>
              <a:ext cx="3120" cy="0"/>
            </a:xfrm>
            <a:prstGeom prst="line">
              <a:avLst/>
            </a:prstGeom>
            <a:noFill/>
            <a:ln w="28575" cap="sq">
              <a:solidFill>
                <a:srgbClr val="990033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1551" name="Line 15"/>
            <p:cNvSpPr>
              <a:spLocks noChangeShapeType="1"/>
            </p:cNvSpPr>
            <p:nvPr/>
          </p:nvSpPr>
          <p:spPr bwMode="auto">
            <a:xfrm>
              <a:off x="192" y="2477"/>
              <a:ext cx="0" cy="1219"/>
            </a:xfrm>
            <a:prstGeom prst="line">
              <a:avLst/>
            </a:prstGeom>
            <a:noFill/>
            <a:ln w="28575" cap="sq">
              <a:solidFill>
                <a:srgbClr val="990033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1552" name="Line 16"/>
            <p:cNvSpPr>
              <a:spLocks noChangeShapeType="1"/>
            </p:cNvSpPr>
            <p:nvPr/>
          </p:nvSpPr>
          <p:spPr bwMode="auto">
            <a:xfrm>
              <a:off x="1504" y="2477"/>
              <a:ext cx="0" cy="12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1553" name="Line 17"/>
            <p:cNvSpPr>
              <a:spLocks noChangeShapeType="1"/>
            </p:cNvSpPr>
            <p:nvPr/>
          </p:nvSpPr>
          <p:spPr bwMode="auto">
            <a:xfrm>
              <a:off x="2112" y="2477"/>
              <a:ext cx="0" cy="12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1554" name="Line 18"/>
            <p:cNvSpPr>
              <a:spLocks noChangeShapeType="1"/>
            </p:cNvSpPr>
            <p:nvPr/>
          </p:nvSpPr>
          <p:spPr bwMode="auto">
            <a:xfrm>
              <a:off x="3312" y="2477"/>
              <a:ext cx="0" cy="1219"/>
            </a:xfrm>
            <a:prstGeom prst="line">
              <a:avLst/>
            </a:prstGeom>
            <a:noFill/>
            <a:ln w="28575" cap="sq">
              <a:solidFill>
                <a:srgbClr val="990033"/>
              </a:solidFill>
              <a:miter lim="800000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1555" name="Text Box 19"/>
            <p:cNvSpPr txBox="1">
              <a:spLocks noChangeArrowheads="1"/>
            </p:cNvSpPr>
            <p:nvPr/>
          </p:nvSpPr>
          <p:spPr bwMode="auto">
            <a:xfrm>
              <a:off x="275" y="2169"/>
              <a:ext cx="1213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panose="020B0604020202020204" pitchFamily="34" charset="0"/>
                </a:rPr>
                <a:t>credit-info</a:t>
              </a:r>
              <a:endPara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321556" name="Rectangle 20"/>
          <p:cNvSpPr>
            <a:spLocks noChangeArrowheads="1"/>
          </p:cNvSpPr>
          <p:nvPr/>
        </p:nvSpPr>
        <p:spPr bwMode="auto">
          <a:xfrm>
            <a:off x="701040" y="137160"/>
            <a:ext cx="80010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b" anchorCtr="0" compatLnSpc="1">
            <a:normAutofit lnSpcReduction="10000"/>
          </a:bodyPr>
          <a:lstStyle/>
          <a:p>
            <a:pPr lvl="0" algn="ctr">
              <a:buClrTx/>
              <a:buSzTx/>
              <a:buFontTx/>
              <a:defRPr/>
            </a:pPr>
            <a:r>
              <a:rPr kumimoji="1" lang="en-US" altLang="zh-CN" sz="4000" b="1" kern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Generalized Projection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8425"/>
            <a:ext cx="8534400" cy="609600"/>
          </a:xfrm>
        </p:spPr>
        <p:txBody>
          <a:bodyPr/>
          <a:lstStyle/>
          <a:p>
            <a:pPr>
              <a:defRPr/>
            </a:pP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Aggregate Functions and Operations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" y="935355"/>
            <a:ext cx="9020810" cy="5556250"/>
          </a:xfrm>
        </p:spPr>
        <p:txBody>
          <a:bodyPr/>
          <a:lstStyle/>
          <a:p>
            <a:pPr>
              <a:tabLst>
                <a:tab pos="2118995" algn="l"/>
                <a:tab pos="2689225" algn="ctr"/>
              </a:tabLst>
              <a:defRPr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Aggregation function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takes a collection of values and returns a single value as a result.</a:t>
            </a:r>
          </a:p>
          <a:p>
            <a:pPr>
              <a:buFont typeface="Wingdings" panose="05000000000000000000" charset="0"/>
              <a:buNone/>
              <a:tabLst>
                <a:tab pos="2118995" algn="l"/>
                <a:tab pos="2689225" algn="ctr"/>
              </a:tabLst>
              <a:defRPr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</a:t>
            </a:r>
            <a:r>
              <a:rPr lang="en-US" altLang="zh-CN" sz="2000" b="1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avg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  average value</a:t>
            </a:r>
            <a:b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min:  minimum value</a:t>
            </a:r>
            <a:b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max:  maximum value</a:t>
            </a:r>
            <a:b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sum:  sum of values</a:t>
            </a:r>
            <a:b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count:  number of values</a:t>
            </a:r>
          </a:p>
          <a:p>
            <a:pPr>
              <a:tabLst>
                <a:tab pos="2118995" algn="l"/>
                <a:tab pos="2689225" algn="ctr"/>
              </a:tabLst>
              <a:defRPr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Aggregate operation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in relational algebra </a:t>
            </a:r>
          </a:p>
          <a:p>
            <a:pPr>
              <a:buFont typeface="Wingdings" panose="05000000000000000000" charset="0"/>
              <a:buNone/>
              <a:tabLst>
                <a:tab pos="2118995" algn="l"/>
                <a:tab pos="2689225" algn="ctr"/>
              </a:tabLst>
              <a:defRPr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</a:t>
            </a:r>
          </a:p>
          <a:p>
            <a:pPr>
              <a:buFont typeface="Wingdings" panose="05000000000000000000" charset="0"/>
              <a:buNone/>
              <a:tabLst>
                <a:tab pos="2118995" algn="l"/>
                <a:tab pos="2689225" algn="ctr"/>
              </a:tabLst>
              <a:defRPr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is any relational-algebra expression</a:t>
            </a:r>
          </a:p>
          <a:p>
            <a:pPr lvl="1">
              <a:tabLst>
                <a:tab pos="2118995" algn="l"/>
                <a:tab pos="2689225" algn="ctr"/>
              </a:tabLst>
              <a:defRPr/>
            </a:pPr>
            <a:r>
              <a:rPr lang="en-US" altLang="zh-CN" sz="2000" b="1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</a:t>
            </a:r>
            <a:r>
              <a:rPr lang="en-US" altLang="zh-CN" sz="2000" b="1" i="1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000" b="1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</a:t>
            </a:r>
            <a:r>
              <a:rPr lang="en-US" altLang="zh-CN" sz="2000" b="1" i="1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…, </a:t>
            </a:r>
            <a:r>
              <a:rPr lang="en-US" altLang="zh-CN" sz="2000" b="1" i="1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</a:t>
            </a:r>
            <a:r>
              <a:rPr lang="en-US" altLang="zh-CN" sz="2000" b="1" i="1" baseline="-25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is a list of attributes on which to group (can be empty)</a:t>
            </a:r>
          </a:p>
          <a:p>
            <a:pPr lvl="1">
              <a:tabLst>
                <a:tab pos="2118995" algn="l"/>
                <a:tab pos="2689225" algn="ctr"/>
              </a:tabLst>
              <a:defRPr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Each </a:t>
            </a:r>
            <a:r>
              <a:rPr lang="en-US" altLang="zh-CN" sz="2000" b="1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</a:t>
            </a:r>
            <a:r>
              <a:rPr lang="en-US" altLang="zh-CN" sz="2000" b="1" i="1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000" b="1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 an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aggregate function</a:t>
            </a:r>
            <a:endParaRPr lang="en-US" altLang="zh-CN" sz="2000" b="1" i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>
              <a:tabLst>
                <a:tab pos="2118995" algn="l"/>
                <a:tab pos="2689225" algn="ctr"/>
              </a:tabLst>
              <a:defRPr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Each </a:t>
            </a:r>
            <a:r>
              <a:rPr lang="en-US" altLang="zh-CN" sz="2000" b="1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000" b="1" i="1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000" b="1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 an attribute name</a:t>
            </a:r>
          </a:p>
        </p:txBody>
      </p:sp>
      <p:graphicFrame>
        <p:nvGraphicFramePr>
          <p:cNvPr id="66563" name="Object 4"/>
          <p:cNvGraphicFramePr>
            <a:graphicFrameLocks noChangeAspect="1"/>
          </p:cNvGraphicFramePr>
          <p:nvPr/>
        </p:nvGraphicFramePr>
        <p:xfrm>
          <a:off x="2133600" y="3913505"/>
          <a:ext cx="33496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公式" r:id="rId3" imgW="2642870" imgH="356870" progId="Equations">
                  <p:embed/>
                </p:oleObj>
              </mc:Choice>
              <mc:Fallback>
                <p:oleObj name="公式" r:id="rId3" imgW="2642870" imgH="356870" progId="Equations">
                  <p:embed/>
                  <p:pic>
                    <p:nvPicPr>
                      <p:cNvPr id="0" name="图片 18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913505"/>
                        <a:ext cx="33496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dirty="0">
                <a:ea typeface="宋体" panose="02010600030101010101" pitchFamily="2" charset="-122"/>
                <a:cs typeface="宋体" panose="02010600030101010101" pitchFamily="2" charset="-122"/>
              </a:rPr>
              <a:t>Aggregate Operation </a:t>
            </a:r>
            <a:r>
              <a:rPr lang="en-US" altLang="zh-CN" sz="4000" dirty="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 sz="4000" dirty="0">
                <a:ea typeface="宋体" panose="02010600030101010101" pitchFamily="2" charset="-122"/>
                <a:cs typeface="宋体" panose="02010600030101010101" pitchFamily="2" charset="-122"/>
              </a:rPr>
              <a:t> Example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830" y="1078230"/>
            <a:ext cx="2013585" cy="579120"/>
          </a:xfrm>
        </p:spPr>
        <p:txBody>
          <a:bodyPr/>
          <a:lstStyle/>
          <a:p>
            <a:pPr>
              <a:defRPr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Relation </a:t>
            </a:r>
            <a:r>
              <a:rPr lang="en-US" altLang="zh-CN" sz="2000" b="1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8862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i="1">
                <a:latin typeface="Helvetica" panose="020B0604020202030204" pitchFamily="34" charset="0"/>
              </a:rPr>
              <a:t>A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43434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i="1">
                <a:latin typeface="Helvetica" panose="020B0604020202030204" pitchFamily="34" charset="0"/>
              </a:rPr>
              <a:t>B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38862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30000"/>
              </a:lnSpc>
              <a:defRPr/>
            </a:pPr>
            <a:r>
              <a:rPr lang="zh-CN" altLang="en-US" i="1">
                <a:latin typeface="Helvetica" panose="020B0604020202030204" pitchFamily="34" charset="0"/>
                <a:sym typeface="Symbol" panose="05050102010706020507" charset="0"/>
              </a:rPr>
              <a:t></a:t>
            </a:r>
          </a:p>
          <a:p>
            <a:pPr algn="ctr" eaLnBrk="0" hangingPunct="0">
              <a:lnSpc>
                <a:spcPct val="130000"/>
              </a:lnSpc>
              <a:defRPr/>
            </a:pPr>
            <a:r>
              <a:rPr lang="zh-CN" altLang="en-US" i="1">
                <a:latin typeface="Helvetica" panose="020B0604020202030204" pitchFamily="34" charset="0"/>
                <a:sym typeface="Symbol" panose="05050102010706020507" charset="0"/>
              </a:rPr>
              <a:t></a:t>
            </a:r>
          </a:p>
          <a:p>
            <a:pPr algn="ctr" eaLnBrk="0" hangingPunct="0">
              <a:lnSpc>
                <a:spcPct val="130000"/>
              </a:lnSpc>
              <a:defRPr/>
            </a:pPr>
            <a:r>
              <a:rPr lang="zh-CN" altLang="en-US" i="1">
                <a:latin typeface="Helvetica" panose="020B0604020202030204" pitchFamily="34" charset="0"/>
                <a:sym typeface="Symbol" panose="05050102010706020507" charset="0"/>
              </a:rPr>
              <a:t></a:t>
            </a:r>
          </a:p>
          <a:p>
            <a:pPr algn="ctr" eaLnBrk="0" hangingPunct="0">
              <a:lnSpc>
                <a:spcPct val="130000"/>
              </a:lnSpc>
              <a:defRPr/>
            </a:pPr>
            <a:r>
              <a:rPr lang="zh-CN" altLang="en-US" i="1">
                <a:latin typeface="Helvetica" panose="020B0604020202030204" pitchFamily="34" charset="0"/>
                <a:sym typeface="Symbol" panose="05050102010706020507" charset="0"/>
              </a:rPr>
              <a:t></a:t>
            </a: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43434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30000"/>
              </a:lnSpc>
              <a:defRPr/>
            </a:pPr>
            <a:r>
              <a:rPr lang="zh-CN" altLang="en-US" i="1">
                <a:latin typeface="Helvetica" panose="020B0604020202030204" pitchFamily="34" charset="0"/>
                <a:sym typeface="Symbol" panose="05050102010706020507" charset="0"/>
              </a:rPr>
              <a:t></a:t>
            </a:r>
          </a:p>
          <a:p>
            <a:pPr algn="ctr" eaLnBrk="0" hangingPunct="0">
              <a:lnSpc>
                <a:spcPct val="130000"/>
              </a:lnSpc>
              <a:defRPr/>
            </a:pPr>
            <a:r>
              <a:rPr lang="zh-CN" altLang="en-US" i="1">
                <a:latin typeface="Helvetica" panose="020B0604020202030204" pitchFamily="34" charset="0"/>
                <a:sym typeface="Symbol" panose="05050102010706020507" charset="0"/>
              </a:rPr>
              <a:t></a:t>
            </a:r>
          </a:p>
          <a:p>
            <a:pPr algn="ctr" eaLnBrk="0" hangingPunct="0">
              <a:lnSpc>
                <a:spcPct val="130000"/>
              </a:lnSpc>
              <a:defRPr/>
            </a:pPr>
            <a:r>
              <a:rPr lang="zh-CN" altLang="en-US" i="1">
                <a:latin typeface="Helvetica" panose="020B0604020202030204" pitchFamily="34" charset="0"/>
                <a:sym typeface="Symbol" panose="05050102010706020507" charset="0"/>
              </a:rPr>
              <a:t></a:t>
            </a:r>
          </a:p>
          <a:p>
            <a:pPr algn="ctr" eaLnBrk="0" hangingPunct="0">
              <a:lnSpc>
                <a:spcPct val="130000"/>
              </a:lnSpc>
              <a:defRPr/>
            </a:pPr>
            <a:r>
              <a:rPr lang="zh-CN" altLang="en-US" i="1">
                <a:latin typeface="Helvetica" panose="020B0604020202030204" pitchFamily="34" charset="0"/>
                <a:sym typeface="Symbol" panose="05050102010706020507" charset="0"/>
              </a:rPr>
              <a:t>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48006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i="1">
                <a:latin typeface="Helvetica" panose="020B0604020202030204" pitchFamily="34" charset="0"/>
              </a:rPr>
              <a:t>C</a:t>
            </a: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48006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30000"/>
              </a:lnSpc>
              <a:defRPr/>
            </a:pPr>
            <a:r>
              <a:rPr lang="en-US" altLang="zh-CN">
                <a:latin typeface="Helvetica" panose="020B0604020202030204" pitchFamily="34" charset="0"/>
                <a:sym typeface="Symbol" panose="05050102010706020507" charset="0"/>
              </a:rPr>
              <a:t>7</a:t>
            </a:r>
          </a:p>
          <a:p>
            <a:pPr algn="ctr" eaLnBrk="0" hangingPunct="0">
              <a:lnSpc>
                <a:spcPct val="130000"/>
              </a:lnSpc>
              <a:defRPr/>
            </a:pPr>
            <a:r>
              <a:rPr lang="en-US" altLang="zh-CN">
                <a:latin typeface="Helvetica" panose="020B0604020202030204" pitchFamily="34" charset="0"/>
                <a:sym typeface="Symbol" panose="05050102010706020507" charset="0"/>
              </a:rPr>
              <a:t>7</a:t>
            </a:r>
          </a:p>
          <a:p>
            <a:pPr algn="ctr" eaLnBrk="0" hangingPunct="0">
              <a:lnSpc>
                <a:spcPct val="130000"/>
              </a:lnSpc>
              <a:defRPr/>
            </a:pPr>
            <a:r>
              <a:rPr lang="en-US" altLang="zh-CN">
                <a:latin typeface="Helvetica" panose="020B0604020202030204" pitchFamily="34" charset="0"/>
                <a:sym typeface="Symbol" panose="05050102010706020507" charset="0"/>
              </a:rPr>
              <a:t>3</a:t>
            </a:r>
          </a:p>
          <a:p>
            <a:pPr algn="ctr" eaLnBrk="0" hangingPunct="0">
              <a:lnSpc>
                <a:spcPct val="130000"/>
              </a:lnSpc>
              <a:defRPr/>
            </a:pPr>
            <a:r>
              <a:rPr lang="en-US" altLang="zh-CN">
                <a:latin typeface="Helvetica" panose="020B0604020202030204" pitchFamily="34" charset="0"/>
                <a:sym typeface="Symbol" panose="05050102010706020507" charset="0"/>
              </a:rPr>
              <a:t>10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798513" y="4343400"/>
            <a:ext cx="2012950" cy="5572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defRPr/>
            </a:pPr>
            <a:r>
              <a:rPr kumimoji="1" lang="en-US" altLang="zh-CN" sz="20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g</a:t>
            </a:r>
            <a:r>
              <a:rPr kumimoji="1"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baseline="-25000">
                <a:latin typeface="Arial" panose="020B0604020202020204" pitchFamily="34" charset="0"/>
                <a:cs typeface="Arial" panose="020B0604020202020204" pitchFamily="34" charset="0"/>
              </a:rPr>
              <a:t>sum(c) </a:t>
            </a:r>
            <a:r>
              <a:rPr kumimoji="1"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(r)</a:t>
            </a: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3962400" y="4343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b="1">
                <a:latin typeface="Helvetica" panose="020B0604020202030204" pitchFamily="34" charset="0"/>
              </a:rPr>
              <a:t>sum</a:t>
            </a:r>
            <a:r>
              <a:rPr lang="en-US" altLang="zh-CN">
                <a:latin typeface="Helvetica" panose="020B0604020202030204" pitchFamily="34" charset="0"/>
              </a:rPr>
              <a:t>(</a:t>
            </a:r>
            <a:r>
              <a:rPr lang="en-US" altLang="zh-CN" i="1">
                <a:latin typeface="Helvetica" panose="020B0604020202030204" pitchFamily="34" charset="0"/>
              </a:rPr>
              <a:t>c </a:t>
            </a:r>
            <a:r>
              <a:rPr lang="en-US" altLang="zh-CN">
                <a:latin typeface="Helvetica" panose="020B0604020202030204" pitchFamily="34" charset="0"/>
              </a:rPr>
              <a:t>)</a:t>
            </a:r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3962400" y="4876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27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dirty="0">
                <a:ea typeface="宋体" panose="02010600030101010101" pitchFamily="2" charset="-122"/>
                <a:cs typeface="宋体" panose="02010600030101010101" pitchFamily="2" charset="-122"/>
              </a:rPr>
              <a:t>Aggregate Operation </a:t>
            </a:r>
            <a:r>
              <a:rPr lang="en-US" altLang="zh-CN" sz="4000" dirty="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 sz="4000" dirty="0">
                <a:ea typeface="宋体" panose="02010600030101010101" pitchFamily="2" charset="-122"/>
                <a:cs typeface="宋体" panose="02010600030101010101" pitchFamily="2" charset="-122"/>
              </a:rPr>
              <a:t> Example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25" y="1064578"/>
            <a:ext cx="7165975" cy="434975"/>
          </a:xfrm>
        </p:spPr>
        <p:txBody>
          <a:bodyPr/>
          <a:lstStyle/>
          <a:p>
            <a:pPr>
              <a:defRPr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Relation 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account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grouped by </a:t>
            </a:r>
            <a:r>
              <a:rPr lang="en-US" altLang="zh-CN" sz="2400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branch-name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661670" y="3835400"/>
            <a:ext cx="7029450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altLang="zh-CN" sz="2400" i="1" baseline="-25000">
                <a:latin typeface="Arial" panose="020B0604020202020204" pitchFamily="34" charset="0"/>
                <a:cs typeface="Arial" panose="020B0604020202020204" pitchFamily="34" charset="0"/>
              </a:rPr>
              <a:t>branch_name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g </a:t>
            </a:r>
            <a:r>
              <a:rPr lang="en-US" altLang="zh-CN" sz="2400" b="1" baseline="-25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sum</a:t>
            </a:r>
            <a:r>
              <a:rPr lang="en-US" altLang="zh-CN" sz="2400" baseline="-25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(</a:t>
            </a:r>
            <a:r>
              <a:rPr lang="en-US" altLang="zh-CN" sz="2400" i="1" baseline="-25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balance</a:t>
            </a:r>
            <a:r>
              <a:rPr lang="en-US" altLang="zh-CN" sz="2400" baseline="-25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)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 (</a:t>
            </a:r>
            <a:r>
              <a:rPr lang="en-US" altLang="zh-CN" sz="24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account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2305050" y="1778000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i="1">
                <a:latin typeface="Helvetica" panose="020B0604020202030204" pitchFamily="34" charset="0"/>
              </a:rPr>
              <a:t>branch_name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3903663" y="1778000"/>
            <a:ext cx="1828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i="1">
                <a:latin typeface="Helvetica" panose="020B0604020202030204" pitchFamily="34" charset="0"/>
              </a:rPr>
              <a:t>account_number</a:t>
            </a:r>
            <a:endParaRPr lang="en-US" altLang="zh-CN">
              <a:latin typeface="Helvetica" panose="020B0604020202030204" pitchFamily="34" charset="0"/>
            </a:endParaRP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5732463" y="1778000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i="1">
                <a:latin typeface="Helvetica" panose="020B0604020202030204" pitchFamily="34" charset="0"/>
              </a:rPr>
              <a:t>balance</a:t>
            </a: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2332038" y="2159000"/>
            <a:ext cx="1600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Perryridge</a:t>
            </a:r>
          </a:p>
          <a:p>
            <a:pPr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Perryridge</a:t>
            </a:r>
          </a:p>
          <a:p>
            <a:pPr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Brighton</a:t>
            </a:r>
          </a:p>
          <a:p>
            <a:pPr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Brighton</a:t>
            </a:r>
          </a:p>
          <a:p>
            <a:pPr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Redwood</a:t>
            </a:r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3903663" y="2159000"/>
            <a:ext cx="18288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A-102</a:t>
            </a:r>
          </a:p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A-201</a:t>
            </a:r>
          </a:p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A-217</a:t>
            </a:r>
          </a:p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A-215</a:t>
            </a:r>
          </a:p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A-222</a:t>
            </a: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5732463" y="2159000"/>
            <a:ext cx="1676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400</a:t>
            </a:r>
          </a:p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900</a:t>
            </a:r>
          </a:p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750</a:t>
            </a:r>
          </a:p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750</a:t>
            </a:r>
          </a:p>
          <a:p>
            <a:pPr algn="ctr" eaLnBrk="0" hangingPunct="0">
              <a:defRPr/>
            </a:pPr>
            <a:r>
              <a:rPr lang="en-US" altLang="zh-CN">
                <a:latin typeface="Helvetica" panose="020B0604020202030204" pitchFamily="34" charset="0"/>
              </a:rPr>
              <a:t>700</a:t>
            </a:r>
            <a:endParaRPr lang="en-US" altLang="zh-CN" i="1">
              <a:latin typeface="Helvetica" panose="020B0604020202030204" pitchFamily="34" charset="0"/>
            </a:endParaRPr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2910840" y="4521200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branch_name</a:t>
            </a: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4511040" y="4521200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2910840" y="4902200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Perryridge</a:t>
            </a:r>
          </a:p>
          <a:p>
            <a:pPr eaLnBrk="0" hangingPunct="0">
              <a:defRPr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Brighton</a:t>
            </a:r>
          </a:p>
          <a:p>
            <a:pPr eaLnBrk="0" hangingPunct="0">
              <a:defRPr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Redwood</a:t>
            </a:r>
          </a:p>
        </p:txBody>
      </p:sp>
      <p:sp>
        <p:nvSpPr>
          <p:cNvPr id="80910" name="Rectangle 14"/>
          <p:cNvSpPr>
            <a:spLocks noChangeArrowheads="1"/>
          </p:cNvSpPr>
          <p:nvPr/>
        </p:nvSpPr>
        <p:spPr bwMode="auto">
          <a:xfrm>
            <a:off x="4511040" y="4902200"/>
            <a:ext cx="1676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1300</a:t>
            </a:r>
          </a:p>
          <a:p>
            <a:pPr algn="ctr" eaLnBrk="0" hangingPunct="0">
              <a:defRPr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1500</a:t>
            </a:r>
          </a:p>
          <a:p>
            <a:pPr algn="ctr" eaLnBrk="0" hangingPunct="0">
              <a:defRPr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700</a:t>
            </a:r>
            <a:endParaRPr lang="en-US" altLang="zh-CN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Aggregate Functions (Cont.)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" y="1232535"/>
            <a:ext cx="8945245" cy="2107565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Result of aggregation does not have a name</a:t>
            </a:r>
          </a:p>
          <a:p>
            <a:pPr lvl="1">
              <a:defRPr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 use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rename operation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to give it a name</a:t>
            </a:r>
          </a:p>
          <a:p>
            <a:pPr lvl="1">
              <a:defRPr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 convenience, we permit renaming as part of aggregate </a:t>
            </a:r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854932" y="3430998"/>
            <a:ext cx="6654800" cy="558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altLang="zh-CN" sz="24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branch_name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g </a:t>
            </a:r>
            <a:r>
              <a:rPr lang="en-US" altLang="zh-CN" sz="2400" b="1" i="1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sum</a:t>
            </a:r>
            <a:r>
              <a:rPr lang="en-US" altLang="zh-CN" sz="2400" i="1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(balance) </a:t>
            </a:r>
            <a:r>
              <a:rPr lang="en-US" altLang="zh-CN" sz="2400" b="1" i="1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as</a:t>
            </a:r>
            <a:r>
              <a:rPr lang="en-US" altLang="zh-CN" sz="2400" i="1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 </a:t>
            </a:r>
            <a:r>
              <a:rPr lang="en-US" altLang="zh-CN" sz="2400" i="1" baseline="-25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sum_balance</a:t>
            </a:r>
            <a:r>
              <a:rPr lang="en-US" altLang="zh-CN" sz="2400" i="1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(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account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)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lvl="0" algn="ctr" defTabSz="914400">
              <a:buClrTx/>
              <a:buSzTx/>
              <a:buFontTx/>
              <a:defRPr/>
            </a:pPr>
            <a:r>
              <a:rPr lang="en-US" sz="4000" noProof="0">
                <a:ln>
                  <a:noFill/>
                </a:ln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Relation Schema and Instance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340995" y="1078230"/>
            <a:ext cx="8503920" cy="3563620"/>
          </a:xfrm>
        </p:spPr>
        <p:txBody>
          <a:bodyPr vert="horz" wrap="square" lIns="91440" tIns="45720" rIns="91440" bIns="45720" anchor="t"/>
          <a:lstStyle/>
          <a:p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) is a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1" kern="12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 schema</a:t>
            </a:r>
            <a:endParaRPr lang="en-US" alt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Example: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   instructor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ID,  name, dept_name, salary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Formally, given sets </a:t>
            </a:r>
            <a:r>
              <a:rPr lang="en-US" alt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4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4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…. </a:t>
            </a:r>
            <a:r>
              <a:rPr lang="en-US" alt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400" i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r>
              <a:rPr lang="en-US" alt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subset of     </a:t>
            </a:r>
            <a:r>
              <a:rPr lang="en-US" alt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4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 </a:t>
            </a:r>
            <a:r>
              <a:rPr lang="en-US" alt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4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… x </a:t>
            </a:r>
            <a:r>
              <a:rPr lang="en-US" alt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400" i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Thus, </a:t>
            </a:r>
            <a:r>
              <a:rPr lang="en-US" altLang="en-US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relation is a set of </a:t>
            </a: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-tuples (</a:t>
            </a: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 baseline="-25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altLang="en-US" sz="2400" baseline="-25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 i="1" baseline="-25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where each </a:t>
            </a: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 i="1" baseline="-25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en-US" sz="2400" i="1" baseline="-25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</a:p>
        </p:txBody>
      </p:sp>
      <p:sp>
        <p:nvSpPr>
          <p:cNvPr id="8196" name="Rectangle 4"/>
          <p:cNvSpPr/>
          <p:nvPr/>
        </p:nvSpPr>
        <p:spPr>
          <a:xfrm>
            <a:off x="238760" y="4642485"/>
            <a:ext cx="8550910" cy="173799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current values (</a:t>
            </a:r>
            <a:r>
              <a:rPr lang="en-US" altLang="en-US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 instance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of a relation are specified by a table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element </a:t>
            </a:r>
            <a:r>
              <a:rPr lang="en-US" altLang="en-US" sz="2400" b="1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altLang="en-US" sz="2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represented by a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row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a table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Outer Join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" y="1219200"/>
            <a:ext cx="8836025" cy="5005705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 extension of the join operation that avoids loss of information.</a:t>
            </a:r>
          </a:p>
          <a:p>
            <a:pPr>
              <a:defRPr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Computes the join and then adds tuples form one relation that does not match tuples in the other relation to the result of the join. </a:t>
            </a:r>
          </a:p>
          <a:p>
            <a:pPr>
              <a:defRPr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Uses </a:t>
            </a:r>
            <a:r>
              <a:rPr lang="en-US" altLang="zh-CN" sz="24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null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values:</a:t>
            </a:r>
          </a:p>
          <a:p>
            <a:pPr lvl="1">
              <a:defRPr/>
            </a:pPr>
            <a:r>
              <a:rPr lang="en-US" altLang="zh-CN" sz="24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null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signifies that the value is unknown or does not exist </a:t>
            </a:r>
          </a:p>
          <a:p>
            <a:pPr lvl="1">
              <a:defRPr/>
            </a:pPr>
            <a:r>
              <a:rPr lang="en-US" altLang="zh-CN" sz="24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All comparisons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involving </a:t>
            </a:r>
            <a:r>
              <a:rPr lang="en-US" altLang="zh-CN" sz="24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null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are (roughly speaking) 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false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by definition.</a:t>
            </a:r>
          </a:p>
          <a:p>
            <a:pPr lvl="2">
              <a:defRPr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 shall study precise meaning of comparisons with nulls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>
                <a:ea typeface="宋体" panose="02010600030101010101" pitchFamily="2" charset="-122"/>
                <a:cs typeface="宋体" panose="02010600030101010101" pitchFamily="2" charset="-122"/>
              </a:rPr>
              <a:t>Outer Join </a:t>
            </a:r>
            <a:r>
              <a:rPr lang="en-US" altLang="zh-CN" sz="4000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 sz="4000">
                <a:ea typeface="宋体" panose="02010600030101010101" pitchFamily="2" charset="-122"/>
                <a:cs typeface="宋体" panose="02010600030101010101" pitchFamily="2" charset="-122"/>
              </a:rPr>
              <a:t> Example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265238"/>
            <a:ext cx="6861175" cy="487362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Relation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loan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798513" y="3581400"/>
            <a:ext cx="7029450" cy="485775"/>
          </a:xfrm>
          <a:prstGeom prst="rect">
            <a:avLst/>
          </a:prstGeom>
          <a:noFill/>
          <a:ln w="9525">
            <a:noFill/>
          </a:ln>
        </p:spPr>
        <p:txBody>
          <a:bodyPr vert="horz" rtlCol="0">
            <a:normAutofit/>
          </a:bodyPr>
          <a:lstStyle/>
          <a:p>
            <a:pPr marL="342900" lvl="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r>
              <a:rPr kumimoji="1"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Relation borrower</a:t>
            </a:r>
          </a:p>
        </p:txBody>
      </p:sp>
      <p:grpSp>
        <p:nvGrpSpPr>
          <p:cNvPr id="71684" name="Group 20"/>
          <p:cNvGrpSpPr/>
          <p:nvPr/>
        </p:nvGrpSpPr>
        <p:grpSpPr bwMode="auto">
          <a:xfrm>
            <a:off x="2438400" y="4267200"/>
            <a:ext cx="3276600" cy="1219200"/>
            <a:chOff x="1536" y="2576"/>
            <a:chExt cx="2064" cy="768"/>
          </a:xfrm>
        </p:grpSpPr>
        <p:sp>
          <p:nvSpPr>
            <p:cNvPr id="75787" name="Rectangle 11"/>
            <p:cNvSpPr>
              <a:spLocks noChangeArrowheads="1"/>
            </p:cNvSpPr>
            <p:nvPr/>
          </p:nvSpPr>
          <p:spPr bwMode="auto">
            <a:xfrm>
              <a:off x="1536" y="2576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customer_name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5788" name="Rectangle 12"/>
            <p:cNvSpPr>
              <a:spLocks noChangeArrowheads="1"/>
            </p:cNvSpPr>
            <p:nvPr/>
          </p:nvSpPr>
          <p:spPr bwMode="auto">
            <a:xfrm>
              <a:off x="2592" y="2576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loan_number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5789" name="Rectangle 13"/>
            <p:cNvSpPr>
              <a:spLocks noChangeArrowheads="1"/>
            </p:cNvSpPr>
            <p:nvPr/>
          </p:nvSpPr>
          <p:spPr bwMode="auto">
            <a:xfrm>
              <a:off x="1536" y="2816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Jones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Smith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Hayes</a:t>
              </a:r>
            </a:p>
          </p:txBody>
        </p:sp>
        <p:sp>
          <p:nvSpPr>
            <p:cNvPr id="75790" name="Rectangle 14"/>
            <p:cNvSpPr>
              <a:spLocks noChangeArrowheads="1"/>
            </p:cNvSpPr>
            <p:nvPr/>
          </p:nvSpPr>
          <p:spPr bwMode="auto">
            <a:xfrm>
              <a:off x="2592" y="2816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L-170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L-230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L-155</a:t>
              </a:r>
            </a:p>
          </p:txBody>
        </p:sp>
      </p:grpSp>
      <p:grpSp>
        <p:nvGrpSpPr>
          <p:cNvPr id="71685" name="Group 19"/>
          <p:cNvGrpSpPr/>
          <p:nvPr/>
        </p:nvGrpSpPr>
        <p:grpSpPr bwMode="auto">
          <a:xfrm>
            <a:off x="2044700" y="1951038"/>
            <a:ext cx="4292600" cy="1223962"/>
            <a:chOff x="1288" y="1229"/>
            <a:chExt cx="2704" cy="771"/>
          </a:xfrm>
        </p:grpSpPr>
        <p:sp>
          <p:nvSpPr>
            <p:cNvPr id="75785" name="Rectangle 9"/>
            <p:cNvSpPr>
              <a:spLocks noChangeArrowheads="1"/>
            </p:cNvSpPr>
            <p:nvPr/>
          </p:nvSpPr>
          <p:spPr bwMode="auto">
            <a:xfrm>
              <a:off x="3272" y="1472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3000</a:t>
              </a:r>
            </a:p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4000</a:t>
              </a:r>
            </a:p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1700</a:t>
              </a:r>
            </a:p>
          </p:txBody>
        </p:sp>
        <p:sp>
          <p:nvSpPr>
            <p:cNvPr id="75781" name="Rectangle 5"/>
            <p:cNvSpPr>
              <a:spLocks noChangeArrowheads="1"/>
            </p:cNvSpPr>
            <p:nvPr/>
          </p:nvSpPr>
          <p:spPr bwMode="auto">
            <a:xfrm>
              <a:off x="1288" y="1232"/>
              <a:ext cx="99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loan_number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5782" name="Rectangle 6"/>
            <p:cNvSpPr>
              <a:spLocks noChangeArrowheads="1"/>
            </p:cNvSpPr>
            <p:nvPr/>
          </p:nvSpPr>
          <p:spPr bwMode="auto">
            <a:xfrm>
              <a:off x="3269" y="1232"/>
              <a:ext cx="707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amount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5784" name="Rectangle 8"/>
            <p:cNvSpPr>
              <a:spLocks noChangeArrowheads="1"/>
            </p:cNvSpPr>
            <p:nvPr/>
          </p:nvSpPr>
          <p:spPr bwMode="auto">
            <a:xfrm>
              <a:off x="1288" y="1472"/>
              <a:ext cx="99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L-170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L-230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L-260</a:t>
              </a:r>
            </a:p>
          </p:txBody>
        </p:sp>
        <p:sp>
          <p:nvSpPr>
            <p:cNvPr id="75791" name="Rectangle 15"/>
            <p:cNvSpPr>
              <a:spLocks noChangeArrowheads="1"/>
            </p:cNvSpPr>
            <p:nvPr/>
          </p:nvSpPr>
          <p:spPr bwMode="auto">
            <a:xfrm>
              <a:off x="2281" y="1229"/>
              <a:ext cx="991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branch_name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5792" name="Rectangle 16"/>
            <p:cNvSpPr>
              <a:spLocks noChangeArrowheads="1"/>
            </p:cNvSpPr>
            <p:nvPr/>
          </p:nvSpPr>
          <p:spPr bwMode="auto">
            <a:xfrm>
              <a:off x="2281" y="1469"/>
              <a:ext cx="991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Downtown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Redwood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Perryridge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26" name="Rectangle 26"/>
          <p:cNvSpPr>
            <a:spLocks noChangeArrowheads="1"/>
          </p:cNvSpPr>
          <p:nvPr/>
        </p:nvSpPr>
        <p:spPr bwMode="auto">
          <a:xfrm>
            <a:off x="67945" y="3422650"/>
            <a:ext cx="5500370" cy="713105"/>
          </a:xfrm>
          <a:prstGeom prst="rect">
            <a:avLst/>
          </a:prstGeom>
          <a:noFill/>
          <a:ln w="9525">
            <a:noFill/>
          </a:ln>
        </p:spPr>
        <p:txBody>
          <a:bodyPr vert="horz" rtlCol="0">
            <a:normAutofit fontScale="97500"/>
          </a:bodyPr>
          <a:lstStyle/>
          <a:p>
            <a:pPr marL="342900" lvl="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r>
              <a:rPr kumimoji="1"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Left Outer Join    loan          borrower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Outer Join – Example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1214438"/>
            <a:ext cx="6991350" cy="84296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Join      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loan      borrower</a:t>
            </a:r>
          </a:p>
        </p:txBody>
      </p:sp>
      <p:sp>
        <p:nvSpPr>
          <p:cNvPr id="76823" name="AutoShape 23"/>
          <p:cNvSpPr>
            <a:spLocks noChangeArrowheads="1"/>
          </p:cNvSpPr>
          <p:nvPr/>
        </p:nvSpPr>
        <p:spPr bwMode="auto">
          <a:xfrm rot="16200000" flipV="1">
            <a:off x="2453102" y="136386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6835" name="Group 35"/>
          <p:cNvGrpSpPr/>
          <p:nvPr/>
        </p:nvGrpSpPr>
        <p:grpSpPr bwMode="auto">
          <a:xfrm>
            <a:off x="88265" y="2054225"/>
            <a:ext cx="6019800" cy="990600"/>
            <a:chOff x="960" y="1392"/>
            <a:chExt cx="3792" cy="624"/>
          </a:xfrm>
        </p:grpSpPr>
        <p:sp>
          <p:nvSpPr>
            <p:cNvPr id="76805" name="Rectangle 5"/>
            <p:cNvSpPr>
              <a:spLocks noChangeArrowheads="1"/>
            </p:cNvSpPr>
            <p:nvPr/>
          </p:nvSpPr>
          <p:spPr bwMode="auto">
            <a:xfrm>
              <a:off x="960" y="1392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loan_number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6806" name="Rectangle 6"/>
            <p:cNvSpPr>
              <a:spLocks noChangeArrowheads="1"/>
            </p:cNvSpPr>
            <p:nvPr/>
          </p:nvSpPr>
          <p:spPr bwMode="auto">
            <a:xfrm>
              <a:off x="2976" y="1392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amount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6808" name="Rectangle 8"/>
            <p:cNvSpPr>
              <a:spLocks noChangeArrowheads="1"/>
            </p:cNvSpPr>
            <p:nvPr/>
          </p:nvSpPr>
          <p:spPr bwMode="auto">
            <a:xfrm>
              <a:off x="960" y="1632"/>
              <a:ext cx="100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L-170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L-230</a:t>
              </a:r>
            </a:p>
          </p:txBody>
        </p:sp>
        <p:sp>
          <p:nvSpPr>
            <p:cNvPr id="76809" name="Rectangle 9"/>
            <p:cNvSpPr>
              <a:spLocks noChangeArrowheads="1"/>
            </p:cNvSpPr>
            <p:nvPr/>
          </p:nvSpPr>
          <p:spPr bwMode="auto">
            <a:xfrm>
              <a:off x="2976" y="1632"/>
              <a:ext cx="72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3000</a:t>
              </a:r>
            </a:p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4000</a:t>
              </a:r>
            </a:p>
          </p:txBody>
        </p:sp>
        <p:sp>
          <p:nvSpPr>
            <p:cNvPr id="76810" name="Rectangle 10"/>
            <p:cNvSpPr>
              <a:spLocks noChangeArrowheads="1"/>
            </p:cNvSpPr>
            <p:nvPr/>
          </p:nvSpPr>
          <p:spPr bwMode="auto">
            <a:xfrm>
              <a:off x="3696" y="1392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customer_name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6811" name="Rectangle 11"/>
            <p:cNvSpPr>
              <a:spLocks noChangeArrowheads="1"/>
            </p:cNvSpPr>
            <p:nvPr/>
          </p:nvSpPr>
          <p:spPr bwMode="auto">
            <a:xfrm>
              <a:off x="3696" y="1632"/>
              <a:ext cx="105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Jones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Smith</a:t>
              </a:r>
            </a:p>
          </p:txBody>
        </p:sp>
        <p:sp>
          <p:nvSpPr>
            <p:cNvPr id="76827" name="Rectangle 27"/>
            <p:cNvSpPr>
              <a:spLocks noChangeArrowheads="1"/>
            </p:cNvSpPr>
            <p:nvPr/>
          </p:nvSpPr>
          <p:spPr bwMode="auto">
            <a:xfrm>
              <a:off x="1968" y="1392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branch_name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6828" name="Rectangle 28"/>
            <p:cNvSpPr>
              <a:spLocks noChangeArrowheads="1"/>
            </p:cNvSpPr>
            <p:nvPr/>
          </p:nvSpPr>
          <p:spPr bwMode="auto">
            <a:xfrm>
              <a:off x="1968" y="1632"/>
              <a:ext cx="100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Downtown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Redwood</a:t>
              </a:r>
            </a:p>
          </p:txBody>
        </p:sp>
      </p:grpSp>
      <p:grpSp>
        <p:nvGrpSpPr>
          <p:cNvPr id="76846" name="Group 46"/>
          <p:cNvGrpSpPr/>
          <p:nvPr/>
        </p:nvGrpSpPr>
        <p:grpSpPr bwMode="auto">
          <a:xfrm>
            <a:off x="260033" y="4254500"/>
            <a:ext cx="6032500" cy="1219200"/>
            <a:chOff x="1001" y="2680"/>
            <a:chExt cx="3800" cy="768"/>
          </a:xfrm>
        </p:grpSpPr>
        <p:sp>
          <p:nvSpPr>
            <p:cNvPr id="76821" name="Rectangle 21"/>
            <p:cNvSpPr>
              <a:spLocks noChangeArrowheads="1"/>
            </p:cNvSpPr>
            <p:nvPr/>
          </p:nvSpPr>
          <p:spPr bwMode="auto">
            <a:xfrm>
              <a:off x="3728" y="2920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Jones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Smith</a:t>
              </a:r>
            </a:p>
            <a:p>
              <a:pPr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null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6814" name="Rectangle 14"/>
            <p:cNvSpPr>
              <a:spLocks noChangeArrowheads="1"/>
            </p:cNvSpPr>
            <p:nvPr/>
          </p:nvSpPr>
          <p:spPr bwMode="auto">
            <a:xfrm>
              <a:off x="1010" y="2680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loan_number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6815" name="Rectangle 15"/>
            <p:cNvSpPr>
              <a:spLocks noChangeArrowheads="1"/>
            </p:cNvSpPr>
            <p:nvPr/>
          </p:nvSpPr>
          <p:spPr bwMode="auto">
            <a:xfrm>
              <a:off x="3026" y="2680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amount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6817" name="Rectangle 17"/>
            <p:cNvSpPr>
              <a:spLocks noChangeArrowheads="1"/>
            </p:cNvSpPr>
            <p:nvPr/>
          </p:nvSpPr>
          <p:spPr bwMode="auto">
            <a:xfrm>
              <a:off x="1001" y="2920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L-170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L-230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L-260</a:t>
              </a:r>
            </a:p>
          </p:txBody>
        </p:sp>
        <p:sp>
          <p:nvSpPr>
            <p:cNvPr id="76818" name="Rectangle 18"/>
            <p:cNvSpPr>
              <a:spLocks noChangeArrowheads="1"/>
            </p:cNvSpPr>
            <p:nvPr/>
          </p:nvSpPr>
          <p:spPr bwMode="auto">
            <a:xfrm>
              <a:off x="3008" y="2920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3000</a:t>
              </a:r>
            </a:p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4000</a:t>
              </a:r>
            </a:p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1700</a:t>
              </a:r>
            </a:p>
          </p:txBody>
        </p:sp>
        <p:sp>
          <p:nvSpPr>
            <p:cNvPr id="76819" name="Rectangle 19"/>
            <p:cNvSpPr>
              <a:spLocks noChangeArrowheads="1"/>
            </p:cNvSpPr>
            <p:nvPr/>
          </p:nvSpPr>
          <p:spPr bwMode="auto">
            <a:xfrm>
              <a:off x="3745" y="2680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customer_name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6829" name="Rectangle 29"/>
            <p:cNvSpPr>
              <a:spLocks noChangeArrowheads="1"/>
            </p:cNvSpPr>
            <p:nvPr/>
          </p:nvSpPr>
          <p:spPr bwMode="auto">
            <a:xfrm>
              <a:off x="2018" y="2680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branch_name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6830" name="Rectangle 30"/>
            <p:cNvSpPr>
              <a:spLocks noChangeArrowheads="1"/>
            </p:cNvSpPr>
            <p:nvPr/>
          </p:nvSpPr>
          <p:spPr bwMode="auto">
            <a:xfrm>
              <a:off x="2000" y="2920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Downtown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Redwood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Perryridge</a:t>
              </a:r>
            </a:p>
          </p:txBody>
        </p:sp>
      </p:grpSp>
      <p:pic>
        <p:nvPicPr>
          <p:cNvPr id="3" name="图片 2" descr="左外连接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175" y="3536315"/>
            <a:ext cx="438785" cy="457200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l="25354" t="33584" r="45984" b="26876"/>
          <a:stretch>
            <a:fillRect/>
          </a:stretch>
        </p:blipFill>
        <p:spPr>
          <a:xfrm>
            <a:off x="6113145" y="727075"/>
            <a:ext cx="3082925" cy="23920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Outer Join </a:t>
            </a:r>
            <a:r>
              <a:rPr lang="en-US" altLang="zh-CN">
                <a:latin typeface="Helvetica" panose="020B0604020202030204"/>
                <a:ea typeface="宋体" panose="02010600030101010101" pitchFamily="2" charset="-122"/>
                <a:cs typeface="宋体" panose="02010600030101010101" pitchFamily="2" charset="-122"/>
              </a:rPr>
              <a:t>–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 Example</a:t>
            </a:r>
          </a:p>
        </p:txBody>
      </p:sp>
      <p:grpSp>
        <p:nvGrpSpPr>
          <p:cNvPr id="77869" name="Group 45"/>
          <p:cNvGrpSpPr/>
          <p:nvPr/>
        </p:nvGrpSpPr>
        <p:grpSpPr bwMode="auto">
          <a:xfrm>
            <a:off x="53975" y="2062163"/>
            <a:ext cx="6019800" cy="1219200"/>
            <a:chOff x="816" y="1299"/>
            <a:chExt cx="3792" cy="768"/>
          </a:xfrm>
        </p:grpSpPr>
        <p:sp>
          <p:nvSpPr>
            <p:cNvPr id="77829" name="Rectangle 5"/>
            <p:cNvSpPr>
              <a:spLocks noChangeArrowheads="1"/>
            </p:cNvSpPr>
            <p:nvPr/>
          </p:nvSpPr>
          <p:spPr bwMode="auto">
            <a:xfrm>
              <a:off x="816" y="1299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loan_number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7830" name="Rectangle 6"/>
            <p:cNvSpPr>
              <a:spLocks noChangeArrowheads="1"/>
            </p:cNvSpPr>
            <p:nvPr/>
          </p:nvSpPr>
          <p:spPr bwMode="auto">
            <a:xfrm>
              <a:off x="2832" y="1299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amount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7832" name="Rectangle 8"/>
            <p:cNvSpPr>
              <a:spLocks noChangeArrowheads="1"/>
            </p:cNvSpPr>
            <p:nvPr/>
          </p:nvSpPr>
          <p:spPr bwMode="auto">
            <a:xfrm>
              <a:off x="816" y="1539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L-170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L-230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L-155</a:t>
              </a:r>
            </a:p>
          </p:txBody>
        </p:sp>
        <p:sp>
          <p:nvSpPr>
            <p:cNvPr id="77833" name="Rectangle 9"/>
            <p:cNvSpPr>
              <a:spLocks noChangeArrowheads="1"/>
            </p:cNvSpPr>
            <p:nvPr/>
          </p:nvSpPr>
          <p:spPr bwMode="auto">
            <a:xfrm>
              <a:off x="2832" y="1539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3000</a:t>
              </a:r>
            </a:p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4000</a:t>
              </a:r>
            </a:p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null</a:t>
              </a:r>
            </a:p>
          </p:txBody>
        </p:sp>
        <p:sp>
          <p:nvSpPr>
            <p:cNvPr id="77834" name="Rectangle 10"/>
            <p:cNvSpPr>
              <a:spLocks noChangeArrowheads="1"/>
            </p:cNvSpPr>
            <p:nvPr/>
          </p:nvSpPr>
          <p:spPr bwMode="auto">
            <a:xfrm>
              <a:off x="3552" y="1299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customer_name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7835" name="Rectangle 11"/>
            <p:cNvSpPr>
              <a:spLocks noChangeArrowheads="1"/>
            </p:cNvSpPr>
            <p:nvPr/>
          </p:nvSpPr>
          <p:spPr bwMode="auto">
            <a:xfrm>
              <a:off x="3552" y="1539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Jones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Smith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Hayes</a:t>
              </a:r>
            </a:p>
          </p:txBody>
        </p:sp>
        <p:sp>
          <p:nvSpPr>
            <p:cNvPr id="77849" name="Rectangle 25"/>
            <p:cNvSpPr>
              <a:spLocks noChangeArrowheads="1"/>
            </p:cNvSpPr>
            <p:nvPr/>
          </p:nvSpPr>
          <p:spPr bwMode="auto">
            <a:xfrm>
              <a:off x="1824" y="1299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branch_name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7850" name="Rectangle 26"/>
            <p:cNvSpPr>
              <a:spLocks noChangeArrowheads="1"/>
            </p:cNvSpPr>
            <p:nvPr/>
          </p:nvSpPr>
          <p:spPr bwMode="auto">
            <a:xfrm>
              <a:off x="1824" y="1539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Downtown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Redwood</a:t>
              </a:r>
            </a:p>
            <a:p>
              <a:pPr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null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</p:grpSp>
      <p:grpSp>
        <p:nvGrpSpPr>
          <p:cNvPr id="77870" name="Group 46"/>
          <p:cNvGrpSpPr/>
          <p:nvPr/>
        </p:nvGrpSpPr>
        <p:grpSpPr bwMode="auto">
          <a:xfrm>
            <a:off x="196850" y="4267200"/>
            <a:ext cx="6019800" cy="1524000"/>
            <a:chOff x="768" y="2688"/>
            <a:chExt cx="3792" cy="960"/>
          </a:xfrm>
        </p:grpSpPr>
        <p:sp>
          <p:nvSpPr>
            <p:cNvPr id="77838" name="Rectangle 14"/>
            <p:cNvSpPr>
              <a:spLocks noChangeArrowheads="1"/>
            </p:cNvSpPr>
            <p:nvPr/>
          </p:nvSpPr>
          <p:spPr bwMode="auto">
            <a:xfrm>
              <a:off x="768" y="2688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loan_number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7839" name="Rectangle 15"/>
            <p:cNvSpPr>
              <a:spLocks noChangeArrowheads="1"/>
            </p:cNvSpPr>
            <p:nvPr/>
          </p:nvSpPr>
          <p:spPr bwMode="auto">
            <a:xfrm>
              <a:off x="2784" y="2688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amount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7841" name="Rectangle 17"/>
            <p:cNvSpPr>
              <a:spLocks noChangeArrowheads="1"/>
            </p:cNvSpPr>
            <p:nvPr/>
          </p:nvSpPr>
          <p:spPr bwMode="auto">
            <a:xfrm>
              <a:off x="768" y="2928"/>
              <a:ext cx="1008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L-170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L-230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L-260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L-155</a:t>
              </a:r>
            </a:p>
          </p:txBody>
        </p:sp>
        <p:sp>
          <p:nvSpPr>
            <p:cNvPr id="77842" name="Rectangle 18"/>
            <p:cNvSpPr>
              <a:spLocks noChangeArrowheads="1"/>
            </p:cNvSpPr>
            <p:nvPr/>
          </p:nvSpPr>
          <p:spPr bwMode="auto">
            <a:xfrm>
              <a:off x="2784" y="2928"/>
              <a:ext cx="720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3000</a:t>
              </a:r>
            </a:p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4000</a:t>
              </a:r>
            </a:p>
            <a:p>
              <a:pPr algn="ctr"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1700</a:t>
              </a:r>
            </a:p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null</a:t>
              </a:r>
            </a:p>
          </p:txBody>
        </p:sp>
        <p:sp>
          <p:nvSpPr>
            <p:cNvPr id="77843" name="Rectangle 19"/>
            <p:cNvSpPr>
              <a:spLocks noChangeArrowheads="1"/>
            </p:cNvSpPr>
            <p:nvPr/>
          </p:nvSpPr>
          <p:spPr bwMode="auto">
            <a:xfrm>
              <a:off x="3504" y="2688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customer_name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7844" name="Rectangle 20"/>
            <p:cNvSpPr>
              <a:spLocks noChangeArrowheads="1"/>
            </p:cNvSpPr>
            <p:nvPr/>
          </p:nvSpPr>
          <p:spPr bwMode="auto">
            <a:xfrm>
              <a:off x="3504" y="2928"/>
              <a:ext cx="1056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Jones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Smith</a:t>
              </a:r>
            </a:p>
            <a:p>
              <a:pPr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null</a:t>
              </a:r>
              <a:endParaRPr lang="en-US" altLang="zh-CN">
                <a:latin typeface="Helvetica" panose="020B0604020202030204" pitchFamily="34" charset="0"/>
              </a:endParaRP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Hayes</a:t>
              </a:r>
            </a:p>
          </p:txBody>
        </p:sp>
        <p:sp>
          <p:nvSpPr>
            <p:cNvPr id="77851" name="Rectangle 27"/>
            <p:cNvSpPr>
              <a:spLocks noChangeArrowheads="1"/>
            </p:cNvSpPr>
            <p:nvPr/>
          </p:nvSpPr>
          <p:spPr bwMode="auto">
            <a:xfrm>
              <a:off x="1776" y="2688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branch_name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  <p:sp>
          <p:nvSpPr>
            <p:cNvPr id="77852" name="Rectangle 28"/>
            <p:cNvSpPr>
              <a:spLocks noChangeArrowheads="1"/>
            </p:cNvSpPr>
            <p:nvPr/>
          </p:nvSpPr>
          <p:spPr bwMode="auto">
            <a:xfrm>
              <a:off x="1776" y="2928"/>
              <a:ext cx="1008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Downtown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Redwood</a:t>
              </a:r>
            </a:p>
            <a:p>
              <a:pPr eaLnBrk="0" hangingPunct="0">
                <a:defRPr/>
              </a:pPr>
              <a:r>
                <a:rPr lang="en-US" altLang="zh-CN">
                  <a:latin typeface="Helvetica" panose="020B0604020202030204" pitchFamily="34" charset="0"/>
                </a:rPr>
                <a:t>Perryridge</a:t>
              </a:r>
            </a:p>
            <a:p>
              <a:pPr eaLnBrk="0" hangingPunct="0">
                <a:defRPr/>
              </a:pPr>
              <a:r>
                <a:rPr lang="en-US" altLang="zh-CN" i="1">
                  <a:latin typeface="Helvetica" panose="020B0604020202030204" pitchFamily="34" charset="0"/>
                </a:rPr>
                <a:t>null</a:t>
              </a:r>
              <a:endParaRPr lang="en-US" altLang="zh-CN">
                <a:latin typeface="Helvetica" panose="020B0604020202030204" pitchFamily="34" charset="0"/>
              </a:endParaRPr>
            </a:p>
          </p:txBody>
        </p:sp>
      </p:grpSp>
      <p:grpSp>
        <p:nvGrpSpPr>
          <p:cNvPr id="73732" name="Group 83"/>
          <p:cNvGrpSpPr/>
          <p:nvPr/>
        </p:nvGrpSpPr>
        <p:grpSpPr bwMode="auto">
          <a:xfrm>
            <a:off x="806450" y="3405188"/>
            <a:ext cx="4070350" cy="669925"/>
            <a:chOff x="508" y="2145"/>
            <a:chExt cx="2564" cy="422"/>
          </a:xfrm>
        </p:grpSpPr>
        <p:sp>
          <p:nvSpPr>
            <p:cNvPr id="77848" name="Rectangle 24"/>
            <p:cNvSpPr>
              <a:spLocks noChangeArrowheads="1"/>
            </p:cNvSpPr>
            <p:nvPr/>
          </p:nvSpPr>
          <p:spPr bwMode="auto">
            <a:xfrm>
              <a:off x="508" y="2145"/>
              <a:ext cx="2564" cy="4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Char char="n"/>
                <a:defRPr/>
              </a:pPr>
              <a:r>
                <a:rPr kumimoji="1" lang="zh-CN" altLang="en-US">
                  <a:latin typeface="Helvetica" panose="020B0604020202030204" pitchFamily="34" charset="0"/>
                </a:rPr>
                <a:t> </a:t>
              </a:r>
              <a:r>
                <a:rPr kumimoji="1" lang="en-US" altLang="zh-CN">
                  <a:latin typeface="Helvetica" panose="020B0604020202030204" pitchFamily="34" charset="0"/>
                </a:rPr>
                <a:t>Full Outer Join</a:t>
              </a: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en-US" altLang="zh-CN" i="1">
                  <a:latin typeface="Helvetica" panose="020B0604020202030204" pitchFamily="34" charset="0"/>
                </a:rPr>
                <a:t>    loan          borrower</a:t>
              </a:r>
            </a:p>
          </p:txBody>
        </p:sp>
        <p:grpSp>
          <p:nvGrpSpPr>
            <p:cNvPr id="73740" name="Group 56"/>
            <p:cNvGrpSpPr/>
            <p:nvPr/>
          </p:nvGrpSpPr>
          <p:grpSpPr bwMode="auto">
            <a:xfrm>
              <a:off x="1017" y="2448"/>
              <a:ext cx="244" cy="96"/>
              <a:chOff x="1141" y="2444"/>
              <a:chExt cx="244" cy="96"/>
            </a:xfrm>
          </p:grpSpPr>
          <p:sp>
            <p:nvSpPr>
              <p:cNvPr id="77881" name="AutoShape 57"/>
              <p:cNvSpPr>
                <a:spLocks noChangeArrowheads="1"/>
              </p:cNvSpPr>
              <p:nvPr/>
            </p:nvSpPr>
            <p:spPr bwMode="auto">
              <a:xfrm rot="16200000" flipV="1">
                <a:off x="1213" y="2444"/>
                <a:ext cx="96" cy="96"/>
              </a:xfrm>
              <a:prstGeom prst="flowChartCollat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882" name="Line 58"/>
              <p:cNvSpPr>
                <a:spLocks noChangeShapeType="1"/>
              </p:cNvSpPr>
              <p:nvPr/>
            </p:nvSpPr>
            <p:spPr bwMode="auto">
              <a:xfrm flipH="1">
                <a:off x="1144" y="2450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883" name="Line 59"/>
              <p:cNvSpPr>
                <a:spLocks noChangeShapeType="1"/>
              </p:cNvSpPr>
              <p:nvPr/>
            </p:nvSpPr>
            <p:spPr bwMode="auto">
              <a:xfrm flipH="1">
                <a:off x="1141" y="2537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884" name="Line 60"/>
              <p:cNvSpPr>
                <a:spLocks noChangeShapeType="1"/>
              </p:cNvSpPr>
              <p:nvPr/>
            </p:nvSpPr>
            <p:spPr bwMode="auto">
              <a:xfrm flipH="1">
                <a:off x="1321" y="2537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885" name="Line 61"/>
              <p:cNvSpPr>
                <a:spLocks noChangeShapeType="1"/>
              </p:cNvSpPr>
              <p:nvPr/>
            </p:nvSpPr>
            <p:spPr bwMode="auto">
              <a:xfrm flipH="1">
                <a:off x="1309" y="2444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73733" name="Group 82"/>
          <p:cNvGrpSpPr/>
          <p:nvPr/>
        </p:nvGrpSpPr>
        <p:grpSpPr bwMode="auto">
          <a:xfrm>
            <a:off x="798513" y="1077913"/>
            <a:ext cx="4070350" cy="669925"/>
            <a:chOff x="503" y="679"/>
            <a:chExt cx="2564" cy="422"/>
          </a:xfrm>
        </p:grpSpPr>
        <p:sp>
          <p:nvSpPr>
            <p:cNvPr id="77890" name="Rectangle 66"/>
            <p:cNvSpPr>
              <a:spLocks noChangeArrowheads="1"/>
            </p:cNvSpPr>
            <p:nvPr/>
          </p:nvSpPr>
          <p:spPr bwMode="auto">
            <a:xfrm>
              <a:off x="503" y="679"/>
              <a:ext cx="2564" cy="42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Char char="n"/>
                <a:defRPr/>
              </a:pPr>
              <a:r>
                <a:rPr kumimoji="1" lang="zh-CN" altLang="en-US">
                  <a:latin typeface="Helvetica" panose="020B0604020202030204" pitchFamily="34" charset="0"/>
                </a:rPr>
                <a:t> </a:t>
              </a:r>
              <a:r>
                <a:rPr kumimoji="1" lang="en-US" altLang="zh-CN">
                  <a:latin typeface="Helvetica" panose="020B0604020202030204" pitchFamily="34" charset="0"/>
                </a:rPr>
                <a:t>Right Outer Join</a:t>
              </a: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en-US" altLang="zh-CN" i="1">
                  <a:latin typeface="Helvetica" panose="020B0604020202030204" pitchFamily="34" charset="0"/>
                </a:rPr>
                <a:t>    loan         borrower</a:t>
              </a:r>
            </a:p>
          </p:txBody>
        </p:sp>
        <p:grpSp>
          <p:nvGrpSpPr>
            <p:cNvPr id="73735" name="Group 73"/>
            <p:cNvGrpSpPr/>
            <p:nvPr/>
          </p:nvGrpSpPr>
          <p:grpSpPr bwMode="auto">
            <a:xfrm>
              <a:off x="1065" y="978"/>
              <a:ext cx="167" cy="99"/>
              <a:chOff x="1050" y="991"/>
              <a:chExt cx="167" cy="99"/>
            </a:xfrm>
          </p:grpSpPr>
          <p:sp>
            <p:nvSpPr>
              <p:cNvPr id="77898" name="AutoShape 74"/>
              <p:cNvSpPr>
                <a:spLocks noChangeArrowheads="1"/>
              </p:cNvSpPr>
              <p:nvPr/>
            </p:nvSpPr>
            <p:spPr bwMode="auto">
              <a:xfrm rot="16200000" flipV="1">
                <a:off x="1050" y="992"/>
                <a:ext cx="96" cy="96"/>
              </a:xfrm>
              <a:prstGeom prst="flowChartCollat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899" name="Line 75"/>
              <p:cNvSpPr>
                <a:spLocks noChangeShapeType="1"/>
              </p:cNvSpPr>
              <p:nvPr/>
            </p:nvSpPr>
            <p:spPr bwMode="auto">
              <a:xfrm flipH="1">
                <a:off x="1153" y="991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900" name="Line 76"/>
              <p:cNvSpPr>
                <a:spLocks noChangeShapeType="1"/>
              </p:cNvSpPr>
              <p:nvPr/>
            </p:nvSpPr>
            <p:spPr bwMode="auto">
              <a:xfrm flipH="1">
                <a:off x="1153" y="1090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pic>
        <p:nvPicPr>
          <p:cNvPr id="5" name="内容占位符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 l="27715" t="34571" r="45984" b="26876"/>
          <a:stretch>
            <a:fillRect/>
          </a:stretch>
        </p:blipFill>
        <p:spPr>
          <a:xfrm>
            <a:off x="6063615" y="1327150"/>
            <a:ext cx="3176270" cy="26187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972425" y="6035675"/>
            <a:ext cx="309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Null Values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" y="1219200"/>
            <a:ext cx="8632825" cy="48768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 is possible for tuples to have a null value, denoted by </a:t>
            </a:r>
            <a:r>
              <a:rPr lang="en-US" altLang="zh-CN" sz="24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null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for some of their attributes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4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null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signifies an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unknown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value or that a value does not exist.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4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result of any arithmetic expression involving null is null.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4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Aggregate functions simply ignore null values (as in SQL)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 duplicate elimination and grouping, null is treated like any other value, and two nulls are assumed to be  the same (as in SQL)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>
                <a:ea typeface="宋体" panose="02010600030101010101" pitchFamily="2" charset="-122"/>
                <a:cs typeface="宋体" panose="02010600030101010101" pitchFamily="2" charset="-122"/>
              </a:rPr>
              <a:t>Null Values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" y="867410"/>
            <a:ext cx="9123680" cy="5772785"/>
          </a:xfrm>
        </p:spPr>
        <p:txBody>
          <a:bodyPr/>
          <a:lstStyle/>
          <a:p>
            <a:pPr>
              <a:defRPr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Comparisons with null values return the special truth value: 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unknown</a:t>
            </a:r>
          </a:p>
          <a:p>
            <a:pPr lvl="1">
              <a:defRPr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 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false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was used instead of 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unknown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then    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not (A &lt; 5)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b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would not be equivalent to               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&gt;= 5</a:t>
            </a:r>
          </a:p>
          <a:p>
            <a:pPr>
              <a:defRPr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Three-valued logic using the truth value 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unknown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</a:t>
            </a:r>
          </a:p>
          <a:p>
            <a:pPr lvl="1">
              <a:defRPr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OR: (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unknown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or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true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         = 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true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b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(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unknown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or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false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        = 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unknown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/>
            </a:r>
            <a:b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(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unknown </a:t>
            </a: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or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unknown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unknown</a:t>
            </a:r>
          </a:p>
          <a:p>
            <a:pPr lvl="1">
              <a:defRPr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AND: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true</a:t>
            </a: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and 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unknown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= unknown,   </a:t>
            </a:r>
            <a:b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false</a:t>
            </a: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and 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unknown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= false,</a:t>
            </a:r>
            <a:b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unknown </a:t>
            </a: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unknown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unknown</a:t>
            </a:r>
          </a:p>
          <a:p>
            <a:pPr lvl="1">
              <a:defRPr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NOT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 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not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unknown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unknown</a:t>
            </a:r>
          </a:p>
          <a:p>
            <a:pPr lvl="1">
              <a:defRPr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 SQL “</a:t>
            </a:r>
            <a:r>
              <a:rPr lang="en-US" altLang="zh-CN" sz="2000" i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</a:t>
            </a:r>
            <a:r>
              <a:rPr lang="en-US" altLang="zh-CN" sz="20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is unknown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”</a:t>
            </a: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evaluates to true if predicate 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evaluates to 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unknown</a:t>
            </a:r>
          </a:p>
          <a:p>
            <a:pPr>
              <a:defRPr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Result of select</a:t>
            </a:r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predicate is treated as </a:t>
            </a:r>
            <a:r>
              <a:rPr lang="en-US" altLang="zh-CN" sz="2000" i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false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 it evaluates to 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unknown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Modification of the Database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615" y="1219200"/>
            <a:ext cx="8623935" cy="445643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content of the database may be modified using the following operations:</a:t>
            </a:r>
          </a:p>
          <a:p>
            <a:pPr lvl="1">
              <a:defRPr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Deletion</a:t>
            </a:r>
          </a:p>
          <a:p>
            <a:pPr lvl="1">
              <a:defRPr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Insertion</a:t>
            </a:r>
          </a:p>
          <a:p>
            <a:pPr lvl="1">
              <a:defRPr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Updating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All these operations are expressed using the assignment operator.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Deletion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705" y="1040130"/>
            <a:ext cx="8837295" cy="5085715"/>
          </a:xfrm>
        </p:spPr>
        <p:txBody>
          <a:bodyPr/>
          <a:lstStyle/>
          <a:p>
            <a:pPr>
              <a:tabLst>
                <a:tab pos="3138170" algn="ctr"/>
              </a:tabLst>
              <a:defRPr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delete request is expressed similarly to a query, except instead of displaying tuples to the user, the selected tuples are removed from the database.</a:t>
            </a:r>
          </a:p>
          <a:p>
            <a:pPr>
              <a:tabLst>
                <a:tab pos="3138170" algn="ctr"/>
              </a:tabLst>
              <a:defRPr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 delete only whole tuples; cannot delete values on only particular attributes</a:t>
            </a:r>
          </a:p>
          <a:p>
            <a:pPr>
              <a:tabLst>
                <a:tab pos="3138170" algn="ctr"/>
              </a:tabLst>
              <a:defRPr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deletion is expressed in relational algebra by:</a:t>
            </a:r>
          </a:p>
          <a:p>
            <a:pPr>
              <a:buFont typeface="Wingdings" panose="05000000000000000000" charset="0"/>
              <a:buNone/>
              <a:tabLst>
                <a:tab pos="3138170" algn="ctr"/>
              </a:tabLst>
              <a:defRPr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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–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E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Symbol" panose="05050102010706020507" charset="0"/>
            </a:endParaRPr>
          </a:p>
          <a:p>
            <a:pPr>
              <a:buFont typeface="Wingdings" panose="05000000000000000000" charset="0"/>
              <a:buNone/>
              <a:tabLst>
                <a:tab pos="3138170" algn="ctr"/>
              </a:tabLst>
              <a:defRPr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	where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is a relation and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is a relational algebra query.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Deletion Examples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615" y="1078230"/>
            <a:ext cx="7832090" cy="521970"/>
          </a:xfrm>
        </p:spPr>
        <p:txBody>
          <a:bodyPr/>
          <a:lstStyle/>
          <a:p>
            <a:pPr>
              <a:tabLst>
                <a:tab pos="1093470" algn="l"/>
                <a:tab pos="1482725" algn="l"/>
              </a:tabLst>
              <a:defRPr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Delete all account records in the Perryridge branch.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Symbol" panose="05050102010706020507" charset="0"/>
            </a:endParaRP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54318" y="3467100"/>
            <a:ext cx="8088312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defRPr/>
            </a:pPr>
            <a:r>
              <a:rPr kumimoji="1" lang="zh-CN" altLang="en-US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  </a:t>
            </a:r>
            <a:r>
              <a:rPr kumimoji="1" lang="en-US" altLang="zh-CN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Delete all accounts at branches located in Needham.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3985" name="Group 17"/>
          <p:cNvGrpSpPr/>
          <p:nvPr/>
        </p:nvGrpSpPr>
        <p:grpSpPr bwMode="auto">
          <a:xfrm>
            <a:off x="1225550" y="3859213"/>
            <a:ext cx="6030913" cy="1873250"/>
            <a:chOff x="809" y="2607"/>
            <a:chExt cx="3799" cy="1180"/>
          </a:xfrm>
        </p:grpSpPr>
        <p:sp>
          <p:nvSpPr>
            <p:cNvPr id="83972" name="AutoShape 4"/>
            <p:cNvSpPr>
              <a:spLocks noChangeArrowheads="1"/>
            </p:cNvSpPr>
            <p:nvPr/>
          </p:nvSpPr>
          <p:spPr bwMode="auto">
            <a:xfrm rot="16200000" flipV="1">
              <a:off x="3470" y="3221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973" name="AutoShape 5"/>
            <p:cNvSpPr>
              <a:spLocks noChangeArrowheads="1"/>
            </p:cNvSpPr>
            <p:nvPr/>
          </p:nvSpPr>
          <p:spPr bwMode="auto">
            <a:xfrm rot="16200000" flipV="1">
              <a:off x="3428" y="2725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976" name="Text Box 8"/>
            <p:cNvSpPr txBox="1">
              <a:spLocks noChangeArrowheads="1"/>
            </p:cNvSpPr>
            <p:nvPr/>
          </p:nvSpPr>
          <p:spPr bwMode="auto">
            <a:xfrm>
              <a:off x="809" y="2607"/>
              <a:ext cx="3799" cy="11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en-US" altLang="zh-CN" i="1">
                  <a:latin typeface="Helvetica" panose="020B0604020202030204" pitchFamily="34" charset="0"/>
                  <a:sym typeface="Symbol" panose="05050102010706020507" charset="0"/>
                </a:rPr>
                <a:t>r</a:t>
              </a:r>
              <a:r>
                <a:rPr kumimoji="1" lang="en-US" altLang="zh-CN" baseline="-25000">
                  <a:latin typeface="Helvetica" panose="020B0604020202030204" pitchFamily="34" charset="0"/>
                  <a:sym typeface="Symbol" panose="05050102010706020507" charset="0"/>
                </a:rPr>
                <a:t>1</a:t>
              </a: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  </a:t>
              </a:r>
              <a:r>
                <a:rPr kumimoji="1" lang="en-US" altLang="zh-CN" sz="2400">
                  <a:latin typeface="Helvetica" panose="020B0604020202030204" pitchFamily="34" charset="0"/>
                  <a:sym typeface="Symbol" panose="05050102010706020507" charset="0"/>
                </a:rPr>
                <a:t></a:t>
              </a:r>
              <a:r>
                <a:rPr kumimoji="1" lang="en-US" altLang="zh-CN" baseline="-25000">
                  <a:latin typeface="Helvetica" panose="020B0604020202030204" pitchFamily="34" charset="0"/>
                  <a:sym typeface="Symbol" panose="05050102010706020507" charset="0"/>
                </a:rPr>
                <a:t></a:t>
              </a:r>
              <a:r>
                <a:rPr kumimoji="1" lang="en-US" altLang="zh-CN" sz="2400" i="1" baseline="-25000">
                  <a:latin typeface="Helvetica" panose="020B0604020202030204" pitchFamily="34" charset="0"/>
                  <a:sym typeface="Symbol" panose="05050102010706020507" charset="0"/>
                </a:rPr>
                <a:t>branch_city = “Needham”</a:t>
              </a:r>
              <a:r>
                <a:rPr kumimoji="1" lang="en-US" altLang="zh-CN" sz="2000" i="1">
                  <a:latin typeface="Helvetica" panose="020B060402020203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(   </a:t>
              </a:r>
              <a:r>
                <a:rPr kumimoji="1" lang="en-US" altLang="zh-CN" i="1">
                  <a:latin typeface="Helvetica" panose="020B0604020202030204" pitchFamily="34" charset="0"/>
                  <a:sym typeface="Symbol" panose="05050102010706020507" charset="0"/>
                </a:rPr>
                <a:t>account      branch </a:t>
              </a: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)</a:t>
              </a:r>
              <a:endParaRPr kumimoji="1" lang="en-US" altLang="zh-CN" i="1">
                <a:latin typeface="Helvetica" panose="020B0604020202030204" pitchFamily="34" charset="0"/>
                <a:sym typeface="Symbol" panose="05050102010706020507" charset="0"/>
              </a:endParaRP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r</a:t>
              </a:r>
              <a:r>
                <a:rPr kumimoji="1" lang="en-US" altLang="zh-CN" i="1" baseline="-25000">
                  <a:latin typeface="Helvetica" panose="020B0604020202030204" pitchFamily="34" charset="0"/>
                  <a:sym typeface="Symbol" panose="05050102010706020507" charset="0"/>
                </a:rPr>
                <a:t>2 </a:t>
              </a: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  </a:t>
              </a:r>
              <a:r>
                <a:rPr kumimoji="1" lang="en-US" altLang="zh-CN" sz="2400" i="1" baseline="-25000">
                  <a:latin typeface="Helvetica" panose="020B0604020202030204" pitchFamily="34" charset="0"/>
                  <a:sym typeface="Symbol" panose="05050102010706020507" charset="0"/>
                </a:rPr>
                <a:t>account_number</a:t>
              </a:r>
              <a:r>
                <a:rPr kumimoji="1" lang="en-US" altLang="zh-CN" i="1" baseline="-25000">
                  <a:latin typeface="Helvetica" panose="020B0604020202030204" pitchFamily="34" charset="0"/>
                  <a:sym typeface="Symbol" panose="05050102010706020507" charset="0"/>
                </a:rPr>
                <a:t>,</a:t>
              </a:r>
              <a:r>
                <a:rPr kumimoji="1" lang="en-US" altLang="zh-CN" sz="1600">
                  <a:latin typeface="Helvetica" panose="020B060402020203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 sz="2400" i="1" baseline="-25000">
                  <a:latin typeface="Helvetica" panose="020B0604020202030204" pitchFamily="34" charset="0"/>
                  <a:sym typeface="Symbol" panose="05050102010706020507" charset="0"/>
                </a:rPr>
                <a:t>branch_name, balance</a:t>
              </a: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 (</a:t>
              </a:r>
              <a:r>
                <a:rPr kumimoji="1" lang="en-US" altLang="zh-CN" i="1">
                  <a:latin typeface="Helvetica" panose="020B0604020202030204" pitchFamily="34" charset="0"/>
                  <a:sym typeface="Symbol" panose="05050102010706020507" charset="0"/>
                </a:rPr>
                <a:t>r</a:t>
              </a:r>
              <a:r>
                <a:rPr kumimoji="1" lang="en-US" altLang="zh-CN" baseline="-25000">
                  <a:latin typeface="Helvetica" panose="020B0604020202030204" pitchFamily="34" charset="0"/>
                  <a:sym typeface="Symbol" panose="05050102010706020507" charset="0"/>
                </a:rPr>
                <a:t>1</a:t>
              </a: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)</a:t>
              </a: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en-US" altLang="zh-CN" i="1">
                  <a:latin typeface="Helvetica" panose="020B0604020202030204" pitchFamily="34" charset="0"/>
                  <a:sym typeface="Symbol" panose="05050102010706020507" charset="0"/>
                </a:rPr>
                <a:t>r</a:t>
              </a:r>
              <a:r>
                <a:rPr kumimoji="1" lang="en-US" altLang="zh-CN" baseline="-25000">
                  <a:latin typeface="Helvetica" panose="020B0604020202030204" pitchFamily="34" charset="0"/>
                  <a:sym typeface="Symbol" panose="05050102010706020507" charset="0"/>
                </a:rPr>
                <a:t>3 </a:t>
              </a: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 </a:t>
              </a:r>
              <a:r>
                <a:rPr kumimoji="1" lang="en-US" altLang="zh-CN" sz="1400" i="1">
                  <a:latin typeface="Helvetica" panose="020B060402020203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 sz="2400" i="1" baseline="-25000">
                  <a:latin typeface="Helvetica" panose="020B0604020202030204" pitchFamily="34" charset="0"/>
                  <a:sym typeface="Symbol" panose="05050102010706020507" charset="0"/>
                </a:rPr>
                <a:t>customer_name, account_number</a:t>
              </a:r>
              <a:r>
                <a:rPr kumimoji="1" lang="en-US" altLang="zh-CN" sz="2000">
                  <a:latin typeface="Helvetica" panose="020B060402020203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(  </a:t>
              </a:r>
              <a:r>
                <a:rPr kumimoji="1" lang="en-US" altLang="zh-CN" i="1">
                  <a:latin typeface="Helvetica" panose="020B0604020202030204" pitchFamily="34" charset="0"/>
                  <a:sym typeface="Symbol" panose="05050102010706020507" charset="0"/>
                </a:rPr>
                <a:t>r</a:t>
              </a:r>
              <a:r>
                <a:rPr kumimoji="1" lang="en-US" altLang="zh-CN" baseline="-25000">
                  <a:latin typeface="Helvetica" panose="020B0604020202030204" pitchFamily="34" charset="0"/>
                  <a:sym typeface="Symbol" panose="05050102010706020507" charset="0"/>
                </a:rPr>
                <a:t>2</a:t>
              </a: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     depositor)</a:t>
              </a: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en-US" altLang="zh-CN" i="1">
                  <a:latin typeface="Helvetica" panose="020B0604020202030204" pitchFamily="34" charset="0"/>
                  <a:sym typeface="Symbol" panose="05050102010706020507" charset="0"/>
                </a:rPr>
                <a:t>account </a:t>
              </a: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 account – </a:t>
              </a:r>
              <a:r>
                <a:rPr kumimoji="1" lang="en-US" altLang="zh-CN" i="1">
                  <a:latin typeface="Helvetica" panose="020B0604020202030204" pitchFamily="34" charset="0"/>
                  <a:sym typeface="Symbol" panose="05050102010706020507" charset="0"/>
                </a:rPr>
                <a:t>r</a:t>
              </a:r>
              <a:r>
                <a:rPr kumimoji="1" lang="en-US" altLang="zh-CN" baseline="-25000">
                  <a:latin typeface="Helvetica" panose="020B0604020202030204" pitchFamily="34" charset="0"/>
                  <a:sym typeface="Symbol" panose="05050102010706020507" charset="0"/>
                </a:rPr>
                <a:t>2</a:t>
              </a:r>
              <a:endParaRPr kumimoji="1" lang="en-US" altLang="zh-CN">
                <a:latin typeface="Helvetica" panose="020B0604020202030204" pitchFamily="34" charset="0"/>
                <a:sym typeface="Symbol" panose="05050102010706020507" charset="0"/>
              </a:endParaRP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en-US" altLang="zh-CN" i="1">
                  <a:latin typeface="Helvetica" panose="020B0604020202030204" pitchFamily="34" charset="0"/>
                  <a:sym typeface="Symbol" panose="05050102010706020507" charset="0"/>
                </a:rPr>
                <a:t>depositor </a:t>
              </a:r>
              <a:r>
                <a:rPr kumimoji="1" lang="en-US" altLang="zh-CN">
                  <a:latin typeface="Helvetica" panose="020B0604020202030204" pitchFamily="34" charset="0"/>
                  <a:sym typeface="Symbol" panose="05050102010706020507" charset="0"/>
                </a:rPr>
                <a:t> depositor – </a:t>
              </a:r>
              <a:r>
                <a:rPr kumimoji="1" lang="en-US" altLang="zh-CN" i="1">
                  <a:latin typeface="Helvetica" panose="020B0604020202030204" pitchFamily="34" charset="0"/>
                  <a:sym typeface="Symbol" panose="05050102010706020507" charset="0"/>
                </a:rPr>
                <a:t>r</a:t>
              </a:r>
              <a:r>
                <a:rPr kumimoji="1" lang="en-US" altLang="zh-CN" baseline="-25000">
                  <a:latin typeface="Helvetica" panose="020B0604020202030204" pitchFamily="34" charset="0"/>
                  <a:sym typeface="Symbol" panose="05050102010706020507" charset="0"/>
                </a:rPr>
                <a:t>3</a:t>
              </a:r>
            </a:p>
          </p:txBody>
        </p:sp>
      </p:grp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241618" y="2247900"/>
            <a:ext cx="836676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defRPr/>
            </a:pPr>
            <a:r>
              <a:rPr kumimoji="1"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1"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Delete all loan records with amount in the range of 0 to 50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989648" y="2858135"/>
            <a:ext cx="58531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  <a:defRPr/>
            </a:pPr>
            <a:r>
              <a:rPr kumimoji="1"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loan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 </a:t>
            </a:r>
            <a:r>
              <a:rPr kumimoji="1"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loan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 –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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</a:t>
            </a:r>
            <a:r>
              <a:rPr kumimoji="1" lang="en-US" altLang="zh-CN" sz="2800" i="1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amount 0and amount  50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 (</a:t>
            </a:r>
            <a:r>
              <a:rPr kumimoji="1"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loan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)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996315" y="1613535"/>
            <a:ext cx="6984365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  <a:defRPr/>
            </a:pPr>
            <a:r>
              <a:rPr kumimoji="1" lang="en-US" altLang="zh-CN" sz="2000" i="1">
                <a:latin typeface="Arial" panose="020B0604020202020204" pitchFamily="34" charset="0"/>
                <a:cs typeface="Arial" panose="020B0604020202020204" pitchFamily="34" charset="0"/>
              </a:rPr>
              <a:t>account </a:t>
            </a:r>
            <a:r>
              <a:rPr kumimoji="1" lang="en-US" altLang="zh-CN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 </a:t>
            </a:r>
            <a:r>
              <a:rPr kumimoji="1" lang="en-US" altLang="zh-CN" sz="20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account </a:t>
            </a:r>
            <a:r>
              <a:rPr kumimoji="1" lang="en-US" altLang="zh-CN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– </a:t>
            </a:r>
            <a:r>
              <a:rPr kumimoji="1" lang="en-US" altLang="zh-CN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</a:t>
            </a:r>
            <a:r>
              <a:rPr kumimoji="1" lang="en-US" altLang="zh-CN" sz="2800" i="1" baseline="-25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branch_name = “Perryridge”</a:t>
            </a:r>
            <a:r>
              <a:rPr kumimoji="1" lang="en-US" altLang="zh-CN" sz="20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 </a:t>
            </a:r>
            <a:r>
              <a:rPr kumimoji="1" lang="en-US" altLang="zh-CN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(</a:t>
            </a:r>
            <a:r>
              <a:rPr kumimoji="1" lang="en-US" altLang="zh-CN" sz="2000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account </a:t>
            </a:r>
            <a:r>
              <a:rPr kumimoji="1" lang="en-US" altLang="zh-CN" sz="2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)</a:t>
            </a:r>
          </a:p>
          <a:p>
            <a:pPr algn="ctr" eaLnBrk="0" hangingPunct="0">
              <a:defRPr/>
            </a:pP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22690" r="404" b="22958"/>
          <a:stretch>
            <a:fillRect/>
          </a:stretch>
        </p:blipFill>
        <p:spPr bwMode="auto">
          <a:xfrm>
            <a:off x="5041900" y="5153025"/>
            <a:ext cx="4046220" cy="166306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 bldLvl="0" animBg="1" autoUpdateAnimBg="0"/>
      <p:bldP spid="83977" grpId="0" bldLvl="0" animBg="1" autoUpdateAnimBg="0"/>
      <p:bldP spid="83978" grpId="0" bldLvl="0" animBg="1" autoUpdateAnimBg="0"/>
      <p:bldP spid="83979" grpId="0" bldLvl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Insertion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03300"/>
            <a:ext cx="8964295" cy="5383530"/>
          </a:xfrm>
        </p:spPr>
        <p:txBody>
          <a:bodyPr/>
          <a:lstStyle/>
          <a:p>
            <a:pPr>
              <a:tabLst>
                <a:tab pos="3263900" algn="ctr"/>
              </a:tabLst>
              <a:defRPr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 insert data into a relation, we either:</a:t>
            </a:r>
          </a:p>
          <a:p>
            <a:pPr lvl="1">
              <a:tabLst>
                <a:tab pos="3263900" algn="ctr"/>
              </a:tabLst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specify a tuple to be inserted</a:t>
            </a:r>
          </a:p>
          <a:p>
            <a:pPr lvl="1">
              <a:tabLst>
                <a:tab pos="3263900" algn="ctr"/>
              </a:tabLst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write a query whose result is a set of tuples to be inserted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tabLst>
                <a:tab pos="3263900" algn="ctr"/>
              </a:tabLst>
              <a:defRPr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 relational algebra, an insertion is expressed by:</a:t>
            </a:r>
          </a:p>
          <a:p>
            <a:pPr>
              <a:buFont typeface="Wingdings" panose="05000000000000000000" charset="0"/>
              <a:buNone/>
              <a:tabLst>
                <a:tab pos="3263900" algn="ctr"/>
              </a:tabLst>
              <a:defRPr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</a:t>
            </a:r>
            <a:r>
              <a:rPr lang="en-US" altLang="zh-CN" sz="28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 </a:t>
            </a:r>
            <a:r>
              <a:rPr lang="en-US" altLang="zh-CN" sz="28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   </a:t>
            </a:r>
            <a:r>
              <a:rPr lang="en-US" altLang="zh-CN" sz="28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E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Symbol" panose="05050102010706020507" charset="0"/>
            </a:endParaRPr>
          </a:p>
          <a:p>
            <a:pPr>
              <a:buFont typeface="Wingdings" panose="05000000000000000000" charset="0"/>
              <a:buNone/>
              <a:tabLst>
                <a:tab pos="3263900" algn="ctr"/>
              </a:tabLst>
              <a:defRPr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where </a:t>
            </a:r>
            <a:r>
              <a:rPr lang="en-US" altLang="zh-CN" sz="28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is a relation and </a:t>
            </a:r>
            <a:r>
              <a:rPr lang="en-US" altLang="zh-CN" sz="28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is a relational algebra expression.</a:t>
            </a:r>
          </a:p>
          <a:p>
            <a:pPr>
              <a:tabLst>
                <a:tab pos="3263900" algn="ctr"/>
              </a:tabLst>
              <a:defRPr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insertion of a single tuple is expressed by letting </a:t>
            </a:r>
            <a:r>
              <a:rPr lang="en-US" altLang="zh-CN" sz="28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be a constant relation containing one tuple.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0" y="159385"/>
            <a:ext cx="8077200" cy="606425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lvl="0" algn="ctr" defTabSz="914400">
              <a:buClrTx/>
              <a:buSzTx/>
              <a:buFontTx/>
              <a:defRPr/>
            </a:pPr>
            <a:r>
              <a:rPr lang="en-US" sz="4445" noProof="0">
                <a:ln>
                  <a:noFill/>
                </a:ln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Relations are Unordered</a:t>
            </a:r>
          </a:p>
        </p:txBody>
      </p:sp>
      <p:sp>
        <p:nvSpPr>
          <p:cNvPr id="9219" name="Rectangle 3"/>
          <p:cNvSpPr/>
          <p:nvPr/>
        </p:nvSpPr>
        <p:spPr>
          <a:xfrm>
            <a:off x="234950" y="1078230"/>
            <a:ext cx="8815070" cy="13277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23215" indent="-323215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Order of tuples is irrelevant (tuples may be stored in an arbitrary order)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Example: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instructor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relation with unordered tuples</a:t>
            </a:r>
          </a:p>
        </p:txBody>
      </p:sp>
      <p:pic>
        <p:nvPicPr>
          <p:cNvPr id="9220" name="Picture 4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785" y="2513965"/>
            <a:ext cx="5281930" cy="39833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Insertion Examples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964" y="1077913"/>
            <a:ext cx="8970035" cy="714375"/>
          </a:xfrm>
        </p:spPr>
        <p:txBody>
          <a:bodyPr/>
          <a:lstStyle/>
          <a:p>
            <a:pPr>
              <a:tabLst>
                <a:tab pos="1029970" algn="l"/>
              </a:tabLst>
              <a:defRPr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Insert information in the database specifying that Smith has $1200 in account A-973 at the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Perryridge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branch.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Symbol" panose="05050102010706020507" charset="0"/>
            </a:endParaRP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173964" y="3013710"/>
            <a:ext cx="8970035" cy="1198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defRPr/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 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Provide as a gift for all loan customers in the </a:t>
            </a:r>
            <a:r>
              <a:rPr kumimoji="1" lang="en-US" altLang="zh-CN" sz="24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Perryridge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/>
            </a:r>
            <a:b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</a:b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     branch, a $200 savings account.  Let the loan number serve</a:t>
            </a:r>
            <a:b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</a:b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     as the account number for the new savings account.</a:t>
            </a:r>
            <a:endParaRPr kumimoji="1" lang="en-US" altLang="zh-CN" sz="2400" i="1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charset="0"/>
            </a:endParaRP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1241425" y="2047403"/>
            <a:ext cx="6254750" cy="81470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  <a:defRPr/>
            </a:pPr>
            <a:r>
              <a:rPr kumimoji="1"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account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 </a:t>
            </a:r>
            <a:r>
              <a:rPr kumimoji="1"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 account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    {(“A-973”,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“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Perryridge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”, 1200)}</a:t>
            </a:r>
          </a:p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  <a:defRPr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depositor  </a:t>
            </a:r>
            <a:r>
              <a:rPr kumimoji="1"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 depositor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    {(“Smith”, “A-973”)}</a:t>
            </a:r>
          </a:p>
        </p:txBody>
      </p:sp>
      <p:grpSp>
        <p:nvGrpSpPr>
          <p:cNvPr id="86026" name="Group 10"/>
          <p:cNvGrpSpPr/>
          <p:nvPr/>
        </p:nvGrpSpPr>
        <p:grpSpPr bwMode="auto">
          <a:xfrm>
            <a:off x="1086485" y="4212558"/>
            <a:ext cx="5842000" cy="1230313"/>
            <a:chOff x="622" y="2797"/>
            <a:chExt cx="3680" cy="775"/>
          </a:xfrm>
        </p:grpSpPr>
        <p:sp>
          <p:nvSpPr>
            <p:cNvPr id="86021" name="AutoShape 5"/>
            <p:cNvSpPr>
              <a:spLocks noChangeArrowheads="1"/>
            </p:cNvSpPr>
            <p:nvPr/>
          </p:nvSpPr>
          <p:spPr bwMode="auto">
            <a:xfrm rot="16200000" flipV="1">
              <a:off x="3221" y="2892"/>
              <a:ext cx="88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025" name="Text Box 9"/>
            <p:cNvSpPr txBox="1">
              <a:spLocks noChangeArrowheads="1"/>
            </p:cNvSpPr>
            <p:nvPr/>
          </p:nvSpPr>
          <p:spPr bwMode="auto">
            <a:xfrm>
              <a:off x="622" y="2797"/>
              <a:ext cx="3680" cy="7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en-US" altLang="zh-CN" sz="2000" i="1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r</a:t>
              </a:r>
              <a:r>
                <a:rPr kumimoji="1" lang="en-US" altLang="zh-CN" sz="2000" baseline="-25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1</a:t>
              </a:r>
              <a:r>
                <a: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  (</a:t>
              </a:r>
              <a:r>
                <a:rPr kumimoji="1" lang="en-US" altLang="zh-CN" sz="2000" i="1" baseline="-25000" dirty="0" err="1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branch_name</a:t>
              </a:r>
              <a:r>
                <a:rPr kumimoji="1" lang="en-US" altLang="zh-CN" sz="2000" i="1" baseline="-25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 = “</a:t>
              </a:r>
              <a:r>
                <a:rPr kumimoji="1" lang="en-US" altLang="zh-CN" sz="2000" i="1" baseline="-25000" dirty="0" err="1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Perryridge</a:t>
              </a:r>
              <a:r>
                <a:rPr kumimoji="1" lang="en-US" altLang="zh-CN" sz="2000" i="1" baseline="-25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” </a:t>
              </a:r>
              <a:r>
                <a: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(</a:t>
              </a:r>
              <a:r>
                <a:rPr kumimoji="1" lang="en-US" altLang="zh-CN" sz="2000" i="1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borrower    </a:t>
              </a:r>
              <a:r>
                <a: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loan))</a:t>
              </a: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en-US" altLang="zh-CN" sz="2000" i="1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account </a:t>
              </a:r>
              <a:r>
                <a: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 </a:t>
              </a:r>
              <a:r>
                <a:rPr kumimoji="1" lang="en-US" altLang="zh-CN" sz="2000" i="1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account</a:t>
              </a:r>
              <a:r>
                <a: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  </a:t>
              </a:r>
              <a:r>
                <a:rPr kumimoji="1" lang="en-US" altLang="zh-CN" sz="2000" i="1" baseline="-25000" dirty="0" err="1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loan_number</a:t>
              </a:r>
              <a:r>
                <a:rPr kumimoji="1" lang="en-US" altLang="zh-CN" sz="2000" i="1" baseline="-25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, </a:t>
              </a:r>
              <a:r>
                <a:rPr kumimoji="1" lang="en-US" altLang="zh-CN" sz="1600" i="1" baseline="-25000" dirty="0" err="1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branch_name</a:t>
              </a:r>
              <a:r>
                <a:rPr kumimoji="1" lang="en-US" altLang="zh-CN" sz="1600" i="1" baseline="-25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,</a:t>
              </a:r>
              <a:r>
                <a:rPr kumimoji="1" lang="en-US" altLang="zh-CN" sz="1600" baseline="-25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 sz="2000" i="1" baseline="-25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200</a:t>
              </a:r>
              <a:r>
                <a:rPr kumimoji="1" lang="en-US" altLang="zh-CN" sz="1600" i="1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(</a:t>
              </a:r>
              <a:r>
                <a:rPr kumimoji="1" lang="en-US" altLang="zh-CN" sz="2000" i="1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r</a:t>
              </a:r>
              <a:r>
                <a:rPr kumimoji="1" lang="en-US" altLang="zh-CN" sz="2000" baseline="-25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1</a:t>
              </a:r>
              <a:r>
                <a: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)</a:t>
              </a: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depositor  </a:t>
              </a:r>
              <a:r>
                <a:rPr kumimoji="1" lang="en-US" altLang="zh-CN" sz="2000" i="1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depositor </a:t>
              </a:r>
              <a:r>
                <a: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 </a:t>
              </a:r>
              <a:r>
                <a:rPr kumimoji="1" lang="en-US" altLang="zh-CN" sz="2000" i="1" baseline="-25000" dirty="0" err="1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customer_name</a:t>
              </a:r>
              <a:r>
                <a:rPr kumimoji="1" lang="en-US" altLang="zh-CN" sz="2000" i="1" baseline="-25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, </a:t>
              </a:r>
              <a:r>
                <a:rPr kumimoji="1" lang="en-US" altLang="zh-CN" sz="2000" i="1" baseline="-25000" dirty="0" err="1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loan_number</a:t>
              </a:r>
              <a:r>
                <a:rPr kumimoji="1" lang="en-US" altLang="zh-CN" sz="2000" i="1" baseline="-25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(</a:t>
              </a:r>
              <a:r>
                <a:rPr kumimoji="1" lang="en-US" altLang="zh-CN" sz="2000" i="1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r</a:t>
              </a:r>
              <a:r>
                <a:rPr kumimoji="1" lang="en-US" altLang="zh-CN" sz="2000" baseline="-25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1</a:t>
              </a:r>
              <a:r>
                <a: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)</a:t>
              </a:r>
            </a:p>
          </p:txBody>
        </p:sp>
      </p:grp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22690" r="404" b="22958"/>
          <a:stretch>
            <a:fillRect/>
          </a:stretch>
        </p:blipFill>
        <p:spPr bwMode="auto">
          <a:xfrm>
            <a:off x="5688965" y="5469890"/>
            <a:ext cx="3412490" cy="140271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  <p:bldP spid="86022" grpId="0" bldLvl="0" animBg="1" autoUpdateAnimBg="0"/>
      <p:bldP spid="86024" grpId="0" bldLvl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Updating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946" y="1143000"/>
            <a:ext cx="8733010" cy="4876800"/>
          </a:xfrm>
        </p:spPr>
        <p:txBody>
          <a:bodyPr/>
          <a:lstStyle/>
          <a:p>
            <a:pPr>
              <a:tabLst>
                <a:tab pos="3263900" algn="ctr"/>
              </a:tabLst>
              <a:defRPr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mechanism to change a value in a tuple without charging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all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values in the tuple</a:t>
            </a:r>
          </a:p>
          <a:p>
            <a:pPr>
              <a:tabLst>
                <a:tab pos="3263900" algn="ctr"/>
              </a:tabLst>
              <a:defRPr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 the generalized projection operator to do this task</a:t>
            </a:r>
          </a:p>
          <a:p>
            <a:pPr>
              <a:buFont typeface="Wingdings" panose="05000000000000000000" charset="0"/>
              <a:buNone/>
              <a:tabLst>
                <a:tab pos="3263900" algn="ctr"/>
              </a:tabLst>
              <a:defRPr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b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Symbol" panose="05050102010706020507" charset="0"/>
            </a:endParaRPr>
          </a:p>
          <a:p>
            <a:pPr>
              <a:tabLst>
                <a:tab pos="3263900" algn="ctr"/>
              </a:tabLst>
              <a:defRPr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Each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F</a:t>
            </a:r>
            <a:r>
              <a:rPr lang="en-US" altLang="zh-CN" sz="2400" i="1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is either </a:t>
            </a:r>
          </a:p>
          <a:p>
            <a:pPr lvl="1">
              <a:tabLst>
                <a:tab pos="3263900" algn="ctr"/>
              </a:tabLst>
              <a:defRPr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the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I </a:t>
            </a:r>
            <a:r>
              <a:rPr lang="en-US" altLang="zh-CN" sz="2400" baseline="30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th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attribute of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, if the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I </a:t>
            </a:r>
            <a:r>
              <a:rPr lang="en-US" altLang="zh-CN" sz="2400" baseline="30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th</a:t>
            </a:r>
            <a:r>
              <a:rPr lang="en-US" altLang="zh-CN" sz="2400" baseline="30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attribute is not updated, or,</a:t>
            </a:r>
          </a:p>
          <a:p>
            <a:pPr lvl="1">
              <a:tabLst>
                <a:tab pos="3263900" algn="ctr"/>
              </a:tabLst>
              <a:defRPr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if the attribute is to be updated F</a:t>
            </a:r>
            <a:r>
              <a:rPr lang="en-US" altLang="zh-CN" sz="2400" i="1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i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 is an expression, involving only constants and the attributes of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charset="0"/>
              </a:rPr>
              <a:t>, which gives the new value for the attribute</a:t>
            </a:r>
          </a:p>
        </p:txBody>
      </p:sp>
      <p:graphicFrame>
        <p:nvGraphicFramePr>
          <p:cNvPr id="82947" name="Object 4"/>
          <p:cNvGraphicFramePr>
            <a:graphicFrameLocks noChangeAspect="1"/>
          </p:cNvGraphicFramePr>
          <p:nvPr/>
        </p:nvGraphicFramePr>
        <p:xfrm>
          <a:off x="2568575" y="2559963"/>
          <a:ext cx="212883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公式" r:id="rId3" imgW="1700530" imgH="356870" progId="Equations">
                  <p:embed/>
                </p:oleObj>
              </mc:Choice>
              <mc:Fallback>
                <p:oleObj name="公式" r:id="rId3" imgW="1700530" imgH="356870" progId="Equations">
                  <p:embed/>
                  <p:pic>
                    <p:nvPicPr>
                      <p:cNvPr id="0" name="图片 348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2559963"/>
                        <a:ext cx="212883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Update Examples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568" y="1177925"/>
            <a:ext cx="8835032" cy="650875"/>
          </a:xfrm>
        </p:spPr>
        <p:txBody>
          <a:bodyPr/>
          <a:lstStyle/>
          <a:p>
            <a:pPr>
              <a:tabLst>
                <a:tab pos="3263900" algn="ctr"/>
              </a:tabLst>
              <a:defRPr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Make interest payments by increasing all balances by 5 percent.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9222" y="2621435"/>
            <a:ext cx="9034778" cy="120032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263900" algn="ctr"/>
              </a:tabLst>
              <a:defRPr kumimoji="1" sz="2400">
                <a:latin typeface="+mn-lt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latin typeface="+mn-lt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latin typeface="+mn-lt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latin typeface="+mn-lt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latin typeface="+mn-lt"/>
              </a:defRPr>
            </a:lvl5pPr>
            <a:lvl6pPr marL="22288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latin typeface="+mn-lt"/>
              </a:defRPr>
            </a:lvl6pPr>
            <a:lvl7pPr marL="26860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latin typeface="+mn-lt"/>
              </a:defRPr>
            </a:lvl7pPr>
            <a:lvl8pPr marL="31432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latin typeface="+mn-lt"/>
              </a:defRPr>
            </a:lvl8pPr>
            <a:lvl9pPr marL="36004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latin typeface="+mn-lt"/>
              </a:defRPr>
            </a:lvl9pPr>
          </a:lstStyle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Pay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all accounts with balances over $10,000 6 percent interest 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     and pay all others 5 percent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365325" y="3551555"/>
            <a:ext cx="8473875" cy="112204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  <a:defRPr/>
            </a:pPr>
            <a:r>
              <a:rPr kumimoji="1" lang="zh-CN" altLang="en-US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 </a:t>
            </a:r>
            <a:r>
              <a:rPr kumimoji="1"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account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    </a:t>
            </a:r>
            <a:r>
              <a:rPr kumimoji="1" lang="en-US" altLang="zh-CN" sz="2000" i="1" baseline="-25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account_number</a:t>
            </a:r>
            <a:r>
              <a:rPr kumimoji="1"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, </a:t>
            </a:r>
            <a:r>
              <a:rPr kumimoji="1" lang="en-US" altLang="zh-CN" sz="2000" i="1" baseline="-25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branch_name</a:t>
            </a:r>
            <a:r>
              <a:rPr kumimoji="1"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, </a:t>
            </a:r>
            <a:r>
              <a:rPr kumimoji="1" lang="en-US" altLang="zh-CN" sz="2000" i="1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balance </a:t>
            </a:r>
            <a:r>
              <a:rPr kumimoji="1"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* 1.06</a:t>
            </a:r>
            <a:r>
              <a:rPr kumimoji="1" lang="en-US" altLang="zh-CN" sz="2000" i="1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( </a:t>
            </a:r>
            <a:r>
              <a:rPr kumimoji="1" lang="en-US" altLang="zh-CN" sz="2000" i="1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BAL  10000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(</a:t>
            </a:r>
            <a:r>
              <a:rPr kumimoji="1"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account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))</a:t>
            </a:r>
            <a:b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</a:b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                       </a:t>
            </a:r>
            <a:r>
              <a:rPr kumimoji="1" lang="en-US" altLang="zh-CN" sz="2000" i="1" baseline="-25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account_number</a:t>
            </a:r>
            <a:r>
              <a:rPr kumimoji="1"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, </a:t>
            </a:r>
            <a:r>
              <a:rPr kumimoji="1" lang="en-US" altLang="zh-CN" sz="2000" i="1" baseline="-25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branch_name</a:t>
            </a:r>
            <a:r>
              <a:rPr kumimoji="1"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, </a:t>
            </a:r>
            <a:r>
              <a:rPr kumimoji="1" lang="en-US" altLang="zh-CN" sz="2000" i="1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balance * </a:t>
            </a:r>
            <a:r>
              <a:rPr kumimoji="1"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1.05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(</a:t>
            </a:r>
            <a:r>
              <a:rPr kumimoji="1" lang="en-US" altLang="zh-CN" sz="2000" i="1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BAL  10000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(</a:t>
            </a:r>
            <a:r>
              <a:rPr kumimoji="1" lang="en-US" altLang="zh-C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account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))</a:t>
            </a:r>
          </a:p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  <a:defRPr/>
            </a:pPr>
            <a:endParaRPr kumimoji="1" lang="zh-CN" altLang="en-US" sz="2000" i="1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charset="0"/>
            </a:endParaRPr>
          </a:p>
        </p:txBody>
      </p:sp>
      <p:grpSp>
        <p:nvGrpSpPr>
          <p:cNvPr id="88072" name="Group 8"/>
          <p:cNvGrpSpPr/>
          <p:nvPr/>
        </p:nvGrpSpPr>
        <p:grpSpPr bwMode="auto">
          <a:xfrm>
            <a:off x="423148" y="2041695"/>
            <a:ext cx="7570788" cy="891510"/>
            <a:chOff x="526" y="965"/>
            <a:chExt cx="4769" cy="643"/>
          </a:xfrm>
        </p:grpSpPr>
        <p:sp>
          <p:nvSpPr>
            <p:cNvPr id="88070" name="Text Box 6"/>
            <p:cNvSpPr txBox="1">
              <a:spLocks noChangeArrowheads="1"/>
            </p:cNvSpPr>
            <p:nvPr/>
          </p:nvSpPr>
          <p:spPr bwMode="auto">
            <a:xfrm>
              <a:off x="830" y="965"/>
              <a:ext cx="437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r>
                <a:rPr kumimoji="1" lang="en-US" altLang="zh-CN" sz="2000" i="1">
                  <a:latin typeface="Arial" panose="020B0604020202020204" pitchFamily="34" charset="0"/>
                  <a:cs typeface="Arial" panose="020B0604020202020204" pitchFamily="34" charset="0"/>
                </a:rPr>
                <a:t>account </a:t>
              </a:r>
              <a:r>
                <a:rPr kumimoji="1" lang="en-US" altLang="zh-CN" sz="20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  </a:t>
              </a:r>
              <a:r>
                <a:rPr kumimoji="1" lang="en-US" altLang="zh-CN" sz="2000" i="1" baseline="-250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account_number</a:t>
              </a:r>
              <a:r>
                <a:rPr kumimoji="1" lang="en-US" altLang="zh-CN" sz="2000" baseline="-250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, </a:t>
              </a:r>
              <a:r>
                <a:rPr kumimoji="1" lang="en-US" altLang="zh-CN" sz="2000" i="1" baseline="-250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branch_name</a:t>
              </a:r>
              <a:r>
                <a:rPr kumimoji="1" lang="en-US" altLang="zh-CN" sz="2000" baseline="-250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, </a:t>
              </a:r>
              <a:r>
                <a:rPr kumimoji="1" lang="en-US" altLang="zh-CN" sz="2000" i="1" baseline="-250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balance </a:t>
              </a:r>
              <a:r>
                <a:rPr kumimoji="1" lang="en-US" altLang="zh-CN" sz="2000" baseline="-250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* 1.05</a:t>
              </a:r>
              <a:r>
                <a:rPr kumimoji="1" lang="en-US" altLang="zh-CN" sz="2000" i="1" baseline="-250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 </a:t>
              </a:r>
              <a:r>
                <a:rPr kumimoji="1" lang="en-US" altLang="zh-CN" sz="20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(</a:t>
              </a:r>
              <a:r>
                <a:rPr kumimoji="1" lang="en-US" altLang="zh-CN" sz="2000" i="1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account</a:t>
              </a:r>
              <a:r>
                <a:rPr kumimoji="1" lang="en-US" altLang="zh-CN" sz="20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charset="0"/>
                </a:rPr>
                <a:t>)</a:t>
              </a:r>
            </a:p>
          </p:txBody>
        </p:sp>
        <p:sp>
          <p:nvSpPr>
            <p:cNvPr id="88071" name="Text Box 7"/>
            <p:cNvSpPr txBox="1">
              <a:spLocks noChangeArrowheads="1"/>
            </p:cNvSpPr>
            <p:nvPr/>
          </p:nvSpPr>
          <p:spPr bwMode="auto">
            <a:xfrm>
              <a:off x="526" y="1319"/>
              <a:ext cx="4769" cy="28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0"/>
                <a:buNone/>
                <a:defRPr/>
              </a:pPr>
              <a:endParaRPr kumimoji="1" lang="zh-CN" altLang="en-US" sz="2000" i="1">
                <a:latin typeface="Helvetica" panose="020B0604020202030204" pitchFamily="34" charset="0"/>
                <a:sym typeface="Symbol" panose="05050102010706020507" charset="0"/>
              </a:endParaRPr>
            </a:p>
          </p:txBody>
        </p:sp>
      </p:grp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22690" r="404" b="22958"/>
          <a:stretch>
            <a:fillRect/>
          </a:stretch>
        </p:blipFill>
        <p:spPr bwMode="auto">
          <a:xfrm>
            <a:off x="3437255" y="4460240"/>
            <a:ext cx="5664200" cy="232854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/>
      <p:bldP spid="88068" grpId="0" autoUpdateAnimBg="0"/>
      <p:bldP spid="88069" grpId="0" bldLvl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Summary of Relational Algebra Operators</a:t>
            </a:r>
          </a:p>
        </p:txBody>
      </p:sp>
      <p:sp>
        <p:nvSpPr>
          <p:cNvPr id="24579" name="Rectangle 3"/>
          <p:cNvSpPr/>
          <p:nvPr/>
        </p:nvSpPr>
        <p:spPr>
          <a:xfrm>
            <a:off x="1093788" y="803275"/>
            <a:ext cx="7246937" cy="325438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 altLang="en-US" sz="1200" dirty="0">
              <a:latin typeface="Helvetica" panose="020B0604020202030204" pitchFamily="34" charset="0"/>
            </a:endParaRPr>
          </a:p>
        </p:txBody>
      </p:sp>
      <p:sp>
        <p:nvSpPr>
          <p:cNvPr id="24580" name="Rectangle 4"/>
          <p:cNvSpPr/>
          <p:nvPr/>
        </p:nvSpPr>
        <p:spPr>
          <a:xfrm>
            <a:off x="1093788" y="1179513"/>
            <a:ext cx="7253287" cy="489585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 altLang="en-US" sz="1200" dirty="0">
              <a:latin typeface="Helvetica" panose="020B0604020202030204" pitchFamily="34" charset="0"/>
            </a:endParaRPr>
          </a:p>
        </p:txBody>
      </p:sp>
      <p:cxnSp>
        <p:nvCxnSpPr>
          <p:cNvPr id="24581" name="Straight Connector 5"/>
          <p:cNvCxnSpPr/>
          <p:nvPr/>
        </p:nvCxnSpPr>
        <p:spPr>
          <a:xfrm>
            <a:off x="2862263" y="1169988"/>
            <a:ext cx="0" cy="49053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582" name="Straight Connector 2"/>
          <p:cNvCxnSpPr/>
          <p:nvPr/>
        </p:nvCxnSpPr>
        <p:spPr>
          <a:xfrm flipV="1">
            <a:off x="2862263" y="803275"/>
            <a:ext cx="0" cy="32543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4583" name="TextBox 6"/>
          <p:cNvSpPr txBox="1"/>
          <p:nvPr/>
        </p:nvSpPr>
        <p:spPr>
          <a:xfrm>
            <a:off x="1042988" y="846138"/>
            <a:ext cx="6186487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  Symbol (Name)                  Example of Use</a:t>
            </a:r>
          </a:p>
        </p:txBody>
      </p:sp>
      <p:sp>
        <p:nvSpPr>
          <p:cNvPr id="24584" name="TextBox 9"/>
          <p:cNvSpPr txBox="1"/>
          <p:nvPr/>
        </p:nvSpPr>
        <p:spPr>
          <a:xfrm>
            <a:off x="1023938" y="1306513"/>
            <a:ext cx="6486525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  (Selection)	                        </a:t>
            </a:r>
            <a:r>
              <a:rPr lang="el-GR" alt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Palatino Linotype" panose="02040502050505030304" pitchFamily="18" charset="0"/>
              </a:rPr>
              <a:t>salary &gt; = 85000 </a:t>
            </a:r>
            <a:r>
              <a:rPr lang="en-US" altLang="en-US" sz="1200" baseline="30000" dirty="0">
                <a:latin typeface="Palatino Linotype" panose="02040502050505030304" pitchFamily="18" charset="0"/>
              </a:rPr>
              <a:t>(</a:t>
            </a:r>
            <a:r>
              <a:rPr lang="en-US" altLang="en-US" sz="1200" i="1" baseline="30000" dirty="0">
                <a:latin typeface="Palatino Linotype" panose="02040502050505030304" pitchFamily="18" charset="0"/>
              </a:rPr>
              <a:t>instructor</a:t>
            </a:r>
            <a:r>
              <a:rPr lang="en-US" altLang="en-US" sz="1200" baseline="30000" dirty="0">
                <a:latin typeface="Palatino Linotype" panose="02040502050505030304" pitchFamily="18" charset="0"/>
              </a:rPr>
              <a:t>)</a:t>
            </a:r>
          </a:p>
        </p:txBody>
      </p:sp>
      <p:sp>
        <p:nvSpPr>
          <p:cNvPr id="24585" name="TextBox 8"/>
          <p:cNvSpPr txBox="1"/>
          <p:nvPr/>
        </p:nvSpPr>
        <p:spPr>
          <a:xfrm>
            <a:off x="1128713" y="1111250"/>
            <a:ext cx="887412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l-G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altLang="en-US" sz="1200" dirty="0">
              <a:latin typeface="Helvetica" panose="020B0604020202030204" pitchFamily="34" charset="0"/>
            </a:endParaRPr>
          </a:p>
        </p:txBody>
      </p:sp>
      <p:cxnSp>
        <p:nvCxnSpPr>
          <p:cNvPr id="24586" name="Straight Connector 11"/>
          <p:cNvCxnSpPr/>
          <p:nvPr/>
        </p:nvCxnSpPr>
        <p:spPr>
          <a:xfrm>
            <a:off x="2862263" y="1574800"/>
            <a:ext cx="5478462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4587" name="TextBox 12"/>
          <p:cNvSpPr txBox="1"/>
          <p:nvPr/>
        </p:nvSpPr>
        <p:spPr>
          <a:xfrm>
            <a:off x="2870200" y="1581150"/>
            <a:ext cx="5478463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Return rows of the input relation that satisfy the predicate.</a:t>
            </a:r>
          </a:p>
        </p:txBody>
      </p:sp>
      <p:cxnSp>
        <p:nvCxnSpPr>
          <p:cNvPr id="24588" name="Straight Connector 16"/>
          <p:cNvCxnSpPr/>
          <p:nvPr/>
        </p:nvCxnSpPr>
        <p:spPr>
          <a:xfrm>
            <a:off x="1093788" y="1900238"/>
            <a:ext cx="724535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589" name="Straight Connector 18"/>
          <p:cNvCxnSpPr/>
          <p:nvPr/>
        </p:nvCxnSpPr>
        <p:spPr>
          <a:xfrm>
            <a:off x="2870200" y="2335213"/>
            <a:ext cx="547687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590" name="Straight Connector 19"/>
          <p:cNvCxnSpPr/>
          <p:nvPr/>
        </p:nvCxnSpPr>
        <p:spPr>
          <a:xfrm>
            <a:off x="1101725" y="2795588"/>
            <a:ext cx="724535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4591" name="TextBox 20"/>
          <p:cNvSpPr txBox="1"/>
          <p:nvPr/>
        </p:nvSpPr>
        <p:spPr>
          <a:xfrm>
            <a:off x="1135063" y="1852613"/>
            <a:ext cx="889000" cy="277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l-G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endParaRPr lang="en-US" altLang="en-US" sz="1200" dirty="0">
              <a:latin typeface="Helvetica" panose="020B0604020202030204" pitchFamily="34" charset="0"/>
            </a:endParaRPr>
          </a:p>
        </p:txBody>
      </p:sp>
      <p:sp>
        <p:nvSpPr>
          <p:cNvPr id="24592" name="TextBox 21"/>
          <p:cNvSpPr txBox="1"/>
          <p:nvPr/>
        </p:nvSpPr>
        <p:spPr>
          <a:xfrm>
            <a:off x="1031875" y="2047875"/>
            <a:ext cx="6484938" cy="277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  (Projection)	                         </a:t>
            </a:r>
            <a:r>
              <a:rPr lang="el-GR" alt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i="1" dirty="0">
                <a:latin typeface="Palatino Linotype" panose="02040502050505030304" pitchFamily="18" charset="0"/>
              </a:rPr>
              <a:t>ID, salary </a:t>
            </a:r>
            <a:r>
              <a:rPr lang="en-US" altLang="en-US" sz="1200" baseline="30000" dirty="0">
                <a:latin typeface="Palatino Linotype" panose="02040502050505030304" pitchFamily="18" charset="0"/>
              </a:rPr>
              <a:t>(</a:t>
            </a:r>
            <a:r>
              <a:rPr lang="en-US" altLang="en-US" sz="1200" i="1" baseline="30000" dirty="0">
                <a:latin typeface="Palatino Linotype" panose="02040502050505030304" pitchFamily="18" charset="0"/>
              </a:rPr>
              <a:t>instructor</a:t>
            </a:r>
            <a:r>
              <a:rPr lang="en-US" altLang="en-US" sz="1200" baseline="30000" dirty="0">
                <a:latin typeface="Palatino Linotype" panose="02040502050505030304" pitchFamily="18" charset="0"/>
              </a:rPr>
              <a:t>)</a:t>
            </a:r>
          </a:p>
        </p:txBody>
      </p:sp>
      <p:sp>
        <p:nvSpPr>
          <p:cNvPr id="24593" name="TextBox 22"/>
          <p:cNvSpPr txBox="1"/>
          <p:nvPr/>
        </p:nvSpPr>
        <p:spPr>
          <a:xfrm>
            <a:off x="2870200" y="2322513"/>
            <a:ext cx="54768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Output specified attributes from all rows of the input relation.  Remove duplicate tuples from the output.</a:t>
            </a:r>
          </a:p>
        </p:txBody>
      </p:sp>
      <p:cxnSp>
        <p:nvCxnSpPr>
          <p:cNvPr id="24594" name="Straight Connector 25"/>
          <p:cNvCxnSpPr/>
          <p:nvPr/>
        </p:nvCxnSpPr>
        <p:spPr>
          <a:xfrm>
            <a:off x="2868613" y="3205163"/>
            <a:ext cx="5478462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595" name="Straight Connector 26"/>
          <p:cNvCxnSpPr/>
          <p:nvPr/>
        </p:nvCxnSpPr>
        <p:spPr>
          <a:xfrm>
            <a:off x="1100138" y="3673475"/>
            <a:ext cx="724535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4596" name="TextBox 31"/>
          <p:cNvSpPr txBox="1"/>
          <p:nvPr/>
        </p:nvSpPr>
        <p:spPr>
          <a:xfrm>
            <a:off x="1057275" y="2735263"/>
            <a:ext cx="922338" cy="277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 </a:t>
            </a:r>
            <a:r>
              <a:rPr lang="en-US" altLang="en-US" sz="1200" dirty="0">
                <a:latin typeface="Lucida Sans Unicode" panose="020B0602030504020204" charset="0"/>
              </a:rPr>
              <a:t>x</a:t>
            </a:r>
            <a:endParaRPr lang="en-US" altLang="en-US" sz="1200" dirty="0">
              <a:latin typeface="Helvetica" panose="020B0604020202030204" pitchFamily="34" charset="0"/>
            </a:endParaRPr>
          </a:p>
        </p:txBody>
      </p:sp>
      <p:sp>
        <p:nvSpPr>
          <p:cNvPr id="24597" name="TextBox 32"/>
          <p:cNvSpPr txBox="1"/>
          <p:nvPr/>
        </p:nvSpPr>
        <p:spPr>
          <a:xfrm>
            <a:off x="1036638" y="2908300"/>
            <a:ext cx="6486525" cy="277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 (Cartesian Product)	 </a:t>
            </a:r>
            <a:r>
              <a:rPr lang="en-US" altLang="en-US" sz="1200" i="1" dirty="0">
                <a:latin typeface="Palatino Linotype" panose="02040502050505030304" pitchFamily="18" charset="0"/>
              </a:rPr>
              <a:t>instructor</a:t>
            </a:r>
            <a:r>
              <a:rPr lang="en-US" altLang="en-US" sz="1200" dirty="0">
                <a:latin typeface="Palatino Linotype" panose="02040502050505030304" pitchFamily="18" charset="0"/>
              </a:rPr>
              <a:t> </a:t>
            </a:r>
            <a:r>
              <a:rPr lang="en-US" altLang="en-US" sz="1200" dirty="0">
                <a:latin typeface="Lucida Sans Unicode" panose="020B0602030504020204" charset="0"/>
              </a:rPr>
              <a:t>x</a:t>
            </a:r>
            <a:r>
              <a:rPr lang="en-US" altLang="en-US" sz="1200" i="1" dirty="0">
                <a:latin typeface="Palatino Linotype" panose="02040502050505030304" pitchFamily="18" charset="0"/>
              </a:rPr>
              <a:t>  department</a:t>
            </a:r>
          </a:p>
        </p:txBody>
      </p:sp>
      <p:sp>
        <p:nvSpPr>
          <p:cNvPr id="24598" name="TextBox 34"/>
          <p:cNvSpPr txBox="1"/>
          <p:nvPr/>
        </p:nvSpPr>
        <p:spPr>
          <a:xfrm>
            <a:off x="2874963" y="3209925"/>
            <a:ext cx="55753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Output pairs of rows from the two input relations that have the same value on all attributes that have the same name.</a:t>
            </a:r>
          </a:p>
        </p:txBody>
      </p:sp>
      <p:cxnSp>
        <p:nvCxnSpPr>
          <p:cNvPr id="24599" name="Straight Connector 35"/>
          <p:cNvCxnSpPr/>
          <p:nvPr/>
        </p:nvCxnSpPr>
        <p:spPr>
          <a:xfrm>
            <a:off x="1093788" y="4400550"/>
            <a:ext cx="7259637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600" name="Straight Connector 36"/>
          <p:cNvCxnSpPr/>
          <p:nvPr/>
        </p:nvCxnSpPr>
        <p:spPr>
          <a:xfrm>
            <a:off x="1106488" y="5108575"/>
            <a:ext cx="724535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4601" name="TextBox 37"/>
          <p:cNvSpPr txBox="1"/>
          <p:nvPr/>
        </p:nvSpPr>
        <p:spPr>
          <a:xfrm>
            <a:off x="1055688" y="3622675"/>
            <a:ext cx="922337" cy="277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 </a:t>
            </a:r>
            <a:r>
              <a:rPr lang="en-US" altLang="en-US" sz="1200" dirty="0">
                <a:latin typeface="Lucida Sans Unicode" panose="020B0602030504020204" charset="0"/>
              </a:rPr>
              <a:t>∪</a:t>
            </a:r>
            <a:endParaRPr lang="en-US" altLang="en-US" sz="1200" dirty="0">
              <a:latin typeface="Helvetica" panose="020B0604020202030204" pitchFamily="34" charset="0"/>
            </a:endParaRPr>
          </a:p>
        </p:txBody>
      </p:sp>
      <p:sp>
        <p:nvSpPr>
          <p:cNvPr id="24602" name="TextBox 38"/>
          <p:cNvSpPr txBox="1"/>
          <p:nvPr/>
        </p:nvSpPr>
        <p:spPr>
          <a:xfrm>
            <a:off x="1035050" y="3795713"/>
            <a:ext cx="6486525" cy="277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 (Union)		 </a:t>
            </a:r>
            <a:r>
              <a:rPr lang="el-GR" alt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i="1" dirty="0">
                <a:latin typeface="Palatino Linotype" panose="02040502050505030304" pitchFamily="18" charset="0"/>
              </a:rPr>
              <a:t>name </a:t>
            </a:r>
            <a:r>
              <a:rPr lang="en-US" altLang="en-US" sz="1200" baseline="30000" dirty="0">
                <a:latin typeface="Palatino Linotype" panose="02040502050505030304" pitchFamily="18" charset="0"/>
              </a:rPr>
              <a:t>(</a:t>
            </a:r>
            <a:r>
              <a:rPr lang="en-US" altLang="en-US" sz="1200" i="1" baseline="30000" dirty="0">
                <a:latin typeface="Palatino Linotype" panose="02040502050505030304" pitchFamily="18" charset="0"/>
              </a:rPr>
              <a:t>instructor)  </a:t>
            </a:r>
            <a:r>
              <a:rPr lang="en-US" altLang="en-US" sz="1200" baseline="30000" dirty="0">
                <a:latin typeface="Palatino Linotype" panose="02040502050505030304" pitchFamily="18" charset="0"/>
              </a:rPr>
              <a:t>∪  </a:t>
            </a:r>
            <a:r>
              <a:rPr lang="el-GR" alt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i="1" dirty="0">
                <a:latin typeface="Palatino Linotype" panose="02040502050505030304" pitchFamily="18" charset="0"/>
              </a:rPr>
              <a:t>name </a:t>
            </a:r>
            <a:r>
              <a:rPr lang="en-US" altLang="en-US" sz="1200" baseline="30000" dirty="0">
                <a:latin typeface="Palatino Linotype" panose="02040502050505030304" pitchFamily="18" charset="0"/>
              </a:rPr>
              <a:t>(</a:t>
            </a:r>
            <a:r>
              <a:rPr lang="en-US" altLang="en-US" sz="1200" i="1" baseline="30000" dirty="0">
                <a:latin typeface="Palatino Linotype" panose="02040502050505030304" pitchFamily="18" charset="0"/>
              </a:rPr>
              <a:t>student)</a:t>
            </a:r>
            <a:endParaRPr lang="en-US" altLang="en-US" sz="1200" i="1" dirty="0">
              <a:latin typeface="Palatino Linotype" panose="02040502050505030304" pitchFamily="18" charset="0"/>
            </a:endParaRPr>
          </a:p>
        </p:txBody>
      </p:sp>
      <p:sp>
        <p:nvSpPr>
          <p:cNvPr id="24603" name="TextBox 39"/>
          <p:cNvSpPr txBox="1"/>
          <p:nvPr/>
        </p:nvSpPr>
        <p:spPr>
          <a:xfrm>
            <a:off x="2867025" y="4089400"/>
            <a:ext cx="5575300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Output the union of tuples from the </a:t>
            </a:r>
            <a:r>
              <a:rPr lang="en-US" altLang="en-US" sz="1200" i="1" dirty="0">
                <a:latin typeface="Palatino Linotype" panose="02040502050505030304" pitchFamily="18" charset="0"/>
              </a:rPr>
              <a:t>two </a:t>
            </a:r>
            <a:r>
              <a:rPr lang="en-US" altLang="en-US" sz="1200" dirty="0">
                <a:latin typeface="Palatino Linotype" panose="02040502050505030304" pitchFamily="18" charset="0"/>
              </a:rPr>
              <a:t>input relations.</a:t>
            </a:r>
          </a:p>
        </p:txBody>
      </p:sp>
      <p:cxnSp>
        <p:nvCxnSpPr>
          <p:cNvPr id="24604" name="Straight Connector 42"/>
          <p:cNvCxnSpPr/>
          <p:nvPr/>
        </p:nvCxnSpPr>
        <p:spPr>
          <a:xfrm>
            <a:off x="2874963" y="4056063"/>
            <a:ext cx="547687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4605" name="TextBox 24"/>
          <p:cNvSpPr txBox="1"/>
          <p:nvPr/>
        </p:nvSpPr>
        <p:spPr>
          <a:xfrm>
            <a:off x="1038225" y="5259388"/>
            <a:ext cx="6486525" cy="277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 (Natural Join)	 </a:t>
            </a:r>
            <a:r>
              <a:rPr lang="en-US" altLang="en-US" sz="1200" i="1" dirty="0">
                <a:latin typeface="Palatino Linotype" panose="02040502050505030304" pitchFamily="18" charset="0"/>
              </a:rPr>
              <a:t>instructor</a:t>
            </a:r>
            <a:r>
              <a:rPr lang="en-US" altLang="en-US" sz="1200" dirty="0">
                <a:latin typeface="Palatino Linotype" panose="02040502050505030304" pitchFamily="18" charset="0"/>
              </a:rPr>
              <a:t> </a:t>
            </a:r>
            <a:r>
              <a:rPr lang="en-US" altLang="en-US" sz="1200" dirty="0">
                <a:latin typeface="Lucida Sans Unicode" panose="020B0602030504020204" charset="0"/>
              </a:rPr>
              <a:t>⋈</a:t>
            </a:r>
            <a:r>
              <a:rPr lang="en-US" altLang="en-US" sz="1200" i="1" dirty="0">
                <a:latin typeface="Palatino Linotype" panose="02040502050505030304" pitchFamily="18" charset="0"/>
              </a:rPr>
              <a:t>  department</a:t>
            </a:r>
          </a:p>
        </p:txBody>
      </p:sp>
      <p:sp>
        <p:nvSpPr>
          <p:cNvPr id="24606" name="TextBox 27"/>
          <p:cNvSpPr txBox="1"/>
          <p:nvPr/>
        </p:nvSpPr>
        <p:spPr>
          <a:xfrm>
            <a:off x="2868613" y="5559425"/>
            <a:ext cx="55753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Output pairs of rows from the two input relations that have the same value on all attributes that have the same name.</a:t>
            </a:r>
          </a:p>
        </p:txBody>
      </p:sp>
      <p:sp>
        <p:nvSpPr>
          <p:cNvPr id="24607" name="TextBox 30"/>
          <p:cNvSpPr txBox="1"/>
          <p:nvPr/>
        </p:nvSpPr>
        <p:spPr>
          <a:xfrm>
            <a:off x="1049338" y="5078413"/>
            <a:ext cx="923925" cy="277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 </a:t>
            </a:r>
            <a:r>
              <a:rPr lang="en-US" altLang="en-US" sz="1200" dirty="0">
                <a:latin typeface="Lucida Sans Unicode" panose="020B0602030504020204" charset="0"/>
              </a:rPr>
              <a:t>⋈</a:t>
            </a:r>
            <a:endParaRPr lang="en-US" altLang="en-US" sz="1200" dirty="0">
              <a:latin typeface="Helvetica" panose="020B0604020202030204" pitchFamily="34" charset="0"/>
            </a:endParaRPr>
          </a:p>
        </p:txBody>
      </p:sp>
      <p:sp>
        <p:nvSpPr>
          <p:cNvPr id="24608" name="TextBox 37"/>
          <p:cNvSpPr txBox="1"/>
          <p:nvPr/>
        </p:nvSpPr>
        <p:spPr>
          <a:xfrm>
            <a:off x="1046163" y="4348163"/>
            <a:ext cx="922337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 </a:t>
            </a:r>
            <a:r>
              <a:rPr lang="en-US" altLang="en-US" sz="1200" dirty="0">
                <a:latin typeface="Lucida Sans Unicode" panose="020B0602030504020204" charset="0"/>
              </a:rPr>
              <a:t>-</a:t>
            </a:r>
            <a:endParaRPr lang="en-US" altLang="en-US" sz="1200" dirty="0">
              <a:latin typeface="Helvetica" panose="020B0604020202030204" pitchFamily="34" charset="0"/>
            </a:endParaRPr>
          </a:p>
        </p:txBody>
      </p:sp>
      <p:sp>
        <p:nvSpPr>
          <p:cNvPr id="24609" name="TextBox 38"/>
          <p:cNvSpPr txBox="1"/>
          <p:nvPr/>
        </p:nvSpPr>
        <p:spPr>
          <a:xfrm>
            <a:off x="1025525" y="4521200"/>
            <a:ext cx="6486525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 (Set Difference)	 </a:t>
            </a:r>
            <a:r>
              <a:rPr lang="el-GR" alt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i="1" dirty="0">
                <a:latin typeface="Palatino Linotype" panose="02040502050505030304" pitchFamily="18" charset="0"/>
              </a:rPr>
              <a:t>name </a:t>
            </a:r>
            <a:r>
              <a:rPr lang="en-US" altLang="en-US" sz="1200" baseline="30000" dirty="0">
                <a:latin typeface="Palatino Linotype" panose="02040502050505030304" pitchFamily="18" charset="0"/>
              </a:rPr>
              <a:t>(</a:t>
            </a:r>
            <a:r>
              <a:rPr lang="en-US" altLang="en-US" sz="1200" i="1" baseline="30000" dirty="0">
                <a:latin typeface="Palatino Linotype" panose="02040502050505030304" pitchFamily="18" charset="0"/>
              </a:rPr>
              <a:t>instructor) </a:t>
            </a:r>
            <a:r>
              <a:rPr lang="en-US" altLang="en-US" sz="1200" dirty="0">
                <a:latin typeface="Lucida Sans Unicode" panose="020B0602030504020204" charset="0"/>
              </a:rPr>
              <a:t> </a:t>
            </a:r>
            <a:r>
              <a:rPr lang="en-US" altLang="en-US" sz="1200" baseline="30000" dirty="0">
                <a:latin typeface="Palatino Linotype" panose="02040502050505030304" pitchFamily="18" charset="0"/>
              </a:rPr>
              <a:t>--  </a:t>
            </a:r>
            <a:r>
              <a:rPr lang="el-GR" alt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i="1" dirty="0">
                <a:latin typeface="Palatino Linotype" panose="02040502050505030304" pitchFamily="18" charset="0"/>
              </a:rPr>
              <a:t>name </a:t>
            </a:r>
            <a:r>
              <a:rPr lang="en-US" altLang="en-US" sz="1200" baseline="30000" dirty="0">
                <a:latin typeface="Palatino Linotype" panose="02040502050505030304" pitchFamily="18" charset="0"/>
              </a:rPr>
              <a:t>(</a:t>
            </a:r>
            <a:r>
              <a:rPr lang="en-US" altLang="en-US" sz="1200" i="1" baseline="30000" dirty="0">
                <a:latin typeface="Palatino Linotype" panose="02040502050505030304" pitchFamily="18" charset="0"/>
              </a:rPr>
              <a:t>student)</a:t>
            </a:r>
            <a:endParaRPr lang="en-US" altLang="en-US" sz="1200" i="1" dirty="0">
              <a:latin typeface="Palatino Linotype" panose="02040502050505030304" pitchFamily="18" charset="0"/>
            </a:endParaRPr>
          </a:p>
        </p:txBody>
      </p:sp>
      <p:sp>
        <p:nvSpPr>
          <p:cNvPr id="24610" name="TextBox 39"/>
          <p:cNvSpPr txBox="1"/>
          <p:nvPr/>
        </p:nvSpPr>
        <p:spPr>
          <a:xfrm>
            <a:off x="2873375" y="4805363"/>
            <a:ext cx="5575300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1200" dirty="0">
                <a:latin typeface="Palatino Linotype" panose="02040502050505030304" pitchFamily="18" charset="0"/>
              </a:rPr>
              <a:t>Output the set difference of tuples from the two input relations. </a:t>
            </a:r>
          </a:p>
        </p:txBody>
      </p:sp>
      <p:cxnSp>
        <p:nvCxnSpPr>
          <p:cNvPr id="24611" name="Straight Connector 42"/>
          <p:cNvCxnSpPr/>
          <p:nvPr/>
        </p:nvCxnSpPr>
        <p:spPr>
          <a:xfrm>
            <a:off x="2873375" y="4764088"/>
            <a:ext cx="547687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612" name="Straight Connector 35"/>
          <p:cNvCxnSpPr/>
          <p:nvPr/>
        </p:nvCxnSpPr>
        <p:spPr>
          <a:xfrm>
            <a:off x="2854325" y="5527675"/>
            <a:ext cx="5497513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End </a:t>
            </a:r>
            <a:r>
              <a:rPr kumimoji="1" lang="en-US" sz="48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of Chapter </a:t>
            </a:r>
            <a:r>
              <a:rPr kumimoji="1" lang="en-US" sz="48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lvl="0" algn="ctr" defTabSz="914400">
              <a:buClrTx/>
              <a:buSzTx/>
              <a:buFontTx/>
              <a:defRPr/>
            </a:pPr>
            <a:r>
              <a:rPr lang="en-US" sz="4445" noProof="0">
                <a:ln>
                  <a:noFill/>
                </a:ln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Keys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167640" y="814070"/>
            <a:ext cx="8903335" cy="5725795"/>
          </a:xfrm>
        </p:spPr>
        <p:txBody>
          <a:bodyPr vert="horz" wrap="square" lIns="91440" tIns="45720" rIns="91440" bIns="45720" anchor="t"/>
          <a:lstStyle/>
          <a:p>
            <a:pPr marL="0" indent="0" latinLnBrk="0">
              <a:lnSpc>
                <a:spcPct val="120000"/>
              </a:lnSpc>
              <a:spcBef>
                <a:spcPts val="0"/>
              </a:spcBef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Let K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 R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</a:pP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K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is a </a:t>
            </a:r>
            <a:r>
              <a:rPr lang="en-US" altLang="en-US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superkey</a:t>
            </a: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of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if values for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r(R)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marL="246380" lvl="1" indent="0" latinLnBrk="0">
              <a:lnSpc>
                <a:spcPct val="120000"/>
              </a:lnSpc>
              <a:spcBef>
                <a:spcPts val="0"/>
              </a:spcBef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Example:  {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ID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} and {ID,name} are both superkeys of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instructor.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Superkey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is a </a:t>
            </a:r>
            <a:r>
              <a:rPr lang="en-US" altLang="en-US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candidate key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if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is minimal</a:t>
            </a:r>
            <a:b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Example:  {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ID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} is a candidate key for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Instructor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One of the candidate keys is selected to be the </a:t>
            </a:r>
            <a:r>
              <a:rPr lang="en-US" altLang="en-US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primary key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L="263525" lvl="1" indent="0" latinLnBrk="0">
              <a:lnSpc>
                <a:spcPct val="120000"/>
              </a:lnSpc>
              <a:spcBef>
                <a:spcPts val="0"/>
              </a:spcBef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which one?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</a:pPr>
            <a:r>
              <a:rPr lang="en-US" altLang="en-US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Foreign key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constraint: Value in one relation must appear in another</a:t>
            </a:r>
          </a:p>
          <a:p>
            <a:pPr marL="246380" lvl="1" indent="0" latinLnBrk="0">
              <a:lnSpc>
                <a:spcPct val="120000"/>
              </a:lnSpc>
              <a:spcBef>
                <a:spcPts val="0"/>
              </a:spcBef>
            </a:pPr>
            <a:r>
              <a:rPr lang="en-US" altLang="en-U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Referencing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relation</a:t>
            </a:r>
          </a:p>
          <a:p>
            <a:pPr marL="246380" lvl="1" indent="0" latinLnBrk="0">
              <a:lnSpc>
                <a:spcPct val="120000"/>
              </a:lnSpc>
              <a:spcBef>
                <a:spcPts val="0"/>
              </a:spcBef>
            </a:pPr>
            <a:r>
              <a:rPr lang="en-US" altLang="en-US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Referenced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relation</a:t>
            </a:r>
          </a:p>
          <a:p>
            <a:pPr marL="246380" lvl="1" indent="0" latinLnBrk="0">
              <a:lnSpc>
                <a:spcPct val="120000"/>
              </a:lnSpc>
              <a:spcBef>
                <a:spcPts val="0"/>
              </a:spcBef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Example –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dept_name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in i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nstructor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is a foreign key from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instructor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referencing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department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340" y="117475"/>
            <a:ext cx="8375650" cy="60960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lvl="0" algn="ctr" defTabSz="914400">
              <a:buClrTx/>
              <a:buSzTx/>
              <a:buFontTx/>
              <a:defRPr/>
            </a:pPr>
            <a:r>
              <a:rPr lang="en-US" sz="3555" noProof="0">
                <a:ln>
                  <a:noFill/>
                </a:ln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+mn-ea"/>
              </a:rPr>
              <a:t>Schema Diagram for University Database</a:t>
            </a:r>
          </a:p>
        </p:txBody>
      </p:sp>
      <p:pic>
        <p:nvPicPr>
          <p:cNvPr id="11267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440"/>
            <a:ext cx="8995410" cy="576199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" name="肘形连接符 1"/>
          <p:cNvCxnSpPr/>
          <p:nvPr/>
        </p:nvCxnSpPr>
        <p:spPr>
          <a:xfrm rot="10800000" flipV="1">
            <a:off x="1482090" y="3658870"/>
            <a:ext cx="866775" cy="208915"/>
          </a:xfrm>
          <a:prstGeom prst="bentConnector3">
            <a:avLst>
              <a:gd name="adj1" fmla="val 6893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5ebb23eb-bee8-4380-b478-e3637cff4d0f}"/>
  <p:tag name="COMMONDATA" val="eyJoZGlkIjoiZWIxYzZkM2FmYTk4YjgyMWQyYjQ4MGI5NDkwOGIwYm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783,&quot;width&quot;:1206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783,&quot;width&quot;:12065}"/>
</p:tagLst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30204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34</TotalTime>
  <Words>5089</Words>
  <Application>Microsoft Office PowerPoint</Application>
  <PresentationFormat>全屏显示(4:3)</PresentationFormat>
  <Paragraphs>1378</Paragraphs>
  <Slides>74</Slides>
  <Notes>20</Notes>
  <HiddenSlides>0</HiddenSlides>
  <MMClips>0</MMClips>
  <ScaleCrop>false</ScaleCrop>
  <HeadingPairs>
    <vt:vector size="10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74</vt:i4>
      </vt:variant>
      <vt:variant>
        <vt:lpstr>自定义放映</vt:lpstr>
      </vt:variant>
      <vt:variant>
        <vt:i4>1</vt:i4>
      </vt:variant>
    </vt:vector>
  </HeadingPairs>
  <TitlesOfParts>
    <vt:vector size="97" baseType="lpstr">
      <vt:lpstr>Monotype Sorts</vt:lpstr>
      <vt:lpstr>MS PGothic</vt:lpstr>
      <vt:lpstr>SimHei</vt:lpstr>
      <vt:lpstr>华文行楷</vt:lpstr>
      <vt:lpstr>宋体</vt:lpstr>
      <vt:lpstr>幼圆</vt:lpstr>
      <vt:lpstr>Arial</vt:lpstr>
      <vt:lpstr>Courier New</vt:lpstr>
      <vt:lpstr>Helvetica</vt:lpstr>
      <vt:lpstr>Lucida Sans Unicode</vt:lpstr>
      <vt:lpstr>Palatino Linotype</vt:lpstr>
      <vt:lpstr>Symbol</vt:lpstr>
      <vt:lpstr>Tahoma</vt:lpstr>
      <vt:lpstr>Times New Roman</vt:lpstr>
      <vt:lpstr>Webdings</vt:lpstr>
      <vt:lpstr>Wingdings</vt:lpstr>
      <vt:lpstr>Wingdings 2</vt:lpstr>
      <vt:lpstr>Wingdings 3</vt:lpstr>
      <vt:lpstr>2_db-5-grey</vt:lpstr>
      <vt:lpstr>MS_ClipArt_Gallery.2</vt:lpstr>
      <vt:lpstr>Equations</vt:lpstr>
      <vt:lpstr>公式</vt:lpstr>
      <vt:lpstr>Chapter 2: Intro to Relational Model</vt:lpstr>
      <vt:lpstr>PowerPoint 演示文稿</vt:lpstr>
      <vt:lpstr>关系模型</vt:lpstr>
      <vt:lpstr>Example of a Relation</vt:lpstr>
      <vt:lpstr>Attribute Types</vt:lpstr>
      <vt:lpstr>Relation Schema and Instance</vt:lpstr>
      <vt:lpstr>Relations are Unordered</vt:lpstr>
      <vt:lpstr>Keys</vt:lpstr>
      <vt:lpstr>Schema Diagram for University Database</vt:lpstr>
      <vt:lpstr>Relational Query Languages</vt:lpstr>
      <vt:lpstr>Relational Query Languages</vt:lpstr>
      <vt:lpstr>Relational Algebra</vt:lpstr>
      <vt:lpstr>Select Operation</vt:lpstr>
      <vt:lpstr>Select Operation – selection of rows (tuples)</vt:lpstr>
      <vt:lpstr>Project Operation</vt:lpstr>
      <vt:lpstr>Project Operation – selection of columns (Attributes) </vt:lpstr>
      <vt:lpstr>Union Operation</vt:lpstr>
      <vt:lpstr>Union of two relations</vt:lpstr>
      <vt:lpstr>Set Difference Operation</vt:lpstr>
      <vt:lpstr>Set difference of two relations</vt:lpstr>
      <vt:lpstr>Cartesian-Product Operation</vt:lpstr>
      <vt:lpstr>joining two relations -- Cartesian-product</vt:lpstr>
      <vt:lpstr>Cartesian-product – naming issue</vt:lpstr>
      <vt:lpstr>Renaming a Table</vt:lpstr>
      <vt:lpstr>Composition of Operations</vt:lpstr>
      <vt:lpstr>Formal Definition</vt:lpstr>
      <vt:lpstr>Banking Example</vt:lpstr>
      <vt:lpstr>Example Queries</vt:lpstr>
      <vt:lpstr>Example Queries</vt:lpstr>
      <vt:lpstr>Example Queries</vt:lpstr>
      <vt:lpstr>Example Queries</vt:lpstr>
      <vt:lpstr>PowerPoint 演示文稿</vt:lpstr>
      <vt:lpstr>PowerPoint 演示文稿</vt:lpstr>
      <vt:lpstr>PowerPoint 演示文稿</vt:lpstr>
      <vt:lpstr>PowerPoint 演示文稿</vt:lpstr>
      <vt:lpstr>Example Queries</vt:lpstr>
      <vt:lpstr>Additional Operations</vt:lpstr>
      <vt:lpstr>Set-Intersection Operation</vt:lpstr>
      <vt:lpstr>Set-Intersection Operation – Example</vt:lpstr>
      <vt:lpstr>Natural-Join Operation</vt:lpstr>
      <vt:lpstr>Natural-Join Operation</vt:lpstr>
      <vt:lpstr>Natural Join Operation – Example</vt:lpstr>
      <vt:lpstr>选修全部课程的学生</vt:lpstr>
      <vt:lpstr>Division Operation</vt:lpstr>
      <vt:lpstr>Division Operation – Example</vt:lpstr>
      <vt:lpstr>Another Division Example</vt:lpstr>
      <vt:lpstr>Division Operation(Cont.)</vt:lpstr>
      <vt:lpstr>PowerPoint 演示文稿</vt:lpstr>
      <vt:lpstr>Assignment Operation</vt:lpstr>
      <vt:lpstr>Bank Example Queries</vt:lpstr>
      <vt:lpstr>Bank Example Queries</vt:lpstr>
      <vt:lpstr>Bank Example Queries</vt:lpstr>
      <vt:lpstr>Extended Relational-Algebra-Operations</vt:lpstr>
      <vt:lpstr>Generalized Projection</vt:lpstr>
      <vt:lpstr>PowerPoint 演示文稿</vt:lpstr>
      <vt:lpstr>Aggregate Functions and Operations</vt:lpstr>
      <vt:lpstr>Aggregate Operation – Example</vt:lpstr>
      <vt:lpstr>Aggregate Operation – Example</vt:lpstr>
      <vt:lpstr>Aggregate Functions (Cont.)</vt:lpstr>
      <vt:lpstr>Outer Join</vt:lpstr>
      <vt:lpstr>Outer Join – Example</vt:lpstr>
      <vt:lpstr>Outer Join – Example</vt:lpstr>
      <vt:lpstr>Outer Join – Example</vt:lpstr>
      <vt:lpstr>Null Values</vt:lpstr>
      <vt:lpstr>Null Values</vt:lpstr>
      <vt:lpstr>Modification of the Database</vt:lpstr>
      <vt:lpstr>Deletion</vt:lpstr>
      <vt:lpstr>Deletion Examples</vt:lpstr>
      <vt:lpstr>Insertion</vt:lpstr>
      <vt:lpstr>Insertion Examples</vt:lpstr>
      <vt:lpstr>Updating</vt:lpstr>
      <vt:lpstr>Update Examples</vt:lpstr>
      <vt:lpstr>Summary of Relational Algebra Operators</vt:lpstr>
      <vt:lpstr>End of Chapter 2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HP</cp:lastModifiedBy>
  <cp:revision>226</cp:revision>
  <cp:lastPrinted>2005-01-10T21:51:00Z</cp:lastPrinted>
  <dcterms:created xsi:type="dcterms:W3CDTF">1999-11-04T20:50:00Z</dcterms:created>
  <dcterms:modified xsi:type="dcterms:W3CDTF">2023-09-08T01:55:59Z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4D4A606D5E074CF6B881B1BFD9F026AF</vt:lpwstr>
  </property>
</Properties>
</file>