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20" r:id="rId2"/>
    <p:sldId id="256" r:id="rId3"/>
    <p:sldId id="409" r:id="rId4"/>
    <p:sldId id="257" r:id="rId5"/>
    <p:sldId id="259" r:id="rId6"/>
    <p:sldId id="345" r:id="rId7"/>
    <p:sldId id="260" r:id="rId8"/>
    <p:sldId id="258" r:id="rId9"/>
    <p:sldId id="261" r:id="rId10"/>
    <p:sldId id="262" r:id="rId11"/>
    <p:sldId id="265" r:id="rId12"/>
    <p:sldId id="266" r:id="rId13"/>
    <p:sldId id="267" r:id="rId14"/>
    <p:sldId id="380" r:id="rId15"/>
    <p:sldId id="268" r:id="rId16"/>
    <p:sldId id="269" r:id="rId17"/>
    <p:sldId id="270" r:id="rId18"/>
    <p:sldId id="373" r:id="rId19"/>
    <p:sldId id="271" r:id="rId20"/>
    <p:sldId id="272" r:id="rId21"/>
    <p:sldId id="273" r:id="rId22"/>
    <p:sldId id="381" r:id="rId23"/>
    <p:sldId id="382" r:id="rId24"/>
    <p:sldId id="383" r:id="rId25"/>
    <p:sldId id="386" r:id="rId26"/>
    <p:sldId id="384" r:id="rId27"/>
    <p:sldId id="326" r:id="rId28"/>
    <p:sldId id="385" r:id="rId29"/>
    <p:sldId id="329" r:id="rId30"/>
    <p:sldId id="277" r:id="rId31"/>
    <p:sldId id="459" r:id="rId32"/>
    <p:sldId id="460" r:id="rId33"/>
    <p:sldId id="461" r:id="rId34"/>
    <p:sldId id="462" r:id="rId35"/>
    <p:sldId id="278" r:id="rId36"/>
    <p:sldId id="279" r:id="rId37"/>
    <p:sldId id="463" r:id="rId38"/>
    <p:sldId id="332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341" r:id="rId47"/>
    <p:sldId id="282" r:id="rId48"/>
    <p:sldId id="281" r:id="rId49"/>
    <p:sldId id="378" r:id="rId50"/>
    <p:sldId id="374" r:id="rId51"/>
    <p:sldId id="375" r:id="rId52"/>
    <p:sldId id="379" r:id="rId53"/>
    <p:sldId id="376" r:id="rId54"/>
    <p:sldId id="456" r:id="rId55"/>
    <p:sldId id="457" r:id="rId56"/>
    <p:sldId id="319" r:id="rId57"/>
  </p:sldIdLst>
  <p:sldSz cx="9144000" cy="6858000" type="screen4x3"/>
  <p:notesSz cx="7010400" cy="9296400"/>
  <p:custDataLst>
    <p:tags r:id="rId60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9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Xiang" initials="YX" lastIdx="2" clrIdx="0"/>
  <p:cmAuthor id="2" name="Filene" initials="F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482" y="72"/>
      </p:cViewPr>
      <p:guideLst>
        <p:guide orient="horz" pos="689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7" tIns="46584" rIns="93167" bIns="46584" numCol="1" anchor="t" anchorCtr="0" compatLnSpc="1"/>
          <a:lstStyle>
            <a:lvl1pPr defTabSz="930275">
              <a:defRPr sz="13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7" tIns="46584" rIns="93167" bIns="46584" numCol="1" anchor="t" anchorCtr="0" compatLnSpc="1"/>
          <a:lstStyle>
            <a:lvl1pPr algn="r" defTabSz="930275">
              <a:defRPr sz="1300"/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7" tIns="46584" rIns="93167" bIns="46584" numCol="1" anchor="b" anchorCtr="0" compatLnSpc="1"/>
          <a:lstStyle>
            <a:lvl1pPr defTabSz="930275">
              <a:defRPr sz="13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67" tIns="46584" rIns="93167" bIns="46584" numCol="1" anchor="b" anchorCtr="0" compatLnSpc="1"/>
          <a:lstStyle/>
          <a:p>
            <a:pPr lvl="0" algn="r" defTabSz="930275"/>
            <a:fld id="{9A0DB2DC-4C9A-4742-B13C-FB6460FD3503}" type="slidenum">
              <a:rPr lang="en-US" altLang="zh-CN" sz="1300" dirty="0"/>
              <a:t>‹#›</a:t>
            </a:fld>
            <a:endParaRPr lang="en-US" alt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67" tIns="46584" rIns="93167" bIns="46584" numCol="1" anchor="ctr" anchorCtr="0" compatLnSpc="1"/>
          <a:lstStyle>
            <a:lvl1pPr defTabSz="93027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67" tIns="46584" rIns="93167" bIns="46584" numCol="1" anchor="ctr" anchorCtr="0" compatLnSpc="1"/>
          <a:lstStyle>
            <a:lvl1pPr algn="r" defTabSz="93027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67" tIns="46584" rIns="93167" bIns="46584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67" tIns="46584" rIns="93167" bIns="46584" numCol="1" anchor="b" anchorCtr="0" compatLnSpc="1"/>
          <a:lstStyle>
            <a:lvl1pPr defTabSz="93027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67" tIns="46584" rIns="93167" bIns="46584" numCol="1" anchor="b" anchorCtr="0" compatLnSpc="1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‹#›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61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11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12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13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14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15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16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17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18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19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20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21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25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27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28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none" lIns="93167" tIns="46584" rIns="93167" bIns="46584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29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30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35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36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38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46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4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47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48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49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50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51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52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53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56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5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6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7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8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9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67" tIns="46584" rIns="93167" bIns="46584" anchor="b"/>
          <a:lstStyle/>
          <a:p>
            <a:pPr lvl="0" algn="r" defTabSz="93027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10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67" tIns="46584" rIns="93167" bIns="46584" anchor="ctr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Rectangle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0" imgH="0" progId="MS_ClipArt_Gallery.2">
                  <p:embed/>
                </p:oleObj>
              </mc:Choice>
              <mc:Fallback>
                <p:oleObj r:id="rId3" imgW="0" imgH="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b="1" dirty="0">
                <a:solidFill>
                  <a:srgbClr val="CC3300"/>
                </a:solidFill>
                <a:latin typeface="Helvetica" panose="020B0604020202030204" charset="0"/>
              </a:rPr>
              <a:t>Database System Concepts, 6</a:t>
            </a:r>
            <a:r>
              <a:rPr lang="en-US" altLang="zh-CN" b="1" baseline="30000" dirty="0">
                <a:solidFill>
                  <a:srgbClr val="CC3300"/>
                </a:solidFill>
                <a:latin typeface="Helvetica" panose="020B0604020202030204" charset="0"/>
              </a:rPr>
              <a:t>th</a:t>
            </a:r>
            <a:r>
              <a:rPr lang="en-US" altLang="zh-CN" b="1" dirty="0">
                <a:solidFill>
                  <a:srgbClr val="CC3300"/>
                </a:solidFill>
                <a:latin typeface="Helvetica" panose="020B0604020202030204" charset="0"/>
              </a:rPr>
              <a:t> Ed</a:t>
            </a:r>
            <a:r>
              <a:rPr lang="en-US" altLang="zh-CN" dirty="0">
                <a:solidFill>
                  <a:srgbClr val="CC3300"/>
                </a:solidFill>
                <a:latin typeface="Helvetica" panose="020B0604020202030204" charset="0"/>
              </a:rPr>
              <a:t>.</a:t>
            </a:r>
          </a:p>
          <a:p>
            <a:pPr lvl="0" algn="ctr">
              <a:spcBef>
                <a:spcPct val="50000"/>
              </a:spcBef>
            </a:pPr>
            <a:r>
              <a:rPr lang="en-US" altLang="zh-CN" sz="1200" b="1" dirty="0">
                <a:solidFill>
                  <a:srgbClr val="CC3300"/>
                </a:solidFill>
                <a:latin typeface="Helvetica" panose="020B0604020202030204" charset="0"/>
              </a:rPr>
              <a:t>©Silberschatz, Korth and Sudarshan</a:t>
            </a:r>
            <a:br>
              <a:rPr lang="en-US" altLang="zh-CN" sz="1200" b="1" dirty="0">
                <a:solidFill>
                  <a:srgbClr val="CC3300"/>
                </a:solidFill>
                <a:latin typeface="Helvetica" panose="020B0604020202030204" charset="0"/>
              </a:rPr>
            </a:br>
            <a:r>
              <a:rPr lang="en-US" altLang="zh-CN" sz="1200" b="1" dirty="0">
                <a:solidFill>
                  <a:srgbClr val="CC3300"/>
                </a:solidFill>
                <a:latin typeface="Helvetica" panose="020B0604020202030204" charset="0"/>
              </a:rPr>
              <a:t>See </a:t>
            </a:r>
            <a:r>
              <a:rPr lang="en-US" altLang="zh-CN" sz="1200" b="1" dirty="0">
                <a:solidFill>
                  <a:srgbClr val="CC3300"/>
                </a:solidFill>
                <a:latin typeface="Helvetica" panose="020B0604020202030204" charset="0"/>
                <a:hlinkClick r:id="rId4"/>
              </a:rPr>
              <a:t>www.db-book.com</a:t>
            </a:r>
            <a:r>
              <a:rPr lang="en-US" altLang="zh-CN" sz="1200" b="1" dirty="0">
                <a:solidFill>
                  <a:srgbClr val="CC3300"/>
                </a:solidFill>
                <a:latin typeface="Helvetica" panose="020B0604020202030204" charset="0"/>
              </a:rPr>
              <a:t> for conditions on re-use </a:t>
            </a:r>
          </a:p>
        </p:txBody>
      </p:sp>
      <p:pic>
        <p:nvPicPr>
          <p:cNvPr id="87044" name="Picture 8" descr="Cover-6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678316" y="6517146"/>
            <a:ext cx="574204" cy="476250"/>
          </a:xfrm>
        </p:spPr>
        <p:txBody>
          <a:bodyPr/>
          <a:lstStyle/>
          <a:p>
            <a:fld id="{87BBDC00-B9E2-4EFD-9306-2934E8724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87913" y="109584"/>
            <a:ext cx="7568173" cy="678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42900" y="1125538"/>
            <a:ext cx="8155641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黑体" panose="02010609060101010101" charset="-122"/>
                <a:ea typeface="黑体" panose="02010609060101010101" charset="-122"/>
              </a:defRPr>
            </a:lvl1pPr>
            <a:lvl2pPr>
              <a:defRPr>
                <a:latin typeface="黑体" panose="02010609060101010101" charset="-122"/>
                <a:ea typeface="黑体" panose="02010609060101010101" charset="-122"/>
              </a:defRPr>
            </a:lvl2pPr>
            <a:lvl3pPr>
              <a:defRPr>
                <a:latin typeface="黑体" panose="02010609060101010101" charset="-122"/>
                <a:ea typeface="黑体" panose="02010609060101010101" charset="-122"/>
              </a:defRPr>
            </a:lvl3pPr>
            <a:lvl4pPr>
              <a:defRPr>
                <a:latin typeface="黑体" panose="02010609060101010101" charset="-122"/>
                <a:ea typeface="黑体" panose="02010609060101010101" charset="-122"/>
              </a:defRPr>
            </a:lvl4pPr>
            <a:lvl5pPr>
              <a:defRPr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en-US" altLang="zh-CN" dirty="0" err="1"/>
              <a:t>单击此处编辑母版文本样式</a:t>
            </a:r>
            <a:endParaRPr lang="en-US" altLang="zh-CN" dirty="0"/>
          </a:p>
          <a:p>
            <a:pPr lvl="1"/>
            <a:r>
              <a:rPr lang="en-US" altLang="zh-CN" dirty="0" err="1"/>
              <a:t>第二级</a:t>
            </a:r>
            <a:endParaRPr lang="en-US" altLang="zh-CN" dirty="0"/>
          </a:p>
          <a:p>
            <a:pPr lvl="2"/>
            <a:r>
              <a:rPr lang="en-US" altLang="zh-CN" dirty="0" err="1"/>
              <a:t>第三级</a:t>
            </a:r>
            <a:endParaRPr lang="en-US" altLang="zh-CN" dirty="0"/>
          </a:p>
          <a:p>
            <a:pPr lvl="3"/>
            <a:r>
              <a:rPr lang="en-US" altLang="zh-CN" dirty="0" err="1"/>
              <a:t>第四级</a:t>
            </a:r>
            <a:endParaRPr lang="en-US" altLang="zh-CN" dirty="0"/>
          </a:p>
          <a:p>
            <a:pPr lvl="4"/>
            <a:r>
              <a:rPr lang="en-US" altLang="zh-CN" dirty="0" err="1"/>
              <a:t>第五级</a:t>
            </a: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7925" y="6548437"/>
            <a:ext cx="2889647" cy="309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900"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数据库系统</a:t>
            </a:r>
            <a:r>
              <a:rPr lang="en-US" altLang="zh-CN"/>
              <a:t>—</a:t>
            </a:r>
            <a:r>
              <a:rPr lang="zh-CN" altLang="en-US"/>
              <a:t>事务管理</a:t>
            </a:r>
            <a:endParaRPr lang="en-US" altLang="zh-CN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000" b="1" dirty="0">
                <a:solidFill>
                  <a:srgbClr val="000099"/>
                </a:solidFill>
                <a:latin typeface="Helvetica" panose="020B0604020202030204" charset="0"/>
              </a:rPr>
              <a:t>©Silberschatz, Korth and Sudarshan</a:t>
            </a:r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1000" b="1" dirty="0">
                <a:solidFill>
                  <a:srgbClr val="000099"/>
                </a:solidFill>
                <a:latin typeface="Helvetica" panose="020B0604020202030204" charset="0"/>
              </a:rPr>
              <a:t>14.</a:t>
            </a:r>
            <a:fld id="{9A0DB2DC-4C9A-4742-B13C-FB6460FD3503}" type="slidenum">
              <a:rPr lang="en-US" altLang="zh-CN" sz="1000" b="1" dirty="0">
                <a:solidFill>
                  <a:srgbClr val="000099"/>
                </a:solidFill>
                <a:latin typeface="Helvetica" panose="020B0604020202030204" charset="0"/>
              </a:rPr>
              <a:t>‹#›</a:t>
            </a:fld>
            <a:endParaRPr lang="en-US" altLang="zh-CN" sz="1000" b="1" dirty="0">
              <a:solidFill>
                <a:srgbClr val="000099"/>
              </a:solidFill>
              <a:latin typeface="Helvetica" panose="020B0604020202030204" charset="0"/>
            </a:endParaRPr>
          </a:p>
        </p:txBody>
      </p:sp>
      <p:sp>
        <p:nvSpPr>
          <p:cNvPr id="5959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/>
          <p:nvPr/>
        </p:nvSpPr>
        <p:spPr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1000" b="1" dirty="0">
                <a:solidFill>
                  <a:srgbClr val="000099"/>
                </a:solidFill>
                <a:latin typeface="Helvetica" panose="020B0604020202030204" charset="0"/>
              </a:rPr>
              <a:t>Database System Concepts - 6</a:t>
            </a:r>
            <a:r>
              <a:rPr lang="en-US" altLang="zh-CN" sz="1000" b="1" baseline="30000" dirty="0">
                <a:solidFill>
                  <a:srgbClr val="000099"/>
                </a:solidFill>
                <a:latin typeface="Helvetica" panose="020B0604020202030204" charset="0"/>
              </a:rPr>
              <a:t>th</a:t>
            </a:r>
            <a:r>
              <a:rPr lang="en-US" altLang="zh-CN" sz="1000" b="1" dirty="0">
                <a:solidFill>
                  <a:srgbClr val="000099"/>
                </a:solidFill>
                <a:latin typeface="Helvetica" panose="020B0604020202030204" charset="0"/>
              </a:rPr>
              <a:t> Edition</a:t>
            </a:r>
          </a:p>
        </p:txBody>
      </p:sp>
      <p:sp>
        <p:nvSpPr>
          <p:cNvPr id="1031" name="Freeform 8"/>
          <p:cNvSpPr/>
          <p:nvPr/>
        </p:nvSpPr>
        <p:spPr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0" b="0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9" descr="Cover-6Ed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  <a:ea typeface="MS PGothic" panose="020B0600070205080204" charset="-128"/>
          <a:cs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  <a:ea typeface="MS PGothic" panose="020B0600070205080204" charset="-128"/>
          <a:cs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  <a:ea typeface="MS PGothic" panose="020B0600070205080204" charset="-128"/>
          <a:cs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l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charset="0"/>
        <a:buChar char="4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charset="0"/>
        <a:buChar char="–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>
              <a:buClrTx/>
              <a:buSzTx/>
              <a:buFontTx/>
            </a:pPr>
            <a:r>
              <a:rPr kumimoji="1" lang="en-US" altLang="zh-CN" sz="4400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Chapter 14: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144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Transaction State (Cont.)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3268" r="11909" b="1634"/>
          <a:stretch>
            <a:fillRect/>
          </a:stretch>
        </p:blipFill>
        <p:spPr bwMode="auto">
          <a:xfrm>
            <a:off x="1657350" y="1079500"/>
            <a:ext cx="5657850" cy="51895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33400" y="4438650"/>
            <a:ext cx="1295400" cy="685800"/>
          </a:xfrm>
          <a:prstGeom prst="wedgeRoundRectCallout">
            <a:avLst>
              <a:gd name="adj1" fmla="val 65810"/>
              <a:gd name="adj2" fmla="val -133565"/>
              <a:gd name="adj3" fmla="val 16667"/>
            </a:avLst>
          </a:prstGeom>
          <a:solidFill>
            <a:srgbClr val="FFFF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幼圆" panose="02010509060101010101" pitchFamily="49" charset="-122"/>
              </a:rPr>
              <a:t>初始状态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485900" y="5600700"/>
            <a:ext cx="1733550" cy="876300"/>
          </a:xfrm>
          <a:prstGeom prst="wedgeRoundRectCallout">
            <a:avLst>
              <a:gd name="adj1" fmla="val 81227"/>
              <a:gd name="adj2" fmla="val -63407"/>
              <a:gd name="adj3" fmla="val 16667"/>
            </a:avLst>
          </a:prstGeom>
          <a:solidFill>
            <a:srgbClr val="FFFF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幼圆" panose="02010509060101010101" pitchFamily="49" charset="-122"/>
              </a:rPr>
              <a:t>事务无法继</a:t>
            </a:r>
          </a:p>
          <a:p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幼圆" panose="02010509060101010101" pitchFamily="49" charset="-122"/>
              </a:rPr>
              <a:t>续正常执行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210050" y="2590800"/>
            <a:ext cx="1733550" cy="895350"/>
          </a:xfrm>
          <a:prstGeom prst="wedgeRoundRectCallout">
            <a:avLst>
              <a:gd name="adj1" fmla="val -42949"/>
              <a:gd name="adj2" fmla="val -102306"/>
              <a:gd name="adj3" fmla="val 16667"/>
            </a:avLst>
          </a:prstGeom>
          <a:solidFill>
            <a:srgbClr val="FFFF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幼圆" panose="02010509060101010101" pitchFamily="49" charset="-122"/>
              </a:rPr>
              <a:t>最后一条语</a:t>
            </a:r>
          </a:p>
          <a:p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幼圆" panose="02010509060101010101" pitchFamily="49" charset="-122"/>
              </a:rPr>
              <a:t>句被执行后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858000" y="2438400"/>
            <a:ext cx="2133600" cy="914400"/>
          </a:xfrm>
          <a:prstGeom prst="wedgeRoundRectCallout">
            <a:avLst>
              <a:gd name="adj1" fmla="val -46505"/>
              <a:gd name="adj2" fmla="val -97398"/>
              <a:gd name="adj3" fmla="val 16667"/>
            </a:avLst>
          </a:prstGeom>
          <a:solidFill>
            <a:srgbClr val="FFFF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幼圆" panose="02010509060101010101" pitchFamily="49" charset="-122"/>
              </a:rPr>
              <a:t>成功完成，永</a:t>
            </a:r>
          </a:p>
          <a:p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幼圆" panose="02010509060101010101" pitchFamily="49" charset="-122"/>
              </a:rPr>
              <a:t>久写入数据库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648450" y="3467100"/>
            <a:ext cx="2266950" cy="1276350"/>
          </a:xfrm>
          <a:prstGeom prst="wedgeRoundRectCallout">
            <a:avLst>
              <a:gd name="adj1" fmla="val -38657"/>
              <a:gd name="adj2" fmla="val 101491"/>
              <a:gd name="adj3" fmla="val 16667"/>
            </a:avLst>
          </a:prstGeom>
          <a:solidFill>
            <a:srgbClr val="FFFFCC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幼圆" panose="02010509060101010101" pitchFamily="49" charset="-122"/>
              </a:rPr>
              <a:t>事务回滚，数</a:t>
            </a:r>
          </a:p>
          <a:p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幼圆" panose="02010509060101010101" pitchFamily="49" charset="-122"/>
              </a:rPr>
              <a:t>据库恢复到事</a:t>
            </a:r>
          </a:p>
          <a:p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幼圆" panose="02010509060101010101" pitchFamily="49" charset="-122"/>
              </a:rPr>
              <a:t>务开始前状态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4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Concurrent Executions</a:t>
            </a: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132080" y="1002030"/>
            <a:ext cx="8880475" cy="545528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Multiple transactions are allowed to run concurrently in the system.  Advantages are:</a:t>
            </a:r>
          </a:p>
          <a:p>
            <a:pPr lvl="1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processor and disk utilization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, leading to better transaction </a:t>
            </a:r>
            <a:r>
              <a:rPr lang="en-US" altLang="zh-CN" sz="2000" b="1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</a:p>
          <a:p>
            <a:pPr lvl="2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E.g. one transaction can be using the CPU while another is reading from or writing to the disk</a:t>
            </a:r>
          </a:p>
          <a:p>
            <a:pPr lvl="1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average response time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for transactions: short transactions need not wait behind long ones.</a:t>
            </a:r>
          </a:p>
          <a:p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Concurrency control schemes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– mechanisms  to achieve isolation</a:t>
            </a:r>
          </a:p>
          <a:p>
            <a:pPr lvl="1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Will study in Chapter 15, after studying notion of correctness of concurrent executions.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4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83185" y="973455"/>
            <a:ext cx="8889365" cy="552958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schedule for a set of transactions must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 of all instructions of those transactions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 the order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 which the instructions appear in each individual transaction.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transaction that successfully completes its execution will have a </a:t>
            </a:r>
            <a:r>
              <a:rPr lang="en-US" altLang="zh-CN" sz="2400" b="1" i="1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instructions as the last statement 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By default transaction assumed to execute commit instruction as its last step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transaction that fails to successfully complete its execution will have an </a:t>
            </a:r>
            <a:r>
              <a:rPr lang="en-US" altLang="zh-CN" sz="2400" b="1" i="1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instruction as the last statement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4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 1</a:t>
            </a:r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144145" y="1094105"/>
            <a:ext cx="4240530" cy="5419090"/>
          </a:xfrm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transfer $50 from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transfer 10% of the balance from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defTabSz="914400"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 example of a 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schedule in which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followed by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defTabSz="914400">
              <a:buNone/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p:pic>
        <p:nvPicPr>
          <p:cNvPr id="2969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75" y="848360"/>
            <a:ext cx="4522470" cy="5665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4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 2</a:t>
            </a: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158750" y="1094105"/>
            <a:ext cx="8792845" cy="568960"/>
          </a:xfrm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schedule in which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followed by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defTabSz="914400">
              <a:buNone/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p:pic>
        <p:nvPicPr>
          <p:cNvPr id="31747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45" y="1764030"/>
            <a:ext cx="3786505" cy="4711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4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 3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07315" y="1106805"/>
            <a:ext cx="9036050" cy="1054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defTabSz="9144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be the transactions defined previously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The following schedule is not a serial schedule, but it is </a:t>
            </a:r>
            <a:r>
              <a:rPr lang="en-US" altLang="zh-CN" sz="2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Schedule 1.</a:t>
            </a:r>
          </a:p>
          <a:p>
            <a:pPr marL="342900" indent="-342900" defTabSz="9144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altLang="zh-CN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4266" r="23801" b="5333"/>
          <a:stretch>
            <a:fillRect/>
          </a:stretch>
        </p:blipFill>
        <p:spPr bwMode="auto">
          <a:xfrm>
            <a:off x="4910138" y="2321878"/>
            <a:ext cx="3176588" cy="39592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7" t="3107" r="23128" b="2663"/>
          <a:stretch>
            <a:fillRect/>
          </a:stretch>
        </p:blipFill>
        <p:spPr bwMode="auto">
          <a:xfrm>
            <a:off x="1085850" y="2318703"/>
            <a:ext cx="3162300" cy="3962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744788" y="2948940"/>
            <a:ext cx="565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950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681288" y="3501390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2000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662238" y="2682240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1000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681288" y="3768090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2050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525588" y="4320540"/>
            <a:ext cx="565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950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33663" y="3215640"/>
            <a:ext cx="863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A=950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570163" y="4034790"/>
            <a:ext cx="990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B=2050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249363" y="4606290"/>
            <a:ext cx="1117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temp=95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525588" y="4872990"/>
            <a:ext cx="565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855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300163" y="5120640"/>
            <a:ext cx="863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A=855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462088" y="5387340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2050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462088" y="5654040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2145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274763" y="5920740"/>
            <a:ext cx="990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B=2145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6481763" y="3234690"/>
            <a:ext cx="863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A=950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995863" y="4320540"/>
            <a:ext cx="863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A=855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380163" y="5120640"/>
            <a:ext cx="990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B=2050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008563" y="5939790"/>
            <a:ext cx="990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B=2145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 4</a:t>
            </a:r>
          </a:p>
        </p:txBody>
      </p:sp>
      <p:sp>
        <p:nvSpPr>
          <p:cNvPr id="35842" name="Rectangle 4"/>
          <p:cNvSpPr>
            <a:spLocks noGrp="1"/>
          </p:cNvSpPr>
          <p:nvPr>
            <p:ph idx="1"/>
          </p:nvPr>
        </p:nvSpPr>
        <p:spPr>
          <a:xfrm>
            <a:off x="90170" y="934085"/>
            <a:ext cx="8956675" cy="719455"/>
          </a:xfrm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The following concurrent schedule does not preserve the sum  of 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en-US" altLang="zh-CN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7" t="2644" r="22644" b="3967"/>
          <a:stretch>
            <a:fillRect/>
          </a:stretch>
        </p:blipFill>
        <p:spPr bwMode="auto">
          <a:xfrm>
            <a:off x="2749550" y="1927225"/>
            <a:ext cx="3467100" cy="42957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039938" y="2636838"/>
            <a:ext cx="565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950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900238" y="2370138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1000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340475" y="2922588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1000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365875" y="3227388"/>
            <a:ext cx="565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100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403975" y="3551238"/>
            <a:ext cx="565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900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407150" y="3875088"/>
            <a:ext cx="863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A=900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378575" y="4160838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2000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720850" y="4427538"/>
            <a:ext cx="863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A=950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882775" y="4732338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2000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882775" y="5018088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2050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574800" y="5322888"/>
            <a:ext cx="990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B=2050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340475" y="5608638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2100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343650" y="5932488"/>
            <a:ext cx="990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B=2100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4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Serializability</a:t>
            </a:r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122555" y="1157605"/>
            <a:ext cx="8808085" cy="49276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Basic Assumption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– Each transaction preserves database consistency.</a:t>
            </a:r>
          </a:p>
          <a:p>
            <a:pPr lvl="1"/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Thus, serial execution of a set of transactions preserves database consistency.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 (possibly concurrent) schedule is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serializable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if it is equivalent to a serial schedule.  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Different forms of schedule equivalence give rise to the notions of:</a:t>
            </a:r>
          </a:p>
          <a:p>
            <a:pPr lvl="1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1.	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 </a:t>
            </a:r>
            <a:r>
              <a:rPr lang="en-US" altLang="zh-CN" sz="2400" b="1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serializability</a:t>
            </a:r>
            <a:endParaRPr lang="en-US" altLang="zh-CN" sz="2400" b="1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2.	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en-US" altLang="zh-CN" sz="2400" b="1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serializability</a:t>
            </a:r>
            <a:endParaRPr lang="en-US" altLang="zh-CN" sz="2400" b="1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Simplified view of transactions</a:t>
            </a: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247650" y="1177925"/>
            <a:ext cx="8608060" cy="4956175"/>
          </a:xfrm>
        </p:spPr>
        <p:txBody>
          <a:bodyPr vert="horz" wrap="square" lIns="91440" tIns="45720" rIns="91440" bIns="45720" anchor="t"/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ignore operations other than read and write instructions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assume that transactions may perform arbitrary computations on data in local buffers in between reads and writes. 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Our simplified schedules consist of only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instructions.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Conflicting Instructions 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184150" y="1106488"/>
            <a:ext cx="8705850" cy="5091112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be two Instructions of transactions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respectively.  Instructions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if and only if there exists</a:t>
            </a: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some item </a:t>
            </a:r>
            <a:r>
              <a:rPr lang="en-US" altLang="zh-CN" sz="24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accessed by both </a:t>
            </a:r>
            <a:r>
              <a:rPr lang="en-US" altLang="zh-CN" sz="24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i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one of these instructions wrote </a:t>
            </a:r>
            <a:r>
              <a:rPr lang="en-US" altLang="zh-CN" sz="2400" i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	   1.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Q),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).  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 conflict.</a:t>
            </a:r>
            <a:b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 2.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Q), 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).  They conflict.</a:t>
            </a:r>
            <a:b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 3.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Q),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).   They conflict</a:t>
            </a:r>
            <a:b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 4.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Q),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).  They conflict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Intuitively, a conflict between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forces a (logical) temporal order between them.  </a:t>
            </a:r>
          </a:p>
          <a:p>
            <a:pPr lvl="1"/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29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8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814705" y="1094105"/>
            <a:ext cx="7713980" cy="490283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Transaction Concept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Transaction State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Concurrent Executions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Serializability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Recoverability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Implementation of Isolation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Transaction Definition in SQL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Testing 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Conflict Serializability</a:t>
            </a: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73053" y="1514005"/>
            <a:ext cx="4364037" cy="4674070"/>
          </a:xfrm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2222500" algn="l"/>
                <a:tab pos="2568575" algn="l"/>
                <a:tab pos="3319780" algn="l"/>
                <a:tab pos="359410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a schedule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can be transformed into a schedule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S´ 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by a series of swaps of non-conflicting instructions, we say that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S´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 equivalent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2222500" algn="l"/>
                <a:tab pos="2568575" algn="l"/>
                <a:tab pos="3319780" algn="l"/>
                <a:tab pos="359410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say that a schedule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 serializable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if it is conflict equivalent to a serial schedule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908F5C-CADF-40D5-B967-2B74EF7C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25" y="1514005"/>
            <a:ext cx="4633047" cy="4374880"/>
          </a:xfrm>
          <a:prstGeom prst="rect">
            <a:avLst/>
          </a:prstGeom>
          <a:solidFill>
            <a:schemeClr val="accent3"/>
          </a:solidFill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Conflict Serializability (Cont.)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89535" y="1094105"/>
            <a:ext cx="8968740" cy="4068445"/>
          </a:xfrm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2063750" algn="l"/>
                <a:tab pos="2511425" algn="l"/>
                <a:tab pos="3262630" algn="l"/>
                <a:tab pos="3881755" algn="l"/>
              </a:tabLs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Schedule 3 can be transformed into Schedule 6 -- a serial schedule where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follows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by a series of swaps of non-conflicting instructions.  Therefore, Schedule 3 is conflict serializable.</a:t>
            </a:r>
          </a:p>
        </p:txBody>
      </p:sp>
      <p:sp>
        <p:nvSpPr>
          <p:cNvPr id="46083" name="Text Box 11"/>
          <p:cNvSpPr txBox="1"/>
          <p:nvPr/>
        </p:nvSpPr>
        <p:spPr>
          <a:xfrm>
            <a:off x="1408243" y="5962928"/>
            <a:ext cx="14557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latin typeface="Helvetica" panose="020B0604020202030204" charset="0"/>
              </a:rPr>
              <a:t>Schedule 3</a:t>
            </a:r>
          </a:p>
        </p:txBody>
      </p:sp>
      <p:sp>
        <p:nvSpPr>
          <p:cNvPr id="46084" name="Text Box 12"/>
          <p:cNvSpPr txBox="1"/>
          <p:nvPr/>
        </p:nvSpPr>
        <p:spPr>
          <a:xfrm>
            <a:off x="6091393" y="5922018"/>
            <a:ext cx="14557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2000" dirty="0">
                <a:latin typeface="Helvetica" panose="020B0604020202030204" charset="0"/>
              </a:rPr>
              <a:t>Schedule 6</a:t>
            </a:r>
          </a:p>
        </p:txBody>
      </p:sp>
      <p:pic>
        <p:nvPicPr>
          <p:cNvPr id="46085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" y="2193925"/>
            <a:ext cx="4145280" cy="3357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6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50" y="2194560"/>
            <a:ext cx="4441190" cy="3288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6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t="1505" r="18285" b="1505"/>
          <a:stretch>
            <a:fillRect/>
          </a:stretch>
        </p:blipFill>
        <p:spPr bwMode="auto">
          <a:xfrm>
            <a:off x="4754245" y="1685925"/>
            <a:ext cx="4003675" cy="45608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1111250" y="0"/>
            <a:ext cx="7732713" cy="11811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ctr"/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 5 -- Schedule  3 After Swapping A Pair of Instructions</a:t>
            </a:r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4855845" y="3714750"/>
            <a:ext cx="3733800" cy="1009650"/>
          </a:xfrm>
          <a:prstGeom prst="rect">
            <a:avLst/>
          </a:prstGeom>
          <a:noFill/>
          <a:ln w="28575">
            <a:solidFill>
              <a:srgbClr val="000099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charset="0"/>
              <a:ea typeface="MS PGothic" panose="020B0600070205080204" charset="-128"/>
              <a:cs typeface="+mn-cs"/>
            </a:endParaRPr>
          </a:p>
        </p:txBody>
      </p:sp>
      <p:pic>
        <p:nvPicPr>
          <p:cNvPr id="45466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4988" r="19951" b="5463"/>
          <a:stretch>
            <a:fillRect/>
          </a:stretch>
        </p:blipFill>
        <p:spPr bwMode="auto">
          <a:xfrm>
            <a:off x="417195" y="1695450"/>
            <a:ext cx="4105275" cy="4573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454666" name="Rectangle 10"/>
          <p:cNvSpPr>
            <a:spLocks noChangeArrowheads="1"/>
          </p:cNvSpPr>
          <p:nvPr/>
        </p:nvSpPr>
        <p:spPr bwMode="auto">
          <a:xfrm>
            <a:off x="569595" y="3733800"/>
            <a:ext cx="3771900" cy="1047750"/>
          </a:xfrm>
          <a:prstGeom prst="rect">
            <a:avLst/>
          </a:prstGeom>
          <a:noFill/>
          <a:ln w="28575">
            <a:solidFill>
              <a:srgbClr val="000099"/>
            </a:solidFill>
            <a:prstDash val="dash"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charset="0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t="1505" r="18285" b="1505"/>
          <a:stretch>
            <a:fillRect/>
          </a:stretch>
        </p:blipFill>
        <p:spPr bwMode="auto">
          <a:xfrm>
            <a:off x="260350" y="1645920"/>
            <a:ext cx="4003675" cy="45608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55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t="1505" r="18285" b="1505"/>
          <a:stretch>
            <a:fillRect/>
          </a:stretch>
        </p:blipFill>
        <p:spPr bwMode="auto">
          <a:xfrm>
            <a:off x="4813300" y="1645920"/>
            <a:ext cx="4003675" cy="45608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grpSp>
        <p:nvGrpSpPr>
          <p:cNvPr id="49155" name="Group 11"/>
          <p:cNvGrpSpPr/>
          <p:nvPr/>
        </p:nvGrpSpPr>
        <p:grpSpPr>
          <a:xfrm>
            <a:off x="4914900" y="4189095"/>
            <a:ext cx="3733800" cy="1009650"/>
            <a:chOff x="3096" y="2412"/>
            <a:chExt cx="2352" cy="636"/>
          </a:xfrm>
        </p:grpSpPr>
        <p:sp>
          <p:nvSpPr>
            <p:cNvPr id="455686" name="Text Box 6"/>
            <p:cNvSpPr txBox="1">
              <a:spLocks noChangeArrowheads="1"/>
            </p:cNvSpPr>
            <p:nvPr/>
          </p:nvSpPr>
          <p:spPr bwMode="auto">
            <a:xfrm>
              <a:off x="3102" y="2449"/>
              <a:ext cx="997" cy="2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b">
              <a:spAutoFit/>
            </a:bodyPr>
            <a:lstStyle/>
            <a:p>
              <a:r>
                <a:rPr lang="en-US" altLang="zh-CN" sz="3200" dirty="0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write(</a:t>
              </a:r>
              <a:r>
                <a:rPr lang="en-US" altLang="zh-CN" sz="3200" i="1" dirty="0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B</a:t>
              </a:r>
              <a:r>
                <a:rPr lang="en-US" altLang="zh-CN" sz="3200" dirty="0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)</a:t>
              </a:r>
            </a:p>
          </p:txBody>
        </p:sp>
        <p:sp>
          <p:nvSpPr>
            <p:cNvPr id="455687" name="Rectangle 7"/>
            <p:cNvSpPr>
              <a:spLocks noChangeArrowheads="1"/>
            </p:cNvSpPr>
            <p:nvPr/>
          </p:nvSpPr>
          <p:spPr bwMode="auto">
            <a:xfrm>
              <a:off x="3120" y="2712"/>
              <a:ext cx="1020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3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5688" name="Rectangle 8"/>
            <p:cNvSpPr>
              <a:spLocks noChangeArrowheads="1"/>
            </p:cNvSpPr>
            <p:nvPr/>
          </p:nvSpPr>
          <p:spPr bwMode="auto">
            <a:xfrm>
              <a:off x="4356" y="2412"/>
              <a:ext cx="1020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3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5689" name="Text Box 9"/>
            <p:cNvSpPr txBox="1">
              <a:spLocks noChangeArrowheads="1"/>
            </p:cNvSpPr>
            <p:nvPr/>
          </p:nvSpPr>
          <p:spPr bwMode="auto">
            <a:xfrm>
              <a:off x="4338" y="2773"/>
              <a:ext cx="997" cy="2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b">
              <a:spAutoFit/>
            </a:bodyPr>
            <a:lstStyle/>
            <a:p>
              <a:r>
                <a:rPr lang="en-US" altLang="zh-CN" sz="3200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write(</a:t>
              </a:r>
              <a:r>
                <a:rPr lang="en-US" altLang="zh-CN" sz="3200" i="1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A</a:t>
              </a:r>
              <a:r>
                <a:rPr lang="en-US" altLang="zh-CN" sz="3200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)</a:t>
              </a:r>
            </a:p>
          </p:txBody>
        </p:sp>
        <p:sp>
          <p:nvSpPr>
            <p:cNvPr id="455690" name="Rectangle 10"/>
            <p:cNvSpPr>
              <a:spLocks noChangeArrowheads="1"/>
            </p:cNvSpPr>
            <p:nvPr/>
          </p:nvSpPr>
          <p:spPr bwMode="auto">
            <a:xfrm>
              <a:off x="3096" y="2412"/>
              <a:ext cx="2352" cy="636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prstDash val="dash"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30204" charset="0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455692" name="Rectangle 12"/>
          <p:cNvSpPr>
            <a:spLocks noChangeArrowheads="1"/>
          </p:cNvSpPr>
          <p:nvPr/>
        </p:nvSpPr>
        <p:spPr bwMode="auto">
          <a:xfrm>
            <a:off x="946150" y="0"/>
            <a:ext cx="7572375" cy="11811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Schedule 5 -- Schedule  3 After Swapping A Pair of Instructions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t="1505" r="18285" b="1505"/>
          <a:stretch>
            <a:fillRect/>
          </a:stretch>
        </p:blipFill>
        <p:spPr bwMode="auto">
          <a:xfrm>
            <a:off x="431800" y="1739265"/>
            <a:ext cx="4003675" cy="45608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grpSp>
        <p:nvGrpSpPr>
          <p:cNvPr id="50178" name="Group 11"/>
          <p:cNvGrpSpPr/>
          <p:nvPr/>
        </p:nvGrpSpPr>
        <p:grpSpPr>
          <a:xfrm>
            <a:off x="542925" y="4282440"/>
            <a:ext cx="3609975" cy="1006475"/>
            <a:chOff x="342" y="2412"/>
            <a:chExt cx="2274" cy="634"/>
          </a:xfrm>
        </p:grpSpPr>
        <p:sp>
          <p:nvSpPr>
            <p:cNvPr id="456709" name="Text Box 5"/>
            <p:cNvSpPr txBox="1">
              <a:spLocks noChangeArrowheads="1"/>
            </p:cNvSpPr>
            <p:nvPr/>
          </p:nvSpPr>
          <p:spPr bwMode="auto">
            <a:xfrm>
              <a:off x="342" y="2449"/>
              <a:ext cx="997" cy="2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b">
              <a:spAutoFit/>
            </a:bodyPr>
            <a:lstStyle/>
            <a:p>
              <a:r>
                <a:rPr lang="en-US" altLang="zh-CN" sz="3200" dirty="0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write(</a:t>
              </a:r>
              <a:r>
                <a:rPr lang="en-US" altLang="zh-CN" sz="3200" i="1" dirty="0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B</a:t>
              </a:r>
              <a:r>
                <a:rPr lang="en-US" altLang="zh-CN" sz="3200" dirty="0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)</a:t>
              </a:r>
            </a:p>
          </p:txBody>
        </p:sp>
        <p:sp>
          <p:nvSpPr>
            <p:cNvPr id="456710" name="Rectangle 6"/>
            <p:cNvSpPr>
              <a:spLocks noChangeArrowheads="1"/>
            </p:cNvSpPr>
            <p:nvPr/>
          </p:nvSpPr>
          <p:spPr bwMode="auto">
            <a:xfrm>
              <a:off x="360" y="2712"/>
              <a:ext cx="1020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3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6711" name="Rectangle 7"/>
            <p:cNvSpPr>
              <a:spLocks noChangeArrowheads="1"/>
            </p:cNvSpPr>
            <p:nvPr/>
          </p:nvSpPr>
          <p:spPr bwMode="auto">
            <a:xfrm>
              <a:off x="1596" y="2412"/>
              <a:ext cx="1020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30204" charset="0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56712" name="Text Box 8"/>
            <p:cNvSpPr txBox="1">
              <a:spLocks noChangeArrowheads="1"/>
            </p:cNvSpPr>
            <p:nvPr/>
          </p:nvSpPr>
          <p:spPr bwMode="auto">
            <a:xfrm>
              <a:off x="1578" y="2773"/>
              <a:ext cx="997" cy="2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b">
              <a:spAutoFit/>
            </a:bodyPr>
            <a:lstStyle/>
            <a:p>
              <a:r>
                <a:rPr lang="en-US" altLang="zh-CN" sz="3200" dirty="0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write(</a:t>
              </a:r>
              <a:r>
                <a:rPr lang="en-US" altLang="zh-CN" sz="3200" i="1" dirty="0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A</a:t>
              </a:r>
              <a:r>
                <a:rPr lang="en-US" altLang="zh-CN" sz="3200" dirty="0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Helvetica" panose="020B0604020202030204" charset="0"/>
                </a:rPr>
                <a:t>)</a:t>
              </a:r>
            </a:p>
          </p:txBody>
        </p:sp>
      </p:grpSp>
      <p:pic>
        <p:nvPicPr>
          <p:cNvPr id="4567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4" t="4611" r="21616" b="10663"/>
          <a:stretch>
            <a:fillRect/>
          </a:stretch>
        </p:blipFill>
        <p:spPr bwMode="auto">
          <a:xfrm>
            <a:off x="4718050" y="1736090"/>
            <a:ext cx="4014788" cy="4546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456717" name="Rectangle 13"/>
          <p:cNvSpPr>
            <a:spLocks noChangeArrowheads="1"/>
          </p:cNvSpPr>
          <p:nvPr/>
        </p:nvSpPr>
        <p:spPr bwMode="auto">
          <a:xfrm>
            <a:off x="533400" y="3234690"/>
            <a:ext cx="3752850" cy="1619250"/>
          </a:xfrm>
          <a:prstGeom prst="rect">
            <a:avLst/>
          </a:prstGeom>
          <a:noFill/>
          <a:ln w="28575">
            <a:solidFill>
              <a:srgbClr val="000099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charset="0"/>
              <a:ea typeface="MS PGothic" panose="020B0600070205080204" charset="-128"/>
              <a:cs typeface="+mn-cs"/>
            </a:endParaRPr>
          </a:p>
        </p:txBody>
      </p:sp>
      <p:sp>
        <p:nvSpPr>
          <p:cNvPr id="4567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1450" y="133350"/>
            <a:ext cx="8734425" cy="89535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0">
            <a:noAutofit/>
          </a:bodyPr>
          <a:lstStyle/>
          <a:p>
            <a:pPr lvl="0" algn="ctr" defTabSz="914400">
              <a:buClrTx/>
              <a:buSzTx/>
              <a:buFontTx/>
            </a:pPr>
            <a:r>
              <a:rPr kumimoji="0" lang="en-US" altLang="zh-CN" b="0" kern="120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Schedule 6 -- A Serial Schedule That is Equivalent to Schedule 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Conflict Serializability (Cont.)</a:t>
            </a:r>
          </a:p>
        </p:txBody>
      </p:sp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208280" y="1042035"/>
            <a:ext cx="8721725" cy="4565650"/>
          </a:xfrm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2222500" algn="l"/>
                <a:tab pos="2568575" algn="l"/>
                <a:tab pos="3319780" algn="l"/>
                <a:tab pos="359410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Example of a schedule that is not conflict serializable: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2222500" algn="l"/>
                <a:tab pos="2568575" algn="l"/>
                <a:tab pos="3319780" algn="l"/>
                <a:tab pos="359410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are unable to swap instructions in the above schedule to obtain either the serial schedule &lt;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&gt;, or the serial schedule &lt;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&gt;.</a:t>
            </a:r>
          </a:p>
        </p:txBody>
      </p:sp>
      <p:pic>
        <p:nvPicPr>
          <p:cNvPr id="5120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35" y="1751965"/>
            <a:ext cx="5633720" cy="2110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8458200" cy="7620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Other Notions of Serializability</a:t>
            </a:r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114300" y="1108075"/>
            <a:ext cx="5029200" cy="4321175"/>
          </a:xfrm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Schedule 8 (from text) given below produces same outcome as the serial schedule &lt;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&gt;, yet is not </a:t>
            </a:r>
            <a:r>
              <a:rPr lang="en-US" altLang="zh-CN" sz="2400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conflict equivalent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or </a:t>
            </a:r>
            <a:r>
              <a:rPr lang="en-US" altLang="zh-CN" sz="2400" dirty="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view equivalent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to it.</a:t>
            </a:r>
          </a:p>
          <a:p>
            <a:pPr defTabSz="914400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Determining such equivalence requires analysis of operations other than 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 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write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0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3" t="1270" r="23238" b="1778"/>
          <a:stretch>
            <a:fillRect/>
          </a:stretch>
        </p:blipFill>
        <p:spPr bwMode="auto">
          <a:xfrm>
            <a:off x="5260975" y="1101725"/>
            <a:ext cx="3654425" cy="47450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7216775" y="1550988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1000</a:t>
            </a:r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7242175" y="1912938"/>
            <a:ext cx="565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950</a:t>
            </a:r>
          </a:p>
        </p:txBody>
      </p:sp>
      <p:sp>
        <p:nvSpPr>
          <p:cNvPr id="400393" name="Text Box 9"/>
          <p:cNvSpPr txBox="1">
            <a:spLocks noChangeArrowheads="1"/>
          </p:cNvSpPr>
          <p:nvPr/>
        </p:nvSpPr>
        <p:spPr bwMode="auto">
          <a:xfrm>
            <a:off x="7245350" y="2274888"/>
            <a:ext cx="863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A=950</a:t>
            </a:r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6245225" y="2674938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2000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6226175" y="2998788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1990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5943600" y="3379788"/>
            <a:ext cx="990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FF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B=1990</a:t>
            </a:r>
          </a:p>
        </p:txBody>
      </p:sp>
      <p:sp>
        <p:nvSpPr>
          <p:cNvPr id="400397" name="Text Box 13"/>
          <p:cNvSpPr txBox="1">
            <a:spLocks noChangeArrowheads="1"/>
          </p:cNvSpPr>
          <p:nvPr/>
        </p:nvSpPr>
        <p:spPr bwMode="auto">
          <a:xfrm>
            <a:off x="7216775" y="3703638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1990</a:t>
            </a:r>
          </a:p>
        </p:txBody>
      </p:sp>
      <p:sp>
        <p:nvSpPr>
          <p:cNvPr id="400398" name="Text Box 14"/>
          <p:cNvSpPr txBox="1">
            <a:spLocks noChangeArrowheads="1"/>
          </p:cNvSpPr>
          <p:nvPr/>
        </p:nvSpPr>
        <p:spPr bwMode="auto">
          <a:xfrm>
            <a:off x="7235825" y="4046538"/>
            <a:ext cx="692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2040</a:t>
            </a:r>
          </a:p>
        </p:txBody>
      </p:sp>
      <p:sp>
        <p:nvSpPr>
          <p:cNvPr id="400399" name="Text Box 15"/>
          <p:cNvSpPr txBox="1">
            <a:spLocks noChangeArrowheads="1"/>
          </p:cNvSpPr>
          <p:nvPr/>
        </p:nvSpPr>
        <p:spPr bwMode="auto">
          <a:xfrm>
            <a:off x="7239000" y="4427538"/>
            <a:ext cx="990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B=2040</a:t>
            </a:r>
          </a:p>
        </p:txBody>
      </p:sp>
      <p:sp>
        <p:nvSpPr>
          <p:cNvPr id="400400" name="Text Box 16"/>
          <p:cNvSpPr txBox="1">
            <a:spLocks noChangeArrowheads="1"/>
          </p:cNvSpPr>
          <p:nvPr/>
        </p:nvSpPr>
        <p:spPr bwMode="auto">
          <a:xfrm>
            <a:off x="6346825" y="4808538"/>
            <a:ext cx="565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950</a:t>
            </a:r>
          </a:p>
        </p:txBody>
      </p:sp>
      <p:sp>
        <p:nvSpPr>
          <p:cNvPr id="400401" name="Text Box 17"/>
          <p:cNvSpPr txBox="1">
            <a:spLocks noChangeArrowheads="1"/>
          </p:cNvSpPr>
          <p:nvPr/>
        </p:nvSpPr>
        <p:spPr bwMode="auto">
          <a:xfrm>
            <a:off x="6365875" y="5151438"/>
            <a:ext cx="56515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960</a:t>
            </a:r>
          </a:p>
        </p:txBody>
      </p:sp>
      <p:sp>
        <p:nvSpPr>
          <p:cNvPr id="400402" name="Text Box 18"/>
          <p:cNvSpPr txBox="1">
            <a:spLocks noChangeArrowheads="1"/>
          </p:cNvSpPr>
          <p:nvPr/>
        </p:nvSpPr>
        <p:spPr bwMode="auto">
          <a:xfrm>
            <a:off x="6064250" y="5532438"/>
            <a:ext cx="863600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Helvetica" panose="020B0604020202030204" charset="0"/>
              </a:rPr>
              <a:t>A=960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0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0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1" grpId="0"/>
      <p:bldP spid="400392" grpId="0"/>
      <p:bldP spid="400393" grpId="0"/>
      <p:bldP spid="400394" grpId="0"/>
      <p:bldP spid="400395" grpId="0"/>
      <p:bldP spid="400396" grpId="0"/>
      <p:bldP spid="400397" grpId="0"/>
      <p:bldP spid="400398" grpId="0"/>
      <p:bldP spid="400399" grpId="0"/>
      <p:bldP spid="400400" grpId="0"/>
      <p:bldP spid="400401" grpId="0"/>
      <p:bldP spid="4004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Precedence Graph</a:t>
            </a: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141605" y="1094105"/>
            <a:ext cx="8776335" cy="356044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Consider some schedule of a set of transactions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Precedence graph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— a direct graph where the vertices are the transactions (names).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We draw an arc from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2400" i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if the two transaction conflict, and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accessed the data item on which the conflict arose earlier.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We may label the arc by the item that was accessed.</a:t>
            </a:r>
          </a:p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27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75" y="4653915"/>
            <a:ext cx="2589213" cy="162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</a:rPr>
              <a:t>Example Schedule (Schedule A) + Precedence Graph</a:t>
            </a: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xfrm>
            <a:off x="666750" y="1038225"/>
            <a:ext cx="6724650" cy="4114800"/>
          </a:xfrm>
        </p:spPr>
        <p:txBody>
          <a:bodyPr vert="horz" wrap="square" lIns="91440" tIns="45720" rIns="91440" bIns="45720" anchor="t"/>
          <a:lstStyle/>
          <a:p>
            <a:pPr marL="346075" indent="0" defTabSz="914400">
              <a:lnSpc>
                <a:spcPct val="110000"/>
              </a:lnSpc>
              <a:buNone/>
              <a:tabLst>
                <a:tab pos="635000" algn="l"/>
                <a:tab pos="1485900" algn="l"/>
                <a:tab pos="1717675" algn="l"/>
                <a:tab pos="2684780" algn="l"/>
                <a:tab pos="2973705" algn="l"/>
                <a:tab pos="3767455" algn="l"/>
                <a:tab pos="3940175" algn="l"/>
                <a:tab pos="4805680" algn="l"/>
                <a:tab pos="4978400" algn="l"/>
              </a:tabLst>
            </a:pPr>
            <a:r>
              <a:rPr lang="en-US" altLang="zh-CN" sz="1600" dirty="0">
                <a:ea typeface="宋体" panose="02010600030101010101" pitchFamily="2" charset="-122"/>
              </a:rPr>
              <a:t>	</a:t>
            </a:r>
            <a:r>
              <a:rPr lang="en-US" altLang="zh-CN" sz="1600" i="1" dirty="0">
                <a:ea typeface="宋体" panose="02010600030101010101" pitchFamily="2" charset="-122"/>
              </a:rPr>
              <a:t>T</a:t>
            </a:r>
            <a:r>
              <a:rPr lang="en-US" altLang="zh-CN" sz="1600" baseline="-25000" dirty="0">
                <a:ea typeface="宋体" panose="02010600030101010101" pitchFamily="2" charset="-122"/>
              </a:rPr>
              <a:t>1		 </a:t>
            </a:r>
            <a:r>
              <a:rPr lang="en-US" altLang="zh-CN" sz="1600" i="1" dirty="0">
                <a:ea typeface="宋体" panose="02010600030101010101" pitchFamily="2" charset="-122"/>
              </a:rPr>
              <a:t>T</a:t>
            </a:r>
            <a:r>
              <a:rPr lang="en-US" altLang="zh-CN" sz="1600" baseline="-25000" dirty="0">
                <a:ea typeface="宋体" panose="02010600030101010101" pitchFamily="2" charset="-122"/>
              </a:rPr>
              <a:t>2		 </a:t>
            </a:r>
            <a:r>
              <a:rPr lang="en-US" altLang="zh-CN" sz="1600" i="1" dirty="0">
                <a:ea typeface="宋体" panose="02010600030101010101" pitchFamily="2" charset="-122"/>
              </a:rPr>
              <a:t>T</a:t>
            </a:r>
            <a:r>
              <a:rPr lang="en-US" altLang="zh-CN" sz="1600" baseline="-25000" dirty="0">
                <a:ea typeface="宋体" panose="02010600030101010101" pitchFamily="2" charset="-122"/>
              </a:rPr>
              <a:t>3		 </a:t>
            </a:r>
            <a:r>
              <a:rPr lang="en-US" altLang="zh-CN" sz="1600" i="1" dirty="0">
                <a:ea typeface="宋体" panose="02010600030101010101" pitchFamily="2" charset="-122"/>
              </a:rPr>
              <a:t>T</a:t>
            </a:r>
            <a:r>
              <a:rPr lang="en-US" altLang="zh-CN" sz="1600" baseline="-25000" dirty="0">
                <a:ea typeface="宋体" panose="02010600030101010101" pitchFamily="2" charset="-122"/>
              </a:rPr>
              <a:t>4		 </a:t>
            </a:r>
            <a:r>
              <a:rPr lang="en-US" altLang="zh-CN" sz="1600" i="1" dirty="0">
                <a:ea typeface="宋体" panose="02010600030101010101" pitchFamily="2" charset="-122"/>
              </a:rPr>
              <a:t>T</a:t>
            </a:r>
            <a:r>
              <a:rPr lang="en-US" altLang="zh-CN" sz="1600" baseline="-25000" dirty="0">
                <a:ea typeface="宋体" panose="02010600030101010101" pitchFamily="2" charset="-122"/>
              </a:rPr>
              <a:t>5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		read(X)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read(Y)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read(Z)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								read(V)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								read(W)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								read(W)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		read(Y)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		write(Y)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				write(Z)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read(U)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						read(Y)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						write(Y)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						read(Z)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						write(Z)</a:t>
            </a:r>
          </a:p>
          <a:p>
            <a:pPr marL="346075" indent="0" defTabSz="914400">
              <a:lnSpc>
                <a:spcPct val="110000"/>
              </a:lnSpc>
              <a:buNone/>
              <a:tabLst>
                <a:tab pos="635000" algn="l"/>
                <a:tab pos="1485900" algn="l"/>
                <a:tab pos="1717675" algn="l"/>
                <a:tab pos="2684780" algn="l"/>
                <a:tab pos="2973705" algn="l"/>
                <a:tab pos="3767455" algn="l"/>
                <a:tab pos="3940175" algn="l"/>
                <a:tab pos="4805680" algn="l"/>
                <a:tab pos="4978400" algn="l"/>
              </a:tabLst>
            </a:pPr>
            <a:r>
              <a:rPr lang="en-US" altLang="zh-CN" sz="1600" dirty="0">
                <a:ea typeface="宋体" panose="02010600030101010101" pitchFamily="2" charset="-122"/>
              </a:rPr>
              <a:t>read(U)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write(U)</a:t>
            </a:r>
            <a:endParaRPr lang="en-US" altLang="zh-CN" sz="1600" baseline="-25000" dirty="0">
              <a:ea typeface="宋体" panose="02010600030101010101" pitchFamily="2" charset="-122"/>
            </a:endParaRPr>
          </a:p>
        </p:txBody>
      </p:sp>
      <p:grpSp>
        <p:nvGrpSpPr>
          <p:cNvPr id="56323" name="Group 13"/>
          <p:cNvGrpSpPr/>
          <p:nvPr/>
        </p:nvGrpSpPr>
        <p:grpSpPr>
          <a:xfrm>
            <a:off x="976313" y="1074738"/>
            <a:ext cx="5443537" cy="4806950"/>
            <a:chOff x="997" y="485"/>
            <a:chExt cx="3429" cy="3028"/>
          </a:xfrm>
        </p:grpSpPr>
        <p:sp>
          <p:nvSpPr>
            <p:cNvPr id="459780" name="Line 4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30204" charset="0"/>
                <a:ea typeface="MS PGothic" panose="020B0600070205080204" charset="-128"/>
                <a:cs typeface="+mn-cs"/>
              </a:endParaRPr>
            </a:p>
          </p:txBody>
        </p:sp>
        <p:grpSp>
          <p:nvGrpSpPr>
            <p:cNvPr id="56335" name="Group 11"/>
            <p:cNvGrpSpPr/>
            <p:nvPr/>
          </p:nvGrpSpPr>
          <p:grpSpPr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459781" name="Line 5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anose="020B060402020203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9782" name="Line 6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anose="020B060402020203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9783" name="Line 7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anose="020B060402020203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9784" name="Line 8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anose="020B060402020203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9785" name="Line 9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anose="020B0604020202030204" charset="0"/>
                  <a:ea typeface="MS PGothic" panose="020B0600070205080204" charset="-128"/>
                  <a:cs typeface="+mn-cs"/>
                </a:endParaRPr>
              </a:p>
            </p:txBody>
          </p:sp>
          <p:sp>
            <p:nvSpPr>
              <p:cNvPr id="459786" name="Line 10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anose="020B0604020202030204" charset="0"/>
                  <a:ea typeface="MS PGothic" panose="020B0600070205080204" charset="-128"/>
                  <a:cs typeface="+mn-cs"/>
                </a:endParaRPr>
              </a:p>
            </p:txBody>
          </p:sp>
        </p:grpSp>
      </p:grpSp>
      <p:grpSp>
        <p:nvGrpSpPr>
          <p:cNvPr id="56324" name="Group 33"/>
          <p:cNvGrpSpPr/>
          <p:nvPr/>
        </p:nvGrpSpPr>
        <p:grpSpPr>
          <a:xfrm>
            <a:off x="6527800" y="2316163"/>
            <a:ext cx="2446338" cy="2306637"/>
            <a:chOff x="4112" y="1459"/>
            <a:chExt cx="1541" cy="1453"/>
          </a:xfrm>
        </p:grpSpPr>
        <p:sp>
          <p:nvSpPr>
            <p:cNvPr id="459791" name="Text Box 15"/>
            <p:cNvSpPr txBox="1">
              <a:spLocks noChangeArrowheads="1"/>
            </p:cNvSpPr>
            <p:nvPr/>
          </p:nvSpPr>
          <p:spPr bwMode="auto">
            <a:xfrm>
              <a:off x="4262" y="2613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latin typeface="Helvetica" panose="020B0604020202030204" charset="0"/>
                </a:rPr>
                <a:t>T</a:t>
              </a:r>
              <a:r>
                <a:rPr lang="en-US" altLang="zh-CN" sz="2400" baseline="-25000" dirty="0">
                  <a:latin typeface="Helvetica" panose="020B0604020202030204" charset="0"/>
                </a:rPr>
                <a:t>3</a:t>
              </a:r>
              <a:endParaRPr lang="en-US" altLang="zh-CN" sz="2400" i="1" dirty="0">
                <a:latin typeface="Helvetica" panose="020B0604020202030204" charset="0"/>
              </a:endParaRPr>
            </a:p>
          </p:txBody>
        </p:sp>
        <p:sp>
          <p:nvSpPr>
            <p:cNvPr id="56327" name="弧 16"/>
            <p:cNvSpPr/>
            <p:nvPr/>
          </p:nvSpPr>
          <p:spPr>
            <a:xfrm rot="10800000">
              <a:off x="4531" y="2670"/>
              <a:ext cx="873" cy="242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873" y="78"/>
                </a:cxn>
                <a:cxn ang="0">
                  <a:pos x="493" y="242"/>
                </a:cxn>
              </a:cxnLst>
              <a:rect l="0" t="0" r="0" b="0"/>
              <a:pathLst>
                <a:path w="36403" h="21600" fill="none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6563" y="-1"/>
                    <a:pt x="32314" y="2516"/>
                    <a:pt x="36403" y="6940"/>
                  </a:cubicBezTo>
                </a:path>
                <a:path w="36403" h="21600" stroke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6563" y="-1"/>
                    <a:pt x="32314" y="2516"/>
                    <a:pt x="36403" y="6940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lg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793" name="Text Box 17"/>
            <p:cNvSpPr txBox="1">
              <a:spLocks noChangeArrowheads="1"/>
            </p:cNvSpPr>
            <p:nvPr/>
          </p:nvSpPr>
          <p:spPr bwMode="auto">
            <a:xfrm>
              <a:off x="5347" y="2522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latin typeface="Helvetica" panose="020B0604020202030204" charset="0"/>
                </a:rPr>
                <a:t>T</a:t>
              </a:r>
              <a:r>
                <a:rPr lang="en-US" altLang="zh-CN" sz="2400" baseline="-25000" dirty="0">
                  <a:latin typeface="Helvetica" panose="020B0604020202030204" charset="0"/>
                </a:rPr>
                <a:t>4</a:t>
              </a:r>
              <a:endParaRPr lang="en-US" altLang="zh-CN" sz="2400" i="1" dirty="0">
                <a:latin typeface="Helvetica" panose="020B0604020202030204" charset="0"/>
              </a:endParaRPr>
            </a:p>
          </p:txBody>
        </p:sp>
        <p:sp>
          <p:nvSpPr>
            <p:cNvPr id="459794" name="Text Box 18"/>
            <p:cNvSpPr txBox="1">
              <a:spLocks noChangeArrowheads="1"/>
            </p:cNvSpPr>
            <p:nvPr/>
          </p:nvSpPr>
          <p:spPr bwMode="auto">
            <a:xfrm>
              <a:off x="4131" y="1505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latin typeface="Helvetica" panose="020B0604020202030204" charset="0"/>
                </a:rPr>
                <a:t>T</a:t>
              </a:r>
              <a:r>
                <a:rPr lang="en-US" altLang="zh-CN" sz="2400" baseline="-25000" dirty="0">
                  <a:latin typeface="Helvetica" panose="020B0604020202030204" charset="0"/>
                </a:rPr>
                <a:t>1</a:t>
              </a:r>
              <a:endParaRPr lang="en-US" altLang="zh-CN" sz="2400" i="1" dirty="0">
                <a:latin typeface="Helvetica" panose="020B0604020202030204" charset="0"/>
              </a:endParaRPr>
            </a:p>
          </p:txBody>
        </p:sp>
        <p:sp>
          <p:nvSpPr>
            <p:cNvPr id="56330" name="弧 19"/>
            <p:cNvSpPr/>
            <p:nvPr/>
          </p:nvSpPr>
          <p:spPr>
            <a:xfrm rot="-5400000" flipV="1">
              <a:off x="5112" y="1994"/>
              <a:ext cx="744" cy="310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744" y="113"/>
                </a:cxn>
                <a:cxn ang="0">
                  <a:pos x="378" y="310"/>
                </a:cxn>
              </a:cxnLst>
              <a:rect l="0" t="0" r="0" b="0"/>
              <a:pathLst>
                <a:path w="33913" h="21600" fill="none">
                  <a:moveTo>
                    <a:pt x="0" y="8547"/>
                  </a:moveTo>
                  <a:cubicBezTo>
                    <a:pt x="4083" y="3162"/>
                    <a:pt x="10452" y="-1"/>
                    <a:pt x="17210" y="-1"/>
                  </a:cubicBezTo>
                  <a:cubicBezTo>
                    <a:pt x="23680" y="-1"/>
                    <a:pt x="29810" y="2900"/>
                    <a:pt x="33912" y="7904"/>
                  </a:cubicBezTo>
                </a:path>
                <a:path w="33913" h="21600" stroke="0">
                  <a:moveTo>
                    <a:pt x="0" y="8547"/>
                  </a:moveTo>
                  <a:cubicBezTo>
                    <a:pt x="4083" y="3162"/>
                    <a:pt x="10452" y="-1"/>
                    <a:pt x="17210" y="-1"/>
                  </a:cubicBezTo>
                  <a:cubicBezTo>
                    <a:pt x="23680" y="-1"/>
                    <a:pt x="29810" y="2900"/>
                    <a:pt x="33912" y="7904"/>
                  </a:cubicBezTo>
                  <a:lnTo>
                    <a:pt x="17210" y="21600"/>
                  </a:lnTo>
                  <a:lnTo>
                    <a:pt x="0" y="8547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lg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796" name="Text Box 20"/>
            <p:cNvSpPr txBox="1">
              <a:spLocks noChangeArrowheads="1"/>
            </p:cNvSpPr>
            <p:nvPr/>
          </p:nvSpPr>
          <p:spPr bwMode="auto">
            <a:xfrm>
              <a:off x="5303" y="1505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latin typeface="Helvetica" panose="020B0604020202030204" charset="0"/>
                </a:rPr>
                <a:t>T</a:t>
              </a:r>
              <a:r>
                <a:rPr lang="en-US" altLang="zh-CN" sz="2400" baseline="-25000" dirty="0">
                  <a:latin typeface="Helvetica" panose="020B0604020202030204" charset="0"/>
                </a:rPr>
                <a:t>2</a:t>
              </a:r>
              <a:endParaRPr lang="en-US" altLang="zh-CN" sz="2400" i="1" dirty="0">
                <a:latin typeface="Helvetica" panose="020B0604020202030204" charset="0"/>
              </a:endParaRPr>
            </a:p>
          </p:txBody>
        </p:sp>
        <p:sp>
          <p:nvSpPr>
            <p:cNvPr id="56332" name="弧 21"/>
            <p:cNvSpPr/>
            <p:nvPr/>
          </p:nvSpPr>
          <p:spPr>
            <a:xfrm rot="-10800000" flipV="1">
              <a:off x="4384" y="1459"/>
              <a:ext cx="952" cy="27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952" y="150"/>
                </a:cxn>
                <a:cxn ang="0">
                  <a:pos x="492" y="278"/>
                </a:cxn>
              </a:cxnLst>
              <a:rect l="0" t="0" r="0" b="0"/>
              <a:pathLst>
                <a:path w="39702" h="21600" fill="none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8596" y="-1"/>
                    <a:pt x="35984" y="4484"/>
                    <a:pt x="39701" y="11633"/>
                  </a:cubicBezTo>
                </a:path>
                <a:path w="39702" h="21600" stroke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8596" y="-1"/>
                    <a:pt x="35984" y="4484"/>
                    <a:pt x="39701" y="11633"/>
                  </a:cubicBezTo>
                  <a:lnTo>
                    <a:pt x="20539" y="21600"/>
                  </a:lnTo>
                  <a:lnTo>
                    <a:pt x="-1" y="14913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lg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弧 22"/>
            <p:cNvSpPr/>
            <p:nvPr/>
          </p:nvSpPr>
          <p:spPr>
            <a:xfrm rot="-5400000">
              <a:off x="3772" y="2060"/>
              <a:ext cx="927" cy="247"/>
            </a:xfrm>
            <a:custGeom>
              <a:avLst/>
              <a:gdLst/>
              <a:ahLst/>
              <a:cxnLst>
                <a:cxn ang="0">
                  <a:pos x="1" y="247"/>
                </a:cxn>
                <a:cxn ang="0">
                  <a:pos x="927" y="165"/>
                </a:cxn>
                <a:cxn ang="0">
                  <a:pos x="474" y="232"/>
                </a:cxn>
              </a:cxnLst>
              <a:rect l="0" t="0" r="0" b="0"/>
              <a:pathLst>
                <a:path w="42266" h="22982" fill="none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0"/>
                    <a:pt x="39499" y="6218"/>
                    <a:pt x="42265" y="15316"/>
                  </a:cubicBezTo>
                </a:path>
                <a:path w="42266" h="22982" stroke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0"/>
                    <a:pt x="39499" y="6218"/>
                    <a:pt x="42265" y="15316"/>
                  </a:cubicBezTo>
                  <a:lnTo>
                    <a:pt x="21600" y="21600"/>
                  </a:lnTo>
                  <a:lnTo>
                    <a:pt x="44" y="2298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lg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9808" name="Text Box 32"/>
          <p:cNvSpPr txBox="1">
            <a:spLocks noChangeArrowheads="1"/>
          </p:cNvSpPr>
          <p:nvPr/>
        </p:nvSpPr>
        <p:spPr bwMode="auto">
          <a:xfrm>
            <a:off x="7464425" y="5372100"/>
            <a:ext cx="4873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i="1" dirty="0">
                <a:latin typeface="Helvetica" panose="020B0604020202030204" charset="0"/>
              </a:rPr>
              <a:t>T</a:t>
            </a:r>
            <a:r>
              <a:rPr lang="en-US" altLang="zh-CN" sz="2400" baseline="-25000" dirty="0">
                <a:latin typeface="Helvetica" panose="020B0604020202030204" charset="0"/>
              </a:rPr>
              <a:t>5</a:t>
            </a:r>
            <a:endParaRPr lang="en-US" altLang="zh-CN" sz="2400" i="1" dirty="0">
              <a:latin typeface="Helvetica" panose="020B0604020202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1174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36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Testing for Conflict Serializability</a:t>
            </a:r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127318" y="1106488"/>
            <a:ext cx="5097462" cy="524827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 dirty="0"/>
              <a:t>A schedule is conflict serializable if and only if its precedence graph is acyclic.</a:t>
            </a:r>
          </a:p>
          <a:p>
            <a:r>
              <a:rPr lang="en-US" altLang="zh-CN" sz="2000" dirty="0"/>
              <a:t>Cycle-detection algorithms exist which take order </a:t>
            </a:r>
            <a:r>
              <a:rPr lang="en-US" altLang="zh-CN" sz="2000" i="1" dirty="0"/>
              <a:t>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 time, where </a:t>
            </a:r>
            <a:r>
              <a:rPr lang="en-US" altLang="zh-CN" sz="2000" i="1" dirty="0"/>
              <a:t>n </a:t>
            </a:r>
            <a:r>
              <a:rPr lang="en-US" altLang="zh-CN" sz="2000" dirty="0"/>
              <a:t>is the number of vertices in the graph.  </a:t>
            </a:r>
          </a:p>
          <a:p>
            <a:pPr lvl="1"/>
            <a:r>
              <a:rPr lang="en-US" altLang="zh-CN" sz="2000" dirty="0"/>
              <a:t>(Better algorithms take order </a:t>
            </a:r>
            <a:r>
              <a:rPr lang="en-US" altLang="zh-CN" sz="2000" i="1" dirty="0"/>
              <a:t>n</a:t>
            </a:r>
            <a:r>
              <a:rPr lang="en-US" altLang="zh-CN" sz="2000" dirty="0"/>
              <a:t> + </a:t>
            </a:r>
            <a:r>
              <a:rPr lang="en-US" altLang="zh-CN" sz="2000" i="1" dirty="0"/>
              <a:t>e</a:t>
            </a:r>
            <a:r>
              <a:rPr lang="en-US" altLang="zh-CN" sz="2000" dirty="0"/>
              <a:t> where </a:t>
            </a:r>
            <a:r>
              <a:rPr lang="en-US" altLang="zh-CN" sz="2000" i="1" dirty="0"/>
              <a:t>e</a:t>
            </a:r>
            <a:r>
              <a:rPr lang="en-US" altLang="zh-CN" sz="2000" dirty="0"/>
              <a:t> is the number of edges.)</a:t>
            </a:r>
          </a:p>
          <a:p>
            <a:r>
              <a:rPr lang="en-US" altLang="zh-CN" sz="2000" dirty="0"/>
              <a:t>If precedence graph is acyclic, the serializability order can be obtained by a </a:t>
            </a:r>
            <a:r>
              <a:rPr lang="en-US" altLang="zh-CN" sz="2000" i="1" dirty="0">
                <a:solidFill>
                  <a:srgbClr val="000099"/>
                </a:solidFill>
              </a:rPr>
              <a:t>topological sorting</a:t>
            </a:r>
            <a:r>
              <a:rPr lang="en-US" altLang="zh-CN" sz="2000" dirty="0"/>
              <a:t> of the graph. </a:t>
            </a:r>
          </a:p>
          <a:p>
            <a:pPr lvl="1"/>
            <a:r>
              <a:rPr lang="en-US" altLang="zh-CN" sz="2000" dirty="0"/>
              <a:t>That is, a linear order consistent with the partial order of the graph.</a:t>
            </a:r>
          </a:p>
          <a:p>
            <a:pPr lvl="1"/>
            <a:r>
              <a:rPr lang="en-US" altLang="zh-CN" sz="2000" dirty="0"/>
              <a:t>For example, a serializability order for the schedule (a)  would be one of either (b) or (c)</a:t>
            </a:r>
            <a:br>
              <a:rPr lang="en-US" altLang="zh-CN" sz="2000" dirty="0"/>
            </a:br>
            <a:endParaRPr lang="en-US" altLang="zh-CN" sz="2000" dirty="0">
              <a:sym typeface="Monotype Sorts" charset="2"/>
            </a:endParaRPr>
          </a:p>
        </p:txBody>
      </p:sp>
      <p:pic>
        <p:nvPicPr>
          <p:cNvPr id="5837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45" y="916305"/>
            <a:ext cx="3176905" cy="5743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/>
          </p:cNvSpPr>
          <p:nvPr>
            <p:ph type="body" sz="half" idx="1"/>
          </p:nvPr>
        </p:nvSpPr>
        <p:spPr>
          <a:xfrm>
            <a:off x="179388" y="1078548"/>
            <a:ext cx="8640762" cy="48958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rgbClr val="FF3300"/>
              </a:buClr>
              <a:buSzPct val="125000"/>
            </a:pPr>
            <a:r>
              <a:rPr lang="en-US" altLang="zh-CN" sz="3200" dirty="0"/>
              <a:t> http://research.microsoft.com/~gray/</a:t>
            </a:r>
          </a:p>
          <a:p>
            <a:pPr eaLnBrk="1" hangingPunct="1">
              <a:buClr>
                <a:srgbClr val="FF3300"/>
              </a:buClr>
              <a:buSzPct val="125000"/>
              <a:buFont typeface="Times New Roman" panose="02020603050405020304" charset="0"/>
            </a:pPr>
            <a:endParaRPr lang="en-US" altLang="zh-CN" sz="2600" dirty="0"/>
          </a:p>
        </p:txBody>
      </p:sp>
      <p:pic>
        <p:nvPicPr>
          <p:cNvPr id="5124" name="Picture 4" descr="jimgray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2483" y="1997393"/>
            <a:ext cx="2652712" cy="3960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Rectangle 6"/>
          <p:cNvSpPr/>
          <p:nvPr/>
        </p:nvSpPr>
        <p:spPr>
          <a:xfrm>
            <a:off x="4098925" y="3723640"/>
            <a:ext cx="44869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125000"/>
              <a:buFont typeface="Times New Roman" panose="02020603050405020304" charset="0"/>
              <a:buChar char="♠"/>
              <a:defRPr sz="3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anose="02020603050405020304" charset="0"/>
              <a:buChar char="♣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D60093"/>
              </a:buClr>
              <a:buFont typeface="Times New Roman" panose="02020603050405020304" charset="0"/>
              <a:buChar char="♦"/>
              <a:defRPr sz="2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Helvetica" panose="020B0604020202030204" charset="0"/>
                <a:ea typeface="宋体" panose="02010600030101010101" pitchFamily="2" charset="-122"/>
              </a:rPr>
              <a:t>TRANSACTION PROCESSING: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Helvetica" panose="020B0604020202030204" charset="0"/>
                <a:ea typeface="宋体" panose="02010600030101010101" pitchFamily="2" charset="-122"/>
              </a:rPr>
              <a:t>CONCEPTS AND TECHNIQUES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98925" y="1998345"/>
            <a:ext cx="4382135" cy="1436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James Gray(詹姆斯 • 格雷)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1998 解决保障数据的完整性、安全性、并行性，以及从故障恢复方面发挥了十分关键的作用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Recoverable Schedules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107315" y="1158875"/>
            <a:ext cx="9036685" cy="4876800"/>
          </a:xfrm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2395855" algn="l"/>
                <a:tab pos="2857500" algn="l"/>
                <a:tab pos="3549650" algn="l"/>
                <a:tab pos="3997325" algn="l"/>
              </a:tabLst>
            </a:pP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Recoverable</a:t>
            </a:r>
            <a:r>
              <a:rPr lang="en-US" altLang="zh-CN" sz="2400" b="1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— if a transaction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reads a data item previously written by a transaction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then the commit operation of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appear before the commit operation of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2395855" algn="l"/>
                <a:tab pos="2857500" algn="l"/>
                <a:tab pos="3549650" algn="l"/>
                <a:tab pos="39973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 schedule is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recoverable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commits immediately after the read(A) operation.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defTabSz="914400">
              <a:tabLst>
                <a:tab pos="2395855" algn="l"/>
                <a:tab pos="2857500" algn="l"/>
                <a:tab pos="3549650" algn="l"/>
                <a:tab pos="399732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2395855" algn="l"/>
                <a:tab pos="2857500" algn="l"/>
                <a:tab pos="3549650" algn="l"/>
                <a:tab pos="399732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2395855" algn="l"/>
                <a:tab pos="2857500" algn="l"/>
                <a:tab pos="3549650" algn="l"/>
                <a:tab pos="399732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2395855" algn="l"/>
                <a:tab pos="2857500" algn="l"/>
                <a:tab pos="3549650" algn="l"/>
                <a:tab pos="399732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should abort,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would have read (and possibly shown to the user) an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inconsistent database state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 Hence, database must ensure that schedules are recoverable.</a:t>
            </a:r>
          </a:p>
        </p:txBody>
      </p:sp>
      <p:pic>
        <p:nvPicPr>
          <p:cNvPr id="60419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303" y="3355975"/>
            <a:ext cx="3032125" cy="157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 bwMode="auto">
          <a:xfrm>
            <a:off x="111125" y="952500"/>
            <a:ext cx="8833485" cy="5398135"/>
          </a:xfrm>
          <a:custGeom>
            <a:avLst/>
            <a:gdLst>
              <a:gd name="connsiteX0" fmla="*/ 0 w 6810034"/>
              <a:gd name="connsiteY0" fmla="*/ 0 h 678471"/>
              <a:gd name="connsiteX1" fmla="*/ 6810034 w 6810034"/>
              <a:gd name="connsiteY1" fmla="*/ 0 h 678471"/>
              <a:gd name="connsiteX2" fmla="*/ 6810034 w 6810034"/>
              <a:gd name="connsiteY2" fmla="*/ 678471 h 678471"/>
              <a:gd name="connsiteX3" fmla="*/ 0 w 6810034"/>
              <a:gd name="connsiteY3" fmla="*/ 678471 h 678471"/>
              <a:gd name="connsiteX4" fmla="*/ 0 w 6810034"/>
              <a:gd name="connsiteY4" fmla="*/ 0 h 6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0034" h="678471">
                <a:moveTo>
                  <a:pt x="0" y="0"/>
                </a:moveTo>
                <a:lnTo>
                  <a:pt x="6810034" y="0"/>
                </a:lnTo>
                <a:lnTo>
                  <a:pt x="6810034" y="678471"/>
                </a:lnTo>
                <a:lnTo>
                  <a:pt x="0" y="67847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F1787">
                  <a:alpha val="20000"/>
                </a:srgbClr>
              </a:gs>
              <a:gs pos="100000">
                <a:srgbClr val="6F1787">
                  <a:alpha val="20000"/>
                </a:srgbClr>
              </a:gs>
              <a:gs pos="48000">
                <a:schemeClr val="bg1">
                  <a:alpha val="0"/>
                </a:schemeClr>
              </a:gs>
            </a:gsLst>
            <a:lin ang="135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DC00-B9E2-4EFD-9306-2934E87247C6}" type="slidenum">
              <a:rPr lang="zh-CN" altLang="en-US" sz="1200" smtClean="0"/>
              <a:t>31</a:t>
            </a:fld>
            <a:endParaRPr lang="zh-CN" altLang="en-US" sz="1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/>
          <a:lstStyle/>
          <a:p>
            <a:r>
              <a:rPr lang="zh-CN" altLang="zh-CN" sz="2700" kern="1200" dirty="0">
                <a:latin typeface="微软雅黑" panose="020B0503020204020204" pitchFamily="82" charset="2"/>
                <a:ea typeface="微软雅黑" panose="020B0503020204020204" pitchFamily="82" charset="2"/>
              </a:rPr>
              <a:t>可恢复调度</a:t>
            </a:r>
            <a:endParaRPr lang="zh-CN" altLang="en-US" sz="2700" kern="12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0350" y="1156970"/>
            <a:ext cx="8569960" cy="180467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6F178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可串行化调度考虑</a:t>
            </a:r>
            <a:r>
              <a:rPr lang="fr-FR" altLang="zh-CN" sz="2400" b="1" dirty="0">
                <a:solidFill>
                  <a:srgbClr val="6F178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ACID</a:t>
            </a:r>
            <a:r>
              <a:rPr lang="zh-CN" altLang="en-US" sz="2400" b="1" dirty="0">
                <a:solidFill>
                  <a:srgbClr val="6F178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特性中的隔离性，旨在数据库正常运行的时候可以正确处理事务的并发。 </a:t>
            </a:r>
            <a:endParaRPr lang="en-US" altLang="zh-CN" sz="2400" b="1" dirty="0">
              <a:solidFill>
                <a:srgbClr val="6F178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rgbClr val="6F178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然而当数据库发生故障需要回滚时，数据库需要高效可靠地</a:t>
            </a:r>
            <a:r>
              <a:rPr lang="zh-CN" altLang="en-US" sz="2400" b="1" dirty="0">
                <a:solidFill>
                  <a:srgbClr val="3B2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恢复事务数据</a:t>
            </a:r>
            <a:r>
              <a:rPr lang="zh-CN" altLang="en-US" sz="2400" b="1" dirty="0">
                <a:solidFill>
                  <a:srgbClr val="6F178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 </a:t>
            </a:r>
            <a:endParaRPr lang="en-US" altLang="zh-CN" sz="2400" b="1" dirty="0">
              <a:solidFill>
                <a:srgbClr val="6F178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zh-CN" altLang="en-US" sz="2400" b="1" dirty="0">
              <a:solidFill>
                <a:srgbClr val="6F178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kumimoji="1" lang="zh-CN" altLang="en-US" sz="2400" b="1" dirty="0">
              <a:solidFill>
                <a:srgbClr val="6F178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75"/>
              <a:t>数据库系统</a:t>
            </a:r>
            <a:r>
              <a:rPr lang="en-US" altLang="zh-CN" sz="675"/>
              <a:t>—</a:t>
            </a:r>
            <a:r>
              <a:rPr lang="zh-CN" altLang="en-US" sz="675"/>
              <a:t>事务管理</a:t>
            </a:r>
            <a:endParaRPr lang="en-US" altLang="zh-CN" dirty="0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8035" y="3123565"/>
          <a:ext cx="2270760" cy="1857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92" marR="68592" marT="34291" marB="3429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92" marR="68592" marT="34291" marB="342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W(x)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92" marR="68592" marT="34291" marB="3429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92" marR="68592" marT="34291" marB="342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commit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92" marR="68592" marT="34291" marB="3429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92" marR="68592" marT="34291" marB="342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92" marR="68592" marT="34291" marB="3429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R(x)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92" marR="68592" marT="34291" marB="342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92" marR="68592" marT="34291" marB="3429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abort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92" marR="68592" marT="34291" marB="3429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472180" y="3123565"/>
          <a:ext cx="1828165" cy="1860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T1</a:t>
                      </a:r>
                      <a:endParaRPr lang="zh-CN" altLang="en-US" sz="1500" dirty="0"/>
                    </a:p>
                  </a:txBody>
                  <a:tcPr marL="68534" marR="68534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T2</a:t>
                      </a:r>
                      <a:endParaRPr lang="zh-CN" altLang="en-US" sz="1500" dirty="0"/>
                    </a:p>
                  </a:txBody>
                  <a:tcPr marL="68534" marR="68534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W(x)</a:t>
                      </a:r>
                      <a:endParaRPr lang="zh-CN" altLang="en-US" sz="1500" dirty="0"/>
                    </a:p>
                  </a:txBody>
                  <a:tcPr marL="68534" marR="68534" marT="34290" marB="34290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34" marR="68534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68534" marR="68534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rgbClr val="0000FF"/>
                          </a:solidFill>
                        </a:rPr>
                        <a:t>R(x)</a:t>
                      </a:r>
                      <a:endParaRPr lang="zh-CN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68534" marR="68534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34" marR="68534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dirty="0">
                          <a:solidFill>
                            <a:srgbClr val="0000FF"/>
                          </a:solidFill>
                        </a:rPr>
                        <a:t>commit</a:t>
                      </a:r>
                      <a:endParaRPr lang="zh-CN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68534" marR="68534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dirty="0"/>
                        <a:t>abort</a:t>
                      </a:r>
                      <a:endParaRPr lang="zh-CN" altLang="en-US" sz="1500" dirty="0"/>
                    </a:p>
                  </a:txBody>
                  <a:tcPr marL="68534" marR="68534" marT="34290" marB="34290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34" marR="68534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953048" y="5286539"/>
            <a:ext cx="194058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可恢复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recoverable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12"/>
          <p:cNvSpPr>
            <a:spLocks noChangeArrowheads="1"/>
          </p:cNvSpPr>
          <p:nvPr/>
        </p:nvSpPr>
        <p:spPr bwMode="auto">
          <a:xfrm>
            <a:off x="3223331" y="5332259"/>
            <a:ext cx="232529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不可恢复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Not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recoverable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667375" y="3123565"/>
          <a:ext cx="2686685" cy="1857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T1</a:t>
                      </a:r>
                      <a:endParaRPr lang="zh-CN" altLang="en-US" sz="1500" dirty="0"/>
                    </a:p>
                  </a:txBody>
                  <a:tcPr marL="68514" marR="68514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T2</a:t>
                      </a:r>
                      <a:endParaRPr lang="zh-CN" altLang="en-US" sz="1500" dirty="0"/>
                    </a:p>
                  </a:txBody>
                  <a:tcPr marL="68514" marR="68514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T3</a:t>
                      </a:r>
                      <a:endParaRPr lang="zh-CN" altLang="en-US" sz="1500" dirty="0"/>
                    </a:p>
                  </a:txBody>
                  <a:tcPr marL="68514" marR="68514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W(x)</a:t>
                      </a:r>
                      <a:endParaRPr lang="zh-CN" altLang="en-US" sz="1500" dirty="0"/>
                    </a:p>
                  </a:txBody>
                  <a:tcPr marL="68514" marR="68514" marT="34290" marB="34290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14" marR="68514" marT="34290" marB="34290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14" marR="68514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68514" marR="68514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rgbClr val="0000FF"/>
                          </a:solidFill>
                        </a:rPr>
                        <a:t>W(x)</a:t>
                      </a:r>
                      <a:endParaRPr lang="zh-CN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68514" marR="68514" marT="34290" marB="34290"/>
                </a:tc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68514" marR="68514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14" marR="68514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68514" marR="68514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dirty="0">
                          <a:solidFill>
                            <a:srgbClr val="0000FF"/>
                          </a:solidFill>
                        </a:rPr>
                        <a:t>R(x)</a:t>
                      </a:r>
                      <a:endParaRPr lang="zh-CN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68514" marR="68514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dirty="0"/>
                        <a:t>abort</a:t>
                      </a:r>
                      <a:endParaRPr lang="zh-CN" altLang="en-US" sz="1500" dirty="0"/>
                    </a:p>
                  </a:txBody>
                  <a:tcPr marL="68514" marR="68514" marT="34290" marB="34290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68514" marR="68514" marT="34290" marB="34290"/>
                </a:tc>
                <a:tc>
                  <a:txBody>
                    <a:bodyPr/>
                    <a:lstStyle/>
                    <a:p>
                      <a:endParaRPr lang="zh-CN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68514" marR="68514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5878345" y="5332259"/>
            <a:ext cx="232529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级联回滚</a:t>
            </a:r>
            <a:b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Cascade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rollback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238539" y="1751772"/>
            <a:ext cx="8478572" cy="3592403"/>
          </a:xfrm>
          <a:custGeom>
            <a:avLst/>
            <a:gdLst>
              <a:gd name="connsiteX0" fmla="*/ 0 w 6810034"/>
              <a:gd name="connsiteY0" fmla="*/ 0 h 678471"/>
              <a:gd name="connsiteX1" fmla="*/ 6810034 w 6810034"/>
              <a:gd name="connsiteY1" fmla="*/ 0 h 678471"/>
              <a:gd name="connsiteX2" fmla="*/ 6810034 w 6810034"/>
              <a:gd name="connsiteY2" fmla="*/ 678471 h 678471"/>
              <a:gd name="connsiteX3" fmla="*/ 0 w 6810034"/>
              <a:gd name="connsiteY3" fmla="*/ 678471 h 678471"/>
              <a:gd name="connsiteX4" fmla="*/ 0 w 6810034"/>
              <a:gd name="connsiteY4" fmla="*/ 0 h 6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0034" h="678471">
                <a:moveTo>
                  <a:pt x="0" y="0"/>
                </a:moveTo>
                <a:lnTo>
                  <a:pt x="6810034" y="0"/>
                </a:lnTo>
                <a:lnTo>
                  <a:pt x="6810034" y="678471"/>
                </a:lnTo>
                <a:lnTo>
                  <a:pt x="0" y="67847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F1787">
                  <a:alpha val="20000"/>
                </a:srgbClr>
              </a:gs>
              <a:gs pos="100000">
                <a:srgbClr val="6F1787">
                  <a:alpha val="20000"/>
                </a:srgbClr>
              </a:gs>
              <a:gs pos="48000">
                <a:schemeClr val="bg1">
                  <a:alpha val="0"/>
                </a:schemeClr>
              </a:gs>
            </a:gsLst>
            <a:lin ang="135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DC00-B9E2-4EFD-9306-2934E87247C6}" type="slidenum">
              <a:rPr lang="zh-CN" altLang="en-US" sz="1200" smtClean="0"/>
              <a:t>32</a:t>
            </a:fld>
            <a:endParaRPr lang="zh-CN" altLang="en-US" sz="1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/>
          <a:lstStyle/>
          <a:p>
            <a:r>
              <a:rPr lang="zh-CN" altLang="zh-CN" sz="2700" kern="1200" dirty="0">
                <a:latin typeface="微软雅黑" panose="020B0503020204020204" pitchFamily="82" charset="2"/>
                <a:ea typeface="微软雅黑" panose="020B0503020204020204" pitchFamily="82" charset="2"/>
              </a:rPr>
              <a:t>可恢复调度</a:t>
            </a:r>
            <a:endParaRPr lang="zh-CN" altLang="en-US" sz="2700" kern="12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8539" y="1872694"/>
            <a:ext cx="5883195" cy="2541365"/>
          </a:xfrm>
        </p:spPr>
        <p:txBody>
          <a:bodyPr/>
          <a:lstStyle/>
          <a:p>
            <a:r>
              <a:rPr lang="en-US" altLang="zh-CN" sz="1800" b="1" i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已</a:t>
            </a:r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经提交了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事务，</a:t>
            </a:r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但</a:t>
            </a:r>
            <a:r>
              <a:rPr lang="en-US" altLang="zh-CN" sz="1800" b="1" i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1800" b="1" i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写入的数据进行了进一步修改，当</a:t>
            </a:r>
            <a:r>
              <a:rPr lang="en-US" altLang="zh-CN" sz="1800" b="1" i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被回滚时，</a:t>
            </a:r>
            <a:r>
              <a:rPr lang="en-US" altLang="zh-CN" sz="1800" b="1" i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也应行回滚。</a:t>
            </a:r>
            <a:endParaRPr lang="en-US" altLang="zh-CN" sz="1800" b="1" dirty="0">
              <a:solidFill>
                <a:srgbClr val="6F178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1800" i="1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i="1" baseline="-25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i="1" baseline="-25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在时刻</a:t>
            </a:r>
            <a:r>
              <a:rPr lang="en-US" altLang="zh-CN" sz="1800" i="1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i="1" baseline="-2500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800" i="1" baseline="-25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进行了提交，成为了结束的事务。</a:t>
            </a:r>
            <a:b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用户已经看到了修改的结果，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不应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被回滚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比如</a:t>
            </a:r>
            <a:r>
              <a:rPr lang="en-US" altLang="zh-CN" i="1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i="1" baseline="-25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i="1" baseline="-25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事务提交表示购物已经完成，用户已经拿到了商品，此时难以回滚该事务。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1800" i="1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i="1" baseline="-25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i="1" baseline="-25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难以被回滚会造成事务</a:t>
            </a:r>
            <a:r>
              <a:rPr lang="en-US" altLang="zh-CN" sz="1800" i="1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i="1" baseline="-25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也难以被回滚。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不可恢复调度：读写了未提交事务修改的数据。</a:t>
            </a:r>
            <a:endParaRPr lang="en-US" altLang="zh-CN" sz="1800" b="1" dirty="0">
              <a:solidFill>
                <a:srgbClr val="6F178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可恢复调度要求：</a:t>
            </a:r>
            <a:r>
              <a:rPr lang="zh-CN" altLang="zh-CN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en-US" altLang="zh-CN" sz="1800" b="1" i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未提交</a:t>
            </a:r>
            <a:r>
              <a:rPr lang="zh-CN" altLang="zh-CN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时，</a:t>
            </a:r>
            <a:r>
              <a:rPr lang="en-US" altLang="zh-CN" sz="1800" b="1" i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（读写了</a:t>
            </a:r>
            <a:r>
              <a:rPr lang="en-US" altLang="zh-CN" sz="1800" b="1" i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 b="1" i="1" baseline="-25000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数据的事务）不应该</a:t>
            </a:r>
            <a:r>
              <a:rPr lang="zh-CN" altLang="zh-CN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r>
              <a:rPr lang="zh-CN" altLang="en-US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endParaRPr kumimoji="1"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75"/>
              <a:t>数据库系统</a:t>
            </a:r>
            <a:r>
              <a:rPr lang="en-US" altLang="zh-CN" sz="675"/>
              <a:t>—</a:t>
            </a:r>
            <a:r>
              <a:rPr lang="zh-CN" altLang="en-US" sz="675"/>
              <a:t>事务管理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43" y="1909457"/>
            <a:ext cx="2467868" cy="31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54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541190" y="1624556"/>
            <a:ext cx="8290221" cy="3954163"/>
          </a:xfrm>
          <a:custGeom>
            <a:avLst/>
            <a:gdLst>
              <a:gd name="connsiteX0" fmla="*/ 0 w 6810034"/>
              <a:gd name="connsiteY0" fmla="*/ 0 h 678471"/>
              <a:gd name="connsiteX1" fmla="*/ 6810034 w 6810034"/>
              <a:gd name="connsiteY1" fmla="*/ 0 h 678471"/>
              <a:gd name="connsiteX2" fmla="*/ 6810034 w 6810034"/>
              <a:gd name="connsiteY2" fmla="*/ 678471 h 678471"/>
              <a:gd name="connsiteX3" fmla="*/ 0 w 6810034"/>
              <a:gd name="connsiteY3" fmla="*/ 678471 h 678471"/>
              <a:gd name="connsiteX4" fmla="*/ 0 w 6810034"/>
              <a:gd name="connsiteY4" fmla="*/ 0 h 6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0034" h="678471">
                <a:moveTo>
                  <a:pt x="0" y="0"/>
                </a:moveTo>
                <a:lnTo>
                  <a:pt x="6810034" y="0"/>
                </a:lnTo>
                <a:lnTo>
                  <a:pt x="6810034" y="678471"/>
                </a:lnTo>
                <a:lnTo>
                  <a:pt x="0" y="67847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F1787">
                  <a:alpha val="20000"/>
                </a:srgbClr>
              </a:gs>
              <a:gs pos="100000">
                <a:srgbClr val="6F1787">
                  <a:alpha val="20000"/>
                </a:srgbClr>
              </a:gs>
              <a:gs pos="48000">
                <a:schemeClr val="bg1">
                  <a:alpha val="0"/>
                </a:schemeClr>
              </a:gs>
            </a:gsLst>
            <a:lin ang="135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DC00-B9E2-4EFD-9306-2934E87247C6}" type="slidenum">
              <a:rPr lang="zh-CN" altLang="en-US" sz="1200" smtClean="0"/>
              <a:t>33</a:t>
            </a:fld>
            <a:endParaRPr lang="zh-CN" altLang="en-US" sz="1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/>
          <a:lstStyle/>
          <a:p>
            <a:r>
              <a:rPr lang="zh-CN" altLang="zh-CN" sz="2700" kern="1200" dirty="0">
                <a:latin typeface="微软雅黑" panose="020B0503020204020204" pitchFamily="82" charset="2"/>
                <a:ea typeface="微软雅黑" panose="020B0503020204020204" pitchFamily="82" charset="2"/>
              </a:rPr>
              <a:t>可恢复调度</a:t>
            </a:r>
            <a:endParaRPr lang="zh-CN" altLang="en-US" sz="2700" kern="12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41190" y="1614681"/>
            <a:ext cx="8155641" cy="732791"/>
          </a:xfrm>
        </p:spPr>
        <p:txBody>
          <a:bodyPr/>
          <a:lstStyle/>
          <a:p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可恢复调度：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对于调度</a:t>
            </a:r>
            <a:r>
              <a:rPr lang="en-US" altLang="zh-CN" sz="1800" b="1" i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，若</a:t>
            </a:r>
            <a:r>
              <a:rPr lang="en-US" altLang="zh-CN" sz="1800" b="1" i="1" dirty="0" err="1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 err="1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读取了</a:t>
            </a:r>
            <a:r>
              <a:rPr lang="en-US" altLang="zh-CN" sz="1800" b="1" i="1" dirty="0" err="1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 err="1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所写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的数据，则需要保证</a:t>
            </a:r>
            <a:r>
              <a:rPr lang="en-US" altLang="zh-CN" sz="1800" b="1" i="1" dirty="0" err="1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 err="1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800" b="1" i="1" dirty="0" err="1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 err="1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之后进行提交</a:t>
            </a:r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即</a:t>
            </a:r>
            <a:r>
              <a:rPr lang="en-US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COMMIT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，调度</a:t>
            </a:r>
            <a:r>
              <a:rPr lang="en-US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可恢复</a:t>
            </a:r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调度。</a:t>
            </a:r>
            <a:endParaRPr lang="en-US" altLang="zh-CN" sz="1800" b="1" dirty="0">
              <a:solidFill>
                <a:srgbClr val="6F178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 sz="1800" b="1" dirty="0">
              <a:solidFill>
                <a:srgbClr val="6F178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1800" b="1" dirty="0">
              <a:solidFill>
                <a:srgbClr val="6F17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75"/>
              <a:t>数据库系统</a:t>
            </a:r>
            <a:r>
              <a:rPr lang="en-US" altLang="zh-CN" sz="675"/>
              <a:t>—</a:t>
            </a:r>
            <a:r>
              <a:rPr lang="zh-CN" altLang="en-US" sz="675"/>
              <a:t>事务管理</a:t>
            </a:r>
            <a:endParaRPr lang="en-US" altLang="zh-CN" dirty="0"/>
          </a:p>
        </p:txBody>
      </p:sp>
      <p:pic>
        <p:nvPicPr>
          <p:cNvPr id="8" name="图片 7" descr="C:\Users\Filene\Documents\Tencent Files\474381670\Image\Group2\WV\KP\WVKP{KS4D6LIAB1G60UN3%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47" y="2446508"/>
            <a:ext cx="5713104" cy="3132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6879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426890" y="1738856"/>
            <a:ext cx="8290221" cy="3954163"/>
          </a:xfrm>
          <a:custGeom>
            <a:avLst/>
            <a:gdLst>
              <a:gd name="connsiteX0" fmla="*/ 0 w 6810034"/>
              <a:gd name="connsiteY0" fmla="*/ 0 h 678471"/>
              <a:gd name="connsiteX1" fmla="*/ 6810034 w 6810034"/>
              <a:gd name="connsiteY1" fmla="*/ 0 h 678471"/>
              <a:gd name="connsiteX2" fmla="*/ 6810034 w 6810034"/>
              <a:gd name="connsiteY2" fmla="*/ 678471 h 678471"/>
              <a:gd name="connsiteX3" fmla="*/ 0 w 6810034"/>
              <a:gd name="connsiteY3" fmla="*/ 678471 h 678471"/>
              <a:gd name="connsiteX4" fmla="*/ 0 w 6810034"/>
              <a:gd name="connsiteY4" fmla="*/ 0 h 6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0034" h="678471">
                <a:moveTo>
                  <a:pt x="0" y="0"/>
                </a:moveTo>
                <a:lnTo>
                  <a:pt x="6810034" y="0"/>
                </a:lnTo>
                <a:lnTo>
                  <a:pt x="6810034" y="678471"/>
                </a:lnTo>
                <a:lnTo>
                  <a:pt x="0" y="67847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F1787">
                  <a:alpha val="20000"/>
                </a:srgbClr>
              </a:gs>
              <a:gs pos="100000">
                <a:srgbClr val="6F1787">
                  <a:alpha val="20000"/>
                </a:srgbClr>
              </a:gs>
              <a:gs pos="48000">
                <a:schemeClr val="bg1">
                  <a:alpha val="0"/>
                </a:schemeClr>
              </a:gs>
            </a:gsLst>
            <a:lin ang="135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DC00-B9E2-4EFD-9306-2934E87247C6}" type="slidenum">
              <a:rPr lang="zh-CN" altLang="en-US" sz="1200" smtClean="0"/>
              <a:t>34</a:t>
            </a:fld>
            <a:endParaRPr lang="zh-CN" altLang="en-US" sz="1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/>
          <a:lstStyle/>
          <a:p>
            <a:r>
              <a:rPr lang="zh-CN" altLang="en-US" sz="2700" kern="1200" dirty="0">
                <a:latin typeface="微软雅黑" panose="020B0503020204020204" pitchFamily="82" charset="2"/>
                <a:ea typeface="微软雅黑" panose="020B0503020204020204" pitchFamily="82" charset="2"/>
              </a:rPr>
              <a:t>无</a:t>
            </a:r>
            <a:r>
              <a:rPr lang="zh-CN" altLang="zh-CN" sz="2700" kern="1200" dirty="0">
                <a:latin typeface="微软雅黑" panose="020B0503020204020204" pitchFamily="82" charset="2"/>
                <a:ea typeface="微软雅黑" panose="020B0503020204020204" pitchFamily="82" charset="2"/>
              </a:rPr>
              <a:t>级联调度 </a:t>
            </a:r>
            <a:endParaRPr lang="zh-CN" altLang="en-US" sz="2700" kern="12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6890" y="1808099"/>
            <a:ext cx="4513580" cy="19078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可恢复调度中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800" b="1" i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进行回滚操作的时候，</a:t>
            </a:r>
            <a:r>
              <a:rPr lang="en-US" altLang="zh-CN" sz="1800" b="1" i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需要一起回滚以进行数据库的恢复。</a:t>
            </a:r>
            <a:endParaRPr lang="en-US" altLang="zh-CN" sz="1800" b="1" dirty="0">
              <a:solidFill>
                <a:srgbClr val="6F178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级联回滚：一个事务</a:t>
            </a:r>
            <a:r>
              <a:rPr lang="en-US" altLang="zh-CN" sz="1800" b="1" i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回滚引起的</a:t>
            </a:r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另一个事务</a:t>
            </a:r>
            <a:r>
              <a:rPr lang="en-US" altLang="zh-CN" sz="1800" b="1" i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b="1" i="1" baseline="-25000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回滚的现象为</a:t>
            </a:r>
            <a:r>
              <a:rPr lang="zh-CN" altLang="zh-CN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级联回滚</a:t>
            </a:r>
            <a:r>
              <a:rPr lang="en-US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zh-CN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。级联回滚是保证事务原子性的重要手段</a:t>
            </a:r>
            <a:r>
              <a:rPr lang="en-US" altLang="zh-CN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zh-CN" altLang="en-US" sz="1800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800" b="1" dirty="0">
              <a:solidFill>
                <a:srgbClr val="6F178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较多的级联回滚有时会极大地影响数据库的性能。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75"/>
              <a:t>数据库系统</a:t>
            </a:r>
            <a:r>
              <a:rPr lang="en-US" altLang="zh-CN" sz="675"/>
              <a:t>—</a:t>
            </a:r>
            <a:r>
              <a:rPr lang="zh-CN" altLang="en-US" sz="675"/>
              <a:t>事务管理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415" y="1832131"/>
            <a:ext cx="3116878" cy="35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59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Cascading Rollbacks</a:t>
            </a:r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xfrm>
            <a:off x="88900" y="1094105"/>
            <a:ext cx="8921115" cy="5087620"/>
          </a:xfrm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1659255" algn="l"/>
                <a:tab pos="2120900" algn="l"/>
                <a:tab pos="2684780" algn="l"/>
                <a:tab pos="3030855" algn="l"/>
                <a:tab pos="3767455" algn="l"/>
                <a:tab pos="4056380" algn="l"/>
              </a:tabLst>
            </a:pP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Cascading rollback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fails,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must also be rolled back.</a:t>
            </a:r>
          </a:p>
          <a:p>
            <a:pPr defTabSz="914400">
              <a:tabLst>
                <a:tab pos="1659255" algn="l"/>
                <a:tab pos="2120900" algn="l"/>
                <a:tab pos="2684780" algn="l"/>
                <a:tab pos="3030855" algn="l"/>
                <a:tab pos="3767455" algn="l"/>
                <a:tab pos="405638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Can lead to the undoing of a significant amount of work</a:t>
            </a:r>
          </a:p>
        </p:txBody>
      </p:sp>
      <p:pic>
        <p:nvPicPr>
          <p:cNvPr id="62467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75" y="2719070"/>
            <a:ext cx="3806825" cy="2138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Cascadeless Schedules</a:t>
            </a:r>
          </a:p>
        </p:txBody>
      </p:sp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635" y="948690"/>
            <a:ext cx="9143365" cy="517779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Cascadeless</a:t>
            </a:r>
            <a:r>
              <a:rPr lang="en-US" altLang="zh-CN" sz="2400" b="1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— for each pair of transactions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such that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reads a data item previously written by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the commit operation of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appears before the read operation of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sz="24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Every cascadeless schedule is also recoverable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is desirable to restrict the schedules to those that are cascadeless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Example of  a schedule that is NOT cascadeless</a:t>
            </a:r>
          </a:p>
          <a:p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15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588" y="4164013"/>
            <a:ext cx="3806825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 bwMode="auto">
          <a:xfrm>
            <a:off x="426890" y="1631353"/>
            <a:ext cx="8290221" cy="3954163"/>
          </a:xfrm>
          <a:custGeom>
            <a:avLst/>
            <a:gdLst>
              <a:gd name="connsiteX0" fmla="*/ 0 w 6810034"/>
              <a:gd name="connsiteY0" fmla="*/ 0 h 678471"/>
              <a:gd name="connsiteX1" fmla="*/ 6810034 w 6810034"/>
              <a:gd name="connsiteY1" fmla="*/ 0 h 678471"/>
              <a:gd name="connsiteX2" fmla="*/ 6810034 w 6810034"/>
              <a:gd name="connsiteY2" fmla="*/ 678471 h 678471"/>
              <a:gd name="connsiteX3" fmla="*/ 0 w 6810034"/>
              <a:gd name="connsiteY3" fmla="*/ 678471 h 678471"/>
              <a:gd name="connsiteX4" fmla="*/ 0 w 6810034"/>
              <a:gd name="connsiteY4" fmla="*/ 0 h 67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0034" h="678471">
                <a:moveTo>
                  <a:pt x="0" y="0"/>
                </a:moveTo>
                <a:lnTo>
                  <a:pt x="6810034" y="0"/>
                </a:lnTo>
                <a:lnTo>
                  <a:pt x="6810034" y="678471"/>
                </a:lnTo>
                <a:lnTo>
                  <a:pt x="0" y="67847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F1787">
                  <a:alpha val="20000"/>
                </a:srgbClr>
              </a:gs>
              <a:gs pos="100000">
                <a:srgbClr val="6F1787">
                  <a:alpha val="20000"/>
                </a:srgbClr>
              </a:gs>
              <a:gs pos="48000">
                <a:schemeClr val="bg1">
                  <a:alpha val="0"/>
                </a:schemeClr>
              </a:gs>
            </a:gsLst>
            <a:lin ang="135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DC00-B9E2-4EFD-9306-2934E87247C6}" type="slidenum">
              <a:rPr lang="zh-CN" altLang="en-US" sz="1200" smtClean="0"/>
              <a:t>37</a:t>
            </a:fld>
            <a:endParaRPr lang="zh-CN" altLang="en-US" sz="1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/>
          <a:lstStyle/>
          <a:p>
            <a:r>
              <a:rPr lang="zh-CN" altLang="en-US" sz="2700" kern="1200" dirty="0">
                <a:latin typeface="微软雅黑" panose="020B0503020204020204" pitchFamily="82" charset="2"/>
                <a:ea typeface="微软雅黑" panose="020B0503020204020204" pitchFamily="82" charset="2"/>
              </a:rPr>
              <a:t>无</a:t>
            </a:r>
            <a:r>
              <a:rPr lang="zh-CN" altLang="zh-CN" sz="2700" kern="1200" dirty="0">
                <a:latin typeface="微软雅黑" panose="020B0503020204020204" pitchFamily="82" charset="2"/>
                <a:ea typeface="微软雅黑" panose="020B0503020204020204" pitchFamily="82" charset="2"/>
              </a:rPr>
              <a:t>级联</a:t>
            </a:r>
            <a:r>
              <a:rPr lang="zh-CN" altLang="en-US" sz="2700" kern="1200" dirty="0">
                <a:latin typeface="微软雅黑" panose="020B0503020204020204" pitchFamily="82" charset="2"/>
                <a:ea typeface="微软雅黑" panose="020B0503020204020204" pitchFamily="82" charset="2"/>
              </a:rPr>
              <a:t>回滚</a:t>
            </a:r>
            <a:r>
              <a:rPr lang="zh-CN" altLang="zh-CN" sz="2700" kern="1200" dirty="0">
                <a:latin typeface="微软雅黑" panose="020B0503020204020204" pitchFamily="82" charset="2"/>
                <a:ea typeface="微软雅黑" panose="020B0503020204020204" pitchFamily="82" charset="2"/>
              </a:rPr>
              <a:t>调度 </a:t>
            </a:r>
            <a:endParaRPr lang="zh-CN" altLang="en-US" sz="2700" kern="1200" dirty="0"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6890" y="1631353"/>
            <a:ext cx="8155641" cy="932373"/>
          </a:xfrm>
        </p:spPr>
        <p:txBody>
          <a:bodyPr/>
          <a:lstStyle/>
          <a:p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无级联调度：</a:t>
            </a:r>
            <a:r>
              <a:rPr lang="zh-CN" altLang="zh-CN" sz="1800" b="1" dirty="0">
                <a:latin typeface="微软雅黑" panose="020B0503020204020204" charset="-122"/>
                <a:ea typeface="微软雅黑" panose="020B0503020204020204" charset="-122"/>
              </a:rPr>
              <a:t>当调度</a:t>
            </a:r>
            <a:r>
              <a:rPr lang="en-US" altLang="zh-CN" sz="1800" b="1" i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800" b="1" i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latin typeface="微软雅黑" panose="020B0503020204020204" charset="-122"/>
                <a:ea typeface="微软雅黑" panose="020B0503020204020204" charset="-122"/>
              </a:rPr>
              <a:t>中任意</a:t>
            </a:r>
            <a:r>
              <a:rPr lang="en-US" altLang="zh-CN" sz="1800" b="1" i="1" dirty="0" err="1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 err="1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1800" b="1" i="1" baseline="-25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读取某个</a:t>
            </a:r>
            <a:r>
              <a:rPr lang="en-US" altLang="zh-CN" sz="1800" b="1" i="1" dirty="0" err="1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 err="1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1800" b="1" i="1" baseline="-25000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修改的数据</a:t>
            </a:r>
            <a:r>
              <a:rPr lang="en-US" altLang="zh-CN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zh-CN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时，</a:t>
            </a:r>
            <a:r>
              <a:rPr lang="en-US" altLang="zh-CN" sz="1800" b="1" i="1" dirty="0" err="1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800" b="1" i="1" baseline="-25000" dirty="0" err="1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1800" b="1" i="1" baseline="-25000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都已经进行了提交</a:t>
            </a:r>
            <a:r>
              <a:rPr lang="zh-CN" altLang="zh-CN" sz="1800" b="1" dirty="0">
                <a:latin typeface="微软雅黑" panose="020B0503020204020204" charset="-122"/>
                <a:ea typeface="微软雅黑" panose="020B0503020204020204" charset="-122"/>
              </a:rPr>
              <a:t>，则调度</a:t>
            </a:r>
            <a:r>
              <a:rPr lang="en-US" altLang="zh-CN" sz="1800" b="1" i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800" b="1" i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b="1" dirty="0">
                <a:latin typeface="微软雅黑" panose="020B0503020204020204" charset="-122"/>
                <a:ea typeface="微软雅黑" panose="020B0503020204020204" charset="-122"/>
              </a:rPr>
              <a:t>是无级联的。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1800" b="1" dirty="0">
                <a:solidFill>
                  <a:srgbClr val="3B20FF"/>
                </a:solidFill>
                <a:latin typeface="微软雅黑" panose="020B0503020204020204" charset="-122"/>
                <a:ea typeface="微软雅黑" panose="020B0503020204020204" charset="-122"/>
              </a:rPr>
              <a:t>无级联调度都是可恢复调度。</a:t>
            </a:r>
          </a:p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75"/>
              <a:t>数据库系统</a:t>
            </a:r>
            <a:r>
              <a:rPr lang="en-US" altLang="zh-CN" sz="675"/>
              <a:t>—</a:t>
            </a:r>
            <a:r>
              <a:rPr lang="zh-CN" altLang="en-US" sz="675"/>
              <a:t>事务管理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42" y="2586405"/>
            <a:ext cx="5691314" cy="307890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Concurrency Control</a:t>
            </a:r>
          </a:p>
        </p:txBody>
      </p:sp>
      <p:sp>
        <p:nvSpPr>
          <p:cNvPr id="66562" name="Rectangle 3"/>
          <p:cNvSpPr>
            <a:spLocks noGrp="1"/>
          </p:cNvSpPr>
          <p:nvPr>
            <p:ph idx="1"/>
          </p:nvPr>
        </p:nvSpPr>
        <p:spPr>
          <a:xfrm>
            <a:off x="117475" y="840105"/>
            <a:ext cx="8877935" cy="577342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database must provide a mechanism that will ensure that all possible schedules are both: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Conflict serializable. 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Recoverable and preferably cascadeless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policy in which only one transaction can execute at a time generates serial schedules, but provides a poor degree of concurrency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Concurrency-control schemes tradeoff between the amount of concurrency they allow and the amount of overhead that they incur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Testing a schedule for serializability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it has executed is a little too late! 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Tests for serializability help us understand why a concurrency control protocol is correct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隔离性的实现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154940" y="1094105"/>
            <a:ext cx="8790305" cy="490347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为保证数据库的一致性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调度必须是冲突或视图可串行化的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可恢复的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并且最好是无级联回滚的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一次只允许一个事务执行的策略产生的都是串行调度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但并发度太差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某些方案只允许产生冲突可串行化的调度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而另一些则允许非冲突可串行化但视图可串行化的调度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如果应用环境对并发一致性要求不高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或者应用程序希望自身来保证数据一致性，则可以放松数据库的一致性的要求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设置不同的隔离性级别。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4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Transaction Concept</a:t>
            </a: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-635" y="1094105"/>
            <a:ext cx="9118600" cy="538670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of program execution that accesses and  possibly </a:t>
            </a:r>
            <a:r>
              <a:rPr lang="en-US" altLang="zh-CN" sz="2400" b="1" i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various data items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E.g., transaction to transfer $50 from account A to account B:</a:t>
            </a:r>
          </a:p>
          <a:p>
            <a:pPr lvl="1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	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	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:=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 –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pPr lvl="1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3.	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5.	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:=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B +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pPr lvl="1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6.	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Two main issues to deal with: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Failures of various kinds, such as hardware failures and system crashes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Concurrent execution of multiple transactions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事务隔离性级别：丢失修改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95350" y="3814763"/>
            <a:ext cx="512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933450" y="1833563"/>
            <a:ext cx="471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693738" y="3114675"/>
            <a:ext cx="7620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633413" y="3109913"/>
            <a:ext cx="5889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>
                <a:latin typeface="Comic Sans MS" panose="030F0702030302020204" pitchFamily="66" charset="0"/>
              </a:rPr>
              <a:t>Time</a:t>
            </a:r>
            <a:endParaRPr lang="en-US" altLang="zh-CN" sz="1200">
              <a:latin typeface="Comic Sans MS" panose="030F0702030302020204" pitchFamily="66" charset="0"/>
            </a:endParaRPr>
          </a:p>
        </p:txBody>
      </p:sp>
      <p:sp>
        <p:nvSpPr>
          <p:cNvPr id="686088" name="AutoShape 8"/>
          <p:cNvSpPr>
            <a:spLocks noChangeArrowheads="1"/>
          </p:cNvSpPr>
          <p:nvPr/>
        </p:nvSpPr>
        <p:spPr bwMode="auto">
          <a:xfrm>
            <a:off x="1608138" y="2809875"/>
            <a:ext cx="762000" cy="609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 b="1">
                <a:latin typeface="Times New Roman" panose="02020603050405020304" charset="0"/>
                <a:ea typeface="华文新魏" panose="02010800040101010101" pitchFamily="2" charset="-122"/>
              </a:rPr>
              <a:t>X=10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2070100" y="3190875"/>
            <a:ext cx="1100138" cy="1128713"/>
            <a:chOff x="1147" y="1872"/>
            <a:chExt cx="693" cy="711"/>
          </a:xfrm>
        </p:grpSpPr>
        <p:sp>
          <p:nvSpPr>
            <p:cNvPr id="34825" name="Text Box 10"/>
            <p:cNvSpPr txBox="1">
              <a:spLocks noChangeArrowheads="1"/>
            </p:cNvSpPr>
            <p:nvPr/>
          </p:nvSpPr>
          <p:spPr bwMode="auto">
            <a:xfrm>
              <a:off x="1147" y="2179"/>
              <a:ext cx="69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Read X </a:t>
              </a:r>
              <a:br>
                <a:rPr lang="en-US" altLang="zh-CN" sz="2000">
                  <a:latin typeface="Comic Sans MS" panose="030F0702030302020204" pitchFamily="66" charset="0"/>
                </a:rPr>
              </a:br>
              <a:r>
                <a:rPr lang="en-US" altLang="zh-CN" sz="2000">
                  <a:latin typeface="Comic Sans MS" panose="030F0702030302020204" pitchFamily="66" charset="0"/>
                </a:rPr>
                <a:t>(10)</a:t>
              </a:r>
            </a:p>
          </p:txBody>
        </p:sp>
        <p:sp>
          <p:nvSpPr>
            <p:cNvPr id="34826" name="Line 11"/>
            <p:cNvSpPr>
              <a:spLocks noChangeShapeType="1"/>
            </p:cNvSpPr>
            <p:nvPr/>
          </p:nvSpPr>
          <p:spPr bwMode="auto">
            <a:xfrm>
              <a:off x="1480" y="1872"/>
              <a:ext cx="0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2616200" y="1773238"/>
            <a:ext cx="1100138" cy="1189037"/>
            <a:chOff x="1491" y="979"/>
            <a:chExt cx="693" cy="749"/>
          </a:xfrm>
        </p:grpSpPr>
        <p:sp>
          <p:nvSpPr>
            <p:cNvPr id="34828" name="Text Box 13"/>
            <p:cNvSpPr txBox="1">
              <a:spLocks noChangeArrowheads="1"/>
            </p:cNvSpPr>
            <p:nvPr/>
          </p:nvSpPr>
          <p:spPr bwMode="auto">
            <a:xfrm>
              <a:off x="1491" y="979"/>
              <a:ext cx="69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Read X </a:t>
              </a:r>
              <a:br>
                <a:rPr lang="en-US" altLang="zh-CN" sz="2000">
                  <a:latin typeface="Comic Sans MS" panose="030F0702030302020204" pitchFamily="66" charset="0"/>
                </a:rPr>
              </a:br>
              <a:r>
                <a:rPr lang="en-US" altLang="zh-CN" sz="2000">
                  <a:latin typeface="Comic Sans MS" panose="030F0702030302020204" pitchFamily="66" charset="0"/>
                </a:rPr>
                <a:t>(10)</a:t>
              </a:r>
            </a:p>
          </p:txBody>
        </p:sp>
        <p:sp>
          <p:nvSpPr>
            <p:cNvPr id="34829" name="Line 14"/>
            <p:cNvSpPr>
              <a:spLocks noChangeShapeType="1"/>
            </p:cNvSpPr>
            <p:nvPr/>
          </p:nvSpPr>
          <p:spPr bwMode="auto">
            <a:xfrm>
              <a:off x="1816" y="1440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3289300" y="3190875"/>
            <a:ext cx="1957388" cy="1128713"/>
            <a:chOff x="1915" y="1872"/>
            <a:chExt cx="1233" cy="711"/>
          </a:xfrm>
        </p:grpSpPr>
        <p:sp>
          <p:nvSpPr>
            <p:cNvPr id="686096" name="Text Box 16"/>
            <p:cNvSpPr txBox="1">
              <a:spLocks noChangeArrowheads="1"/>
            </p:cNvSpPr>
            <p:nvPr/>
          </p:nvSpPr>
          <p:spPr bwMode="auto">
            <a:xfrm>
              <a:off x="1915" y="2179"/>
              <a:ext cx="1233" cy="40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altLang="zh-CN" sz="2000">
                  <a:latin typeface="Comic Sans MS" panose="030F0702030302020204" pitchFamily="66" charset="0"/>
                </a:rPr>
                <a:t>Compute X -= 1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altLang="zh-CN" sz="2000">
                  <a:latin typeface="Comic Sans MS" panose="030F0702030302020204" pitchFamily="66" charset="0"/>
                </a:rPr>
                <a:t>(9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</a:p>
          </p:txBody>
        </p:sp>
        <p:sp>
          <p:nvSpPr>
            <p:cNvPr id="34832" name="Line 17"/>
            <p:cNvSpPr>
              <a:spLocks noChangeShapeType="1"/>
            </p:cNvSpPr>
            <p:nvPr/>
          </p:nvSpPr>
          <p:spPr bwMode="auto">
            <a:xfrm>
              <a:off x="2440" y="1872"/>
              <a:ext cx="0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/>
          <p:nvPr/>
        </p:nvGrpSpPr>
        <p:grpSpPr bwMode="auto">
          <a:xfrm>
            <a:off x="3944938" y="1770063"/>
            <a:ext cx="2016126" cy="1268412"/>
            <a:chOff x="2328" y="977"/>
            <a:chExt cx="1270" cy="799"/>
          </a:xfrm>
        </p:grpSpPr>
        <p:sp>
          <p:nvSpPr>
            <p:cNvPr id="34834" name="Text Box 19"/>
            <p:cNvSpPr txBox="1">
              <a:spLocks noChangeArrowheads="1"/>
            </p:cNvSpPr>
            <p:nvPr/>
          </p:nvSpPr>
          <p:spPr bwMode="auto">
            <a:xfrm>
              <a:off x="2328" y="977"/>
              <a:ext cx="127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 dirty="0">
                  <a:latin typeface="Comic Sans MS" panose="030F0702030302020204" pitchFamily="66" charset="0"/>
                </a:rPr>
                <a:t>Compute X -= 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 dirty="0">
                  <a:latin typeface="Comic Sans MS" panose="030F0702030302020204" pitchFamily="66" charset="0"/>
                </a:rPr>
                <a:t>(8)</a:t>
              </a:r>
            </a:p>
          </p:txBody>
        </p:sp>
        <p:sp>
          <p:nvSpPr>
            <p:cNvPr id="34835" name="Line 20"/>
            <p:cNvSpPr>
              <a:spLocks noChangeShapeType="1"/>
            </p:cNvSpPr>
            <p:nvPr/>
          </p:nvSpPr>
          <p:spPr bwMode="auto">
            <a:xfrm>
              <a:off x="2968" y="1392"/>
              <a:ext cx="0" cy="3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/>
          <p:nvPr/>
        </p:nvGrpSpPr>
        <p:grpSpPr bwMode="auto">
          <a:xfrm>
            <a:off x="5292725" y="2809875"/>
            <a:ext cx="1160463" cy="1295400"/>
            <a:chOff x="3177" y="1632"/>
            <a:chExt cx="731" cy="816"/>
          </a:xfrm>
        </p:grpSpPr>
        <p:sp>
          <p:nvSpPr>
            <p:cNvPr id="34837" name="Text Box 22"/>
            <p:cNvSpPr txBox="1">
              <a:spLocks noChangeArrowheads="1"/>
            </p:cNvSpPr>
            <p:nvPr/>
          </p:nvSpPr>
          <p:spPr bwMode="auto">
            <a:xfrm>
              <a:off x="3177" y="2217"/>
              <a:ext cx="7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Write X</a:t>
              </a:r>
            </a:p>
          </p:txBody>
        </p:sp>
        <p:grpSp>
          <p:nvGrpSpPr>
            <p:cNvPr id="34838" name="Group 23"/>
            <p:cNvGrpSpPr/>
            <p:nvPr/>
          </p:nvGrpSpPr>
          <p:grpSpPr bwMode="auto">
            <a:xfrm>
              <a:off x="3304" y="1632"/>
              <a:ext cx="480" cy="576"/>
              <a:chOff x="3304" y="1632"/>
              <a:chExt cx="480" cy="576"/>
            </a:xfrm>
          </p:grpSpPr>
          <p:sp>
            <p:nvSpPr>
              <p:cNvPr id="686104" name="AutoShape 24"/>
              <p:cNvSpPr>
                <a:spLocks noChangeArrowheads="1"/>
              </p:cNvSpPr>
              <p:nvPr/>
            </p:nvSpPr>
            <p:spPr bwMode="auto">
              <a:xfrm>
                <a:off x="3304" y="1632"/>
                <a:ext cx="480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2400" b="1">
                    <a:latin typeface="Times New Roman" panose="02020603050405020304" charset="0"/>
                    <a:ea typeface="华文新魏" panose="02010800040101010101" pitchFamily="2" charset="-122"/>
                  </a:rPr>
                  <a:t>X=9</a:t>
                </a:r>
              </a:p>
            </p:txBody>
          </p:sp>
          <p:sp>
            <p:nvSpPr>
              <p:cNvPr id="34840" name="Line 25"/>
              <p:cNvSpPr>
                <a:spLocks noChangeShapeType="1"/>
              </p:cNvSpPr>
              <p:nvPr/>
            </p:nvSpPr>
            <p:spPr bwMode="auto">
              <a:xfrm>
                <a:off x="3544" y="20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26"/>
          <p:cNvGrpSpPr/>
          <p:nvPr/>
        </p:nvGrpSpPr>
        <p:grpSpPr bwMode="auto">
          <a:xfrm>
            <a:off x="6515100" y="1801813"/>
            <a:ext cx="1160463" cy="1581150"/>
            <a:chOff x="4195" y="1187"/>
            <a:chExt cx="731" cy="996"/>
          </a:xfrm>
        </p:grpSpPr>
        <p:sp>
          <p:nvSpPr>
            <p:cNvPr id="686107" name="AutoShape 27"/>
            <p:cNvSpPr>
              <a:spLocks noChangeArrowheads="1"/>
            </p:cNvSpPr>
            <p:nvPr/>
          </p:nvSpPr>
          <p:spPr bwMode="auto">
            <a:xfrm>
              <a:off x="4368" y="1799"/>
              <a:ext cx="480" cy="38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63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 = 9</a:t>
              </a:r>
            </a:p>
          </p:txBody>
        </p:sp>
        <p:sp>
          <p:nvSpPr>
            <p:cNvPr id="34843" name="Text Box 28"/>
            <p:cNvSpPr txBox="1">
              <a:spLocks noChangeArrowheads="1"/>
            </p:cNvSpPr>
            <p:nvPr/>
          </p:nvSpPr>
          <p:spPr bwMode="auto">
            <a:xfrm>
              <a:off x="4195" y="1187"/>
              <a:ext cx="7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Write X</a:t>
              </a:r>
            </a:p>
          </p:txBody>
        </p:sp>
        <p:sp>
          <p:nvSpPr>
            <p:cNvPr id="34844" name="Line 29"/>
            <p:cNvSpPr>
              <a:spLocks noChangeShapeType="1"/>
            </p:cNvSpPr>
            <p:nvPr/>
          </p:nvSpPr>
          <p:spPr bwMode="auto">
            <a:xfrm>
              <a:off x="4610" y="141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110" name="AutoShape 30"/>
          <p:cNvSpPr>
            <a:spLocks noChangeArrowheads="1"/>
          </p:cNvSpPr>
          <p:nvPr/>
        </p:nvSpPr>
        <p:spPr bwMode="auto">
          <a:xfrm>
            <a:off x="6526213" y="2439988"/>
            <a:ext cx="1304925" cy="12954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 b="1" dirty="0">
                <a:latin typeface="Times New Roman" panose="02020603050405020304" charset="0"/>
                <a:ea typeface="华文新魏" panose="02010800040101010101" pitchFamily="2" charset="-122"/>
              </a:rPr>
              <a:t>X=8</a:t>
            </a:r>
          </a:p>
        </p:txBody>
      </p:sp>
      <p:sp>
        <p:nvSpPr>
          <p:cNvPr id="686111" name="Rectangle 31"/>
          <p:cNvSpPr>
            <a:spLocks noChangeArrowheads="1"/>
          </p:cNvSpPr>
          <p:nvPr/>
        </p:nvSpPr>
        <p:spPr bwMode="auto">
          <a:xfrm>
            <a:off x="539750" y="5038725"/>
            <a:ext cx="7704138" cy="1006475"/>
          </a:xfrm>
          <a:prstGeom prst="rect">
            <a:avLst/>
          </a:prstGeom>
          <a:solidFill>
            <a:srgbClr val="92D050">
              <a:alpha val="12157"/>
            </a:srgbClr>
          </a:solidFill>
          <a:ln>
            <a:noFill/>
          </a:ln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92D05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lIns="72000" tIns="72000" rIns="108000" bIns="72000" anchor="ctr">
            <a:spAutoFit/>
            <a:flatTx/>
          </a:bodyPr>
          <a:lstStyle/>
          <a:p>
            <a:pPr algn="just"/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两个事务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T1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读入同一数据并修改，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T1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提交的结果破坏了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提交的结果，导致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T1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的修改丢失</a:t>
            </a:r>
          </a:p>
        </p:txBody>
      </p:sp>
      <p:sp>
        <p:nvSpPr>
          <p:cNvPr id="7" name="圆柱形 6"/>
          <p:cNvSpPr/>
          <p:nvPr/>
        </p:nvSpPr>
        <p:spPr>
          <a:xfrm>
            <a:off x="241935" y="2788920"/>
            <a:ext cx="449580" cy="609600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30204" charset="0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933450" y="1729105"/>
            <a:ext cx="7016115" cy="659765"/>
          </a:xfrm>
          <a:prstGeom prst="flowChartAlternateProcess">
            <a:avLst/>
          </a:prstGeom>
          <a:noFill/>
          <a:ln w="28575" cap="flat" cmpd="dbl" algn="ctr">
            <a:solidFill>
              <a:schemeClr val="accent1">
                <a:shade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0755" y="2077085"/>
            <a:ext cx="1109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solidFill>
                  <a:srgbClr val="0070C0"/>
                </a:solidFill>
                <a:ea typeface="宋体" panose="02010600030101010101" pitchFamily="2" charset="-122"/>
              </a:rPr>
              <a:t>私有内存</a:t>
            </a:r>
          </a:p>
        </p:txBody>
      </p:sp>
      <p:sp>
        <p:nvSpPr>
          <p:cNvPr id="12" name="流程图: 可选过程 11"/>
          <p:cNvSpPr/>
          <p:nvPr>
            <p:custDataLst>
              <p:tags r:id="rId1"/>
            </p:custDataLst>
          </p:nvPr>
        </p:nvSpPr>
        <p:spPr>
          <a:xfrm>
            <a:off x="898525" y="3723005"/>
            <a:ext cx="7016115" cy="659765"/>
          </a:xfrm>
          <a:prstGeom prst="flowChartAlternateProcess">
            <a:avLst/>
          </a:prstGeom>
          <a:noFill/>
          <a:ln w="28575" cap="flat" cmpd="dbl" algn="ctr">
            <a:solidFill>
              <a:schemeClr val="accent1">
                <a:shade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302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925830" y="4070985"/>
            <a:ext cx="1109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solidFill>
                  <a:srgbClr val="0070C0"/>
                </a:solidFill>
                <a:ea typeface="宋体" panose="02010600030101010101" pitchFamily="2" charset="-122"/>
              </a:rPr>
              <a:t>私有内存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0" grpId="0" animBg="1"/>
      <p:bldP spid="6861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事务隔离性级别：读脏数据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50888" y="3451225"/>
            <a:ext cx="512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88988" y="1470025"/>
            <a:ext cx="471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549275" y="2751138"/>
            <a:ext cx="7620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488950" y="2746375"/>
            <a:ext cx="5889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>
                <a:solidFill>
                  <a:schemeClr val="tx2"/>
                </a:solidFill>
                <a:latin typeface="Comic Sans MS" panose="030F0702030302020204" pitchFamily="66" charset="0"/>
              </a:rPr>
              <a:t>Time</a:t>
            </a:r>
            <a:endParaRPr lang="en-US" altLang="zh-CN" sz="1400">
              <a:latin typeface="Comic Sans MS" panose="030F0702030302020204" pitchFamily="66" charset="0"/>
            </a:endParaRPr>
          </a:p>
        </p:txBody>
      </p:sp>
      <p:sp>
        <p:nvSpPr>
          <p:cNvPr id="687112" name="AutoShape 8"/>
          <p:cNvSpPr>
            <a:spLocks noChangeArrowheads="1"/>
          </p:cNvSpPr>
          <p:nvPr/>
        </p:nvSpPr>
        <p:spPr bwMode="auto">
          <a:xfrm>
            <a:off x="1463675" y="2446338"/>
            <a:ext cx="762000" cy="609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 b="1">
                <a:latin typeface="Times New Roman" panose="02020603050405020304" charset="0"/>
                <a:ea typeface="华文新魏" panose="02010800040101010101" pitchFamily="2" charset="-122"/>
              </a:rPr>
              <a:t>X=10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4852988" y="2824163"/>
            <a:ext cx="1100137" cy="1128712"/>
            <a:chOff x="2978" y="1584"/>
            <a:chExt cx="693" cy="711"/>
          </a:xfrm>
        </p:grpSpPr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2978" y="1891"/>
              <a:ext cx="69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Read X </a:t>
              </a:r>
              <a:br>
                <a:rPr lang="en-US" altLang="zh-CN" sz="2000">
                  <a:latin typeface="Comic Sans MS" panose="030F0702030302020204" pitchFamily="66" charset="0"/>
                </a:rPr>
              </a:br>
              <a:r>
                <a:rPr lang="en-US" altLang="zh-CN" sz="2000">
                  <a:latin typeface="Comic Sans MS" panose="030F0702030302020204" pitchFamily="66" charset="0"/>
                </a:rPr>
                <a:t>(25)</a:t>
              </a:r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3312" y="1584"/>
              <a:ext cx="0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1728788" y="1406525"/>
            <a:ext cx="1100137" cy="1112838"/>
            <a:chOff x="1010" y="691"/>
            <a:chExt cx="693" cy="701"/>
          </a:xfrm>
        </p:grpSpPr>
        <p:sp>
          <p:nvSpPr>
            <p:cNvPr id="35852" name="Text Box 13"/>
            <p:cNvSpPr txBox="1">
              <a:spLocks noChangeArrowheads="1"/>
            </p:cNvSpPr>
            <p:nvPr/>
          </p:nvSpPr>
          <p:spPr bwMode="auto">
            <a:xfrm>
              <a:off x="1010" y="691"/>
              <a:ext cx="69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Read X </a:t>
              </a:r>
              <a:br>
                <a:rPr lang="en-US" altLang="zh-CN" sz="2000">
                  <a:latin typeface="Comic Sans MS" panose="030F0702030302020204" pitchFamily="66" charset="0"/>
                </a:rPr>
              </a:br>
              <a:r>
                <a:rPr lang="en-US" altLang="zh-CN" sz="2000">
                  <a:latin typeface="Comic Sans MS" panose="030F0702030302020204" pitchFamily="66" charset="0"/>
                </a:rPr>
                <a:t>(10)</a:t>
              </a:r>
            </a:p>
          </p:txBody>
        </p:sp>
        <p:sp>
          <p:nvSpPr>
            <p:cNvPr id="35853" name="Line 14"/>
            <p:cNvSpPr>
              <a:spLocks noChangeShapeType="1"/>
            </p:cNvSpPr>
            <p:nvPr/>
          </p:nvSpPr>
          <p:spPr bwMode="auto">
            <a:xfrm>
              <a:off x="1392" y="1104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3254375" y="1268413"/>
            <a:ext cx="1193800" cy="1403350"/>
            <a:chOff x="1971" y="1132"/>
            <a:chExt cx="752" cy="884"/>
          </a:xfrm>
        </p:grpSpPr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1971" y="1132"/>
              <a:ext cx="75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Compute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X+=15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(25)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352" y="1777"/>
              <a:ext cx="0" cy="23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/>
          <p:nvPr/>
        </p:nvGrpSpPr>
        <p:grpSpPr bwMode="auto">
          <a:xfrm>
            <a:off x="4191000" y="1847850"/>
            <a:ext cx="1160463" cy="1204913"/>
            <a:chOff x="2561" y="1497"/>
            <a:chExt cx="731" cy="759"/>
          </a:xfrm>
        </p:grpSpPr>
        <p:sp>
          <p:nvSpPr>
            <p:cNvPr id="687123" name="AutoShape 19"/>
            <p:cNvSpPr>
              <a:spLocks noChangeArrowheads="1"/>
            </p:cNvSpPr>
            <p:nvPr/>
          </p:nvSpPr>
          <p:spPr bwMode="auto">
            <a:xfrm>
              <a:off x="2688" y="1872"/>
              <a:ext cx="480" cy="38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charset="0"/>
                  <a:ea typeface="华文新魏" panose="02010800040101010101" pitchFamily="2" charset="-122"/>
                </a:rPr>
                <a:t>X=25</a:t>
              </a:r>
            </a:p>
          </p:txBody>
        </p:sp>
        <p:sp>
          <p:nvSpPr>
            <p:cNvPr id="35859" name="Text Box 20"/>
            <p:cNvSpPr txBox="1">
              <a:spLocks noChangeArrowheads="1"/>
            </p:cNvSpPr>
            <p:nvPr/>
          </p:nvSpPr>
          <p:spPr bwMode="auto">
            <a:xfrm>
              <a:off x="2561" y="1497"/>
              <a:ext cx="7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Write X</a:t>
              </a:r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>
              <a:off x="2928" y="1728"/>
              <a:ext cx="0" cy="9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/>
          <p:nvPr/>
        </p:nvGrpSpPr>
        <p:grpSpPr bwMode="auto">
          <a:xfrm>
            <a:off x="5430838" y="1390650"/>
            <a:ext cx="1165225" cy="1662113"/>
            <a:chOff x="3342" y="1209"/>
            <a:chExt cx="734" cy="1047"/>
          </a:xfrm>
        </p:grpSpPr>
        <p:sp>
          <p:nvSpPr>
            <p:cNvPr id="687127" name="AutoShape 23"/>
            <p:cNvSpPr>
              <a:spLocks noChangeArrowheads="1"/>
            </p:cNvSpPr>
            <p:nvPr/>
          </p:nvSpPr>
          <p:spPr bwMode="auto">
            <a:xfrm>
              <a:off x="3456" y="1872"/>
              <a:ext cx="480" cy="38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charset="0"/>
                  <a:ea typeface="华文新魏" panose="02010800040101010101" pitchFamily="2" charset="-122"/>
                </a:rPr>
                <a:t>X=10</a:t>
              </a:r>
            </a:p>
          </p:txBody>
        </p:sp>
        <p:sp>
          <p:nvSpPr>
            <p:cNvPr id="35863" name="Text Box 24"/>
            <p:cNvSpPr txBox="1">
              <a:spLocks noChangeArrowheads="1"/>
            </p:cNvSpPr>
            <p:nvPr/>
          </p:nvSpPr>
          <p:spPr bwMode="auto">
            <a:xfrm>
              <a:off x="3342" y="1209"/>
              <a:ext cx="7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Rollback</a:t>
              </a: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3648" y="1440"/>
              <a:ext cx="0" cy="3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6"/>
          <p:cNvGrpSpPr/>
          <p:nvPr/>
        </p:nvGrpSpPr>
        <p:grpSpPr bwMode="auto">
          <a:xfrm>
            <a:off x="6230938" y="2824163"/>
            <a:ext cx="2613025" cy="1206499"/>
            <a:chOff x="3846" y="1584"/>
            <a:chExt cx="1646" cy="760"/>
          </a:xfrm>
        </p:grpSpPr>
        <p:sp>
          <p:nvSpPr>
            <p:cNvPr id="35866" name="Text Box 27"/>
            <p:cNvSpPr txBox="1">
              <a:spLocks noChangeArrowheads="1"/>
            </p:cNvSpPr>
            <p:nvPr/>
          </p:nvSpPr>
          <p:spPr bwMode="auto">
            <a:xfrm>
              <a:off x="3846" y="1938"/>
              <a:ext cx="1646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  <a:ea typeface="华文新魏" panose="02010800040101010101" pitchFamily="2" charset="-122"/>
                </a:rPr>
                <a:t>T2</a:t>
              </a:r>
              <a:r>
                <a:rPr lang="zh-CN" altLang="en-US" sz="2000">
                  <a:latin typeface="Comic Sans MS" panose="030F0702030302020204" pitchFamily="66" charset="0"/>
                  <a:ea typeface="华文新魏" panose="02010800040101010101" pitchFamily="2" charset="-122"/>
                </a:rPr>
                <a:t>读到了从未提交到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2000">
                  <a:latin typeface="Comic Sans MS" panose="030F0702030302020204" pitchFamily="66" charset="0"/>
                  <a:ea typeface="华文新魏" panose="02010800040101010101" pitchFamily="2" charset="-122"/>
                </a:rPr>
                <a:t>数据库中的数据</a:t>
              </a:r>
            </a:p>
          </p:txBody>
        </p:sp>
        <p:sp>
          <p:nvSpPr>
            <p:cNvPr id="35867" name="Line 28"/>
            <p:cNvSpPr>
              <a:spLocks noChangeShapeType="1"/>
            </p:cNvSpPr>
            <p:nvPr/>
          </p:nvSpPr>
          <p:spPr bwMode="auto">
            <a:xfrm>
              <a:off x="4416" y="1584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7133" name="Rectangle 29"/>
          <p:cNvSpPr>
            <a:spLocks noChangeArrowheads="1"/>
          </p:cNvSpPr>
          <p:nvPr/>
        </p:nvSpPr>
        <p:spPr bwMode="auto">
          <a:xfrm>
            <a:off x="250825" y="4448175"/>
            <a:ext cx="8064500" cy="1860550"/>
          </a:xfrm>
          <a:prstGeom prst="rect">
            <a:avLst/>
          </a:prstGeom>
          <a:solidFill>
            <a:srgbClr val="92D050">
              <a:alpha val="12157"/>
            </a:srgbClr>
          </a:solidFill>
          <a:ln>
            <a:noFill/>
          </a:ln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92D05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lIns="72000" tIns="72000" rIns="108000" bIns="72000" anchor="ctr">
            <a:spAutoFit/>
            <a:flatTx/>
          </a:bodyPr>
          <a:lstStyle/>
          <a:p>
            <a:pPr algn="just"/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事务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T1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修改某一数据，并将其写回磁盘，事务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读取同一数据后，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T1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由于某种原因被撤消，这时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T1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已修改过的数据恢复原值，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读到的数据与数据库中数据不一致，则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读到的数据就是脏数据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事务隔离性级别：不能重复读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039813" y="3798888"/>
            <a:ext cx="512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077913" y="1817688"/>
            <a:ext cx="471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838200" y="3098800"/>
            <a:ext cx="7620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777875" y="3094038"/>
            <a:ext cx="5889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>
                <a:solidFill>
                  <a:schemeClr val="tx2"/>
                </a:solidFill>
                <a:latin typeface="Comic Sans MS" panose="030F0702030302020204" pitchFamily="66" charset="0"/>
              </a:rPr>
              <a:t>Time</a:t>
            </a:r>
            <a:endParaRPr lang="en-US" altLang="zh-CN" sz="1400">
              <a:latin typeface="Comic Sans MS" panose="030F0702030302020204" pitchFamily="66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2087563" y="3163888"/>
            <a:ext cx="1100137" cy="1128712"/>
            <a:chOff x="1059" y="1824"/>
            <a:chExt cx="693" cy="711"/>
          </a:xfrm>
        </p:grpSpPr>
        <p:sp>
          <p:nvSpPr>
            <p:cNvPr id="36872" name="Text Box 9"/>
            <p:cNvSpPr txBox="1">
              <a:spLocks noChangeArrowheads="1"/>
            </p:cNvSpPr>
            <p:nvPr/>
          </p:nvSpPr>
          <p:spPr bwMode="auto">
            <a:xfrm>
              <a:off x="1059" y="2131"/>
              <a:ext cx="69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Read X </a:t>
              </a:r>
              <a:br>
                <a:rPr lang="en-US" altLang="zh-CN" sz="2000">
                  <a:latin typeface="Comic Sans MS" panose="030F0702030302020204" pitchFamily="66" charset="0"/>
                </a:rPr>
              </a:br>
              <a:r>
                <a:rPr lang="en-US" altLang="zh-CN" sz="2000">
                  <a:latin typeface="Comic Sans MS" panose="030F0702030302020204" pitchFamily="66" charset="0"/>
                </a:rPr>
                <a:t>(10)</a:t>
              </a:r>
            </a:p>
          </p:txBody>
        </p:sp>
        <p:sp>
          <p:nvSpPr>
            <p:cNvPr id="36873" name="Line 10"/>
            <p:cNvSpPr>
              <a:spLocks noChangeShapeType="1"/>
            </p:cNvSpPr>
            <p:nvPr/>
          </p:nvSpPr>
          <p:spPr bwMode="auto">
            <a:xfrm>
              <a:off x="1392" y="1824"/>
              <a:ext cx="0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2011363" y="1746250"/>
            <a:ext cx="1100137" cy="1112838"/>
            <a:chOff x="1011" y="931"/>
            <a:chExt cx="693" cy="701"/>
          </a:xfrm>
        </p:grpSpPr>
        <p:sp>
          <p:nvSpPr>
            <p:cNvPr id="36875" name="Text Box 12"/>
            <p:cNvSpPr txBox="1">
              <a:spLocks noChangeArrowheads="1"/>
            </p:cNvSpPr>
            <p:nvPr/>
          </p:nvSpPr>
          <p:spPr bwMode="auto">
            <a:xfrm>
              <a:off x="1011" y="931"/>
              <a:ext cx="69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Read X </a:t>
              </a:r>
              <a:br>
                <a:rPr lang="en-US" altLang="zh-CN" sz="2000">
                  <a:latin typeface="Comic Sans MS" panose="030F0702030302020204" pitchFamily="66" charset="0"/>
                </a:rPr>
              </a:br>
              <a:r>
                <a:rPr lang="en-US" altLang="zh-CN" sz="2000">
                  <a:latin typeface="Comic Sans MS" panose="030F0702030302020204" pitchFamily="66" charset="0"/>
                </a:rPr>
                <a:t>(10)</a:t>
              </a:r>
            </a:p>
          </p:txBody>
        </p:sp>
        <p:sp>
          <p:nvSpPr>
            <p:cNvPr id="36876" name="Line 13"/>
            <p:cNvSpPr>
              <a:spLocks noChangeShapeType="1"/>
            </p:cNvSpPr>
            <p:nvPr/>
          </p:nvSpPr>
          <p:spPr bwMode="auto">
            <a:xfrm>
              <a:off x="1392" y="1344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3144838" y="1746250"/>
            <a:ext cx="1976437" cy="1265238"/>
            <a:chOff x="1725" y="931"/>
            <a:chExt cx="1245" cy="797"/>
          </a:xfrm>
        </p:grpSpPr>
        <p:sp>
          <p:nvSpPr>
            <p:cNvPr id="36878" name="Text Box 15"/>
            <p:cNvSpPr txBox="1">
              <a:spLocks noChangeArrowheads="1"/>
            </p:cNvSpPr>
            <p:nvPr/>
          </p:nvSpPr>
          <p:spPr bwMode="auto">
            <a:xfrm>
              <a:off x="1725" y="931"/>
              <a:ext cx="124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Compute X+=15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(25)</a:t>
              </a:r>
            </a:p>
          </p:txBody>
        </p:sp>
        <p:sp>
          <p:nvSpPr>
            <p:cNvPr id="36879" name="Line 16"/>
            <p:cNvSpPr>
              <a:spLocks noChangeShapeType="1"/>
            </p:cNvSpPr>
            <p:nvPr/>
          </p:nvSpPr>
          <p:spPr bwMode="auto">
            <a:xfrm>
              <a:off x="2352" y="1344"/>
              <a:ext cx="0" cy="3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4319588" y="2187575"/>
            <a:ext cx="1160462" cy="1204913"/>
            <a:chOff x="2465" y="1209"/>
            <a:chExt cx="731" cy="759"/>
          </a:xfrm>
        </p:grpSpPr>
        <p:sp>
          <p:nvSpPr>
            <p:cNvPr id="688146" name="AutoShape 18"/>
            <p:cNvSpPr>
              <a:spLocks noChangeArrowheads="1"/>
            </p:cNvSpPr>
            <p:nvPr/>
          </p:nvSpPr>
          <p:spPr bwMode="auto">
            <a:xfrm>
              <a:off x="2592" y="1584"/>
              <a:ext cx="480" cy="38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charset="0"/>
                  <a:ea typeface="华文新魏" panose="02010800040101010101" pitchFamily="2" charset="-122"/>
                </a:rPr>
                <a:t>X=25</a:t>
              </a:r>
            </a:p>
          </p:txBody>
        </p:sp>
        <p:sp>
          <p:nvSpPr>
            <p:cNvPr id="36882" name="Text Box 19"/>
            <p:cNvSpPr txBox="1">
              <a:spLocks noChangeArrowheads="1"/>
            </p:cNvSpPr>
            <p:nvPr/>
          </p:nvSpPr>
          <p:spPr bwMode="auto">
            <a:xfrm>
              <a:off x="2465" y="1209"/>
              <a:ext cx="7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Write X</a:t>
              </a:r>
            </a:p>
          </p:txBody>
        </p:sp>
        <p:sp>
          <p:nvSpPr>
            <p:cNvPr id="36883" name="Line 20"/>
            <p:cNvSpPr>
              <a:spLocks noChangeShapeType="1"/>
            </p:cNvSpPr>
            <p:nvPr/>
          </p:nvSpPr>
          <p:spPr bwMode="auto">
            <a:xfrm>
              <a:off x="2832" y="1440"/>
              <a:ext cx="0" cy="9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/>
          <p:nvPr/>
        </p:nvGrpSpPr>
        <p:grpSpPr bwMode="auto">
          <a:xfrm>
            <a:off x="5399088" y="1730375"/>
            <a:ext cx="1054100" cy="1281113"/>
            <a:chOff x="3145" y="921"/>
            <a:chExt cx="664" cy="807"/>
          </a:xfrm>
        </p:grpSpPr>
        <p:sp>
          <p:nvSpPr>
            <p:cNvPr id="36885" name="Text Box 22"/>
            <p:cNvSpPr txBox="1">
              <a:spLocks noChangeArrowheads="1"/>
            </p:cNvSpPr>
            <p:nvPr/>
          </p:nvSpPr>
          <p:spPr bwMode="auto">
            <a:xfrm>
              <a:off x="3145" y="9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Commit</a:t>
              </a:r>
            </a:p>
          </p:txBody>
        </p:sp>
        <p:sp>
          <p:nvSpPr>
            <p:cNvPr id="36886" name="Line 23"/>
            <p:cNvSpPr>
              <a:spLocks noChangeShapeType="1"/>
            </p:cNvSpPr>
            <p:nvPr/>
          </p:nvSpPr>
          <p:spPr bwMode="auto">
            <a:xfrm>
              <a:off x="3456" y="1152"/>
              <a:ext cx="0" cy="57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/>
          <p:nvPr/>
        </p:nvGrpSpPr>
        <p:grpSpPr bwMode="auto">
          <a:xfrm>
            <a:off x="6202363" y="3163888"/>
            <a:ext cx="1100137" cy="1128712"/>
            <a:chOff x="3651" y="1824"/>
            <a:chExt cx="693" cy="711"/>
          </a:xfrm>
        </p:grpSpPr>
        <p:sp>
          <p:nvSpPr>
            <p:cNvPr id="36888" name="Text Box 25"/>
            <p:cNvSpPr txBox="1">
              <a:spLocks noChangeArrowheads="1"/>
            </p:cNvSpPr>
            <p:nvPr/>
          </p:nvSpPr>
          <p:spPr bwMode="auto">
            <a:xfrm>
              <a:off x="3651" y="2131"/>
              <a:ext cx="69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latin typeface="Comic Sans MS" panose="030F0702030302020204" pitchFamily="66" charset="0"/>
                </a:rPr>
                <a:t>Read X </a:t>
              </a:r>
              <a:br>
                <a:rPr lang="en-US" altLang="zh-CN" sz="2000">
                  <a:latin typeface="Comic Sans MS" panose="030F0702030302020204" pitchFamily="66" charset="0"/>
                </a:rPr>
              </a:br>
              <a:r>
                <a:rPr lang="en-US" altLang="zh-CN" sz="2000">
                  <a:latin typeface="Comic Sans MS" panose="030F0702030302020204" pitchFamily="66" charset="0"/>
                </a:rPr>
                <a:t>(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702030302020204" pitchFamily="66" charset="0"/>
                </a:rPr>
                <a:t>25</a:t>
              </a:r>
              <a:r>
                <a:rPr lang="en-US" altLang="zh-CN" sz="2000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36889" name="Line 26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8155" name="AutoShape 27"/>
          <p:cNvSpPr>
            <a:spLocks noChangeArrowheads="1"/>
          </p:cNvSpPr>
          <p:nvPr/>
        </p:nvSpPr>
        <p:spPr bwMode="auto">
          <a:xfrm>
            <a:off x="1752600" y="2794000"/>
            <a:ext cx="762000" cy="609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 b="1">
                <a:latin typeface="Times New Roman" panose="02020603050405020304" charset="0"/>
                <a:ea typeface="华文新魏" panose="02010800040101010101" pitchFamily="2" charset="-122"/>
              </a:rPr>
              <a:t>X=10</a:t>
            </a:r>
          </a:p>
        </p:txBody>
      </p:sp>
      <p:sp>
        <p:nvSpPr>
          <p:cNvPr id="688156" name="Rectangle 28"/>
          <p:cNvSpPr>
            <a:spLocks noChangeArrowheads="1"/>
          </p:cNvSpPr>
          <p:nvPr/>
        </p:nvSpPr>
        <p:spPr bwMode="auto">
          <a:xfrm>
            <a:off x="468313" y="5086350"/>
            <a:ext cx="8151812" cy="1006475"/>
          </a:xfrm>
          <a:prstGeom prst="rect">
            <a:avLst/>
          </a:prstGeom>
          <a:solidFill>
            <a:srgbClr val="92D050">
              <a:alpha val="12157"/>
            </a:srgbClr>
          </a:solidFill>
          <a:ln>
            <a:noFill/>
          </a:ln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92D05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lIns="72000" tIns="72000" rIns="108000" bIns="72000" anchor="ctr">
            <a:spAutoFit/>
            <a:flatTx/>
          </a:bodyPr>
          <a:lstStyle/>
          <a:p>
            <a:pPr algn="just"/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事务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读取某一数据后，事务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T1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对其做了修改，当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再次读取该数据时，得到与前次不同的值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5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事务隔离性级别：发生幻象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606425" y="3390900"/>
            <a:ext cx="51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628650" y="1866900"/>
            <a:ext cx="471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37893" name="Line 6"/>
          <p:cNvSpPr>
            <a:spLocks noChangeShapeType="1"/>
          </p:cNvSpPr>
          <p:nvPr/>
        </p:nvSpPr>
        <p:spPr bwMode="auto">
          <a:xfrm>
            <a:off x="604838" y="2749550"/>
            <a:ext cx="7620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531813" y="2744788"/>
            <a:ext cx="5889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>
                <a:solidFill>
                  <a:schemeClr val="tx2"/>
                </a:solidFill>
                <a:latin typeface="Comic Sans MS" panose="030F0702030302020204" pitchFamily="66" charset="0"/>
              </a:rPr>
              <a:t>Time</a:t>
            </a:r>
            <a:endParaRPr lang="en-US" altLang="zh-CN" sz="1400">
              <a:latin typeface="Comic Sans MS" panose="030F0702030302020204" pitchFamily="66" charset="0"/>
            </a:endParaRP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1300163" y="3533775"/>
            <a:ext cx="21574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Select count (*) </a:t>
            </a:r>
            <a:br>
              <a:rPr lang="en-US" altLang="zh-CN" sz="2000">
                <a:latin typeface="Comic Sans MS" panose="030F0702030302020204" pitchFamily="66" charset="0"/>
              </a:rPr>
            </a:br>
            <a:r>
              <a:rPr lang="en-US" altLang="zh-CN" sz="2000">
                <a:latin typeface="Comic Sans MS" panose="030F0702030302020204" pitchFamily="66" charset="0"/>
              </a:rPr>
              <a:t>where rank &gt; 3</a:t>
            </a:r>
            <a:br>
              <a:rPr lang="en-US" altLang="zh-CN" sz="2000">
                <a:latin typeface="Comic Sans MS" panose="030F0702030302020204" pitchFamily="66" charset="0"/>
              </a:rPr>
            </a:br>
            <a:endParaRPr lang="en-US" altLang="zh-CN" sz="2000">
              <a:latin typeface="Comic Sans MS" panose="030F0702030302020204" pitchFamily="66" charset="0"/>
            </a:endParaRPr>
          </a:p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2 rows returned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3084513" y="1412875"/>
            <a:ext cx="1435100" cy="1130300"/>
            <a:chOff x="2022" y="804"/>
            <a:chExt cx="904" cy="712"/>
          </a:xfrm>
        </p:grpSpPr>
        <p:sp>
          <p:nvSpPr>
            <p:cNvPr id="689162" name="AutoShape 10"/>
            <p:cNvSpPr>
              <a:spLocks noChangeArrowheads="1"/>
            </p:cNvSpPr>
            <p:nvPr/>
          </p:nvSpPr>
          <p:spPr bwMode="auto">
            <a:xfrm>
              <a:off x="2254" y="1132"/>
              <a:ext cx="672" cy="384"/>
            </a:xfrm>
            <a:prstGeom prst="lightningBolt">
              <a:avLst/>
            </a:prstGeom>
            <a:solidFill>
              <a:srgbClr val="92D050">
                <a:alpha val="25000"/>
              </a:srgbClr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</a:rPr>
                <a:t>Insert</a:t>
              </a:r>
            </a:p>
          </p:txBody>
        </p:sp>
        <p:sp>
          <p:nvSpPr>
            <p:cNvPr id="689163" name="AutoShape 11"/>
            <p:cNvSpPr>
              <a:spLocks noChangeArrowheads="1"/>
            </p:cNvSpPr>
            <p:nvPr/>
          </p:nvSpPr>
          <p:spPr bwMode="auto">
            <a:xfrm>
              <a:off x="2022" y="804"/>
              <a:ext cx="672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charset="0"/>
                  <a:ea typeface="华文新魏" panose="02010800040101010101" pitchFamily="2" charset="-122"/>
                </a:rPr>
                <a:t>Jones,6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4503738" y="1911350"/>
            <a:ext cx="2687637" cy="1676400"/>
            <a:chOff x="2974" y="1100"/>
            <a:chExt cx="1693" cy="1056"/>
          </a:xfrm>
        </p:grpSpPr>
        <p:sp>
          <p:nvSpPr>
            <p:cNvPr id="689165" name="Oval 13"/>
            <p:cNvSpPr>
              <a:spLocks noChangeArrowheads="1"/>
            </p:cNvSpPr>
            <p:nvPr/>
          </p:nvSpPr>
          <p:spPr bwMode="auto">
            <a:xfrm>
              <a:off x="2974" y="1100"/>
              <a:ext cx="1693" cy="10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1">
                <a:latin typeface="Times New Roman" panose="02020603050405020304" charset="0"/>
                <a:ea typeface="华文新魏" panose="02010800040101010101" pitchFamily="2" charset="-122"/>
              </a:endParaRPr>
            </a:p>
          </p:txBody>
        </p:sp>
        <p:sp>
          <p:nvSpPr>
            <p:cNvPr id="689166" name="AutoShape 14"/>
            <p:cNvSpPr>
              <a:spLocks noChangeArrowheads="1"/>
            </p:cNvSpPr>
            <p:nvPr/>
          </p:nvSpPr>
          <p:spPr bwMode="auto">
            <a:xfrm>
              <a:off x="3880" y="1434"/>
              <a:ext cx="672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charset="0"/>
                  <a:ea typeface="华文新魏" panose="02010800040101010101" pitchFamily="2" charset="-122"/>
                </a:rPr>
                <a:t>Smith,4</a:t>
              </a:r>
            </a:p>
          </p:txBody>
        </p:sp>
        <p:sp>
          <p:nvSpPr>
            <p:cNvPr id="689167" name="AutoShape 15"/>
            <p:cNvSpPr>
              <a:spLocks noChangeArrowheads="1"/>
            </p:cNvSpPr>
            <p:nvPr/>
          </p:nvSpPr>
          <p:spPr bwMode="auto">
            <a:xfrm>
              <a:off x="3320" y="1762"/>
              <a:ext cx="768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charset="0"/>
                  <a:ea typeface="华文新魏" panose="02010800040101010101" pitchFamily="2" charset="-122"/>
                </a:rPr>
                <a:t>Brewer,7</a:t>
              </a:r>
            </a:p>
          </p:txBody>
        </p:sp>
        <p:sp>
          <p:nvSpPr>
            <p:cNvPr id="689168" name="AutoShape 16"/>
            <p:cNvSpPr>
              <a:spLocks noChangeArrowheads="1"/>
            </p:cNvSpPr>
            <p:nvPr/>
          </p:nvSpPr>
          <p:spPr bwMode="auto">
            <a:xfrm>
              <a:off x="3166" y="1322"/>
              <a:ext cx="672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400" b="1">
                  <a:latin typeface="Times New Roman" panose="02020603050405020304" charset="0"/>
                  <a:ea typeface="华文新魏" panose="02010800040101010101" pitchFamily="2" charset="-122"/>
                </a:rPr>
                <a:t>Jones,6</a:t>
              </a:r>
            </a:p>
          </p:txBody>
        </p:sp>
      </p:grpSp>
      <p:sp>
        <p:nvSpPr>
          <p:cNvPr id="689169" name="Oval 17"/>
          <p:cNvSpPr>
            <a:spLocks noChangeArrowheads="1"/>
          </p:cNvSpPr>
          <p:nvPr/>
        </p:nvSpPr>
        <p:spPr bwMode="auto">
          <a:xfrm>
            <a:off x="1042988" y="1911350"/>
            <a:ext cx="2516187" cy="1676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 b="1"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689170" name="AutoShape 18"/>
          <p:cNvSpPr>
            <a:spLocks noChangeArrowheads="1"/>
          </p:cNvSpPr>
          <p:nvPr/>
        </p:nvSpPr>
        <p:spPr bwMode="auto">
          <a:xfrm>
            <a:off x="2170113" y="2247900"/>
            <a:ext cx="1066800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 b="1">
                <a:latin typeface="Times New Roman" panose="02020603050405020304" charset="0"/>
                <a:ea typeface="华文新魏" panose="02010800040101010101" pitchFamily="2" charset="-122"/>
              </a:rPr>
              <a:t>Smith,4</a:t>
            </a:r>
          </a:p>
        </p:txBody>
      </p:sp>
      <p:sp>
        <p:nvSpPr>
          <p:cNvPr id="689171" name="AutoShape 19"/>
          <p:cNvSpPr>
            <a:spLocks noChangeArrowheads="1"/>
          </p:cNvSpPr>
          <p:nvPr/>
        </p:nvSpPr>
        <p:spPr bwMode="auto">
          <a:xfrm>
            <a:off x="1433513" y="2797175"/>
            <a:ext cx="1219200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 b="1">
                <a:latin typeface="Times New Roman" panose="02020603050405020304" charset="0"/>
                <a:ea typeface="华文新魏" panose="02010800040101010101" pitchFamily="2" charset="-122"/>
              </a:rPr>
              <a:t>Brewer,7</a:t>
            </a:r>
          </a:p>
        </p:txBody>
      </p:sp>
      <p:sp>
        <p:nvSpPr>
          <p:cNvPr id="689172" name="Text Box 20"/>
          <p:cNvSpPr txBox="1">
            <a:spLocks noChangeArrowheads="1"/>
          </p:cNvSpPr>
          <p:nvPr/>
        </p:nvSpPr>
        <p:spPr bwMode="auto">
          <a:xfrm>
            <a:off x="4729163" y="3517900"/>
            <a:ext cx="21574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Select count (*) </a:t>
            </a:r>
            <a:br>
              <a:rPr lang="en-US" altLang="zh-CN" sz="2000">
                <a:latin typeface="Comic Sans MS" panose="030F0702030302020204" pitchFamily="66" charset="0"/>
              </a:rPr>
            </a:br>
            <a:r>
              <a:rPr lang="en-US" altLang="zh-CN" sz="2000">
                <a:latin typeface="Comic Sans MS" panose="030F0702030302020204" pitchFamily="66" charset="0"/>
              </a:rPr>
              <a:t>where rank &gt; 3</a:t>
            </a:r>
          </a:p>
        </p:txBody>
      </p:sp>
      <p:sp>
        <p:nvSpPr>
          <p:cNvPr id="689173" name="Text Box 21"/>
          <p:cNvSpPr txBox="1">
            <a:spLocks noChangeArrowheads="1"/>
          </p:cNvSpPr>
          <p:nvPr/>
        </p:nvSpPr>
        <p:spPr bwMode="auto">
          <a:xfrm>
            <a:off x="4767263" y="4310063"/>
            <a:ext cx="21018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zh-CN" sz="2000">
                <a:solidFill>
                  <a:schemeClr val="folHlink"/>
                </a:solidFill>
                <a:latin typeface="Comic Sans MS" panose="030F0702030302020204" pitchFamily="66" charset="0"/>
              </a:rPr>
              <a:t>3</a:t>
            </a:r>
            <a:r>
              <a:rPr lang="en-US" altLang="zh-CN" sz="2000">
                <a:latin typeface="Comic Sans MS" panose="030F0702030302020204" pitchFamily="66" charset="0"/>
              </a:rPr>
              <a:t> rows returned</a:t>
            </a:r>
          </a:p>
        </p:txBody>
      </p:sp>
      <p:sp>
        <p:nvSpPr>
          <p:cNvPr id="689174" name="Rectangle 22"/>
          <p:cNvSpPr>
            <a:spLocks noChangeArrowheads="1"/>
          </p:cNvSpPr>
          <p:nvPr/>
        </p:nvSpPr>
        <p:spPr bwMode="auto">
          <a:xfrm>
            <a:off x="250825" y="5100638"/>
            <a:ext cx="8151813" cy="1433512"/>
          </a:xfrm>
          <a:prstGeom prst="rect">
            <a:avLst/>
          </a:prstGeom>
          <a:solidFill>
            <a:srgbClr val="92D050">
              <a:alpha val="12157"/>
            </a:srgbClr>
          </a:solidFill>
          <a:ln>
            <a:noFill/>
          </a:ln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92D050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lIns="72000" tIns="72000" rIns="108000" bIns="72000" anchor="ctr">
            <a:spAutoFit/>
            <a:flatTx/>
          </a:bodyPr>
          <a:lstStyle/>
          <a:p>
            <a:pPr algn="just"/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事务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按一定条件读取了某些数据后，事务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T1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插入了一些满足这些条件的数据，当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再次按相同条件读取数据时，发现多了一些记录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72" grpId="0"/>
      <p:bldP spid="689173" grpId="0"/>
      <p:bldP spid="6891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事务隔离性级别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344805" y="1094105"/>
            <a:ext cx="8370570" cy="4903470"/>
          </a:xfrm>
        </p:spPr>
        <p:txBody>
          <a:bodyPr/>
          <a:lstStyle/>
          <a:p>
            <a:pPr eaLnBrk="1" hangingPunct="1"/>
            <a:r>
              <a:rPr lang="en-US" altLang="zh-CN" sz="2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SQL</a:t>
            </a:r>
            <a:r>
              <a:rPr lang="zh-CN" altLang="zh-CN" sz="2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</a:t>
            </a:r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隔离性</a:t>
            </a:r>
            <a:r>
              <a:rPr lang="zh-CN" altLang="zh-CN" sz="2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级别的定义</a:t>
            </a:r>
          </a:p>
          <a:p>
            <a:pPr lvl="1"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serializable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一个调度的执行必须等价于一个串行调度的结果</a:t>
            </a:r>
            <a:endParaRPr lang="en-US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repeatable read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只允许读取已提交的记录，并要求一个事务对同一记录的两次读取之间，其它事务不能对该记录进行更新</a:t>
            </a:r>
            <a:endParaRPr lang="en-US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 committed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只允许读取已提交的记录，但不要求可重复读</a:t>
            </a:r>
            <a:endParaRPr lang="en-US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 uncommitted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允许读取未提交的记录</a:t>
            </a:r>
          </a:p>
          <a:p>
            <a:pPr eaLnBrk="1" hangingPunct="1"/>
            <a:endParaRPr lang="en-US" altLang="zh-CN" sz="2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事务隔离性级别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809625" y="1592263"/>
            <a:ext cx="20320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行楷" panose="02010800040101010101" pitchFamily="2" charset="-122"/>
              </a:rPr>
              <a:t>隔离性</a:t>
            </a:r>
            <a:r>
              <a:rPr kumimoji="1" lang="zh-CN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行楷" panose="02010800040101010101" pitchFamily="2" charset="-122"/>
              </a:rPr>
              <a:t>级别</a:t>
            </a:r>
            <a:endParaRPr kumimoji="1"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华文行楷" panose="02010800040101010101" pitchFamily="2" charset="-122"/>
            </a:endParaRP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4481513" y="1557338"/>
            <a:ext cx="2032000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kumimoji="1"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华文行楷" panose="02010800040101010101" pitchFamily="2" charset="-122"/>
              </a:rPr>
              <a:t>不一致现象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846138" y="2308225"/>
            <a:ext cx="25066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2300">
                <a:latin typeface="Comic Sans MS" panose="030F0702030302020204" pitchFamily="66" charset="0"/>
              </a:rPr>
              <a:t>Read uncommitted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4546600" y="2322513"/>
            <a:ext cx="152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读脏数据</a:t>
            </a:r>
          </a:p>
          <a:p>
            <a:pPr eaLnBrk="0" hangingPunct="0"/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不能重复读</a:t>
            </a:r>
          </a:p>
          <a:p>
            <a:pPr eaLnBrk="0" hangingPunct="0"/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幻象</a:t>
            </a: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820738" y="3679825"/>
            <a:ext cx="22018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2300">
                <a:latin typeface="Comic Sans MS" panose="030F0702030302020204" pitchFamily="66" charset="0"/>
              </a:rPr>
              <a:t>Read committed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803275" y="4594225"/>
            <a:ext cx="22177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2300">
                <a:latin typeface="Comic Sans MS" panose="030F0702030302020204" pitchFamily="66" charset="0"/>
              </a:rPr>
              <a:t>Repeatable read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782638" y="5127625"/>
            <a:ext cx="16160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2300">
                <a:latin typeface="Comic Sans MS" panose="030F0702030302020204" pitchFamily="66" charset="0"/>
              </a:rPr>
              <a:t>Serializable</a:t>
            </a:r>
          </a:p>
        </p:txBody>
      </p:sp>
      <p:sp>
        <p:nvSpPr>
          <p:cNvPr id="694283" name="Rectangle 11"/>
          <p:cNvSpPr>
            <a:spLocks noChangeArrowheads="1"/>
          </p:cNvSpPr>
          <p:nvPr/>
        </p:nvSpPr>
        <p:spPr bwMode="auto">
          <a:xfrm>
            <a:off x="4346575" y="5110163"/>
            <a:ext cx="406400" cy="350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altLang="zh-CN" sz="23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300">
                <a:latin typeface="Comic Sans MS" panose="030F0702030302020204" pitchFamily="66" charset="0"/>
              </a:rPr>
              <a:t>--</a:t>
            </a:r>
          </a:p>
        </p:txBody>
      </p:sp>
      <p:sp>
        <p:nvSpPr>
          <p:cNvPr id="39947" name="Line 12"/>
          <p:cNvSpPr>
            <a:spLocks noChangeShapeType="1"/>
          </p:cNvSpPr>
          <p:nvPr/>
        </p:nvSpPr>
        <p:spPr bwMode="auto">
          <a:xfrm>
            <a:off x="4140200" y="1616075"/>
            <a:ext cx="0" cy="3886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48" name="Group 13"/>
          <p:cNvGrpSpPr/>
          <p:nvPr/>
        </p:nvGrpSpPr>
        <p:grpSpPr bwMode="auto">
          <a:xfrm>
            <a:off x="250825" y="2143125"/>
            <a:ext cx="7985125" cy="2878138"/>
            <a:chOff x="432" y="1388"/>
            <a:chExt cx="4656" cy="1813"/>
          </a:xfrm>
        </p:grpSpPr>
        <p:sp>
          <p:nvSpPr>
            <p:cNvPr id="39949" name="Line 14"/>
            <p:cNvSpPr>
              <a:spLocks noChangeShapeType="1"/>
            </p:cNvSpPr>
            <p:nvPr/>
          </p:nvSpPr>
          <p:spPr bwMode="auto">
            <a:xfrm>
              <a:off x="432" y="1388"/>
              <a:ext cx="465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15"/>
            <p:cNvSpPr>
              <a:spLocks noChangeShapeType="1"/>
            </p:cNvSpPr>
            <p:nvPr/>
          </p:nvSpPr>
          <p:spPr bwMode="auto">
            <a:xfrm>
              <a:off x="432" y="2269"/>
              <a:ext cx="465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16"/>
            <p:cNvSpPr>
              <a:spLocks noChangeShapeType="1"/>
            </p:cNvSpPr>
            <p:nvPr/>
          </p:nvSpPr>
          <p:spPr bwMode="auto">
            <a:xfrm>
              <a:off x="432" y="2821"/>
              <a:ext cx="465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17"/>
            <p:cNvSpPr>
              <a:spLocks noChangeShapeType="1"/>
            </p:cNvSpPr>
            <p:nvPr/>
          </p:nvSpPr>
          <p:spPr bwMode="auto">
            <a:xfrm>
              <a:off x="432" y="3201"/>
              <a:ext cx="465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53" name="Rectangle 18"/>
          <p:cNvSpPr>
            <a:spLocks noChangeArrowheads="1"/>
          </p:cNvSpPr>
          <p:nvPr/>
        </p:nvSpPr>
        <p:spPr bwMode="auto">
          <a:xfrm>
            <a:off x="4591050" y="3589338"/>
            <a:ext cx="152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不能重复读</a:t>
            </a:r>
          </a:p>
          <a:p>
            <a:pPr eaLnBrk="0" hangingPunct="0"/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幻象</a:t>
            </a:r>
          </a:p>
        </p:txBody>
      </p:sp>
      <p:sp>
        <p:nvSpPr>
          <p:cNvPr id="39954" name="Rectangle 19"/>
          <p:cNvSpPr>
            <a:spLocks noChangeArrowheads="1"/>
          </p:cNvSpPr>
          <p:nvPr/>
        </p:nvSpPr>
        <p:spPr bwMode="auto">
          <a:xfrm>
            <a:off x="4591050" y="4464050"/>
            <a:ext cx="60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幻象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Weak Levels of Consistency</a:t>
            </a:r>
          </a:p>
        </p:txBody>
      </p:sp>
      <p:sp>
        <p:nvSpPr>
          <p:cNvPr id="68610" name="Rectangle 3"/>
          <p:cNvSpPr>
            <a:spLocks noGrp="1"/>
          </p:cNvSpPr>
          <p:nvPr>
            <p:ph idx="1"/>
          </p:nvPr>
        </p:nvSpPr>
        <p:spPr>
          <a:xfrm>
            <a:off x="214630" y="1151255"/>
            <a:ext cx="8755380" cy="490347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Some applications are willing to live with weak levels of consistency, allowing schedules that are not serializable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E.g., a read-only transaction that wants to get an approximate total balance of all accounts 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E.g., database statistics computed for query optimization can be approximate (why?)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Such transactions need not be serializable with respect to other transactions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 accuracy for performance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36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Levels of Consistency in SQL-92</a:t>
            </a:r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>
          <a:xfrm>
            <a:off x="116205" y="1094105"/>
            <a:ext cx="9027795" cy="512445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Serializable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— default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Repeatable read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only committed records to be read, repeated reads of same record must return same value.  However, a transaction may not be serializable – it may find some records inserted by a transaction but not find others.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committed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only committed records can be read, but successive reads of record may return different (but committed) values.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uncommitted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—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even uncommitted records may be read. 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59" name="Rectangle 5"/>
          <p:cNvSpPr/>
          <p:nvPr/>
        </p:nvSpPr>
        <p:spPr>
          <a:xfrm>
            <a:off x="106680" y="4053840"/>
            <a:ext cx="8930005" cy="242062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Lower degrees of consistency useful for gathering approximate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about the database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Warning: some database systems do not ensure serializable schedules by default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 Oracle and PostgreSQL by default support a level of consistency called snapshot isolation (not part of the SQL standard)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Transaction Definition in SQL</a:t>
            </a:r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>
          <a:xfrm>
            <a:off x="130810" y="1094105"/>
            <a:ext cx="8811895" cy="508698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 manipulation language must include a construct for specifying the set of actions that comprise a transaction.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SQL, a transaction begins implicitly.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transaction in SQL ends by:</a:t>
            </a: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Commit work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commits current transaction and begins a new one.</a:t>
            </a:r>
          </a:p>
          <a:p>
            <a:pPr lvl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Rollback work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causes current transaction to abort.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Implicit commit can be turned off by a database directive</a:t>
            </a:r>
          </a:p>
          <a:p>
            <a:pPr lvl="2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E.g. in JDBC, connection.setAutoCommit(false);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659063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Other Notions of Serializability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Required  Properties of a Transaction</a:t>
            </a: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5245" y="906780"/>
            <a:ext cx="8909050" cy="552069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Transaction to transfer $50 from account A to account B:</a:t>
            </a:r>
          </a:p>
          <a:p>
            <a:pPr lvl="1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1.	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2.	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:=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A –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pPr lvl="1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3.	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5.	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:=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B +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pPr lvl="1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6.	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Atomicity requirement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If the transaction fails after step 3 and before step 6, money will be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lost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i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to an inconsistent database state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Failure could be </a:t>
            </a:r>
            <a:r>
              <a:rPr lang="en-US" altLang="zh-CN" sz="1600" b="1" i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software or hardware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system should ensure that updates of a partially executed transaction are not reflected in the database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Durability requirement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 Serializability</a:t>
            </a:r>
          </a:p>
        </p:txBody>
      </p:sp>
      <p:sp>
        <p:nvSpPr>
          <p:cNvPr id="76802" name="Rectangle 3"/>
          <p:cNvSpPr>
            <a:spLocks noGrp="1"/>
          </p:cNvSpPr>
          <p:nvPr>
            <p:ph idx="1"/>
          </p:nvPr>
        </p:nvSpPr>
        <p:spPr>
          <a:xfrm>
            <a:off x="57785" y="899160"/>
            <a:ext cx="9018905" cy="558609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S´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be two schedules with the same set of transactions.  </a:t>
            </a:r>
          </a:p>
          <a:p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S´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equivalent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the following three conditions are met, for each data item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Q,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If in schedule S, transaction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reads the initial value of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then in schedule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also transaction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must read the initial value of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Q.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If in schedule S transaction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executes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Q)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and that value was produced by transaction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(if any), then in schedule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also transaction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must read the value of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that was produced by the same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(Q) operation of transaction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transaction (if any) that performs the final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operation in schedule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must also perform the final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operation in schedule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As can be seen, view equivalence is also based purely on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reads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 Serializability (Cont.)</a:t>
            </a:r>
          </a:p>
        </p:txBody>
      </p:sp>
      <p:sp>
        <p:nvSpPr>
          <p:cNvPr id="78850" name="Rectangle 3"/>
          <p:cNvSpPr>
            <a:spLocks noGrp="1"/>
          </p:cNvSpPr>
          <p:nvPr>
            <p:ph idx="1"/>
          </p:nvPr>
        </p:nvSpPr>
        <p:spPr>
          <a:xfrm>
            <a:off x="142240" y="1106805"/>
            <a:ext cx="9001125" cy="5441950"/>
          </a:xfrm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1891030" algn="l"/>
                <a:tab pos="2338705" algn="l"/>
                <a:tab pos="2914650" algn="l"/>
                <a:tab pos="3203575" algn="l"/>
                <a:tab pos="3881755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schedule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serializable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it is view equivalent to a serial schedule.</a:t>
            </a:r>
          </a:p>
          <a:p>
            <a:pPr defTabSz="914400">
              <a:tabLst>
                <a:tab pos="1891030" algn="l"/>
                <a:tab pos="2338705" algn="l"/>
                <a:tab pos="2914650" algn="l"/>
                <a:tab pos="3203575" algn="l"/>
                <a:tab pos="3881755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Every conflict serializable schedule is also view serializable.</a:t>
            </a:r>
          </a:p>
          <a:p>
            <a:pPr defTabSz="914400">
              <a:tabLst>
                <a:tab pos="1891030" algn="l"/>
                <a:tab pos="2338705" algn="l"/>
                <a:tab pos="2914650" algn="l"/>
                <a:tab pos="3203575" algn="l"/>
                <a:tab pos="3881755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Below is a schedule which is view-serializable but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conflict serializable.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buNone/>
              <a:tabLst>
                <a:tab pos="1891030" algn="l"/>
                <a:tab pos="2338705" algn="l"/>
                <a:tab pos="2914650" algn="l"/>
                <a:tab pos="3203575" algn="l"/>
                <a:tab pos="3881755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defTabSz="914400">
              <a:buNone/>
              <a:tabLst>
                <a:tab pos="1891030" algn="l"/>
                <a:tab pos="2338705" algn="l"/>
                <a:tab pos="2914650" algn="l"/>
                <a:tab pos="3203575" algn="l"/>
                <a:tab pos="3881755" algn="l"/>
                <a:tab pos="4286250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1891030" algn="l"/>
                <a:tab pos="2338705" algn="l"/>
                <a:tab pos="2914650" algn="l"/>
                <a:tab pos="3203575" algn="l"/>
                <a:tab pos="3881755" algn="l"/>
                <a:tab pos="4286250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1891030" algn="l"/>
                <a:tab pos="2338705" algn="l"/>
                <a:tab pos="2914650" algn="l"/>
                <a:tab pos="3203575" algn="l"/>
                <a:tab pos="3881755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What serial schedule is above equivalent to?</a:t>
            </a:r>
          </a:p>
          <a:p>
            <a:pPr defTabSz="914400">
              <a:tabLst>
                <a:tab pos="1891030" algn="l"/>
                <a:tab pos="2338705" algn="l"/>
                <a:tab pos="2914650" algn="l"/>
                <a:tab pos="3203575" algn="l"/>
                <a:tab pos="3881755" algn="l"/>
                <a:tab pos="428625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Every view serializable schedule that is not conflict serializable has 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 writes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8851" name="Picture 4" descr="New PDF from Images Output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655" y="2927350"/>
            <a:ext cx="4876800" cy="2197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0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Test for View Serializability</a:t>
            </a:r>
          </a:p>
        </p:txBody>
      </p:sp>
      <p:sp>
        <p:nvSpPr>
          <p:cNvPr id="80898" name="Rectangle 3"/>
          <p:cNvSpPr>
            <a:spLocks noGrp="1"/>
          </p:cNvSpPr>
          <p:nvPr>
            <p:ph idx="1"/>
          </p:nvPr>
        </p:nvSpPr>
        <p:spPr>
          <a:xfrm>
            <a:off x="120650" y="1106805"/>
            <a:ext cx="8832850" cy="478472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Extension to test for view serializability has cost exponential in the size of the precedence graph.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problem of checking if a schedule is view serializable falls in the class of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-complete problems. 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Thus, existence of an efficient algorithm is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extremely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unlikely.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However ,practical algorithms that just check some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for view serializability can still be used.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More Complex Notions of Serializability</a:t>
            </a:r>
          </a:p>
        </p:txBody>
      </p:sp>
      <p:sp>
        <p:nvSpPr>
          <p:cNvPr id="82946" name="Rectangle 3"/>
          <p:cNvSpPr>
            <a:spLocks noGrp="1"/>
          </p:cNvSpPr>
          <p:nvPr>
            <p:ph idx="1"/>
          </p:nvPr>
        </p:nvSpPr>
        <p:spPr>
          <a:xfrm>
            <a:off x="27940" y="878840"/>
            <a:ext cx="9025890" cy="5459095"/>
          </a:xfrm>
        </p:spPr>
        <p:txBody>
          <a:bodyPr vert="horz" wrap="square" lIns="91440" tIns="45720" rIns="91440" bIns="45720" anchor="t"/>
          <a:lstStyle/>
          <a:p>
            <a:pPr defTabSz="914400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schedule below produces the same outcome as the serial schedule &lt;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&gt;, yet is not conflict equivalent or view equivalent to it.  </a:t>
            </a:r>
          </a:p>
          <a:p>
            <a:pPr defTabSz="914400"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defTabSz="914400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we start with A = 1000 and B = 2000, the final result is 960 and 2040</a:t>
            </a:r>
          </a:p>
          <a:p>
            <a:pPr defTabSz="914400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Determining such equivalence requires analysis of operations other than read and write.</a:t>
            </a:r>
          </a:p>
          <a:p>
            <a:pPr defTabSz="914400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947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3" y="1684973"/>
            <a:ext cx="2754312" cy="2832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事务特性总结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rcRect t="14105" b="3812"/>
          <a:stretch>
            <a:fillRect/>
          </a:stretch>
        </p:blipFill>
        <p:spPr>
          <a:xfrm>
            <a:off x="635" y="1369060"/>
            <a:ext cx="918083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隔离性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0" y="3912870"/>
            <a:ext cx="8972550" cy="2644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并发控制是实现事务隔离性的手段</a:t>
            </a:r>
            <a:r>
              <a:rPr lang="zh-CN" altLang="en-US" b="1" dirty="0">
                <a:solidFill>
                  <a:srgbClr val="6F17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b="1" dirty="0">
              <a:solidFill>
                <a:srgbClr val="6F178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串行调度（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serial schedule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）：慢、资源浪费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可串行化调度（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serializability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）：快、并发调度，但需要避免冲突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终态可串行化调度（</a:t>
            </a:r>
            <a:r>
              <a:rPr lang="en-GB" altLang="zh-CN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 state serializability</a:t>
            </a:r>
            <a:r>
              <a:rPr lang="zh-CN" altLang="en-GB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dirty="0">
              <a:effectLst>
                <a:outerShdw dist="38100" sx="1000" sy="1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冲突可串行化调度（</a:t>
            </a:r>
            <a:r>
              <a:rPr lang="en-US" altLang="zh-CN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conflict</a:t>
            </a:r>
            <a:r>
              <a:rPr lang="zh-CN" altLang="en-US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GB" altLang="zh-CN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serializability</a:t>
            </a:r>
            <a:r>
              <a:rPr lang="zh-CN" altLang="en-US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dirty="0">
              <a:effectLst>
                <a:outerShdw dist="38100" sx="1000" sy="1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视图可串行化调度（</a:t>
            </a:r>
            <a:r>
              <a:rPr lang="en-US" altLang="zh-CN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</a:t>
            </a:r>
            <a:r>
              <a:rPr lang="zh-CN" altLang="en-US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GB" altLang="zh-CN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serializability</a:t>
            </a:r>
            <a:r>
              <a:rPr lang="zh-CN" altLang="en-US" dirty="0">
                <a:effectLst>
                  <a:outerShdw dist="38100" sx="1000" sy="1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dirty="0">
              <a:effectLst>
                <a:outerShdw dist="38100" sx="1000" sy="1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事务的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四大隔离级别实现机制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章并发控制的具体算法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675" y="728345"/>
            <a:ext cx="8971915" cy="278384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>
              <a:buClrTx/>
              <a:buSzTx/>
              <a:buFontTx/>
            </a:pPr>
            <a:r>
              <a:rPr kumimoji="1" lang="en-US" altLang="zh-CN" dirty="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MS PGothic" panose="020B0600070205080204" charset="-128"/>
                <a:cs typeface="MS PGothic" panose="020B0600070205080204" charset="-128"/>
              </a:rPr>
              <a:t>End of Chapter 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Required Properties of a Transaction (Cont.)</a:t>
            </a:r>
          </a:p>
        </p:txBody>
      </p:sp>
      <p:sp>
        <p:nvSpPr>
          <p:cNvPr id="528387" name="Rectangle 3"/>
          <p:cNvSpPr>
            <a:spLocks noGrp="1"/>
          </p:cNvSpPr>
          <p:nvPr>
            <p:ph idx="1"/>
          </p:nvPr>
        </p:nvSpPr>
        <p:spPr>
          <a:xfrm>
            <a:off x="184150" y="923925"/>
            <a:ext cx="8751888" cy="558800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Transaction to transfer $50 from account A to account B: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	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	</a:t>
            </a:r>
            <a:r>
              <a:rPr lang="en-US" altLang="zh-CN" sz="1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:= </a:t>
            </a:r>
            <a:r>
              <a:rPr lang="en-US" altLang="zh-CN" sz="1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–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3.	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write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4.	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5.	</a:t>
            </a:r>
            <a:r>
              <a:rPr lang="en-US" altLang="zh-CN" sz="1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:= </a:t>
            </a:r>
            <a:r>
              <a:rPr lang="en-US" altLang="zh-CN" sz="1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 +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50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6.	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write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B)</a:t>
            </a:r>
            <a:endParaRPr lang="en-US" altLang="zh-CN" b="1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 requirement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in above example:</a:t>
            </a:r>
          </a:p>
          <a:p>
            <a:pPr lvl="1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The sum of A and B is unchanged by the execution of the transaction</a:t>
            </a:r>
          </a:p>
          <a:p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In general, </a:t>
            </a:r>
            <a:r>
              <a:rPr lang="en-US" altLang="zh-CN" sz="18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 requirements include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altLang="zh-CN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Explicitly specified integrity constraints such as primary keys and foreign keys</a:t>
            </a:r>
          </a:p>
          <a:p>
            <a:pPr lvl="2"/>
            <a:r>
              <a:rPr lang="en-US" altLang="zh-CN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 integrity constraints</a:t>
            </a:r>
          </a:p>
          <a:p>
            <a:pPr lvl="3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e.g., sum of balances of all accounts, minus sum of loan amounts must equal value of cash-in-hand</a:t>
            </a:r>
          </a:p>
          <a:p>
            <a:r>
              <a:rPr lang="en-US" altLang="zh-CN" sz="16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 transaction, when </a:t>
            </a:r>
            <a:r>
              <a:rPr lang="en-US" altLang="zh-CN" sz="1600" b="1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en-US" altLang="zh-CN" sz="16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to execute,  must see a </a:t>
            </a:r>
            <a:r>
              <a:rPr lang="en-US" altLang="zh-CN" sz="1600" b="1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database</a:t>
            </a:r>
            <a:r>
              <a:rPr lang="en-US" altLang="zh-CN" sz="16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sz="1600" b="1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en-US" altLang="zh-CN" sz="16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transaction execution the database </a:t>
            </a:r>
            <a:r>
              <a:rPr lang="en-US" altLang="zh-CN" sz="1600" b="1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temporarily inconsistent</a:t>
            </a:r>
            <a:r>
              <a:rPr lang="en-US" altLang="zh-CN" sz="16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sz="16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When the transaction </a:t>
            </a:r>
            <a:r>
              <a:rPr lang="en-US" altLang="zh-CN" sz="1600" b="1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completes successfully</a:t>
            </a:r>
            <a:r>
              <a:rPr lang="en-US" altLang="zh-CN" sz="16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the database must be </a:t>
            </a:r>
            <a:r>
              <a:rPr lang="en-US" altLang="zh-CN" sz="1600" b="1" i="1" u="sng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</a:p>
          <a:p>
            <a:pPr lvl="1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Erroneous transaction logic can lead to inconsistency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</a:rPr>
              <a:t>Required Properties of a Transaction (Cont.)</a:t>
            </a: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157480" y="1094105"/>
            <a:ext cx="8807450" cy="539051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Isolation requirement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— if between steps 3 and 6 (of the fund transfer transaction) , another transaction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is allowed to access the partially updated database, it will see an inconsistent database (the sum 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A + B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will be less than it should be).</a:t>
            </a:r>
          </a:p>
          <a:p>
            <a:pPr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T1                                        T2</a:t>
            </a:r>
          </a:p>
          <a:p>
            <a:pPr lvl="1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1.	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2.	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:=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A –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pPr lvl="1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3.	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read(A), read(B), print(A+B)</a:t>
            </a:r>
          </a:p>
          <a:p>
            <a:pPr lvl="1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4.	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5.	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:=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B +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pPr lvl="1"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6.	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Isolation can be ensured trivially by running transactions </a:t>
            </a: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serially</a:t>
            </a:r>
          </a:p>
          <a:p>
            <a:pPr lvl="1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That is, one after the other.   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However, executing multiple transactions concurrently has significant benefits, as we will see later.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4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ACID Properties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259080" y="2441575"/>
            <a:ext cx="8746490" cy="388747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b="1" dirty="0">
                <a:solidFill>
                  <a:srgbClr val="000099"/>
                </a:solidFill>
              </a:rPr>
              <a:t>Atomicity</a:t>
            </a:r>
            <a:r>
              <a:rPr lang="en-US" altLang="zh-CN" b="1" dirty="0"/>
              <a:t>. </a:t>
            </a:r>
            <a:r>
              <a:rPr lang="en-US" altLang="zh-CN" dirty="0"/>
              <a:t> Either all operations of the transaction are properly reflected in the database or none are.</a:t>
            </a:r>
          </a:p>
          <a:p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en-US" altLang="zh-CN" b="1" dirty="0"/>
              <a:t>.</a:t>
            </a:r>
            <a:r>
              <a:rPr lang="en-US" altLang="zh-CN" dirty="0"/>
              <a:t>  Execution of a transaction in isolation preserves the consistency of the database.</a:t>
            </a:r>
          </a:p>
          <a:p>
            <a:r>
              <a:rPr lang="en-US" altLang="zh-CN" b="1" dirty="0">
                <a:solidFill>
                  <a:srgbClr val="000099"/>
                </a:solidFill>
              </a:rPr>
              <a:t>Isolation</a:t>
            </a:r>
            <a:r>
              <a:rPr lang="en-US" altLang="zh-CN" b="1" dirty="0"/>
              <a:t>.</a:t>
            </a:r>
            <a:r>
              <a:rPr lang="en-US" altLang="zh-CN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zh-CN" dirty="0"/>
              <a:t>That is, for every pair of transactions 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j</a:t>
            </a:r>
            <a:r>
              <a:rPr lang="en-US" altLang="zh-CN" i="1" dirty="0"/>
              <a:t>, </a:t>
            </a:r>
            <a:r>
              <a:rPr lang="en-US" altLang="zh-CN" dirty="0"/>
              <a:t>it appears to 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that either 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j</a:t>
            </a:r>
            <a:r>
              <a:rPr lang="en-US" altLang="zh-CN" i="1" dirty="0"/>
              <a:t>, </a:t>
            </a:r>
            <a:r>
              <a:rPr lang="en-US" altLang="zh-CN" dirty="0"/>
              <a:t>finished execution before 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i</a:t>
            </a:r>
            <a:r>
              <a:rPr lang="en-US" altLang="zh-CN" dirty="0"/>
              <a:t> started, or 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j</a:t>
            </a:r>
            <a:r>
              <a:rPr lang="en-US" altLang="zh-CN" dirty="0"/>
              <a:t> started execution after 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i</a:t>
            </a:r>
            <a:r>
              <a:rPr lang="en-US" altLang="zh-CN" dirty="0"/>
              <a:t> finished.</a:t>
            </a:r>
          </a:p>
          <a:p>
            <a:r>
              <a:rPr lang="en-US" altLang="zh-CN" b="1" dirty="0">
                <a:solidFill>
                  <a:srgbClr val="000099"/>
                </a:solidFill>
              </a:rPr>
              <a:t>Durability</a:t>
            </a:r>
            <a:r>
              <a:rPr lang="en-US" altLang="zh-CN" b="1" dirty="0"/>
              <a:t>.  </a:t>
            </a:r>
            <a:r>
              <a:rPr lang="en-US" altLang="zh-CN" dirty="0"/>
              <a:t>After a transaction completes successfully, the changes it has made to the database persist, even if there are system failures. </a:t>
            </a:r>
            <a:endParaRPr lang="en-US" altLang="zh-CN" i="1" dirty="0"/>
          </a:p>
        </p:txBody>
      </p:sp>
      <p:sp>
        <p:nvSpPr>
          <p:cNvPr id="19459" name="Text Box 4"/>
          <p:cNvSpPr txBox="1"/>
          <p:nvPr/>
        </p:nvSpPr>
        <p:spPr>
          <a:xfrm>
            <a:off x="125730" y="1103630"/>
            <a:ext cx="8884920" cy="92202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lang="en-US" altLang="zh-CN" sz="1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is a unit of program execution that accesses and possibly updates various data items. To preserve the integrity of data the database system must ensure: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4400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Transaction State</a:t>
            </a:r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107315" y="1106805"/>
            <a:ext cx="8874125" cy="552259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initial state; the transaction stays in this state while it is executing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committed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after the final statement has been executed.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after the discovery that normal execution can no longer proceed.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Aborted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 after the transaction has been rolled back and the database restored to its state prior to the start of the transaction.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 options after it has been aborted: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Restart the transaction</a:t>
            </a:r>
          </a:p>
          <a:p>
            <a:pPr lvl="2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can be done only if no internal logical error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Kill the transaction</a:t>
            </a:r>
          </a:p>
          <a:p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 after successful completion.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1f9f54c-851e-4d24-b940-2d1a83a563c2"/>
  <p:tag name="COMMONDATA" val="eyJoZGlkIjoiODdlMDAxMmVjOTNlOTI3MDgyNjc0MjRkMDA3MzAyYj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78*146"/>
  <p:tag name="TABLE_ENDDRAG_RECT" val="62*233*178*1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3*146"/>
  <p:tag name="TABLE_ENDDRAG_RECT" val="273*233*143*1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1*146"/>
  <p:tag name="TABLE_ENDDRAG_RECT" val="426*233*211*1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3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3020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45</TotalTime>
  <Words>3256</Words>
  <Application>Microsoft Office PowerPoint</Application>
  <PresentationFormat>全屏显示(4:3)</PresentationFormat>
  <Paragraphs>494</Paragraphs>
  <Slides>56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4" baseType="lpstr">
      <vt:lpstr>Monotype Sorts</vt:lpstr>
      <vt:lpstr>MS PGothic</vt:lpstr>
      <vt:lpstr>黑体</vt:lpstr>
      <vt:lpstr>华文楷体</vt:lpstr>
      <vt:lpstr>华文新魏</vt:lpstr>
      <vt:lpstr>华文行楷</vt:lpstr>
      <vt:lpstr>宋体</vt:lpstr>
      <vt:lpstr>微软雅黑</vt:lpstr>
      <vt:lpstr>幼圆</vt:lpstr>
      <vt:lpstr>Arial</vt:lpstr>
      <vt:lpstr>Comic Sans MS</vt:lpstr>
      <vt:lpstr>Helvetica</vt:lpstr>
      <vt:lpstr>Tahoma</vt:lpstr>
      <vt:lpstr>Times New Roman</vt:lpstr>
      <vt:lpstr>Webdings</vt:lpstr>
      <vt:lpstr>Wingdings</vt:lpstr>
      <vt:lpstr>2_db-5-grey</vt:lpstr>
      <vt:lpstr>MS_ClipArt_Gallery.2</vt:lpstr>
      <vt:lpstr>Chapter 14: Transactions </vt:lpstr>
      <vt:lpstr>Outline</vt:lpstr>
      <vt:lpstr>PowerPoint 演示文稿</vt:lpstr>
      <vt:lpstr>Transaction Concept</vt:lpstr>
      <vt:lpstr>Required  Properties of a Transaction</vt:lpstr>
      <vt:lpstr>Required Properties of a Transaction (Cont.)</vt:lpstr>
      <vt:lpstr>Required Properties of a Transaction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PowerPoint 演示文稿</vt:lpstr>
      <vt:lpstr>PowerPoint 演示文稿</vt:lpstr>
      <vt:lpstr>Schedule 6 -- A Serial Schedule That is Equivalent to Schedule 3</vt:lpstr>
      <vt:lpstr>Conflict Serializability (Cont.)</vt:lpstr>
      <vt:lpstr>Other Notions of Serializability</vt:lpstr>
      <vt:lpstr>Precedence Graph</vt:lpstr>
      <vt:lpstr>Example Schedule (Schedule A) + Precedence Graph</vt:lpstr>
      <vt:lpstr>Testing for Conflict Serializability</vt:lpstr>
      <vt:lpstr>Recoverable Schedules</vt:lpstr>
      <vt:lpstr>可恢复调度</vt:lpstr>
      <vt:lpstr>可恢复调度</vt:lpstr>
      <vt:lpstr>可恢复调度</vt:lpstr>
      <vt:lpstr>无级联调度 </vt:lpstr>
      <vt:lpstr>Cascading Rollbacks</vt:lpstr>
      <vt:lpstr>Cascadeless Schedules</vt:lpstr>
      <vt:lpstr>无级联回滚调度 </vt:lpstr>
      <vt:lpstr>Concurrency Control</vt:lpstr>
      <vt:lpstr>隔离性的实现</vt:lpstr>
      <vt:lpstr>事务隔离性级别：丢失修改</vt:lpstr>
      <vt:lpstr>事务隔离性级别：读脏数据</vt:lpstr>
      <vt:lpstr>事务隔离性级别：不能重复读</vt:lpstr>
      <vt:lpstr>事务隔离性级别：发生幻象</vt:lpstr>
      <vt:lpstr>事务隔离性级别</vt:lpstr>
      <vt:lpstr>事务隔离性级别</vt:lpstr>
      <vt:lpstr>Weak Levels of Consistency</vt:lpstr>
      <vt:lpstr>Levels of Consistency in SQL-92</vt:lpstr>
      <vt:lpstr>Transaction Definition in SQL</vt:lpstr>
      <vt:lpstr>Other Notions of Serializability</vt:lpstr>
      <vt:lpstr>View Serializability</vt:lpstr>
      <vt:lpstr>View Serializability (Cont.)</vt:lpstr>
      <vt:lpstr>Test for View Serializability</vt:lpstr>
      <vt:lpstr>More Complex Notions of Serializability</vt:lpstr>
      <vt:lpstr>事务特性总结</vt:lpstr>
      <vt:lpstr>隔离性</vt:lpstr>
      <vt:lpstr>End of Chapter 14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akang</cp:lastModifiedBy>
  <cp:revision>613</cp:revision>
  <cp:lastPrinted>1999-06-28T19:27:00Z</cp:lastPrinted>
  <dcterms:created xsi:type="dcterms:W3CDTF">2009-12-21T15:40:00Z</dcterms:created>
  <dcterms:modified xsi:type="dcterms:W3CDTF">2023-11-08T02:37:17Z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0649408826C44D58A8F15A34DCB625C8_13</vt:lpwstr>
  </property>
</Properties>
</file>