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332" r:id="rId2"/>
    <p:sldId id="256" r:id="rId3"/>
    <p:sldId id="510" r:id="rId4"/>
    <p:sldId id="511" r:id="rId5"/>
    <p:sldId id="512" r:id="rId6"/>
    <p:sldId id="513" r:id="rId7"/>
    <p:sldId id="514" r:id="rId8"/>
    <p:sldId id="257" r:id="rId9"/>
    <p:sldId id="258" r:id="rId10"/>
    <p:sldId id="259" r:id="rId11"/>
    <p:sldId id="427" r:id="rId12"/>
    <p:sldId id="518" r:id="rId13"/>
    <p:sldId id="262" r:id="rId14"/>
    <p:sldId id="519" r:id="rId15"/>
    <p:sldId id="439" r:id="rId16"/>
    <p:sldId id="264" r:id="rId17"/>
    <p:sldId id="422" r:id="rId18"/>
    <p:sldId id="423" r:id="rId19"/>
    <p:sldId id="424" r:id="rId20"/>
    <p:sldId id="418" r:id="rId21"/>
    <p:sldId id="419" r:id="rId22"/>
    <p:sldId id="515" r:id="rId23"/>
    <p:sldId id="516" r:id="rId24"/>
    <p:sldId id="420" r:id="rId25"/>
    <p:sldId id="520" r:id="rId26"/>
    <p:sldId id="327" r:id="rId27"/>
    <p:sldId id="517" r:id="rId28"/>
    <p:sldId id="421" r:id="rId29"/>
    <p:sldId id="382" r:id="rId30"/>
    <p:sldId id="383" r:id="rId31"/>
    <p:sldId id="508" r:id="rId32"/>
    <p:sldId id="509" r:id="rId33"/>
    <p:sldId id="384" r:id="rId34"/>
    <p:sldId id="385" r:id="rId35"/>
    <p:sldId id="386" r:id="rId36"/>
    <p:sldId id="387" r:id="rId37"/>
    <p:sldId id="343" r:id="rId38"/>
    <p:sldId id="344" r:id="rId39"/>
    <p:sldId id="428" r:id="rId40"/>
    <p:sldId id="345" r:id="rId41"/>
    <p:sldId id="346" r:id="rId42"/>
    <p:sldId id="347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271" r:id="rId54"/>
    <p:sldId id="272" r:id="rId55"/>
    <p:sldId id="273" r:id="rId56"/>
    <p:sldId id="400" r:id="rId57"/>
    <p:sldId id="380" r:id="rId58"/>
    <p:sldId id="276" r:id="rId59"/>
    <p:sldId id="277" r:id="rId60"/>
    <p:sldId id="278" r:id="rId61"/>
    <p:sldId id="279" r:id="rId62"/>
    <p:sldId id="280" r:id="rId63"/>
    <p:sldId id="281" r:id="rId64"/>
    <p:sldId id="287" r:id="rId65"/>
    <p:sldId id="288" r:id="rId66"/>
    <p:sldId id="289" r:id="rId67"/>
    <p:sldId id="290" r:id="rId68"/>
    <p:sldId id="291" r:id="rId69"/>
    <p:sldId id="348" r:id="rId70"/>
    <p:sldId id="393" r:id="rId71"/>
    <p:sldId id="394" r:id="rId72"/>
    <p:sldId id="408" r:id="rId73"/>
    <p:sldId id="409" r:id="rId74"/>
    <p:sldId id="395" r:id="rId75"/>
    <p:sldId id="396" r:id="rId76"/>
    <p:sldId id="410" r:id="rId77"/>
    <p:sldId id="398" r:id="rId78"/>
    <p:sldId id="412" r:id="rId79"/>
    <p:sldId id="299" r:id="rId80"/>
    <p:sldId id="300" r:id="rId81"/>
    <p:sldId id="401" r:id="rId82"/>
    <p:sldId id="357" r:id="rId83"/>
    <p:sldId id="302" r:id="rId84"/>
    <p:sldId id="303" r:id="rId85"/>
    <p:sldId id="413" r:id="rId86"/>
    <p:sldId id="414" r:id="rId87"/>
    <p:sldId id="407" r:id="rId88"/>
    <p:sldId id="426" r:id="rId89"/>
    <p:sldId id="425" r:id="rId90"/>
  </p:sldIdLst>
  <p:sldSz cx="9144000" cy="6858000" type="screen4x3"/>
  <p:notesSz cx="7010400" cy="9296400"/>
  <p:custDataLst>
    <p:tags r:id="rId9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45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-2536" y="-112"/>
      </p:cViewPr>
      <p:guideLst>
        <p:guide orient="horz" pos="645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interSettings" Target="printerSettings/printerSettings1.bin"/><Relationship Id="rId94" Type="http://schemas.openxmlformats.org/officeDocument/2006/relationships/tags" Target="tags/tag1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7" tIns="46584" rIns="93167" bIns="46584" numCol="1" anchor="t" anchorCtr="0" compatLnSpc="1"/>
          <a:lstStyle/>
          <a:p>
            <a:pPr lvl="0" defTabSz="930275"/>
            <a:endParaRPr lang="zh-CN" altLang="en-US" sz="1300" dirty="0">
              <a:latin typeface="Times New Roman" panose="02020603050405020304" charset="0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7" tIns="46584" rIns="93167" bIns="46584" numCol="1" anchor="t" anchorCtr="0" compatLnSpc="1"/>
          <a:lstStyle/>
          <a:p>
            <a:pPr lvl="0" algn="r" defTabSz="930275"/>
            <a:endParaRPr lang="zh-CN" altLang="en-US" sz="1300" dirty="0">
              <a:latin typeface="Times New Roman" panose="02020603050405020304" charset="0"/>
            </a:endParaRP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7" tIns="46584" rIns="93167" bIns="46584" numCol="1" anchor="b" anchorCtr="0" compatLnSpc="1"/>
          <a:lstStyle/>
          <a:p>
            <a:pPr lvl="0" defTabSz="930275"/>
            <a:endParaRPr lang="zh-CN" altLang="en-US" sz="1300" dirty="0">
              <a:latin typeface="Times New Roman" panose="02020603050405020304" charset="0"/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7" tIns="46584" rIns="93167" bIns="46584" numCol="1" anchor="b" anchorCtr="0" compatLnSpc="1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‹#›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28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34" tIns="44067" rIns="88134" bIns="44067" numCol="1" anchor="t" anchorCtr="0" compatLnSpc="1"/>
          <a:lstStyle/>
          <a:p>
            <a:pPr lvl="0" defTabSz="879475"/>
            <a:endParaRPr lang="zh-CN" altLang="en-US" sz="1200" dirty="0">
              <a:latin typeface="Times New Roman" panose="02020603050405020304" charset="0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34" tIns="44067" rIns="88134" bIns="44067" numCol="1" anchor="t" anchorCtr="0" compatLnSpc="1"/>
          <a:lstStyle/>
          <a:p>
            <a:pPr lvl="0" algn="r" defTabSz="879475"/>
            <a:endParaRPr lang="zh-CN" altLang="en-US" sz="1200" dirty="0">
              <a:latin typeface="Times New Roman" panose="02020603050405020304" charset="0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34" tIns="44067" rIns="88134" bIns="44067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MS PGothic" panose="020B0600070205080204" charset="-128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34" tIns="44067" rIns="88134" bIns="44067" numCol="1" anchor="b" anchorCtr="0" compatLnSpc="1"/>
          <a:lstStyle/>
          <a:p>
            <a:pPr lvl="0" defTabSz="879475"/>
            <a:endParaRPr lang="zh-CN" altLang="en-US" sz="1200" dirty="0">
              <a:latin typeface="Times New Roman" panose="02020603050405020304" charset="0"/>
            </a:endParaRP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134" tIns="44067" rIns="88134" bIns="44067" numCol="1" anchor="b" anchorCtr="0" compatLnSpc="1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‹#›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48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1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</p:spPr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18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19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20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21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24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26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28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29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30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2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33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34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35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36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37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38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40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41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42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53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8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54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55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56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57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58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59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60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61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62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63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9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64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65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66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67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68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69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70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71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 txBox="1">
            <a:spLocks noGrp="1"/>
          </p:cNvSpPr>
          <p:nvPr/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72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 txBox="1">
            <a:spLocks noGrp="1"/>
          </p:cNvSpPr>
          <p:nvPr/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73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10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74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75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76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77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 txBox="1">
            <a:spLocks noGrp="1"/>
          </p:cNvSpPr>
          <p:nvPr/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78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79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80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81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82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83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13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marL="0" lvl="1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本协议确保可串行化. 可以证明事务可按它们的lock points (即事务获得最后一个锁的点)的次序串行化.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84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85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86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 txBox="1">
            <a:spLocks noGrp="1"/>
          </p:cNvSpPr>
          <p:nvPr/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zh-CN" sz="1200" dirty="0"/>
              <a:t>88</a:t>
            </a:fld>
            <a:endParaRPr lang="en-US" altLang="zh-CN" sz="1200" dirty="0"/>
          </a:p>
        </p:txBody>
      </p:sp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89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16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</a:ln>
        </p:spPr>
        <p:txBody>
          <a:bodyPr lIns="88134" tIns="44067" rIns="88134" bIns="44067" anchor="b"/>
          <a:lstStyle/>
          <a:p>
            <a:pPr lvl="0" algn="r" defTabSz="879475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  <a:t>17</a:t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88134" tIns="44067" rIns="88134" bIns="44067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hyperlink" Target="http://www.db-book.com/" TargetMode="External"/><Relationship Id="rId5" Type="http://schemas.openxmlformats.org/officeDocument/2006/relationships/image" Target="../media/image1.jpe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Rectangle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0" imgH="0" progId="MS_ClipArt_Gallery.2">
                  <p:embed/>
                </p:oleObj>
              </mc:Choice>
              <mc:Fallback>
                <p:oleObj r:id="rId3" imgW="0" imgH="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b="1" dirty="0">
                <a:solidFill>
                  <a:srgbClr val="CC3300"/>
                </a:solidFill>
                <a:latin typeface="Helvetica" panose="020B0604020202030204" charset="0"/>
              </a:rPr>
              <a:t>Database System Concepts, 6</a:t>
            </a:r>
            <a:r>
              <a:rPr lang="en-US" altLang="zh-CN" b="1" baseline="30000" dirty="0">
                <a:solidFill>
                  <a:srgbClr val="CC3300"/>
                </a:solidFill>
                <a:latin typeface="Helvetica" panose="020B0604020202030204" charset="0"/>
              </a:rPr>
              <a:t>th</a:t>
            </a:r>
            <a:r>
              <a:rPr lang="en-US" altLang="zh-CN" b="1" dirty="0">
                <a:solidFill>
                  <a:srgbClr val="CC3300"/>
                </a:solidFill>
                <a:latin typeface="Helvetica" panose="020B0604020202030204" charset="0"/>
              </a:rPr>
              <a:t> Ed</a:t>
            </a:r>
            <a:r>
              <a:rPr lang="en-US" altLang="zh-CN" dirty="0">
                <a:solidFill>
                  <a:srgbClr val="CC3300"/>
                </a:solidFill>
                <a:latin typeface="Helvetica" panose="020B0604020202030204" charset="0"/>
              </a:rPr>
              <a:t>.</a:t>
            </a:r>
          </a:p>
          <a:p>
            <a:pPr lvl="0" algn="ctr">
              <a:spcBef>
                <a:spcPct val="50000"/>
              </a:spcBef>
            </a:pPr>
            <a:r>
              <a:rPr lang="en-US" altLang="zh-CN" sz="1200" b="1" dirty="0">
                <a:solidFill>
                  <a:srgbClr val="CC3300"/>
                </a:solidFill>
                <a:latin typeface="Helvetica" panose="020B0604020202030204" charset="0"/>
              </a:rPr>
              <a:t>©Silberschatz, Korth and Sudarshan</a:t>
            </a:r>
            <a:br>
              <a:rPr lang="en-US" altLang="zh-CN" sz="1200" b="1" dirty="0">
                <a:solidFill>
                  <a:srgbClr val="CC3300"/>
                </a:solidFill>
                <a:latin typeface="Helvetica" panose="020B0604020202030204" charset="0"/>
              </a:rPr>
            </a:br>
            <a:r>
              <a:rPr lang="en-US" altLang="zh-CN" sz="1200" b="1" dirty="0">
                <a:solidFill>
                  <a:srgbClr val="CC3300"/>
                </a:solidFill>
                <a:latin typeface="Helvetica" panose="020B0604020202030204" charset="0"/>
              </a:rPr>
              <a:t>See </a:t>
            </a:r>
            <a:r>
              <a:rPr lang="en-US" altLang="zh-CN" sz="1200" b="1" dirty="0">
                <a:solidFill>
                  <a:srgbClr val="CC3300"/>
                </a:solidFill>
                <a:latin typeface="Helvetica" panose="020B0604020202030204" charset="0"/>
                <a:hlinkClick r:id="rId4"/>
              </a:rPr>
              <a:t>www.db-book.com</a:t>
            </a:r>
            <a:r>
              <a:rPr lang="en-US" altLang="zh-CN" sz="1200" b="1" dirty="0">
                <a:solidFill>
                  <a:srgbClr val="CC3300"/>
                </a:solidFill>
                <a:latin typeface="Helvetica" panose="020B0604020202030204" charset="0"/>
              </a:rPr>
              <a:t> for conditions on re-use </a:t>
            </a:r>
          </a:p>
        </p:txBody>
      </p:sp>
      <p:pic>
        <p:nvPicPr>
          <p:cNvPr id="145412" name="Picture 8" descr="Cover-6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ctr">
              <a:spcBef>
                <a:spcPct val="50000"/>
              </a:spcBef>
            </a:pPr>
            <a:endParaRPr lang="zh-CN" altLang="en-US" dirty="0">
              <a:solidFill>
                <a:srgbClr val="578963"/>
              </a:solidFill>
              <a:latin typeface="Times New Roman" panose="02020603050405020304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solidFill>
                  <a:srgbClr val="578963"/>
                </a:solidFill>
                <a:latin typeface="Times New Roman" panose="02020603050405020304" charset="0"/>
              </a:rPr>
              <a:t>‹#›</a:t>
            </a:fld>
            <a:endParaRPr lang="en-US" altLang="zh-CN" sz="1400" dirty="0">
              <a:solidFill>
                <a:srgbClr val="578963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latin typeface="Helvetica" panose="020B0604020202030204" charset="0"/>
              </a:rPr>
              <a:t>©Silberschatz, Korth and Sudarshan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4445000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latin typeface="Helvetica" panose="020B0604020202030204" charset="0"/>
              </a:rPr>
              <a:t>15.</a:t>
            </a:r>
            <a:fld id="{9A0DB2DC-4C9A-4742-B13C-FB6460FD3503}" type="slidenum">
              <a:rPr lang="en-US" altLang="zh-CN" sz="1000" b="1" dirty="0">
                <a:solidFill>
                  <a:schemeClr val="tx2"/>
                </a:solidFill>
                <a:latin typeface="Helvetica" panose="020B0604020202030204" charset="0"/>
              </a:rPr>
              <a:t>‹#›</a:t>
            </a:fld>
            <a:endParaRPr lang="en-US" altLang="zh-CN" sz="1000" b="1" dirty="0">
              <a:solidFill>
                <a:schemeClr val="tx2"/>
              </a:solidFill>
              <a:latin typeface="Helvetica" panose="020B0604020202030204" charset="0"/>
            </a:endParaRP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elvetica" panose="020B0604020202030204" charset="0"/>
                <a:ea typeface="宋体" panose="02010600030101010101" pitchFamily="2" charset="-122"/>
                <a:cs typeface="MS PGothic" panose="020B060007020508020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302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302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302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charset="0"/>
                <a:ea typeface="宋体" panose="02010600030101010101" pitchFamily="2" charset="-122"/>
                <a:cs typeface="MS PGothic" panose="020B0600070205080204" charset="-128"/>
              </a:rPr>
              <a:t>Database System Concepts - 6</a:t>
            </a:r>
            <a:r>
              <a:rPr kumimoji="0" lang="en-US" altLang="zh-CN" sz="1000" b="1" i="0" u="none" strike="noStrike" kern="120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charset="0"/>
                <a:ea typeface="宋体" panose="02010600030101010101" pitchFamily="2" charset="-122"/>
                <a:cs typeface="MS PGothic" panose="020B0600070205080204" charset="-128"/>
              </a:rPr>
              <a:t>th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charset="0"/>
                <a:ea typeface="宋体" panose="02010600030101010101" pitchFamily="2" charset="-122"/>
                <a:cs typeface="MS PGothic" panose="020B0600070205080204" charset="-128"/>
              </a:rPr>
              <a:t> Edition</a:t>
            </a:r>
          </a:p>
        </p:txBody>
      </p:sp>
      <p:sp>
        <p:nvSpPr>
          <p:cNvPr id="1031" name="Freeform 8"/>
          <p:cNvSpPr/>
          <p:nvPr/>
        </p:nvSpPr>
        <p:spPr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35963902"/>
              </a:cxn>
              <a:cxn ang="0">
                <a:pos x="1268878" y="29258145"/>
              </a:cxn>
              <a:cxn ang="0">
                <a:pos x="5710347" y="20724682"/>
              </a:cxn>
              <a:cxn ang="0">
                <a:pos x="10785858" y="15238439"/>
              </a:cxn>
              <a:cxn ang="0">
                <a:pos x="19033961" y="10362732"/>
              </a:cxn>
              <a:cxn ang="0">
                <a:pos x="28550941" y="6095219"/>
              </a:cxn>
              <a:cxn ang="0">
                <a:pos x="36164206" y="3656975"/>
              </a:cxn>
              <a:cxn ang="0">
                <a:pos x="44412309" y="1218732"/>
              </a:cxn>
              <a:cxn ang="0">
                <a:pos x="53929289" y="0"/>
              </a:cxn>
              <a:cxn ang="0">
                <a:pos x="63446270" y="0"/>
              </a:cxn>
              <a:cxn ang="0">
                <a:pos x="74866965" y="0"/>
              </a:cxn>
              <a:cxn ang="0">
                <a:pos x="86921700" y="0"/>
              </a:cxn>
              <a:cxn ang="0">
                <a:pos x="97707558" y="1218732"/>
              </a:cxn>
              <a:cxn ang="0">
                <a:pos x="109762293" y="3656975"/>
              </a:cxn>
              <a:cxn ang="0">
                <a:pos x="121817029" y="4876488"/>
              </a:cxn>
              <a:cxn ang="0">
                <a:pos x="132602887" y="7314732"/>
              </a:cxn>
              <a:cxn ang="0">
                <a:pos x="142119867" y="9143219"/>
              </a:cxn>
              <a:cxn ang="0">
                <a:pos x="151636847" y="11581463"/>
              </a:cxn>
              <a:cxn ang="0">
                <a:pos x="161153827" y="14019707"/>
              </a:cxn>
              <a:cxn ang="0">
                <a:pos x="168767890" y="15238439"/>
              </a:cxn>
              <a:cxn ang="0">
                <a:pos x="173209359" y="16457951"/>
              </a:cxn>
              <a:cxn ang="0">
                <a:pos x="179553747" y="18896195"/>
              </a:cxn>
              <a:cxn ang="0">
                <a:pos x="177015992" y="26819902"/>
              </a:cxn>
              <a:cxn ang="0">
                <a:pos x="173209359" y="25601170"/>
              </a:cxn>
              <a:cxn ang="0">
                <a:pos x="164961257" y="24382439"/>
              </a:cxn>
              <a:cxn ang="0">
                <a:pos x="152906521" y="21944195"/>
              </a:cxn>
              <a:cxn ang="0">
                <a:pos x="145927296" y="20724682"/>
              </a:cxn>
              <a:cxn ang="0">
                <a:pos x="138313234" y="19505951"/>
              </a:cxn>
              <a:cxn ang="0">
                <a:pos x="131334009" y="18896195"/>
              </a:cxn>
              <a:cxn ang="0">
                <a:pos x="124355581" y="17676682"/>
              </a:cxn>
              <a:cxn ang="0">
                <a:pos x="115472641" y="16457951"/>
              </a:cxn>
              <a:cxn ang="0">
                <a:pos x="109762293" y="15238439"/>
              </a:cxn>
              <a:cxn ang="0">
                <a:pos x="103417905" y="14019707"/>
              </a:cxn>
              <a:cxn ang="0">
                <a:pos x="97707558" y="12800195"/>
              </a:cxn>
              <a:cxn ang="0">
                <a:pos x="90094292" y="11581463"/>
              </a:cxn>
              <a:cxn ang="0">
                <a:pos x="69791454" y="9143219"/>
              </a:cxn>
              <a:cxn ang="0">
                <a:pos x="52660412" y="12800195"/>
              </a:cxn>
              <a:cxn ang="0">
                <a:pos x="37433084" y="17676682"/>
              </a:cxn>
              <a:cxn ang="0">
                <a:pos x="33626451" y="18896195"/>
              </a:cxn>
              <a:cxn ang="0">
                <a:pos x="27282063" y="20724682"/>
              </a:cxn>
              <a:cxn ang="0">
                <a:pos x="20302838" y="23162926"/>
              </a:cxn>
              <a:cxn ang="0">
                <a:pos x="14592491" y="26819902"/>
              </a:cxn>
              <a:cxn ang="0">
                <a:pos x="4441470" y="33525658"/>
              </a:cxn>
              <a:cxn ang="0">
                <a:pos x="1268878" y="37182633"/>
              </a:cxn>
            </a:cxnLst>
            <a:rect l="0" t="0" r="0" b="0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9" descr="Cover-6Ed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anose="020B0604020202020204"/>
          <a:ea typeface="宋体" panose="02010600030101010101" pitchFamily="2" charset="-122"/>
          <a:cs typeface="Arial" panose="020B0604020202020204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  <a:ea typeface="宋体" panose="02010600030101010101" pitchFamily="2" charset="-122"/>
          <a:cs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  <a:ea typeface="宋体" panose="02010600030101010101" pitchFamily="2" charset="-122"/>
          <a:cs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  <a:ea typeface="宋体" panose="02010600030101010101" pitchFamily="2" charset="-122"/>
          <a:cs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  <a:ea typeface="宋体" panose="02010600030101010101" pitchFamily="2" charset="-122"/>
          <a:cs typeface="MS PGothic" panose="020B060007020508020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0"/>
        <a:buChar char="n"/>
        <a:defRPr kumimoji="1" sz="2400">
          <a:solidFill>
            <a:schemeClr val="tx1"/>
          </a:solidFill>
          <a:latin typeface="Arial" panose="020B0604020202020204"/>
          <a:ea typeface="宋体" panose="02010600030101010101" pitchFamily="2" charset="-122"/>
          <a:cs typeface="Arial" panose="020B0604020202020204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0"/>
        <a:buChar char="l"/>
        <a:defRPr kumimoji="1" sz="2400">
          <a:solidFill>
            <a:schemeClr val="tx1"/>
          </a:solidFill>
          <a:latin typeface="Arial" panose="020B0604020202020204"/>
          <a:ea typeface="MS PGothic" panose="020B0600070205080204" charset="-128"/>
          <a:cs typeface="Arial" panose="020B0604020202020204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charset="0"/>
        <a:buChar char="4"/>
        <a:defRPr kumimoji="1" sz="2400">
          <a:solidFill>
            <a:schemeClr val="tx1"/>
          </a:solidFill>
          <a:latin typeface="Arial" panose="020B0604020202020204"/>
          <a:ea typeface="MS PGothic" panose="020B0600070205080204" charset="-128"/>
          <a:cs typeface="Arial" panose="020B0604020202020204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charset="0"/>
        <a:buChar char="–"/>
        <a:defRPr kumimoji="1" sz="2400">
          <a:solidFill>
            <a:schemeClr val="tx1"/>
          </a:solidFill>
          <a:latin typeface="Arial" panose="020B0604020202020204"/>
          <a:ea typeface="MS PGothic" panose="020B0600070205080204" charset="-128"/>
          <a:cs typeface="Arial" panose="020B0604020202020204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400">
          <a:solidFill>
            <a:schemeClr val="tx1"/>
          </a:solidFill>
          <a:latin typeface="Arial" panose="020B0604020202020204"/>
          <a:ea typeface="MS PGothic" panose="020B0600070205080204" charset="-128"/>
          <a:cs typeface="Arial" panose="020B0604020202020204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400">
          <a:solidFill>
            <a:schemeClr val="tx1"/>
          </a:solidFill>
          <a:latin typeface="+mn-lt"/>
          <a:ea typeface="MS PGothic" panose="020B060007020508020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400">
          <a:solidFill>
            <a:schemeClr val="tx1"/>
          </a:solidFill>
          <a:latin typeface="+mn-lt"/>
          <a:ea typeface="MS PGothic" panose="020B060007020508020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400">
          <a:solidFill>
            <a:schemeClr val="tx1"/>
          </a:solidFill>
          <a:latin typeface="+mn-lt"/>
          <a:ea typeface="MS PGothic" panose="020B060007020508020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400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32025"/>
            <a:ext cx="7772400" cy="1690370"/>
          </a:xfrm>
        </p:spPr>
        <p:txBody>
          <a:bodyPr vert="horz" wrap="square" lIns="91440" tIns="45720" rIns="91440" bIns="45720" numCol="1" anchor="b" anchorCtr="0" compatLnSpc="1"/>
          <a:lstStyle/>
          <a:p>
            <a:pPr>
              <a:buClrTx/>
              <a:buSzTx/>
              <a:buFontTx/>
            </a:pPr>
            <a:r>
              <a:rPr kumimoji="1" lang="en-US" altLang="zh-CN" sz="4800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Chapter 15 : Concurrency Control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Lock-Based Protocols (Cont.)</a:t>
            </a:r>
          </a:p>
        </p:txBody>
      </p:sp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>
          <a:xfrm>
            <a:off x="33338" y="1023938"/>
            <a:ext cx="9174162" cy="551180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Example of a transaction performing locking: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T</a:t>
            </a:r>
            <a:r>
              <a:rPr lang="en-US" altLang="zh-CN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lock-S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(A)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    read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(A)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unlock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(A)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lock-S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(B)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    read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(B)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unlock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(B)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display(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A+B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Locking as above is </a:t>
            </a: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 sufficient to guarantee </a:t>
            </a:r>
            <a:r>
              <a:rPr lang="en-US" altLang="zh-CN" err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serializability</a:t>
            </a: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get updated in-between the read of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the displayed sum would be wrong.</a:t>
            </a:r>
            <a:endParaRPr lang="en-US" altLang="zh-CN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locking protocol</a:t>
            </a:r>
            <a:r>
              <a:rPr lang="en-US" altLang="zh-CN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is a set of rules followed by all transactions while requesting and releasing locks. </a:t>
            </a:r>
          </a:p>
          <a:p>
            <a:pPr lvl="1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Locking protocols restrict the set of possible schedules.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4063365" y="1791970"/>
            <a:ext cx="1971675" cy="1358900"/>
          </a:xfrm>
          <a:prstGeom prst="wedgeRectCallout">
            <a:avLst>
              <a:gd name="adj1" fmla="val -120853"/>
              <a:gd name="adj2" fmla="val 2348"/>
            </a:avLst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30204" charset="0"/>
              </a:rPr>
              <a:t>T1: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30204" charset="0"/>
              </a:rPr>
              <a:t>      lock-X(A);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30204" charset="0"/>
              </a:rPr>
              <a:t>         READ(A);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30204" charset="0"/>
              </a:rPr>
              <a:t>         A=A-50;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30204" charset="0"/>
              </a:rPr>
              <a:t>      unlock(A);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1" name="表格 15360"/>
          <p:cNvGraphicFramePr/>
          <p:nvPr/>
        </p:nvGraphicFramePr>
        <p:xfrm>
          <a:off x="152400" y="38100"/>
          <a:ext cx="8877300" cy="6743700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29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T</a:t>
                      </a:r>
                      <a:r>
                        <a:rPr lang="en-US" altLang="zh-CN" sz="2000" b="1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</a:p>
                  </a:txBody>
                  <a:tcPr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T</a:t>
                      </a:r>
                      <a:r>
                        <a:rPr lang="en-US" altLang="zh-CN" sz="2000" b="1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2</a:t>
                      </a:r>
                    </a:p>
                  </a:txBody>
                  <a:tcPr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Concurrency-control manager</a:t>
                      </a:r>
                    </a:p>
                  </a:txBody>
                  <a:tcPr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lock-X(B)</a:t>
                      </a:r>
                    </a:p>
                    <a:p>
                      <a:pPr lvl="0" eaLnBrk="1" hangingPunct="1">
                        <a:buSzPct val="90000"/>
                        <a:buNone/>
                      </a:pPr>
                      <a:endParaRPr lang="en-US" altLang="zh-CN" sz="2000" b="1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  <a:p>
                      <a:pPr lvl="0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read(B)</a:t>
                      </a:r>
                    </a:p>
                    <a:p>
                      <a:pPr lvl="0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B:=B-50</a:t>
                      </a:r>
                    </a:p>
                    <a:p>
                      <a:pPr lvl="0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write(B)</a:t>
                      </a:r>
                    </a:p>
                    <a:p>
                      <a:pPr lvl="0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unlock(B)</a:t>
                      </a:r>
                    </a:p>
                  </a:txBody>
                  <a:tcPr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90000"/>
                        <a:buNone/>
                      </a:pPr>
                      <a:endParaRPr lang="zh-CN" alt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SzPct val="90000"/>
                        <a:buNone/>
                      </a:pPr>
                      <a:endParaRPr lang="zh-CN" alt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grant-x(B,T</a:t>
                      </a:r>
                      <a:r>
                        <a:rPr lang="en-US" altLang="zh-CN" sz="2000" b="1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)</a:t>
                      </a:r>
                    </a:p>
                  </a:txBody>
                  <a:tcPr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90000"/>
                        <a:buNone/>
                      </a:pPr>
                      <a:endParaRPr lang="zh-CN" alt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lock-S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(A);   </a:t>
                      </a:r>
                    </a:p>
                    <a:p>
                      <a:pPr lvl="0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      read (A);                             </a:t>
                      </a:r>
                      <a:r>
                        <a:rPr lang="en-US" altLang="zh-CN" sz="2000" b="1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unlock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(A);                             </a:t>
                      </a:r>
                      <a:r>
                        <a:rPr lang="en-US" altLang="zh-CN" sz="2000" b="1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lock-S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(B); </a:t>
                      </a:r>
                    </a:p>
                    <a:p>
                      <a:pPr lvl="0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        read (B);                             </a:t>
                      </a:r>
                      <a:r>
                        <a:rPr lang="en-US" altLang="zh-CN" sz="2000" b="1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unlock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(B);                             display(A+B)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SzPct val="90000"/>
                        <a:buNone/>
                      </a:pPr>
                      <a:endParaRPr lang="zh-CN" alt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grant-s(A,T</a:t>
                      </a:r>
                      <a:r>
                        <a:rPr lang="en-US" altLang="zh-CN" sz="2000" b="1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)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endParaRPr lang="en-US" altLang="zh-CN" sz="2000" b="1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  <a:p>
                      <a:pPr lvl="0" algn="ctr" eaLnBrk="1" hangingPunct="1">
                        <a:buSzPct val="90000"/>
                        <a:buNone/>
                      </a:pPr>
                      <a:endParaRPr lang="en-US" altLang="zh-CN" sz="2000" b="1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grant-s(B,T</a:t>
                      </a:r>
                      <a:r>
                        <a:rPr lang="en-US" altLang="zh-CN" sz="2000" b="1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)</a:t>
                      </a:r>
                    </a:p>
                  </a:txBody>
                  <a:tcPr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lock-X(A)</a:t>
                      </a:r>
                    </a:p>
                    <a:p>
                      <a:pPr lvl="0" eaLnBrk="1" hangingPunct="1">
                        <a:buSzPct val="90000"/>
                        <a:buNone/>
                      </a:pPr>
                      <a:endParaRPr lang="en-US" altLang="zh-CN" sz="2000" b="1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  <a:p>
                      <a:pPr lvl="0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read(A)</a:t>
                      </a:r>
                    </a:p>
                    <a:p>
                      <a:pPr lvl="0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A:=A+50</a:t>
                      </a:r>
                    </a:p>
                    <a:p>
                      <a:pPr lvl="0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write(A)</a:t>
                      </a:r>
                    </a:p>
                    <a:p>
                      <a:pPr lvl="0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unlock(A)</a:t>
                      </a:r>
                    </a:p>
                  </a:txBody>
                  <a:tcPr marT="0" marB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90000"/>
                        <a:buNone/>
                      </a:pPr>
                      <a:endParaRPr lang="zh-CN" alt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SzPct val="90000"/>
                        <a:buNone/>
                      </a:pPr>
                      <a:endParaRPr lang="zh-CN" alt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grant-x(A,T</a:t>
                      </a:r>
                      <a:r>
                        <a:rPr lang="en-US" altLang="zh-CN" sz="2000" b="1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)</a:t>
                      </a:r>
                    </a:p>
                  </a:txBody>
                  <a:tcPr marT="0" marB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8539" name="Text Box 59"/>
          <p:cNvSpPr txBox="1">
            <a:spLocks noChangeArrowheads="1"/>
          </p:cNvSpPr>
          <p:nvPr/>
        </p:nvSpPr>
        <p:spPr bwMode="auto">
          <a:xfrm>
            <a:off x="1355725" y="931863"/>
            <a:ext cx="565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100</a:t>
            </a:r>
          </a:p>
        </p:txBody>
      </p:sp>
      <p:sp>
        <p:nvSpPr>
          <p:cNvPr id="148540" name="Text Box 60"/>
          <p:cNvSpPr txBox="1">
            <a:spLocks noChangeArrowheads="1"/>
          </p:cNvSpPr>
          <p:nvPr/>
        </p:nvSpPr>
        <p:spPr bwMode="auto">
          <a:xfrm>
            <a:off x="1393825" y="1217613"/>
            <a:ext cx="438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50</a:t>
            </a:r>
          </a:p>
        </p:txBody>
      </p:sp>
      <p:sp>
        <p:nvSpPr>
          <p:cNvPr id="148541" name="Text Box 61"/>
          <p:cNvSpPr txBox="1">
            <a:spLocks noChangeArrowheads="1"/>
          </p:cNvSpPr>
          <p:nvPr/>
        </p:nvSpPr>
        <p:spPr bwMode="auto">
          <a:xfrm>
            <a:off x="1393825" y="1541463"/>
            <a:ext cx="7366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B=50</a:t>
            </a:r>
          </a:p>
        </p:txBody>
      </p:sp>
      <p:sp>
        <p:nvSpPr>
          <p:cNvPr id="148542" name="Text Box 62"/>
          <p:cNvSpPr txBox="1">
            <a:spLocks noChangeArrowheads="1"/>
          </p:cNvSpPr>
          <p:nvPr/>
        </p:nvSpPr>
        <p:spPr bwMode="auto">
          <a:xfrm>
            <a:off x="3451225" y="2760663"/>
            <a:ext cx="565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200</a:t>
            </a:r>
          </a:p>
        </p:txBody>
      </p:sp>
      <p:sp>
        <p:nvSpPr>
          <p:cNvPr id="148543" name="Text Box 63"/>
          <p:cNvSpPr txBox="1">
            <a:spLocks noChangeArrowheads="1"/>
          </p:cNvSpPr>
          <p:nvPr/>
        </p:nvSpPr>
        <p:spPr bwMode="auto">
          <a:xfrm>
            <a:off x="3451225" y="3979863"/>
            <a:ext cx="438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50</a:t>
            </a:r>
          </a:p>
        </p:txBody>
      </p:sp>
      <p:sp>
        <p:nvSpPr>
          <p:cNvPr id="148544" name="Text Box 64"/>
          <p:cNvSpPr txBox="1">
            <a:spLocks noChangeArrowheads="1"/>
          </p:cNvSpPr>
          <p:nvPr/>
        </p:nvSpPr>
        <p:spPr bwMode="auto">
          <a:xfrm>
            <a:off x="3870325" y="4589463"/>
            <a:ext cx="52610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250</a:t>
            </a:r>
          </a:p>
        </p:txBody>
      </p:sp>
      <p:sp>
        <p:nvSpPr>
          <p:cNvPr id="148546" name="Text Box 66"/>
          <p:cNvSpPr txBox="1">
            <a:spLocks noChangeArrowheads="1"/>
          </p:cNvSpPr>
          <p:nvPr/>
        </p:nvSpPr>
        <p:spPr bwMode="auto">
          <a:xfrm>
            <a:off x="1355725" y="5503863"/>
            <a:ext cx="565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200</a:t>
            </a:r>
          </a:p>
        </p:txBody>
      </p:sp>
      <p:sp>
        <p:nvSpPr>
          <p:cNvPr id="148547" name="Text Box 67"/>
          <p:cNvSpPr txBox="1">
            <a:spLocks noChangeArrowheads="1"/>
          </p:cNvSpPr>
          <p:nvPr/>
        </p:nvSpPr>
        <p:spPr bwMode="auto">
          <a:xfrm>
            <a:off x="1374775" y="5789613"/>
            <a:ext cx="565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250</a:t>
            </a:r>
          </a:p>
        </p:txBody>
      </p:sp>
      <p:sp>
        <p:nvSpPr>
          <p:cNvPr id="148548" name="Text Box 68"/>
          <p:cNvSpPr txBox="1">
            <a:spLocks noChangeArrowheads="1"/>
          </p:cNvSpPr>
          <p:nvPr/>
        </p:nvSpPr>
        <p:spPr bwMode="auto">
          <a:xfrm>
            <a:off x="1317625" y="6113463"/>
            <a:ext cx="8636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A=250</a:t>
            </a:r>
          </a:p>
        </p:txBody>
      </p:sp>
      <p:sp>
        <p:nvSpPr>
          <p:cNvPr id="148549" name="Text Box 69"/>
          <p:cNvSpPr txBox="1">
            <a:spLocks noChangeArrowheads="1"/>
          </p:cNvSpPr>
          <p:nvPr/>
        </p:nvSpPr>
        <p:spPr bwMode="auto">
          <a:xfrm>
            <a:off x="4702381" y="4198796"/>
            <a:ext cx="4190895" cy="646331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该封锁不足以保证可串行化</a:t>
            </a:r>
            <a:r>
              <a:rPr lang="en-US" altLang="zh-CN" sz="1800" b="1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: </a:t>
            </a:r>
            <a:r>
              <a:rPr lang="en-US" altLang="zh-CN" sz="1800" b="1" i="1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800" b="1" baseline="-250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过早释放锁，导致</a:t>
            </a:r>
            <a:r>
              <a:rPr lang="en-US" altLang="zh-CN" sz="1800" b="1" i="1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en-US" altLang="zh-CN" sz="1800" b="1" baseline="-250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800" b="1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的显示的总和出现</a:t>
            </a:r>
            <a:r>
              <a:rPr lang="zh-CN" altLang="en-US" sz="1800" b="1" dirty="0" smtClean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错误</a:t>
            </a:r>
            <a:endParaRPr lang="zh-CN" altLang="en-US" sz="1800" b="1" dirty="0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39" grpId="0"/>
      <p:bldP spid="148540" grpId="0"/>
      <p:bldP spid="148541" grpId="0"/>
      <p:bldP spid="148542" grpId="0"/>
      <p:bldP spid="148543" grpId="0"/>
      <p:bldP spid="148544" grpId="0"/>
      <p:bldP spid="148546" grpId="0"/>
      <p:bldP spid="148547" grpId="0"/>
      <p:bldP spid="148548" grpId="0"/>
      <p:bldP spid="14854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82" charset="2"/>
                <a:ea typeface="微软雅黑" panose="020B0503020204020204" pitchFamily="82" charset="2"/>
              </a:rPr>
              <a:t>普通锁不能解决可串行化调度问题</a:t>
            </a:r>
            <a:endParaRPr lang="zh-CN" altLang="en-US" dirty="0"/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xmlns="" id="{D8AAA14D-D71F-3125-5BF2-7C14C2219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34" y="984575"/>
            <a:ext cx="249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R(B)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W(B)</a:t>
            </a:r>
          </a:p>
          <a:p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R(B)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13A1AD6D-A930-EAAC-1444-88040A131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15570"/>
              </p:ext>
            </p:extLst>
          </p:nvPr>
        </p:nvGraphicFramePr>
        <p:xfrm>
          <a:off x="1090897" y="1651091"/>
          <a:ext cx="2627313" cy="463717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805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61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06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6706">
                <a:tc>
                  <a:txBody>
                    <a:bodyPr/>
                    <a:lstStyle/>
                    <a:p>
                      <a:pPr algn="l" fontAlgn="base"/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400" b="1" baseline="-25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400" b="1" baseline="-25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70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Read(A)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70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Read(A)</a:t>
                      </a: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70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A=A+1</a:t>
                      </a:r>
                      <a:r>
                        <a:rPr lang="zh-CN" alt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670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Write(A)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670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Read(B)</a:t>
                      </a: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670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Read(B)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670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670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670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B=B-1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670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Write(B)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670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6706">
                <a:tc>
                  <a:txBody>
                    <a:bodyPr/>
                    <a:lstStyle/>
                    <a:p>
                      <a:pPr algn="l" fontAlgn="base"/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3F953BE-2862-B8F5-F58A-7C0E5E0EF590}"/>
              </a:ext>
            </a:extLst>
          </p:cNvPr>
          <p:cNvSpPr txBox="1"/>
          <p:nvPr/>
        </p:nvSpPr>
        <p:spPr>
          <a:xfrm>
            <a:off x="234995" y="1046130"/>
            <a:ext cx="99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F1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xmlns="" id="{96FB0FF7-E448-4AD4-091D-797EA254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729" y="984575"/>
            <a:ext cx="35333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R(B)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W(B)</a:t>
            </a:r>
          </a:p>
          <a:p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R(B)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980AF374-48B0-1DE9-2596-4C8D98ACB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24987"/>
              </p:ext>
            </p:extLst>
          </p:nvPr>
        </p:nvGraphicFramePr>
        <p:xfrm>
          <a:off x="4682491" y="1651091"/>
          <a:ext cx="2879725" cy="46511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214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6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1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0695">
                <a:tc>
                  <a:txBody>
                    <a:bodyPr/>
                    <a:lstStyle/>
                    <a:p>
                      <a:pPr algn="l" fontAlgn="base"/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400" b="1" baseline="-25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400" b="1" baseline="-25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X-</a:t>
                      </a:r>
                      <a:r>
                        <a:rPr lang="en-US" sz="14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Lock(A)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Read(A)</a:t>
                      </a:r>
                      <a:endParaRPr lang="en-US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</a:t>
                      </a:r>
                      <a:r>
                        <a:rPr lang="en-US" sz="14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Lock(A)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Write(A)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Unlock(A)</a:t>
                      </a:r>
                      <a:endParaRPr lang="en-US" altLang="zh-CN" sz="1400" b="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Read(A)</a:t>
                      </a:r>
                      <a:endParaRPr lang="zh-CN" alt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S-Lock(B)</a:t>
                      </a:r>
                      <a:endParaRPr lang="en-US" altLang="zh-CN" sz="1400" b="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X-Lock(B)</a:t>
                      </a: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Read(B)</a:t>
                      </a:r>
                      <a:endParaRPr lang="zh-CN" alt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Unlock(A)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Unlock(B)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Read(B)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Write(B)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Unlock(B)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0695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56" marB="3525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2D1811B-0AF4-539E-8E5A-1A5686F58419}"/>
              </a:ext>
            </a:extLst>
          </p:cNvPr>
          <p:cNvSpPr txBox="1"/>
          <p:nvPr/>
        </p:nvSpPr>
        <p:spPr>
          <a:xfrm>
            <a:off x="3867563" y="1046130"/>
            <a:ext cx="99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F1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A4716B1-C53F-D9A3-C002-98D1213969EC}"/>
              </a:ext>
            </a:extLst>
          </p:cNvPr>
          <p:cNvSpPr txBox="1"/>
          <p:nvPr/>
        </p:nvSpPr>
        <p:spPr>
          <a:xfrm>
            <a:off x="7858231" y="1800062"/>
            <a:ext cx="1223185" cy="338554"/>
          </a:xfrm>
          <a:prstGeom prst="rect">
            <a:avLst/>
          </a:prstGeom>
          <a:solidFill>
            <a:srgbClr val="6F1787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不可串行化</a:t>
            </a:r>
          </a:p>
        </p:txBody>
      </p:sp>
    </p:spTree>
    <p:extLst>
      <p:ext uri="{BB962C8B-B14F-4D97-AF65-F5344CB8AC3E}">
        <p14:creationId xmlns:p14="http://schemas.microsoft.com/office/powerpoint/2010/main" val="65469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117475"/>
            <a:ext cx="84709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Two-Phase Locking Protocol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body" idx="4294967295"/>
          </p:nvPr>
        </p:nvSpPr>
        <p:spPr>
          <a:xfrm>
            <a:off x="635" y="1196975"/>
            <a:ext cx="9143365" cy="5081905"/>
          </a:xfrm>
        </p:spPr>
        <p:txBody>
          <a:bodyPr vert="horz" wrap="square" lIns="91440" tIns="45720" rIns="91440" bIns="45720" anchor="t"/>
          <a:lstStyle/>
          <a:p>
            <a:pPr algn="l" latinLnBrk="0">
              <a:lnSpc>
                <a:spcPct val="90000"/>
              </a:lnSpc>
              <a:spcBef>
                <a:spcPct val="35000"/>
              </a:spcBef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This is a protocol which ensures conflict-serializable schedules.</a:t>
            </a:r>
          </a:p>
          <a:p>
            <a:pPr algn="l" latinLnBrk="0">
              <a:lnSpc>
                <a:spcPct val="90000"/>
              </a:lnSpc>
              <a:spcBef>
                <a:spcPct val="35000"/>
              </a:spcBef>
            </a:pPr>
            <a:r>
              <a:rPr lang="en-US" altLang="zh-CN" b="1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1: Growing Phase</a:t>
            </a:r>
          </a:p>
          <a:p>
            <a:pPr lvl="1" algn="l" latinLnBrk="0">
              <a:lnSpc>
                <a:spcPct val="90000"/>
              </a:lnSpc>
              <a:spcBef>
                <a:spcPct val="35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transaction may obtain locks </a:t>
            </a:r>
          </a:p>
          <a:p>
            <a:pPr lvl="1" algn="l" latinLnBrk="0">
              <a:lnSpc>
                <a:spcPct val="90000"/>
              </a:lnSpc>
              <a:spcBef>
                <a:spcPct val="35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transaction may not release locks</a:t>
            </a:r>
          </a:p>
          <a:p>
            <a:pPr algn="l" latinLnBrk="0">
              <a:lnSpc>
                <a:spcPct val="90000"/>
              </a:lnSpc>
              <a:spcBef>
                <a:spcPct val="35000"/>
              </a:spcBef>
            </a:pPr>
            <a:r>
              <a:rPr lang="en-US" altLang="zh-CN" b="1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2: Shrinking Phase</a:t>
            </a:r>
          </a:p>
          <a:p>
            <a:pPr lvl="1" algn="l" latinLnBrk="0">
              <a:lnSpc>
                <a:spcPct val="90000"/>
              </a:lnSpc>
              <a:spcBef>
                <a:spcPct val="35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transaction may release locks</a:t>
            </a:r>
          </a:p>
          <a:p>
            <a:pPr lvl="1" algn="l" latinLnBrk="0">
              <a:lnSpc>
                <a:spcPct val="90000"/>
              </a:lnSpc>
              <a:spcBef>
                <a:spcPct val="35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transaction may not obtain locks</a:t>
            </a:r>
          </a:p>
          <a:p>
            <a:pPr algn="l" latinLnBrk="0">
              <a:lnSpc>
                <a:spcPct val="90000"/>
              </a:lnSpc>
              <a:spcBef>
                <a:spcPct val="35000"/>
              </a:spcBef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protocol assures </a:t>
            </a:r>
            <a:r>
              <a:rPr lang="en-US" altLang="zh-CN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serializability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 algn="l" latinLnBrk="0">
              <a:lnSpc>
                <a:spcPct val="90000"/>
              </a:lnSpc>
              <a:spcBef>
                <a:spcPct val="35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 can be proved that the transactions can be serialized in the order of their </a:t>
            </a:r>
            <a:r>
              <a:rPr lang="en-US" altLang="zh-CN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 points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(i.e. the point where a transaction acquired its final lock).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B1C2D97D-ECAB-6DD7-6CC1-0157D56AD4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latin typeface="微软雅黑" panose="020B0503020204020204" pitchFamily="82" charset="2"/>
                <a:ea typeface="微软雅黑" panose="020B0503020204020204" pitchFamily="82" charset="2"/>
              </a:rPr>
              <a:t>两阶段锁能解决可串行化调度问题</a:t>
            </a: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xmlns="" id="{D8AAA14D-D71F-3125-5BF2-7C14C2219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06" y="917664"/>
            <a:ext cx="249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R(B)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W(B)</a:t>
            </a:r>
          </a:p>
          <a:p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R(B)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xmlns="" id="{96FB0FF7-E448-4AD4-091D-797EA254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1391" y="976656"/>
            <a:ext cx="36038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R(B)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W(B)</a:t>
            </a:r>
          </a:p>
          <a:p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R(B)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D84A8963-4D1E-E1F8-F5C3-06CB64F2C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52528"/>
              </p:ext>
            </p:extLst>
          </p:nvPr>
        </p:nvGraphicFramePr>
        <p:xfrm>
          <a:off x="501643" y="1716468"/>
          <a:ext cx="2627313" cy="475456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805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61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06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algn="l" fontAlgn="base"/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400" b="1" baseline="-25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400" b="1" baseline="-25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Read(A)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Read(A)</a:t>
                      </a: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A=A+1</a:t>
                      </a:r>
                      <a:r>
                        <a:rPr lang="zh-CN" alt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Write(A)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Read(B)</a:t>
                      </a: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Read(B)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B=B-1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Write(B)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54976A95-B8C5-153C-3B3E-48BF276CF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28678"/>
              </p:ext>
            </p:extLst>
          </p:nvPr>
        </p:nvGraphicFramePr>
        <p:xfrm>
          <a:off x="4754811" y="1733250"/>
          <a:ext cx="2879725" cy="4541279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214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6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1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6630">
                <a:tc>
                  <a:txBody>
                    <a:bodyPr/>
                    <a:lstStyle/>
                    <a:p>
                      <a:pPr algn="l" fontAlgn="base"/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400" b="1" baseline="-25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400" b="1" baseline="-25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X-</a:t>
                      </a:r>
                      <a:r>
                        <a:rPr lang="en-US" sz="14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Lock(A)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Read(A)</a:t>
                      </a:r>
                      <a:endParaRPr lang="en-US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</a:t>
                      </a:r>
                      <a:r>
                        <a:rPr lang="en-US" sz="14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Lock(A)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Write(A)</a:t>
                      </a:r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X-Lock(B)</a:t>
                      </a: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Unlock(A)</a:t>
                      </a:r>
                      <a:endParaRPr lang="en-US" altLang="zh-CN" sz="1400" b="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Read(A)</a:t>
                      </a:r>
                      <a:endParaRPr lang="zh-CN" alt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S-Lock(B)</a:t>
                      </a:r>
                      <a:endParaRPr lang="en-US" altLang="zh-CN" sz="1400" b="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Read(B)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Write(B)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Unlock(B)</a:t>
                      </a: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Read(B)</a:t>
                      </a:r>
                      <a:endParaRPr lang="zh-CN" alt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Unlock(A)</a:t>
                      </a:r>
                      <a:endParaRPr lang="en-US" sz="1400" b="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Unlock(B)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663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</a:t>
                      </a:r>
                      <a:endParaRPr lang="en-US" alt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2BB5092-C2DA-882A-BA89-ACA128AA1EC0}"/>
              </a:ext>
            </a:extLst>
          </p:cNvPr>
          <p:cNvSpPr txBox="1"/>
          <p:nvPr/>
        </p:nvSpPr>
        <p:spPr>
          <a:xfrm>
            <a:off x="106646" y="979219"/>
            <a:ext cx="99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F1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7C253CE-1A44-E35E-40E2-B6A5EDA7A39B}"/>
              </a:ext>
            </a:extLst>
          </p:cNvPr>
          <p:cNvSpPr txBox="1"/>
          <p:nvPr/>
        </p:nvSpPr>
        <p:spPr>
          <a:xfrm>
            <a:off x="3910385" y="1038211"/>
            <a:ext cx="99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F1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B4428EB-827A-F0E0-30BE-937E1DF84043}"/>
              </a:ext>
            </a:extLst>
          </p:cNvPr>
          <p:cNvSpPr txBox="1"/>
          <p:nvPr/>
        </p:nvSpPr>
        <p:spPr>
          <a:xfrm>
            <a:off x="7822218" y="1964656"/>
            <a:ext cx="1224652" cy="338554"/>
          </a:xfrm>
          <a:prstGeom prst="rect">
            <a:avLst/>
          </a:prstGeom>
          <a:solidFill>
            <a:srgbClr val="6F1787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可串行化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2089323-3669-EC0A-32FB-C2C8EC3CAAA7}"/>
              </a:ext>
            </a:extLst>
          </p:cNvPr>
          <p:cNvSpPr txBox="1"/>
          <p:nvPr/>
        </p:nvSpPr>
        <p:spPr>
          <a:xfrm>
            <a:off x="7822218" y="2556520"/>
            <a:ext cx="1224652" cy="584775"/>
          </a:xfrm>
          <a:prstGeom prst="rect">
            <a:avLst/>
          </a:prstGeom>
          <a:solidFill>
            <a:srgbClr val="6F1787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但可能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不可恢复</a:t>
            </a:r>
          </a:p>
        </p:txBody>
      </p:sp>
    </p:spTree>
    <p:extLst>
      <p:ext uri="{BB962C8B-B14F-4D97-AF65-F5344CB8AC3E}">
        <p14:creationId xmlns:p14="http://schemas.microsoft.com/office/powerpoint/2010/main" val="170890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3788" t="23850" r="20743" b="15337"/>
          <a:stretch>
            <a:fillRect/>
          </a:stretch>
        </p:blipFill>
        <p:spPr>
          <a:xfrm>
            <a:off x="1190625" y="50800"/>
            <a:ext cx="7181850" cy="6299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438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Two-Phase Locking Protocol (Cont.)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>
          <a:xfrm>
            <a:off x="223838" y="1247775"/>
            <a:ext cx="8683625" cy="4354513"/>
          </a:xfrm>
        </p:spPr>
        <p:txBody>
          <a:bodyPr vert="horz" wrap="square" lIns="91440" tIns="45720" rIns="91440" bIns="45720" anchor="t"/>
          <a:lstStyle/>
          <a:p>
            <a:r>
              <a:rPr lang="en-US" altLang="zh-CN"/>
              <a:t>There can be conflict </a:t>
            </a:r>
            <a:r>
              <a:rPr lang="en-US" altLang="zh-CN" err="1"/>
              <a:t>serializable</a:t>
            </a:r>
            <a:r>
              <a:rPr lang="en-US" altLang="zh-CN"/>
              <a:t> schedules that cannot be obtained if two-phase locking is used.  </a:t>
            </a:r>
          </a:p>
          <a:p>
            <a:r>
              <a:rPr lang="en-US" altLang="zh-CN"/>
              <a:t>However, in the absence of extra information (e.g., ordering of  access to data), two-phase locking is needed for conflict </a:t>
            </a:r>
            <a:r>
              <a:rPr lang="en-US" altLang="zh-CN" err="1"/>
              <a:t>serializability</a:t>
            </a:r>
            <a:r>
              <a:rPr lang="en-US" altLang="zh-CN"/>
              <a:t> in the following sense:</a:t>
            </a:r>
          </a:p>
          <a:p>
            <a:pPr lvl="1"/>
            <a:r>
              <a:rPr lang="en-US" altLang="zh-CN"/>
              <a:t>Given a transaction </a:t>
            </a:r>
            <a:r>
              <a:rPr lang="en-US" altLang="zh-CN" i="1"/>
              <a:t>T</a:t>
            </a:r>
            <a:r>
              <a:rPr lang="en-US" altLang="zh-CN" baseline="-25000"/>
              <a:t>i</a:t>
            </a:r>
            <a:r>
              <a:rPr lang="en-US" altLang="zh-CN"/>
              <a:t> that does not follow two-phase locking, we can find a transaction </a:t>
            </a:r>
            <a:r>
              <a:rPr lang="en-US" altLang="zh-CN" i="1" err="1"/>
              <a:t>T</a:t>
            </a:r>
            <a:r>
              <a:rPr lang="en-US" altLang="zh-CN" i="1" baseline="-25000" err="1"/>
              <a:t>j</a:t>
            </a:r>
            <a:r>
              <a:rPr lang="en-US" altLang="zh-CN"/>
              <a:t> that uses two-phase locking, and a schedule for </a:t>
            </a:r>
            <a:r>
              <a:rPr lang="en-US" altLang="zh-CN" i="1"/>
              <a:t>T</a:t>
            </a:r>
            <a:r>
              <a:rPr lang="en-US" altLang="zh-CN" i="1" baseline="-25000"/>
              <a:t>i</a:t>
            </a:r>
            <a:r>
              <a:rPr lang="en-US" altLang="zh-CN"/>
              <a:t> and </a:t>
            </a:r>
            <a:r>
              <a:rPr lang="en-US" altLang="zh-CN" i="1" err="1"/>
              <a:t>T</a:t>
            </a:r>
            <a:r>
              <a:rPr lang="en-US" altLang="zh-CN" i="1" baseline="-25000" err="1"/>
              <a:t>j</a:t>
            </a:r>
            <a:r>
              <a:rPr lang="en-US" altLang="zh-CN"/>
              <a:t> that is not conflict </a:t>
            </a:r>
            <a:r>
              <a:rPr lang="en-US" altLang="zh-CN" err="1"/>
              <a:t>serializable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Lock Conversions</a:t>
            </a:r>
          </a:p>
        </p:txBody>
      </p:sp>
      <p:sp>
        <p:nvSpPr>
          <p:cNvPr id="20482" name="Rectangle 4"/>
          <p:cNvSpPr>
            <a:spLocks noGrp="1"/>
          </p:cNvSpPr>
          <p:nvPr>
            <p:ph type="body" idx="4294967295"/>
          </p:nvPr>
        </p:nvSpPr>
        <p:spPr>
          <a:xfrm>
            <a:off x="190500" y="1079500"/>
            <a:ext cx="6627813" cy="4876800"/>
          </a:xfrm>
        </p:spPr>
        <p:txBody>
          <a:bodyPr vert="horz" wrap="square" lIns="91440" tIns="45720" rIns="91440" bIns="45720" anchor="t"/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Two-phase locking with lock conversions: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–   </a:t>
            </a: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First Phase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 take place in only the growing phase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 acquire a lock-S on item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 acquire a lock-X on item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 convert a lock-S to a lock-X (</a:t>
            </a: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upgrade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–   </a:t>
            </a: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Second Phase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 take place in only the shrinking phase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 release a lock-S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 release a lock-X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 convert a lock-X to a lock-S  (</a:t>
            </a: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downgrade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This protocol assures </a:t>
            </a: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serializability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But still relies on the programmer to insert the various  locking instructions.</a:t>
            </a:r>
          </a:p>
        </p:txBody>
      </p:sp>
      <p:graphicFrame>
        <p:nvGraphicFramePr>
          <p:cNvPr id="20483" name="表格 20482"/>
          <p:cNvGraphicFramePr/>
          <p:nvPr/>
        </p:nvGraphicFramePr>
        <p:xfrm>
          <a:off x="6019800" y="3227388"/>
          <a:ext cx="2933700" cy="3477919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b="1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T1</a:t>
                      </a: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T2</a:t>
                      </a: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b="1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lock-S(a</a:t>
                      </a:r>
                      <a:r>
                        <a:rPr lang="en-US" altLang="zh-CN" sz="2000" b="1" baseline="-300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en-US" altLang="zh-CN" sz="2000" b="1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)</a:t>
                      </a: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None/>
                      </a:pPr>
                      <a:endParaRPr lang="zh-CN" altLang="en-US" sz="2000" b="1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None/>
                      </a:pPr>
                      <a:endParaRPr lang="zh-CN" alt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lock-S(a</a:t>
                      </a:r>
                      <a:r>
                        <a:rPr lang="en-US" altLang="zh-CN" sz="2000" b="1" baseline="-300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)</a:t>
                      </a: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b="1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lock-S(a</a:t>
                      </a:r>
                      <a:r>
                        <a:rPr lang="en-US" altLang="zh-CN" sz="2000" b="1" baseline="-300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2</a:t>
                      </a:r>
                      <a:r>
                        <a:rPr lang="en-US" altLang="zh-CN" sz="2000" b="1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)</a:t>
                      </a: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None/>
                      </a:pPr>
                      <a:endParaRPr lang="zh-CN" altLang="en-US" sz="2000" b="1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b="1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…</a:t>
                      </a: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…</a:t>
                      </a: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b="1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lock-S(a</a:t>
                      </a:r>
                      <a:r>
                        <a:rPr lang="en-US" altLang="zh-CN" sz="2000" b="1" baseline="-300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n</a:t>
                      </a:r>
                      <a:r>
                        <a:rPr lang="en-US" altLang="zh-CN" sz="2000" b="1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)</a:t>
                      </a: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None/>
                      </a:pPr>
                      <a:endParaRPr lang="zh-CN" altLang="en-US" sz="2000" b="1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None/>
                      </a:pPr>
                      <a:endParaRPr lang="zh-CN" alt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unlock(a</a:t>
                      </a:r>
                      <a:r>
                        <a:rPr lang="en-US" altLang="zh-CN" sz="2000" b="1" baseline="-300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)</a:t>
                      </a: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16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b="1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upgrade(a</a:t>
                      </a:r>
                      <a:r>
                        <a:rPr lang="en-US" altLang="zh-CN" sz="2000" b="1" baseline="-300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en-US" altLang="zh-CN" sz="2000" b="1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pitchFamily="49" charset="-122"/>
                        </a:rPr>
                        <a:t>)</a:t>
                      </a: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SzPct val="90000"/>
                        <a:buNone/>
                      </a:pPr>
                      <a:endParaRPr lang="zh-CN" altLang="en-US" sz="2000" b="1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幼圆" panose="02010509060101010101" pitchFamily="49" charset="-122"/>
                      </a:endParaRPr>
                    </a:p>
                  </a:txBody>
                  <a:tcPr marT="45724" marB="45724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6051550" y="788988"/>
            <a:ext cx="1257300" cy="2303463"/>
          </a:xfrm>
          <a:prstGeom prst="rect">
            <a:avLst/>
          </a:prstGeom>
          <a:solidFill>
            <a:srgbClr val="D9FFD9"/>
          </a:solidFill>
          <a:ln w="9525">
            <a:solidFill>
              <a:srgbClr val="006600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T1 :</a:t>
            </a:r>
          </a:p>
          <a:p>
            <a:pPr algn="ctr"/>
            <a:r>
              <a:rPr lang="en-US" altLang="zh-CN" sz="2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read(a</a:t>
            </a:r>
            <a:r>
              <a:rPr lang="en-US" altLang="zh-CN" sz="2000" baseline="-25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1</a:t>
            </a:r>
            <a:r>
              <a:rPr lang="en-US" altLang="zh-CN" sz="2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);</a:t>
            </a:r>
          </a:p>
          <a:p>
            <a:pPr algn="ctr"/>
            <a:r>
              <a:rPr lang="en-US" altLang="zh-CN" sz="2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read(a</a:t>
            </a:r>
            <a:r>
              <a:rPr lang="en-US" altLang="zh-CN" sz="2000" baseline="-25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</a:t>
            </a:r>
            <a:r>
              <a:rPr lang="en-US" altLang="zh-CN" sz="2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);</a:t>
            </a:r>
          </a:p>
          <a:p>
            <a:pPr algn="ctr"/>
            <a:r>
              <a:rPr lang="en-US" altLang="zh-CN" sz="2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……</a:t>
            </a:r>
          </a:p>
          <a:p>
            <a:pPr algn="ctr"/>
            <a:r>
              <a:rPr lang="en-US" altLang="zh-CN" sz="2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read(a</a:t>
            </a:r>
            <a:r>
              <a:rPr lang="en-US" altLang="zh-CN" sz="2000" baseline="-25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n</a:t>
            </a:r>
            <a:r>
              <a:rPr lang="en-US" altLang="zh-CN" sz="2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 );</a:t>
            </a:r>
          </a:p>
          <a:p>
            <a:pPr algn="ctr"/>
            <a:r>
              <a:rPr lang="en-US" altLang="zh-CN" sz="2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write(a</a:t>
            </a:r>
            <a:r>
              <a:rPr lang="en-US" altLang="zh-CN" sz="2000" baseline="-25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1</a:t>
            </a:r>
            <a:r>
              <a:rPr lang="en-US" altLang="zh-CN" sz="20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).</a:t>
            </a:r>
            <a:endParaRPr lang="en-US" altLang="zh-CN" sz="2000">
              <a:effectLst>
                <a:outerShdw blurRad="38100" dist="38100" dir="2700000">
                  <a:srgbClr val="C0C0C0"/>
                </a:outerShdw>
              </a:effectLst>
              <a:latin typeface="Helvetica" panose="020B0604020202030204" charset="0"/>
              <a:ea typeface="华文新魏" panose="02010800040101010101" charset="-122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7707313" y="788988"/>
            <a:ext cx="1257300" cy="2303463"/>
          </a:xfrm>
          <a:prstGeom prst="rect">
            <a:avLst/>
          </a:prstGeom>
          <a:solidFill>
            <a:srgbClr val="FFEBEB"/>
          </a:solidFill>
          <a:ln w="9525">
            <a:solidFill>
              <a:srgbClr val="990033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T2: </a:t>
            </a:r>
          </a:p>
          <a:p>
            <a:pPr algn="ctr"/>
            <a:r>
              <a:rPr lang="en-US" altLang="zh-CN" sz="2000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read(a</a:t>
            </a:r>
            <a:r>
              <a:rPr lang="en-US" altLang="zh-CN" sz="2000" baseline="-25000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1</a:t>
            </a:r>
            <a:r>
              <a:rPr lang="en-US" altLang="zh-CN" sz="2000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);</a:t>
            </a:r>
          </a:p>
          <a:p>
            <a:pPr algn="ctr"/>
            <a:r>
              <a:rPr lang="en-US" altLang="zh-CN" sz="2000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……</a:t>
            </a:r>
            <a:endParaRPr lang="en-US" altLang="zh-CN" sz="2000" dirty="0"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latin typeface="Helvetica" panose="020B0604020202030204" charset="0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Automatic Acquisition of Locks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>
          <a:xfrm>
            <a:off x="242888" y="855663"/>
            <a:ext cx="8702675" cy="556895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</a:pPr>
            <a:r>
              <a:rPr lang="en-US" altLang="zh-CN">
                <a:latin typeface="Helvetica" panose="020B0604020202030204" charset="0"/>
              </a:rPr>
              <a:t>A transaction </a:t>
            </a:r>
            <a:r>
              <a:rPr lang="en-US" altLang="zh-CN" i="1">
                <a:latin typeface="Helvetica" panose="020B0604020202030204" charset="0"/>
              </a:rPr>
              <a:t>T</a:t>
            </a:r>
            <a:r>
              <a:rPr lang="en-US" altLang="zh-CN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 issues the standard read/write instruction, without explicit locking calls.</a:t>
            </a:r>
          </a:p>
          <a:p>
            <a:r>
              <a:rPr lang="en-US" altLang="zh-CN">
                <a:latin typeface="Helvetica" panose="020B0604020202030204" charset="0"/>
              </a:rPr>
              <a:t>The operation </a:t>
            </a:r>
            <a:r>
              <a:rPr lang="en-US" altLang="zh-CN" b="1">
                <a:latin typeface="Helvetica" panose="020B0604020202030204" charset="0"/>
              </a:rPr>
              <a:t>read</a:t>
            </a:r>
            <a:r>
              <a:rPr lang="en-US" altLang="zh-CN">
                <a:latin typeface="Helvetica" panose="020B0604020202030204" charset="0"/>
              </a:rPr>
              <a:t>(</a:t>
            </a:r>
            <a:r>
              <a:rPr lang="en-US" altLang="zh-CN" i="1">
                <a:latin typeface="Helvetica" panose="020B0604020202030204" charset="0"/>
              </a:rPr>
              <a:t>D</a:t>
            </a:r>
            <a:r>
              <a:rPr lang="en-US" altLang="zh-CN">
                <a:latin typeface="Helvetica" panose="020B0604020202030204" charset="0"/>
              </a:rPr>
              <a:t>) is processed as:</a:t>
            </a:r>
          </a:p>
          <a:p>
            <a:pPr>
              <a:buNone/>
            </a:pPr>
            <a:r>
              <a:rPr lang="en-US" altLang="zh-CN">
                <a:latin typeface="Helvetica" panose="020B0604020202030204" charset="0"/>
              </a:rPr>
              <a:t>                      </a:t>
            </a:r>
            <a:r>
              <a:rPr lang="en-US" altLang="zh-CN" b="1">
                <a:latin typeface="Helvetica" panose="020B0604020202030204" charset="0"/>
              </a:rPr>
              <a:t>if</a:t>
            </a:r>
            <a:r>
              <a:rPr lang="en-US" altLang="zh-CN">
                <a:latin typeface="Helvetica" panose="020B0604020202030204" charset="0"/>
              </a:rPr>
              <a:t> </a:t>
            </a:r>
            <a:r>
              <a:rPr lang="en-US" altLang="zh-CN" i="1">
                <a:latin typeface="Helvetica" panose="020B0604020202030204" charset="0"/>
              </a:rPr>
              <a:t>T</a:t>
            </a:r>
            <a:r>
              <a:rPr lang="en-US" altLang="zh-CN" i="1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 has a lock on </a:t>
            </a:r>
            <a:r>
              <a:rPr lang="en-US" altLang="zh-CN" i="1">
                <a:latin typeface="Helvetica" panose="020B0604020202030204" charset="0"/>
              </a:rPr>
              <a:t>D</a:t>
            </a:r>
            <a:endParaRPr lang="en-US" altLang="zh-CN">
              <a:latin typeface="Helvetica" panose="020B0604020202030204" charset="0"/>
            </a:endParaRPr>
          </a:p>
          <a:p>
            <a:pPr>
              <a:buNone/>
            </a:pPr>
            <a:r>
              <a:rPr lang="en-US" altLang="zh-CN">
                <a:latin typeface="Helvetica" panose="020B0604020202030204" charset="0"/>
              </a:rPr>
              <a:t>                         </a:t>
            </a:r>
            <a:r>
              <a:rPr lang="en-US" altLang="zh-CN" b="1">
                <a:latin typeface="Helvetica" panose="020B0604020202030204" charset="0"/>
              </a:rPr>
              <a:t>then</a:t>
            </a:r>
            <a:endParaRPr lang="en-US" altLang="zh-CN">
              <a:latin typeface="Helvetica" panose="020B0604020202030204" charset="0"/>
            </a:endParaRPr>
          </a:p>
          <a:p>
            <a:pPr>
              <a:buNone/>
            </a:pPr>
            <a:r>
              <a:rPr lang="en-US" altLang="zh-CN">
                <a:latin typeface="Helvetica" panose="020B0604020202030204" charset="0"/>
              </a:rPr>
              <a:t>                                read(</a:t>
            </a:r>
            <a:r>
              <a:rPr lang="en-US" altLang="zh-CN" i="1">
                <a:latin typeface="Helvetica" panose="020B0604020202030204" charset="0"/>
              </a:rPr>
              <a:t>D</a:t>
            </a:r>
            <a:r>
              <a:rPr lang="en-US" altLang="zh-CN">
                <a:latin typeface="Helvetica" panose="020B0604020202030204" charset="0"/>
              </a:rPr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latin typeface="Helvetica" panose="020B0604020202030204" charset="0"/>
              </a:rPr>
              <a:t>                         else begin</a:t>
            </a:r>
            <a:r>
              <a:rPr lang="en-US" altLang="zh-CN">
                <a:latin typeface="Helvetica" panose="020B0604020202030204" charset="0"/>
              </a:rPr>
              <a:t> </a:t>
            </a:r>
          </a:p>
          <a:p>
            <a:pPr>
              <a:buNone/>
            </a:pPr>
            <a:r>
              <a:rPr lang="en-US" altLang="zh-CN">
                <a:latin typeface="Helvetica" panose="020B0604020202030204" charset="0"/>
              </a:rPr>
              <a:t>                                   if necessary wait until no other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latin typeface="Helvetica" panose="020B0604020202030204" charset="0"/>
              </a:rPr>
              <a:t>                                       transaction has a </a:t>
            </a:r>
            <a:r>
              <a:rPr lang="en-US" altLang="zh-CN" b="1">
                <a:latin typeface="Helvetica" panose="020B0604020202030204" charset="0"/>
              </a:rPr>
              <a:t>lock-X</a:t>
            </a:r>
            <a:r>
              <a:rPr lang="en-US" altLang="zh-CN">
                <a:latin typeface="Helvetica" panose="020B0604020202030204" charset="0"/>
              </a:rPr>
              <a:t> on </a:t>
            </a:r>
            <a:r>
              <a:rPr lang="en-US" altLang="zh-CN" i="1">
                <a:latin typeface="Helvetica" panose="020B0604020202030204" charset="0"/>
              </a:rPr>
              <a:t>D</a:t>
            </a:r>
            <a:endParaRPr lang="en-US" altLang="zh-CN">
              <a:latin typeface="Helvetica" panose="020B060402020203020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Helvetica" panose="020B0604020202030204" charset="0"/>
              </a:rPr>
              <a:t>                                   grant </a:t>
            </a:r>
            <a:r>
              <a:rPr lang="en-US" altLang="zh-CN" i="1">
                <a:latin typeface="Helvetica" panose="020B0604020202030204" charset="0"/>
              </a:rPr>
              <a:t>T</a:t>
            </a:r>
            <a:r>
              <a:rPr lang="en-US" altLang="zh-CN" i="1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 a </a:t>
            </a:r>
            <a:r>
              <a:rPr lang="en-US" altLang="zh-CN" b="1">
                <a:latin typeface="Helvetica" panose="020B0604020202030204" charset="0"/>
              </a:rPr>
              <a:t> lock-S</a:t>
            </a:r>
            <a:r>
              <a:rPr lang="en-US" altLang="zh-CN">
                <a:latin typeface="Helvetica" panose="020B0604020202030204" charset="0"/>
              </a:rPr>
              <a:t> on </a:t>
            </a:r>
            <a:r>
              <a:rPr lang="en-US" altLang="zh-CN" i="1">
                <a:latin typeface="Helvetica" panose="020B0604020202030204" charset="0"/>
              </a:rPr>
              <a:t>D</a:t>
            </a:r>
            <a:r>
              <a:rPr lang="en-US" altLang="zh-CN">
                <a:latin typeface="Helvetica" panose="020B0604020202030204" charset="0"/>
              </a:rPr>
              <a:t>;</a:t>
            </a:r>
          </a:p>
          <a:p>
            <a:pPr>
              <a:buNone/>
            </a:pPr>
            <a:r>
              <a:rPr lang="en-US" altLang="zh-CN">
                <a:latin typeface="Helvetica" panose="020B0604020202030204" charset="0"/>
              </a:rPr>
              <a:t>                                   read(</a:t>
            </a:r>
            <a:r>
              <a:rPr lang="en-US" altLang="zh-CN" i="1">
                <a:latin typeface="Helvetica" panose="020B0604020202030204" charset="0"/>
              </a:rPr>
              <a:t>D</a:t>
            </a:r>
            <a:r>
              <a:rPr lang="en-US" altLang="zh-CN">
                <a:latin typeface="Helvetica" panose="020B0604020202030204" charset="0"/>
              </a:rPr>
              <a:t>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b="1">
                <a:latin typeface="Helvetica" panose="020B0604020202030204" charset="0"/>
              </a:rPr>
              <a:t>                                end</a:t>
            </a:r>
            <a:endParaRPr lang="en-US" altLang="zh-CN">
              <a:latin typeface="Helvetica" panose="020B060402020203020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Automatic Acquisition of Locks (Cont.)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>
          <a:xfrm>
            <a:off x="0" y="836613"/>
            <a:ext cx="9144000" cy="568007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b="1">
                <a:latin typeface="Helvetica" panose="020B0604020202030204" charset="0"/>
              </a:rPr>
              <a:t>write</a:t>
            </a:r>
            <a:r>
              <a:rPr lang="en-US" altLang="zh-CN" i="1">
                <a:latin typeface="Helvetica" panose="020B0604020202030204" charset="0"/>
              </a:rPr>
              <a:t>(D)</a:t>
            </a:r>
            <a:r>
              <a:rPr lang="en-US" altLang="zh-CN">
                <a:latin typeface="Helvetica" panose="020B0604020202030204" charset="0"/>
              </a:rPr>
              <a:t> is processed as:</a:t>
            </a:r>
          </a:p>
          <a:p>
            <a:pPr>
              <a:buNone/>
            </a:pPr>
            <a:r>
              <a:rPr lang="en-US" altLang="zh-CN">
                <a:latin typeface="Helvetica" panose="020B0604020202030204" charset="0"/>
              </a:rPr>
              <a:t>     </a:t>
            </a:r>
            <a:r>
              <a:rPr lang="en-US" altLang="zh-CN" b="1">
                <a:latin typeface="Helvetica" panose="020B0604020202030204" charset="0"/>
              </a:rPr>
              <a:t>if </a:t>
            </a:r>
            <a:r>
              <a:rPr lang="en-US" altLang="zh-CN" i="1">
                <a:latin typeface="Helvetica" panose="020B0604020202030204" charset="0"/>
              </a:rPr>
              <a:t>T</a:t>
            </a:r>
            <a:r>
              <a:rPr lang="en-US" altLang="zh-CN" i="1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 has a  </a:t>
            </a:r>
            <a:r>
              <a:rPr lang="en-US" altLang="zh-CN" b="1">
                <a:latin typeface="Helvetica" panose="020B0604020202030204" charset="0"/>
              </a:rPr>
              <a:t>lock-X</a:t>
            </a:r>
            <a:r>
              <a:rPr lang="en-US" altLang="zh-CN">
                <a:latin typeface="Helvetica" panose="020B0604020202030204" charset="0"/>
              </a:rPr>
              <a:t> on </a:t>
            </a:r>
            <a:r>
              <a:rPr lang="en-US" altLang="zh-CN" i="1">
                <a:latin typeface="Helvetica" panose="020B0604020202030204" charset="0"/>
              </a:rPr>
              <a:t>D</a:t>
            </a:r>
            <a:r>
              <a:rPr lang="en-US" altLang="zh-CN">
                <a:latin typeface="Helvetica" panose="020B0604020202030204" charset="0"/>
              </a:rPr>
              <a:t>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b="1">
                <a:latin typeface="Helvetica" panose="020B0604020202030204" charset="0"/>
              </a:rPr>
              <a:t>        then</a:t>
            </a:r>
            <a:r>
              <a:rPr lang="en-US" altLang="zh-CN">
                <a:latin typeface="Helvetica" panose="020B0604020202030204" charset="0"/>
              </a:rPr>
              <a:t>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>
                <a:latin typeface="Helvetica" panose="020B0604020202030204" charset="0"/>
              </a:rPr>
              <a:t>          write(</a:t>
            </a:r>
            <a:r>
              <a:rPr lang="en-US" altLang="zh-CN" i="1">
                <a:latin typeface="Helvetica" panose="020B0604020202030204" charset="0"/>
              </a:rPr>
              <a:t>D</a:t>
            </a:r>
            <a:r>
              <a:rPr lang="en-US" altLang="zh-CN">
                <a:latin typeface="Helvetica" panose="020B0604020202030204" charset="0"/>
              </a:rPr>
              <a:t>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Helvetica" panose="020B0604020202030204" charset="0"/>
              </a:rPr>
              <a:t>       </a:t>
            </a:r>
            <a:r>
              <a:rPr lang="en-US" altLang="zh-CN" b="1">
                <a:latin typeface="Helvetica" panose="020B0604020202030204" charset="0"/>
              </a:rPr>
              <a:t>else begin</a:t>
            </a:r>
            <a:endParaRPr lang="en-US" altLang="zh-CN">
              <a:latin typeface="Helvetica" panose="020B0604020202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latin typeface="Helvetica" panose="020B0604020202030204" charset="0"/>
              </a:rPr>
              <a:t>        if necessary wait until no other transaction has any lock on </a:t>
            </a:r>
            <a:r>
              <a:rPr lang="en-US" altLang="zh-CN" i="1">
                <a:latin typeface="Helvetica" panose="020B0604020202030204" charset="0"/>
              </a:rPr>
              <a:t>D</a:t>
            </a:r>
            <a:r>
              <a:rPr lang="en-US" altLang="zh-CN">
                <a:latin typeface="Helvetica" panose="020B0604020202030204" charset="0"/>
              </a:rPr>
              <a:t>,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latin typeface="Helvetica" panose="020B0604020202030204" charset="0"/>
              </a:rPr>
              <a:t>            if </a:t>
            </a:r>
            <a:r>
              <a:rPr lang="en-US" altLang="zh-CN" i="1">
                <a:latin typeface="Helvetica" panose="020B0604020202030204" charset="0"/>
              </a:rPr>
              <a:t>T</a:t>
            </a:r>
            <a:r>
              <a:rPr lang="en-US" altLang="zh-CN" i="1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 has a </a:t>
            </a:r>
            <a:r>
              <a:rPr lang="en-US" altLang="zh-CN" b="1">
                <a:latin typeface="Helvetica" panose="020B0604020202030204" charset="0"/>
              </a:rPr>
              <a:t>lock-S</a:t>
            </a:r>
            <a:r>
              <a:rPr lang="en-US" altLang="zh-CN">
                <a:latin typeface="Helvetica" panose="020B0604020202030204" charset="0"/>
              </a:rPr>
              <a:t> on </a:t>
            </a:r>
            <a:r>
              <a:rPr lang="en-US" altLang="zh-CN" i="1">
                <a:latin typeface="Helvetica" panose="020B0604020202030204" charset="0"/>
              </a:rPr>
              <a:t>D</a:t>
            </a:r>
            <a:endParaRPr lang="en-US" altLang="zh-CN">
              <a:latin typeface="Helvetica" panose="020B0604020202030204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b="1">
                <a:latin typeface="Helvetica" panose="020B0604020202030204" charset="0"/>
              </a:rPr>
              <a:t>                 then</a:t>
            </a:r>
            <a:endParaRPr lang="en-US" altLang="zh-CN">
              <a:latin typeface="Helvetica" panose="020B0604020202030204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b="1">
                <a:latin typeface="Helvetica" panose="020B0604020202030204" charset="0"/>
              </a:rPr>
              <a:t>                    upgrade</a:t>
            </a:r>
            <a:r>
              <a:rPr lang="en-US" altLang="zh-CN">
                <a:latin typeface="Helvetica" panose="020B0604020202030204" charset="0"/>
              </a:rPr>
              <a:t> lock on </a:t>
            </a:r>
            <a:r>
              <a:rPr lang="en-US" altLang="zh-CN" i="1">
                <a:latin typeface="Helvetica" panose="020B0604020202030204" charset="0"/>
              </a:rPr>
              <a:t>D</a:t>
            </a:r>
            <a:r>
              <a:rPr lang="en-US" altLang="zh-CN">
                <a:latin typeface="Helvetica" panose="020B0604020202030204" charset="0"/>
              </a:rPr>
              <a:t>  to </a:t>
            </a:r>
            <a:r>
              <a:rPr lang="en-US" altLang="zh-CN" b="1">
                <a:latin typeface="Helvetica" panose="020B0604020202030204" charset="0"/>
              </a:rPr>
              <a:t>lock-X</a:t>
            </a:r>
            <a:endParaRPr lang="en-US" altLang="zh-CN">
              <a:latin typeface="Helvetica" panose="020B0604020202030204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b="1">
                <a:latin typeface="Helvetica" panose="020B0604020202030204" charset="0"/>
              </a:rPr>
              <a:t>                else</a:t>
            </a:r>
            <a:endParaRPr lang="en-US" altLang="zh-CN">
              <a:latin typeface="Helvetica" panose="020B0604020202030204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latin typeface="Helvetica" panose="020B0604020202030204" charset="0"/>
              </a:rPr>
              <a:t>                    grant </a:t>
            </a:r>
            <a:r>
              <a:rPr lang="en-US" altLang="zh-CN" i="1">
                <a:latin typeface="Helvetica" panose="020B0604020202030204" charset="0"/>
              </a:rPr>
              <a:t>T</a:t>
            </a:r>
            <a:r>
              <a:rPr lang="en-US" altLang="zh-CN" i="1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 a </a:t>
            </a:r>
            <a:r>
              <a:rPr lang="en-US" altLang="zh-CN" b="1">
                <a:latin typeface="Helvetica" panose="020B0604020202030204" charset="0"/>
              </a:rPr>
              <a:t>lock-X</a:t>
            </a:r>
            <a:r>
              <a:rPr lang="en-US" altLang="zh-CN">
                <a:latin typeface="Helvetica" panose="020B0604020202030204" charset="0"/>
              </a:rPr>
              <a:t> on </a:t>
            </a:r>
            <a:r>
              <a:rPr lang="en-US" altLang="zh-CN" i="1">
                <a:latin typeface="Helvetica" panose="020B0604020202030204" charset="0"/>
              </a:rPr>
              <a:t>D</a:t>
            </a:r>
            <a:endParaRPr lang="en-US" altLang="zh-CN">
              <a:latin typeface="Helvetica" panose="020B0604020202030204" charset="0"/>
            </a:endParaRPr>
          </a:p>
          <a:p>
            <a:pPr>
              <a:buNone/>
            </a:pPr>
            <a:r>
              <a:rPr lang="en-US" altLang="zh-CN">
                <a:latin typeface="Helvetica" panose="020B0604020202030204" charset="0"/>
              </a:rPr>
              <a:t>                write(</a:t>
            </a:r>
            <a:r>
              <a:rPr lang="en-US" altLang="zh-CN" i="1">
                <a:latin typeface="Helvetica" panose="020B0604020202030204" charset="0"/>
              </a:rPr>
              <a:t>D</a:t>
            </a:r>
            <a:r>
              <a:rPr lang="en-US" altLang="zh-CN">
                <a:latin typeface="Helvetica" panose="020B0604020202030204" charset="0"/>
              </a:rPr>
              <a:t>)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b="1">
                <a:latin typeface="Helvetica" panose="020B0604020202030204" charset="0"/>
              </a:rPr>
              <a:t>         end</a:t>
            </a:r>
            <a:r>
              <a:rPr lang="en-US" altLang="zh-CN">
                <a:latin typeface="Helvetica" panose="020B0604020202030204" charset="0"/>
              </a:rPr>
              <a:t>;</a:t>
            </a:r>
          </a:p>
          <a:p>
            <a:r>
              <a:rPr lang="en-US" altLang="zh-CN">
                <a:latin typeface="Helvetica" panose="020B0604020202030204" charset="0"/>
              </a:rPr>
              <a:t>All locks are released after commit or abort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081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Outline</a:t>
            </a:r>
          </a:p>
        </p:txBody>
      </p:sp>
      <p:sp>
        <p:nvSpPr>
          <p:cNvPr id="7170" name="Rectangle 3"/>
          <p:cNvSpPr>
            <a:spLocks noGrp="1"/>
          </p:cNvSpPr>
          <p:nvPr>
            <p:ph type="body" idx="4294967295"/>
          </p:nvPr>
        </p:nvSpPr>
        <p:spPr>
          <a:xfrm>
            <a:off x="574040" y="1170305"/>
            <a:ext cx="7860665" cy="45085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Lock-Based Protocols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Timestamp-Based Protocols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Validation-Based Protocols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Multiple Granularity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Multiversion Schemes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Insert and Delete Operations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Concurrency in Index Structures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Deadlocks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>
          <a:xfrm>
            <a:off x="149225" y="875030"/>
            <a:ext cx="8777605" cy="573151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Neither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nor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can make progress — executing 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lock-S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causes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to wait for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to release its lock on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 while executing 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lock-X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causes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to wait for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to release its lock on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Such a situation is called a </a:t>
            </a:r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deadlock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To handle a deadlock one of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must be rolled back </a:t>
            </a:r>
            <a:b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and its locks released.</a:t>
            </a:r>
          </a:p>
        </p:txBody>
      </p:sp>
      <p:pic>
        <p:nvPicPr>
          <p:cNvPr id="26627" name="Picture 14" descr="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425" y="1381125"/>
            <a:ext cx="2960688" cy="2443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55563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Deadlocks (Cont.)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4294967295"/>
          </p:nvPr>
        </p:nvSpPr>
        <p:spPr>
          <a:xfrm>
            <a:off x="74613" y="1041400"/>
            <a:ext cx="8909050" cy="4903788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Two-phase locking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does not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ensure freedom from deadlocks.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 addition to deadlocks</a:t>
            </a:r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there is a possibility of </a:t>
            </a:r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starvation.</a:t>
            </a:r>
          </a:p>
          <a:p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Starvation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occurs if the concurrency control manager is badly designed. For example:</a:t>
            </a:r>
          </a:p>
          <a:p>
            <a:pPr lvl="1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same transaction is repeatedly rolled back due to deadlocks.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Concurrency control manager can be designed to prevent starvation.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锁带来的问题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3"/>
              <p:cNvSpPr txBox="1">
                <a:spLocks/>
              </p:cNvSpPr>
              <p:nvPr/>
            </p:nvSpPr>
            <p:spPr>
              <a:xfrm>
                <a:off x="329620" y="1191586"/>
                <a:ext cx="8606562" cy="109355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Monotype Sorts" charset="0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/>
                    <a:ea typeface="宋体" panose="02010600030101010101" pitchFamily="2" charset="-122"/>
                    <a:cs typeface="Arial" panose="020B0604020202020204"/>
                  </a:defRPr>
                </a:lvl1pPr>
                <a:lvl2pPr marL="742950" indent="-28575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charset="0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/>
                    <a:ea typeface="MS PGothic" panose="020B0600070205080204" charset="-128"/>
                    <a:cs typeface="Arial" panose="020B0604020202020204"/>
                  </a:defRPr>
                </a:lvl2pPr>
                <a:lvl3pPr marL="1085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33CC33"/>
                  </a:buClr>
                  <a:buSzPct val="75000"/>
                  <a:buFont typeface="Webdings" panose="05030102010509060703" charset="0"/>
                  <a:buChar char="4"/>
                  <a:defRPr kumimoji="1" sz="2400">
                    <a:solidFill>
                      <a:schemeClr val="tx1"/>
                    </a:solidFill>
                    <a:latin typeface="Arial" panose="020B0604020202020204"/>
                    <a:ea typeface="MS PGothic" panose="020B0600070205080204" charset="-128"/>
                    <a:cs typeface="Arial" panose="020B0604020202020204"/>
                  </a:defRPr>
                </a:lvl3pPr>
                <a:lvl4pPr marL="14287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hlink"/>
                  </a:buClr>
                  <a:buFont typeface="Times New Roman" panose="02020603050405020304" charset="0"/>
                  <a:buChar char="–"/>
                  <a:defRPr kumimoji="1" sz="2400">
                    <a:solidFill>
                      <a:schemeClr val="tx1"/>
                    </a:solidFill>
                    <a:latin typeface="Arial" panose="020B0604020202020204"/>
                    <a:ea typeface="MS PGothic" panose="020B0600070205080204" charset="-128"/>
                    <a:cs typeface="Arial" panose="020B0604020202020204"/>
                  </a:defRPr>
                </a:lvl4pPr>
                <a:lvl5pPr marL="17716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2400">
                    <a:solidFill>
                      <a:schemeClr val="tx1"/>
                    </a:solidFill>
                    <a:latin typeface="Arial" panose="020B0604020202020204"/>
                    <a:ea typeface="MS PGothic" panose="020B0600070205080204" charset="-128"/>
                    <a:cs typeface="Arial" panose="020B0604020202020204"/>
                  </a:defRPr>
                </a:lvl5pPr>
                <a:lvl6pPr marL="2228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2400">
                    <a:solidFill>
                      <a:schemeClr val="tx1"/>
                    </a:solidFill>
                    <a:latin typeface="+mn-lt"/>
                    <a:ea typeface="MS PGothic" panose="020B0600070205080204" charset="-128"/>
                  </a:defRPr>
                </a:lvl6pPr>
                <a:lvl7pPr marL="26860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2400">
                    <a:solidFill>
                      <a:schemeClr val="tx1"/>
                    </a:solidFill>
                    <a:latin typeface="+mn-lt"/>
                    <a:ea typeface="MS PGothic" panose="020B0600070205080204" charset="-128"/>
                  </a:defRPr>
                </a:lvl7pPr>
                <a:lvl8pPr marL="31432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2400">
                    <a:solidFill>
                      <a:schemeClr val="tx1"/>
                    </a:solidFill>
                    <a:latin typeface="+mn-lt"/>
                    <a:ea typeface="MS PGothic" panose="020B0600070205080204" charset="-128"/>
                  </a:defRPr>
                </a:lvl8pPr>
                <a:lvl9pPr marL="36004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2400">
                    <a:solidFill>
                      <a:schemeClr val="tx1"/>
                    </a:solidFill>
                    <a:latin typeface="+mn-lt"/>
                    <a:ea typeface="MS PGothic" panose="020B0600070205080204" charset="-128"/>
                  </a:defRPr>
                </a:lvl9pPr>
              </a:lstStyle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b="1" kern="0" dirty="0" smtClean="0">
                    <a:solidFill>
                      <a:srgbClr val="6F17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饿死现象</a:t>
                </a:r>
                <a:endParaRPr lang="en-US" altLang="zh-CN" b="1" kern="0" dirty="0">
                  <a:solidFill>
                    <a:srgbClr val="6F17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不考虑已在等待的事务，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zh-CN" altLang="zh-CN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kern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一直等待无法获得锁</a:t>
                </a:r>
                <a:endParaRPr lang="en-US" altLang="zh-CN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 typeface="Wingdings" panose="05000000000000000000" pitchFamily="2" charset="2"/>
                  <a:buChar char="n"/>
                </a:pPr>
                <a:endParaRPr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0" y="1191586"/>
                <a:ext cx="8606562" cy="10935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D75C3AD-632D-7656-826C-1CDAE0D2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5" y="2380144"/>
            <a:ext cx="8955235" cy="372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9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锁带来的问题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455268" y="1077432"/>
            <a:ext cx="7641601" cy="11827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0"/>
              <a:buChar char="n"/>
              <a:defRPr kumimoji="1" sz="2400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0"/>
              <a:buChar char="l"/>
              <a:defRPr kumimoji="1" sz="2400">
                <a:solidFill>
                  <a:schemeClr val="tx1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charset="0"/>
              <a:buChar char="4"/>
              <a:defRPr kumimoji="1" sz="2400">
                <a:solidFill>
                  <a:schemeClr val="tx1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charset="0"/>
              <a:buChar char="–"/>
              <a:defRPr kumimoji="1" sz="2400">
                <a:solidFill>
                  <a:schemeClr val="tx1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Arial" panose="020B0604020202020204"/>
                <a:ea typeface="MS PGothic" panose="020B0600070205080204" charset="-128"/>
                <a:cs typeface="Arial" panose="020B0604020202020204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r>
              <a:rPr lang="zh-CN" altLang="en-US" b="1" kern="0" dirty="0" smtClean="0">
                <a:solidFill>
                  <a:srgbClr val="6F1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避免饿死</a:t>
            </a:r>
            <a:endParaRPr lang="en-US" altLang="zh-CN" b="1" kern="0" dirty="0" smtClean="0">
              <a:solidFill>
                <a:srgbClr val="6F17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同时考虑相容性和事务到来顺序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先来先服务：优先满足先来的事务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15A64EB-73BF-039C-67FD-CF651115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9" y="2533496"/>
            <a:ext cx="8920317" cy="34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0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827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Deadlocks (Cont.)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>
          <a:xfrm>
            <a:off x="204788" y="1166813"/>
            <a:ext cx="8778875" cy="4995862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potential for deadlock exists in most locking protocols. Deadlocks are a necessary evil.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When a deadlock occurs there is a possibility of cascading roll-backs. 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Cascading roll-back is possible under two-phase locking. To avoid this, follow a modified protocol called </a:t>
            </a:r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 two-phase locking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-- a transaction must hold all its exclusive locks till it commits/aborts.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Rigorous two-phase locking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is even stricter. Here,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locks are held till commit/abort. In this protocol transactions can be serialized in the order in which they commit.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B1C2D97D-ECAB-6DD7-6CC1-0157D56AD484}"/>
              </a:ext>
            </a:extLst>
          </p:cNvPr>
          <p:cNvSpPr txBox="1">
            <a:spLocks/>
          </p:cNvSpPr>
          <p:nvPr/>
        </p:nvSpPr>
        <p:spPr bwMode="auto">
          <a:xfrm>
            <a:off x="843961" y="69712"/>
            <a:ext cx="8182051" cy="678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/>
                <a:ea typeface="宋体" panose="02010600030101010101" pitchFamily="2" charset="-122"/>
                <a:cs typeface="Arial" panose="020B060402020202020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charset="0"/>
                <a:ea typeface="宋体" panose="02010600030101010101" pitchFamily="2" charset="-122"/>
                <a:cs typeface="MS PGothic" panose="020B060007020508020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charset="0"/>
                <a:ea typeface="宋体" panose="02010600030101010101" pitchFamily="2" charset="-122"/>
                <a:cs typeface="MS PGothic" panose="020B060007020508020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charset="0"/>
                <a:ea typeface="宋体" panose="02010600030101010101" pitchFamily="2" charset="-122"/>
                <a:cs typeface="MS PGothic" panose="020B060007020508020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charset="0"/>
                <a:ea typeface="宋体" panose="02010600030101010101" pitchFamily="2" charset="-122"/>
                <a:cs typeface="MS PGothic" panose="020B060007020508020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charset="0"/>
              </a:defRPr>
            </a:lvl9pPr>
          </a:lstStyle>
          <a:p>
            <a:r>
              <a:rPr lang="zh-CN" altLang="en-US" sz="3600" kern="0" dirty="0" smtClean="0">
                <a:latin typeface="微软雅黑" panose="020B0503020204020204" pitchFamily="82" charset="2"/>
                <a:ea typeface="微软雅黑" panose="020B0503020204020204" pitchFamily="82" charset="2"/>
              </a:rPr>
              <a:t>强</a:t>
            </a:r>
            <a:r>
              <a:rPr lang="zh-CN" altLang="en-US" sz="3600" kern="0" dirty="0" smtClean="0">
                <a:latin typeface="微软雅黑" panose="020B0503020204020204" pitchFamily="82" charset="2"/>
                <a:ea typeface="微软雅黑" panose="020B0503020204020204" pitchFamily="82" charset="2"/>
              </a:rPr>
              <a:t>两阶段锁能解决可</a:t>
            </a:r>
            <a:r>
              <a:rPr lang="zh-CN" altLang="en-US" sz="3600" kern="0" dirty="0" smtClean="0">
                <a:latin typeface="微软雅黑" panose="020B0503020204020204" pitchFamily="82" charset="2"/>
                <a:ea typeface="微软雅黑" panose="020B0503020204020204" pitchFamily="82" charset="2"/>
              </a:rPr>
              <a:t>串行化调度问题</a:t>
            </a:r>
            <a:endParaRPr lang="zh-CN" altLang="en-US" sz="3600" kern="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xmlns="" id="{D8AAA14D-D71F-3125-5BF2-7C14C2219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71" y="961211"/>
            <a:ext cx="24913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R(B)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W(B)</a:t>
            </a:r>
          </a:p>
          <a:p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R(B)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xmlns="" id="{96FB0FF7-E448-4AD4-091D-797EA254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591" y="916966"/>
            <a:ext cx="36647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R(B)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W(B)</a:t>
            </a:r>
          </a:p>
          <a:p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R(A)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R(B)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D84A8963-4D1E-E1F8-F5C3-06CB64F2C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23827"/>
              </p:ext>
            </p:extLst>
          </p:nvPr>
        </p:nvGraphicFramePr>
        <p:xfrm>
          <a:off x="649141" y="1716468"/>
          <a:ext cx="2627313" cy="475456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805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61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06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algn="l" fontAlgn="base"/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600" b="1" baseline="-25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600" b="1" baseline="-25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Read(A)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Read(A)</a:t>
                      </a: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A=A+1</a:t>
                      </a:r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Write(A)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Read(B)</a:t>
                      </a: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Read(B)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</a:t>
                      </a:r>
                      <a:r>
                        <a:rPr 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B=B-1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Write(B)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l" fontAlgn="base"/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4" marR="91424" marT="45709" marB="45709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FB8A9630-5423-CB70-27D5-231BE12A2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49983"/>
              </p:ext>
            </p:extLst>
          </p:nvPr>
        </p:nvGraphicFramePr>
        <p:xfrm>
          <a:off x="4710579" y="1606846"/>
          <a:ext cx="2879725" cy="50289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214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6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1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3191">
                <a:tc>
                  <a:txBody>
                    <a:bodyPr/>
                    <a:lstStyle/>
                    <a:p>
                      <a:pPr algn="l" fontAlgn="base"/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600" b="1" baseline="-25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en-US" altLang="zh-CN" sz="1600" b="1" baseline="-25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X-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Lock(A)</a:t>
                      </a:r>
                      <a:endParaRPr lang="en-US" sz="1600" b="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Read(A)</a:t>
                      </a:r>
                      <a:endParaRPr lang="en-US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Lock(A)</a:t>
                      </a:r>
                      <a:endParaRPr lang="en-US" sz="1600" b="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Write(A)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X-Lock(B)</a:t>
                      </a: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Read(B)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altLang="en-US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Write(B)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Unlock(A)</a:t>
                      </a:r>
                      <a:endParaRPr lang="en-US" altLang="zh-CN" sz="1600" b="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Unlock(B)</a:t>
                      </a: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Read(A)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S-Lock(B)</a:t>
                      </a:r>
                      <a:endParaRPr lang="en-US" altLang="zh-CN" sz="1600" b="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Read(B)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</a:t>
                      </a: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Unlock(A)</a:t>
                      </a:r>
                      <a:endParaRPr lang="en-US" sz="1600" b="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Unlock(B)</a:t>
                      </a:r>
                      <a:endParaRPr lang="en-US" sz="1600" b="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0483" marR="70483" marT="35235" marB="3523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D565350-7D13-C9AF-B24D-5DA8C8178252}"/>
              </a:ext>
            </a:extLst>
          </p:cNvPr>
          <p:cNvSpPr txBox="1"/>
          <p:nvPr/>
        </p:nvSpPr>
        <p:spPr>
          <a:xfrm>
            <a:off x="7706361" y="1882425"/>
            <a:ext cx="1136282" cy="338554"/>
          </a:xfrm>
          <a:prstGeom prst="rect">
            <a:avLst/>
          </a:prstGeom>
          <a:solidFill>
            <a:srgbClr val="6F1787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可串行化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BD8508F-89C3-1A99-41CB-1AB9D957104C}"/>
              </a:ext>
            </a:extLst>
          </p:cNvPr>
          <p:cNvSpPr txBox="1"/>
          <p:nvPr/>
        </p:nvSpPr>
        <p:spPr>
          <a:xfrm>
            <a:off x="7706360" y="2348780"/>
            <a:ext cx="1136283" cy="338554"/>
          </a:xfrm>
          <a:prstGeom prst="rect">
            <a:avLst/>
          </a:prstGeom>
          <a:solidFill>
            <a:srgbClr val="6F1787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也可恢复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73F63DA-13C1-4812-8E39-35A47CE7BBA6}"/>
              </a:ext>
            </a:extLst>
          </p:cNvPr>
          <p:cNvSpPr txBox="1"/>
          <p:nvPr/>
        </p:nvSpPr>
        <p:spPr>
          <a:xfrm>
            <a:off x="106655" y="979219"/>
            <a:ext cx="99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F1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20E9BDD-A797-4865-A2FA-A047DC6B1309}"/>
              </a:ext>
            </a:extLst>
          </p:cNvPr>
          <p:cNvSpPr txBox="1"/>
          <p:nvPr/>
        </p:nvSpPr>
        <p:spPr>
          <a:xfrm>
            <a:off x="3866153" y="934975"/>
            <a:ext cx="99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F1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80040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 of Locking</a:t>
            </a:r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149225" y="1095375"/>
            <a:ext cx="8796338" cy="4903788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manager</a:t>
            </a:r>
            <a:r>
              <a:rPr lang="en-US" altLang="zh-CN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can be implemented as a separate process to which transactions </a:t>
            </a:r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requests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lock manager replies to a lock request by </a:t>
            </a:r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grant messages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(or a message asking the transaction to </a:t>
            </a:r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back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 in case of  a deadlock)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requesting transaction waits until its request is answered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lock manager maintains a </a:t>
            </a:r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data-structure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called a </a:t>
            </a:r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table</a:t>
            </a:r>
            <a:r>
              <a:rPr lang="en-US" altLang="zh-CN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to record</a:t>
            </a:r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granted locks and pending requests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table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is usually implemented as </a:t>
            </a:r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in-memory hash table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indexed on the name of the data item being locked</a:t>
            </a:r>
            <a:endParaRPr lang="en-US" altLang="zh-CN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锁的数据结构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0686" t="32359" r="9476" b="26714"/>
          <a:stretch/>
        </p:blipFill>
        <p:spPr>
          <a:xfrm>
            <a:off x="44250" y="1460085"/>
            <a:ext cx="9053039" cy="34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Lock Table</a:t>
            </a:r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4610100" y="1079500"/>
            <a:ext cx="4318000" cy="51689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1600" dirty="0">
                <a:latin typeface="Helvetica" panose="020B0604020202030204" charset="0"/>
              </a:rPr>
              <a:t>Dark blue rectangles indicate granted locks; light blue indicate waiting requests</a:t>
            </a:r>
          </a:p>
          <a:p>
            <a:r>
              <a:rPr lang="en-US" altLang="zh-CN" sz="1600" dirty="0">
                <a:latin typeface="Helvetica" panose="020B0604020202030204" charset="0"/>
              </a:rPr>
              <a:t>Lock table also records the type of lock granted or requested</a:t>
            </a:r>
          </a:p>
          <a:p>
            <a:r>
              <a:rPr lang="en-US" altLang="zh-CN" sz="1600" dirty="0">
                <a:latin typeface="Helvetica" panose="020B0604020202030204" charset="0"/>
              </a:rPr>
              <a:t>New request is added to the end of the queue of requests for the data item, and granted if it is compatible with all earlier locks</a:t>
            </a:r>
          </a:p>
          <a:p>
            <a:r>
              <a:rPr lang="en-US" altLang="zh-CN" sz="1600" dirty="0">
                <a:latin typeface="Helvetica" panose="020B0604020202030204" charset="0"/>
              </a:rPr>
              <a:t>Unlock requests result in the request being deleted, and later requests are checked to see if they can now be granted</a:t>
            </a:r>
          </a:p>
          <a:p>
            <a:r>
              <a:rPr lang="en-US" altLang="zh-CN" sz="1600" dirty="0">
                <a:latin typeface="Helvetica" panose="020B0604020202030204" charset="0"/>
              </a:rPr>
              <a:t>If transaction aborts, all waiting or granted requests of the transaction are deleted 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lock manager may keep a list of locks held by each transaction, to implement this efficiently</a:t>
            </a:r>
          </a:p>
        </p:txBody>
      </p:sp>
      <p:pic>
        <p:nvPicPr>
          <p:cNvPr id="34819" name="Picture 3" descr="C:\Users\as668\Desktop\15_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8" y="1252538"/>
            <a:ext cx="3354387" cy="4722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Deadlock Handling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>
          <a:xfrm>
            <a:off x="168275" y="1093788"/>
            <a:ext cx="8664575" cy="497522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solidFill>
                  <a:srgbClr val="FF0000"/>
                </a:solidFill>
                <a:latin typeface="Helvetica" panose="020B0604020202030204" charset="0"/>
              </a:rPr>
              <a:t>System is deadlocked</a:t>
            </a:r>
            <a:r>
              <a:rPr lang="en-US" altLang="zh-CN">
                <a:latin typeface="Helvetica" panose="020B0604020202030204" charset="0"/>
              </a:rPr>
              <a:t> if there is a set of transactions such that every transaction in the set is waiting for another transaction in the set.</a:t>
            </a:r>
          </a:p>
          <a:p>
            <a:r>
              <a:rPr lang="en-US" altLang="zh-CN" b="1" i="1">
                <a:solidFill>
                  <a:srgbClr val="000099"/>
                </a:solidFill>
                <a:latin typeface="Helvetica" panose="020B0604020202030204" charset="0"/>
              </a:rPr>
              <a:t>Deadlock prevention</a:t>
            </a:r>
            <a:r>
              <a:rPr lang="en-US" altLang="zh-CN">
                <a:latin typeface="Helvetica" panose="020B0604020202030204" charset="0"/>
              </a:rPr>
              <a:t> protocols ensure that the system will </a:t>
            </a:r>
            <a:r>
              <a:rPr lang="en-US" altLang="zh-CN" i="1">
                <a:latin typeface="Helvetica" panose="020B0604020202030204" charset="0"/>
              </a:rPr>
              <a:t>never</a:t>
            </a:r>
            <a:r>
              <a:rPr lang="en-US" altLang="zh-CN">
                <a:latin typeface="Helvetica" panose="020B0604020202030204" charset="0"/>
              </a:rPr>
              <a:t> enter into a deadlock state. </a:t>
            </a:r>
            <a:r>
              <a:rPr lang="en-US" altLang="zh-CN" b="1" i="1">
                <a:solidFill>
                  <a:srgbClr val="000099"/>
                </a:solidFill>
                <a:latin typeface="Helvetica" panose="020B0604020202030204" charset="0"/>
              </a:rPr>
              <a:t>Some prevention strategies :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Require that each transaction locks all its data items before it begins execution (</a:t>
            </a:r>
            <a:r>
              <a:rPr lang="en-US" altLang="zh-CN" err="1">
                <a:latin typeface="Helvetica" panose="020B0604020202030204" charset="0"/>
              </a:rPr>
              <a:t>predeclaration</a:t>
            </a:r>
            <a:r>
              <a:rPr lang="en-US" altLang="zh-CN">
                <a:latin typeface="Helvetica" panose="020B0604020202030204" charset="0"/>
              </a:rPr>
              <a:t>).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Impose partial ordering of all data items and require that a transaction can lock data items only in the order specified by the partial order.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并发控制 概览</a:t>
            </a:r>
            <a:endParaRPr lang="zh-CN" altLang="en-US" sz="3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230A572-9A43-A6A3-735D-A47BB0E2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6" y="1315425"/>
            <a:ext cx="9058220" cy="45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0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More Deadlock Prevention Strategies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>
          <a:xfrm>
            <a:off x="74613" y="1079500"/>
            <a:ext cx="9001125" cy="541972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Following schemes use transaction timestamps for the sake of deadlock prevention alone.</a:t>
            </a:r>
          </a:p>
          <a:p>
            <a:r>
              <a:rPr lang="en-US" altLang="zh-CN" b="1" dirty="0">
                <a:solidFill>
                  <a:srgbClr val="000099"/>
                </a:solidFill>
                <a:latin typeface="Helvetica" panose="020B0604020202030204" charset="0"/>
              </a:rPr>
              <a:t>wait-die</a:t>
            </a:r>
            <a:r>
              <a:rPr lang="en-US" altLang="zh-CN" dirty="0">
                <a:latin typeface="Helvetica" panose="020B0604020202030204" charset="0"/>
              </a:rPr>
              <a:t> scheme — non-preemptive</a:t>
            </a:r>
          </a:p>
          <a:p>
            <a:pPr lvl="1"/>
            <a:r>
              <a:rPr lang="en-US" altLang="zh-CN" sz="2000" dirty="0">
                <a:latin typeface="Helvetica" panose="020B0604020202030204" charset="0"/>
              </a:rPr>
              <a:t>older transaction may wait for younger one to release data item. (older means smaller timestamp) Younger transactions never Younger transactions never wait for older ones; </a:t>
            </a:r>
            <a:r>
              <a:rPr lang="en-US" altLang="zh-CN" sz="2000" dirty="0">
                <a:solidFill>
                  <a:srgbClr val="000099"/>
                </a:solidFill>
                <a:latin typeface="Helvetica" panose="020B0604020202030204" charset="0"/>
              </a:rPr>
              <a:t>they are rolled back instead.</a:t>
            </a:r>
          </a:p>
          <a:p>
            <a:pPr lvl="1"/>
            <a:r>
              <a:rPr lang="en-US" altLang="zh-CN" sz="2000" dirty="0">
                <a:latin typeface="Helvetica" panose="020B0604020202030204" charset="0"/>
              </a:rPr>
              <a:t>a transaction may die several times before acquiring needed data item</a:t>
            </a:r>
          </a:p>
          <a:p>
            <a:r>
              <a:rPr lang="en-US" altLang="zh-CN" b="1" dirty="0">
                <a:solidFill>
                  <a:srgbClr val="000099"/>
                </a:solidFill>
                <a:latin typeface="Helvetica" panose="020B0604020202030204" charset="0"/>
              </a:rPr>
              <a:t>wound-wait</a:t>
            </a:r>
            <a:r>
              <a:rPr lang="en-US" altLang="zh-CN" dirty="0">
                <a:latin typeface="Helvetica" panose="020B0604020202030204" charset="0"/>
              </a:rPr>
              <a:t> scheme — preemptive</a:t>
            </a:r>
          </a:p>
          <a:p>
            <a:pPr lvl="1"/>
            <a:r>
              <a:rPr lang="en-US" altLang="zh-CN" sz="2000" dirty="0">
                <a:latin typeface="Helvetica" panose="020B0604020202030204" charset="0"/>
              </a:rPr>
              <a:t>older transaction </a:t>
            </a:r>
            <a:r>
              <a:rPr lang="en-US" altLang="zh-CN" sz="2000" i="1" dirty="0">
                <a:latin typeface="Helvetica" panose="020B0604020202030204" charset="0"/>
              </a:rPr>
              <a:t>wounds</a:t>
            </a:r>
            <a:r>
              <a:rPr lang="en-US" altLang="zh-CN" sz="2000" dirty="0">
                <a:latin typeface="Helvetica" panose="020B0604020202030204" charset="0"/>
              </a:rPr>
              <a:t> (forces rollback) of younger transaction instead of waiting for it. Younger transactions may wait for older ones.</a:t>
            </a:r>
          </a:p>
          <a:p>
            <a:pPr lvl="1"/>
            <a:r>
              <a:rPr lang="en-US" altLang="zh-CN" sz="2000" dirty="0">
                <a:latin typeface="Helvetica" panose="020B0604020202030204" charset="0"/>
              </a:rPr>
              <a:t>may be fewer rollbacks than </a:t>
            </a:r>
            <a:r>
              <a:rPr lang="en-US" altLang="zh-CN" sz="2000" i="1" dirty="0">
                <a:latin typeface="Helvetica" panose="020B0604020202030204" charset="0"/>
              </a:rPr>
              <a:t>wait-die</a:t>
            </a:r>
            <a:r>
              <a:rPr lang="en-US" altLang="zh-CN" sz="2000" dirty="0">
                <a:latin typeface="Helvetica" panose="020B0604020202030204" charset="0"/>
              </a:rPr>
              <a:t> scheme.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20371" t="10469" r="16633" b="27478"/>
          <a:stretch>
            <a:fillRect/>
          </a:stretch>
        </p:blipFill>
        <p:spPr>
          <a:xfrm>
            <a:off x="1270" y="-3175"/>
            <a:ext cx="9117330" cy="5049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21747" t="10061" r="12728" b="26342"/>
          <a:stretch>
            <a:fillRect/>
          </a:stretch>
        </p:blipFill>
        <p:spPr>
          <a:xfrm>
            <a:off x="5080" y="-3810"/>
            <a:ext cx="9117965" cy="497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Deadlock prevention (Cont.)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4294967295"/>
          </p:nvPr>
        </p:nvSpPr>
        <p:spPr>
          <a:xfrm>
            <a:off x="15875" y="907415"/>
            <a:ext cx="9039860" cy="577786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latin typeface="Helvetica" panose="020B0604020202030204" charset="0"/>
              </a:rPr>
              <a:t>Both in </a:t>
            </a:r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wait-die</a:t>
            </a:r>
            <a:r>
              <a:rPr lang="en-US" altLang="zh-CN">
                <a:latin typeface="Helvetica" panose="020B0604020202030204" charset="0"/>
              </a:rPr>
              <a:t> and in </a:t>
            </a:r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wound-wait </a:t>
            </a:r>
            <a:r>
              <a:rPr lang="en-US" altLang="zh-CN">
                <a:latin typeface="Helvetica" panose="020B0604020202030204" charset="0"/>
              </a:rPr>
              <a:t>schemes, </a:t>
            </a:r>
            <a:r>
              <a:rPr lang="en-US" altLang="zh-CN" b="1">
                <a:solidFill>
                  <a:srgbClr val="000099"/>
                </a:solidFill>
                <a:latin typeface="Helvetica" panose="020B0604020202030204" charset="0"/>
              </a:rPr>
              <a:t>a rolled back transactions is restarted with its original timestamp</a:t>
            </a:r>
            <a:r>
              <a:rPr lang="en-US" altLang="zh-CN">
                <a:latin typeface="Helvetica" panose="020B0604020202030204" charset="0"/>
              </a:rPr>
              <a:t>. 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Older transactions thus have precedence over newer ones, and starvation is hence avoided.</a:t>
            </a:r>
          </a:p>
          <a:p>
            <a:r>
              <a:rPr lang="en-US" altLang="zh-CN" b="1">
                <a:solidFill>
                  <a:srgbClr val="000099"/>
                </a:solidFill>
                <a:latin typeface="Helvetica" panose="020B0604020202030204" charset="0"/>
              </a:rPr>
              <a:t>Timeout-Based Schemes: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a transaction waits for a lock only for a specified amount of time. </a:t>
            </a:r>
          </a:p>
          <a:p>
            <a:pPr lvl="2"/>
            <a:r>
              <a:rPr lang="en-US" altLang="zh-CN">
                <a:latin typeface="Helvetica" panose="020B0604020202030204" charset="0"/>
              </a:rPr>
              <a:t>If the lock has not been granted within that time, the transaction is rolled back and restarted,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Thus, deadlocks are not possible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simple to implement; but starvation is possible. </a:t>
            </a:r>
          </a:p>
          <a:p>
            <a:pPr lvl="2"/>
            <a:r>
              <a:rPr lang="en-US" altLang="zh-CN">
                <a:latin typeface="Helvetica" panose="020B0604020202030204" charset="0"/>
              </a:rPr>
              <a:t>Also difficult to determine good value of the timeout interval.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Deadlock Detection</a:t>
            </a:r>
          </a:p>
        </p:txBody>
      </p:sp>
      <p:sp>
        <p:nvSpPr>
          <p:cNvPr id="43010" name="Rectangle 3"/>
          <p:cNvSpPr>
            <a:spLocks noGrp="1"/>
          </p:cNvSpPr>
          <p:nvPr>
            <p:ph type="body" idx="4294967295"/>
          </p:nvPr>
        </p:nvSpPr>
        <p:spPr>
          <a:xfrm>
            <a:off x="40005" y="907415"/>
            <a:ext cx="8945880" cy="568388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Deadlocks can be described as a </a:t>
            </a:r>
            <a:r>
              <a:rPr lang="en-US" altLang="zh-CN" i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wait-for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 graph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 which consists of a pair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lvl="1"/>
            <a:r>
              <a:rPr lang="en-US" altLang="zh-CN" sz="2000" i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is a set of vertices (all the transactions in the system)</a:t>
            </a:r>
          </a:p>
          <a:p>
            <a:pPr lvl="1"/>
            <a:r>
              <a:rPr lang="en-US" altLang="zh-CN" sz="2000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is a set of edges; each element is an ordered pair </a:t>
            </a:r>
            <a:r>
              <a:rPr lang="en-US" altLang="zh-CN" sz="2000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2"/>
              </a:rPr>
              <a:t></a:t>
            </a:r>
            <a:r>
              <a:rPr lang="en-US" altLang="zh-CN" sz="2000" i="1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2"/>
              </a:rPr>
              <a:t>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i="1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is in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 then there is a directed edge from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CN" i="1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 implying that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is waiting for </a:t>
            </a:r>
            <a:r>
              <a:rPr lang="en-US" altLang="zh-CN" i="1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to release a data item.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requests a data item currently being held by </a:t>
            </a:r>
            <a:r>
              <a:rPr lang="en-US" altLang="zh-CN" i="1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 then the edge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2"/>
              </a:rPr>
              <a:t>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is inserted in the wait-for graph. </a:t>
            </a:r>
          </a:p>
          <a:p>
            <a:pPr lvl="1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This edge is removed only when </a:t>
            </a:r>
            <a:r>
              <a:rPr lang="en-US" altLang="zh-CN" sz="2000" i="1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is no longer holding a data item needed by </a:t>
            </a:r>
            <a:r>
              <a:rPr lang="en-US" altLang="zh-CN" sz="2000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system is in a deadlock state if and only if </a:t>
            </a:r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wait-for graph has a cycle. 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Must invoke a deadlock-detection algorithm periodically to look for cycles.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50813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Deadlock Detection (Cont.)</a:t>
            </a:r>
          </a:p>
        </p:txBody>
      </p:sp>
      <p:sp>
        <p:nvSpPr>
          <p:cNvPr id="45058" name="Text Box 3"/>
          <p:cNvSpPr txBox="1"/>
          <p:nvPr/>
        </p:nvSpPr>
        <p:spPr>
          <a:xfrm>
            <a:off x="909638" y="4210050"/>
            <a:ext cx="35210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Helvetica" panose="020B0604020202030204" charset="0"/>
              </a:rPr>
              <a:t>Wait-for graph without a cycle</a:t>
            </a:r>
          </a:p>
        </p:txBody>
      </p:sp>
      <p:sp>
        <p:nvSpPr>
          <p:cNvPr id="45059" name="Text Box 4"/>
          <p:cNvSpPr txBox="1"/>
          <p:nvPr/>
        </p:nvSpPr>
        <p:spPr>
          <a:xfrm>
            <a:off x="5284788" y="4246563"/>
            <a:ext cx="31686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Helvetica" panose="020B0604020202030204" charset="0"/>
              </a:rPr>
              <a:t>Wait-for graph with a cycle</a:t>
            </a:r>
          </a:p>
        </p:txBody>
      </p:sp>
      <p:pic>
        <p:nvPicPr>
          <p:cNvPr id="4506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63" y="1574800"/>
            <a:ext cx="2882900" cy="212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113" y="1747838"/>
            <a:ext cx="2562225" cy="1871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Deadlock Recovery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4294967295"/>
          </p:nvPr>
        </p:nvSpPr>
        <p:spPr>
          <a:xfrm>
            <a:off x="18415" y="884555"/>
            <a:ext cx="9058910" cy="575246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When deadlock is  detected :</a:t>
            </a:r>
          </a:p>
          <a:p>
            <a:pPr lvl="1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Some transaction will have to rolled back (made a victim) to break deadlock.  </a:t>
            </a:r>
          </a:p>
          <a:p>
            <a:pPr lvl="2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Select that transaction as victim that will incur minimum cost.</a:t>
            </a:r>
          </a:p>
          <a:p>
            <a:pPr lvl="1"/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Rollback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-- determine how far to roll back transaction</a:t>
            </a:r>
          </a:p>
          <a:p>
            <a:pPr lvl="2"/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rollback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: Abort the transaction and then restart it.</a:t>
            </a:r>
          </a:p>
          <a:p>
            <a:pPr lvl="2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More effective to roll back transaction only as far as necessary to break deadlock.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Starvation happens if same transaction is always chosen as victim. </a:t>
            </a:r>
          </a:p>
          <a:p>
            <a:pPr lvl="2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Include the number of rollbacks in the cost factor to avoid starvation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Multiple Granularity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>
          <a:xfrm>
            <a:off x="187325" y="1093788"/>
            <a:ext cx="8956675" cy="4903787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>
                <a:latin typeface="Helvetica" panose="020B0604020202030204" charset="0"/>
              </a:rPr>
              <a:t>Allow  data items to be of various sizes and define a hierarchy of data granularities, where the small granularities are nested within larger ones</a:t>
            </a:r>
          </a:p>
          <a:p>
            <a:r>
              <a:rPr lang="en-US" altLang="zh-CN" sz="2000">
                <a:latin typeface="Helvetica" panose="020B0604020202030204" charset="0"/>
              </a:rPr>
              <a:t>Can be represented graphically as a tree.</a:t>
            </a:r>
          </a:p>
          <a:p>
            <a:r>
              <a:rPr lang="en-US" altLang="zh-CN" sz="2000">
                <a:latin typeface="Helvetica" panose="020B0604020202030204" charset="0"/>
              </a:rPr>
              <a:t>When a transaction locks a node in the tree </a:t>
            </a:r>
            <a:r>
              <a:rPr lang="en-US" altLang="zh-CN" sz="2000" i="1">
                <a:latin typeface="Helvetica" panose="020B0604020202030204" charset="0"/>
              </a:rPr>
              <a:t>explicitly</a:t>
            </a:r>
            <a:r>
              <a:rPr lang="en-US" altLang="zh-CN" sz="2000">
                <a:latin typeface="Helvetica" panose="020B0604020202030204" charset="0"/>
              </a:rPr>
              <a:t>, it </a:t>
            </a:r>
            <a:r>
              <a:rPr lang="en-US" altLang="zh-CN" sz="2000" i="1">
                <a:latin typeface="Helvetica" panose="020B0604020202030204" charset="0"/>
              </a:rPr>
              <a:t>implicitly</a:t>
            </a:r>
            <a:r>
              <a:rPr lang="en-US" altLang="zh-CN" sz="2000">
                <a:latin typeface="Helvetica" panose="020B0604020202030204" charset="0"/>
              </a:rPr>
              <a:t> locks all the node's </a:t>
            </a:r>
            <a:r>
              <a:rPr lang="en-US" altLang="zh-CN" sz="2000" err="1">
                <a:latin typeface="Helvetica" panose="020B0604020202030204" charset="0"/>
              </a:rPr>
              <a:t>descendents</a:t>
            </a:r>
            <a:r>
              <a:rPr lang="en-US" altLang="zh-CN" sz="2000">
                <a:latin typeface="Helvetica" panose="020B0604020202030204" charset="0"/>
              </a:rPr>
              <a:t> in the same mode.</a:t>
            </a:r>
          </a:p>
          <a:p>
            <a:r>
              <a:rPr lang="en-US" altLang="zh-CN" sz="2000" b="1">
                <a:solidFill>
                  <a:srgbClr val="000099"/>
                </a:solidFill>
                <a:latin typeface="Helvetica" panose="020B0604020202030204" charset="0"/>
              </a:rPr>
              <a:t>Granularity</a:t>
            </a:r>
            <a:r>
              <a:rPr lang="en-US" altLang="zh-CN" sz="2000">
                <a:solidFill>
                  <a:srgbClr val="000099"/>
                </a:solidFill>
                <a:latin typeface="Helvetica" panose="020B0604020202030204" charset="0"/>
              </a:rPr>
              <a:t> </a:t>
            </a:r>
            <a:r>
              <a:rPr lang="en-US" altLang="zh-CN" sz="2000" b="1">
                <a:solidFill>
                  <a:srgbClr val="000099"/>
                </a:solidFill>
                <a:latin typeface="Helvetica" panose="020B0604020202030204" charset="0"/>
              </a:rPr>
              <a:t>of locking </a:t>
            </a:r>
            <a:r>
              <a:rPr lang="en-US" altLang="zh-CN" sz="2000">
                <a:latin typeface="Helvetica" panose="020B0604020202030204" charset="0"/>
              </a:rPr>
              <a:t>(level in tree where locking is done):</a:t>
            </a:r>
          </a:p>
          <a:p>
            <a:pPr lvl="1"/>
            <a:r>
              <a:rPr lang="en-US" altLang="zh-CN" sz="2000">
                <a:solidFill>
                  <a:srgbClr val="000099"/>
                </a:solidFill>
                <a:latin typeface="Helvetica" panose="020B0604020202030204" charset="0"/>
              </a:rPr>
              <a:t>fine granularity </a:t>
            </a:r>
            <a:r>
              <a:rPr lang="en-US" altLang="zh-CN" sz="2000">
                <a:latin typeface="Helvetica" panose="020B0604020202030204" charset="0"/>
              </a:rPr>
              <a:t>(lower in tree): high concurrency, high locking overhead</a:t>
            </a:r>
          </a:p>
          <a:p>
            <a:pPr lvl="1"/>
            <a:r>
              <a:rPr lang="en-US" altLang="zh-CN" sz="2000">
                <a:solidFill>
                  <a:srgbClr val="000099"/>
                </a:solidFill>
                <a:latin typeface="Helvetica" panose="020B0604020202030204" charset="0"/>
              </a:rPr>
              <a:t>coarse granularity  </a:t>
            </a:r>
            <a:r>
              <a:rPr lang="en-US" altLang="zh-CN" sz="2000">
                <a:latin typeface="Helvetica" panose="020B0604020202030204" charset="0"/>
              </a:rPr>
              <a:t>(higher in tree): low locking overhead, low concurrency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4286250"/>
            <a:ext cx="6467475" cy="240823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Example of Granularity Hierarchy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>
          <a:xfrm>
            <a:off x="204788" y="3978275"/>
            <a:ext cx="8740775" cy="2220913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>
                <a:latin typeface="Helvetica" panose="020B0604020202030204" charset="0"/>
              </a:rPr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zh-CN" i="1">
                <a:latin typeface="Helvetica" panose="020B0604020202030204" charset="0"/>
              </a:rPr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zh-CN" i="1">
                <a:latin typeface="Helvetica" panose="020B0604020202030204" charset="0"/>
              </a:rPr>
              <a:t>area </a:t>
            </a:r>
            <a:endParaRPr lang="en-US" altLang="zh-CN">
              <a:latin typeface="Helvetica" panose="020B060402020203020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i="1">
                <a:latin typeface="Helvetica" panose="020B0604020202030204" charset="0"/>
              </a:rPr>
              <a:t>file</a:t>
            </a:r>
            <a:endParaRPr lang="en-US" altLang="zh-CN">
              <a:latin typeface="Helvetica" panose="020B060402020203020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i="1">
                <a:latin typeface="Helvetica" panose="020B0604020202030204" charset="0"/>
              </a:rPr>
              <a:t>record</a:t>
            </a:r>
            <a:r>
              <a:rPr lang="en-US" altLang="zh-CN">
                <a:latin typeface="Helvetica" panose="020B0604020202030204" charset="0"/>
              </a:rPr>
              <a:t> </a:t>
            </a:r>
          </a:p>
        </p:txBody>
      </p:sp>
      <p:pic>
        <p:nvPicPr>
          <p:cNvPr id="51203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75" y="993775"/>
            <a:ext cx="6008688" cy="275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777038" y="998538"/>
            <a:ext cx="1504950" cy="495300"/>
          </a:xfrm>
          <a:prstGeom prst="wedgeRoundRectCallout">
            <a:avLst>
              <a:gd name="adj1" fmla="val -42194"/>
              <a:gd name="adj2" fmla="val 108333"/>
              <a:gd name="adj3" fmla="val 16667"/>
            </a:avLst>
          </a:prstGeom>
          <a:solidFill>
            <a:srgbClr val="FFEBEB"/>
          </a:solidFill>
          <a:ln w="9525">
            <a:solidFill>
              <a:srgbClr val="990033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altLang="en-US" sz="240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  <a:ea typeface="幼圆" panose="02010509060101010101" pitchFamily="49" charset="-122"/>
              </a:rPr>
              <a:t>域(</a:t>
            </a:r>
            <a:r>
              <a:rPr lang="en-US" altLang="zh-CN" sz="240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  <a:ea typeface="幼圆" panose="02010509060101010101" pitchFamily="49" charset="-122"/>
              </a:rPr>
              <a:t>Area)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38988" y="1973263"/>
            <a:ext cx="1600200" cy="495300"/>
          </a:xfrm>
          <a:prstGeom prst="wedgeRoundRectCallout">
            <a:avLst>
              <a:gd name="adj1" fmla="val -56944"/>
              <a:gd name="adj2" fmla="val 85255"/>
              <a:gd name="adj3" fmla="val 16667"/>
            </a:avLst>
          </a:prstGeom>
          <a:solidFill>
            <a:srgbClr val="CCECFF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  <a:ea typeface="幼圆" panose="02010509060101010101" pitchFamily="49" charset="-122"/>
              </a:rPr>
              <a:t>文件(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  <a:ea typeface="幼圆" panose="02010509060101010101" pitchFamily="49" charset="-122"/>
              </a:rPr>
              <a:t>File)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3038" y="2278063"/>
            <a:ext cx="1638300" cy="819150"/>
          </a:xfrm>
          <a:prstGeom prst="wedgeRoundRectCallout">
            <a:avLst>
              <a:gd name="adj1" fmla="val 44380"/>
              <a:gd name="adj2" fmla="val 92250"/>
              <a:gd name="adj3" fmla="val 16667"/>
            </a:avLst>
          </a:prstGeom>
          <a:solidFill>
            <a:srgbClr val="D9FFD9"/>
          </a:solidFill>
          <a:ln w="9525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altLang="en-US" sz="24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  <a:ea typeface="幼圆" panose="02010509060101010101" pitchFamily="49" charset="-122"/>
              </a:rPr>
              <a:t>记录</a:t>
            </a:r>
          </a:p>
          <a:p>
            <a:pPr algn="ctr"/>
            <a:r>
              <a:rPr lang="zh-CN" altLang="en-US" sz="24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  <a:ea typeface="幼圆" panose="02010509060101010101" pitchFamily="49" charset="-122"/>
              </a:rPr>
              <a:t>(</a:t>
            </a:r>
            <a:r>
              <a:rPr lang="en-US" altLang="zh-CN" sz="240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  <a:ea typeface="幼圆" panose="02010509060101010101" pitchFamily="49" charset="-122"/>
              </a:rPr>
              <a:t>Record)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/>
          </p:cNvSpPr>
          <p:nvPr>
            <p:ph idx="1"/>
          </p:nvPr>
        </p:nvSpPr>
        <p:spPr>
          <a:xfrm>
            <a:off x="114300" y="1143000"/>
            <a:ext cx="9029700" cy="299085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Helvetica" panose="020B0604020202030204" charset="0"/>
              </a:rPr>
              <a:t>问题：当一个事务申请对某数据项加锁时，系统如何判断是否有锁冲突存在。</a:t>
            </a:r>
          </a:p>
          <a:p>
            <a:pPr lvl="1"/>
            <a:r>
              <a:rPr lang="zh-CN" altLang="en-US" dirty="0">
                <a:latin typeface="Helvetica" panose="020B0604020202030204" charset="0"/>
              </a:rPr>
              <a:t>例1 事务</a:t>
            </a:r>
            <a:r>
              <a:rPr lang="en-US" altLang="zh-CN" dirty="0">
                <a:solidFill>
                  <a:srgbClr val="000099"/>
                </a:solidFill>
                <a:latin typeface="Helvetica" panose="020B0604020202030204" charset="0"/>
              </a:rPr>
              <a:t>T</a:t>
            </a:r>
            <a:r>
              <a:rPr lang="en-US" altLang="zh-CN" baseline="-25000" dirty="0">
                <a:solidFill>
                  <a:srgbClr val="000099"/>
                </a:solidFill>
                <a:latin typeface="Helvetica" panose="020B0604020202030204" charset="0"/>
              </a:rPr>
              <a:t>i</a:t>
            </a:r>
            <a:r>
              <a:rPr lang="zh-CN" altLang="en-US" dirty="0">
                <a:latin typeface="Helvetica" panose="020B0604020202030204" charset="0"/>
              </a:rPr>
              <a:t>已显式</a:t>
            </a:r>
            <a:r>
              <a:rPr lang="en-US" altLang="zh-CN" dirty="0">
                <a:latin typeface="Helvetica" panose="020B0604020202030204" charset="0"/>
              </a:rPr>
              <a:t>S</a:t>
            </a:r>
            <a:r>
              <a:rPr lang="zh-CN" altLang="en-US" dirty="0">
                <a:latin typeface="Helvetica" panose="020B0604020202030204" charset="0"/>
              </a:rPr>
              <a:t>封锁了</a:t>
            </a:r>
            <a:r>
              <a:rPr lang="en-US" altLang="zh-CN" dirty="0">
                <a:latin typeface="Helvetica" panose="020B0604020202030204" charset="0"/>
              </a:rPr>
              <a:t>tab1，</a:t>
            </a:r>
            <a:r>
              <a:rPr lang="zh-CN" altLang="en-US" dirty="0">
                <a:latin typeface="Helvetica" panose="020B0604020202030204" charset="0"/>
              </a:rPr>
              <a:t>事务</a:t>
            </a:r>
            <a:r>
              <a:rPr lang="en-US" altLang="zh-CN" dirty="0">
                <a:solidFill>
                  <a:srgbClr val="006600"/>
                </a:solidFill>
                <a:latin typeface="Helvetica" panose="020B0604020202030204" charset="0"/>
              </a:rPr>
              <a:t>T</a:t>
            </a:r>
            <a:r>
              <a:rPr lang="en-US" altLang="zh-CN" baseline="-25000" dirty="0">
                <a:solidFill>
                  <a:srgbClr val="006600"/>
                </a:solidFill>
                <a:latin typeface="Helvetica" panose="020B0604020202030204" charset="0"/>
              </a:rPr>
              <a:t>j</a:t>
            </a:r>
            <a:r>
              <a:rPr lang="zh-CN" altLang="en-US" dirty="0">
                <a:latin typeface="Helvetica" panose="020B0604020202030204" charset="0"/>
              </a:rPr>
              <a:t>申请对</a:t>
            </a:r>
            <a:r>
              <a:rPr lang="en-US" altLang="zh-CN" dirty="0">
                <a:latin typeface="Helvetica" panose="020B0604020202030204" charset="0"/>
              </a:rPr>
              <a:t>tup132</a:t>
            </a:r>
            <a:r>
              <a:rPr lang="zh-CN" altLang="en-US" dirty="0">
                <a:latin typeface="Helvetica" panose="020B0604020202030204" charset="0"/>
              </a:rPr>
              <a:t>加</a:t>
            </a:r>
            <a:r>
              <a:rPr lang="en-US" altLang="zh-CN" dirty="0">
                <a:latin typeface="Helvetica" panose="020B0604020202030204" charset="0"/>
              </a:rPr>
              <a:t>X</a:t>
            </a:r>
            <a:r>
              <a:rPr lang="zh-CN" altLang="en-US" dirty="0">
                <a:latin typeface="Helvetica" panose="020B0604020202030204" charset="0"/>
              </a:rPr>
              <a:t>锁。</a:t>
            </a:r>
          </a:p>
          <a:p>
            <a:pPr lvl="1"/>
            <a:r>
              <a:rPr lang="zh-CN" altLang="en-US" dirty="0">
                <a:latin typeface="Helvetica" panose="020B0604020202030204" charset="0"/>
              </a:rPr>
              <a:t>例2 事务</a:t>
            </a:r>
            <a:r>
              <a:rPr lang="en-US" altLang="zh-CN" dirty="0">
                <a:solidFill>
                  <a:srgbClr val="000099"/>
                </a:solidFill>
                <a:latin typeface="Helvetica" panose="020B0604020202030204" charset="0"/>
              </a:rPr>
              <a:t>T</a:t>
            </a:r>
            <a:r>
              <a:rPr lang="en-US" altLang="zh-CN" baseline="-25000" dirty="0">
                <a:solidFill>
                  <a:srgbClr val="000099"/>
                </a:solidFill>
                <a:latin typeface="Helvetica" panose="020B0604020202030204" charset="0"/>
              </a:rPr>
              <a:t>i</a:t>
            </a:r>
            <a:r>
              <a:rPr lang="zh-CN" altLang="en-US" dirty="0">
                <a:latin typeface="Helvetica" panose="020B0604020202030204" charset="0"/>
              </a:rPr>
              <a:t>已显式</a:t>
            </a:r>
            <a:r>
              <a:rPr lang="en-US" altLang="zh-CN" dirty="0">
                <a:latin typeface="Helvetica" panose="020B0604020202030204" charset="0"/>
              </a:rPr>
              <a:t>X</a:t>
            </a:r>
            <a:r>
              <a:rPr lang="zh-CN" altLang="en-US" dirty="0">
                <a:latin typeface="Helvetica" panose="020B0604020202030204" charset="0"/>
              </a:rPr>
              <a:t>封锁了</a:t>
            </a:r>
            <a:r>
              <a:rPr lang="en-US" altLang="zh-CN" dirty="0">
                <a:latin typeface="Helvetica" panose="020B0604020202030204" charset="0"/>
              </a:rPr>
              <a:t>p93 ，</a:t>
            </a:r>
            <a:r>
              <a:rPr lang="zh-CN" altLang="en-US" dirty="0">
                <a:latin typeface="Helvetica" panose="020B0604020202030204" charset="0"/>
              </a:rPr>
              <a:t>事务</a:t>
            </a:r>
            <a:r>
              <a:rPr lang="en-US" altLang="zh-CN" dirty="0">
                <a:solidFill>
                  <a:srgbClr val="006600"/>
                </a:solidFill>
                <a:latin typeface="Helvetica" panose="020B0604020202030204" charset="0"/>
              </a:rPr>
              <a:t>T</a:t>
            </a:r>
            <a:r>
              <a:rPr lang="en-US" altLang="zh-CN" baseline="-25000" dirty="0">
                <a:solidFill>
                  <a:srgbClr val="006600"/>
                </a:solidFill>
                <a:latin typeface="Helvetica" panose="020B0604020202030204" charset="0"/>
              </a:rPr>
              <a:t>j</a:t>
            </a:r>
            <a:r>
              <a:rPr lang="zh-CN" altLang="en-US" dirty="0">
                <a:latin typeface="Helvetica" panose="020B0604020202030204" charset="0"/>
              </a:rPr>
              <a:t>申请对</a:t>
            </a:r>
            <a:r>
              <a:rPr lang="en-US" altLang="zh-CN" dirty="0">
                <a:latin typeface="Helvetica" panose="020B0604020202030204" charset="0"/>
              </a:rPr>
              <a:t>tab9</a:t>
            </a:r>
            <a:r>
              <a:rPr lang="zh-CN" altLang="en-US" dirty="0">
                <a:latin typeface="Helvetica" panose="020B0604020202030204" charset="0"/>
              </a:rPr>
              <a:t>加</a:t>
            </a:r>
            <a:r>
              <a:rPr lang="en-US" altLang="zh-CN" dirty="0">
                <a:latin typeface="Helvetica" panose="020B0604020202030204" charset="0"/>
              </a:rPr>
              <a:t>S</a:t>
            </a:r>
            <a:r>
              <a:rPr lang="zh-CN" altLang="en-US" dirty="0">
                <a:latin typeface="Helvetica" panose="020B0604020202030204" charset="0"/>
              </a:rPr>
              <a:t>锁。</a:t>
            </a:r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033713"/>
            <a:ext cx="8577263" cy="31924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1557" name="Rectangle 5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16.4  Multiple Granularity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并发控制 概览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14388" y="1093789"/>
            <a:ext cx="7661275" cy="2947270"/>
          </a:xfrm>
        </p:spPr>
        <p:txBody>
          <a:bodyPr/>
          <a:lstStyle/>
          <a:p>
            <a:r>
              <a:rPr lang="zh-CN" altLang="zh-CN" sz="2000" b="1" dirty="0">
                <a:solidFill>
                  <a:srgbClr val="6F1787"/>
                </a:solidFill>
                <a:ea typeface="微软雅黑" panose="020B0503020204020204" pitchFamily="34" charset="-122"/>
              </a:rPr>
              <a:t>并发</a:t>
            </a:r>
            <a:r>
              <a:rPr lang="zh-CN" altLang="en-US" sz="2000" b="1" dirty="0">
                <a:solidFill>
                  <a:srgbClr val="6F1787"/>
                </a:solidFill>
                <a:ea typeface="微软雅黑" panose="020B0503020204020204" pitchFamily="34" charset="-122"/>
              </a:rPr>
              <a:t>：</a:t>
            </a:r>
            <a:r>
              <a:rPr lang="zh-CN" altLang="zh-CN" sz="2000" b="1" dirty="0">
                <a:solidFill>
                  <a:srgbClr val="6F1787"/>
                </a:solidFill>
                <a:ea typeface="微软雅黑" panose="020B0503020204020204" pitchFamily="34" charset="-122"/>
              </a:rPr>
              <a:t>在同一时间间隔内有多个事件或活动发生 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6F1787"/>
                </a:solidFill>
                <a:ea typeface="微软雅黑" panose="020B0503020204020204" pitchFamily="34" charset="-122"/>
              </a:rPr>
              <a:t>多个事务相继到来：</a:t>
            </a:r>
            <a:endParaRPr lang="en-US" altLang="zh-CN" sz="2000" b="1" dirty="0">
              <a:solidFill>
                <a:srgbClr val="6F1787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ea typeface="微软雅黑" panose="020B0503020204020204" pitchFamily="34" charset="-122"/>
              </a:rPr>
              <a:t>数量少，间隔久</a:t>
            </a:r>
            <a:r>
              <a:rPr lang="zh-CN" altLang="en-US" sz="2000" dirty="0">
                <a:ea typeface="微软雅黑" panose="020B0503020204020204" pitchFamily="34" charset="-122"/>
                <a:sym typeface="Wingdings"/>
              </a:rPr>
              <a:t> </a:t>
            </a:r>
            <a:r>
              <a:rPr lang="en-US" altLang="zh-CN" sz="2000" dirty="0">
                <a:ea typeface="微软雅黑" panose="020B0503020204020204" pitchFamily="34" charset="-122"/>
                <a:sym typeface="Wingdings"/>
              </a:rPr>
              <a:t>--&gt;</a:t>
            </a:r>
            <a:r>
              <a:rPr lang="zh-CN" altLang="en-US" sz="2000" dirty="0">
                <a:ea typeface="微软雅黑" panose="020B0503020204020204" pitchFamily="34" charset="-122"/>
                <a:sym typeface="Wingdings"/>
              </a:rPr>
              <a:t> 依次执行</a:t>
            </a:r>
            <a:endParaRPr lang="en-US" altLang="zh-CN" sz="2000" dirty="0">
              <a:ea typeface="微软雅黑" panose="020B0503020204020204" pitchFamily="34" charset="-122"/>
              <a:sym typeface="Wingdings"/>
            </a:endParaRPr>
          </a:p>
          <a:p>
            <a:pPr lvl="1"/>
            <a:r>
              <a:rPr lang="zh-CN" altLang="en-US" sz="2000" dirty="0">
                <a:ea typeface="微软雅黑" panose="020B0503020204020204" pitchFamily="34" charset="-122"/>
                <a:sym typeface="Wingdings"/>
              </a:rPr>
              <a:t>数量多，间隔短 </a:t>
            </a:r>
            <a:r>
              <a:rPr lang="en-US" altLang="zh-CN" sz="2000" dirty="0">
                <a:ea typeface="微软雅黑" panose="020B0503020204020204" pitchFamily="34" charset="-122"/>
                <a:sym typeface="Wingdings"/>
              </a:rPr>
              <a:t>--&gt;</a:t>
            </a:r>
            <a:r>
              <a:rPr lang="zh-CN" altLang="en-US" sz="2000" dirty="0">
                <a:ea typeface="微软雅黑" panose="020B0503020204020204" pitchFamily="34" charset="-122"/>
                <a:sym typeface="Wingdings"/>
              </a:rPr>
              <a:t> 并发</a:t>
            </a:r>
            <a:r>
              <a:rPr lang="zh-CN" altLang="en-US" sz="2000" dirty="0" smtClean="0">
                <a:ea typeface="微软雅黑" panose="020B0503020204020204" pitchFamily="34" charset="-122"/>
                <a:sym typeface="Wingdings"/>
              </a:rPr>
              <a:t>控制</a:t>
            </a:r>
            <a:endParaRPr lang="en-US" altLang="zh-CN" sz="2000" dirty="0">
              <a:ea typeface="微软雅黑" panose="020B0503020204020204" pitchFamily="34" charset="-122"/>
              <a:sym typeface="Wingdings"/>
            </a:endParaRPr>
          </a:p>
          <a:p>
            <a:r>
              <a:rPr lang="zh-CN" altLang="en-US" sz="2000" b="1" dirty="0">
                <a:solidFill>
                  <a:srgbClr val="6F1787"/>
                </a:solidFill>
                <a:ea typeface="微软雅黑" panose="020B0503020204020204" pitchFamily="34" charset="-122"/>
                <a:sym typeface="Wingdings"/>
              </a:rPr>
              <a:t>考虑要素</a:t>
            </a:r>
            <a:endParaRPr lang="en-US" altLang="zh-CN" sz="2000" b="1" dirty="0">
              <a:solidFill>
                <a:srgbClr val="6F1787"/>
              </a:solidFill>
              <a:ea typeface="微软雅黑" panose="020B0503020204020204" pitchFamily="34" charset="-122"/>
              <a:sym typeface="Wingdings"/>
            </a:endParaRPr>
          </a:p>
          <a:p>
            <a:pPr lvl="1"/>
            <a:r>
              <a:rPr lang="zh-CN" altLang="en-US" sz="2000" dirty="0">
                <a:ea typeface="微软雅黑" panose="020B0503020204020204" pitchFamily="34" charset="-122"/>
                <a:sym typeface="Wingdings"/>
              </a:rPr>
              <a:t>事务、语句的执行顺序</a:t>
            </a:r>
            <a:endParaRPr lang="en-US" altLang="zh-CN" sz="2000" dirty="0">
              <a:ea typeface="微软雅黑" panose="020B0503020204020204" pitchFamily="34" charset="-122"/>
              <a:sym typeface="Wingdings"/>
            </a:endParaRPr>
          </a:p>
          <a:p>
            <a:pPr lvl="1"/>
            <a:r>
              <a:rPr lang="zh-CN" altLang="en-US" sz="2000" dirty="0">
                <a:ea typeface="微软雅黑" panose="020B0503020204020204" pitchFamily="34" charset="-122"/>
                <a:sym typeface="Wingdings"/>
              </a:rPr>
              <a:t>数据对象的共享和保护</a:t>
            </a:r>
            <a:endParaRPr lang="en-US" altLang="zh-CN" sz="2000" dirty="0">
              <a:ea typeface="微软雅黑" panose="020B0503020204020204" pitchFamily="34" charset="-122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6210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Intention Lock Modes</a:t>
            </a:r>
          </a:p>
        </p:txBody>
      </p:sp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>
          <a:xfrm>
            <a:off x="223838" y="1093788"/>
            <a:ext cx="8777287" cy="531177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latin typeface="Helvetica" panose="020B0604020202030204" charset="0"/>
              </a:rPr>
              <a:t>In addition to S and X lock modes, there are three additional lock modes with multiple granularity:</a:t>
            </a:r>
          </a:p>
          <a:p>
            <a:pPr lvl="1"/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intention-shared</a:t>
            </a:r>
            <a:r>
              <a:rPr lang="en-US" altLang="zh-CN">
                <a:latin typeface="Helvetica" panose="020B0604020202030204" charset="0"/>
              </a:rPr>
              <a:t> (IS): indicates explicit locking at a lower level of the tree but only with shared locks.</a:t>
            </a:r>
          </a:p>
          <a:p>
            <a:pPr lvl="1"/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intention-exclusive</a:t>
            </a:r>
            <a:r>
              <a:rPr lang="en-US" altLang="zh-CN">
                <a:latin typeface="Helvetica" panose="020B0604020202030204" charset="0"/>
              </a:rPr>
              <a:t> (IX): indicates explicit locking at a lower level with exclusive or shared locks</a:t>
            </a:r>
          </a:p>
          <a:p>
            <a:pPr lvl="1"/>
            <a:r>
              <a:rPr lang="en-US" altLang="zh-CN" b="1" i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shared and intention-exclusive</a:t>
            </a:r>
            <a:r>
              <a:rPr lang="en-US" altLang="zh-CN">
                <a:latin typeface="Helvetica" panose="020B0604020202030204" charset="0"/>
              </a:rPr>
              <a:t> (SIX): the </a:t>
            </a:r>
            <a:r>
              <a:rPr lang="en-US" altLang="zh-CN" err="1">
                <a:latin typeface="Helvetica" panose="020B0604020202030204" charset="0"/>
              </a:rPr>
              <a:t>subtree</a:t>
            </a:r>
            <a:r>
              <a:rPr lang="en-US" altLang="zh-CN">
                <a:latin typeface="Helvetica" panose="020B0604020202030204" charset="0"/>
              </a:rPr>
              <a:t> rooted by that node is locked explicitly in shared mode and explicit locking is being done at a lower level with exclusive-mode locks.</a:t>
            </a:r>
          </a:p>
          <a:p>
            <a:r>
              <a:rPr lang="en-US" altLang="zh-CN">
                <a:latin typeface="Helvetica" panose="020B0604020202030204" charset="0"/>
              </a:rPr>
              <a:t>intention locks allow a higher level node to be locked in S or X mode without having to check all descendent nodes.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4300"/>
            <a:ext cx="84074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Compatibility Matrix with Intention Lock Modes</a:t>
            </a:r>
          </a:p>
        </p:txBody>
      </p:sp>
      <p:sp>
        <p:nvSpPr>
          <p:cNvPr id="56322" name="Rectangle 3"/>
          <p:cNvSpPr>
            <a:spLocks noGrp="1"/>
          </p:cNvSpPr>
          <p:nvPr>
            <p:ph type="body" idx="4294967295"/>
          </p:nvPr>
        </p:nvSpPr>
        <p:spPr>
          <a:xfrm>
            <a:off x="825500" y="1244600"/>
            <a:ext cx="7848600" cy="44196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The compatibility matrix for all lock modes is: </a:t>
            </a:r>
            <a:endParaRPr lang="en-US" altLang="zh-CN" dirty="0">
              <a:latin typeface="Helvetica" panose="020B0604020202030204" charset="0"/>
              <a:sym typeface="Wingdings" panose="05000000000000000000" pitchFamily="2" charset="2"/>
            </a:endParaRPr>
          </a:p>
        </p:txBody>
      </p:sp>
      <p:pic>
        <p:nvPicPr>
          <p:cNvPr id="56323" name="Picture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3" y="2032000"/>
            <a:ext cx="6589712" cy="293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Multiple Granularity Locking Scheme</a:t>
            </a:r>
          </a:p>
        </p:txBody>
      </p:sp>
      <p:sp>
        <p:nvSpPr>
          <p:cNvPr id="58370" name="Rectangle 3"/>
          <p:cNvSpPr>
            <a:spLocks noGrp="1"/>
          </p:cNvSpPr>
          <p:nvPr>
            <p:ph type="body" idx="4294967295"/>
          </p:nvPr>
        </p:nvSpPr>
        <p:spPr>
          <a:xfrm>
            <a:off x="93663" y="911225"/>
            <a:ext cx="8937625" cy="5057775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Transaction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can lock a node 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, using the following rules: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>
                <a:latin typeface="Helvetica" panose="020B0604020202030204" charset="0"/>
              </a:rPr>
              <a:t>The lock compatibility matrix must be observed.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000">
                <a:latin typeface="Helvetica" panose="020B0604020202030204" charset="0"/>
              </a:rPr>
              <a:t>The root of the tree must be locked first, and may be locked in any mode.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000">
                <a:latin typeface="Helvetica" panose="020B0604020202030204" charset="0"/>
              </a:rPr>
              <a:t>A node 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 can be locked by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in S or IS mode only if the parent of 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 is currently locked by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in either IX or IS mode.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>
                <a:latin typeface="Helvetica" panose="020B0604020202030204" charset="0"/>
              </a:rPr>
              <a:t>A node 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 can be locked by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in X, SIX, or IX mode only if the parent of 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 is currently locked by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in either IX or SIX mode.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can lock a node only if it has not previously unlocked any node (that is,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 i="1">
                <a:latin typeface="Helvetica" panose="020B0604020202030204" charset="0"/>
              </a:rPr>
              <a:t> </a:t>
            </a:r>
            <a:r>
              <a:rPr lang="en-US" altLang="zh-CN" sz="2000">
                <a:latin typeface="Helvetica" panose="020B0604020202030204" charset="0"/>
              </a:rPr>
              <a:t>is two-phase).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 i="1">
                <a:latin typeface="Helvetica" panose="020B0604020202030204" charset="0"/>
              </a:rPr>
              <a:t> </a:t>
            </a:r>
            <a:r>
              <a:rPr lang="en-US" altLang="zh-CN" sz="2000">
                <a:latin typeface="Helvetica" panose="020B0604020202030204" charset="0"/>
              </a:rPr>
              <a:t>can unlock a node 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 only if none of the children of 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 are currently locked by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 i="1">
                <a:latin typeface="Helvetica" panose="020B0604020202030204" charset="0"/>
              </a:rPr>
              <a:t>.</a:t>
            </a:r>
            <a:endParaRPr lang="en-US" altLang="zh-CN" sz="2000">
              <a:latin typeface="Helvetica" panose="020B06040202020302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Observe that locks are acquired in root-to-leaf order, whereas they are released in leaf-to-root order.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90"/>
                </a:solidFill>
                <a:latin typeface="Helvetica" panose="020B0604020202030204" charset="0"/>
              </a:rPr>
              <a:t>Lock granularity escalation</a:t>
            </a:r>
            <a:r>
              <a:rPr lang="en-US" altLang="zh-CN" sz="2000">
                <a:latin typeface="Helvetica" panose="020B0604020202030204" charset="0"/>
              </a:rPr>
              <a:t>: in case there are too many locks at a particular level, switch to higher granularity S or X 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076325"/>
            <a:ext cx="9144000" cy="50514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3800" dirty="0"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Multiple Granularity Locking Scheme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1100138"/>
            <a:ext cx="9144000" cy="4740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3800" dirty="0"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Multiple Granularity Locking Scheme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5323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并发控制 概览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881" t="24093" r="4789" b="22278"/>
          <a:stretch/>
        </p:blipFill>
        <p:spPr>
          <a:xfrm>
            <a:off x="73742" y="1533832"/>
            <a:ext cx="8908026" cy="39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0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54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Timestamp-Based Protocols</a:t>
            </a:r>
          </a:p>
        </p:txBody>
      </p:sp>
      <p:sp>
        <p:nvSpPr>
          <p:cNvPr id="70658" name="Rectangle 3"/>
          <p:cNvSpPr>
            <a:spLocks noGrp="1"/>
          </p:cNvSpPr>
          <p:nvPr>
            <p:ph type="body" idx="4294967295"/>
          </p:nvPr>
        </p:nvSpPr>
        <p:spPr>
          <a:xfrm>
            <a:off x="187325" y="1079500"/>
            <a:ext cx="8777288" cy="553085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</a:pPr>
            <a:r>
              <a:rPr lang="en-US" altLang="zh-CN">
                <a:latin typeface="Helvetica" panose="020B0604020202030204" charset="0"/>
              </a:rPr>
              <a:t>Each transaction is issued a timestamp when it enters the system. If an old transaction </a:t>
            </a:r>
            <a:r>
              <a:rPr lang="en-US" altLang="zh-CN" i="1">
                <a:latin typeface="Helvetica" panose="020B0604020202030204" charset="0"/>
              </a:rPr>
              <a:t>T</a:t>
            </a:r>
            <a:r>
              <a:rPr lang="en-US" altLang="zh-CN" i="1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 has time-stamp TS(</a:t>
            </a:r>
            <a:r>
              <a:rPr lang="en-US" altLang="zh-CN" i="1">
                <a:latin typeface="Helvetica" panose="020B0604020202030204" charset="0"/>
              </a:rPr>
              <a:t>T</a:t>
            </a:r>
            <a:r>
              <a:rPr lang="en-US" altLang="zh-CN" i="1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), a new transaction </a:t>
            </a:r>
            <a:r>
              <a:rPr lang="en-US" altLang="zh-CN" i="1" err="1">
                <a:latin typeface="Helvetica" panose="020B0604020202030204" charset="0"/>
              </a:rPr>
              <a:t>T</a:t>
            </a:r>
            <a:r>
              <a:rPr lang="en-US" altLang="zh-CN" i="1" baseline="-25000" err="1">
                <a:latin typeface="Helvetica" panose="020B0604020202030204" charset="0"/>
              </a:rPr>
              <a:t>j</a:t>
            </a:r>
            <a:r>
              <a:rPr lang="en-US" altLang="zh-CN">
                <a:latin typeface="Helvetica" panose="020B0604020202030204" charset="0"/>
              </a:rPr>
              <a:t> is assigned time-stamp TS(</a:t>
            </a:r>
            <a:r>
              <a:rPr lang="en-US" altLang="zh-CN" i="1" err="1">
                <a:latin typeface="Helvetica" panose="020B0604020202030204" charset="0"/>
              </a:rPr>
              <a:t>T</a:t>
            </a:r>
            <a:r>
              <a:rPr lang="en-US" altLang="zh-CN" i="1" baseline="-25000" err="1">
                <a:latin typeface="Helvetica" panose="020B0604020202030204" charset="0"/>
              </a:rPr>
              <a:t>j</a:t>
            </a:r>
            <a:r>
              <a:rPr lang="en-US" altLang="zh-CN">
                <a:latin typeface="Helvetica" panose="020B0604020202030204" charset="0"/>
              </a:rPr>
              <a:t>) such that TS(</a:t>
            </a:r>
            <a:r>
              <a:rPr lang="en-US" altLang="zh-CN" i="1">
                <a:latin typeface="Helvetica" panose="020B0604020202030204" charset="0"/>
              </a:rPr>
              <a:t>T</a:t>
            </a:r>
            <a:r>
              <a:rPr lang="en-US" altLang="zh-CN" i="1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) &lt;TS(</a:t>
            </a:r>
            <a:r>
              <a:rPr lang="en-US" altLang="zh-CN" i="1" err="1">
                <a:latin typeface="Helvetica" panose="020B0604020202030204" charset="0"/>
              </a:rPr>
              <a:t>T</a:t>
            </a:r>
            <a:r>
              <a:rPr lang="en-US" altLang="zh-CN" i="1" baseline="-25000" err="1">
                <a:latin typeface="Helvetica" panose="020B0604020202030204" charset="0"/>
              </a:rPr>
              <a:t>j</a:t>
            </a:r>
            <a:r>
              <a:rPr lang="en-US" altLang="zh-CN">
                <a:latin typeface="Helvetica" panose="020B0604020202030204" charset="0"/>
              </a:rPr>
              <a:t>). 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Helvetica" panose="020B0604020202030204" charset="0"/>
              </a:rPr>
              <a:t>The protocol manages concurrent execution such that the time-stamps determine the </a:t>
            </a:r>
            <a:r>
              <a:rPr lang="en-US" altLang="zh-CN" err="1">
                <a:latin typeface="Helvetica" panose="020B0604020202030204" charset="0"/>
              </a:rPr>
              <a:t>serializability</a:t>
            </a:r>
            <a:r>
              <a:rPr lang="en-US" altLang="zh-CN">
                <a:latin typeface="Helvetica" panose="020B0604020202030204" charset="0"/>
              </a:rPr>
              <a:t> order.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Helvetica" panose="020B0604020202030204" charset="0"/>
              </a:rPr>
              <a:t>In order to assure such behavior, the protocol maintains for each data </a:t>
            </a:r>
            <a:r>
              <a:rPr lang="en-US" altLang="zh-CN" i="1">
                <a:latin typeface="Helvetica" panose="020B0604020202030204" charset="0"/>
              </a:rPr>
              <a:t>Q </a:t>
            </a:r>
            <a:r>
              <a:rPr lang="en-US" altLang="zh-CN">
                <a:latin typeface="Helvetica" panose="020B0604020202030204" charset="0"/>
              </a:rPr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latin typeface="Helvetica" panose="020B0604020202030204" charset="0"/>
              </a:rPr>
              <a:t>W-timestamp</a:t>
            </a:r>
            <a:r>
              <a:rPr lang="en-US" altLang="zh-CN">
                <a:latin typeface="Helvetica" panose="020B0604020202030204" charset="0"/>
              </a:rPr>
              <a:t>(</a:t>
            </a:r>
            <a:r>
              <a:rPr lang="en-US" altLang="zh-CN" i="1">
                <a:latin typeface="Helvetica" panose="020B0604020202030204" charset="0"/>
              </a:rPr>
              <a:t>Q</a:t>
            </a:r>
            <a:r>
              <a:rPr lang="en-US" altLang="zh-CN">
                <a:latin typeface="Helvetica" panose="020B0604020202030204" charset="0"/>
              </a:rPr>
              <a:t>) is the largest time-stamp of any transaction that executed </a:t>
            </a:r>
            <a:r>
              <a:rPr lang="en-US" altLang="zh-CN" b="1">
                <a:latin typeface="Helvetica" panose="020B0604020202030204" charset="0"/>
              </a:rPr>
              <a:t>write</a:t>
            </a:r>
            <a:r>
              <a:rPr lang="en-US" altLang="zh-CN">
                <a:latin typeface="Helvetica" panose="020B0604020202030204" charset="0"/>
              </a:rPr>
              <a:t>(</a:t>
            </a:r>
            <a:r>
              <a:rPr lang="en-US" altLang="zh-CN" i="1">
                <a:latin typeface="Helvetica" panose="020B0604020202030204" charset="0"/>
              </a:rPr>
              <a:t>Q</a:t>
            </a:r>
            <a:r>
              <a:rPr lang="en-US" altLang="zh-CN">
                <a:latin typeface="Helvetica" panose="020B0604020202030204" charset="0"/>
              </a:rPr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latin typeface="Helvetica" panose="020B0604020202030204" charset="0"/>
              </a:rPr>
              <a:t>R-timestamp</a:t>
            </a:r>
            <a:r>
              <a:rPr lang="en-US" altLang="zh-CN">
                <a:latin typeface="Helvetica" panose="020B0604020202030204" charset="0"/>
              </a:rPr>
              <a:t>(</a:t>
            </a:r>
            <a:r>
              <a:rPr lang="en-US" altLang="zh-CN" i="1">
                <a:latin typeface="Helvetica" panose="020B0604020202030204" charset="0"/>
              </a:rPr>
              <a:t>Q</a:t>
            </a:r>
            <a:r>
              <a:rPr lang="en-US" altLang="zh-CN">
                <a:latin typeface="Helvetica" panose="020B0604020202030204" charset="0"/>
              </a:rPr>
              <a:t>) is the largest time-stamp of any transaction that executed </a:t>
            </a:r>
            <a:r>
              <a:rPr lang="en-US" altLang="zh-CN" b="1">
                <a:latin typeface="Helvetica" panose="020B0604020202030204" charset="0"/>
              </a:rPr>
              <a:t>read</a:t>
            </a:r>
            <a:r>
              <a:rPr lang="en-US" altLang="zh-CN">
                <a:latin typeface="Helvetica" panose="020B0604020202030204" charset="0"/>
              </a:rPr>
              <a:t>(</a:t>
            </a:r>
            <a:r>
              <a:rPr lang="en-US" altLang="zh-CN" i="1">
                <a:latin typeface="Helvetica" panose="020B0604020202030204" charset="0"/>
              </a:rPr>
              <a:t>Q</a:t>
            </a:r>
            <a:r>
              <a:rPr lang="en-US" altLang="zh-CN">
                <a:latin typeface="Helvetica" panose="020B0604020202030204" charset="0"/>
              </a:rPr>
              <a:t>) successfully.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34938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Timestamp-Based Protocols (Cont.)</a:t>
            </a:r>
          </a:p>
        </p:txBody>
      </p:sp>
      <p:sp>
        <p:nvSpPr>
          <p:cNvPr id="72706" name="Rectangle 3"/>
          <p:cNvSpPr>
            <a:spLocks noGrp="1"/>
          </p:cNvSpPr>
          <p:nvPr>
            <p:ph type="body" idx="4294967295"/>
          </p:nvPr>
        </p:nvSpPr>
        <p:spPr>
          <a:xfrm>
            <a:off x="825500" y="1079500"/>
            <a:ext cx="7442200" cy="370522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The timestamp ordering protocol ensures that any conflicting </a:t>
            </a:r>
            <a:r>
              <a:rPr lang="en-US" altLang="zh-CN" b="1" dirty="0">
                <a:latin typeface="Helvetica" panose="020B0604020202030204" charset="0"/>
              </a:rPr>
              <a:t>read</a:t>
            </a:r>
            <a:r>
              <a:rPr lang="en-US" altLang="zh-CN" dirty="0">
                <a:latin typeface="Helvetica" panose="020B0604020202030204" charset="0"/>
              </a:rPr>
              <a:t> and </a:t>
            </a:r>
            <a:r>
              <a:rPr lang="en-US" altLang="zh-CN" b="1" dirty="0">
                <a:latin typeface="Helvetica" panose="020B0604020202030204" charset="0"/>
              </a:rPr>
              <a:t>write</a:t>
            </a:r>
            <a:r>
              <a:rPr lang="en-US" altLang="zh-CN" dirty="0">
                <a:latin typeface="Helvetica" panose="020B0604020202030204" charset="0"/>
              </a:rPr>
              <a:t> operations are executed in timestamp order.</a:t>
            </a:r>
          </a:p>
          <a:p>
            <a:r>
              <a:rPr lang="en-US" altLang="zh-CN" dirty="0">
                <a:latin typeface="Helvetica" panose="020B0604020202030204" charset="0"/>
              </a:rPr>
              <a:t>Suppose a transaction T</a:t>
            </a:r>
            <a:r>
              <a:rPr lang="en-US" altLang="zh-CN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 issues a </a:t>
            </a:r>
            <a:r>
              <a:rPr lang="en-US" altLang="zh-CN" b="1" dirty="0">
                <a:latin typeface="Helvetica" panose="020B0604020202030204" charset="0"/>
              </a:rPr>
              <a:t>read</a:t>
            </a:r>
            <a:r>
              <a:rPr lang="en-US" altLang="zh-CN" dirty="0">
                <a:latin typeface="Helvetica" panose="020B0604020202030204" charset="0"/>
              </a:rPr>
              <a:t>(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)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>
                <a:latin typeface="Helvetica" panose="020B0604020202030204" charset="0"/>
              </a:rPr>
              <a:t>If TS(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) </a:t>
            </a:r>
            <a:r>
              <a:rPr lang="en-US" altLang="zh-CN" dirty="0">
                <a:latin typeface="Helvetica" panose="020B0604020202030204" charset="0"/>
                <a:sym typeface="Symbol" panose="05050102010706020507" charset="2"/>
              </a:rPr>
              <a:t></a:t>
            </a:r>
            <a:r>
              <a:rPr lang="en-US" altLang="zh-CN" dirty="0">
                <a:latin typeface="Helvetica" panose="020B0604020202030204" charset="0"/>
              </a:rPr>
              <a:t> </a:t>
            </a:r>
            <a:r>
              <a:rPr lang="en-US" altLang="zh-CN" b="1" dirty="0">
                <a:latin typeface="Helvetica" panose="020B0604020202030204" charset="0"/>
              </a:rPr>
              <a:t>W</a:t>
            </a:r>
            <a:r>
              <a:rPr lang="en-US" altLang="zh-CN" dirty="0">
                <a:latin typeface="Helvetica" panose="020B0604020202030204" charset="0"/>
              </a:rPr>
              <a:t>-timestamp(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), then 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 needs to read a value of 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        that was already overwritten.</a:t>
            </a:r>
          </a:p>
          <a:p>
            <a:pPr marL="1200150" lvl="2" indent="-342900">
              <a:buFont typeface="Monotype Sorts" charset="2"/>
              <a:buChar char="n"/>
            </a:pPr>
            <a:r>
              <a:rPr lang="en-US" altLang="zh-CN" dirty="0">
                <a:latin typeface="Helvetica" panose="020B0604020202030204" charset="0"/>
              </a:rPr>
              <a:t>Hence, the </a:t>
            </a:r>
            <a:r>
              <a:rPr lang="en-US" altLang="zh-CN" b="1" dirty="0">
                <a:latin typeface="Helvetica" panose="020B0604020202030204" charset="0"/>
              </a:rPr>
              <a:t>read</a:t>
            </a:r>
            <a:r>
              <a:rPr lang="en-US" altLang="zh-CN" dirty="0">
                <a:latin typeface="Helvetica" panose="020B0604020202030204" charset="0"/>
              </a:rPr>
              <a:t> operation is rejected, and 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i="1" dirty="0">
                <a:latin typeface="Helvetica" panose="020B0604020202030204" charset="0"/>
              </a:rPr>
              <a:t> </a:t>
            </a:r>
            <a:r>
              <a:rPr lang="en-US" altLang="zh-CN" dirty="0">
                <a:latin typeface="Helvetica" panose="020B0604020202030204" charset="0"/>
              </a:rPr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>
                <a:latin typeface="Helvetica" panose="020B0604020202030204" charset="0"/>
              </a:rPr>
              <a:t>If TS(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) </a:t>
            </a:r>
            <a:r>
              <a:rPr lang="en-US" altLang="zh-CN" dirty="0">
                <a:latin typeface="Helvetica" panose="020B0604020202030204" charset="0"/>
                <a:sym typeface="Symbol" panose="05050102010706020507" charset="2"/>
              </a:rPr>
              <a:t></a:t>
            </a:r>
            <a:r>
              <a:rPr lang="en-US" altLang="zh-CN" dirty="0">
                <a:latin typeface="Helvetica" panose="020B0604020202030204" charset="0"/>
              </a:rPr>
              <a:t> </a:t>
            </a:r>
            <a:r>
              <a:rPr lang="en-US" altLang="zh-CN" b="1" dirty="0">
                <a:latin typeface="Helvetica" panose="020B0604020202030204" charset="0"/>
              </a:rPr>
              <a:t>W</a:t>
            </a:r>
            <a:r>
              <a:rPr lang="en-US" altLang="zh-CN" dirty="0">
                <a:latin typeface="Helvetica" panose="020B0604020202030204" charset="0"/>
              </a:rPr>
              <a:t>-timestamp(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), then the </a:t>
            </a:r>
            <a:r>
              <a:rPr lang="en-US" altLang="zh-CN" b="1" dirty="0">
                <a:latin typeface="Helvetica" panose="020B0604020202030204" charset="0"/>
              </a:rPr>
              <a:t>read</a:t>
            </a:r>
            <a:r>
              <a:rPr lang="en-US" altLang="zh-CN" dirty="0">
                <a:latin typeface="Helvetica" panose="020B0604020202030204" charset="0"/>
              </a:rPr>
              <a:t> operation is executed, and R-timestamp(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) is set to </a:t>
            </a:r>
            <a:r>
              <a:rPr lang="en-US" altLang="zh-CN" b="1" dirty="0">
                <a:latin typeface="Helvetica" panose="020B0604020202030204" charset="0"/>
              </a:rPr>
              <a:t>max</a:t>
            </a:r>
            <a:r>
              <a:rPr lang="en-US" altLang="zh-CN" dirty="0">
                <a:latin typeface="Helvetica" panose="020B0604020202030204" charset="0"/>
              </a:rPr>
              <a:t>(R-timestamp(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), TS(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)).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Timestamp-Based Protocols (Cont.)</a:t>
            </a:r>
          </a:p>
        </p:txBody>
      </p:sp>
      <p:sp>
        <p:nvSpPr>
          <p:cNvPr id="74754" name="Rectangle 3"/>
          <p:cNvSpPr>
            <a:spLocks noGrp="1"/>
          </p:cNvSpPr>
          <p:nvPr>
            <p:ph type="body" idx="4294967295"/>
          </p:nvPr>
        </p:nvSpPr>
        <p:spPr>
          <a:xfrm>
            <a:off x="814388" y="1093788"/>
            <a:ext cx="7661275" cy="3706812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Suppose that transaction 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 issues </a:t>
            </a:r>
            <a:r>
              <a:rPr lang="en-US" altLang="zh-CN" b="1" dirty="0">
                <a:latin typeface="Helvetica" panose="020B0604020202030204" charset="0"/>
              </a:rPr>
              <a:t>write</a:t>
            </a:r>
            <a:r>
              <a:rPr lang="en-US" altLang="zh-CN" dirty="0">
                <a:latin typeface="Helvetica" panose="020B0604020202030204" charset="0"/>
              </a:rPr>
              <a:t>(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).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>
                <a:latin typeface="Helvetica" panose="020B0604020202030204" charset="0"/>
              </a:rPr>
              <a:t>If TS(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) &lt; R-timestamp(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), then the value of 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 that 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 is producing was needed previously, and the system assumed that that value would never be produced. </a:t>
            </a:r>
          </a:p>
          <a:p>
            <a:pPr marL="1200150" lvl="2" indent="-342900">
              <a:buFont typeface="Monotype Sorts" charset="2"/>
              <a:buChar char="n"/>
            </a:pPr>
            <a:r>
              <a:rPr lang="en-US" altLang="zh-CN" dirty="0">
                <a:latin typeface="Helvetica" panose="020B0604020202030204" charset="0"/>
              </a:rPr>
              <a:t>Hence, the </a:t>
            </a:r>
            <a:r>
              <a:rPr lang="en-US" altLang="zh-CN" b="1" dirty="0">
                <a:latin typeface="Helvetica" panose="020B0604020202030204" charset="0"/>
              </a:rPr>
              <a:t>write</a:t>
            </a:r>
            <a:r>
              <a:rPr lang="en-US" altLang="zh-CN" dirty="0">
                <a:latin typeface="Helvetica" panose="020B0604020202030204" charset="0"/>
              </a:rPr>
              <a:t> operation is rejected, and 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>
                <a:latin typeface="Helvetica" panose="020B0604020202030204" charset="0"/>
              </a:rPr>
              <a:t>If TS(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) &lt; W-timestamp(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), then 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 is attempting to write an obsolete value of 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. </a:t>
            </a:r>
          </a:p>
          <a:p>
            <a:pPr marL="1200150" lvl="2" indent="-342900">
              <a:buFont typeface="Monotype Sorts" charset="2"/>
              <a:buChar char="n"/>
            </a:pPr>
            <a:r>
              <a:rPr lang="en-US" altLang="zh-CN" dirty="0">
                <a:latin typeface="Helvetica" panose="020B0604020202030204" charset="0"/>
              </a:rPr>
              <a:t>Hence, this </a:t>
            </a:r>
            <a:r>
              <a:rPr lang="en-US" altLang="zh-CN" b="1" dirty="0">
                <a:latin typeface="Helvetica" panose="020B0604020202030204" charset="0"/>
              </a:rPr>
              <a:t>write</a:t>
            </a:r>
            <a:r>
              <a:rPr lang="en-US" altLang="zh-CN" dirty="0">
                <a:latin typeface="Helvetica" panose="020B0604020202030204" charset="0"/>
              </a:rPr>
              <a:t> operation is rejected, and 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>
                <a:latin typeface="Helvetica" panose="020B0604020202030204" charset="0"/>
              </a:rPr>
              <a:t>Otherwise, the </a:t>
            </a:r>
            <a:r>
              <a:rPr lang="en-US" altLang="zh-CN" b="1" dirty="0">
                <a:latin typeface="Helvetica" panose="020B0604020202030204" charset="0"/>
              </a:rPr>
              <a:t> write</a:t>
            </a:r>
            <a:r>
              <a:rPr lang="en-US" altLang="zh-CN" dirty="0">
                <a:latin typeface="Helvetica" panose="020B0604020202030204" charset="0"/>
              </a:rPr>
              <a:t> operation is executed, and W-timestamp(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) is set to TS(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3970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Example Use of the Protocol</a:t>
            </a:r>
          </a:p>
        </p:txBody>
      </p:sp>
      <p:sp>
        <p:nvSpPr>
          <p:cNvPr id="76802" name="Rectangle 5"/>
          <p:cNvSpPr/>
          <p:nvPr/>
        </p:nvSpPr>
        <p:spPr>
          <a:xfrm>
            <a:off x="927100" y="108585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dirty="0">
                <a:latin typeface="Helvetica" panose="020B0604020202030204" charset="0"/>
              </a:rPr>
              <a:t>A partial schedule for several data items for transactions with</a:t>
            </a:r>
          </a:p>
          <a:p>
            <a:r>
              <a:rPr lang="en-US" altLang="zh-CN" sz="1800" dirty="0">
                <a:latin typeface="Helvetica" panose="020B0604020202030204" charset="0"/>
              </a:rPr>
              <a:t>timestamps 1, 2, 3, 4, 5</a:t>
            </a:r>
          </a:p>
        </p:txBody>
      </p:sp>
      <p:pic>
        <p:nvPicPr>
          <p:cNvPr id="7680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3" y="2041525"/>
            <a:ext cx="4983162" cy="3717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0963"/>
            <a:ext cx="86106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Correctness of Timestamp-Ordering Protocol</a:t>
            </a:r>
          </a:p>
        </p:txBody>
      </p:sp>
      <p:sp>
        <p:nvSpPr>
          <p:cNvPr id="78850" name="Rectangle 3"/>
          <p:cNvSpPr>
            <a:spLocks noGrp="1"/>
          </p:cNvSpPr>
          <p:nvPr>
            <p:ph type="body" idx="4294967295"/>
          </p:nvPr>
        </p:nvSpPr>
        <p:spPr>
          <a:xfrm>
            <a:off x="130175" y="1079500"/>
            <a:ext cx="8796338" cy="528637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latin typeface="Helvetica" panose="020B0604020202030204" charset="0"/>
              </a:rPr>
              <a:t>The timestamp-ordering protocol guarantees </a:t>
            </a:r>
            <a:r>
              <a:rPr lang="en-US" altLang="zh-CN" err="1">
                <a:latin typeface="Helvetica" panose="020B0604020202030204" charset="0"/>
              </a:rPr>
              <a:t>serializability</a:t>
            </a:r>
            <a:r>
              <a:rPr lang="en-US" altLang="zh-CN">
                <a:latin typeface="Helvetica" panose="020B0604020202030204" charset="0"/>
              </a:rPr>
              <a:t> since all the arcs in the precedence graph are of the form:</a:t>
            </a:r>
          </a:p>
          <a:p>
            <a:pPr>
              <a:buNone/>
            </a:pPr>
            <a:r>
              <a:rPr lang="en-US" altLang="zh-CN">
                <a:latin typeface="Helvetica" panose="020B0604020202030204" charset="0"/>
              </a:rPr>
              <a:t>    </a:t>
            </a:r>
          </a:p>
          <a:p>
            <a:pPr>
              <a:buNone/>
            </a:pPr>
            <a:endParaRPr lang="en-US" altLang="zh-CN">
              <a:latin typeface="Helvetica" panose="020B0604020202030204" charset="0"/>
            </a:endParaRPr>
          </a:p>
          <a:p>
            <a:pPr>
              <a:buNone/>
            </a:pPr>
            <a:endParaRPr lang="en-US" altLang="zh-CN">
              <a:latin typeface="Helvetica" panose="020B0604020202030204" charset="0"/>
            </a:endParaRPr>
          </a:p>
          <a:p>
            <a:pPr>
              <a:buNone/>
            </a:pPr>
            <a:r>
              <a:rPr lang="en-US" altLang="zh-CN">
                <a:latin typeface="Helvetica" panose="020B0604020202030204" charset="0"/>
              </a:rPr>
              <a:t>    Thus, there will be no cycles in the precedence graph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Helvetica" panose="020B0604020202030204" charset="0"/>
              </a:rPr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Helvetica" panose="020B0604020202030204" charset="0"/>
              </a:rPr>
              <a:t>But the schedule may not be cascade-free, and may  not even be recoverable.</a:t>
            </a:r>
          </a:p>
        </p:txBody>
      </p:sp>
      <p:pic>
        <p:nvPicPr>
          <p:cNvPr id="78851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13" y="1979613"/>
            <a:ext cx="4945062" cy="1376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Recoverability and Cascade Freedom</a:t>
            </a:r>
          </a:p>
        </p:txBody>
      </p:sp>
      <p:sp>
        <p:nvSpPr>
          <p:cNvPr id="80898" name="Rectangle 3"/>
          <p:cNvSpPr>
            <a:spLocks noGrp="1"/>
          </p:cNvSpPr>
          <p:nvPr>
            <p:ph type="body" idx="4294967295"/>
          </p:nvPr>
        </p:nvSpPr>
        <p:spPr>
          <a:xfrm>
            <a:off x="93663" y="944563"/>
            <a:ext cx="8975725" cy="5284787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Problem with timestamp-ordering protocol: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Suppose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aborts, but 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>
                <a:latin typeface="Helvetica" panose="020B0604020202030204" charset="0"/>
              </a:rPr>
              <a:t> has read a data item written by 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endParaRPr lang="en-US" altLang="zh-CN" sz="2000">
              <a:latin typeface="Helvetica" panose="020B060402020203020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Then 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 i="1">
                <a:latin typeface="Helvetica" panose="020B0604020202030204" charset="0"/>
              </a:rPr>
              <a:t> </a:t>
            </a:r>
            <a:r>
              <a:rPr lang="en-US" altLang="zh-CN" sz="2000">
                <a:latin typeface="Helvetica" panose="020B0604020202030204" charset="0"/>
              </a:rPr>
              <a:t>must abort; if 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 i="1">
                <a:latin typeface="Helvetica" panose="020B0604020202030204" charset="0"/>
              </a:rPr>
              <a:t> </a:t>
            </a:r>
            <a:r>
              <a:rPr lang="en-US" altLang="zh-CN" sz="2000">
                <a:latin typeface="Helvetica" panose="020B0604020202030204" charset="0"/>
              </a:rPr>
              <a:t>had been allowed to commit earlier, the schedule is not recoverable.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Further, any transaction that has read a data item written by 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>
                <a:latin typeface="Helvetica" panose="020B0604020202030204" charset="0"/>
              </a:rPr>
              <a:t> must abort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This can lead to cascading rollback --- that is, a chain of rollbacks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 Solution 1: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Solution 2: Limited 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Solution 3: Use commit dependencies to ensure recoverability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Thomas</a:t>
            </a:r>
            <a:r>
              <a:rPr lang="ja-JP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’</a:t>
            </a:r>
            <a:r>
              <a:rPr lang="en-US" altLang="ja-JP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 Write Rule</a:t>
            </a:r>
            <a:endParaRPr lang="en-US" altLang="zh-CN" dirty="0">
              <a:effectLst>
                <a:outerShdw blurRad="38100" dist="38100" dir="2700000">
                  <a:srgbClr val="C0C0C0"/>
                </a:outerShdw>
              </a:effectLst>
              <a:latin typeface="Helvetica" panose="020B0604020202030204" charset="0"/>
            </a:endParaRPr>
          </a:p>
        </p:txBody>
      </p:sp>
      <p:sp>
        <p:nvSpPr>
          <p:cNvPr id="82946" name="Rectangle 3"/>
          <p:cNvSpPr>
            <a:spLocks noGrp="1"/>
          </p:cNvSpPr>
          <p:nvPr>
            <p:ph type="body" idx="4294967295"/>
          </p:nvPr>
        </p:nvSpPr>
        <p:spPr>
          <a:xfrm>
            <a:off x="130175" y="1093788"/>
            <a:ext cx="8853488" cy="4903787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>
                <a:latin typeface="Helvetica" panose="020B0604020202030204" charset="0"/>
              </a:rPr>
              <a:t>Modified version of the timestamp-ordering protocol in which obsolete </a:t>
            </a:r>
            <a:r>
              <a:rPr lang="en-US" altLang="zh-CN" sz="2000" b="1">
                <a:latin typeface="Helvetica" panose="020B0604020202030204" charset="0"/>
              </a:rPr>
              <a:t> write</a:t>
            </a:r>
            <a:r>
              <a:rPr lang="en-US" altLang="zh-CN" sz="2000">
                <a:latin typeface="Helvetica" panose="020B0604020202030204" charset="0"/>
              </a:rPr>
              <a:t> operations may be ignored under certain circumstances.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latin typeface="Helvetica" panose="020B0604020202030204" charset="0"/>
              </a:rPr>
              <a:t>When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attempts to write data item 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, if TS(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) </a:t>
            </a:r>
            <a:r>
              <a:rPr lang="en-US" altLang="zh-CN" sz="2000" i="1">
                <a:latin typeface="Helvetica" panose="020B0604020202030204" charset="0"/>
              </a:rPr>
              <a:t>&lt;</a:t>
            </a:r>
            <a:r>
              <a:rPr lang="en-US" altLang="zh-CN" sz="2000">
                <a:latin typeface="Helvetica" panose="020B0604020202030204" charset="0"/>
              </a:rPr>
              <a:t> W-timestamp(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), then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is attempting to write an obsolete value of {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}. </a:t>
            </a:r>
          </a:p>
          <a:p>
            <a:pPr lvl="1">
              <a:lnSpc>
                <a:spcPct val="110000"/>
              </a:lnSpc>
            </a:pPr>
            <a:r>
              <a:rPr lang="en-US" altLang="zh-CN" sz="2000">
                <a:latin typeface="Helvetica" panose="020B0604020202030204" charset="0"/>
              </a:rPr>
              <a:t>Rather than rolling back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as the timestamp ordering protocol would have done, this {</a:t>
            </a:r>
            <a:r>
              <a:rPr lang="en-US" altLang="zh-CN" sz="2000" b="1">
                <a:latin typeface="Helvetica" panose="020B0604020202030204" charset="0"/>
              </a:rPr>
              <a:t>write</a:t>
            </a:r>
            <a:r>
              <a:rPr lang="en-US" altLang="zh-CN" sz="2000">
                <a:latin typeface="Helvetica" panose="020B0604020202030204" charset="0"/>
              </a:rPr>
              <a:t>} operation can be ignored.</a:t>
            </a:r>
          </a:p>
          <a:p>
            <a:r>
              <a:rPr lang="en-US" altLang="zh-CN" sz="2000">
                <a:latin typeface="Helvetica" panose="020B0604020202030204" charset="0"/>
              </a:rPr>
              <a:t>Otherwise this protocol is the same as the timestamp ordering protocol.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Helvetica" panose="020B0604020202030204" charset="0"/>
              </a:rPr>
              <a:t>Thomas' Write Rule 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latin typeface="Helvetica" panose="020B0604020202030204" charset="0"/>
              </a:rPr>
              <a:t>Allows some view-</a:t>
            </a:r>
            <a:r>
              <a:rPr lang="en-US" altLang="zh-CN" sz="2000" err="1">
                <a:latin typeface="Helvetica" panose="020B0604020202030204" charset="0"/>
              </a:rPr>
              <a:t>serializable</a:t>
            </a:r>
            <a:r>
              <a:rPr lang="en-US" altLang="zh-CN" sz="2000">
                <a:latin typeface="Helvetica" panose="020B0604020202030204" charset="0"/>
              </a:rPr>
              <a:t> schedules that are not conflict-</a:t>
            </a:r>
            <a:r>
              <a:rPr lang="en-US" altLang="zh-CN" sz="2000" err="1">
                <a:latin typeface="Helvetica" panose="020B0604020202030204" charset="0"/>
              </a:rPr>
              <a:t>serializable</a:t>
            </a:r>
            <a:r>
              <a:rPr lang="en-US" altLang="zh-CN" sz="2000">
                <a:latin typeface="Helvetica" panose="020B060402020203020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并发控制 概览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126" t="24496" r="2973" b="19859"/>
          <a:stretch/>
        </p:blipFill>
        <p:spPr>
          <a:xfrm>
            <a:off x="0" y="1563329"/>
            <a:ext cx="9158748" cy="407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Validation-Based Protocol</a:t>
            </a:r>
          </a:p>
        </p:txBody>
      </p:sp>
      <p:sp>
        <p:nvSpPr>
          <p:cNvPr id="84994" name="Rectangle 3"/>
          <p:cNvSpPr>
            <a:spLocks noGrp="1"/>
          </p:cNvSpPr>
          <p:nvPr>
            <p:ph type="body" idx="4294967295"/>
          </p:nvPr>
        </p:nvSpPr>
        <p:spPr>
          <a:xfrm>
            <a:off x="130175" y="1079500"/>
            <a:ext cx="9013825" cy="521017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>
                <a:latin typeface="Helvetica" panose="020B0604020202030204" charset="0"/>
              </a:rPr>
              <a:t>Execution of transaction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 baseline="-25000">
                <a:latin typeface="Helvetica" panose="020B0604020202030204" charset="0"/>
              </a:rPr>
              <a:t> </a:t>
            </a:r>
            <a:r>
              <a:rPr lang="en-US" altLang="zh-CN" sz="2000">
                <a:latin typeface="Helvetica" panose="020B0604020202030204" charset="0"/>
              </a:rPr>
              <a:t>is done in three phases.</a:t>
            </a:r>
          </a:p>
          <a:p>
            <a:pPr>
              <a:buNone/>
            </a:pPr>
            <a:r>
              <a:rPr lang="en-US" altLang="zh-CN" sz="2000" b="1">
                <a:latin typeface="Helvetica" panose="020B0604020202030204" charset="0"/>
              </a:rPr>
              <a:t>      1.  Read and execution phase</a:t>
            </a:r>
            <a:r>
              <a:rPr lang="en-US" altLang="zh-CN" sz="2000">
                <a:latin typeface="Helvetica" panose="020B0604020202030204" charset="0"/>
              </a:rPr>
              <a:t>: Transaction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writes only to         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sz="2000">
                <a:latin typeface="Helvetica" panose="020B0604020202030204" charset="0"/>
              </a:rPr>
              <a:t>           temporary local variables</a:t>
            </a:r>
          </a:p>
          <a:p>
            <a:pPr>
              <a:buNone/>
            </a:pPr>
            <a:r>
              <a:rPr lang="en-US" altLang="zh-CN" sz="2000" b="1">
                <a:latin typeface="Helvetica" panose="020B0604020202030204" charset="0"/>
              </a:rPr>
              <a:t>      2.  Validation phase</a:t>
            </a:r>
            <a:r>
              <a:rPr lang="en-US" altLang="zh-CN" sz="2000">
                <a:latin typeface="Helvetica" panose="020B0604020202030204" charset="0"/>
              </a:rPr>
              <a:t>: Transaction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performs a  ''validation test''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000">
                <a:latin typeface="Helvetica" panose="020B0604020202030204" charset="0"/>
              </a:rPr>
              <a:t>           to determine if local variables can be written without violating         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sz="2000">
                <a:latin typeface="Helvetica" panose="020B0604020202030204" charset="0"/>
              </a:rPr>
              <a:t>           </a:t>
            </a:r>
            <a:r>
              <a:rPr lang="en-US" altLang="zh-CN" sz="2000" err="1">
                <a:latin typeface="Helvetica" panose="020B0604020202030204" charset="0"/>
              </a:rPr>
              <a:t>serializability</a:t>
            </a:r>
            <a:r>
              <a:rPr lang="en-US" altLang="zh-CN" sz="2000">
                <a:latin typeface="Helvetica" panose="020B0604020202030204" charset="0"/>
              </a:rPr>
              <a:t>.</a:t>
            </a:r>
          </a:p>
          <a:p>
            <a:pPr>
              <a:buNone/>
            </a:pPr>
            <a:r>
              <a:rPr lang="en-US" altLang="zh-CN" sz="2000" b="1">
                <a:latin typeface="Helvetica" panose="020B0604020202030204" charset="0"/>
              </a:rPr>
              <a:t>      3.  Write phase</a:t>
            </a:r>
            <a:r>
              <a:rPr lang="en-US" altLang="zh-CN" sz="2000">
                <a:latin typeface="Helvetica" panose="020B0604020202030204" charset="0"/>
              </a:rPr>
              <a:t>: If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is validated, the updates are applied to the </a:t>
            </a:r>
          </a:p>
          <a:p>
            <a:pPr>
              <a:lnSpc>
                <a:spcPct val="50000"/>
              </a:lnSpc>
              <a:buNone/>
            </a:pPr>
            <a:r>
              <a:rPr lang="en-US" altLang="zh-CN" sz="2000">
                <a:latin typeface="Helvetica" panose="020B0604020202030204" charset="0"/>
              </a:rPr>
              <a:t>	      database; otherwise, T</a:t>
            </a:r>
            <a:r>
              <a:rPr lang="en-US" altLang="zh-CN" sz="2000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is rolled back.</a:t>
            </a:r>
          </a:p>
          <a:p>
            <a:r>
              <a:rPr lang="en-US" altLang="zh-CN" sz="2000">
                <a:latin typeface="Helvetica" panose="020B0604020202030204" charset="0"/>
              </a:rPr>
              <a:t>The three phases of concurrently executing transactions can be    interleaved, but each transaction must go through the three phases in that order.</a:t>
            </a:r>
          </a:p>
          <a:p>
            <a:pPr lvl="1"/>
            <a:r>
              <a:rPr lang="en-US" altLang="zh-CN" sz="2000">
                <a:latin typeface="Helvetica" panose="020B0604020202030204" charset="0"/>
              </a:rPr>
              <a:t>Assume for simplicity that the validation and write phase occur together, atomically and serially</a:t>
            </a:r>
          </a:p>
          <a:p>
            <a:pPr lvl="2"/>
            <a:r>
              <a:rPr lang="en-US" altLang="zh-CN" sz="2000">
                <a:latin typeface="Helvetica" panose="020B0604020202030204" charset="0"/>
              </a:rPr>
              <a:t>I.e., only one transaction executes validation/write at a time. </a:t>
            </a:r>
          </a:p>
          <a:p>
            <a:r>
              <a:rPr lang="en-US" altLang="zh-CN" sz="2000">
                <a:latin typeface="Helvetica" panose="020B0604020202030204" charset="0"/>
              </a:rPr>
              <a:t>Also called as </a:t>
            </a:r>
            <a:r>
              <a:rPr lang="en-US" altLang="zh-CN" sz="2000" b="1">
                <a:solidFill>
                  <a:srgbClr val="000099"/>
                </a:solidFill>
                <a:latin typeface="Helvetica" panose="020B0604020202030204" charset="0"/>
              </a:rPr>
              <a:t>optimistic concurrency control</a:t>
            </a:r>
            <a:r>
              <a:rPr lang="en-US" altLang="zh-CN" sz="2000">
                <a:latin typeface="Helvetica" panose="020B0604020202030204" charset="0"/>
              </a:rPr>
              <a:t> since transaction executes fully in the hope that all will go well during validation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Validation-Based Protocol (Cont.)</a:t>
            </a:r>
          </a:p>
        </p:txBody>
      </p:sp>
      <p:sp>
        <p:nvSpPr>
          <p:cNvPr id="87042" name="Rectangle 3"/>
          <p:cNvSpPr>
            <a:spLocks noGrp="1"/>
          </p:cNvSpPr>
          <p:nvPr>
            <p:ph type="body" idx="4294967295"/>
          </p:nvPr>
        </p:nvSpPr>
        <p:spPr>
          <a:xfrm>
            <a:off x="149225" y="1093788"/>
            <a:ext cx="8994775" cy="40894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latin typeface="Helvetica" panose="020B0604020202030204" charset="0"/>
              </a:rPr>
              <a:t>Each transaction T</a:t>
            </a:r>
            <a:r>
              <a:rPr lang="en-US" altLang="zh-CN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 has 3 timestamps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Start(T</a:t>
            </a:r>
            <a:r>
              <a:rPr lang="en-US" altLang="zh-CN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) : the time when T</a:t>
            </a:r>
            <a:r>
              <a:rPr lang="en-US" altLang="zh-CN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 started its execution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Validation(T</a:t>
            </a:r>
            <a:r>
              <a:rPr lang="en-US" altLang="zh-CN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): the time when T</a:t>
            </a:r>
            <a:r>
              <a:rPr lang="en-US" altLang="zh-CN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 entered its validation phase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Finish(T</a:t>
            </a:r>
            <a:r>
              <a:rPr lang="en-US" altLang="zh-CN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) : the time when T</a:t>
            </a:r>
            <a:r>
              <a:rPr lang="en-US" altLang="zh-CN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 finished its write phase</a:t>
            </a:r>
          </a:p>
          <a:p>
            <a:r>
              <a:rPr lang="en-US" altLang="zh-CN" err="1">
                <a:latin typeface="Helvetica" panose="020B0604020202030204" charset="0"/>
              </a:rPr>
              <a:t>Serializability</a:t>
            </a:r>
            <a:r>
              <a:rPr lang="en-US" altLang="zh-CN">
                <a:latin typeface="Helvetica" panose="020B0604020202030204" charset="0"/>
              </a:rPr>
              <a:t> order is determined by timestamp given at validation time; this is done to increase concurrency. 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Thus, TS(T</a:t>
            </a:r>
            <a:r>
              <a:rPr lang="en-US" altLang="zh-CN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) is given the value of Validation(T</a:t>
            </a:r>
            <a:r>
              <a:rPr lang="en-US" altLang="zh-CN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).</a:t>
            </a:r>
          </a:p>
          <a:p>
            <a:r>
              <a:rPr lang="en-US" altLang="zh-CN">
                <a:latin typeface="Helvetica" panose="020B0604020202030204" charset="0"/>
              </a:rPr>
              <a:t>This protocol is useful and gives greater degree of concurrency if probability of conflicts is low. 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because the </a:t>
            </a:r>
            <a:r>
              <a:rPr lang="en-US" altLang="zh-CN" err="1">
                <a:latin typeface="Helvetica" panose="020B0604020202030204" charset="0"/>
              </a:rPr>
              <a:t>serializability</a:t>
            </a:r>
            <a:r>
              <a:rPr lang="en-US" altLang="zh-CN">
                <a:latin typeface="Helvetica" panose="020B0604020202030204" charset="0"/>
              </a:rPr>
              <a:t> order is not pre-decided, and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relatively few transactions will have to be rolled back.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Validation Test for Transaction </a:t>
            </a:r>
            <a:r>
              <a:rPr lang="en-US" altLang="zh-CN" i="1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j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>
          <a:xfrm>
            <a:off x="0" y="1093788"/>
            <a:ext cx="9144000" cy="4856162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>
                <a:latin typeface="Helvetica" panose="020B0604020202030204" charset="0"/>
              </a:rPr>
              <a:t>If for all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with TS (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) &lt; TS (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>
                <a:latin typeface="Helvetica" panose="020B0604020202030204" charset="0"/>
              </a:rPr>
              <a:t>) either one of the following condition holds:</a:t>
            </a:r>
          </a:p>
          <a:p>
            <a:pPr marL="800100" lvl="1" indent="-342900"/>
            <a:r>
              <a:rPr lang="en-US" altLang="zh-CN" sz="2000" b="1">
                <a:latin typeface="Helvetica" panose="020B0604020202030204" charset="0"/>
              </a:rPr>
              <a:t>finish</a:t>
            </a:r>
            <a:r>
              <a:rPr lang="en-US" altLang="zh-CN" sz="2000">
                <a:latin typeface="Helvetica" panose="020B0604020202030204" charset="0"/>
              </a:rPr>
              <a:t>(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) &lt; </a:t>
            </a:r>
            <a:r>
              <a:rPr lang="en-US" altLang="zh-CN" sz="2000" b="1">
                <a:latin typeface="Helvetica" panose="020B0604020202030204" charset="0"/>
              </a:rPr>
              <a:t>start</a:t>
            </a:r>
            <a:r>
              <a:rPr lang="en-US" altLang="zh-CN" sz="2000">
                <a:latin typeface="Helvetica" panose="020B0604020202030204" charset="0"/>
              </a:rPr>
              <a:t>(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>
                <a:latin typeface="Helvetica" panose="020B0604020202030204" charset="0"/>
              </a:rPr>
              <a:t>) </a:t>
            </a:r>
          </a:p>
          <a:p>
            <a:pPr marL="800100" lvl="1" indent="-342900"/>
            <a:r>
              <a:rPr lang="en-US" altLang="zh-CN" sz="2000" b="1">
                <a:latin typeface="Helvetica" panose="020B0604020202030204" charset="0"/>
              </a:rPr>
              <a:t>start</a:t>
            </a:r>
            <a:r>
              <a:rPr lang="en-US" altLang="zh-CN" sz="2000">
                <a:latin typeface="Helvetica" panose="020B0604020202030204" charset="0"/>
              </a:rPr>
              <a:t>(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>
                <a:latin typeface="Helvetica" panose="020B0604020202030204" charset="0"/>
              </a:rPr>
              <a:t>) &lt; </a:t>
            </a:r>
            <a:r>
              <a:rPr lang="en-US" altLang="zh-CN" sz="2000" b="1">
                <a:latin typeface="Helvetica" panose="020B0604020202030204" charset="0"/>
              </a:rPr>
              <a:t>finish</a:t>
            </a:r>
            <a:r>
              <a:rPr lang="en-US" altLang="zh-CN" sz="2000">
                <a:latin typeface="Helvetica" panose="020B0604020202030204" charset="0"/>
              </a:rPr>
              <a:t>(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) &lt; </a:t>
            </a:r>
            <a:r>
              <a:rPr lang="en-US" altLang="zh-CN" sz="2000" b="1">
                <a:latin typeface="Helvetica" panose="020B0604020202030204" charset="0"/>
              </a:rPr>
              <a:t>validation</a:t>
            </a:r>
            <a:r>
              <a:rPr lang="en-US" altLang="zh-CN" sz="2000">
                <a:latin typeface="Helvetica" panose="020B0604020202030204" charset="0"/>
              </a:rPr>
              <a:t>(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>
                <a:latin typeface="Helvetica" panose="020B0604020202030204" charset="0"/>
              </a:rPr>
              <a:t>) </a:t>
            </a:r>
            <a:r>
              <a:rPr lang="en-US" altLang="zh-CN" sz="2000" b="1">
                <a:latin typeface="Helvetica" panose="020B0604020202030204" charset="0"/>
              </a:rPr>
              <a:t>and </a:t>
            </a:r>
            <a:r>
              <a:rPr lang="en-US" altLang="zh-CN" sz="2000">
                <a:latin typeface="Helvetica" panose="020B0604020202030204" charset="0"/>
              </a:rPr>
              <a:t>the set of data items written by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does not intersect with the set of data items read by 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>
                <a:latin typeface="Helvetica" panose="020B0604020202030204" charset="0"/>
              </a:rPr>
              <a:t>.  </a:t>
            </a:r>
          </a:p>
          <a:p>
            <a:pPr>
              <a:buNone/>
            </a:pPr>
            <a:r>
              <a:rPr lang="en-US" altLang="zh-CN" sz="2000">
                <a:latin typeface="Helvetica" panose="020B0604020202030204" charset="0"/>
              </a:rPr>
              <a:t>     then validation succeeds and 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>
                <a:latin typeface="Helvetica" panose="020B0604020202030204" charset="0"/>
              </a:rPr>
              <a:t> can be committed.  Otherwise, validation fails and 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>
                <a:latin typeface="Helvetica" panose="020B0604020202030204" charset="0"/>
              </a:rPr>
              <a:t> is aborted.</a:t>
            </a:r>
          </a:p>
          <a:p>
            <a:r>
              <a:rPr lang="en-US" altLang="zh-CN" sz="2000" i="1">
                <a:latin typeface="Helvetica" panose="020B0604020202030204" charset="0"/>
              </a:rPr>
              <a:t>Justification</a:t>
            </a:r>
            <a:r>
              <a:rPr lang="en-US" altLang="zh-CN" sz="2000">
                <a:latin typeface="Helvetica" panose="020B0604020202030204" charset="0"/>
              </a:rPr>
              <a:t>:  Either the first condition is satisfied, and there is no overlapped execution, or the second condition is satisfied and</a:t>
            </a:r>
          </a:p>
          <a:p>
            <a:pPr marL="800100" lvl="1" indent="-342900">
              <a:buFont typeface="Monotype Sorts" charset="2"/>
              <a:buChar char="n"/>
            </a:pPr>
            <a:r>
              <a:rPr lang="en-US" altLang="zh-CN" sz="2000">
                <a:latin typeface="Helvetica" panose="020B0604020202030204" charset="0"/>
              </a:rPr>
              <a:t>the writes of 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 i="1">
                <a:latin typeface="Helvetica" panose="020B0604020202030204" charset="0"/>
              </a:rPr>
              <a:t> </a:t>
            </a:r>
            <a:r>
              <a:rPr lang="en-US" altLang="zh-CN" sz="2000">
                <a:latin typeface="Helvetica" panose="020B0604020202030204" charset="0"/>
              </a:rPr>
              <a:t>do not affect reads of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since they occur after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has finished its reads.</a:t>
            </a:r>
          </a:p>
          <a:p>
            <a:pPr marL="800100" lvl="1" indent="-342900">
              <a:buFont typeface="Monotype Sorts" charset="2"/>
              <a:buChar char="n"/>
            </a:pPr>
            <a:r>
              <a:rPr lang="en-US" altLang="zh-CN" sz="2000">
                <a:latin typeface="Helvetica" panose="020B0604020202030204" charset="0"/>
              </a:rPr>
              <a:t>the writes of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do not affect reads of 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>
                <a:latin typeface="Helvetica" panose="020B0604020202030204" charset="0"/>
              </a:rPr>
              <a:t> since 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 i="1">
                <a:latin typeface="Helvetica" panose="020B0604020202030204" charset="0"/>
              </a:rPr>
              <a:t> </a:t>
            </a:r>
            <a:r>
              <a:rPr lang="en-US" altLang="zh-CN" sz="2000">
                <a:latin typeface="Helvetica" panose="020B0604020202030204" charset="0"/>
              </a:rPr>
              <a:t>does not read  any item written by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 i="1">
                <a:latin typeface="Helvetica" panose="020B0604020202030204" charset="0"/>
              </a:rPr>
              <a:t>.</a:t>
            </a:r>
            <a:endParaRPr lang="en-US" altLang="zh-CN" sz="2000">
              <a:latin typeface="Helvetica" panose="020B060402020203020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Schedule Produced by Validation</a:t>
            </a:r>
          </a:p>
        </p:txBody>
      </p:sp>
      <p:sp>
        <p:nvSpPr>
          <p:cNvPr id="91138" name="Rectangle 3"/>
          <p:cNvSpPr>
            <a:spLocks noGrp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Example of schedule produced using validation</a:t>
            </a:r>
          </a:p>
        </p:txBody>
      </p:sp>
      <p:pic>
        <p:nvPicPr>
          <p:cNvPr id="91139" name="Picture 13" descr="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1858963"/>
            <a:ext cx="2944813" cy="2960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Multiversion Schemes</a:t>
            </a:r>
          </a:p>
        </p:txBody>
      </p:sp>
      <p:sp>
        <p:nvSpPr>
          <p:cNvPr id="9318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Multiversion schemes keep old versions of data item to increase concurrency.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Multiversion Timestamp Ordering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Multiversion Two-Phase Locking</a:t>
            </a:r>
          </a:p>
          <a:p>
            <a:r>
              <a:rPr lang="en-US" altLang="zh-CN" dirty="0">
                <a:latin typeface="Helvetica" panose="020B0604020202030204" charset="0"/>
              </a:rPr>
              <a:t>Each successful </a:t>
            </a:r>
            <a:r>
              <a:rPr lang="en-US" altLang="zh-CN" b="1" dirty="0">
                <a:latin typeface="Helvetica" panose="020B0604020202030204" charset="0"/>
              </a:rPr>
              <a:t>write</a:t>
            </a:r>
            <a:r>
              <a:rPr lang="en-US" altLang="zh-CN" dirty="0">
                <a:latin typeface="Helvetica" panose="020B0604020202030204" charset="0"/>
              </a:rPr>
              <a:t> results in the creation of a new version of the data item written.</a:t>
            </a:r>
          </a:p>
          <a:p>
            <a:r>
              <a:rPr lang="en-US" altLang="zh-CN" dirty="0">
                <a:latin typeface="Helvetica" panose="020B0604020202030204" charset="0"/>
              </a:rPr>
              <a:t>Use timestamps to label versions.</a:t>
            </a:r>
          </a:p>
          <a:p>
            <a:r>
              <a:rPr lang="en-US" altLang="zh-CN" dirty="0">
                <a:latin typeface="Helvetica" panose="020B0604020202030204" charset="0"/>
              </a:rPr>
              <a:t>When a </a:t>
            </a:r>
            <a:r>
              <a:rPr lang="en-US" altLang="zh-CN" b="1" dirty="0">
                <a:latin typeface="Helvetica" panose="020B0604020202030204" charset="0"/>
              </a:rPr>
              <a:t>read</a:t>
            </a:r>
            <a:r>
              <a:rPr lang="en-US" altLang="zh-CN" dirty="0">
                <a:latin typeface="Helvetica" panose="020B0604020202030204" charset="0"/>
              </a:rPr>
              <a:t>(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) operation is issued, select an appropriate version of </a:t>
            </a:r>
            <a:r>
              <a:rPr lang="en-US" altLang="zh-CN" i="1" dirty="0">
                <a:latin typeface="Helvetica" panose="020B0604020202030204" charset="0"/>
              </a:rPr>
              <a:t>Q</a:t>
            </a:r>
            <a:r>
              <a:rPr lang="en-US" altLang="zh-CN" dirty="0">
                <a:latin typeface="Helvetica" panose="020B0604020202030204" charset="0"/>
              </a:rPr>
              <a:t> based on the timestamp of the transaction, and return the value of the selected version.  </a:t>
            </a:r>
          </a:p>
          <a:p>
            <a:r>
              <a:rPr lang="en-US" altLang="zh-CN" b="1" dirty="0">
                <a:latin typeface="Helvetica" panose="020B0604020202030204" charset="0"/>
              </a:rPr>
              <a:t>read</a:t>
            </a:r>
            <a:r>
              <a:rPr lang="en-US" altLang="zh-CN" dirty="0">
                <a:latin typeface="Helvetica" panose="020B0604020202030204" charset="0"/>
              </a:rPr>
              <a:t>s never have to wait as an appropriate version is returned immediately.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Multiversion Timestamp Ordering</a:t>
            </a:r>
          </a:p>
        </p:txBody>
      </p:sp>
      <p:sp>
        <p:nvSpPr>
          <p:cNvPr id="95234" name="Rectangle 3"/>
          <p:cNvSpPr>
            <a:spLocks noGrp="1"/>
          </p:cNvSpPr>
          <p:nvPr>
            <p:ph type="body" idx="4294967295"/>
          </p:nvPr>
        </p:nvSpPr>
        <p:spPr>
          <a:xfrm>
            <a:off x="149225" y="1093788"/>
            <a:ext cx="8815388" cy="4903787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latin typeface="Helvetica" panose="020B0604020202030204" charset="0"/>
              </a:rPr>
              <a:t>Each data item </a:t>
            </a:r>
            <a:r>
              <a:rPr lang="en-US" altLang="zh-CN" i="1">
                <a:latin typeface="Helvetica" panose="020B0604020202030204" charset="0"/>
              </a:rPr>
              <a:t>Q</a:t>
            </a:r>
            <a:r>
              <a:rPr lang="en-US" altLang="zh-CN">
                <a:latin typeface="Helvetica" panose="020B0604020202030204" charset="0"/>
              </a:rPr>
              <a:t> has a sequence of versions &lt;</a:t>
            </a:r>
            <a:r>
              <a:rPr lang="en-US" altLang="zh-CN" i="1">
                <a:latin typeface="Helvetica" panose="020B0604020202030204" charset="0"/>
              </a:rPr>
              <a:t>Q</a:t>
            </a:r>
            <a:r>
              <a:rPr lang="en-US" altLang="zh-CN" i="1" baseline="-25000">
                <a:latin typeface="Helvetica" panose="020B0604020202030204" charset="0"/>
              </a:rPr>
              <a:t>1</a:t>
            </a:r>
            <a:r>
              <a:rPr lang="en-US" altLang="zh-CN" i="1">
                <a:latin typeface="Helvetica" panose="020B0604020202030204" charset="0"/>
              </a:rPr>
              <a:t>, Q</a:t>
            </a:r>
            <a:r>
              <a:rPr lang="en-US" altLang="zh-CN" i="1" baseline="-25000">
                <a:latin typeface="Helvetica" panose="020B0604020202030204" charset="0"/>
              </a:rPr>
              <a:t>2</a:t>
            </a:r>
            <a:r>
              <a:rPr lang="en-US" altLang="zh-CN" i="1">
                <a:latin typeface="Helvetica" panose="020B0604020202030204" charset="0"/>
              </a:rPr>
              <a:t>,...., </a:t>
            </a:r>
            <a:r>
              <a:rPr lang="en-US" altLang="zh-CN" i="1" err="1">
                <a:latin typeface="Helvetica" panose="020B0604020202030204" charset="0"/>
              </a:rPr>
              <a:t>Q</a:t>
            </a:r>
            <a:r>
              <a:rPr lang="en-US" altLang="zh-CN" i="1" baseline="-25000" err="1">
                <a:latin typeface="Helvetica" panose="020B0604020202030204" charset="0"/>
              </a:rPr>
              <a:t>m</a:t>
            </a:r>
            <a:r>
              <a:rPr lang="en-US" altLang="zh-CN">
                <a:latin typeface="Helvetica" panose="020B0604020202030204" charset="0"/>
              </a:rPr>
              <a:t>&gt;. Each version </a:t>
            </a:r>
            <a:r>
              <a:rPr lang="en-US" altLang="zh-CN" i="1" err="1">
                <a:latin typeface="Helvetica" panose="020B0604020202030204" charset="0"/>
              </a:rPr>
              <a:t>Q</a:t>
            </a:r>
            <a:r>
              <a:rPr lang="en-US" altLang="zh-CN" i="1" baseline="-25000" err="1">
                <a:latin typeface="Helvetica" panose="020B0604020202030204" charset="0"/>
              </a:rPr>
              <a:t>k</a:t>
            </a:r>
            <a:r>
              <a:rPr lang="en-US" altLang="zh-CN">
                <a:latin typeface="Helvetica" panose="020B0604020202030204" charset="0"/>
              </a:rPr>
              <a:t> contains three data fields:</a:t>
            </a:r>
          </a:p>
          <a:p>
            <a:pPr lvl="1"/>
            <a:r>
              <a:rPr lang="en-US" altLang="zh-CN" b="1">
                <a:latin typeface="Helvetica" panose="020B0604020202030204" charset="0"/>
              </a:rPr>
              <a:t>Content</a:t>
            </a:r>
            <a:r>
              <a:rPr lang="en-US" altLang="zh-CN">
                <a:latin typeface="Helvetica" panose="020B0604020202030204" charset="0"/>
              </a:rPr>
              <a:t> -- the value of version </a:t>
            </a:r>
            <a:r>
              <a:rPr lang="en-US" altLang="zh-CN" i="1" err="1">
                <a:latin typeface="Helvetica" panose="020B0604020202030204" charset="0"/>
              </a:rPr>
              <a:t>Q</a:t>
            </a:r>
            <a:r>
              <a:rPr lang="en-US" altLang="zh-CN" i="1" baseline="-25000" err="1">
                <a:latin typeface="Helvetica" panose="020B0604020202030204" charset="0"/>
              </a:rPr>
              <a:t>k</a:t>
            </a:r>
            <a:r>
              <a:rPr lang="en-US" altLang="zh-CN" i="1">
                <a:latin typeface="Helvetica" panose="020B0604020202030204" charset="0"/>
              </a:rPr>
              <a:t>.</a:t>
            </a:r>
            <a:endParaRPr lang="en-US" altLang="zh-CN">
              <a:latin typeface="Helvetica" panose="020B0604020202030204" charset="0"/>
            </a:endParaRPr>
          </a:p>
          <a:p>
            <a:pPr lvl="1"/>
            <a:r>
              <a:rPr lang="en-US" altLang="zh-CN" b="1">
                <a:latin typeface="Helvetica" panose="020B0604020202030204" charset="0"/>
              </a:rPr>
              <a:t>W-timestamp</a:t>
            </a:r>
            <a:r>
              <a:rPr lang="en-US" altLang="zh-CN">
                <a:latin typeface="Helvetica" panose="020B0604020202030204" charset="0"/>
              </a:rPr>
              <a:t>(</a:t>
            </a:r>
            <a:r>
              <a:rPr lang="en-US" altLang="zh-CN" i="1" err="1">
                <a:latin typeface="Helvetica" panose="020B0604020202030204" charset="0"/>
              </a:rPr>
              <a:t>Q</a:t>
            </a:r>
            <a:r>
              <a:rPr lang="en-US" altLang="zh-CN" i="1" baseline="-25000" err="1">
                <a:latin typeface="Helvetica" panose="020B0604020202030204" charset="0"/>
              </a:rPr>
              <a:t>k</a:t>
            </a:r>
            <a:r>
              <a:rPr lang="en-US" altLang="zh-CN">
                <a:latin typeface="Helvetica" panose="020B0604020202030204" charset="0"/>
              </a:rPr>
              <a:t>) -- timestamp of the transaction that created (wrote) version </a:t>
            </a:r>
            <a:r>
              <a:rPr lang="en-US" altLang="zh-CN" err="1">
                <a:latin typeface="Helvetica" panose="020B0604020202030204" charset="0"/>
              </a:rPr>
              <a:t>Q</a:t>
            </a:r>
            <a:r>
              <a:rPr lang="en-US" altLang="zh-CN" baseline="-25000" err="1">
                <a:latin typeface="Helvetica" panose="020B0604020202030204" charset="0"/>
              </a:rPr>
              <a:t>k</a:t>
            </a:r>
            <a:endParaRPr lang="en-US" altLang="zh-CN">
              <a:latin typeface="Helvetica" panose="020B0604020202030204" charset="0"/>
            </a:endParaRPr>
          </a:p>
          <a:p>
            <a:pPr lvl="1"/>
            <a:r>
              <a:rPr lang="en-US" altLang="zh-CN" b="1">
                <a:latin typeface="Helvetica" panose="020B0604020202030204" charset="0"/>
              </a:rPr>
              <a:t>R-timestamp</a:t>
            </a:r>
            <a:r>
              <a:rPr lang="en-US" altLang="zh-CN">
                <a:latin typeface="Helvetica" panose="020B0604020202030204" charset="0"/>
              </a:rPr>
              <a:t>(</a:t>
            </a:r>
            <a:r>
              <a:rPr lang="en-US" altLang="zh-CN" i="1" err="1">
                <a:latin typeface="Helvetica" panose="020B0604020202030204" charset="0"/>
              </a:rPr>
              <a:t>Q</a:t>
            </a:r>
            <a:r>
              <a:rPr lang="en-US" altLang="zh-CN" i="1" baseline="-25000" err="1">
                <a:latin typeface="Helvetica" panose="020B0604020202030204" charset="0"/>
              </a:rPr>
              <a:t>k</a:t>
            </a:r>
            <a:r>
              <a:rPr lang="en-US" altLang="zh-CN">
                <a:latin typeface="Helvetica" panose="020B0604020202030204" charset="0"/>
              </a:rPr>
              <a:t>) -- largest timestamp of a transaction that successfully read version </a:t>
            </a:r>
            <a:r>
              <a:rPr lang="en-US" altLang="zh-CN" err="1">
                <a:latin typeface="Helvetica" panose="020B0604020202030204" charset="0"/>
              </a:rPr>
              <a:t>Q</a:t>
            </a:r>
            <a:r>
              <a:rPr lang="en-US" altLang="zh-CN" baseline="-25000" err="1">
                <a:latin typeface="Helvetica" panose="020B0604020202030204" charset="0"/>
              </a:rPr>
              <a:t>k</a:t>
            </a:r>
            <a:endParaRPr lang="en-US" altLang="zh-CN">
              <a:latin typeface="Helvetica" panose="020B0604020202030204" charset="0"/>
            </a:endParaRPr>
          </a:p>
          <a:p>
            <a:r>
              <a:rPr lang="en-US" altLang="zh-CN">
                <a:latin typeface="Helvetica" panose="020B0604020202030204" charset="0"/>
              </a:rPr>
              <a:t>When a transaction </a:t>
            </a:r>
            <a:r>
              <a:rPr lang="en-US" altLang="zh-CN" i="1">
                <a:latin typeface="Helvetica" panose="020B0604020202030204" charset="0"/>
              </a:rPr>
              <a:t>T</a:t>
            </a:r>
            <a:r>
              <a:rPr lang="en-US" altLang="zh-CN" i="1" baseline="-25000">
                <a:latin typeface="Helvetica" panose="020B0604020202030204" charset="0"/>
              </a:rPr>
              <a:t>i</a:t>
            </a:r>
            <a:r>
              <a:rPr lang="en-US" altLang="zh-CN" i="1">
                <a:latin typeface="Helvetica" panose="020B0604020202030204" charset="0"/>
              </a:rPr>
              <a:t> </a:t>
            </a:r>
            <a:r>
              <a:rPr lang="en-US" altLang="zh-CN">
                <a:latin typeface="Helvetica" panose="020B0604020202030204" charset="0"/>
              </a:rPr>
              <a:t>creates a new version </a:t>
            </a:r>
            <a:r>
              <a:rPr lang="en-US" altLang="zh-CN" i="1" err="1">
                <a:latin typeface="Helvetica" panose="020B0604020202030204" charset="0"/>
              </a:rPr>
              <a:t>Q</a:t>
            </a:r>
            <a:r>
              <a:rPr lang="en-US" altLang="zh-CN" i="1" baseline="-25000" err="1">
                <a:latin typeface="Helvetica" panose="020B0604020202030204" charset="0"/>
              </a:rPr>
              <a:t>k</a:t>
            </a:r>
            <a:r>
              <a:rPr lang="en-US" altLang="zh-CN">
                <a:latin typeface="Helvetica" panose="020B0604020202030204" charset="0"/>
              </a:rPr>
              <a:t> of </a:t>
            </a:r>
            <a:r>
              <a:rPr lang="en-US" altLang="zh-CN" i="1">
                <a:latin typeface="Helvetica" panose="020B0604020202030204" charset="0"/>
              </a:rPr>
              <a:t>Q</a:t>
            </a:r>
            <a:r>
              <a:rPr lang="en-US" altLang="zh-CN">
                <a:latin typeface="Helvetica" panose="020B0604020202030204" charset="0"/>
              </a:rPr>
              <a:t>, </a:t>
            </a:r>
            <a:r>
              <a:rPr lang="en-US" altLang="zh-CN" err="1">
                <a:latin typeface="Helvetica" panose="020B0604020202030204" charset="0"/>
              </a:rPr>
              <a:t>Q</a:t>
            </a:r>
            <a:r>
              <a:rPr lang="en-US" altLang="zh-CN" baseline="-25000" err="1">
                <a:latin typeface="Helvetica" panose="020B0604020202030204" charset="0"/>
              </a:rPr>
              <a:t>k</a:t>
            </a:r>
            <a:r>
              <a:rPr lang="en-US" altLang="zh-CN" err="1">
                <a:latin typeface="Helvetica" panose="020B0604020202030204" charset="0"/>
              </a:rPr>
              <a:t>'s</a:t>
            </a:r>
            <a:r>
              <a:rPr lang="en-US" altLang="zh-CN">
                <a:latin typeface="Helvetica" panose="020B0604020202030204" charset="0"/>
              </a:rPr>
              <a:t> W-timestamp and R-timestamp are initialized to TS(</a:t>
            </a:r>
            <a:r>
              <a:rPr lang="en-US" altLang="zh-CN" i="1">
                <a:latin typeface="Helvetica" panose="020B0604020202030204" charset="0"/>
              </a:rPr>
              <a:t>T</a:t>
            </a:r>
            <a:r>
              <a:rPr lang="en-US" altLang="zh-CN" i="1" baseline="-25000">
                <a:latin typeface="Helvetica" panose="020B0604020202030204" charset="0"/>
              </a:rPr>
              <a:t>i</a:t>
            </a:r>
            <a:r>
              <a:rPr lang="en-US" altLang="zh-CN">
                <a:latin typeface="Helvetica" panose="020B0604020202030204" charset="0"/>
              </a:rPr>
              <a:t>). </a:t>
            </a:r>
          </a:p>
          <a:p>
            <a:r>
              <a:rPr lang="en-US" altLang="zh-CN">
                <a:latin typeface="Helvetica" panose="020B0604020202030204" charset="0"/>
              </a:rPr>
              <a:t>R-timestamp of </a:t>
            </a:r>
            <a:r>
              <a:rPr lang="en-US" altLang="zh-CN" i="1" err="1">
                <a:latin typeface="Helvetica" panose="020B0604020202030204" charset="0"/>
              </a:rPr>
              <a:t>Q</a:t>
            </a:r>
            <a:r>
              <a:rPr lang="en-US" altLang="zh-CN" i="1" baseline="-25000" err="1">
                <a:latin typeface="Helvetica" panose="020B0604020202030204" charset="0"/>
              </a:rPr>
              <a:t>k</a:t>
            </a:r>
            <a:r>
              <a:rPr lang="en-US" altLang="zh-CN">
                <a:latin typeface="Helvetica" panose="020B0604020202030204" charset="0"/>
              </a:rPr>
              <a:t> is updated whenever a transaction </a:t>
            </a:r>
            <a:r>
              <a:rPr lang="en-US" altLang="zh-CN" i="1" err="1">
                <a:latin typeface="Helvetica" panose="020B0604020202030204" charset="0"/>
              </a:rPr>
              <a:t>T</a:t>
            </a:r>
            <a:r>
              <a:rPr lang="en-US" altLang="zh-CN" i="1" baseline="-25000" err="1">
                <a:latin typeface="Helvetica" panose="020B0604020202030204" charset="0"/>
              </a:rPr>
              <a:t>j</a:t>
            </a:r>
            <a:r>
              <a:rPr lang="en-US" altLang="zh-CN">
                <a:latin typeface="Helvetica" panose="020B0604020202030204" charset="0"/>
              </a:rPr>
              <a:t> reads </a:t>
            </a:r>
            <a:r>
              <a:rPr lang="en-US" altLang="zh-CN" i="1" err="1">
                <a:latin typeface="Helvetica" panose="020B0604020202030204" charset="0"/>
              </a:rPr>
              <a:t>Q</a:t>
            </a:r>
            <a:r>
              <a:rPr lang="en-US" altLang="zh-CN" i="1" baseline="-25000" err="1">
                <a:latin typeface="Helvetica" panose="020B0604020202030204" charset="0"/>
              </a:rPr>
              <a:t>k</a:t>
            </a:r>
            <a:r>
              <a:rPr lang="en-US" altLang="zh-CN">
                <a:latin typeface="Helvetica" panose="020B0604020202030204" charset="0"/>
              </a:rPr>
              <a:t>, and TS(</a:t>
            </a:r>
            <a:r>
              <a:rPr lang="en-US" altLang="zh-CN" i="1" err="1">
                <a:latin typeface="Helvetica" panose="020B0604020202030204" charset="0"/>
              </a:rPr>
              <a:t>T</a:t>
            </a:r>
            <a:r>
              <a:rPr lang="en-US" altLang="zh-CN" i="1" baseline="-25000" err="1">
                <a:latin typeface="Helvetica" panose="020B0604020202030204" charset="0"/>
              </a:rPr>
              <a:t>j</a:t>
            </a:r>
            <a:r>
              <a:rPr lang="en-US" altLang="zh-CN">
                <a:latin typeface="Helvetica" panose="020B0604020202030204" charset="0"/>
              </a:rPr>
              <a:t>) &gt; R-timestamp(</a:t>
            </a:r>
            <a:r>
              <a:rPr lang="en-US" altLang="zh-CN" i="1" err="1">
                <a:latin typeface="Helvetica" panose="020B0604020202030204" charset="0"/>
              </a:rPr>
              <a:t>Q</a:t>
            </a:r>
            <a:r>
              <a:rPr lang="en-US" altLang="zh-CN" i="1" baseline="-25000" err="1">
                <a:latin typeface="Helvetica" panose="020B0604020202030204" charset="0"/>
              </a:rPr>
              <a:t>k</a:t>
            </a:r>
            <a:r>
              <a:rPr lang="en-US" altLang="zh-CN">
                <a:latin typeface="Helvetica" panose="020B0604020202030204" charset="0"/>
              </a:rPr>
              <a:t>).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Multiversion Timestamp Ordering (Cont)</a:t>
            </a:r>
          </a:p>
        </p:txBody>
      </p:sp>
      <p:sp>
        <p:nvSpPr>
          <p:cNvPr id="97282" name="Rectangle 3"/>
          <p:cNvSpPr>
            <a:spLocks noGrp="1"/>
          </p:cNvSpPr>
          <p:nvPr>
            <p:ph type="body" idx="4294967295"/>
          </p:nvPr>
        </p:nvSpPr>
        <p:spPr>
          <a:xfrm>
            <a:off x="130175" y="1079500"/>
            <a:ext cx="9013825" cy="51943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>
                <a:latin typeface="Helvetica" panose="020B0604020202030204" charset="0"/>
              </a:rPr>
              <a:t>Suppose that transaction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 i="1">
                <a:latin typeface="Helvetica" panose="020B0604020202030204" charset="0"/>
              </a:rPr>
              <a:t> </a:t>
            </a:r>
            <a:r>
              <a:rPr lang="en-US" altLang="zh-CN" sz="2000">
                <a:latin typeface="Helvetica" panose="020B0604020202030204" charset="0"/>
              </a:rPr>
              <a:t>issues a </a:t>
            </a:r>
            <a:r>
              <a:rPr lang="en-US" altLang="zh-CN" sz="2000" b="1">
                <a:latin typeface="Helvetica" panose="020B0604020202030204" charset="0"/>
              </a:rPr>
              <a:t>read</a:t>
            </a:r>
            <a:r>
              <a:rPr lang="en-US" altLang="zh-CN" sz="2000">
                <a:latin typeface="Helvetica" panose="020B0604020202030204" charset="0"/>
              </a:rPr>
              <a:t>(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) or </a:t>
            </a:r>
            <a:r>
              <a:rPr lang="en-US" altLang="zh-CN" sz="2000" b="1">
                <a:latin typeface="Helvetica" panose="020B0604020202030204" charset="0"/>
              </a:rPr>
              <a:t>write</a:t>
            </a:r>
            <a:r>
              <a:rPr lang="en-US" altLang="zh-CN" sz="2000">
                <a:latin typeface="Helvetica" panose="020B0604020202030204" charset="0"/>
              </a:rPr>
              <a:t>(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) operation.  Let </a:t>
            </a:r>
            <a:r>
              <a:rPr lang="en-US" altLang="zh-CN" sz="2000" i="1" err="1">
                <a:latin typeface="Helvetica" panose="020B0604020202030204" charset="0"/>
              </a:rPr>
              <a:t>Q</a:t>
            </a:r>
            <a:r>
              <a:rPr lang="en-US" altLang="zh-CN" sz="2000" i="1" baseline="-25000" err="1">
                <a:latin typeface="Helvetica" panose="020B0604020202030204" charset="0"/>
              </a:rPr>
              <a:t>k</a:t>
            </a:r>
            <a:r>
              <a:rPr lang="en-US" altLang="zh-CN" sz="2000">
                <a:latin typeface="Helvetica" panose="020B0604020202030204" charset="0"/>
              </a:rPr>
              <a:t> denote the version of 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 whose write timestamp is the largest write timestamp less than or equal to TS(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).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000">
                <a:latin typeface="Helvetica" panose="020B0604020202030204" charset="0"/>
              </a:rPr>
              <a:t>If transaction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issues a </a:t>
            </a:r>
            <a:r>
              <a:rPr lang="en-US" altLang="zh-CN" sz="2000" b="1">
                <a:latin typeface="Helvetica" panose="020B0604020202030204" charset="0"/>
              </a:rPr>
              <a:t>read</a:t>
            </a:r>
            <a:r>
              <a:rPr lang="en-US" altLang="zh-CN" sz="2000">
                <a:latin typeface="Helvetica" panose="020B0604020202030204" charset="0"/>
              </a:rPr>
              <a:t>(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), then the value returned is the       content of version </a:t>
            </a:r>
            <a:r>
              <a:rPr lang="en-US" altLang="zh-CN" sz="2000" err="1">
                <a:latin typeface="Helvetica" panose="020B0604020202030204" charset="0"/>
              </a:rPr>
              <a:t>Q</a:t>
            </a:r>
            <a:r>
              <a:rPr lang="en-US" altLang="zh-CN" sz="2000" baseline="-25000" err="1">
                <a:latin typeface="Helvetica" panose="020B0604020202030204" charset="0"/>
              </a:rPr>
              <a:t>k</a:t>
            </a:r>
            <a:r>
              <a:rPr lang="en-US" altLang="zh-CN" sz="2000">
                <a:latin typeface="Helvetica" panose="020B0604020202030204" charset="0"/>
              </a:rPr>
              <a:t>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000">
                <a:latin typeface="Helvetica" panose="020B0604020202030204" charset="0"/>
              </a:rPr>
              <a:t>If transaction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issues a </a:t>
            </a:r>
            <a:r>
              <a:rPr lang="en-US" altLang="zh-CN" sz="2000" b="1">
                <a:latin typeface="Helvetica" panose="020B0604020202030204" charset="0"/>
              </a:rPr>
              <a:t> write</a:t>
            </a:r>
            <a:r>
              <a:rPr lang="en-US" altLang="zh-CN" sz="2000">
                <a:latin typeface="Helvetica" panose="020B0604020202030204" charset="0"/>
              </a:rPr>
              <a:t>(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)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sz="2000">
                <a:latin typeface="Helvetica" panose="020B0604020202030204" charset="0"/>
              </a:rPr>
              <a:t>if TS(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) </a:t>
            </a:r>
            <a:r>
              <a:rPr lang="en-US" altLang="zh-CN" sz="2000" i="1">
                <a:latin typeface="Helvetica" panose="020B0604020202030204" charset="0"/>
              </a:rPr>
              <a:t>&lt;</a:t>
            </a:r>
            <a:r>
              <a:rPr lang="en-US" altLang="zh-CN" sz="2000">
                <a:latin typeface="Helvetica" panose="020B0604020202030204" charset="0"/>
              </a:rPr>
              <a:t> R-timestamp(</a:t>
            </a:r>
            <a:r>
              <a:rPr lang="en-US" altLang="zh-CN" sz="2000" i="1" err="1">
                <a:latin typeface="Helvetica" panose="020B0604020202030204" charset="0"/>
              </a:rPr>
              <a:t>Q</a:t>
            </a:r>
            <a:r>
              <a:rPr lang="en-US" altLang="zh-CN" sz="2000" i="1" baseline="-25000" err="1">
                <a:latin typeface="Helvetica" panose="020B0604020202030204" charset="0"/>
              </a:rPr>
              <a:t>k</a:t>
            </a:r>
            <a:r>
              <a:rPr lang="en-US" altLang="zh-CN" sz="2000">
                <a:latin typeface="Helvetica" panose="020B0604020202030204" charset="0"/>
              </a:rPr>
              <a:t>), then transaction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is rolled back.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sz="2000">
                <a:latin typeface="Helvetica" panose="020B0604020202030204" charset="0"/>
              </a:rPr>
              <a:t>if TS(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) </a:t>
            </a:r>
            <a:r>
              <a:rPr lang="en-US" altLang="zh-CN" sz="2000" i="1">
                <a:latin typeface="Helvetica" panose="020B0604020202030204" charset="0"/>
              </a:rPr>
              <a:t>=</a:t>
            </a:r>
            <a:r>
              <a:rPr lang="en-US" altLang="zh-CN" sz="2000">
                <a:latin typeface="Helvetica" panose="020B0604020202030204" charset="0"/>
              </a:rPr>
              <a:t> W-timestamp(</a:t>
            </a:r>
            <a:r>
              <a:rPr lang="en-US" altLang="zh-CN" sz="2000" i="1" err="1">
                <a:latin typeface="Helvetica" panose="020B0604020202030204" charset="0"/>
              </a:rPr>
              <a:t>Q</a:t>
            </a:r>
            <a:r>
              <a:rPr lang="en-US" altLang="zh-CN" sz="2000" i="1" baseline="-25000" err="1">
                <a:latin typeface="Helvetica" panose="020B0604020202030204" charset="0"/>
              </a:rPr>
              <a:t>k</a:t>
            </a:r>
            <a:r>
              <a:rPr lang="en-US" altLang="zh-CN" sz="2000">
                <a:latin typeface="Helvetica" panose="020B0604020202030204" charset="0"/>
              </a:rPr>
              <a:t>), the contents of </a:t>
            </a:r>
            <a:r>
              <a:rPr lang="en-US" altLang="zh-CN" sz="2000" i="1" err="1">
                <a:latin typeface="Helvetica" panose="020B0604020202030204" charset="0"/>
              </a:rPr>
              <a:t>Q</a:t>
            </a:r>
            <a:r>
              <a:rPr lang="en-US" altLang="zh-CN" sz="2000" i="1" baseline="-25000" err="1">
                <a:latin typeface="Helvetica" panose="020B0604020202030204" charset="0"/>
              </a:rPr>
              <a:t>k</a:t>
            </a:r>
            <a:r>
              <a:rPr lang="en-US" altLang="zh-CN" sz="2000">
                <a:latin typeface="Helvetica" panose="020B0604020202030204" charset="0"/>
              </a:rPr>
              <a:t> are overwritten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sz="2000">
                <a:latin typeface="Helvetica" panose="020B0604020202030204" charset="0"/>
              </a:rPr>
              <a:t>else a new version of </a:t>
            </a:r>
            <a:r>
              <a:rPr lang="en-US" altLang="zh-CN" sz="2000" i="1">
                <a:latin typeface="Helvetica" panose="020B0604020202030204" charset="0"/>
              </a:rPr>
              <a:t>Q</a:t>
            </a:r>
            <a:r>
              <a:rPr lang="en-US" altLang="zh-CN" sz="2000">
                <a:latin typeface="Helvetica" panose="020B0604020202030204" charset="0"/>
              </a:rPr>
              <a:t> is created.</a:t>
            </a:r>
          </a:p>
          <a:p>
            <a:r>
              <a:rPr lang="en-US" altLang="zh-CN" sz="2000">
                <a:latin typeface="Helvetica" panose="020B0604020202030204" charset="0"/>
              </a:rPr>
              <a:t>Observe that</a:t>
            </a:r>
          </a:p>
          <a:p>
            <a:pPr marL="800100" lvl="1" indent="-342900"/>
            <a:r>
              <a:rPr lang="en-US" altLang="zh-CN" sz="2000">
                <a:latin typeface="Helvetica" panose="020B0604020202030204" charset="0"/>
              </a:rPr>
              <a:t>Reads always succeed</a:t>
            </a:r>
          </a:p>
          <a:p>
            <a:pPr marL="800100" lvl="1" indent="-342900"/>
            <a:r>
              <a:rPr lang="en-US" altLang="zh-CN" sz="2000">
                <a:latin typeface="Helvetica" panose="020B0604020202030204" charset="0"/>
              </a:rPr>
              <a:t>A write by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is rejected if some other transaction </a:t>
            </a:r>
            <a:r>
              <a:rPr lang="en-US" altLang="zh-CN" sz="2000" i="1" err="1">
                <a:latin typeface="Helvetica" panose="020B0604020202030204" charset="0"/>
              </a:rPr>
              <a:t>T</a:t>
            </a:r>
            <a:r>
              <a:rPr lang="en-US" altLang="zh-CN" sz="2000" i="1" baseline="-25000" err="1">
                <a:latin typeface="Helvetica" panose="020B0604020202030204" charset="0"/>
              </a:rPr>
              <a:t>j</a:t>
            </a:r>
            <a:r>
              <a:rPr lang="en-US" altLang="zh-CN" sz="2000">
                <a:latin typeface="Helvetica" panose="020B0604020202030204" charset="0"/>
              </a:rPr>
              <a:t> that (in the serialization order defined by the timestamp values) should read </a:t>
            </a:r>
            <a:br>
              <a:rPr lang="en-US" altLang="zh-CN" sz="2000">
                <a:latin typeface="Helvetica" panose="020B0604020202030204" charset="0"/>
              </a:rPr>
            </a:b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's write, has already read a version created by a transaction older than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.</a:t>
            </a:r>
          </a:p>
          <a:p>
            <a:r>
              <a:rPr lang="en-US" altLang="zh-CN" sz="2000">
                <a:latin typeface="Helvetica" panose="020B0604020202030204" charset="0"/>
              </a:rPr>
              <a:t>Protocol guarantees </a:t>
            </a:r>
            <a:r>
              <a:rPr lang="en-US" altLang="zh-CN" sz="2000" err="1">
                <a:latin typeface="Helvetica" panose="020B0604020202030204" charset="0"/>
              </a:rPr>
              <a:t>serializability</a:t>
            </a:r>
            <a:endParaRPr lang="en-US" altLang="zh-CN" sz="2000">
              <a:latin typeface="Helvetica" panose="020B060402020203020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Multiversion Two-Phase Locking</a:t>
            </a:r>
          </a:p>
        </p:txBody>
      </p:sp>
      <p:sp>
        <p:nvSpPr>
          <p:cNvPr id="99330" name="Rectangle 3"/>
          <p:cNvSpPr>
            <a:spLocks noGrp="1"/>
          </p:cNvSpPr>
          <p:nvPr>
            <p:ph type="body" idx="4294967295"/>
          </p:nvPr>
        </p:nvSpPr>
        <p:spPr>
          <a:xfrm>
            <a:off x="55563" y="874713"/>
            <a:ext cx="8909050" cy="48768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latin typeface="Helvetica" panose="020B0604020202030204" charset="0"/>
              </a:rPr>
              <a:t>Differentiates between read-only transactions and update transactions</a:t>
            </a:r>
          </a:p>
          <a:p>
            <a:r>
              <a:rPr lang="en-US" altLang="zh-CN" i="1">
                <a:solidFill>
                  <a:srgbClr val="000099"/>
                </a:solidFill>
                <a:latin typeface="Helvetica" panose="020B0604020202030204" charset="0"/>
              </a:rPr>
              <a:t>Update transactions</a:t>
            </a:r>
            <a:r>
              <a:rPr lang="en-US" altLang="zh-CN">
                <a:latin typeface="Helvetica" panose="020B0604020202030204" charset="0"/>
              </a:rPr>
              <a:t> acquire read and write locks, and hold all locks up to the end of the transaction. That is, update transactions follow rigorous two-phase locking.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Each successful </a:t>
            </a:r>
            <a:r>
              <a:rPr lang="en-US" altLang="zh-CN" b="1">
                <a:latin typeface="Helvetica" panose="020B0604020202030204" charset="0"/>
              </a:rPr>
              <a:t>write</a:t>
            </a:r>
            <a:r>
              <a:rPr lang="en-US" altLang="zh-CN">
                <a:latin typeface="Helvetica" panose="020B0604020202030204" charset="0"/>
              </a:rPr>
              <a:t> results in the creation of a new version of the data item written.</a:t>
            </a:r>
          </a:p>
          <a:p>
            <a:pPr lvl="1"/>
            <a:r>
              <a:rPr lang="en-US" altLang="zh-CN">
                <a:latin typeface="Helvetica" panose="020B0604020202030204" charset="0"/>
              </a:rPr>
              <a:t>Each version of a data item has a single timestamp whose value is obtained from a counter </a:t>
            </a:r>
            <a:r>
              <a:rPr lang="en-US" altLang="zh-CN" b="1" err="1">
                <a:latin typeface="Helvetica" panose="020B0604020202030204" charset="0"/>
              </a:rPr>
              <a:t>ts</a:t>
            </a:r>
            <a:r>
              <a:rPr lang="en-US" altLang="zh-CN" b="1">
                <a:latin typeface="Helvetica" panose="020B0604020202030204" charset="0"/>
              </a:rPr>
              <a:t>-counter</a:t>
            </a:r>
            <a:r>
              <a:rPr lang="en-US" altLang="zh-CN">
                <a:latin typeface="Helvetica" panose="020B0604020202030204" charset="0"/>
              </a:rPr>
              <a:t> that is incremented during commit processing.</a:t>
            </a:r>
          </a:p>
          <a:p>
            <a:r>
              <a:rPr lang="en-US" altLang="zh-CN" i="1">
                <a:solidFill>
                  <a:srgbClr val="000099"/>
                </a:solidFill>
                <a:latin typeface="Helvetica" panose="020B0604020202030204" charset="0"/>
              </a:rPr>
              <a:t>Read-only transactions</a:t>
            </a:r>
            <a:r>
              <a:rPr lang="en-US" altLang="zh-CN">
                <a:latin typeface="Helvetica" panose="020B0604020202030204" charset="0"/>
              </a:rPr>
              <a:t> are assigned a timestamp by reading the current value of  </a:t>
            </a:r>
            <a:r>
              <a:rPr lang="en-US" altLang="zh-CN" b="1" err="1">
                <a:latin typeface="Helvetica" panose="020B0604020202030204" charset="0"/>
              </a:rPr>
              <a:t>ts</a:t>
            </a:r>
            <a:r>
              <a:rPr lang="en-US" altLang="zh-CN" b="1">
                <a:latin typeface="Helvetica" panose="020B0604020202030204" charset="0"/>
              </a:rPr>
              <a:t>-counter</a:t>
            </a:r>
            <a:r>
              <a:rPr lang="en-US" altLang="zh-CN">
                <a:latin typeface="Helvetica" panose="020B0604020202030204" charset="0"/>
              </a:rPr>
              <a:t> before they start execution; they follow the </a:t>
            </a:r>
            <a:r>
              <a:rPr lang="en-US" altLang="zh-CN" err="1">
                <a:latin typeface="Helvetica" panose="020B0604020202030204" charset="0"/>
              </a:rPr>
              <a:t>multiversion</a:t>
            </a:r>
            <a:r>
              <a:rPr lang="en-US" altLang="zh-CN">
                <a:latin typeface="Helvetica" panose="020B0604020202030204" charset="0"/>
              </a:rPr>
              <a:t> timestamp-ordering protocol for performing reads.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Multiversion Two-Phase Locking (Cont.)</a:t>
            </a:r>
          </a:p>
        </p:txBody>
      </p:sp>
      <p:sp>
        <p:nvSpPr>
          <p:cNvPr id="101378" name="Rectangle 3"/>
          <p:cNvSpPr>
            <a:spLocks noGrp="1"/>
          </p:cNvSpPr>
          <p:nvPr>
            <p:ph type="body" idx="4294967295"/>
          </p:nvPr>
        </p:nvSpPr>
        <p:spPr>
          <a:xfrm>
            <a:off x="149225" y="1079500"/>
            <a:ext cx="8994775" cy="48768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>
                <a:latin typeface="Helvetica" panose="020B0604020202030204" charset="0"/>
              </a:rPr>
              <a:t>When an update transaction wants to read a data item:</a:t>
            </a:r>
          </a:p>
          <a:p>
            <a:pPr lvl="1"/>
            <a:r>
              <a:rPr lang="en-US" altLang="zh-CN" sz="2000">
                <a:latin typeface="Helvetica" panose="020B0604020202030204" charset="0"/>
              </a:rPr>
              <a:t>it obtains a shared lock on it, and reads the latest version. </a:t>
            </a:r>
          </a:p>
          <a:p>
            <a:r>
              <a:rPr lang="en-US" altLang="zh-CN" sz="2000">
                <a:latin typeface="Helvetica" panose="020B0604020202030204" charset="0"/>
              </a:rPr>
              <a:t>When it wants to write an item</a:t>
            </a:r>
          </a:p>
          <a:p>
            <a:pPr lvl="1"/>
            <a:r>
              <a:rPr lang="en-US" altLang="zh-CN" sz="2000">
                <a:latin typeface="Helvetica" panose="020B0604020202030204" charset="0"/>
              </a:rPr>
              <a:t>it obtains X lock on; it then creates a new version of the item and sets this version's timestamp to </a:t>
            </a:r>
            <a:r>
              <a:rPr lang="en-US" altLang="zh-CN" sz="2000">
                <a:latin typeface="Helvetica" panose="020B0604020202030204" charset="0"/>
                <a:sym typeface="Symbol" panose="05050102010706020507" charset="2"/>
              </a:rPr>
              <a:t></a:t>
            </a:r>
            <a:r>
              <a:rPr lang="en-US" altLang="zh-CN" sz="2000">
                <a:latin typeface="Helvetica" panose="020B0604020202030204" charset="0"/>
              </a:rPr>
              <a:t>.</a:t>
            </a:r>
          </a:p>
          <a:p>
            <a:r>
              <a:rPr lang="en-US" altLang="zh-CN" sz="2000">
                <a:latin typeface="Helvetica" panose="020B0604020202030204" charset="0"/>
              </a:rPr>
              <a:t>When update transaction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completes, commit processing occurs:</a:t>
            </a:r>
          </a:p>
          <a:p>
            <a:pPr lvl="1"/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sets timestamp on the versions it has created to </a:t>
            </a:r>
            <a:r>
              <a:rPr lang="en-US" altLang="zh-CN" sz="2000" b="1">
                <a:latin typeface="Helvetica" panose="020B0604020202030204" charset="0"/>
              </a:rPr>
              <a:t> </a:t>
            </a:r>
            <a:r>
              <a:rPr lang="en-US" altLang="zh-CN" sz="2000" b="1" err="1">
                <a:latin typeface="Helvetica" panose="020B0604020202030204" charset="0"/>
              </a:rPr>
              <a:t>ts</a:t>
            </a:r>
            <a:r>
              <a:rPr lang="en-US" altLang="zh-CN" sz="2000" b="1">
                <a:latin typeface="Helvetica" panose="020B0604020202030204" charset="0"/>
              </a:rPr>
              <a:t>-counter</a:t>
            </a:r>
            <a:r>
              <a:rPr lang="en-US" altLang="zh-CN" sz="2000">
                <a:latin typeface="Helvetica" panose="020B0604020202030204" charset="0"/>
              </a:rPr>
              <a:t> + 1</a:t>
            </a:r>
          </a:p>
          <a:p>
            <a:pPr lvl="1"/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increments  </a:t>
            </a:r>
            <a:r>
              <a:rPr lang="en-US" altLang="zh-CN" sz="2000" b="1" err="1">
                <a:latin typeface="Helvetica" panose="020B0604020202030204" charset="0"/>
              </a:rPr>
              <a:t>ts</a:t>
            </a:r>
            <a:r>
              <a:rPr lang="en-US" altLang="zh-CN" sz="2000" b="1">
                <a:latin typeface="Helvetica" panose="020B0604020202030204" charset="0"/>
              </a:rPr>
              <a:t>-counter</a:t>
            </a:r>
            <a:r>
              <a:rPr lang="en-US" altLang="zh-CN" sz="2000">
                <a:latin typeface="Helvetica" panose="020B0604020202030204" charset="0"/>
              </a:rPr>
              <a:t> by 1</a:t>
            </a:r>
          </a:p>
          <a:p>
            <a:r>
              <a:rPr lang="en-US" altLang="zh-CN" sz="2000">
                <a:latin typeface="Helvetica" panose="020B0604020202030204" charset="0"/>
              </a:rPr>
              <a:t>Read-only transactions that start after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increments </a:t>
            </a:r>
            <a:r>
              <a:rPr lang="en-US" altLang="zh-CN" sz="2000" b="1" err="1">
                <a:latin typeface="Helvetica" panose="020B0604020202030204" charset="0"/>
              </a:rPr>
              <a:t>ts</a:t>
            </a:r>
            <a:r>
              <a:rPr lang="en-US" altLang="zh-CN" sz="2000" b="1">
                <a:latin typeface="Helvetica" panose="020B0604020202030204" charset="0"/>
              </a:rPr>
              <a:t>-counter</a:t>
            </a:r>
            <a:r>
              <a:rPr lang="en-US" altLang="zh-CN" sz="2000">
                <a:latin typeface="Helvetica" panose="020B0604020202030204" charset="0"/>
              </a:rPr>
              <a:t> will see the values updated by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. </a:t>
            </a:r>
          </a:p>
          <a:p>
            <a:r>
              <a:rPr lang="en-US" altLang="zh-CN" sz="2000">
                <a:latin typeface="Helvetica" panose="020B0604020202030204" charset="0"/>
              </a:rPr>
              <a:t>Read-only transactions that start before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>
                <a:latin typeface="Helvetica" panose="020B0604020202030204" charset="0"/>
              </a:rPr>
              <a:t> increments the</a:t>
            </a:r>
            <a:br>
              <a:rPr lang="en-US" altLang="zh-CN" sz="2000">
                <a:latin typeface="Helvetica" panose="020B0604020202030204" charset="0"/>
              </a:rPr>
            </a:br>
            <a:r>
              <a:rPr lang="en-US" altLang="zh-CN" sz="2000" b="1" err="1">
                <a:latin typeface="Helvetica" panose="020B0604020202030204" charset="0"/>
              </a:rPr>
              <a:t>ts</a:t>
            </a:r>
            <a:r>
              <a:rPr lang="en-US" altLang="zh-CN" sz="2000" b="1">
                <a:latin typeface="Helvetica" panose="020B0604020202030204" charset="0"/>
              </a:rPr>
              <a:t>-counter</a:t>
            </a:r>
            <a:r>
              <a:rPr lang="en-US" altLang="zh-CN" sz="2000">
                <a:latin typeface="Helvetica" panose="020B0604020202030204" charset="0"/>
              </a:rPr>
              <a:t> will see the value before the updates by </a:t>
            </a:r>
            <a:r>
              <a:rPr lang="en-US" altLang="zh-CN" sz="2000" i="1">
                <a:latin typeface="Helvetica" panose="020B0604020202030204" charset="0"/>
              </a:rPr>
              <a:t>T</a:t>
            </a:r>
            <a:r>
              <a:rPr lang="en-US" altLang="zh-CN" sz="2000" i="1" baseline="-25000">
                <a:latin typeface="Helvetica" panose="020B0604020202030204" charset="0"/>
              </a:rPr>
              <a:t>i</a:t>
            </a:r>
            <a:r>
              <a:rPr lang="en-US" altLang="zh-CN" sz="2000" i="1">
                <a:latin typeface="Helvetica" panose="020B0604020202030204" charset="0"/>
              </a:rPr>
              <a:t>.</a:t>
            </a:r>
            <a:r>
              <a:rPr lang="en-US" altLang="zh-CN" sz="2000">
                <a:latin typeface="Helvetica" panose="020B0604020202030204" charset="0"/>
              </a:rPr>
              <a:t> </a:t>
            </a:r>
          </a:p>
          <a:p>
            <a:r>
              <a:rPr lang="en-US" altLang="zh-CN" sz="2000">
                <a:latin typeface="Helvetica" panose="020B0604020202030204" charset="0"/>
              </a:rPr>
              <a:t>Only </a:t>
            </a:r>
            <a:r>
              <a:rPr lang="en-US" altLang="zh-CN" sz="2000" err="1">
                <a:latin typeface="Helvetica" panose="020B0604020202030204" charset="0"/>
              </a:rPr>
              <a:t>serializable</a:t>
            </a:r>
            <a:r>
              <a:rPr lang="en-US" altLang="zh-CN" sz="2000">
                <a:latin typeface="Helvetica" panose="020B0604020202030204" charset="0"/>
              </a:rPr>
              <a:t> schedules are produced.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MVCC: Implementation Issues</a:t>
            </a:r>
          </a:p>
        </p:txBody>
      </p:sp>
      <p:sp>
        <p:nvSpPr>
          <p:cNvPr id="1034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Creation of multiple versions increases storage overhead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Extra tuples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Extra space in each tuple for storing version information</a:t>
            </a:r>
          </a:p>
          <a:p>
            <a:r>
              <a:rPr lang="en-US" altLang="zh-CN" dirty="0">
                <a:latin typeface="Helvetica" panose="020B0604020202030204" charset="0"/>
              </a:rPr>
              <a:t>Versions can, however, be garbage collected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E.g. if Q has two versions Q5 and Q9, and the oldest active transaction has timestamp &gt; 9, than Q5 will never be required again</a:t>
            </a:r>
          </a:p>
          <a:p>
            <a:pPr lvl="1"/>
            <a:endParaRPr lang="en-US" altLang="zh-CN" dirty="0">
              <a:latin typeface="Helvetica" panose="020B0604020202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并发控制 概览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7C384F5A-0771-42F2-861C-8071D0FDD4DC}"/>
              </a:ext>
            </a:extLst>
          </p:cNvPr>
          <p:cNvGrpSpPr/>
          <p:nvPr/>
        </p:nvGrpSpPr>
        <p:grpSpPr>
          <a:xfrm>
            <a:off x="372017" y="1522062"/>
            <a:ext cx="8359036" cy="4229809"/>
            <a:chOff x="619864" y="1522062"/>
            <a:chExt cx="8359036" cy="4229809"/>
          </a:xfrm>
        </p:grpSpPr>
        <p:sp>
          <p:nvSpPr>
            <p:cNvPr id="5" name="任意多边形: 形状 8">
              <a:extLst>
                <a:ext uri="{FF2B5EF4-FFF2-40B4-BE49-F238E27FC236}">
                  <a16:creationId xmlns:a16="http://schemas.microsoft.com/office/drawing/2014/main" xmlns="" id="{C969C557-8408-41EF-BA5C-18086CB41252}"/>
                </a:ext>
              </a:extLst>
            </p:cNvPr>
            <p:cNvSpPr/>
            <p:nvPr/>
          </p:nvSpPr>
          <p:spPr bwMode="auto">
            <a:xfrm>
              <a:off x="619864" y="1522062"/>
              <a:ext cx="3934517" cy="4229809"/>
            </a:xfrm>
            <a:custGeom>
              <a:avLst/>
              <a:gdLst>
                <a:gd name="connsiteX0" fmla="*/ 0 w 6810034"/>
                <a:gd name="connsiteY0" fmla="*/ 0 h 678471"/>
                <a:gd name="connsiteX1" fmla="*/ 6810034 w 6810034"/>
                <a:gd name="connsiteY1" fmla="*/ 0 h 678471"/>
                <a:gd name="connsiteX2" fmla="*/ 6810034 w 6810034"/>
                <a:gd name="connsiteY2" fmla="*/ 678471 h 678471"/>
                <a:gd name="connsiteX3" fmla="*/ 0 w 6810034"/>
                <a:gd name="connsiteY3" fmla="*/ 678471 h 678471"/>
                <a:gd name="connsiteX4" fmla="*/ 0 w 6810034"/>
                <a:gd name="connsiteY4" fmla="*/ 0 h 67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0034" h="678471">
                  <a:moveTo>
                    <a:pt x="0" y="0"/>
                  </a:moveTo>
                  <a:lnTo>
                    <a:pt x="6810034" y="0"/>
                  </a:lnTo>
                  <a:lnTo>
                    <a:pt x="6810034" y="678471"/>
                  </a:lnTo>
                  <a:lnTo>
                    <a:pt x="0" y="6784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F1787">
                    <a:alpha val="20000"/>
                  </a:srgbClr>
                </a:gs>
                <a:gs pos="100000">
                  <a:srgbClr val="6F1787">
                    <a:alpha val="20000"/>
                  </a:srgbClr>
                </a:gs>
                <a:gs pos="48000">
                  <a:schemeClr val="bg1">
                    <a:alpha val="0"/>
                  </a:schemeClr>
                </a:gs>
              </a:gsLst>
              <a:lin ang="13500000" scaled="0"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 b="1" kern="0" dirty="0">
                  <a:solidFill>
                    <a:srgbClr val="6F17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解决冲突的思想</a:t>
              </a:r>
              <a:endParaRPr lang="en-US" altLang="zh-CN" sz="2400" b="1" kern="0" dirty="0">
                <a:solidFill>
                  <a:srgbClr val="6F178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54013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悲观并发控制技术：事前控制，避免冲突发生</a:t>
              </a:r>
              <a:endPara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22313" lvl="2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两阶段锁</a:t>
              </a:r>
              <a:endPara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22313" lvl="2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基于图的协议</a:t>
              </a:r>
              <a:endPara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42913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乐观并发控制技术：事后控制，冲突发生后再处理</a:t>
              </a:r>
              <a:endPara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22313" lvl="2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时间戳排序协议</a:t>
              </a:r>
              <a:endPara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22313" lvl="2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乐观并发控制协议</a:t>
              </a:r>
              <a:endPara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楷体" pitchFamily="2" charset="-122"/>
              </a:endParaRPr>
            </a:p>
          </p:txBody>
        </p:sp>
        <p:sp>
          <p:nvSpPr>
            <p:cNvPr id="6" name="任意多边形: 形状 9">
              <a:extLst>
                <a:ext uri="{FF2B5EF4-FFF2-40B4-BE49-F238E27FC236}">
                  <a16:creationId xmlns:a16="http://schemas.microsoft.com/office/drawing/2014/main" xmlns="" id="{AAE7144B-6BC1-479B-8BEF-62D4B66B10B2}"/>
                </a:ext>
              </a:extLst>
            </p:cNvPr>
            <p:cNvSpPr/>
            <p:nvPr/>
          </p:nvSpPr>
          <p:spPr bwMode="auto">
            <a:xfrm>
              <a:off x="4982087" y="1522062"/>
              <a:ext cx="3996813" cy="4001327"/>
            </a:xfrm>
            <a:custGeom>
              <a:avLst/>
              <a:gdLst>
                <a:gd name="connsiteX0" fmla="*/ 0 w 6810034"/>
                <a:gd name="connsiteY0" fmla="*/ 0 h 678471"/>
                <a:gd name="connsiteX1" fmla="*/ 6810034 w 6810034"/>
                <a:gd name="connsiteY1" fmla="*/ 0 h 678471"/>
                <a:gd name="connsiteX2" fmla="*/ 6810034 w 6810034"/>
                <a:gd name="connsiteY2" fmla="*/ 678471 h 678471"/>
                <a:gd name="connsiteX3" fmla="*/ 0 w 6810034"/>
                <a:gd name="connsiteY3" fmla="*/ 678471 h 678471"/>
                <a:gd name="connsiteX4" fmla="*/ 0 w 6810034"/>
                <a:gd name="connsiteY4" fmla="*/ 0 h 67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0034" h="678471">
                  <a:moveTo>
                    <a:pt x="0" y="0"/>
                  </a:moveTo>
                  <a:lnTo>
                    <a:pt x="6810034" y="0"/>
                  </a:lnTo>
                  <a:lnTo>
                    <a:pt x="6810034" y="678471"/>
                  </a:lnTo>
                  <a:lnTo>
                    <a:pt x="0" y="6784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F1787">
                    <a:alpha val="20000"/>
                  </a:srgbClr>
                </a:gs>
                <a:gs pos="100000">
                  <a:srgbClr val="6F1787">
                    <a:alpha val="20000"/>
                  </a:srgbClr>
                </a:gs>
                <a:gs pos="48000">
                  <a:schemeClr val="bg1">
                    <a:alpha val="0"/>
                  </a:schemeClr>
                </a:gs>
              </a:gsLst>
              <a:lin ang="13500000" scaled="0"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 b="1" kern="0" dirty="0">
                  <a:solidFill>
                    <a:srgbClr val="6F17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多版本机制</a:t>
              </a:r>
              <a:endParaRPr lang="en-US" altLang="zh-CN" sz="2400" b="1" kern="0" dirty="0">
                <a:solidFill>
                  <a:srgbClr val="6F178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42913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保存数据项的多个版本，通过空间复用提升并发度</a:t>
              </a:r>
              <a:endPara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42913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与悲观、乐观并发控制技术相结合</a:t>
              </a:r>
              <a:endPara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22313" lvl="2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多版本两阶段锁协议</a:t>
              </a:r>
              <a:endPara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22313" lvl="2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多版本时间戳排序协议</a:t>
              </a:r>
              <a:endPara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22313" lvl="2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多版本乐观并发控制协议 </a:t>
              </a:r>
              <a:endPara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75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Snapshot Isolation	</a:t>
            </a:r>
          </a:p>
        </p:txBody>
      </p:sp>
      <p:sp>
        <p:nvSpPr>
          <p:cNvPr id="335875" name="Rectangle 3"/>
          <p:cNvSpPr>
            <a:spLocks noGrp="1"/>
          </p:cNvSpPr>
          <p:nvPr>
            <p:ph idx="1"/>
          </p:nvPr>
        </p:nvSpPr>
        <p:spPr>
          <a:xfrm>
            <a:off x="149225" y="1093788"/>
            <a:ext cx="8851900" cy="5081587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Motivation: Decision support queries that read large amounts of data have concurrency conflicts with OLTP transactions that update a few rows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Poor performance results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Solution 1:  Give logical </a:t>
            </a:r>
            <a:r>
              <a:rPr lang="ja-JP" altLang="en-US" sz="2000">
                <a:latin typeface="Helvetica" panose="020B0604020202030204" charset="0"/>
              </a:rPr>
              <a:t>“</a:t>
            </a:r>
            <a:r>
              <a:rPr lang="en-US" altLang="ja-JP" sz="2000">
                <a:latin typeface="Helvetica" panose="020B0604020202030204" charset="0"/>
              </a:rPr>
              <a:t>snapshot</a:t>
            </a:r>
            <a:r>
              <a:rPr lang="ja-JP" altLang="en-US" sz="2000">
                <a:latin typeface="Helvetica" panose="020B0604020202030204" charset="0"/>
              </a:rPr>
              <a:t>”</a:t>
            </a:r>
            <a:r>
              <a:rPr lang="en-US" altLang="ja-JP" sz="2000">
                <a:latin typeface="Helvetica" panose="020B0604020202030204" charset="0"/>
              </a:rPr>
              <a:t> of database state to read only transactions, read-write transactions use normal locking</a:t>
            </a:r>
          </a:p>
          <a:p>
            <a:pPr lvl="1">
              <a:lnSpc>
                <a:spcPct val="90000"/>
              </a:lnSpc>
            </a:pPr>
            <a:r>
              <a:rPr lang="en-US" altLang="zh-CN" sz="2000" err="1">
                <a:latin typeface="Helvetica" panose="020B0604020202030204" charset="0"/>
              </a:rPr>
              <a:t>Multiversion</a:t>
            </a:r>
            <a:r>
              <a:rPr lang="en-US" altLang="zh-CN" sz="2000">
                <a:latin typeface="Helvetica" panose="020B0604020202030204" charset="0"/>
              </a:rPr>
              <a:t> 2-phase locking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Works well, but how does system know a transaction is read only?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Solution 2: Give snapshot of database state to every transaction, updates alone use 2-phase locking to guard against concurrent updates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Problem: variety of anomalies such as lost update can result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Partial solution: snapshot isolation level (next slide)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Proposed by Berenson et al, SIGMOD 1995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Variants implemented in many database systems </a:t>
            </a:r>
          </a:p>
          <a:p>
            <a:pPr lvl="3">
              <a:lnSpc>
                <a:spcPct val="90000"/>
              </a:lnSpc>
            </a:pPr>
            <a:r>
              <a:rPr lang="en-US" altLang="zh-CN" sz="2000">
                <a:latin typeface="Helvetica" panose="020B0604020202030204" charset="0"/>
              </a:rPr>
              <a:t>E.g. Oracle, </a:t>
            </a:r>
            <a:r>
              <a:rPr lang="en-US" altLang="zh-CN" sz="2000" err="1">
                <a:latin typeface="Helvetica" panose="020B0604020202030204" charset="0"/>
              </a:rPr>
              <a:t>PostgreSQL</a:t>
            </a:r>
            <a:r>
              <a:rPr lang="en-US" altLang="zh-CN" sz="2000">
                <a:latin typeface="Helvetica" panose="020B0604020202030204" charset="0"/>
              </a:rPr>
              <a:t>, SQL Server 2005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Snapshot Isolation</a:t>
            </a:r>
          </a:p>
        </p:txBody>
      </p:sp>
      <p:sp>
        <p:nvSpPr>
          <p:cNvPr id="107522" name="Rectangle 3"/>
          <p:cNvSpPr>
            <a:spLocks noGrp="1"/>
          </p:cNvSpPr>
          <p:nvPr>
            <p:ph type="body" sz="half" idx="1"/>
          </p:nvPr>
        </p:nvSpPr>
        <p:spPr>
          <a:xfrm>
            <a:off x="534988" y="1093788"/>
            <a:ext cx="4541837" cy="5297487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tx2"/>
              </a:buClr>
              <a:buSzPct val="90000"/>
              <a:buFont typeface="Monotype Sorts" charset="2"/>
            </a:pPr>
            <a:r>
              <a:rPr lang="en-US" altLang="zh-CN" sz="1600" dirty="0">
                <a:latin typeface="Helvetica" panose="020B0604020202030204" charset="0"/>
              </a:rPr>
              <a:t>A transaction T1 executing with Snapshot Isolation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takes snapshot of committed data at start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always reads/modifies data in its own snapshot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updates of concurrent transactions are not visible to T1 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writes of T1 complete when it commits</a:t>
            </a:r>
          </a:p>
          <a:p>
            <a:pPr lvl="1"/>
            <a:r>
              <a:rPr lang="en-US" altLang="zh-CN" sz="1600" b="1" dirty="0">
                <a:latin typeface="Helvetica" panose="020B0604020202030204" charset="0"/>
              </a:rPr>
              <a:t>First-committer-wins rule</a:t>
            </a:r>
            <a:r>
              <a:rPr lang="en-US" altLang="zh-CN" sz="1600" dirty="0">
                <a:latin typeface="Helvetica" panose="020B0604020202030204" charset="0"/>
              </a:rPr>
              <a:t>:</a:t>
            </a:r>
          </a:p>
          <a:p>
            <a:pPr lvl="2"/>
            <a:r>
              <a:rPr lang="en-US" altLang="zh-CN" sz="1600" dirty="0">
                <a:latin typeface="Helvetica" panose="020B0604020202030204" charset="0"/>
              </a:rPr>
              <a:t>Commits only if no other concurrent transaction has already written data that T1 intends to write.</a:t>
            </a:r>
          </a:p>
        </p:txBody>
      </p:sp>
      <p:graphicFrame>
        <p:nvGraphicFramePr>
          <p:cNvPr id="107523" name="内容占位符 107522"/>
          <p:cNvGraphicFramePr>
            <a:graphicFrameLocks noGrp="1"/>
          </p:cNvGraphicFramePr>
          <p:nvPr>
            <p:ph sz="half" idx="2"/>
          </p:nvPr>
        </p:nvGraphicFramePr>
        <p:xfrm>
          <a:off x="5537200" y="1144588"/>
          <a:ext cx="3289300" cy="5462516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2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b="1" dirty="0">
                          <a:latin typeface="Helvetica" panose="020B0604020202030204" charset="0"/>
                        </a:rPr>
                        <a:t>T1</a:t>
                      </a:r>
                    </a:p>
                  </a:txBody>
                  <a:tcPr marL="45720" marR="45720"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b="1" dirty="0">
                          <a:latin typeface="Helvetica" panose="020B0604020202030204" charset="0"/>
                        </a:rPr>
                        <a:t>T2</a:t>
                      </a:r>
                    </a:p>
                  </a:txBody>
                  <a:tcPr marL="45720" marR="45720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b="1" dirty="0">
                          <a:latin typeface="Helvetica" panose="020B0604020202030204" charset="0"/>
                        </a:rPr>
                        <a:t>T3</a:t>
                      </a:r>
                    </a:p>
                  </a:txBody>
                  <a:tcPr marL="45720" marR="45720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85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dirty="0">
                          <a:latin typeface="Helvetica" panose="020B0604020202030204" charset="0"/>
                        </a:rPr>
                        <a:t>W(Y := 1)</a:t>
                      </a:r>
                    </a:p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dirty="0">
                          <a:latin typeface="Helvetica" panose="020B0604020202030204" charset="0"/>
                        </a:rPr>
                        <a:t>Commit</a:t>
                      </a:r>
                    </a:p>
                  </a:txBody>
                  <a:tcPr marL="45720" marR="45720"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endParaRPr lang="zh-CN" altLang="en-US" dirty="0">
                        <a:latin typeface="Helvetica" panose="020B0604020202030204" charset="0"/>
                      </a:endParaRPr>
                    </a:p>
                  </a:txBody>
                  <a:tcPr marL="45720" marR="45720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endParaRPr lang="zh-CN" altLang="en-US" dirty="0">
                        <a:latin typeface="Helvetica" panose="020B0604020202030204" charset="0"/>
                      </a:endParaRPr>
                    </a:p>
                  </a:txBody>
                  <a:tcPr marL="45720" marR="45720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001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endParaRPr lang="zh-CN" altLang="en-US" dirty="0">
                        <a:latin typeface="Helvetica" panose="020B0604020202030204" charset="0"/>
                      </a:endParaRPr>
                    </a:p>
                  </a:txBody>
                  <a:tcPr marL="45720" marR="45720"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dirty="0">
                          <a:latin typeface="Helvetica" panose="020B0604020202030204" charset="0"/>
                        </a:rPr>
                        <a:t>Start</a:t>
                      </a:r>
                    </a:p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dirty="0">
                          <a:latin typeface="Helvetica" panose="020B0604020202030204" charset="0"/>
                        </a:rPr>
                        <a:t>R(X) </a:t>
                      </a:r>
                      <a:r>
                        <a:rPr lang="en-US" altLang="zh-CN" dirty="0">
                          <a:latin typeface="Helvetica" panose="020B0604020202030204" charset="0"/>
                          <a:sym typeface="Wingdings" panose="05000000000000000000" pitchFamily="2" charset="2"/>
                        </a:rPr>
                        <a:t> 0</a:t>
                      </a:r>
                      <a:endParaRPr lang="en-US" altLang="zh-CN" dirty="0">
                        <a:latin typeface="Helvetica" panose="020B0604020202030204" charset="0"/>
                      </a:endParaRPr>
                    </a:p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dirty="0">
                          <a:latin typeface="Helvetica" panose="020B0604020202030204" charset="0"/>
                        </a:rPr>
                        <a:t>R(Y)</a:t>
                      </a:r>
                      <a:r>
                        <a:rPr lang="en-US" altLang="zh-CN" dirty="0">
                          <a:latin typeface="Helvetica" panose="020B0604020202030204" charset="0"/>
                          <a:sym typeface="Wingdings" panose="05000000000000000000" pitchFamily="2" charset="2"/>
                        </a:rPr>
                        <a:t> 1</a:t>
                      </a:r>
                      <a:endParaRPr lang="en-US" altLang="zh-CN" dirty="0">
                        <a:latin typeface="Helvetica" panose="020B0604020202030204" charset="0"/>
                      </a:endParaRPr>
                    </a:p>
                  </a:txBody>
                  <a:tcPr marL="45720" marR="45720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endParaRPr lang="zh-CN" altLang="en-US" dirty="0">
                        <a:latin typeface="Helvetica" panose="020B0604020202030204" charset="0"/>
                      </a:endParaRPr>
                    </a:p>
                  </a:txBody>
                  <a:tcPr marL="45720" marR="45720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37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endParaRPr lang="zh-CN" altLang="en-US" dirty="0">
                        <a:latin typeface="Helvetica" panose="020B0604020202030204" charset="0"/>
                      </a:endParaRPr>
                    </a:p>
                  </a:txBody>
                  <a:tcPr marL="45720" marR="45720"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endParaRPr lang="zh-CN" altLang="en-US" dirty="0">
                        <a:latin typeface="Helvetica" panose="020B0604020202030204" charset="0"/>
                      </a:endParaRPr>
                    </a:p>
                  </a:txBody>
                  <a:tcPr marL="45720" marR="45720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dirty="0">
                          <a:latin typeface="Helvetica" panose="020B0604020202030204" charset="0"/>
                        </a:rPr>
                        <a:t>W(X:=2)</a:t>
                      </a:r>
                    </a:p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dirty="0">
                          <a:latin typeface="Helvetica" panose="020B0604020202030204" charset="0"/>
                        </a:rPr>
                        <a:t>W(Z:=3)</a:t>
                      </a:r>
                    </a:p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dirty="0">
                          <a:latin typeface="Helvetica" panose="020B0604020202030204" charset="0"/>
                        </a:rPr>
                        <a:t>Commit</a:t>
                      </a:r>
                    </a:p>
                  </a:txBody>
                  <a:tcPr marL="45720" marR="45720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525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endParaRPr lang="zh-CN" altLang="en-US" dirty="0">
                        <a:latin typeface="Helvetica" panose="020B0604020202030204" charset="0"/>
                      </a:endParaRPr>
                    </a:p>
                  </a:txBody>
                  <a:tcPr marL="45720" marR="45720"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dirty="0">
                          <a:latin typeface="Helvetica" panose="020B0604020202030204" charset="0"/>
                        </a:rPr>
                        <a:t>R(Z) </a:t>
                      </a:r>
                      <a:r>
                        <a:rPr lang="en-US" altLang="zh-CN" dirty="0">
                          <a:latin typeface="Helvetica" panose="020B0604020202030204" charset="0"/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dirty="0">
                          <a:latin typeface="Helvetica" panose="020B0604020202030204" charset="0"/>
                          <a:sym typeface="Wingdings" panose="05000000000000000000" pitchFamily="2" charset="2"/>
                        </a:rPr>
                        <a:t>R(Y)  1</a:t>
                      </a:r>
                    </a:p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dirty="0">
                          <a:latin typeface="Helvetica" panose="020B0604020202030204" charset="0"/>
                          <a:sym typeface="Wingdings" panose="05000000000000000000" pitchFamily="2" charset="2"/>
                        </a:rPr>
                        <a:t>W(X:=3)</a:t>
                      </a:r>
                      <a:endParaRPr lang="en-US" altLang="zh-CN" dirty="0">
                        <a:latin typeface="Helvetica" panose="020B0604020202030204" charset="0"/>
                      </a:endParaRPr>
                    </a:p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dirty="0">
                          <a:latin typeface="Helvetica" panose="020B0604020202030204" charset="0"/>
                        </a:rPr>
                        <a:t>Commit-Req</a:t>
                      </a:r>
                    </a:p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r>
                        <a:rPr lang="en-US" altLang="zh-CN" dirty="0">
                          <a:latin typeface="Helvetica" panose="020B0604020202030204" charset="0"/>
                        </a:rPr>
                        <a:t>Abort</a:t>
                      </a:r>
                    </a:p>
                  </a:txBody>
                  <a:tcPr marL="45720" marR="45720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Helvetica" panose="020B0604020202030204" charset="0"/>
                          <a:ea typeface="MS PGothic" panose="020B0600070205080204" charset="-128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</a:pPr>
                      <a:endParaRPr lang="zh-CN" altLang="en-US" dirty="0">
                        <a:latin typeface="Helvetica" panose="020B0604020202030204" charset="0"/>
                      </a:endParaRPr>
                    </a:p>
                  </a:txBody>
                  <a:tcPr marL="45720" marR="45720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7549" name="Text Box 30"/>
          <p:cNvSpPr txBox="1"/>
          <p:nvPr/>
        </p:nvSpPr>
        <p:spPr>
          <a:xfrm>
            <a:off x="2046288" y="5165725"/>
            <a:ext cx="3367087" cy="1069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000099"/>
                </a:solidFill>
                <a:latin typeface="Helvetica" panose="020B0604020202030204" charset="0"/>
              </a:rPr>
              <a:t>Concurrent updates not visible</a:t>
            </a:r>
          </a:p>
          <a:p>
            <a:pPr algn="r"/>
            <a:r>
              <a:rPr lang="en-US" altLang="zh-CN" dirty="0">
                <a:solidFill>
                  <a:srgbClr val="000099"/>
                </a:solidFill>
                <a:latin typeface="Helvetica" panose="020B0604020202030204" charset="0"/>
              </a:rPr>
              <a:t>Own updates are visible</a:t>
            </a:r>
          </a:p>
          <a:p>
            <a:pPr algn="r"/>
            <a:r>
              <a:rPr lang="en-US" altLang="zh-CN" dirty="0">
                <a:solidFill>
                  <a:srgbClr val="000099"/>
                </a:solidFill>
                <a:latin typeface="Helvetica" panose="020B0604020202030204" charset="0"/>
              </a:rPr>
              <a:t>Not first-committer of X</a:t>
            </a:r>
          </a:p>
          <a:p>
            <a:pPr algn="r"/>
            <a:r>
              <a:rPr lang="en-US" altLang="zh-CN" dirty="0">
                <a:solidFill>
                  <a:srgbClr val="000099"/>
                </a:solidFill>
                <a:latin typeface="Helvetica" panose="020B0604020202030204" charset="0"/>
              </a:rPr>
              <a:t>Serialization error, T2 is rolled back</a:t>
            </a:r>
          </a:p>
        </p:txBody>
      </p:sp>
      <p:sp>
        <p:nvSpPr>
          <p:cNvPr id="107550" name="Line 31"/>
          <p:cNvSpPr/>
          <p:nvPr/>
        </p:nvSpPr>
        <p:spPr>
          <a:xfrm flipV="1">
            <a:off x="5359400" y="4533900"/>
            <a:ext cx="1295400" cy="78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51" name="Line 32"/>
          <p:cNvSpPr/>
          <p:nvPr/>
        </p:nvSpPr>
        <p:spPr>
          <a:xfrm flipV="1">
            <a:off x="5359400" y="4813300"/>
            <a:ext cx="1308100" cy="749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52" name="Line 33"/>
          <p:cNvSpPr/>
          <p:nvPr/>
        </p:nvSpPr>
        <p:spPr>
          <a:xfrm flipV="1">
            <a:off x="5359400" y="5143500"/>
            <a:ext cx="1295400" cy="660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553" name="Line 34"/>
          <p:cNvSpPr/>
          <p:nvPr/>
        </p:nvSpPr>
        <p:spPr>
          <a:xfrm flipV="1">
            <a:off x="5372100" y="5842000"/>
            <a:ext cx="1295400" cy="203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6450" y="231775"/>
            <a:ext cx="8077200" cy="609600"/>
          </a:xfrm>
        </p:spPr>
        <p:txBody>
          <a:bodyPr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ea typeface="MS PGothic" panose="020B0600070205080204" charset="-128"/>
              </a:rPr>
              <a:t>Snapshot Read</a:t>
            </a:r>
            <a:endParaRPr lang="en-US" altLang="zh-CN" b="0" dirty="0">
              <a:effectLst/>
              <a:ea typeface="MS PGothic" panose="020B0600070205080204" charset="-128"/>
            </a:endParaRPr>
          </a:p>
        </p:txBody>
      </p:sp>
      <p:pic>
        <p:nvPicPr>
          <p:cNvPr id="109570" name="Picture 3"/>
          <p:cNvPicPr>
            <a:picLocks noGrp="1" noChangeAspect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081088" y="1449388"/>
            <a:ext cx="7661275" cy="4903787"/>
          </a:xfrm>
        </p:spPr>
      </p:pic>
      <p:sp>
        <p:nvSpPr>
          <p:cNvPr id="175108" name="Rectangle 4"/>
          <p:cNvSpPr/>
          <p:nvPr/>
        </p:nvSpPr>
        <p:spPr>
          <a:xfrm>
            <a:off x="1093788" y="865188"/>
            <a:ext cx="7661275" cy="6111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zh-CN" sz="2000" dirty="0">
                <a:latin typeface="Helvetica" panose="020B0604020202030204" charset="0"/>
              </a:rPr>
              <a:t>Concurrent updates invisible to snapshot read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/>
                <a:ea typeface="+mj-ea"/>
                <a:cs typeface="+mj-cs"/>
              </a:rPr>
              <a:t>Snapshot Write:</a:t>
            </a: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 First Committer Wins</a:t>
            </a:r>
          </a:p>
        </p:txBody>
      </p:sp>
      <p:sp>
        <p:nvSpPr>
          <p:cNvPr id="176131" name="Rectangle 3"/>
          <p:cNvSpPr>
            <a:spLocks noGrp="1"/>
          </p:cNvSpPr>
          <p:nvPr>
            <p:ph type="body" idx="4294967295"/>
          </p:nvPr>
        </p:nvSpPr>
        <p:spPr>
          <a:xfrm>
            <a:off x="1081088" y="5322888"/>
            <a:ext cx="7661275" cy="1322387"/>
          </a:xfrm>
        </p:spPr>
        <p:txBody>
          <a:bodyPr vert="horz" wrap="square" lIns="91440" tIns="45720" rIns="91440" bIns="45720" anchor="t"/>
          <a:lstStyle/>
          <a:p>
            <a:pPr lvl="1">
              <a:lnSpc>
                <a:spcPct val="80000"/>
              </a:lnSpc>
            </a:pPr>
            <a:r>
              <a:rPr lang="en-US" altLang="zh-CN" sz="1400" dirty="0">
                <a:latin typeface="Helvetica" panose="020B0604020202030204" charset="0"/>
              </a:rPr>
              <a:t>Variant: </a:t>
            </a:r>
            <a:r>
              <a:rPr lang="ja-JP" altLang="en-US" sz="1400" dirty="0">
                <a:latin typeface="Helvetica" panose="020B0604020202030204" charset="0"/>
              </a:rPr>
              <a:t>“</a:t>
            </a:r>
            <a:r>
              <a:rPr lang="en-US" altLang="ja-JP" sz="1400" b="1" dirty="0">
                <a:solidFill>
                  <a:srgbClr val="000099"/>
                </a:solidFill>
                <a:latin typeface="Helvetica" panose="020B0604020202030204" charset="0"/>
              </a:rPr>
              <a:t>First-updater-wins</a:t>
            </a:r>
            <a:r>
              <a:rPr lang="ja-JP" altLang="en-US" sz="1400" dirty="0">
                <a:latin typeface="Helvetica" panose="020B0604020202030204" charset="0"/>
              </a:rPr>
              <a:t>”</a:t>
            </a:r>
            <a:endParaRPr lang="en-US" altLang="ja-JP" sz="1400" dirty="0">
              <a:latin typeface="Helvetica" panose="020B0604020202030204" charset="0"/>
            </a:endParaRPr>
          </a:p>
          <a:p>
            <a:pPr lvl="2">
              <a:lnSpc>
                <a:spcPct val="80000"/>
              </a:lnSpc>
            </a:pPr>
            <a:r>
              <a:rPr lang="en-US" altLang="zh-CN" sz="1400" dirty="0">
                <a:latin typeface="Helvetica" panose="020B0604020202030204" charset="0"/>
              </a:rPr>
              <a:t>Check for concurrent updates when write occurs by locking item</a:t>
            </a:r>
          </a:p>
          <a:p>
            <a:pPr lvl="3">
              <a:lnSpc>
                <a:spcPct val="80000"/>
              </a:lnSpc>
            </a:pPr>
            <a:r>
              <a:rPr lang="en-US" altLang="zh-CN" sz="1400" dirty="0">
                <a:latin typeface="Helvetica" panose="020B0604020202030204" charset="0"/>
              </a:rPr>
              <a:t>But lock should be held till all concurrent transactions have finished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>
                <a:latin typeface="Helvetica" panose="020B0604020202030204" charset="0"/>
              </a:rPr>
              <a:t>(Oracle uses this plus some extra features)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>
                <a:latin typeface="Helvetica" panose="020B0604020202030204" charset="0"/>
              </a:rPr>
              <a:t>Differs only in when abort occurs, otherwise equivalent </a:t>
            </a:r>
          </a:p>
        </p:txBody>
      </p:sp>
      <p:pic>
        <p:nvPicPr>
          <p:cNvPr id="11161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3" y="1062038"/>
            <a:ext cx="6907212" cy="4289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Benefits of SI</a:t>
            </a:r>
          </a:p>
        </p:txBody>
      </p:sp>
      <p:sp>
        <p:nvSpPr>
          <p:cNvPr id="113666" name="Rectangle 3"/>
          <p:cNvSpPr>
            <a:spLocks noGrp="1"/>
          </p:cNvSpPr>
          <p:nvPr>
            <p:ph idx="1"/>
          </p:nvPr>
        </p:nvSpPr>
        <p:spPr>
          <a:xfrm>
            <a:off x="814388" y="1093788"/>
            <a:ext cx="7661275" cy="5043487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Reading is </a:t>
            </a:r>
            <a:r>
              <a:rPr lang="en-US" altLang="zh-CN" i="1" dirty="0">
                <a:latin typeface="Helvetica" panose="020B0604020202030204" charset="0"/>
              </a:rPr>
              <a:t>never </a:t>
            </a:r>
            <a:r>
              <a:rPr lang="en-US" altLang="zh-CN" dirty="0">
                <a:latin typeface="Helvetica" panose="020B0604020202030204" charset="0"/>
              </a:rPr>
              <a:t>blocked,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and also doesn</a:t>
            </a:r>
            <a:r>
              <a:rPr lang="ja-JP" altLang="en-US" dirty="0">
                <a:latin typeface="Helvetica" panose="020B0604020202030204" charset="0"/>
              </a:rPr>
              <a:t>’</a:t>
            </a:r>
            <a:r>
              <a:rPr lang="en-US" altLang="ja-JP" dirty="0">
                <a:latin typeface="Helvetica" panose="020B0604020202030204" charset="0"/>
              </a:rPr>
              <a:t>t block other txns activities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Performance similar to Read Committed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Avoids the usual anomalies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No dirty read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No lost update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No non-repeatable read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Predicate based selects are repeatable (no phantoms)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Problems with SI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SI does not always give serializable executions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Serializable: among two concurrent txns, one sees the effects of the other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In SI: neither sees the effects of the other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Result: Integrity constraints can be violated</a:t>
            </a:r>
          </a:p>
          <a:p>
            <a:pPr>
              <a:lnSpc>
                <a:spcPct val="90000"/>
              </a:lnSpc>
            </a:pPr>
            <a:endParaRPr lang="zh-CN" altLang="en-US" dirty="0">
              <a:latin typeface="Helvetica" panose="020B060402020203020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Snapshot Isolation</a:t>
            </a:r>
          </a:p>
        </p:txBody>
      </p:sp>
      <p:sp>
        <p:nvSpPr>
          <p:cNvPr id="11571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E.g. of problem with SI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T1: x:=y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T2: y:= x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Initially x = 3 and y = 17</a:t>
            </a:r>
          </a:p>
          <a:p>
            <a:pPr lvl="2"/>
            <a:r>
              <a:rPr lang="en-US" altLang="zh-CN" dirty="0">
                <a:latin typeface="Helvetica" panose="020B0604020202030204" charset="0"/>
              </a:rPr>
              <a:t>Serial execution:  x = ??, y = ??</a:t>
            </a:r>
          </a:p>
          <a:p>
            <a:pPr lvl="2"/>
            <a:r>
              <a:rPr lang="en-US" altLang="zh-CN" dirty="0">
                <a:latin typeface="Helvetica" panose="020B0604020202030204" charset="0"/>
              </a:rPr>
              <a:t>if both transactions start at the same time, with snapshot isolation:  x = ?? , y = ??</a:t>
            </a:r>
          </a:p>
          <a:p>
            <a:r>
              <a:rPr lang="en-US" altLang="zh-CN" dirty="0">
                <a:latin typeface="Helvetica" panose="020B0604020202030204" charset="0"/>
              </a:rPr>
              <a:t>Called </a:t>
            </a:r>
            <a:r>
              <a:rPr lang="en-US" altLang="zh-CN" b="1" dirty="0">
                <a:solidFill>
                  <a:srgbClr val="000099"/>
                </a:solidFill>
                <a:latin typeface="Helvetica" panose="020B0604020202030204" charset="0"/>
              </a:rPr>
              <a:t>skew write</a:t>
            </a:r>
          </a:p>
          <a:p>
            <a:r>
              <a:rPr lang="en-US" altLang="zh-CN" dirty="0">
                <a:latin typeface="Helvetica" panose="020B0604020202030204" charset="0"/>
              </a:rPr>
              <a:t>Skew also occurs with inserts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E.g:</a:t>
            </a:r>
          </a:p>
          <a:p>
            <a:pPr lvl="2"/>
            <a:r>
              <a:rPr lang="en-US" altLang="zh-CN" dirty="0">
                <a:latin typeface="Helvetica" panose="020B0604020202030204" charset="0"/>
              </a:rPr>
              <a:t>Find max order number among all orders</a:t>
            </a:r>
          </a:p>
          <a:p>
            <a:pPr lvl="2"/>
            <a:r>
              <a:rPr lang="en-US" altLang="zh-CN" dirty="0">
                <a:latin typeface="Helvetica" panose="020B0604020202030204" charset="0"/>
              </a:rPr>
              <a:t>Create a new order with order number = previous max + 1</a:t>
            </a:r>
          </a:p>
          <a:p>
            <a:pPr lvl="1"/>
            <a:endParaRPr lang="en-US" altLang="zh-CN" dirty="0">
              <a:latin typeface="Helvetica" panose="020B060402020203020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Snapshot Isolation Anomalies</a:t>
            </a:r>
          </a:p>
        </p:txBody>
      </p:sp>
      <p:sp>
        <p:nvSpPr>
          <p:cNvPr id="1177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1600" dirty="0">
                <a:latin typeface="Helvetica" panose="020B0604020202030204" charset="0"/>
              </a:rPr>
              <a:t>SI breaks serializability when txns modify </a:t>
            </a:r>
            <a:r>
              <a:rPr lang="en-US" altLang="zh-CN" sz="1600" i="1" dirty="0">
                <a:latin typeface="Helvetica" panose="020B0604020202030204" charset="0"/>
              </a:rPr>
              <a:t>different </a:t>
            </a:r>
            <a:r>
              <a:rPr lang="en-US" altLang="zh-CN" sz="1600" dirty="0">
                <a:latin typeface="Helvetica" panose="020B0604020202030204" charset="0"/>
              </a:rPr>
              <a:t>items, each based on a previous state of the item the other modified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Not very common in practice</a:t>
            </a:r>
          </a:p>
          <a:p>
            <a:pPr lvl="2"/>
            <a:r>
              <a:rPr lang="en-US" altLang="zh-CN" sz="1600" dirty="0">
                <a:latin typeface="Helvetica" panose="020B0604020202030204" charset="0"/>
              </a:rPr>
              <a:t>E.g., the TPC-C benchmark runs correctly under SI</a:t>
            </a:r>
          </a:p>
          <a:p>
            <a:pPr lvl="2"/>
            <a:r>
              <a:rPr lang="en-US" altLang="zh-CN" sz="1600" dirty="0">
                <a:latin typeface="Helvetica" panose="020B0604020202030204" charset="0"/>
              </a:rPr>
              <a:t>when txns conflict due to modifying different data, there is usually also a shared item they both modify too (like a total quantity) so SI will abort one of them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But does occur</a:t>
            </a:r>
          </a:p>
          <a:p>
            <a:pPr lvl="2"/>
            <a:r>
              <a:rPr lang="en-US" altLang="zh-CN" sz="1600" dirty="0">
                <a:latin typeface="Helvetica" panose="020B0604020202030204" charset="0"/>
              </a:rPr>
              <a:t>Application developers should be careful about write skew</a:t>
            </a:r>
          </a:p>
          <a:p>
            <a:r>
              <a:rPr lang="en-US" altLang="zh-CN" sz="1600" dirty="0">
                <a:latin typeface="Helvetica" panose="020B0604020202030204" charset="0"/>
              </a:rPr>
              <a:t>SI can also cause a read-only transaction anomaly, where read-only transaction may see an inconsistent state even if updaters are serializable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We omit details</a:t>
            </a:r>
          </a:p>
          <a:p>
            <a:r>
              <a:rPr lang="en-US" altLang="zh-CN" sz="1600" dirty="0">
                <a:latin typeface="Helvetica" panose="020B0604020202030204" charset="0"/>
              </a:rPr>
              <a:t>Using snapshots to verify primary/foreign key integrity can lead to inconsistency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Integrity constraint checking usually done outside of snapshot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SI In Oracle and PostgreSQL</a:t>
            </a:r>
          </a:p>
        </p:txBody>
      </p:sp>
      <p:sp>
        <p:nvSpPr>
          <p:cNvPr id="119810" name="Rectangle 3"/>
          <p:cNvSpPr>
            <a:spLocks noGrp="1"/>
          </p:cNvSpPr>
          <p:nvPr>
            <p:ph idx="1"/>
          </p:nvPr>
        </p:nvSpPr>
        <p:spPr>
          <a:xfrm>
            <a:off x="534988" y="1093788"/>
            <a:ext cx="8207375" cy="5475287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b="1" dirty="0">
                <a:solidFill>
                  <a:srgbClr val="000099"/>
                </a:solidFill>
                <a:latin typeface="Helvetica" panose="020B0604020202030204" charset="0"/>
              </a:rPr>
              <a:t>Warning</a:t>
            </a:r>
            <a:r>
              <a:rPr lang="en-US" altLang="zh-CN" dirty="0">
                <a:latin typeface="Helvetica" panose="020B0604020202030204" charset="0"/>
              </a:rPr>
              <a:t>: SI used when isolation level is set to serializable, by Oracle,</a:t>
            </a:r>
            <a:r>
              <a:rPr lang="en-US" altLang="zh-CN" dirty="0">
                <a:solidFill>
                  <a:schemeClr val="tx2"/>
                </a:solidFill>
                <a:latin typeface="Helvetica" panose="020B0604020202030204" charset="0"/>
              </a:rPr>
              <a:t> </a:t>
            </a:r>
            <a:r>
              <a:rPr lang="en-US" altLang="zh-CN" dirty="0">
                <a:latin typeface="Helvetica" panose="020B0604020202030204" charset="0"/>
              </a:rPr>
              <a:t>and</a:t>
            </a:r>
            <a:r>
              <a:rPr lang="en-US" altLang="zh-CN" dirty="0">
                <a:solidFill>
                  <a:schemeClr val="tx2"/>
                </a:solidFill>
                <a:latin typeface="Helvetica" panose="020B0604020202030204" charset="0"/>
              </a:rPr>
              <a:t> </a:t>
            </a:r>
            <a:r>
              <a:rPr lang="en-US" altLang="zh-CN" dirty="0">
                <a:latin typeface="Helvetica" panose="020B0604020202030204" charset="0"/>
              </a:rPr>
              <a:t>PostgreSQL versions prior to 9.1</a:t>
            </a:r>
            <a:endParaRPr lang="en-US" altLang="zh-CN" dirty="0">
              <a:solidFill>
                <a:schemeClr val="tx2"/>
              </a:solidFill>
              <a:latin typeface="Helvetica" panose="020B0604020202030204" charset="0"/>
            </a:endParaRPr>
          </a:p>
          <a:p>
            <a:pPr marL="800100" lvl="1" indent="-342900"/>
            <a:r>
              <a:rPr lang="en-US" altLang="zh-CN" dirty="0">
                <a:latin typeface="Helvetica" panose="020B0604020202030204" charset="0"/>
              </a:rPr>
              <a:t>PostgreSQL</a:t>
            </a:r>
            <a:r>
              <a:rPr lang="ja-JP" altLang="en-US" dirty="0">
                <a:latin typeface="Helvetica" panose="020B0604020202030204" charset="0"/>
              </a:rPr>
              <a:t>’</a:t>
            </a:r>
            <a:r>
              <a:rPr lang="en-US" altLang="ja-JP" dirty="0">
                <a:latin typeface="Helvetica" panose="020B0604020202030204" charset="0"/>
              </a:rPr>
              <a:t>s implementation of SI (versions prior to 9.1) described in Section 26.4.1.3</a:t>
            </a:r>
          </a:p>
          <a:p>
            <a:pPr marL="800100" lvl="1" indent="-342900"/>
            <a:r>
              <a:rPr lang="en-US" altLang="zh-CN" dirty="0">
                <a:latin typeface="Helvetica" panose="020B0604020202030204" charset="0"/>
              </a:rPr>
              <a:t>Oracle implements </a:t>
            </a:r>
            <a:r>
              <a:rPr lang="ja-JP" altLang="en-US" dirty="0">
                <a:latin typeface="Helvetica" panose="020B0604020202030204" charset="0"/>
              </a:rPr>
              <a:t>“</a:t>
            </a:r>
            <a:r>
              <a:rPr lang="en-US" altLang="ja-JP" dirty="0">
                <a:latin typeface="Helvetica" panose="020B0604020202030204" charset="0"/>
              </a:rPr>
              <a:t>first updater wins</a:t>
            </a:r>
            <a:r>
              <a:rPr lang="ja-JP" altLang="en-US" dirty="0">
                <a:latin typeface="Helvetica" panose="020B0604020202030204" charset="0"/>
              </a:rPr>
              <a:t>”</a:t>
            </a:r>
            <a:r>
              <a:rPr lang="en-US" altLang="ja-JP" dirty="0">
                <a:latin typeface="Helvetica" panose="020B0604020202030204" charset="0"/>
              </a:rPr>
              <a:t> rule (variant of </a:t>
            </a:r>
            <a:r>
              <a:rPr lang="ja-JP" altLang="en-US" dirty="0">
                <a:latin typeface="Helvetica" panose="020B0604020202030204" charset="0"/>
              </a:rPr>
              <a:t>“</a:t>
            </a:r>
            <a:r>
              <a:rPr lang="en-US" altLang="ja-JP" dirty="0">
                <a:latin typeface="Helvetica" panose="020B0604020202030204" charset="0"/>
              </a:rPr>
              <a:t>first committer wins</a:t>
            </a:r>
            <a:r>
              <a:rPr lang="ja-JP" altLang="en-US" dirty="0">
                <a:latin typeface="Helvetica" panose="020B0604020202030204" charset="0"/>
              </a:rPr>
              <a:t>”</a:t>
            </a:r>
            <a:r>
              <a:rPr lang="en-US" altLang="ja-JP" dirty="0">
                <a:latin typeface="Helvetica" panose="020B0604020202030204" charset="0"/>
              </a:rPr>
              <a:t>)</a:t>
            </a:r>
          </a:p>
          <a:p>
            <a:pPr marL="1200150" lvl="2" indent="-342900"/>
            <a:r>
              <a:rPr lang="en-US" altLang="zh-CN" dirty="0">
                <a:latin typeface="Helvetica" panose="020B0604020202030204" charset="0"/>
              </a:rPr>
              <a:t>concurrent writer check is done at time of write, not at commit time</a:t>
            </a:r>
          </a:p>
          <a:p>
            <a:pPr marL="1200150" lvl="2" indent="-342900"/>
            <a:r>
              <a:rPr lang="en-US" altLang="zh-CN" dirty="0">
                <a:latin typeface="Helvetica" panose="020B0604020202030204" charset="0"/>
              </a:rPr>
              <a:t>Allows transactions to be rolled back earlier</a:t>
            </a:r>
          </a:p>
          <a:p>
            <a:pPr marL="1200150" lvl="2" indent="-342900"/>
            <a:r>
              <a:rPr lang="en-US" altLang="zh-CN" dirty="0">
                <a:latin typeface="Helvetica" panose="020B0604020202030204" charset="0"/>
              </a:rPr>
              <a:t>Oracle and PostgreSQL &lt; 9.1 do not support true serializable execution</a:t>
            </a:r>
          </a:p>
          <a:p>
            <a:pPr marL="800100" lvl="1" indent="-342900"/>
            <a:r>
              <a:rPr lang="en-US" altLang="zh-CN" dirty="0">
                <a:latin typeface="Helvetica" panose="020B0604020202030204" charset="0"/>
              </a:rPr>
              <a:t>PostgreSQL 9.1 introduced new protocol called </a:t>
            </a:r>
            <a:r>
              <a:rPr lang="en-US" altLang="en-US" dirty="0">
                <a:latin typeface="Helvetica" panose="020B0604020202030204" charset="0"/>
              </a:rPr>
              <a:t>“</a:t>
            </a:r>
            <a:r>
              <a:rPr lang="en-US" altLang="ja-JP" dirty="0">
                <a:latin typeface="Helvetica" panose="020B0604020202030204" charset="0"/>
              </a:rPr>
              <a:t>Serializable Snapshot Isolation</a:t>
            </a:r>
            <a:r>
              <a:rPr lang="en-US" altLang="en-US" dirty="0">
                <a:latin typeface="Helvetica" panose="020B0604020202030204" charset="0"/>
              </a:rPr>
              <a:t>”</a:t>
            </a:r>
            <a:r>
              <a:rPr lang="en-US" altLang="ja-JP" dirty="0">
                <a:latin typeface="Helvetica" panose="020B0604020202030204" charset="0"/>
              </a:rPr>
              <a:t> (SSI)</a:t>
            </a:r>
          </a:p>
          <a:p>
            <a:pPr marL="1200150" lvl="2" indent="-342900"/>
            <a:r>
              <a:rPr lang="en-US" altLang="zh-CN" dirty="0">
                <a:latin typeface="Helvetica" panose="020B0604020202030204" charset="0"/>
              </a:rPr>
              <a:t>Which guarantees true serializabilty including handling predicate reads (coming up)</a:t>
            </a:r>
          </a:p>
          <a:p>
            <a:endParaRPr lang="zh-CN" altLang="en-US" dirty="0">
              <a:latin typeface="Helvetica" panose="020B060402020203020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SI In Oracle and PostgreSQL</a:t>
            </a:r>
          </a:p>
        </p:txBody>
      </p:sp>
      <p:sp>
        <p:nvSpPr>
          <p:cNvPr id="121858" name="Rectangle 3"/>
          <p:cNvSpPr>
            <a:spLocks noGrp="1"/>
          </p:cNvSpPr>
          <p:nvPr>
            <p:ph type="body" idx="4294967295"/>
          </p:nvPr>
        </p:nvSpPr>
        <p:spPr>
          <a:xfrm>
            <a:off x="534988" y="1093788"/>
            <a:ext cx="8207375" cy="5475287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Can sidestep SI for specific queries by using </a:t>
            </a:r>
            <a:r>
              <a:rPr lang="en-US" altLang="zh-CN" b="1" dirty="0">
                <a:latin typeface="Helvetica" panose="020B0604020202030204" charset="0"/>
              </a:rPr>
              <a:t>select .. for update </a:t>
            </a:r>
            <a:r>
              <a:rPr lang="en-US" altLang="zh-CN" dirty="0">
                <a:latin typeface="Helvetica" panose="020B0604020202030204" charset="0"/>
              </a:rPr>
              <a:t>in Oracle and PostgreSQL</a:t>
            </a:r>
            <a:endParaRPr lang="en-US" altLang="zh-CN" b="1" dirty="0">
              <a:latin typeface="Helvetica" panose="020B0604020202030204" charset="0"/>
            </a:endParaRPr>
          </a:p>
          <a:p>
            <a:pPr marL="800100" lvl="1" indent="-342900"/>
            <a:r>
              <a:rPr lang="en-US" altLang="zh-CN" dirty="0">
                <a:latin typeface="Helvetica" panose="020B0604020202030204" charset="0"/>
              </a:rPr>
              <a:t>E.g., </a:t>
            </a:r>
          </a:p>
          <a:p>
            <a:pPr marL="1200150" lvl="2" indent="-342900">
              <a:buFont typeface="Webdings" panose="05030102010509060703" charset="2"/>
              <a:buAutoNum type="arabicPeriod"/>
            </a:pPr>
            <a:r>
              <a:rPr lang="en-US" altLang="zh-CN" b="1" dirty="0">
                <a:latin typeface="Helvetica" panose="020B0604020202030204" charset="0"/>
              </a:rPr>
              <a:t>select</a:t>
            </a:r>
            <a:r>
              <a:rPr lang="en-US" altLang="zh-CN" dirty="0">
                <a:latin typeface="Helvetica" panose="020B0604020202030204" charset="0"/>
              </a:rPr>
              <a:t> </a:t>
            </a:r>
            <a:r>
              <a:rPr lang="en-US" altLang="zh-CN" b="1" dirty="0">
                <a:latin typeface="Helvetica" panose="020B0604020202030204" charset="0"/>
              </a:rPr>
              <a:t>max</a:t>
            </a:r>
            <a:r>
              <a:rPr lang="en-US" altLang="zh-CN" dirty="0">
                <a:latin typeface="Helvetica" panose="020B0604020202030204" charset="0"/>
              </a:rPr>
              <a:t>(orderno) </a:t>
            </a:r>
            <a:r>
              <a:rPr lang="en-US" altLang="zh-CN" b="1" dirty="0">
                <a:latin typeface="Helvetica" panose="020B0604020202030204" charset="0"/>
              </a:rPr>
              <a:t>from</a:t>
            </a:r>
            <a:r>
              <a:rPr lang="en-US" altLang="zh-CN" dirty="0">
                <a:latin typeface="Helvetica" panose="020B0604020202030204" charset="0"/>
              </a:rPr>
              <a:t> orders </a:t>
            </a:r>
            <a:r>
              <a:rPr lang="en-US" altLang="zh-CN" b="1" u="sng" dirty="0">
                <a:latin typeface="Helvetica" panose="020B0604020202030204" charset="0"/>
              </a:rPr>
              <a:t>for update</a:t>
            </a:r>
            <a:r>
              <a:rPr lang="en-US" altLang="zh-CN" dirty="0">
                <a:latin typeface="Helvetica" panose="020B0604020202030204" charset="0"/>
              </a:rPr>
              <a:t> </a:t>
            </a:r>
          </a:p>
          <a:p>
            <a:pPr marL="1200150" lvl="2" indent="-342900">
              <a:buFont typeface="Webdings" panose="05030102010509060703" charset="2"/>
              <a:buAutoNum type="arabicPeriod"/>
            </a:pPr>
            <a:r>
              <a:rPr lang="en-US" altLang="zh-CN" dirty="0">
                <a:latin typeface="Helvetica" panose="020B0604020202030204" charset="0"/>
              </a:rPr>
              <a:t>read value into local variable maxorder</a:t>
            </a:r>
          </a:p>
          <a:p>
            <a:pPr marL="1200150" lvl="2" indent="-342900">
              <a:buFont typeface="Webdings" panose="05030102010509060703" charset="2"/>
              <a:buAutoNum type="arabicPeriod"/>
            </a:pPr>
            <a:r>
              <a:rPr lang="en-US" altLang="zh-CN" dirty="0">
                <a:latin typeface="Helvetica" panose="020B0604020202030204" charset="0"/>
              </a:rPr>
              <a:t>insert into orders (maxorder+1, …)</a:t>
            </a:r>
          </a:p>
          <a:p>
            <a:pPr marL="800100" lvl="1" indent="-342900"/>
            <a:r>
              <a:rPr lang="en-US" altLang="zh-CN" dirty="0">
                <a:latin typeface="Helvetica" panose="020B0604020202030204" charset="0"/>
              </a:rPr>
              <a:t>Select for update (SFU) treats all data read by the query as if it were also updated, preventing concurrent updates</a:t>
            </a:r>
          </a:p>
          <a:p>
            <a:pPr marL="800100" lvl="1" indent="-342900"/>
            <a:r>
              <a:rPr lang="en-US" altLang="zh-CN" dirty="0">
                <a:latin typeface="Helvetica" panose="020B0604020202030204" charset="0"/>
              </a:rPr>
              <a:t>Does not always ensure serializability since phantom phenomena can occur (coming up)</a:t>
            </a:r>
          </a:p>
          <a:p>
            <a:r>
              <a:rPr lang="en-US" altLang="zh-CN" dirty="0">
                <a:latin typeface="Helvetica" panose="020B0604020202030204" charset="0"/>
              </a:rPr>
              <a:t>In PostgreSQL versions &lt; 9.1, SFU locks the data item, but releases locks when the transaction completes, even if other concurrent transactions are active</a:t>
            </a:r>
          </a:p>
          <a:p>
            <a:pPr marL="800100" lvl="1" indent="-342900"/>
            <a:r>
              <a:rPr lang="en-US" altLang="zh-CN" dirty="0">
                <a:latin typeface="Helvetica" panose="020B0604020202030204" charset="0"/>
              </a:rPr>
              <a:t>Not quite same as SFU in Oracle, which keeps locks until all</a:t>
            </a:r>
          </a:p>
          <a:p>
            <a:pPr marL="800100" lvl="1" indent="-342900"/>
            <a:r>
              <a:rPr lang="en-US" altLang="zh-CN" dirty="0">
                <a:latin typeface="Helvetica" panose="020B0604020202030204" charset="0"/>
              </a:rPr>
              <a:t>concurrent transactions have completed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Insert and Delete Operations</a:t>
            </a:r>
          </a:p>
        </p:txBody>
      </p:sp>
      <p:sp>
        <p:nvSpPr>
          <p:cNvPr id="12390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If two-phase locking is used 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A  </a:t>
            </a:r>
            <a:r>
              <a:rPr lang="en-US" altLang="zh-CN" b="1" dirty="0">
                <a:latin typeface="Helvetica" panose="020B0604020202030204" charset="0"/>
              </a:rPr>
              <a:t>delete</a:t>
            </a:r>
            <a:r>
              <a:rPr lang="en-US" altLang="zh-CN" dirty="0">
                <a:latin typeface="Helvetica" panose="020B0604020202030204" charset="0"/>
              </a:rPr>
              <a:t> operation may be performed only if the transaction deleting the tuple has an exclusive lock on the tuple to be deleted.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A transaction that inserts a new tuple into the database is given an X-mode lock on the tuple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Insertions and deletions can lead to the </a:t>
            </a:r>
            <a:r>
              <a:rPr lang="en-US" altLang="zh-CN" b="1" dirty="0">
                <a:solidFill>
                  <a:srgbClr val="000099"/>
                </a:solidFill>
                <a:latin typeface="Helvetica" panose="020B0604020202030204" charset="0"/>
              </a:rPr>
              <a:t>phantom phenomenon</a:t>
            </a:r>
            <a:r>
              <a:rPr lang="en-US" altLang="zh-CN" dirty="0">
                <a:latin typeface="Helvetica" panose="020B060402020203020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A transaction that scans a relation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(e.g., find sum of balances of all accounts in Perryridge) 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dirty="0">
                <a:latin typeface="Helvetica" panose="020B0604020202030204" charset="0"/>
              </a:rPr>
              <a:t>and a transaction that inserts a tuple in the relation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(e.g., insert a new account at Perryridge)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dirty="0">
                <a:latin typeface="Helvetica" panose="020B0604020202030204" charset="0"/>
              </a:rPr>
              <a:t>(conceptually) conflict in spite of not accessing any tuple in common.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If only tuple locks are used, non-serializable schedules can result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E.g. the scan transaction does not see the new account, but reads some other tuple written by the update transaction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Lock-Based Protocols</a:t>
            </a:r>
          </a:p>
        </p:txBody>
      </p:sp>
      <p:sp>
        <p:nvSpPr>
          <p:cNvPr id="9218" name="Rectangle 3"/>
          <p:cNvSpPr>
            <a:spLocks noGrp="1"/>
          </p:cNvSpPr>
          <p:nvPr>
            <p:ph type="body" idx="4294967295"/>
          </p:nvPr>
        </p:nvSpPr>
        <p:spPr>
          <a:xfrm>
            <a:off x="165100" y="1079500"/>
            <a:ext cx="8796338" cy="487680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/>
              <a:t>A</a:t>
            </a:r>
            <a:r>
              <a:rPr lang="en-US" altLang="zh-CN">
                <a:solidFill>
                  <a:srgbClr val="990033"/>
                </a:solidFill>
              </a:rPr>
              <a:t> lock</a:t>
            </a:r>
            <a:r>
              <a:rPr lang="en-US" altLang="zh-CN"/>
              <a:t> is a mechanism to </a:t>
            </a:r>
            <a:r>
              <a:rPr lang="en-US" altLang="zh-CN">
                <a:solidFill>
                  <a:srgbClr val="000099"/>
                </a:solidFill>
              </a:rPr>
              <a:t>control concurrent access</a:t>
            </a:r>
            <a:r>
              <a:rPr lang="en-US" altLang="zh-CN"/>
              <a:t> to a </a:t>
            </a:r>
            <a:r>
              <a:rPr lang="en-US" altLang="zh-CN">
                <a:solidFill>
                  <a:srgbClr val="006600"/>
                </a:solidFill>
              </a:rPr>
              <a:t>data item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</a:rPr>
              <a:t>Data items</a:t>
            </a:r>
            <a:r>
              <a:rPr lang="en-US" altLang="zh-CN"/>
              <a:t> can be locked in two modes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    1. </a:t>
            </a:r>
            <a:r>
              <a:rPr lang="en-US" altLang="zh-CN">
                <a:solidFill>
                  <a:srgbClr val="000099"/>
                </a:solidFill>
              </a:rPr>
              <a:t>exclusive</a:t>
            </a:r>
            <a:r>
              <a:rPr lang="en-US" altLang="zh-CN"/>
              <a:t> (</a:t>
            </a:r>
            <a:r>
              <a:rPr lang="en-US" altLang="zh-CN">
                <a:solidFill>
                  <a:srgbClr val="000099"/>
                </a:solidFill>
              </a:rPr>
              <a:t>X</a:t>
            </a:r>
            <a:r>
              <a:rPr lang="en-US" altLang="zh-CN"/>
              <a:t>) mode. </a:t>
            </a:r>
            <a:r>
              <a:rPr lang="en-US" altLang="zh-CN">
                <a:solidFill>
                  <a:srgbClr val="006600"/>
                </a:solidFill>
              </a:rPr>
              <a:t>Data item</a:t>
            </a:r>
            <a:r>
              <a:rPr lang="en-US" altLang="zh-CN"/>
              <a:t> can be both </a:t>
            </a:r>
            <a:r>
              <a:rPr lang="en-US" altLang="zh-CN">
                <a:solidFill>
                  <a:srgbClr val="000099"/>
                </a:solidFill>
              </a:rPr>
              <a:t>read</a:t>
            </a:r>
            <a:r>
              <a:rPr lang="en-US" altLang="zh-CN"/>
              <a:t> as well as </a:t>
            </a:r>
            <a:r>
              <a:rPr lang="en-US" altLang="zh-CN">
                <a:solidFill>
                  <a:srgbClr val="000099"/>
                </a:solidFill>
              </a:rPr>
              <a:t>written</a:t>
            </a:r>
            <a:r>
              <a:rPr lang="en-US" altLang="zh-CN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</a:rPr>
              <a:t>X-lock</a:t>
            </a:r>
            <a:r>
              <a:rPr lang="en-US" altLang="zh-CN">
                <a:ea typeface="宋体" panose="02010600030101010101" pitchFamily="2" charset="-122"/>
              </a:rPr>
              <a:t> is requested using  </a:t>
            </a:r>
            <a:r>
              <a:rPr lang="en-US" altLang="zh-CN">
                <a:solidFill>
                  <a:srgbClr val="990033"/>
                </a:solidFill>
                <a:ea typeface="宋体" panose="02010600030101010101" pitchFamily="2" charset="-122"/>
              </a:rPr>
              <a:t>lock-X</a:t>
            </a:r>
            <a:r>
              <a:rPr lang="en-US" altLang="zh-CN">
                <a:ea typeface="宋体" panose="02010600030101010101" pitchFamily="2" charset="-122"/>
              </a:rPr>
              <a:t> instruction.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    2. </a:t>
            </a:r>
            <a:r>
              <a:rPr lang="en-US" altLang="zh-CN">
                <a:solidFill>
                  <a:srgbClr val="000099"/>
                </a:solidFill>
              </a:rPr>
              <a:t>shared </a:t>
            </a:r>
            <a:r>
              <a:rPr lang="en-US" altLang="zh-CN"/>
              <a:t>(</a:t>
            </a:r>
            <a:r>
              <a:rPr lang="en-US" altLang="zh-CN">
                <a:solidFill>
                  <a:srgbClr val="000099"/>
                </a:solidFill>
              </a:rPr>
              <a:t>S</a:t>
            </a:r>
            <a:r>
              <a:rPr lang="en-US" altLang="zh-CN"/>
              <a:t>) mode. </a:t>
            </a:r>
            <a:r>
              <a:rPr lang="en-US" altLang="zh-CN">
                <a:solidFill>
                  <a:srgbClr val="006600"/>
                </a:solidFill>
              </a:rPr>
              <a:t>Data item</a:t>
            </a:r>
            <a:r>
              <a:rPr lang="en-US" altLang="zh-CN"/>
              <a:t> can only be </a:t>
            </a:r>
            <a:r>
              <a:rPr lang="en-US" altLang="zh-CN">
                <a:solidFill>
                  <a:srgbClr val="000099"/>
                </a:solidFill>
              </a:rPr>
              <a:t>read</a:t>
            </a:r>
            <a:r>
              <a:rPr lang="en-US" altLang="zh-CN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</a:rPr>
              <a:t>S-lock</a:t>
            </a:r>
            <a:r>
              <a:rPr lang="en-US" altLang="zh-CN">
                <a:ea typeface="宋体" panose="02010600030101010101" pitchFamily="2" charset="-122"/>
              </a:rPr>
              <a:t> is requested using  </a:t>
            </a:r>
            <a:r>
              <a:rPr lang="en-US" altLang="zh-CN">
                <a:solidFill>
                  <a:srgbClr val="990033"/>
                </a:solidFill>
                <a:ea typeface="宋体" panose="02010600030101010101" pitchFamily="2" charset="-122"/>
              </a:rPr>
              <a:t>lock-S</a:t>
            </a:r>
            <a:r>
              <a:rPr lang="en-US" altLang="zh-CN">
                <a:ea typeface="宋体" panose="02010600030101010101" pitchFamily="2" charset="-122"/>
              </a:rPr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990033"/>
                </a:solidFill>
              </a:rPr>
              <a:t>Lock</a:t>
            </a:r>
            <a:r>
              <a:rPr lang="en-US" altLang="zh-CN"/>
              <a:t> requests are made to </a:t>
            </a:r>
            <a:r>
              <a:rPr lang="en-US" altLang="zh-CN">
                <a:solidFill>
                  <a:srgbClr val="006600"/>
                </a:solidFill>
              </a:rPr>
              <a:t>concurrency-control manager</a:t>
            </a:r>
            <a:r>
              <a:rPr lang="en-US" altLang="zh-CN"/>
              <a:t>. 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Transaction can proceed only after request is granted.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Insert  and Delete Operations (Cont.)</a:t>
            </a:r>
          </a:p>
        </p:txBody>
      </p:sp>
      <p:sp>
        <p:nvSpPr>
          <p:cNvPr id="125954" name="Rectangle 3"/>
          <p:cNvSpPr>
            <a:spLocks noGrp="1"/>
          </p:cNvSpPr>
          <p:nvPr>
            <p:ph type="body" idx="4294967295"/>
          </p:nvPr>
        </p:nvSpPr>
        <p:spPr>
          <a:xfrm>
            <a:off x="825500" y="1079500"/>
            <a:ext cx="8229600" cy="54356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The transaction scanning the relation is reading  information that indicates what tuples the relation contains, while a transaction inserting a tuple updates the same information.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 The conflict should be detected, e.g. by locking the information.</a:t>
            </a:r>
          </a:p>
          <a:p>
            <a:r>
              <a:rPr lang="en-US" altLang="zh-CN" dirty="0">
                <a:latin typeface="Helvetica" panose="020B0604020202030204" charset="0"/>
              </a:rPr>
              <a:t>One solution: 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Associate a data item with the relation, to represent the information about what tuples the relation contains.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Transactions scanning the relation acquire a shared lock in the data item, 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Transactions inserting or deleting a tuple acquire an exclusive lock on the data item. (Note: locks on the data item do not conflict with locks on individual tuples.)</a:t>
            </a:r>
          </a:p>
          <a:p>
            <a:r>
              <a:rPr lang="en-US" altLang="zh-CN" dirty="0">
                <a:latin typeface="Helvetica" panose="020B0604020202030204" charset="0"/>
              </a:rPr>
              <a:t>Above protocol provides very low concurrency for insertions/deletions.</a:t>
            </a:r>
          </a:p>
          <a:p>
            <a:r>
              <a:rPr lang="en-US" altLang="zh-CN" dirty="0">
                <a:latin typeface="Helvetica" panose="020B0604020202030204" charset="0"/>
              </a:rPr>
              <a:t>Index locking protocols provide higher concurrency while </a:t>
            </a:r>
            <a:br>
              <a:rPr lang="en-US" altLang="zh-CN" dirty="0">
                <a:latin typeface="Helvetica" panose="020B0604020202030204" charset="0"/>
              </a:rPr>
            </a:br>
            <a:r>
              <a:rPr lang="en-US" altLang="zh-CN" dirty="0">
                <a:latin typeface="Helvetica" panose="020B0604020202030204" charset="0"/>
              </a:rPr>
              <a:t>preventing the phantom phenomenon, by requiring locks </a:t>
            </a:r>
            <a:br>
              <a:rPr lang="en-US" altLang="zh-CN" dirty="0">
                <a:latin typeface="Helvetica" panose="020B0604020202030204" charset="0"/>
              </a:rPr>
            </a:br>
            <a:r>
              <a:rPr lang="en-US" altLang="zh-CN" dirty="0">
                <a:latin typeface="Helvetica" panose="020B0604020202030204" charset="0"/>
              </a:rPr>
              <a:t>on certain index buckets.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Index Locking Protocol</a:t>
            </a:r>
          </a:p>
        </p:txBody>
      </p:sp>
      <p:sp>
        <p:nvSpPr>
          <p:cNvPr id="128002" name="Rectangle 3"/>
          <p:cNvSpPr>
            <a:spLocks noGrp="1"/>
          </p:cNvSpPr>
          <p:nvPr>
            <p:ph type="body" idx="4294967295"/>
          </p:nvPr>
        </p:nvSpPr>
        <p:spPr>
          <a:xfrm>
            <a:off x="814388" y="1093788"/>
            <a:ext cx="8093075" cy="5297487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Index locking protocol: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Every relation must have at least one index. 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A transaction can access tuples only after finding them through one or more indices on the relation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A transaction 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 that performs a lookup must lock all the index leaf nodes that it accesses, in S-mode</a:t>
            </a:r>
          </a:p>
          <a:p>
            <a:pPr lvl="2"/>
            <a:r>
              <a:rPr lang="en-US" altLang="zh-CN" dirty="0">
                <a:latin typeface="Helvetica" panose="020B0604020202030204" charset="0"/>
              </a:rPr>
              <a:t>Even if the leaf node does not contain any tuple satisfying the index lookup (e.g. for a range query, no tuple in a leaf is in the range)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A transaction 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 that inserts, updates or deletes a tuple 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i="1" baseline="-25000" dirty="0">
                <a:latin typeface="Helvetica" panose="020B0604020202030204" charset="0"/>
              </a:rPr>
              <a:t>i</a:t>
            </a:r>
            <a:r>
              <a:rPr lang="en-US" altLang="zh-CN" dirty="0">
                <a:latin typeface="Helvetica" panose="020B0604020202030204" charset="0"/>
              </a:rPr>
              <a:t> in a relation </a:t>
            </a:r>
            <a:r>
              <a:rPr lang="en-US" altLang="zh-CN" i="1" dirty="0">
                <a:latin typeface="Helvetica" panose="020B0604020202030204" charset="0"/>
              </a:rPr>
              <a:t>r</a:t>
            </a:r>
            <a:r>
              <a:rPr lang="en-US" altLang="zh-CN" dirty="0">
                <a:latin typeface="Helvetica" panose="020B0604020202030204" charset="0"/>
              </a:rPr>
              <a:t> </a:t>
            </a:r>
          </a:p>
          <a:p>
            <a:pPr lvl="2"/>
            <a:r>
              <a:rPr lang="en-US" altLang="zh-CN" dirty="0">
                <a:latin typeface="Helvetica" panose="020B0604020202030204" charset="0"/>
              </a:rPr>
              <a:t>must update all indices to </a:t>
            </a:r>
            <a:r>
              <a:rPr lang="en-US" altLang="zh-CN" i="1" dirty="0">
                <a:latin typeface="Helvetica" panose="020B0604020202030204" charset="0"/>
              </a:rPr>
              <a:t>r</a:t>
            </a:r>
            <a:endParaRPr lang="en-US" altLang="zh-CN" dirty="0">
              <a:latin typeface="Helvetica" panose="020B0604020202030204" charset="0"/>
            </a:endParaRPr>
          </a:p>
          <a:p>
            <a:pPr lvl="2"/>
            <a:r>
              <a:rPr lang="en-US" altLang="zh-CN" dirty="0">
                <a:latin typeface="Helvetica" panose="020B0604020202030204" charset="0"/>
              </a:rPr>
              <a:t>must obtain exclusive locks on all index leaf nodes affected by the insert/update/delete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The rules of the two-phase locking protocol must be observed</a:t>
            </a:r>
          </a:p>
          <a:p>
            <a:r>
              <a:rPr lang="en-US" altLang="zh-CN" dirty="0">
                <a:latin typeface="Helvetica" panose="020B0604020202030204" charset="0"/>
              </a:rPr>
              <a:t>Guarantees that phantom phenomenon won</a:t>
            </a:r>
            <a:r>
              <a:rPr lang="ja-JP" altLang="en-US" dirty="0">
                <a:latin typeface="Helvetica" panose="020B0604020202030204" charset="0"/>
              </a:rPr>
              <a:t>’</a:t>
            </a:r>
            <a:r>
              <a:rPr lang="en-US" altLang="ja-JP" dirty="0">
                <a:latin typeface="Helvetica" panose="020B0604020202030204" charset="0"/>
              </a:rPr>
              <a:t>t occur</a:t>
            </a:r>
            <a:endParaRPr lang="en-US" altLang="zh-CN" dirty="0">
              <a:latin typeface="Helvetica" panose="020B060402020203020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Next-Key Locking</a:t>
            </a:r>
          </a:p>
        </p:txBody>
      </p:sp>
      <p:sp>
        <p:nvSpPr>
          <p:cNvPr id="13005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Index-locking protocol to prevent phantoms required locking entire leaf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Can result in poor concurrency if there are many inserts</a:t>
            </a:r>
          </a:p>
          <a:p>
            <a:r>
              <a:rPr lang="en-US" altLang="zh-CN" dirty="0">
                <a:latin typeface="Helvetica" panose="020B0604020202030204" charset="0"/>
              </a:rPr>
              <a:t>Alternative: for an index lookup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Lock all values that satisfy index lookup (match lookup value, or fall in lookup range)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Also lock next key value in index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Lock mode: S for lookups, X for insert/delete/update</a:t>
            </a:r>
          </a:p>
          <a:p>
            <a:r>
              <a:rPr lang="en-US" altLang="zh-CN" dirty="0">
                <a:latin typeface="Helvetica" panose="020B0604020202030204" charset="0"/>
              </a:rPr>
              <a:t>Ensures that range queries will conflict with inserts/deletes/updates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Regardless of which happens first, as long as both are concurrent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Concurrency in Index Structures</a:t>
            </a:r>
          </a:p>
        </p:txBody>
      </p:sp>
      <p:sp>
        <p:nvSpPr>
          <p:cNvPr id="132098" name="Rectangle 3"/>
          <p:cNvSpPr>
            <a:spLocks noGrp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Indices are unlike other database items in that their only job is to help in accessing data.</a:t>
            </a:r>
          </a:p>
          <a:p>
            <a:r>
              <a:rPr lang="en-US" altLang="zh-CN" dirty="0">
                <a:latin typeface="Helvetica" panose="020B0604020202030204" charset="0"/>
              </a:rPr>
              <a:t>Index-structures are typically accessed very often, much more than other database items. 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Treating index-structures like other database items, e.g. by 2-phase locking of index nodes can lead to low concurrency.   </a:t>
            </a:r>
          </a:p>
          <a:p>
            <a:r>
              <a:rPr lang="en-US" altLang="zh-CN" dirty="0">
                <a:latin typeface="Helvetica" panose="020B0604020202030204" charset="0"/>
              </a:rPr>
              <a:t>There are several index concurrency protocols where locks on internal nodes are released early, and not in a two-phase fashion.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It is acceptable to have nonserializable concurrent access to an index as long as the accuracy of the index is maintained.</a:t>
            </a:r>
          </a:p>
          <a:p>
            <a:pPr lvl="2"/>
            <a:r>
              <a:rPr lang="en-US" altLang="zh-CN" dirty="0">
                <a:latin typeface="Helvetica" panose="020B0604020202030204" charset="0"/>
              </a:rPr>
              <a:t>In particular, the exact values read in an internal node of a </a:t>
            </a:r>
            <a:br>
              <a:rPr lang="en-US" altLang="zh-CN" dirty="0">
                <a:latin typeface="Helvetica" panose="020B0604020202030204" charset="0"/>
              </a:rPr>
            </a:br>
            <a:r>
              <a:rPr lang="en-US" altLang="zh-CN" dirty="0">
                <a:latin typeface="Helvetica" panose="020B0604020202030204" charset="0"/>
              </a:rPr>
              <a:t>B</a:t>
            </a:r>
            <a:r>
              <a:rPr lang="en-US" altLang="zh-CN" baseline="30000" dirty="0">
                <a:latin typeface="Helvetica" panose="020B0604020202030204" charset="0"/>
              </a:rPr>
              <a:t>+</a:t>
            </a:r>
            <a:r>
              <a:rPr lang="en-US" altLang="zh-CN" dirty="0">
                <a:latin typeface="Helvetica" panose="020B0604020202030204" charset="0"/>
              </a:rPr>
              <a:t>-tree are irrelevant so long as we land up in the correct leaf node.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Concurrency in Index Structures (Cont.)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4294967295"/>
          </p:nvPr>
        </p:nvSpPr>
        <p:spPr>
          <a:xfrm>
            <a:off x="825500" y="1079500"/>
            <a:ext cx="7848600" cy="52324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1600" dirty="0">
                <a:latin typeface="Helvetica" panose="020B0604020202030204" charset="0"/>
              </a:rPr>
              <a:t>Example of index concurrency protocol:</a:t>
            </a:r>
          </a:p>
          <a:p>
            <a:r>
              <a:rPr lang="en-US" altLang="zh-CN" sz="1600" dirty="0">
                <a:latin typeface="Helvetica" panose="020B0604020202030204" charset="0"/>
              </a:rPr>
              <a:t>Use </a:t>
            </a:r>
            <a:r>
              <a:rPr lang="en-US" altLang="zh-CN" sz="1600" b="1" dirty="0">
                <a:solidFill>
                  <a:srgbClr val="000099"/>
                </a:solidFill>
                <a:latin typeface="Helvetica" panose="020B0604020202030204" charset="0"/>
              </a:rPr>
              <a:t>crabbing</a:t>
            </a:r>
            <a:r>
              <a:rPr lang="en-US" altLang="zh-CN" sz="1600" dirty="0">
                <a:solidFill>
                  <a:srgbClr val="000099"/>
                </a:solidFill>
                <a:latin typeface="Helvetica" panose="020B0604020202030204" charset="0"/>
              </a:rPr>
              <a:t> </a:t>
            </a:r>
            <a:r>
              <a:rPr lang="en-US" altLang="zh-CN" sz="1600" dirty="0">
                <a:latin typeface="Helvetica" panose="020B0604020202030204" charset="0"/>
              </a:rPr>
              <a:t>instead of two-phase locking on the nodes of the B</a:t>
            </a:r>
            <a:r>
              <a:rPr lang="en-US" altLang="zh-CN" sz="1600" baseline="30000" dirty="0">
                <a:latin typeface="Helvetica" panose="020B0604020202030204" charset="0"/>
              </a:rPr>
              <a:t>+</a:t>
            </a:r>
            <a:r>
              <a:rPr lang="en-US" altLang="zh-CN" sz="1600" dirty="0">
                <a:latin typeface="Helvetica" panose="020B0604020202030204" charset="0"/>
              </a:rPr>
              <a:t>-tree, as follows.  During search/insertion/deletion: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First lock the root node in shared mode.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After locking all required children of a node in shared mode, release the lock on the node.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During insertion/deletion, upgrade leaf node locks to exclusive mode.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When splitting or coalescing requires changes to a parent, lock the parent in exclusive mode.</a:t>
            </a:r>
          </a:p>
          <a:p>
            <a:r>
              <a:rPr lang="en-US" altLang="zh-CN" sz="1600" dirty="0">
                <a:latin typeface="Helvetica" panose="020B0604020202030204" charset="0"/>
              </a:rPr>
              <a:t>Above protocol can cause excessive deadlocks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Searches coming down the tree deadlock with updates going up the tree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Can abort and restart search, without affecting transaction</a:t>
            </a:r>
          </a:p>
          <a:p>
            <a:r>
              <a:rPr lang="en-US" altLang="zh-CN" sz="1600" dirty="0">
                <a:latin typeface="Helvetica" panose="020B0604020202030204" charset="0"/>
              </a:rPr>
              <a:t> Better protocols are available; see Section 16.9 for one such protocol, the B-link tree protocol</a:t>
            </a:r>
          </a:p>
          <a:p>
            <a:pPr lvl="1"/>
            <a:r>
              <a:rPr lang="en-US" altLang="zh-CN" sz="1600" dirty="0">
                <a:latin typeface="Helvetica" panose="020B0604020202030204" charset="0"/>
              </a:rPr>
              <a:t>Intuition: release lock on parent before acquiring lock on child</a:t>
            </a:r>
          </a:p>
          <a:p>
            <a:pPr lvl="2"/>
            <a:r>
              <a:rPr lang="en-US" altLang="zh-CN" sz="1600" dirty="0">
                <a:latin typeface="Helvetica" panose="020B0604020202030204" charset="0"/>
              </a:rPr>
              <a:t>And deal with changes that may have happened between lock release and acquire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Weak Levels of Consistency</a:t>
            </a:r>
          </a:p>
        </p:txBody>
      </p:sp>
      <p:sp>
        <p:nvSpPr>
          <p:cNvPr id="136194" name="Rectangle 3"/>
          <p:cNvSpPr>
            <a:spLocks noGrp="1"/>
          </p:cNvSpPr>
          <p:nvPr>
            <p:ph idx="1"/>
          </p:nvPr>
        </p:nvSpPr>
        <p:spPr>
          <a:xfrm>
            <a:off x="825500" y="1079500"/>
            <a:ext cx="7848600" cy="48768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b="1" dirty="0">
                <a:solidFill>
                  <a:srgbClr val="000099"/>
                </a:solidFill>
                <a:latin typeface="Helvetica" panose="020B0604020202030204" charset="0"/>
              </a:rPr>
              <a:t>Degree-two consistency</a:t>
            </a:r>
            <a:r>
              <a:rPr lang="en-US" altLang="zh-CN" b="1" dirty="0">
                <a:latin typeface="Helvetica" panose="020B0604020202030204" charset="0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latin typeface="Helvetica" panose="020B0604020202030204" charset="0"/>
              </a:rPr>
              <a:t> </a:t>
            </a:r>
            <a:r>
              <a:rPr lang="en-US" altLang="zh-CN" dirty="0">
                <a:latin typeface="Helvetica" panose="020B0604020202030204" charset="0"/>
              </a:rPr>
              <a:t>differs from two-phase locking in that S-locks may be released at any time, and locks may be acquired at any time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X-locks must be held till end of transaction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Serializability is not guaranteed, programmer must ensure that no erroneous database state will occur]</a:t>
            </a:r>
          </a:p>
          <a:p>
            <a:r>
              <a:rPr lang="en-US" altLang="zh-CN" b="1" dirty="0">
                <a:solidFill>
                  <a:srgbClr val="000099"/>
                </a:solidFill>
                <a:latin typeface="Helvetica" panose="020B0604020202030204" charset="0"/>
              </a:rPr>
              <a:t>Cursor stability</a:t>
            </a:r>
            <a:r>
              <a:rPr lang="en-US" altLang="zh-CN" dirty="0">
                <a:latin typeface="Helvetica" panose="020B0604020202030204" charset="0"/>
              </a:rPr>
              <a:t>: 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For reads, each tuple is locked, read, and lock is immediately released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X-locks are held till end of transaction</a:t>
            </a:r>
          </a:p>
          <a:p>
            <a:pPr lvl="1"/>
            <a:r>
              <a:rPr lang="en-US" altLang="zh-CN" dirty="0">
                <a:latin typeface="Helvetica" panose="020B0604020202030204" charset="0"/>
              </a:rPr>
              <a:t>Special case of degree-two consistency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Weak Levels of Consistency in SQL</a:t>
            </a:r>
          </a:p>
        </p:txBody>
      </p:sp>
      <p:sp>
        <p:nvSpPr>
          <p:cNvPr id="138242" name="Rectangle 3"/>
          <p:cNvSpPr>
            <a:spLocks noGrp="1"/>
          </p:cNvSpPr>
          <p:nvPr>
            <p:ph idx="1"/>
          </p:nvPr>
        </p:nvSpPr>
        <p:spPr>
          <a:xfrm>
            <a:off x="825500" y="1079500"/>
            <a:ext cx="7848600" cy="487680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SQL allows non-serializable executions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rgbClr val="000099"/>
                </a:solidFill>
                <a:latin typeface="Helvetica" panose="020B0604020202030204" charset="0"/>
              </a:rPr>
              <a:t>Serializable</a:t>
            </a:r>
            <a:r>
              <a:rPr lang="en-US" altLang="zh-CN" b="1" dirty="0">
                <a:latin typeface="Helvetica" panose="020B0604020202030204" charset="0"/>
              </a:rPr>
              <a:t>:</a:t>
            </a:r>
            <a:r>
              <a:rPr lang="en-US" altLang="zh-CN" dirty="0">
                <a:latin typeface="Helvetica" panose="020B0604020202030204" charset="0"/>
              </a:rPr>
              <a:t> is the default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rgbClr val="000099"/>
                </a:solidFill>
                <a:latin typeface="Helvetica" panose="020B0604020202030204" charset="0"/>
              </a:rPr>
              <a:t>Repeatable read</a:t>
            </a:r>
            <a:r>
              <a:rPr lang="en-US" altLang="zh-CN" dirty="0">
                <a:latin typeface="Helvetica" panose="020B0604020202030204" charset="0"/>
              </a:rPr>
              <a:t>: allows only committed records to be read, and repeating a read should return the same value (so read locks should be retained)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However, the phantom phenomenon need not be prevented</a:t>
            </a:r>
          </a:p>
          <a:p>
            <a:pPr lvl="3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T1 may see some records inserted by T2, but may not see others inserted by T2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rgbClr val="000099"/>
                </a:solidFill>
                <a:latin typeface="Helvetica" panose="020B0604020202030204" charset="0"/>
              </a:rPr>
              <a:t>Read committed</a:t>
            </a:r>
            <a:r>
              <a:rPr lang="en-US" altLang="zh-CN" dirty="0">
                <a:latin typeface="Helvetica" panose="020B0604020202030204" charset="0"/>
              </a:rPr>
              <a:t>:  same as degree two consistency, but most systems implement it as cursor-stability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rgbClr val="000099"/>
                </a:solidFill>
                <a:latin typeface="Helvetica" panose="020B0604020202030204" charset="0"/>
              </a:rPr>
              <a:t>Read uncommitted</a:t>
            </a:r>
            <a:r>
              <a:rPr lang="en-US" altLang="zh-CN" dirty="0">
                <a:latin typeface="Helvetica" panose="020B0604020202030204" charset="0"/>
              </a:rPr>
              <a:t>: allows even uncommitted data to be read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In many database systems, read committed is the default consistency level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Helvetica" panose="020B0604020202030204" charset="0"/>
              </a:rPr>
              <a:t>has to be explicitly changed to serializable when required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>
                <a:latin typeface="Helvetica" panose="020B0604020202030204" charset="0"/>
              </a:rPr>
              <a:t>set isolation level serializable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/>
          </p:cNvSpPr>
          <p:nvPr>
            <p:ph type="title"/>
          </p:nvPr>
        </p:nvSpPr>
        <p:spPr>
          <a:xfrm>
            <a:off x="768350" y="274638"/>
            <a:ext cx="8077200" cy="609600"/>
          </a:xfrm>
        </p:spPr>
        <p:txBody>
          <a:bodyPr vert="horz" wrap="square" lIns="91440" tIns="45720" rIns="91440" bIns="45720" anchor="b"/>
          <a:lstStyle/>
          <a:p>
            <a:r>
              <a:rPr lang="en-US" altLang="zh-CN" dirty="0">
                <a:effectLst/>
                <a:latin typeface="Helvetica" panose="020B0604020202030204" charset="0"/>
              </a:rPr>
              <a:t>Transactions across User Interaction</a:t>
            </a:r>
          </a:p>
        </p:txBody>
      </p:sp>
      <p:sp>
        <p:nvSpPr>
          <p:cNvPr id="1402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sz="1600" dirty="0">
                <a:latin typeface="Helvetica" panose="020B0604020202030204" charset="0"/>
              </a:rPr>
              <a:t>Many applications need transaction support across user interactions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latin typeface="Helvetica" panose="020B0604020202030204" charset="0"/>
              </a:rPr>
              <a:t>Can</a:t>
            </a:r>
            <a:r>
              <a:rPr lang="ja-JP" altLang="en-US" sz="1600" dirty="0">
                <a:latin typeface="Helvetica" panose="020B0604020202030204" charset="0"/>
              </a:rPr>
              <a:t>’</a:t>
            </a:r>
            <a:r>
              <a:rPr lang="en-US" altLang="ja-JP" sz="1600" dirty="0">
                <a:latin typeface="Helvetica" panose="020B0604020202030204" charset="0"/>
              </a:rPr>
              <a:t>t use locking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latin typeface="Helvetica" panose="020B0604020202030204" charset="0"/>
              </a:rPr>
              <a:t>Don</a:t>
            </a:r>
            <a:r>
              <a:rPr lang="ja-JP" altLang="en-US" sz="1600" dirty="0">
                <a:latin typeface="Helvetica" panose="020B0604020202030204" charset="0"/>
              </a:rPr>
              <a:t>’</a:t>
            </a:r>
            <a:r>
              <a:rPr lang="en-US" altLang="ja-JP" sz="1600" dirty="0">
                <a:latin typeface="Helvetica" panose="020B0604020202030204" charset="0"/>
              </a:rPr>
              <a:t>t want to reserve database connection per user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Helvetica" panose="020B0604020202030204" charset="0"/>
              </a:rPr>
              <a:t>Application level concurrency control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latin typeface="Helvetica" panose="020B0604020202030204" charset="0"/>
              </a:rPr>
              <a:t>Each tuple has a version number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latin typeface="Helvetica" panose="020B0604020202030204" charset="0"/>
              </a:rPr>
              <a:t>Transaction notes version number when reading tuple</a:t>
            </a:r>
          </a:p>
          <a:p>
            <a:pPr lvl="2">
              <a:lnSpc>
                <a:spcPct val="90000"/>
              </a:lnSpc>
            </a:pPr>
            <a:r>
              <a:rPr lang="en-US" altLang="zh-CN" sz="1600" b="1" dirty="0">
                <a:latin typeface="Helvetica" panose="020B0604020202030204" charset="0"/>
              </a:rPr>
              <a:t>select</a:t>
            </a:r>
            <a:r>
              <a:rPr lang="en-US" altLang="zh-CN" sz="1600" dirty="0">
                <a:latin typeface="Helvetica" panose="020B0604020202030204" charset="0"/>
              </a:rPr>
              <a:t> r.balance, r.version </a:t>
            </a:r>
            <a:r>
              <a:rPr lang="en-US" altLang="zh-CN" sz="1600" b="1" dirty="0">
                <a:latin typeface="Helvetica" panose="020B0604020202030204" charset="0"/>
              </a:rPr>
              <a:t>into</a:t>
            </a:r>
            <a:r>
              <a:rPr lang="en-US" altLang="zh-CN" sz="1600" dirty="0">
                <a:latin typeface="Helvetica" panose="020B0604020202030204" charset="0"/>
              </a:rPr>
              <a:t> :A, :version </a:t>
            </a:r>
            <a:br>
              <a:rPr lang="en-US" altLang="zh-CN" sz="1600" dirty="0">
                <a:latin typeface="Helvetica" panose="020B0604020202030204" charset="0"/>
              </a:rPr>
            </a:br>
            <a:r>
              <a:rPr lang="en-US" altLang="zh-CN" sz="1600" b="1" dirty="0">
                <a:latin typeface="Helvetica" panose="020B0604020202030204" charset="0"/>
              </a:rPr>
              <a:t>from</a:t>
            </a:r>
            <a:r>
              <a:rPr lang="en-US" altLang="zh-CN" sz="1600" dirty="0">
                <a:latin typeface="Helvetica" panose="020B0604020202030204" charset="0"/>
              </a:rPr>
              <a:t> r </a:t>
            </a:r>
            <a:r>
              <a:rPr lang="en-US" altLang="zh-CN" sz="1600" b="1" dirty="0">
                <a:latin typeface="Helvetica" panose="020B0604020202030204" charset="0"/>
              </a:rPr>
              <a:t>where </a:t>
            </a:r>
            <a:r>
              <a:rPr lang="en-US" altLang="zh-CN" sz="1600" dirty="0">
                <a:latin typeface="Helvetica" panose="020B0604020202030204" charset="0"/>
              </a:rPr>
              <a:t>acctId =23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latin typeface="Helvetica" panose="020B0604020202030204" charset="0"/>
              </a:rPr>
              <a:t>When writing tuple, check that current version number is same as the version when tuple was read</a:t>
            </a:r>
          </a:p>
          <a:p>
            <a:pPr lvl="2">
              <a:lnSpc>
                <a:spcPct val="90000"/>
              </a:lnSpc>
            </a:pPr>
            <a:r>
              <a:rPr lang="en-US" altLang="zh-CN" sz="1600" b="1" dirty="0">
                <a:latin typeface="Helvetica" panose="020B0604020202030204" charset="0"/>
              </a:rPr>
              <a:t>update </a:t>
            </a:r>
            <a:r>
              <a:rPr lang="en-US" altLang="zh-CN" sz="1600" dirty="0">
                <a:latin typeface="Helvetica" panose="020B0604020202030204" charset="0"/>
              </a:rPr>
              <a:t>r </a:t>
            </a:r>
            <a:r>
              <a:rPr lang="en-US" altLang="zh-CN" sz="1600" b="1" dirty="0">
                <a:latin typeface="Helvetica" panose="020B0604020202030204" charset="0"/>
              </a:rPr>
              <a:t>set </a:t>
            </a:r>
            <a:r>
              <a:rPr lang="en-US" altLang="zh-CN" sz="1600" dirty="0">
                <a:latin typeface="Helvetica" panose="020B0604020202030204" charset="0"/>
              </a:rPr>
              <a:t>r.balance = r.balance + :deposit </a:t>
            </a:r>
            <a:br>
              <a:rPr lang="en-US" altLang="zh-CN" sz="1600" dirty="0">
                <a:latin typeface="Helvetica" panose="020B0604020202030204" charset="0"/>
              </a:rPr>
            </a:br>
            <a:r>
              <a:rPr lang="en-US" altLang="zh-CN" sz="1600" b="1" dirty="0">
                <a:latin typeface="Helvetica" panose="020B0604020202030204" charset="0"/>
              </a:rPr>
              <a:t>where</a:t>
            </a:r>
            <a:r>
              <a:rPr lang="en-US" altLang="zh-CN" sz="1600" dirty="0">
                <a:latin typeface="Helvetica" panose="020B0604020202030204" charset="0"/>
              </a:rPr>
              <a:t> acctId = 23 </a:t>
            </a:r>
            <a:r>
              <a:rPr lang="en-US" altLang="zh-CN" sz="1600" b="1" dirty="0">
                <a:latin typeface="Helvetica" panose="020B0604020202030204" charset="0"/>
              </a:rPr>
              <a:t>and</a:t>
            </a:r>
            <a:r>
              <a:rPr lang="en-US" altLang="zh-CN" sz="1600" dirty="0">
                <a:latin typeface="Helvetica" panose="020B0604020202030204" charset="0"/>
              </a:rPr>
              <a:t> r.version = :version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Helvetica" panose="020B0604020202030204" charset="0"/>
              </a:rPr>
              <a:t>Equivalent to </a:t>
            </a:r>
            <a:r>
              <a:rPr lang="en-US" altLang="zh-CN" sz="1600" b="1" dirty="0">
                <a:solidFill>
                  <a:schemeClr val="bg2"/>
                </a:solidFill>
                <a:latin typeface="Helvetica" panose="020B0604020202030204" charset="0"/>
              </a:rPr>
              <a:t>optimistic concurrency control without validating read set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Helvetica" panose="020B0604020202030204" charset="0"/>
              </a:rPr>
              <a:t>Used internally in Hibernate ORM system, and manually in many applications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Helvetica" panose="020B0604020202030204" charset="0"/>
              </a:rPr>
              <a:t>Version numbering can also be used to support first committer wins check of snapshot isolation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latin typeface="Helvetica" panose="020B0604020202030204" charset="0"/>
              </a:rPr>
              <a:t>Unlike SI, reads are not guaranteed to be from a single snapshot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 wrap="square" lIns="91440" tIns="45720" rIns="91440" bIns="45720"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en-US" altLang="zh-CN" dirty="0">
                <a:latin typeface="Helvetica" panose="020B0604020202030204" charset="0"/>
              </a:rPr>
              <a:t>End of Module 16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Deadlocks</a:t>
            </a:r>
          </a:p>
        </p:txBody>
      </p:sp>
      <p:sp>
        <p:nvSpPr>
          <p:cNvPr id="143362" name="Rectangle 3"/>
          <p:cNvSpPr>
            <a:spLocks noGrp="1"/>
          </p:cNvSpPr>
          <p:nvPr>
            <p:ph type="body" idx="4294967295"/>
          </p:nvPr>
        </p:nvSpPr>
        <p:spPr>
          <a:xfrm>
            <a:off x="976313" y="1079500"/>
            <a:ext cx="7661275" cy="4903788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Helvetica" panose="020B0604020202030204" charset="0"/>
              </a:rPr>
              <a:t>Consider the following two transactions:</a:t>
            </a:r>
          </a:p>
          <a:p>
            <a:pPr>
              <a:buNone/>
            </a:pPr>
            <a:r>
              <a:rPr lang="en-US" altLang="zh-CN" dirty="0">
                <a:latin typeface="Helvetica" panose="020B0604020202030204" charset="0"/>
              </a:rPr>
              <a:t>             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baseline="-25000" dirty="0">
                <a:latin typeface="Helvetica" panose="020B0604020202030204" charset="0"/>
              </a:rPr>
              <a:t>1</a:t>
            </a:r>
            <a:r>
              <a:rPr lang="en-US" altLang="zh-CN" dirty="0">
                <a:latin typeface="Helvetica" panose="020B0604020202030204" charset="0"/>
              </a:rPr>
              <a:t>:     write (</a:t>
            </a:r>
            <a:r>
              <a:rPr lang="en-US" altLang="zh-CN" i="1" dirty="0">
                <a:latin typeface="Helvetica" panose="020B0604020202030204" charset="0"/>
              </a:rPr>
              <a:t>X</a:t>
            </a:r>
            <a:r>
              <a:rPr lang="en-US" altLang="zh-CN" dirty="0">
                <a:latin typeface="Helvetica" panose="020B0604020202030204" charset="0"/>
              </a:rPr>
              <a:t>)               </a:t>
            </a:r>
            <a:r>
              <a:rPr lang="en-US" altLang="zh-CN" i="1" dirty="0">
                <a:latin typeface="Helvetica" panose="020B0604020202030204" charset="0"/>
              </a:rPr>
              <a:t>T</a:t>
            </a:r>
            <a:r>
              <a:rPr lang="en-US" altLang="zh-CN" baseline="-25000" dirty="0">
                <a:latin typeface="Helvetica" panose="020B0604020202030204" charset="0"/>
              </a:rPr>
              <a:t>2</a:t>
            </a:r>
            <a:r>
              <a:rPr lang="en-US" altLang="zh-CN" dirty="0">
                <a:latin typeface="Helvetica" panose="020B0604020202030204" charset="0"/>
              </a:rPr>
              <a:t>:    write(</a:t>
            </a:r>
            <a:r>
              <a:rPr lang="en-US" altLang="zh-CN" i="1" dirty="0">
                <a:latin typeface="Helvetica" panose="020B0604020202030204" charset="0"/>
              </a:rPr>
              <a:t>Y</a:t>
            </a:r>
            <a:r>
              <a:rPr lang="en-US" altLang="zh-CN" dirty="0">
                <a:latin typeface="Helvetica" panose="020B0604020202030204" charset="0"/>
              </a:rPr>
              <a:t>)</a:t>
            </a:r>
          </a:p>
          <a:p>
            <a:pPr>
              <a:buNone/>
            </a:pPr>
            <a:r>
              <a:rPr lang="en-US" altLang="zh-CN" dirty="0">
                <a:latin typeface="Helvetica" panose="020B0604020202030204" charset="0"/>
              </a:rPr>
              <a:t>                       write(</a:t>
            </a:r>
            <a:r>
              <a:rPr lang="en-US" altLang="zh-CN" i="1" dirty="0">
                <a:latin typeface="Helvetica" panose="020B0604020202030204" charset="0"/>
              </a:rPr>
              <a:t>Y</a:t>
            </a:r>
            <a:r>
              <a:rPr lang="en-US" altLang="zh-CN" dirty="0">
                <a:latin typeface="Helvetica" panose="020B0604020202030204" charset="0"/>
              </a:rPr>
              <a:t>)                         write(</a:t>
            </a:r>
            <a:r>
              <a:rPr lang="en-US" altLang="zh-CN" i="1" dirty="0">
                <a:latin typeface="Helvetica" panose="020B0604020202030204" charset="0"/>
              </a:rPr>
              <a:t>X</a:t>
            </a:r>
            <a:r>
              <a:rPr lang="en-US" altLang="zh-CN" dirty="0">
                <a:latin typeface="Helvetica" panose="020B0604020202030204" charset="0"/>
              </a:rPr>
              <a:t>)</a:t>
            </a:r>
          </a:p>
          <a:p>
            <a:pPr>
              <a:buNone/>
            </a:pPr>
            <a:endParaRPr lang="en-US" altLang="zh-CN" dirty="0">
              <a:latin typeface="Helvetica" panose="020B0604020202030204" charset="0"/>
            </a:endParaRPr>
          </a:p>
          <a:p>
            <a:r>
              <a:rPr lang="en-US" altLang="zh-CN" dirty="0">
                <a:latin typeface="Helvetica" panose="020B0604020202030204" charset="0"/>
              </a:rPr>
              <a:t>Schedule with deadlock</a:t>
            </a:r>
          </a:p>
        </p:txBody>
      </p:sp>
      <p:pic>
        <p:nvPicPr>
          <p:cNvPr id="14336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75" y="3117850"/>
            <a:ext cx="4197350" cy="2063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Lock-Based Protocols (Cont.)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>
          <a:xfrm>
            <a:off x="88900" y="869950"/>
            <a:ext cx="8932863" cy="566737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Lock-compatibility matrix</a:t>
            </a:r>
          </a:p>
          <a:p>
            <a:endParaRPr lang="en-US" altLang="zh-CN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transaction may be granted a lock on an item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if the requested lock is </a:t>
            </a:r>
            <a:r>
              <a:rPr lang="en-US" altLang="zh-CN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compatible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with locks already held on the item by other transactions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Any number of transactions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can hold </a:t>
            </a: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shared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locks on an item, but if any transaction holds an </a:t>
            </a: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exclusive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on the item </a:t>
            </a:r>
            <a:r>
              <a:rPr lang="en-US" altLang="zh-CN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 other transaction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may hold any lock on the item.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a lock cannot be granted, the requesting transaction is made to wait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till all incompatible locks held by other transactions have been released.  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lock is then granted.</a:t>
            </a:r>
          </a:p>
        </p:txBody>
      </p:sp>
      <p:pic>
        <p:nvPicPr>
          <p:cNvPr id="11267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0" y="1065213"/>
            <a:ext cx="2112963" cy="1208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e233bbf-dafa-4265-89ca-1f5a62ba5696"/>
  <p:tag name="COMMONDATA" val="eyJoZGlkIjoiZWIxYzZkM2FmYTk4YjgyMWQyYjQ4MGI5NDkwOGIwYmYifQ==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3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3020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154</TotalTime>
  <Words>7258</Words>
  <Application>Microsoft Macintosh PowerPoint</Application>
  <PresentationFormat>全屏显示(4:3)</PresentationFormat>
  <Paragraphs>919</Paragraphs>
  <Slides>89</Slides>
  <Notes>64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1" baseType="lpstr">
      <vt:lpstr>2_db-5-grey</vt:lpstr>
      <vt:lpstr>MS_ClipArt_Gallery.2</vt:lpstr>
      <vt:lpstr>Chapter 15 : Concurrency Control </vt:lpstr>
      <vt:lpstr>Outline</vt:lpstr>
      <vt:lpstr>并发控制 概览</vt:lpstr>
      <vt:lpstr>并发控制 概览</vt:lpstr>
      <vt:lpstr>并发控制 概览</vt:lpstr>
      <vt:lpstr>并发控制 概览</vt:lpstr>
      <vt:lpstr>并发控制 概览</vt:lpstr>
      <vt:lpstr>Lock-Based Protocols</vt:lpstr>
      <vt:lpstr>Lock-Based Protocols (Cont.)</vt:lpstr>
      <vt:lpstr>Lock-Based Protocols (Cont.)</vt:lpstr>
      <vt:lpstr>PowerPoint 演示文稿</vt:lpstr>
      <vt:lpstr>普通锁不能解决可串行化调度问题</vt:lpstr>
      <vt:lpstr>The Two-Phase Locking Protocol</vt:lpstr>
      <vt:lpstr>两阶段锁能解决可串行化调度问题</vt:lpstr>
      <vt:lpstr>PowerPoint 演示文稿</vt:lpstr>
      <vt:lpstr>The Two-Phase Locking Protocol (Cont.)</vt:lpstr>
      <vt:lpstr>Lock Conversions</vt:lpstr>
      <vt:lpstr>Automatic Acquisition of Locks</vt:lpstr>
      <vt:lpstr>Automatic Acquisition of Locks (Cont.)</vt:lpstr>
      <vt:lpstr>Deadlocks</vt:lpstr>
      <vt:lpstr>Deadlocks (Cont.)</vt:lpstr>
      <vt:lpstr>锁带来的问题</vt:lpstr>
      <vt:lpstr>锁带来的问题</vt:lpstr>
      <vt:lpstr>Deadlocks (Cont.)</vt:lpstr>
      <vt:lpstr>PowerPoint 演示文稿</vt:lpstr>
      <vt:lpstr>Implementation of Locking</vt:lpstr>
      <vt:lpstr>锁的数据结构</vt:lpstr>
      <vt:lpstr>Lock Table</vt:lpstr>
      <vt:lpstr>Deadlock Handling</vt:lpstr>
      <vt:lpstr>More Deadlock Prevention Strategies</vt:lpstr>
      <vt:lpstr>PowerPoint 演示文稿</vt:lpstr>
      <vt:lpstr>PowerPoint 演示文稿</vt:lpstr>
      <vt:lpstr>Deadlock prevention (Cont.)</vt:lpstr>
      <vt:lpstr>Deadlock Detection</vt:lpstr>
      <vt:lpstr>Deadlock Detection (Cont.)</vt:lpstr>
      <vt:lpstr>Deadlock Recovery</vt:lpstr>
      <vt:lpstr>Multiple Granularity</vt:lpstr>
      <vt:lpstr>Example of Granularity Hierarchy</vt:lpstr>
      <vt:lpstr>16.4  Multiple Granularity</vt:lpstr>
      <vt:lpstr>Intention Lock Modes</vt:lpstr>
      <vt:lpstr>Compatibility Matrix with Intention Lock Modes</vt:lpstr>
      <vt:lpstr>Multiple Granularity Locking Scheme</vt:lpstr>
      <vt:lpstr>Multiple Granularity Locking Scheme</vt:lpstr>
      <vt:lpstr>Multiple Granularity Locking Scheme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Timestamp-Based Protocols</vt:lpstr>
      <vt:lpstr>Timestamp-Based Protocols (Cont.)</vt:lpstr>
      <vt:lpstr>Timestamp-Based Protocols (Cont.)</vt:lpstr>
      <vt:lpstr>Example Use of the Protocol</vt:lpstr>
      <vt:lpstr>Correctness of Timestamp-Ordering Protocol</vt:lpstr>
      <vt:lpstr>Recoverability and Cascade Freedom</vt:lpstr>
      <vt:lpstr>Thomas’ Write Rule</vt:lpstr>
      <vt:lpstr>Validation-Based Protocol</vt:lpstr>
      <vt:lpstr>Validation-Based Protocol (Cont.)</vt:lpstr>
      <vt:lpstr>Validation Test for Transaction Tj</vt:lpstr>
      <vt:lpstr>Schedule Produced by Validation</vt:lpstr>
      <vt:lpstr>Multiversion Schemes</vt:lpstr>
      <vt:lpstr>Multiversion Timestamp Ordering</vt:lpstr>
      <vt:lpstr>Multiversion Timestamp Ordering (Cont)</vt:lpstr>
      <vt:lpstr>Multiversion Two-Phase Locking</vt:lpstr>
      <vt:lpstr>Multiversion Two-Phase Locking (Cont.)</vt:lpstr>
      <vt:lpstr>MVCC: Implementation Issues</vt:lpstr>
      <vt:lpstr>Snapshot Isolation </vt:lpstr>
      <vt:lpstr>Snapshot Isolation</vt:lpstr>
      <vt:lpstr>Snapshot Read</vt:lpstr>
      <vt:lpstr>Snapshot Write: First Committer Wins</vt:lpstr>
      <vt:lpstr>Benefits of SI</vt:lpstr>
      <vt:lpstr>Snapshot Isolation</vt:lpstr>
      <vt:lpstr>Snapshot Isolation Anomalies</vt:lpstr>
      <vt:lpstr>SI In Oracle and PostgreSQL</vt:lpstr>
      <vt:lpstr>SI In Oracle and PostgreSQL</vt:lpstr>
      <vt:lpstr>Insert and Delete Operations</vt:lpstr>
      <vt:lpstr>Insert  and Delete Operations (Cont.)</vt:lpstr>
      <vt:lpstr>Index Locking Protocol</vt:lpstr>
      <vt:lpstr>Next-Key Locking</vt:lpstr>
      <vt:lpstr>Concurrency in Index Structures</vt:lpstr>
      <vt:lpstr>Concurrency in Index Structures (Cont.)</vt:lpstr>
      <vt:lpstr>Weak Levels of Consistency</vt:lpstr>
      <vt:lpstr>Weak Levels of Consistency in SQL</vt:lpstr>
      <vt:lpstr>Transactions across User Interaction</vt:lpstr>
      <vt:lpstr>End of Module 16</vt:lpstr>
      <vt:lpstr>Deadlocks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15: Concurrency Control</dc:title>
  <dc:creator>Silberschatz, Korth and Sudarshan</dc:creator>
  <cp:lastModifiedBy>康 辉</cp:lastModifiedBy>
  <cp:revision>312</cp:revision>
  <dcterms:created xsi:type="dcterms:W3CDTF">2009-12-21T15:40:00Z</dcterms:created>
  <dcterms:modified xsi:type="dcterms:W3CDTF">2023-11-15T03:34:18Z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66F7743D6C9243FB9A7AFCF39FE0D7CC</vt:lpwstr>
  </property>
</Properties>
</file>