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9"/>
  </p:handoutMasterIdLst>
  <p:sldIdLst>
    <p:sldId id="339" r:id="rId3"/>
    <p:sldId id="405" r:id="rId5"/>
    <p:sldId id="406" r:id="rId6"/>
    <p:sldId id="340" r:id="rId7"/>
    <p:sldId id="407" r:id="rId8"/>
    <p:sldId id="341" r:id="rId9"/>
    <p:sldId id="342" r:id="rId10"/>
    <p:sldId id="343" r:id="rId11"/>
    <p:sldId id="344" r:id="rId12"/>
    <p:sldId id="345" r:id="rId13"/>
    <p:sldId id="346" r:id="rId14"/>
    <p:sldId id="347" r:id="rId15"/>
    <p:sldId id="348" r:id="rId16"/>
    <p:sldId id="408" r:id="rId17"/>
    <p:sldId id="349" r:id="rId18"/>
    <p:sldId id="350" r:id="rId19"/>
    <p:sldId id="351" r:id="rId20"/>
    <p:sldId id="352" r:id="rId21"/>
    <p:sldId id="353" r:id="rId22"/>
    <p:sldId id="354" r:id="rId23"/>
    <p:sldId id="420" r:id="rId24"/>
    <p:sldId id="448" r:id="rId25"/>
    <p:sldId id="355" r:id="rId26"/>
    <p:sldId id="422" r:id="rId27"/>
    <p:sldId id="356" r:id="rId28"/>
    <p:sldId id="357" r:id="rId29"/>
    <p:sldId id="409" r:id="rId30"/>
    <p:sldId id="358" r:id="rId31"/>
    <p:sldId id="359" r:id="rId32"/>
    <p:sldId id="360" r:id="rId33"/>
    <p:sldId id="361" r:id="rId34"/>
    <p:sldId id="362" r:id="rId35"/>
    <p:sldId id="369" r:id="rId36"/>
    <p:sldId id="410" r:id="rId37"/>
    <p:sldId id="412" r:id="rId38"/>
    <p:sldId id="413" r:id="rId39"/>
    <p:sldId id="419" r:id="rId40"/>
    <p:sldId id="414" r:id="rId41"/>
    <p:sldId id="415" r:id="rId42"/>
    <p:sldId id="416" r:id="rId43"/>
    <p:sldId id="417" r:id="rId44"/>
    <p:sldId id="370" r:id="rId45"/>
    <p:sldId id="371" r:id="rId46"/>
    <p:sldId id="421" r:id="rId47"/>
    <p:sldId id="404" r:id="rId48"/>
  </p:sldIdLst>
  <p:sldSz cx="9144000" cy="6858000" type="screen4x3"/>
  <p:notesSz cx="6858000" cy="9144000"/>
  <p:defaultTextStyle>
    <a:defPPr>
      <a:defRPr lang="zh-CN"/>
    </a:defPPr>
    <a:lvl1pPr marL="0" lvl="0"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a:srgbClr val="6600CC"/>
    <a:srgbClr val="FF9900"/>
    <a:srgbClr val="660066"/>
    <a:srgbClr val="990000"/>
    <a:srgbClr val="FF0000"/>
    <a:srgbClr val="8000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p:restoredTop sz="94628"/>
  </p:normalViewPr>
  <p:slideViewPr>
    <p:cSldViewPr showGuides="1">
      <p:cViewPr varScale="1">
        <p:scale>
          <a:sx n="104" d="100"/>
          <a:sy n="104" d="100"/>
        </p:scale>
        <p:origin x="-174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1074"/>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handoutMaster" Target="handoutMasters/handoutMaster1.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6.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4.vml.rels><?xml version="1.0" encoding="UTF-8" standalone="yes"?>
<Relationships xmlns="http://schemas.openxmlformats.org/package/2006/relationships"><Relationship Id="rId5" Type="http://schemas.openxmlformats.org/officeDocument/2006/relationships/image" Target="../media/image25.wmf"/><Relationship Id="rId4" Type="http://schemas.openxmlformats.org/officeDocument/2006/relationships/image" Target="../media/image24.wmf"/><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image" Target="../media/image3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6.emf"/></Relationships>
</file>

<file path=ppt/drawings/_rels/vmlDrawing8.vml.rels><?xml version="1.0" encoding="UTF-8" standalone="yes"?>
<Relationships xmlns="http://schemas.openxmlformats.org/package/2006/relationships"><Relationship Id="rId4" Type="http://schemas.openxmlformats.org/officeDocument/2006/relationships/image" Target="../media/image41.wmf"/><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页眉占位符 5121"/>
          <p:cNvSpPr>
            <a:spLocks noGrp="1"/>
          </p:cNvSpPr>
          <p:nvPr>
            <p:ph type="hdr" sz="quarter"/>
          </p:nvPr>
        </p:nvSpPr>
        <p:spPr>
          <a:xfrm>
            <a:off x="0" y="0"/>
            <a:ext cx="2971800" cy="457200"/>
          </a:xfrm>
          <a:prstGeom prst="rect">
            <a:avLst/>
          </a:prstGeom>
          <a:noFill/>
          <a:ln w="9525">
            <a:noFill/>
          </a:ln>
        </p:spPr>
        <p:txBody>
          <a:bodyPr/>
          <a:lstStyle/>
          <a:p>
            <a:pPr lvl="0"/>
            <a:endParaRPr lang="zh-CN" altLang="en-US" sz="1200" dirty="0"/>
          </a:p>
        </p:txBody>
      </p:sp>
      <p:sp>
        <p:nvSpPr>
          <p:cNvPr id="5123" name="日期占位符 5122"/>
          <p:cNvSpPr>
            <a:spLocks noGrp="1"/>
          </p:cNvSpPr>
          <p:nvPr>
            <p:ph type="dt" idx="1"/>
          </p:nvPr>
        </p:nvSpPr>
        <p:spPr>
          <a:xfrm>
            <a:off x="3886200" y="0"/>
            <a:ext cx="2971800" cy="457200"/>
          </a:xfrm>
          <a:prstGeom prst="rect">
            <a:avLst/>
          </a:prstGeom>
          <a:noFill/>
          <a:ln w="9525">
            <a:noFill/>
          </a:ln>
        </p:spPr>
        <p:txBody>
          <a:bodyPr/>
          <a:lstStyle/>
          <a:p>
            <a:pPr lvl="0" algn="r"/>
            <a:endParaRPr lang="zh-CN" altLang="en-US" sz="1200" dirty="0"/>
          </a:p>
        </p:txBody>
      </p:sp>
      <p:sp>
        <p:nvSpPr>
          <p:cNvPr id="5124" name="幻灯片图像占位符 5123"/>
          <p:cNvSpPr>
            <a:spLocks noGrp="1" noRot="1" noChangeAspect="1"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5125" name="文本占位符 5124"/>
          <p:cNvSpPr>
            <a:spLocks noGrp="1"/>
          </p:cNvSpPr>
          <p:nvPr>
            <p:ph type="body" sz="quarter" idx="3"/>
          </p:nvPr>
        </p:nvSpPr>
        <p:spPr>
          <a:xfrm>
            <a:off x="914400" y="4343400"/>
            <a:ext cx="5029200" cy="4114800"/>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126" name="页脚占位符 5125"/>
          <p:cNvSpPr>
            <a:spLocks noGrp="1"/>
          </p:cNvSpPr>
          <p:nvPr>
            <p:ph type="ftr" sz="quarter" idx="4"/>
          </p:nvPr>
        </p:nvSpPr>
        <p:spPr>
          <a:xfrm>
            <a:off x="0" y="8686800"/>
            <a:ext cx="2971800" cy="457200"/>
          </a:xfrm>
          <a:prstGeom prst="rect">
            <a:avLst/>
          </a:prstGeom>
          <a:noFill/>
          <a:ln w="9525">
            <a:noFill/>
          </a:ln>
        </p:spPr>
        <p:txBody>
          <a:bodyPr anchor="b"/>
          <a:lstStyle/>
          <a:p>
            <a:pPr lvl="0"/>
            <a:endParaRPr lang="zh-CN" altLang="en-US" sz="1200" dirty="0"/>
          </a:p>
        </p:txBody>
      </p:sp>
      <p:sp>
        <p:nvSpPr>
          <p:cNvPr id="5127" name="灯片编号占位符 5126"/>
          <p:cNvSpPr>
            <a:spLocks noGrp="1"/>
          </p:cNvSpPr>
          <p:nvPr>
            <p:ph type="sldNum" sz="quarter" idx="5"/>
          </p:nvPr>
        </p:nvSpPr>
        <p:spPr>
          <a:xfrm>
            <a:off x="3886200" y="8686800"/>
            <a:ext cx="2971800" cy="457200"/>
          </a:xfrm>
          <a:prstGeom prst="rect">
            <a:avLst/>
          </a:prstGeom>
          <a:noFill/>
          <a:ln w="9525">
            <a:noFill/>
          </a:ln>
        </p:spPr>
        <p:txBody>
          <a:bodyPr anchor="b"/>
          <a:lstStyle/>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p:nvPr>
        </p:nvSpPr>
        <p:spPr/>
        <p:txBody>
          <a:bodyPr/>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绝对零度</a:t>
            </a:r>
            <a:r>
              <a:rPr lang="en-US" altLang="zh-CN" dirty="0" smtClean="0"/>
              <a:t>-273.15</a:t>
            </a:r>
            <a:r>
              <a:rPr lang="zh-CN" altLang="en-US" dirty="0" smtClean="0"/>
              <a:t>摄氏度</a:t>
            </a:r>
            <a:endParaRPr lang="zh-CN" altLang="en-US" dirty="0"/>
          </a:p>
        </p:txBody>
      </p:sp>
      <p:sp>
        <p:nvSpPr>
          <p:cNvPr id="4" name="灯片编号占位符 3"/>
          <p:cNvSpPr>
            <a:spLocks noGrp="1"/>
          </p:cNvSpPr>
          <p:nvPr>
            <p:ph type="sldNum" sz="quarter" idx="10"/>
          </p:nvPr>
        </p:nvSpPr>
        <p:spPr/>
        <p:txBody>
          <a:bodyPr/>
          <a:lstStyle/>
          <a:p>
            <a:pPr lvl="0" algn="r"/>
            <a:fld id="{9A0DB2DC-4C9A-4742-B13C-FB6460FD3503}" type="slidenum">
              <a:rPr lang="zh-CN" altLang="en-US" sz="1200" smtClean="0"/>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26.85摄氏度</a:t>
            </a:r>
            <a:endParaRPr lang="zh-CN" altLang="en-US"/>
          </a:p>
        </p:txBody>
      </p:sp>
      <p:sp>
        <p:nvSpPr>
          <p:cNvPr id="4" name="灯片编号占位符 3"/>
          <p:cNvSpPr>
            <a:spLocks noGrp="1"/>
          </p:cNvSpPr>
          <p:nvPr>
            <p:ph type="sldNum" sz="quarter" idx="5"/>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fld>
            <a:endParaRPr lang="zh-CN" altLang="en-US" sz="1200" dirty="0"/>
          </a:p>
        </p:txBody>
      </p:sp>
      <p:sp>
        <p:nvSpPr>
          <p:cNvPr id="152578" name="幻灯片图像占位符 152577"/>
          <p:cNvSpPr>
            <a:spLocks noGrp="1" noRot="1" noChangeAspect="1"/>
          </p:cNvSpPr>
          <p:nvPr>
            <p:ph type="sldImg"/>
          </p:nvPr>
        </p:nvSpPr>
        <p:spPr>
          <a:xfrm>
            <a:off x="1143000" y="685800"/>
            <a:ext cx="4572000" cy="3429000"/>
          </a:xfrm>
          <a:solidFill>
            <a:srgbClr val="FFFFFF"/>
          </a:solidFill>
          <a:ln w="9525" cap="flat" cmpd="sng">
            <a:solidFill>
              <a:srgbClr val="000000"/>
            </a:solidFill>
            <a:prstDash val="solid"/>
            <a:headEnd type="none" w="med" len="med"/>
            <a:tailEnd type="none" w="med" len="med"/>
          </a:ln>
        </p:spPr>
      </p:sp>
      <p:sp>
        <p:nvSpPr>
          <p:cNvPr id="152579" name="文本占位符 152578"/>
          <p:cNvSpPr>
            <a:spLocks noGrp="1"/>
          </p:cNvSpPr>
          <p:nvPr>
            <p:ph type="body" idx="1"/>
          </p:nvPr>
        </p:nvSpPr>
        <p:spPr>
          <a:xfrm>
            <a:off x="914400" y="4343400"/>
            <a:ext cx="5029200" cy="4114800"/>
          </a:xfrm>
          <a:solidFill>
            <a:srgbClr val="FFFFFF"/>
          </a:solidFill>
          <a:ln w="9525" cap="flat" cmpd="sng">
            <a:solidFill>
              <a:srgbClr val="000000"/>
            </a:solidFill>
            <a:prstDash val="solid"/>
            <a:headEnd type="none" w="med" len="med"/>
            <a:tailEnd type="none" w="med" len="med"/>
          </a:ln>
        </p:spPr>
        <p:txBody>
          <a:bodyPr/>
          <a:lstStyle/>
          <a:p>
            <a:pPr lvl="0"/>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） 雪崩击穿 </a:t>
            </a:r>
            <a:endParaRPr lang="zh-CN" altLang="en-US" dirty="0" smtClean="0"/>
          </a:p>
          <a:p>
            <a:r>
              <a:rPr lang="zh-CN" altLang="en-US" dirty="0" smtClean="0"/>
              <a:t>随着反向电压的提高，空间电荷区内电场增强，通过势垒区的载流子获得的能量也随之增加。当反向电压接近击穿电压</a:t>
            </a:r>
            <a:r>
              <a:rPr lang="en-US" altLang="zh-CN" dirty="0" smtClean="0"/>
              <a:t>UB</a:t>
            </a:r>
            <a:r>
              <a:rPr lang="zh-CN" altLang="en-US" dirty="0" smtClean="0"/>
              <a:t>时，这些有较高能量的载流子与空间电荷区内的中性原子相遇发生碰撞电离，产生新的电子</a:t>
            </a:r>
            <a:r>
              <a:rPr lang="en-US" altLang="zh-CN" dirty="0" smtClean="0"/>
              <a:t>—</a:t>
            </a:r>
            <a:r>
              <a:rPr lang="zh-CN" altLang="en-US" dirty="0" smtClean="0"/>
              <a:t>空穴对。这些新产生的电子和空穴又会在电场的作用下，重新获得能量，碰撞其它的中性原子使之电离，再产生更多的电子</a:t>
            </a:r>
            <a:r>
              <a:rPr lang="en-US" altLang="zh-CN" dirty="0" smtClean="0"/>
              <a:t>—</a:t>
            </a:r>
            <a:r>
              <a:rPr lang="zh-CN" altLang="en-US" dirty="0" smtClean="0"/>
              <a:t>空穴对。这种连锁反应继续下去，使空间电荷区内的载流子数量剧增，就像雪崩一样，使反向电流急剧增大，产生击穿。所以把这种击穿称为雪崩击穿。 </a:t>
            </a:r>
            <a:endParaRPr lang="zh-CN" altLang="en-US" dirty="0" smtClean="0"/>
          </a:p>
          <a:p>
            <a:r>
              <a:rPr lang="zh-CN" altLang="en-US" dirty="0" smtClean="0"/>
              <a:t>雪崩击穿一般发生在掺杂浓度较低、外加电压又较高的</a:t>
            </a:r>
            <a:r>
              <a:rPr lang="en-US" altLang="zh-CN" dirty="0" smtClean="0"/>
              <a:t>PN</a:t>
            </a:r>
            <a:r>
              <a:rPr lang="zh-CN" altLang="en-US" dirty="0" smtClean="0"/>
              <a:t>结中。这是因为掺杂浓度较低的</a:t>
            </a:r>
            <a:r>
              <a:rPr lang="en-US" altLang="zh-CN" dirty="0" smtClean="0"/>
              <a:t>PN</a:t>
            </a:r>
            <a:r>
              <a:rPr lang="zh-CN" altLang="en-US" dirty="0" smtClean="0"/>
              <a:t>结，空间电荷区宽度较宽，发生碰撞电离的机会较多。  </a:t>
            </a:r>
            <a:endParaRPr lang="zh-CN" altLang="en-US" dirty="0" smtClean="0"/>
          </a:p>
          <a:p>
            <a:r>
              <a:rPr lang="en-US" altLang="zh-CN" dirty="0" smtClean="0"/>
              <a:t>2</a:t>
            </a:r>
            <a:r>
              <a:rPr lang="zh-CN" altLang="en-US" dirty="0" smtClean="0"/>
              <a:t>） 齐纳击穿 </a:t>
            </a:r>
            <a:endParaRPr lang="zh-CN" altLang="en-US" dirty="0" smtClean="0"/>
          </a:p>
          <a:p>
            <a:r>
              <a:rPr lang="zh-CN" altLang="en-US" dirty="0" smtClean="0"/>
              <a:t>当反向电压增大到一定值时，势垒区内就能建立起很强的电场，它能够直接将束缚在共价键中的价电子拉出来，使势垒区产生大量的电子</a:t>
            </a:r>
            <a:r>
              <a:rPr lang="en-US" altLang="zh-CN" dirty="0" smtClean="0"/>
              <a:t>—</a:t>
            </a:r>
            <a:r>
              <a:rPr lang="zh-CN" altLang="en-US" dirty="0" smtClean="0"/>
              <a:t>空穴对，形成较大的反向电流，产生击穿。把这种在强电场作用下，使势垒区中原子直接激发的击穿现象称为齐纳击穿。 </a:t>
            </a:r>
            <a:endParaRPr lang="zh-CN" altLang="en-US" dirty="0" smtClean="0"/>
          </a:p>
          <a:p>
            <a:r>
              <a:rPr lang="zh-CN" altLang="en-US" dirty="0" smtClean="0"/>
              <a:t>齐纳击穿一般发生在掺杂浓度较高的</a:t>
            </a:r>
            <a:r>
              <a:rPr lang="en-US" altLang="zh-CN" dirty="0" smtClean="0"/>
              <a:t>PN</a:t>
            </a:r>
            <a:r>
              <a:rPr lang="zh-CN" altLang="en-US" dirty="0" smtClean="0"/>
              <a:t>结中。这是因为掺杂浓度较高的</a:t>
            </a:r>
            <a:r>
              <a:rPr lang="en-US" altLang="zh-CN" dirty="0" smtClean="0"/>
              <a:t>PN</a:t>
            </a:r>
            <a:r>
              <a:rPr lang="zh-CN" altLang="en-US" dirty="0" smtClean="0"/>
              <a:t>结，空间电荷区的电荷密度很大，宽度较窄，只要加不大的反向电压，就能建立起很强的电场，发生齐纳击穿。  </a:t>
            </a:r>
            <a:endParaRPr lang="zh-CN" altLang="en-US" dirty="0" smtClean="0"/>
          </a:p>
          <a:p>
            <a:r>
              <a:rPr lang="zh-CN" altLang="en-US" dirty="0" smtClean="0"/>
              <a:t>两者的区别</a:t>
            </a:r>
            <a:r>
              <a:rPr lang="en-US" altLang="zh-CN" dirty="0" smtClean="0"/>
              <a:t>: </a:t>
            </a:r>
            <a:endParaRPr lang="en-US" altLang="zh-CN" dirty="0" smtClean="0"/>
          </a:p>
          <a:p>
            <a:r>
              <a:rPr lang="en-US" altLang="zh-CN" dirty="0" smtClean="0"/>
              <a:t>PN</a:t>
            </a:r>
            <a:r>
              <a:rPr lang="zh-CN" altLang="en-US" dirty="0" smtClean="0"/>
              <a:t>结反向击穿有齐纳击穿和雪崩击穿，一般两种击穿同时存在，但在电压低于 </a:t>
            </a:r>
            <a:r>
              <a:rPr lang="en-US" altLang="zh-CN" dirty="0" smtClean="0"/>
              <a:t>5</a:t>
            </a:r>
            <a:r>
              <a:rPr lang="zh-CN" altLang="en-US" dirty="0" smtClean="0"/>
              <a:t>－</a:t>
            </a:r>
            <a:r>
              <a:rPr lang="en-US" altLang="zh-CN" dirty="0" smtClean="0"/>
              <a:t>6V</a:t>
            </a:r>
            <a:r>
              <a:rPr lang="zh-CN" altLang="en-US" dirty="0" smtClean="0"/>
              <a:t>时的击穿以齐纳击穿为主，而电压高于</a:t>
            </a:r>
            <a:r>
              <a:rPr lang="en-US" altLang="zh-CN" dirty="0" smtClean="0"/>
              <a:t>5</a:t>
            </a:r>
            <a:r>
              <a:rPr lang="zh-CN" altLang="en-US" dirty="0" smtClean="0"/>
              <a:t>－</a:t>
            </a:r>
            <a:r>
              <a:rPr lang="en-US" altLang="zh-CN" dirty="0" smtClean="0"/>
              <a:t>6V</a:t>
            </a:r>
            <a:r>
              <a:rPr lang="zh-CN" altLang="en-US" dirty="0" smtClean="0"/>
              <a:t>时的击穿以雪崩击穿</a:t>
            </a:r>
            <a:r>
              <a:rPr lang="zh-CN" altLang="en-US" smtClean="0"/>
              <a:t>为主。</a:t>
            </a:r>
            <a:endParaRPr lang="zh-CN" altLang="en-US" dirty="0" smtClean="0"/>
          </a:p>
        </p:txBody>
      </p:sp>
      <p:sp>
        <p:nvSpPr>
          <p:cNvPr id="4" name="灯片编号占位符 3"/>
          <p:cNvSpPr>
            <a:spLocks noGrp="1"/>
          </p:cNvSpPr>
          <p:nvPr>
            <p:ph type="sldNum" sz="quarter" idx="10"/>
          </p:nvPr>
        </p:nvSpPr>
        <p:spPr/>
        <p:txBody>
          <a:bodyPr/>
          <a:lstStyle/>
          <a:p>
            <a:pPr lvl="0" algn="r"/>
            <a:fld id="{9A0DB2DC-4C9A-4742-B13C-FB6460FD3503}" type="slidenum">
              <a:rPr lang="zh-CN" altLang="en-US" sz="1200" smtClean="0"/>
            </a:fld>
            <a:endParaRPr lang="zh-CN"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二极管正向导电时，电子扩散到对方区域后，在PN结边界上积累，并有一定的浓度分布。积累的电荷量随外加电压的变化而变化，当PN结正向电压加大时，正向电流随着加大，这就要有更多的载流子积累起来以满足电流加大的要求；而当正向电压减小时，正向电流减小，积累在P区的电子或N区的空穴就要相对减小，这样，就相应地要有载流子的“充入”和“放出”。因此，积累在P区的电子或N区的空穴随外加电压的变化就可PN结的扩散电容CD描述。扩散电容反映了在外加电压作用下载流子在扩散过程中积累的情况。</a:t>
            </a:r>
            <a:endParaRPr lang="zh-CN" altLang="en-US"/>
          </a:p>
          <a:p>
            <a:r>
              <a:rPr lang="zh-CN" altLang="en-US"/>
              <a:t>扩散区内电荷的积累和释放过程与电容器充、放电过程相同，这种电容效应称为扩散电容Cd。</a:t>
            </a:r>
            <a:endParaRPr lang="zh-CN" altLang="en-US"/>
          </a:p>
        </p:txBody>
      </p:sp>
      <p:sp>
        <p:nvSpPr>
          <p:cNvPr id="4" name="灯片编号占位符 3"/>
          <p:cNvSpPr>
            <a:spLocks noGrp="1"/>
          </p:cNvSpPr>
          <p:nvPr>
            <p:ph type="sldNum" sz="quarter" idx="5"/>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fld>
            <a:endParaRPr lang="zh-CN" altLang="en-US" sz="1200" dirty="0"/>
          </a:p>
        </p:txBody>
      </p:sp>
      <p:sp>
        <p:nvSpPr>
          <p:cNvPr id="162818" name="幻灯片图像占位符 162817"/>
          <p:cNvSpPr>
            <a:spLocks noGrp="1" noRot="1" noChangeAspect="1"/>
          </p:cNvSpPr>
          <p:nvPr>
            <p:ph type="sldImg"/>
          </p:nvPr>
        </p:nvSpPr>
        <p:spPr>
          <a:xfrm>
            <a:off x="1143000" y="685800"/>
            <a:ext cx="4572000" cy="3429000"/>
          </a:xfrm>
          <a:solidFill>
            <a:srgbClr val="FFFFFF"/>
          </a:solidFill>
          <a:ln w="9525" cap="flat" cmpd="sng">
            <a:solidFill>
              <a:srgbClr val="000000"/>
            </a:solidFill>
            <a:prstDash val="solid"/>
            <a:headEnd type="none" w="med" len="med"/>
            <a:tailEnd type="none" w="med" len="med"/>
          </a:ln>
        </p:spPr>
      </p:sp>
      <p:sp>
        <p:nvSpPr>
          <p:cNvPr id="162819" name="文本占位符 162818"/>
          <p:cNvSpPr>
            <a:spLocks noGrp="1"/>
          </p:cNvSpPr>
          <p:nvPr>
            <p:ph type="body" idx="1"/>
          </p:nvPr>
        </p:nvSpPr>
        <p:spPr>
          <a:xfrm>
            <a:off x="914400" y="4343400"/>
            <a:ext cx="5029200" cy="4114800"/>
          </a:xfrm>
          <a:solidFill>
            <a:srgbClr val="FFFFFF"/>
          </a:solidFill>
          <a:ln w="9525" cap="flat" cmpd="sng">
            <a:solidFill>
              <a:srgbClr val="000000"/>
            </a:solidFill>
            <a:prstDash val="solid"/>
            <a:headEnd type="none" w="med" len="med"/>
            <a:tailEnd type="none" w="med" len="med"/>
          </a:ln>
        </p:spPr>
        <p:txBody>
          <a:bodyPr/>
          <a:lstStyle/>
          <a:p>
            <a:pPr lvl="0"/>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直流电压和交流电压的区别：直流电压是方向和大小保持恒定不变的电压；交流电压是方向和大小周期变化的电压。</a:t>
            </a:r>
            <a:endParaRPr lang="zh-CN" altLang="en-US"/>
          </a:p>
        </p:txBody>
      </p:sp>
      <p:sp>
        <p:nvSpPr>
          <p:cNvPr id="4" name="灯片编号占位符 3"/>
          <p:cNvSpPr>
            <a:spLocks noGrp="1"/>
          </p:cNvSpPr>
          <p:nvPr>
            <p:ph type="sldNum" sz="quarter" idx="5"/>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2"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3"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4"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5"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Footer Placeholder 4"/>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smtClean="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Footer Placeholder 4"/>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smtClean="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Footer Placeholder 4"/>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smtClean="0">
                <a:latin typeface="Times New Roman" panose="02020603050405020304" pitchFamily="18" charset="0"/>
              </a:rPr>
            </a:fld>
            <a:endParaRPr lang="zh-CN" altLang="en-US" dirty="0">
              <a:latin typeface="Times New Roman" panose="02020603050405020304" pitchFamily="18" charset="0"/>
            </a:endParaRPr>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7"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8"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9"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0" name="Freeform 19"/>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Footer Placeholder 4"/>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smtClean="0">
                <a:latin typeface="Times New Roman" panose="02020603050405020304" pitchFamily="18" charset="0"/>
              </a:rPr>
            </a:fld>
            <a:endParaRPr lang="zh-CN" altLang="en-US" dirty="0">
              <a:latin typeface="Times New Roman" panose="02020603050405020304" pitchFamily="18" charset="0"/>
            </a:endParaRPr>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0" name="Freeform 18"/>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1" name="Freeform 22"/>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2" name="Freeform 26"/>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3" name="Freeform 10"/>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Footer Placeholder 4"/>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smtClean="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Footer Placeholder 5"/>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smtClean="0">
                <a:latin typeface="Times New Roman" panose="02020603050405020304" pitchFamily="18" charset="0"/>
              </a:rPr>
            </a:fld>
            <a:endParaRPr lang="zh-CN" altLang="en-US" dirty="0">
              <a:latin typeface="Times New Roman" panose="02020603050405020304" pitchFamily="18" charset="0"/>
            </a:endParaRPr>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8" name="Footer Placeholder 7"/>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9" name="Slide Number Placeholder 8"/>
          <p:cNvSpPr>
            <a:spLocks noGrp="1"/>
          </p:cNvSpPr>
          <p:nvPr>
            <p:ph type="sldNum" sz="quarter" idx="12"/>
          </p:nvPr>
        </p:nvSpPr>
        <p:spPr/>
        <p:txBody>
          <a:bodyPr/>
          <a:lstStyle/>
          <a:p>
            <a:pPr lvl="0"/>
            <a:fld id="{9A0DB2DC-4C9A-4742-B13C-FB6460FD3503}" type="slidenum">
              <a:rPr lang="zh-CN" altLang="en-US" smtClean="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4" name="Footer Placeholder 3"/>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lvl="0"/>
            <a:fld id="{9A0DB2DC-4C9A-4742-B13C-FB6460FD3503}" type="slidenum">
              <a:rPr lang="zh-CN" altLang="en-US" smtClean="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Date Placeholder 1"/>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3" name="Footer Placeholder 2"/>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lvl="0"/>
            <a:fld id="{9A0DB2DC-4C9A-4742-B13C-FB6460FD3503}" type="slidenum">
              <a:rPr lang="zh-CN" altLang="en-US" smtClean="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Footer Placeholder 5"/>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smtClean="0">
                <a:latin typeface="Times New Roman" panose="02020603050405020304" pitchFamily="18" charset="0"/>
              </a:rPr>
            </a:fld>
            <a:endParaRPr lang="zh-CN" altLang="en-US" dirty="0">
              <a:latin typeface="Times New Roman" panose="02020603050405020304" pitchFamily="18" charset="0"/>
            </a:endParaRPr>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26"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27"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8"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9" name="Freeform 28"/>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1"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2"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3"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4"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Footer Placeholder 5"/>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smtClean="0">
                <a:latin typeface="Times New Roman" panose="02020603050405020304" pitchFamily="18" charset="0"/>
              </a:rPr>
            </a:fld>
            <a:endParaRPr lang="zh-CN" altLang="en-US" dirty="0">
              <a:latin typeface="Times New Roman" panose="02020603050405020304" pitchFamily="18" charset="0"/>
            </a:endParaRP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pPr lvl="0"/>
            <a:endParaRPr lang="zh-CN" altLang="en-US" dirty="0">
              <a:latin typeface="Times New Roman" panose="02020603050405020304" pitchFamily="18" charset="0"/>
            </a:endParaRPr>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pPr lvl="0"/>
            <a:endParaRPr lang="zh-CN" altLang="en-US" dirty="0">
              <a:latin typeface="Times New Roman" panose="02020603050405020304" pitchFamily="18" charset="0"/>
            </a:endParaRPr>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pPr lvl="0"/>
            <a:fld id="{9A0DB2DC-4C9A-4742-B13C-FB6460FD3503}" type="slidenum">
              <a:rPr lang="zh-CN" altLang="en-US" smtClean="0">
                <a:latin typeface="Times New Roman" panose="02020603050405020304" pitchFamily="18" charset="0"/>
              </a:rPr>
            </a:fld>
            <a:endParaRPr lang="zh-CN" altLang="en-US" dirty="0">
              <a:latin typeface="Times New Roman" panose="02020603050405020304" pitchFamily="18" charset="0"/>
            </a:endParaRPr>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slide" Target="slide43.xml"/><Relationship Id="rId1" Type="http://schemas.openxmlformats.org/officeDocument/2006/relationships/slide" Target="slide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wmf"/></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7.xml"/><Relationship Id="rId4" Type="http://schemas.openxmlformats.org/officeDocument/2006/relationships/oleObject" Target="../embeddings/oleObject6.bin"/><Relationship Id="rId3" Type="http://schemas.openxmlformats.org/officeDocument/2006/relationships/image" Target="../media/image16.png"/><Relationship Id="rId2" Type="http://schemas.openxmlformats.org/officeDocument/2006/relationships/oleObject" Target="../embeddings/oleObject5.bin"/><Relationship Id="rId1" Type="http://schemas.openxmlformats.org/officeDocument/2006/relationships/image" Target="../media/image15.wmf"/></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wmf"/></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wmf"/></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20.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wmf"/></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wmf"/></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11.bin"/><Relationship Id="rId8" Type="http://schemas.openxmlformats.org/officeDocument/2006/relationships/image" Target="../media/image24.wmf"/><Relationship Id="rId7" Type="http://schemas.openxmlformats.org/officeDocument/2006/relationships/oleObject" Target="../embeddings/oleObject10.bin"/><Relationship Id="rId6" Type="http://schemas.openxmlformats.org/officeDocument/2006/relationships/image" Target="../media/image23.wmf"/><Relationship Id="rId5" Type="http://schemas.openxmlformats.org/officeDocument/2006/relationships/oleObject" Target="../embeddings/oleObject9.bin"/><Relationship Id="rId4" Type="http://schemas.openxmlformats.org/officeDocument/2006/relationships/image" Target="../media/image22.wmf"/><Relationship Id="rId3" Type="http://schemas.openxmlformats.org/officeDocument/2006/relationships/oleObject" Target="../embeddings/oleObject8.bin"/><Relationship Id="rId2" Type="http://schemas.openxmlformats.org/officeDocument/2006/relationships/image" Target="../media/image21.wmf"/><Relationship Id="rId12" Type="http://schemas.openxmlformats.org/officeDocument/2006/relationships/vmlDrawing" Target="../drawings/vmlDrawing4.vml"/><Relationship Id="rId11" Type="http://schemas.openxmlformats.org/officeDocument/2006/relationships/slideLayout" Target="../slideLayouts/slideLayout7.xml"/><Relationship Id="rId10" Type="http://schemas.openxmlformats.org/officeDocument/2006/relationships/image" Target="../media/image25.wmf"/><Relationship Id="rId1" Type="http://schemas.openxmlformats.org/officeDocument/2006/relationships/oleObject" Target="../embeddings/oleObject7.bin"/></Relationships>
</file>

<file path=ppt/slides/_rels/slide24.xml.rels><?xml version="1.0" encoding="UTF-8" standalone="yes"?>
<Relationships xmlns="http://schemas.openxmlformats.org/package/2006/relationships"><Relationship Id="rId7" Type="http://schemas.openxmlformats.org/officeDocument/2006/relationships/vmlDrawing" Target="../drawings/vmlDrawing5.vml"/><Relationship Id="rId6" Type="http://schemas.openxmlformats.org/officeDocument/2006/relationships/slideLayout" Target="../slideLayouts/slideLayout12.xml"/><Relationship Id="rId5" Type="http://schemas.openxmlformats.org/officeDocument/2006/relationships/image" Target="../media/image18.wmf"/><Relationship Id="rId4" Type="http://schemas.openxmlformats.org/officeDocument/2006/relationships/image" Target="../media/image19.wmf"/><Relationship Id="rId3" Type="http://schemas.openxmlformats.org/officeDocument/2006/relationships/image" Target="../media/image21.wmf"/><Relationship Id="rId2" Type="http://schemas.openxmlformats.org/officeDocument/2006/relationships/oleObject" Target="../embeddings/oleObject12.bin"/><Relationship Id="rId1" Type="http://schemas.openxmlformats.org/officeDocument/2006/relationships/image" Target="../media/image20.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w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27.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0.wmf"/><Relationship Id="rId1" Type="http://schemas.openxmlformats.org/officeDocument/2006/relationships/image" Target="../media/image29.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20.jpeg"/><Relationship Id="rId2" Type="http://schemas.openxmlformats.org/officeDocument/2006/relationships/image" Target="../media/image32.wmf"/><Relationship Id="rId1" Type="http://schemas.openxmlformats.org/officeDocument/2006/relationships/image" Target="../media/image31.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vmlDrawing" Target="../drawings/vmlDrawing6.vml"/><Relationship Id="rId7" Type="http://schemas.openxmlformats.org/officeDocument/2006/relationships/slideLayout" Target="../slideLayouts/slideLayout7.xml"/><Relationship Id="rId6" Type="http://schemas.openxmlformats.org/officeDocument/2006/relationships/image" Target="../media/image35.emf"/><Relationship Id="rId5" Type="http://schemas.openxmlformats.org/officeDocument/2006/relationships/oleObject" Target="../embeddings/oleObject15.bin"/><Relationship Id="rId4" Type="http://schemas.openxmlformats.org/officeDocument/2006/relationships/image" Target="../media/image34.emf"/><Relationship Id="rId3" Type="http://schemas.openxmlformats.org/officeDocument/2006/relationships/oleObject" Target="../embeddings/oleObject14.bin"/><Relationship Id="rId2" Type="http://schemas.openxmlformats.org/officeDocument/2006/relationships/image" Target="../media/image33.wmf"/><Relationship Id="rId1" Type="http://schemas.openxmlformats.org/officeDocument/2006/relationships/oleObject" Target="../embeddings/oleObject13.bin"/></Relationships>
</file>

<file path=ppt/slides/_rels/slide36.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7.xml"/><Relationship Id="rId4" Type="http://schemas.openxmlformats.org/officeDocument/2006/relationships/image" Target="../media/image37.emf"/><Relationship Id="rId3" Type="http://schemas.openxmlformats.org/officeDocument/2006/relationships/oleObject" Target="../embeddings/oleObject17.bin"/><Relationship Id="rId2" Type="http://schemas.openxmlformats.org/officeDocument/2006/relationships/image" Target="../media/image36.emf"/><Relationship Id="rId1" Type="http://schemas.openxmlformats.org/officeDocument/2006/relationships/oleObject" Target="../embeddings/oleObject16.bin"/></Relationships>
</file>

<file path=ppt/slides/_rels/slide3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1.wmf"/><Relationship Id="rId7" Type="http://schemas.openxmlformats.org/officeDocument/2006/relationships/oleObject" Target="../embeddings/oleObject21.bin"/><Relationship Id="rId6" Type="http://schemas.openxmlformats.org/officeDocument/2006/relationships/image" Target="../media/image40.wmf"/><Relationship Id="rId5" Type="http://schemas.openxmlformats.org/officeDocument/2006/relationships/oleObject" Target="../embeddings/oleObject20.bin"/><Relationship Id="rId4" Type="http://schemas.openxmlformats.org/officeDocument/2006/relationships/image" Target="../media/image39.wmf"/><Relationship Id="rId3" Type="http://schemas.openxmlformats.org/officeDocument/2006/relationships/oleObject" Target="../embeddings/oleObject19.bin"/><Relationship Id="rId2" Type="http://schemas.openxmlformats.org/officeDocument/2006/relationships/image" Target="../media/image38.wmf"/><Relationship Id="rId10" Type="http://schemas.openxmlformats.org/officeDocument/2006/relationships/vmlDrawing" Target="../drawings/vmlDrawing8.vml"/><Relationship Id="rId1" Type="http://schemas.openxmlformats.org/officeDocument/2006/relationships/oleObject" Target="../embeddings/oleObject18.bin"/></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2.w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slides/_rels/slide40.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7.xml"/><Relationship Id="rId2" Type="http://schemas.openxmlformats.org/officeDocument/2006/relationships/image" Target="../media/image43.emf"/><Relationship Id="rId1" Type="http://schemas.openxmlformats.org/officeDocument/2006/relationships/oleObject" Target="../embeddings/oleObject22.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5.wmf"/><Relationship Id="rId1" Type="http://schemas.openxmlformats.org/officeDocument/2006/relationships/image" Target="../media/image44.wmf"/></Relationships>
</file>

<file path=ppt/slides/_rels/slide43.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slideLayout" Target="../slideLayouts/slideLayout7.xml"/><Relationship Id="rId3" Type="http://schemas.openxmlformats.org/officeDocument/2006/relationships/image" Target="../media/image44.wmf"/><Relationship Id="rId2" Type="http://schemas.openxmlformats.org/officeDocument/2006/relationships/image" Target="../media/image46.png"/><Relationship Id="rId1" Type="http://schemas.openxmlformats.org/officeDocument/2006/relationships/oleObject" Target="../embeddings/oleObject23.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8.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image" Target="../media/image10.wmf"/><Relationship Id="rId3" Type="http://schemas.openxmlformats.org/officeDocument/2006/relationships/oleObject" Target="../embeddings/oleObject2.bin"/><Relationship Id="rId2" Type="http://schemas.openxmlformats.org/officeDocument/2006/relationships/image" Target="../media/image9.w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image" Target="../media/image12.png"/><Relationship Id="rId3" Type="http://schemas.openxmlformats.org/officeDocument/2006/relationships/oleObject" Target="../embeddings/oleObject4.bin"/><Relationship Id="rId2" Type="http://schemas.openxmlformats.org/officeDocument/2006/relationships/image" Target="../media/image11.png"/><Relationship Id="rId1"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6194" name="文本框 136193"/>
          <p:cNvSpPr txBox="1"/>
          <p:nvPr/>
        </p:nvSpPr>
        <p:spPr>
          <a:xfrm>
            <a:off x="0" y="981075"/>
            <a:ext cx="9144635" cy="706755"/>
          </a:xfrm>
          <a:prstGeom prst="rect">
            <a:avLst/>
          </a:prstGeom>
          <a:noFill/>
          <a:ln w="9525">
            <a:noFill/>
          </a:ln>
        </p:spPr>
        <p:txBody>
          <a:bodyPr wrap="square">
            <a:spAutoFit/>
          </a:bodyPr>
          <a:lstStyle/>
          <a:p>
            <a:pPr algn="just" eaLnBrk="0" hangingPunct="0"/>
            <a:r>
              <a:rPr lang="en-US" altLang="zh-CN" sz="3600" dirty="0">
                <a:solidFill>
                  <a:srgbClr val="FF0000"/>
                </a:solidFill>
                <a:latin typeface="黑体" panose="02010609060101010101" pitchFamily="49" charset="-122"/>
                <a:ea typeface="黑体" panose="02010609060101010101" pitchFamily="49" charset="-122"/>
              </a:rPr>
              <a:t>  </a:t>
            </a:r>
            <a:r>
              <a:rPr lang="zh-CN" altLang="en-US" sz="3600" b="1" dirty="0">
                <a:solidFill>
                  <a:srgbClr val="FF0000"/>
                </a:solidFill>
                <a:latin typeface="黑体" panose="02010609060101010101" pitchFamily="49" charset="-122"/>
                <a:ea typeface="黑体" panose="02010609060101010101" pitchFamily="49" charset="-122"/>
              </a:rPr>
              <a:t>第八章（</a:t>
            </a:r>
            <a:r>
              <a:rPr lang="en-US" altLang="zh-CN" sz="3600" b="1" dirty="0">
                <a:solidFill>
                  <a:srgbClr val="FF0000"/>
                </a:solidFill>
                <a:latin typeface="黑体" panose="02010609060101010101" pitchFamily="49" charset="-122"/>
                <a:ea typeface="黑体" panose="02010609060101010101" pitchFamily="49" charset="-122"/>
              </a:rPr>
              <a:t>1</a:t>
            </a:r>
            <a:r>
              <a:rPr lang="zh-CN" altLang="en-US" sz="3600" b="1" dirty="0">
                <a:solidFill>
                  <a:srgbClr val="FF0000"/>
                </a:solidFill>
                <a:latin typeface="黑体" panose="02010609060101010101" pitchFamily="49" charset="-122"/>
                <a:ea typeface="黑体" panose="02010609060101010101" pitchFamily="49" charset="-122"/>
              </a:rPr>
              <a:t>）</a:t>
            </a:r>
            <a:r>
              <a:rPr lang="zh-CN" altLang="en-US" sz="4000" b="1" dirty="0">
                <a:solidFill>
                  <a:srgbClr val="FF0000"/>
                </a:solidFill>
                <a:latin typeface="黑体" panose="02010609060101010101" pitchFamily="49" charset="-122"/>
                <a:ea typeface="黑体" panose="02010609060101010101" pitchFamily="49" charset="-122"/>
              </a:rPr>
              <a:t> </a:t>
            </a:r>
            <a:r>
              <a:rPr lang="zh-CN" altLang="en-US" sz="3600" b="1" dirty="0">
                <a:solidFill>
                  <a:srgbClr val="FF0000"/>
                </a:solidFill>
                <a:latin typeface="黑体" panose="02010609060101010101" pitchFamily="49" charset="-122"/>
                <a:ea typeface="黑体" panose="02010609060101010101" pitchFamily="49" charset="-122"/>
              </a:rPr>
              <a:t>半导体二极管及其基本电路</a:t>
            </a:r>
            <a:endParaRPr lang="zh-CN" altLang="en-US" sz="3600" b="1">
              <a:latin typeface="Times New Roman" panose="02020603050405020304" pitchFamily="18" charset="0"/>
            </a:endParaRPr>
          </a:p>
        </p:txBody>
      </p:sp>
      <p:sp>
        <p:nvSpPr>
          <p:cNvPr id="136195" name="文本框 136194">
            <a:hlinkClick r:id="" action="ppaction://noaction"/>
          </p:cNvPr>
          <p:cNvSpPr txBox="1"/>
          <p:nvPr/>
        </p:nvSpPr>
        <p:spPr>
          <a:xfrm>
            <a:off x="1764030" y="2133600"/>
            <a:ext cx="5682615" cy="780415"/>
          </a:xfrm>
          <a:prstGeom prst="rect">
            <a:avLst/>
          </a:prstGeom>
          <a:noFill/>
          <a:ln w="9525">
            <a:noFill/>
          </a:ln>
        </p:spPr>
        <p:txBody>
          <a:bodyPr wrap="square">
            <a:spAutoFit/>
          </a:bodyPr>
          <a:lstStyle/>
          <a:p>
            <a:pPr algn="just" eaLnBrk="0" hangingPunct="0">
              <a:lnSpc>
                <a:spcPct val="140000"/>
              </a:lnSpc>
            </a:pPr>
            <a:r>
              <a:rPr lang="en-US" altLang="zh-CN" sz="3200" b="1" dirty="0">
                <a:solidFill>
                  <a:schemeClr val="hlink"/>
                </a:solidFill>
                <a:latin typeface="黑体" panose="02010609060101010101" pitchFamily="49" charset="-122"/>
                <a:ea typeface="黑体" panose="02010609060101010101" pitchFamily="49" charset="-122"/>
              </a:rPr>
              <a:t>8(1).1 </a:t>
            </a:r>
            <a:r>
              <a:rPr lang="zh-CN" altLang="en-US" sz="3200" b="1" dirty="0">
                <a:solidFill>
                  <a:schemeClr val="hlink"/>
                </a:solidFill>
                <a:latin typeface="黑体" panose="02010609060101010101" pitchFamily="49" charset="-122"/>
                <a:ea typeface="黑体" panose="02010609060101010101" pitchFamily="49" charset="-122"/>
              </a:rPr>
              <a:t>半导体的基本知识</a:t>
            </a:r>
            <a:endParaRPr lang="zh-CN" altLang="en-US" sz="3200" b="1">
              <a:solidFill>
                <a:schemeClr val="hlink"/>
              </a:solidFill>
              <a:latin typeface="黑体" panose="02010609060101010101" pitchFamily="49" charset="-122"/>
              <a:ea typeface="黑体" panose="02010609060101010101" pitchFamily="49" charset="-122"/>
            </a:endParaRPr>
          </a:p>
        </p:txBody>
      </p:sp>
      <p:sp>
        <p:nvSpPr>
          <p:cNvPr id="136201" name="文本框 136200">
            <a:hlinkClick r:id="" action="ppaction://noaction"/>
          </p:cNvPr>
          <p:cNvSpPr txBox="1"/>
          <p:nvPr/>
        </p:nvSpPr>
        <p:spPr>
          <a:xfrm>
            <a:off x="1764030" y="2895600"/>
            <a:ext cx="6214110" cy="780415"/>
          </a:xfrm>
          <a:prstGeom prst="rect">
            <a:avLst/>
          </a:prstGeom>
          <a:noFill/>
          <a:ln w="9525">
            <a:noFill/>
          </a:ln>
        </p:spPr>
        <p:txBody>
          <a:bodyPr wrap="square">
            <a:spAutoFit/>
          </a:bodyPr>
          <a:lstStyle/>
          <a:p>
            <a:pPr algn="just" eaLnBrk="0" hangingPunct="0">
              <a:lnSpc>
                <a:spcPct val="140000"/>
              </a:lnSpc>
            </a:pPr>
            <a:r>
              <a:rPr lang="en-US" altLang="zh-CN" sz="3200" b="1" dirty="0">
                <a:solidFill>
                  <a:schemeClr val="hlink"/>
                </a:solidFill>
                <a:latin typeface="黑体" panose="02010609060101010101" pitchFamily="49" charset="-122"/>
                <a:ea typeface="黑体" panose="02010609060101010101" pitchFamily="49" charset="-122"/>
              </a:rPr>
              <a:t>8(1).2 PN</a:t>
            </a:r>
            <a:r>
              <a:rPr lang="zh-CN" altLang="en-US" sz="3200" b="1" dirty="0">
                <a:solidFill>
                  <a:schemeClr val="hlink"/>
                </a:solidFill>
                <a:latin typeface="黑体" panose="02010609060101010101" pitchFamily="49" charset="-122"/>
                <a:ea typeface="黑体" panose="02010609060101010101" pitchFamily="49" charset="-122"/>
              </a:rPr>
              <a:t>结的形成及其特性</a:t>
            </a:r>
            <a:endParaRPr lang="zh-CN" altLang="en-US" sz="3200" b="1" dirty="0">
              <a:solidFill>
                <a:schemeClr val="hlink"/>
              </a:solidFill>
              <a:latin typeface="黑体" panose="02010609060101010101" pitchFamily="49" charset="-122"/>
              <a:ea typeface="黑体" panose="02010609060101010101" pitchFamily="49" charset="-122"/>
            </a:endParaRPr>
          </a:p>
        </p:txBody>
      </p:sp>
      <p:sp>
        <p:nvSpPr>
          <p:cNvPr id="136202" name="文本框 136201">
            <a:hlinkClick r:id="rId1" action="ppaction://hlinksldjump"/>
          </p:cNvPr>
          <p:cNvSpPr txBox="1"/>
          <p:nvPr/>
        </p:nvSpPr>
        <p:spPr>
          <a:xfrm>
            <a:off x="1763713" y="3657600"/>
            <a:ext cx="4876800" cy="780415"/>
          </a:xfrm>
          <a:prstGeom prst="rect">
            <a:avLst/>
          </a:prstGeom>
          <a:noFill/>
          <a:ln w="9525">
            <a:noFill/>
          </a:ln>
        </p:spPr>
        <p:txBody>
          <a:bodyPr>
            <a:spAutoFit/>
          </a:bodyPr>
          <a:lstStyle/>
          <a:p>
            <a:pPr algn="just" eaLnBrk="0" hangingPunct="0">
              <a:lnSpc>
                <a:spcPct val="140000"/>
              </a:lnSpc>
            </a:pPr>
            <a:r>
              <a:rPr lang="en-US" altLang="zh-CN" sz="3200" b="1" dirty="0">
                <a:solidFill>
                  <a:schemeClr val="hlink"/>
                </a:solidFill>
                <a:latin typeface="黑体" panose="02010609060101010101" pitchFamily="49" charset="-122"/>
                <a:ea typeface="黑体" panose="02010609060101010101" pitchFamily="49" charset="-122"/>
              </a:rPr>
              <a:t>8(1).3 </a:t>
            </a:r>
            <a:r>
              <a:rPr lang="zh-CN" altLang="en-US" sz="3200" b="1" dirty="0">
                <a:solidFill>
                  <a:schemeClr val="hlink"/>
                </a:solidFill>
                <a:latin typeface="黑体" panose="02010609060101010101" pitchFamily="49" charset="-122"/>
                <a:ea typeface="黑体" panose="02010609060101010101" pitchFamily="49" charset="-122"/>
              </a:rPr>
              <a:t>半导体二极管</a:t>
            </a:r>
            <a:endParaRPr lang="zh-CN" altLang="en-US" sz="3200" b="1" dirty="0">
              <a:solidFill>
                <a:schemeClr val="hlink"/>
              </a:solidFill>
              <a:latin typeface="黑体" panose="02010609060101010101" pitchFamily="49" charset="-122"/>
              <a:ea typeface="黑体" panose="02010609060101010101" pitchFamily="49" charset="-122"/>
            </a:endParaRPr>
          </a:p>
        </p:txBody>
      </p:sp>
      <p:sp>
        <p:nvSpPr>
          <p:cNvPr id="136203" name="文本框 136202">
            <a:hlinkClick r:id="" action="ppaction://noaction"/>
          </p:cNvPr>
          <p:cNvSpPr txBox="1"/>
          <p:nvPr/>
        </p:nvSpPr>
        <p:spPr>
          <a:xfrm>
            <a:off x="1767205" y="4437380"/>
            <a:ext cx="6954520" cy="780415"/>
          </a:xfrm>
          <a:prstGeom prst="rect">
            <a:avLst/>
          </a:prstGeom>
          <a:noFill/>
          <a:ln w="9525">
            <a:noFill/>
          </a:ln>
        </p:spPr>
        <p:txBody>
          <a:bodyPr wrap="square">
            <a:spAutoFit/>
          </a:bodyPr>
          <a:lstStyle/>
          <a:p>
            <a:pPr algn="just" eaLnBrk="0" hangingPunct="0">
              <a:lnSpc>
                <a:spcPct val="140000"/>
              </a:lnSpc>
            </a:pPr>
            <a:r>
              <a:rPr lang="en-US" altLang="zh-CN" sz="3200" b="1" dirty="0">
                <a:solidFill>
                  <a:schemeClr val="hlink"/>
                </a:solidFill>
                <a:latin typeface="黑体" panose="02010609060101010101" pitchFamily="49" charset="-122"/>
                <a:ea typeface="黑体" panose="02010609060101010101" pitchFamily="49" charset="-122"/>
              </a:rPr>
              <a:t>8(1).4 </a:t>
            </a:r>
            <a:r>
              <a:rPr lang="zh-CN" altLang="en-US" sz="3200" b="1" dirty="0">
                <a:solidFill>
                  <a:schemeClr val="hlink"/>
                </a:solidFill>
                <a:latin typeface="黑体" panose="02010609060101010101" pitchFamily="49" charset="-122"/>
                <a:ea typeface="黑体" panose="02010609060101010101" pitchFamily="49" charset="-122"/>
              </a:rPr>
              <a:t>二极管基本电路及其分析方法</a:t>
            </a:r>
            <a:endParaRPr lang="zh-CN" altLang="en-US" sz="3200" b="1" dirty="0">
              <a:solidFill>
                <a:schemeClr val="hlink"/>
              </a:solidFill>
              <a:latin typeface="黑体" panose="02010609060101010101" pitchFamily="49" charset="-122"/>
              <a:ea typeface="黑体" panose="02010609060101010101" pitchFamily="49" charset="-122"/>
            </a:endParaRPr>
          </a:p>
        </p:txBody>
      </p:sp>
      <p:sp>
        <p:nvSpPr>
          <p:cNvPr id="136204" name="文本框 136203">
            <a:hlinkClick r:id="rId2" action="ppaction://hlinksldjump"/>
          </p:cNvPr>
          <p:cNvSpPr txBox="1"/>
          <p:nvPr/>
        </p:nvSpPr>
        <p:spPr>
          <a:xfrm>
            <a:off x="1764030" y="5181600"/>
            <a:ext cx="5948045" cy="780415"/>
          </a:xfrm>
          <a:prstGeom prst="rect">
            <a:avLst/>
          </a:prstGeom>
          <a:noFill/>
          <a:ln w="9525">
            <a:noFill/>
          </a:ln>
        </p:spPr>
        <p:txBody>
          <a:bodyPr wrap="square">
            <a:spAutoFit/>
          </a:bodyPr>
          <a:lstStyle/>
          <a:p>
            <a:pPr algn="just" eaLnBrk="0" hangingPunct="0">
              <a:lnSpc>
                <a:spcPct val="140000"/>
              </a:lnSpc>
            </a:pPr>
            <a:r>
              <a:rPr lang="en-US" altLang="zh-CN" sz="3200" b="1" dirty="0">
                <a:solidFill>
                  <a:schemeClr val="hlink"/>
                </a:solidFill>
                <a:latin typeface="黑体" panose="02010609060101010101" pitchFamily="49" charset="-122"/>
                <a:ea typeface="黑体" panose="02010609060101010101" pitchFamily="49" charset="-122"/>
              </a:rPr>
              <a:t>8(1).5 </a:t>
            </a:r>
            <a:r>
              <a:rPr lang="zh-CN" altLang="en-US" sz="3200" b="1" dirty="0">
                <a:solidFill>
                  <a:schemeClr val="hlink"/>
                </a:solidFill>
                <a:latin typeface="黑体" panose="02010609060101010101" pitchFamily="49" charset="-122"/>
                <a:ea typeface="黑体" panose="02010609060101010101" pitchFamily="49" charset="-122"/>
              </a:rPr>
              <a:t>特殊二极管</a:t>
            </a:r>
            <a:endParaRPr lang="zh-CN" altLang="en-US" sz="3200">
              <a:latin typeface="Times New Roman" panose="02020603050405020304" pitchFamily="18" charset="0"/>
            </a:endParaRPr>
          </a:p>
        </p:txBody>
      </p:sp>
    </p:spTree>
  </p:cSld>
  <p:clrMapOvr>
    <a:masterClrMapping/>
  </p:clrMapOvr>
  <p:transition spd="slow">
    <p:randomBa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62" name="文本框 143361"/>
          <p:cNvSpPr txBox="1"/>
          <p:nvPr/>
        </p:nvSpPr>
        <p:spPr>
          <a:xfrm>
            <a:off x="2310448" y="485934"/>
            <a:ext cx="3767455" cy="521970"/>
          </a:xfrm>
          <a:prstGeom prst="rect">
            <a:avLst/>
          </a:prstGeom>
          <a:noFill/>
          <a:ln w="9525">
            <a:noFill/>
          </a:ln>
        </p:spPr>
        <p:txBody>
          <a:bodyPr wrap="none" anchor="ctr">
            <a:spAutoFit/>
          </a:bodyPr>
          <a:lstStyle/>
          <a:p>
            <a:pPr eaLnBrk="0" hangingPunct="0"/>
            <a:r>
              <a:rPr lang="en-US" altLang="zh-CN" sz="2800" b="1" dirty="0">
                <a:solidFill>
                  <a:srgbClr val="CC3300"/>
                </a:solidFill>
                <a:latin typeface="黑体" panose="02010609060101010101" pitchFamily="49" charset="-122"/>
                <a:ea typeface="黑体" panose="02010609060101010101" pitchFamily="49" charset="-122"/>
              </a:rPr>
              <a:t>8(1).1.4. </a:t>
            </a:r>
            <a:r>
              <a:rPr lang="zh-CN" altLang="en-US" sz="2800" b="1" dirty="0">
                <a:solidFill>
                  <a:srgbClr val="CC3300"/>
                </a:solidFill>
                <a:latin typeface="黑体" panose="02010609060101010101" pitchFamily="49" charset="-122"/>
                <a:ea typeface="黑体" panose="02010609060101010101" pitchFamily="49" charset="-122"/>
              </a:rPr>
              <a:t>杂质半导体</a:t>
            </a:r>
            <a:endParaRPr lang="zh-CN" altLang="en-US" sz="2800">
              <a:solidFill>
                <a:srgbClr val="CC3300"/>
              </a:solidFill>
              <a:latin typeface="Times New Roman" panose="02020603050405020304" pitchFamily="18" charset="0"/>
            </a:endParaRPr>
          </a:p>
        </p:txBody>
      </p:sp>
      <p:sp>
        <p:nvSpPr>
          <p:cNvPr id="143363" name="文本框 143362"/>
          <p:cNvSpPr txBox="1"/>
          <p:nvPr/>
        </p:nvSpPr>
        <p:spPr>
          <a:xfrm>
            <a:off x="990600" y="1371600"/>
            <a:ext cx="7543800" cy="1117600"/>
          </a:xfrm>
          <a:prstGeom prst="rect">
            <a:avLst/>
          </a:prstGeom>
          <a:noFill/>
          <a:ln w="9525">
            <a:noFill/>
          </a:ln>
        </p:spPr>
        <p:txBody>
          <a:bodyPr anchor="ctr">
            <a:spAutoFit/>
          </a:bodyPr>
          <a:lstStyle/>
          <a:p>
            <a:pPr algn="l">
              <a:lnSpc>
                <a:spcPct val="120000"/>
              </a:lnSpc>
              <a:spcBef>
                <a:spcPct val="50000"/>
              </a:spcBef>
            </a:pPr>
            <a:r>
              <a:rPr lang="en-US" altLang="zh-CN" sz="2800" dirty="0">
                <a:latin typeface="Times New Roman" panose="02020603050405020304" pitchFamily="18" charset="0"/>
              </a:rPr>
              <a:t>     </a:t>
            </a:r>
            <a:r>
              <a:rPr lang="zh-CN" altLang="en-US" sz="2800" b="1" dirty="0">
                <a:latin typeface="Times New Roman" panose="02020603050405020304" pitchFamily="18" charset="0"/>
              </a:rPr>
              <a:t>在本征半导体中掺入某些微量杂质元素后的半导体称为</a:t>
            </a:r>
            <a:r>
              <a:rPr lang="zh-CN" altLang="en-US" sz="2800" b="1" dirty="0">
                <a:solidFill>
                  <a:srgbClr val="FF0000"/>
                </a:solidFill>
                <a:latin typeface="Times New Roman" panose="02020603050405020304" pitchFamily="18" charset="0"/>
              </a:rPr>
              <a:t>杂质半导体</a:t>
            </a:r>
            <a:r>
              <a:rPr lang="zh-CN" altLang="en-US" sz="2800" b="1" dirty="0">
                <a:latin typeface="Times New Roman" panose="02020603050405020304" pitchFamily="18" charset="0"/>
              </a:rPr>
              <a:t>。</a:t>
            </a:r>
            <a:endParaRPr lang="zh-CN" altLang="en-US" sz="2800">
              <a:latin typeface="Times New Roman" panose="02020603050405020304" pitchFamily="18" charset="0"/>
            </a:endParaRPr>
          </a:p>
        </p:txBody>
      </p:sp>
      <p:sp>
        <p:nvSpPr>
          <p:cNvPr id="143364" name="文本框 143363"/>
          <p:cNvSpPr txBox="1"/>
          <p:nvPr/>
        </p:nvSpPr>
        <p:spPr>
          <a:xfrm>
            <a:off x="1208088" y="2895600"/>
            <a:ext cx="3148012" cy="579438"/>
          </a:xfrm>
          <a:prstGeom prst="rect">
            <a:avLst/>
          </a:prstGeom>
          <a:noFill/>
          <a:ln w="9525">
            <a:noFill/>
          </a:ln>
        </p:spPr>
        <p:txBody>
          <a:bodyPr anchor="ctr">
            <a:spAutoFit/>
          </a:bodyPr>
          <a:lstStyle/>
          <a:p>
            <a:pPr eaLnBrk="0" hangingPunct="0"/>
            <a:r>
              <a:rPr lang="en-US" altLang="zh-CN" sz="3200" b="1">
                <a:solidFill>
                  <a:srgbClr val="0000FF"/>
                </a:solidFill>
                <a:latin typeface="黑体" panose="02010609060101010101" pitchFamily="49" charset="-122"/>
                <a:ea typeface="黑体" panose="02010609060101010101" pitchFamily="49" charset="-122"/>
              </a:rPr>
              <a:t>1.</a:t>
            </a:r>
            <a:r>
              <a:rPr lang="en-US" altLang="zh-CN" sz="3200" b="1">
                <a:solidFill>
                  <a:srgbClr val="A50021"/>
                </a:solidFill>
                <a:latin typeface="黑体" panose="02010609060101010101" pitchFamily="49" charset="-122"/>
                <a:ea typeface="黑体" panose="02010609060101010101" pitchFamily="49" charset="-122"/>
                <a:hlinkClick r:id="" action="ppaction://noaction"/>
              </a:rPr>
              <a:t> </a:t>
            </a:r>
            <a:r>
              <a:rPr lang="en-US" altLang="zh-CN" sz="3200" b="1">
                <a:solidFill>
                  <a:srgbClr val="A50021"/>
                </a:solidFill>
                <a:latin typeface="Times New Roman" panose="02020603050405020304" pitchFamily="18" charset="0"/>
                <a:ea typeface="黑体" panose="02010609060101010101" pitchFamily="49" charset="-122"/>
                <a:hlinkClick r:id="" action="ppaction://noaction"/>
              </a:rPr>
              <a:t>N</a:t>
            </a:r>
            <a:r>
              <a:rPr lang="zh-CN" altLang="en-US" sz="3200" b="1" dirty="0">
                <a:solidFill>
                  <a:srgbClr val="A50021"/>
                </a:solidFill>
                <a:latin typeface="黑体" panose="02010609060101010101" pitchFamily="49" charset="-122"/>
                <a:ea typeface="黑体" panose="02010609060101010101" pitchFamily="49" charset="-122"/>
                <a:hlinkClick r:id="" action="ppaction://noaction"/>
              </a:rPr>
              <a:t>型半导体</a:t>
            </a:r>
            <a:endParaRPr lang="zh-CN" altLang="en-US" sz="2800">
              <a:solidFill>
                <a:srgbClr val="FF3300"/>
              </a:solidFill>
              <a:latin typeface="Times New Roman" panose="02020603050405020304" pitchFamily="18" charset="0"/>
            </a:endParaRPr>
          </a:p>
        </p:txBody>
      </p:sp>
      <p:sp>
        <p:nvSpPr>
          <p:cNvPr id="143365" name="文本框 143364"/>
          <p:cNvSpPr txBox="1"/>
          <p:nvPr/>
        </p:nvSpPr>
        <p:spPr>
          <a:xfrm>
            <a:off x="990600" y="3733800"/>
            <a:ext cx="7239000" cy="1203325"/>
          </a:xfrm>
          <a:prstGeom prst="rect">
            <a:avLst/>
          </a:prstGeom>
          <a:noFill/>
          <a:ln w="9525">
            <a:noFill/>
          </a:ln>
        </p:spPr>
        <p:txBody>
          <a:bodyPr anchor="ctr">
            <a:spAutoFit/>
          </a:bodyPr>
          <a:lstStyle/>
          <a:p>
            <a:pPr algn="l" eaLnBrk="0" hangingPunct="0">
              <a:lnSpc>
                <a:spcPct val="130000"/>
              </a:lnSpc>
            </a:pPr>
            <a:r>
              <a:rPr lang="en-US" altLang="zh-CN" dirty="0">
                <a:latin typeface="Times New Roman" panose="02020603050405020304" pitchFamily="18" charset="0"/>
              </a:rPr>
              <a:t>         </a:t>
            </a:r>
            <a:r>
              <a:rPr lang="zh-CN" altLang="en-US" sz="2800" b="1" dirty="0">
                <a:latin typeface="Times New Roman" panose="02020603050405020304" pitchFamily="18" charset="0"/>
              </a:rPr>
              <a:t>在本征半导体中掺入五价杂质元素，例如磷，砷等，称为</a:t>
            </a:r>
            <a:r>
              <a:rPr lang="en-US" altLang="zh-CN" sz="2800" b="1">
                <a:solidFill>
                  <a:srgbClr val="FF0000"/>
                </a:solidFill>
                <a:latin typeface="Times New Roman" panose="02020603050405020304" pitchFamily="18" charset="0"/>
              </a:rPr>
              <a:t>N</a:t>
            </a:r>
            <a:r>
              <a:rPr lang="zh-CN" altLang="en-US" sz="2800" b="1" dirty="0">
                <a:solidFill>
                  <a:srgbClr val="FF0000"/>
                </a:solidFill>
                <a:latin typeface="宋体" panose="02010600030101010101" pitchFamily="2" charset="-122"/>
              </a:rPr>
              <a:t>型半导体</a:t>
            </a:r>
            <a:r>
              <a:rPr lang="zh-CN" altLang="en-US" sz="2800" b="1" dirty="0">
                <a:latin typeface="宋体" panose="02010600030101010101" pitchFamily="2" charset="-122"/>
              </a:rPr>
              <a:t>。</a:t>
            </a:r>
            <a:r>
              <a:rPr lang="zh-CN" altLang="en-US" sz="2800" b="1" dirty="0">
                <a:latin typeface="Times New Roman" panose="02020603050405020304" pitchFamily="18" charset="0"/>
              </a:rPr>
              <a:t> </a:t>
            </a:r>
            <a:endParaRPr lang="zh-CN" altLang="en-US" sz="2800"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363"/>
                                        </p:tgtEl>
                                        <p:attrNameLst>
                                          <p:attrName>style.visibility</p:attrName>
                                        </p:attrNameLst>
                                      </p:cBhvr>
                                      <p:to>
                                        <p:strVal val="visible"/>
                                      </p:to>
                                    </p:set>
                                    <p:animEffect transition="in" filter="blinds(horizontal)">
                                      <p:cBhvr>
                                        <p:cTn id="7" dur="500"/>
                                        <p:tgtEl>
                                          <p:spTgt spid="1433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364"/>
                                        </p:tgtEl>
                                        <p:attrNameLst>
                                          <p:attrName>style.visibility</p:attrName>
                                        </p:attrNameLst>
                                      </p:cBhvr>
                                      <p:to>
                                        <p:strVal val="visible"/>
                                      </p:to>
                                    </p:set>
                                    <p:animEffect transition="in" filter="wipe(left)">
                                      <p:cBhvr>
                                        <p:cTn id="12" dur="500"/>
                                        <p:tgtEl>
                                          <p:spTgt spid="14336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143365"/>
                                        </p:tgtEl>
                                        <p:attrNameLst>
                                          <p:attrName>style.visibility</p:attrName>
                                        </p:attrNameLst>
                                      </p:cBhvr>
                                      <p:to>
                                        <p:strVal val="visible"/>
                                      </p:to>
                                    </p:set>
                                    <p:animEffect transition="in" filter="barn(outVertical)">
                                      <p:cBhvr>
                                        <p:cTn id="17" dur="500"/>
                                        <p:tgtEl>
                                          <p:spTgt spid="143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p:bldP spid="143364" grpId="0"/>
      <p:bldP spid="143365"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4387" name="圆角矩形标注 144386"/>
          <p:cNvSpPr/>
          <p:nvPr/>
        </p:nvSpPr>
        <p:spPr>
          <a:xfrm>
            <a:off x="0" y="2057400"/>
            <a:ext cx="1536700" cy="527050"/>
          </a:xfrm>
          <a:prstGeom prst="wedgeRoundRectCallout">
            <a:avLst>
              <a:gd name="adj1" fmla="val 179856"/>
              <a:gd name="adj2" fmla="val 32227"/>
              <a:gd name="adj3" fmla="val 16667"/>
            </a:avLst>
          </a:prstGeom>
          <a:solidFill>
            <a:srgbClr val="99CC00"/>
          </a:solidFill>
          <a:ln w="38100" cap="flat" cmpd="sng">
            <a:solidFill>
              <a:srgbClr val="99CC00"/>
            </a:solidFill>
            <a:prstDash val="solid"/>
            <a:miter/>
            <a:headEnd type="none" w="sm" len="sm"/>
            <a:tailEnd type="none" w="sm" len="sm"/>
          </a:ln>
        </p:spPr>
        <p:txBody>
          <a:bodyPr wrap="none" lIns="90000" tIns="46800" rIns="90000" bIns="46800" anchor="ctr">
            <a:spAutoFit/>
          </a:bodyPr>
          <a:lstStyle/>
          <a:p>
            <a:pPr eaLnBrk="0" hangingPunct="0">
              <a:spcBef>
                <a:spcPct val="50000"/>
              </a:spcBef>
            </a:pPr>
            <a:r>
              <a:rPr lang="zh-CN" altLang="en-US" b="1" dirty="0">
                <a:latin typeface="Times New Roman" panose="02020603050405020304" pitchFamily="18" charset="0"/>
                <a:ea typeface="长城楷体" pitchFamily="49" charset="-122"/>
              </a:rPr>
              <a:t>多余电子</a:t>
            </a:r>
            <a:endParaRPr lang="zh-CN" altLang="en-US" sz="3200" b="1">
              <a:latin typeface="Times New Roman" panose="02020603050405020304" pitchFamily="18" charset="0"/>
              <a:ea typeface="长城楷体" pitchFamily="49" charset="-122"/>
            </a:endParaRPr>
          </a:p>
        </p:txBody>
      </p:sp>
      <p:sp>
        <p:nvSpPr>
          <p:cNvPr id="144388" name="圆角矩形标注 144387"/>
          <p:cNvSpPr/>
          <p:nvPr/>
        </p:nvSpPr>
        <p:spPr>
          <a:xfrm>
            <a:off x="228600" y="3352800"/>
            <a:ext cx="1206500" cy="527050"/>
          </a:xfrm>
          <a:prstGeom prst="wedgeRoundRectCallout">
            <a:avLst>
              <a:gd name="adj1" fmla="val 180394"/>
              <a:gd name="adj2" fmla="val -98495"/>
              <a:gd name="adj3" fmla="val 16667"/>
            </a:avLst>
          </a:prstGeom>
          <a:solidFill>
            <a:srgbClr val="FF99CC"/>
          </a:solidFill>
          <a:ln w="38100" cap="flat" cmpd="sng">
            <a:solidFill>
              <a:srgbClr val="99CC00"/>
            </a:solidFill>
            <a:prstDash val="solid"/>
            <a:miter/>
            <a:headEnd type="none" w="sm" len="sm"/>
            <a:tailEnd type="none" w="sm" len="sm"/>
          </a:ln>
        </p:spPr>
        <p:txBody>
          <a:bodyPr wrap="none" lIns="90000" tIns="46800" rIns="90000" bIns="46800" anchor="ctr">
            <a:spAutoFit/>
          </a:bodyPr>
          <a:lstStyle/>
          <a:p>
            <a:pPr eaLnBrk="0" hangingPunct="0">
              <a:spcBef>
                <a:spcPct val="50000"/>
              </a:spcBef>
            </a:pPr>
            <a:r>
              <a:rPr lang="zh-CN" altLang="en-US" b="1" dirty="0">
                <a:latin typeface="Times New Roman" panose="02020603050405020304" pitchFamily="18" charset="0"/>
                <a:ea typeface="长城楷体" pitchFamily="49" charset="-122"/>
              </a:rPr>
              <a:t>磷原子</a:t>
            </a:r>
            <a:endParaRPr lang="zh-CN" altLang="en-US" sz="3200" b="1">
              <a:latin typeface="Times New Roman" panose="02020603050405020304" pitchFamily="18" charset="0"/>
              <a:ea typeface="长城楷体" pitchFamily="49" charset="-122"/>
            </a:endParaRPr>
          </a:p>
        </p:txBody>
      </p:sp>
      <p:sp>
        <p:nvSpPr>
          <p:cNvPr id="144389" name="圆角矩形标注 144388"/>
          <p:cNvSpPr/>
          <p:nvPr/>
        </p:nvSpPr>
        <p:spPr>
          <a:xfrm>
            <a:off x="12700" y="1284288"/>
            <a:ext cx="1206500" cy="527050"/>
          </a:xfrm>
          <a:prstGeom prst="wedgeRoundRectCallout">
            <a:avLst>
              <a:gd name="adj1" fmla="val 120556"/>
              <a:gd name="adj2" fmla="val 42532"/>
              <a:gd name="adj3" fmla="val 16667"/>
            </a:avLst>
          </a:prstGeom>
          <a:solidFill>
            <a:srgbClr val="00FF00"/>
          </a:solidFill>
          <a:ln w="38100" cap="flat" cmpd="sng">
            <a:solidFill>
              <a:srgbClr val="99CC00"/>
            </a:solidFill>
            <a:prstDash val="solid"/>
            <a:miter/>
            <a:headEnd type="none" w="sm" len="sm"/>
            <a:tailEnd type="none" w="sm" len="sm"/>
          </a:ln>
        </p:spPr>
        <p:txBody>
          <a:bodyPr wrap="none" lIns="90000" tIns="46800" rIns="90000" bIns="46800" anchor="ctr">
            <a:spAutoFit/>
          </a:bodyPr>
          <a:lstStyle/>
          <a:p>
            <a:pPr eaLnBrk="0" hangingPunct="0">
              <a:spcBef>
                <a:spcPct val="50000"/>
              </a:spcBef>
            </a:pPr>
            <a:r>
              <a:rPr lang="zh-CN" altLang="en-US" b="1" dirty="0">
                <a:latin typeface="Times New Roman" panose="02020603050405020304" pitchFamily="18" charset="0"/>
                <a:ea typeface="长城楷体" pitchFamily="49" charset="-122"/>
              </a:rPr>
              <a:t>硅原子</a:t>
            </a:r>
            <a:endParaRPr lang="zh-CN" altLang="en-US" sz="3200" b="1">
              <a:latin typeface="Times New Roman" panose="02020603050405020304" pitchFamily="18" charset="0"/>
              <a:ea typeface="长城楷体" pitchFamily="49" charset="-122"/>
            </a:endParaRPr>
          </a:p>
        </p:txBody>
      </p:sp>
      <p:pic>
        <p:nvPicPr>
          <p:cNvPr id="144390" name="图片 144389"/>
          <p:cNvPicPr>
            <a:picLocks noChangeAspect="1"/>
          </p:cNvPicPr>
          <p:nvPr/>
        </p:nvPicPr>
        <p:blipFill>
          <a:blip r:embed="rId1"/>
          <a:stretch>
            <a:fillRect/>
          </a:stretch>
        </p:blipFill>
        <p:spPr>
          <a:xfrm>
            <a:off x="1295400" y="1066800"/>
            <a:ext cx="3794125" cy="3990975"/>
          </a:xfrm>
          <a:prstGeom prst="rect">
            <a:avLst/>
          </a:prstGeom>
          <a:noFill/>
          <a:ln w="9525">
            <a:noFill/>
          </a:ln>
        </p:spPr>
      </p:pic>
      <p:sp>
        <p:nvSpPr>
          <p:cNvPr id="144391" name="矩形 144390"/>
          <p:cNvSpPr/>
          <p:nvPr/>
        </p:nvSpPr>
        <p:spPr>
          <a:xfrm>
            <a:off x="2843213" y="5283200"/>
            <a:ext cx="4108450" cy="519113"/>
          </a:xfrm>
          <a:prstGeom prst="rect">
            <a:avLst/>
          </a:prstGeom>
          <a:noFill/>
          <a:ln w="9525">
            <a:noFill/>
          </a:ln>
        </p:spPr>
        <p:txBody>
          <a:bodyPr wrap="none" anchor="t">
            <a:spAutoFit/>
          </a:bodyPr>
          <a:lstStyle/>
          <a:p>
            <a:pPr eaLnBrk="0" hangingPunct="0"/>
            <a:r>
              <a:rPr lang="zh-CN" altLang="en-US" sz="2800" b="1" dirty="0">
                <a:latin typeface="Times New Roman" panose="02020603050405020304" pitchFamily="18" charset="0"/>
              </a:rPr>
              <a:t>多数载流子</a:t>
            </a:r>
            <a:r>
              <a:rPr lang="en-US" altLang="zh-CN" sz="2800" b="1">
                <a:latin typeface="Times New Roman" panose="02020603050405020304" pitchFamily="18" charset="0"/>
              </a:rPr>
              <a:t>——</a:t>
            </a:r>
            <a:r>
              <a:rPr lang="zh-CN" altLang="en-US" sz="2800" b="1" dirty="0">
                <a:latin typeface="Times New Roman" panose="02020603050405020304" pitchFamily="18" charset="0"/>
              </a:rPr>
              <a:t>自由电子</a:t>
            </a:r>
            <a:endParaRPr lang="zh-CN" altLang="en-US" sz="2800" b="1" dirty="0">
              <a:latin typeface="Times New Roman" panose="02020603050405020304" pitchFamily="18" charset="0"/>
            </a:endParaRPr>
          </a:p>
        </p:txBody>
      </p:sp>
      <p:sp>
        <p:nvSpPr>
          <p:cNvPr id="144392" name="矩形 144391"/>
          <p:cNvSpPr/>
          <p:nvPr/>
        </p:nvSpPr>
        <p:spPr>
          <a:xfrm>
            <a:off x="2819400" y="5791200"/>
            <a:ext cx="3754438" cy="519113"/>
          </a:xfrm>
          <a:prstGeom prst="rect">
            <a:avLst/>
          </a:prstGeom>
          <a:noFill/>
          <a:ln w="9525">
            <a:noFill/>
          </a:ln>
        </p:spPr>
        <p:txBody>
          <a:bodyPr wrap="none" anchor="t">
            <a:spAutoFit/>
          </a:bodyPr>
          <a:lstStyle/>
          <a:p>
            <a:pPr eaLnBrk="0" hangingPunct="0"/>
            <a:r>
              <a:rPr lang="zh-CN" altLang="en-US" sz="2800" b="1" dirty="0">
                <a:latin typeface="Times New Roman" panose="02020603050405020304" pitchFamily="18" charset="0"/>
              </a:rPr>
              <a:t>少数载流子</a:t>
            </a:r>
            <a:r>
              <a:rPr lang="en-US" altLang="zh-CN" sz="2800" b="1">
                <a:latin typeface="Times New Roman" panose="02020603050405020304" pitchFamily="18" charset="0"/>
              </a:rPr>
              <a:t>——</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空穴</a:t>
            </a:r>
            <a:endParaRPr lang="zh-CN" altLang="en-US" sz="2800" b="1" dirty="0">
              <a:latin typeface="Times New Roman" panose="02020603050405020304" pitchFamily="18" charset="0"/>
            </a:endParaRPr>
          </a:p>
        </p:txBody>
      </p:sp>
      <p:grpSp>
        <p:nvGrpSpPr>
          <p:cNvPr id="144393" name="组合 144392"/>
          <p:cNvGrpSpPr/>
          <p:nvPr/>
        </p:nvGrpSpPr>
        <p:grpSpPr>
          <a:xfrm>
            <a:off x="5334000" y="2057400"/>
            <a:ext cx="3505200" cy="2541588"/>
            <a:chOff x="3360" y="1427"/>
            <a:chExt cx="2208" cy="1601"/>
          </a:xfrm>
        </p:grpSpPr>
        <p:sp>
          <p:nvSpPr>
            <p:cNvPr id="144394" name="矩形 144393"/>
            <p:cNvSpPr/>
            <p:nvPr/>
          </p:nvSpPr>
          <p:spPr>
            <a:xfrm>
              <a:off x="3360" y="1728"/>
              <a:ext cx="2208" cy="1300"/>
            </a:xfrm>
            <a:prstGeom prst="rect">
              <a:avLst/>
            </a:prstGeom>
            <a:noFill/>
            <a:ln w="22225" cap="flat" cmpd="sng">
              <a:solidFill>
                <a:srgbClr val="000000"/>
              </a:solidFill>
              <a:prstDash val="solid"/>
              <a:miter/>
              <a:headEnd type="none" w="med" len="med"/>
              <a:tailEnd type="none" w="med" len="med"/>
            </a:ln>
          </p:spPr>
          <p:txBody>
            <a:bodyPr/>
            <a:lstStyle/>
            <a:p>
              <a:endParaRPr lang="zh-CN" altLang="en-US"/>
            </a:p>
          </p:txBody>
        </p:sp>
        <p:sp>
          <p:nvSpPr>
            <p:cNvPr id="144395" name="矩形 144394"/>
            <p:cNvSpPr/>
            <p:nvPr/>
          </p:nvSpPr>
          <p:spPr>
            <a:xfrm>
              <a:off x="3691" y="1800"/>
              <a:ext cx="113" cy="240"/>
            </a:xfrm>
            <a:prstGeom prst="rect">
              <a:avLst/>
            </a:prstGeom>
            <a:noFill/>
            <a:ln w="9525">
              <a:noFill/>
            </a:ln>
          </p:spPr>
          <p:txBody>
            <a:bodyPr wrap="none" lIns="0" tIns="0" rIns="0" bIns="0">
              <a:spAutoFit/>
            </a:bodyPr>
            <a:lstStyle/>
            <a:p>
              <a:pPr eaLnBrk="0" hangingPunct="0"/>
              <a:r>
                <a:rPr lang="en-US" altLang="zh-CN" sz="2500">
                  <a:solidFill>
                    <a:srgbClr val="400000"/>
                  </a:solidFill>
                  <a:latin typeface="Times New Roman" panose="02020603050405020304" pitchFamily="18" charset="0"/>
                </a:rPr>
                <a:t>+</a:t>
              </a:r>
              <a:endParaRPr lang="en-US" altLang="zh-CN" sz="3600" b="1">
                <a:latin typeface="Times New Roman" panose="02020603050405020304" pitchFamily="18" charset="0"/>
              </a:endParaRPr>
            </a:p>
          </p:txBody>
        </p:sp>
        <p:sp>
          <p:nvSpPr>
            <p:cNvPr id="144396" name="矩形 144395"/>
            <p:cNvSpPr/>
            <p:nvPr/>
          </p:nvSpPr>
          <p:spPr>
            <a:xfrm>
              <a:off x="3696" y="2226"/>
              <a:ext cx="113" cy="240"/>
            </a:xfrm>
            <a:prstGeom prst="rect">
              <a:avLst/>
            </a:prstGeom>
            <a:noFill/>
            <a:ln w="9525">
              <a:noFill/>
            </a:ln>
          </p:spPr>
          <p:txBody>
            <a:bodyPr wrap="none" lIns="0" tIns="0" rIns="0" bIns="0">
              <a:spAutoFit/>
            </a:bodyPr>
            <a:lstStyle/>
            <a:p>
              <a:pPr eaLnBrk="0" hangingPunct="0"/>
              <a:r>
                <a:rPr lang="en-US" altLang="zh-CN" sz="2500">
                  <a:solidFill>
                    <a:srgbClr val="400000"/>
                  </a:solidFill>
                  <a:latin typeface="Times New Roman" panose="02020603050405020304" pitchFamily="18" charset="0"/>
                </a:rPr>
                <a:t>+</a:t>
              </a:r>
              <a:endParaRPr lang="en-US" altLang="zh-CN" sz="3600" b="1">
                <a:latin typeface="Times New Roman" panose="02020603050405020304" pitchFamily="18" charset="0"/>
              </a:endParaRPr>
            </a:p>
          </p:txBody>
        </p:sp>
        <p:sp>
          <p:nvSpPr>
            <p:cNvPr id="144397" name="矩形 144396"/>
            <p:cNvSpPr/>
            <p:nvPr/>
          </p:nvSpPr>
          <p:spPr>
            <a:xfrm>
              <a:off x="3704" y="2671"/>
              <a:ext cx="113" cy="240"/>
            </a:xfrm>
            <a:prstGeom prst="rect">
              <a:avLst/>
            </a:prstGeom>
            <a:noFill/>
            <a:ln w="9525">
              <a:noFill/>
            </a:ln>
          </p:spPr>
          <p:txBody>
            <a:bodyPr wrap="none" lIns="0" tIns="0" rIns="0" bIns="0">
              <a:spAutoFit/>
            </a:bodyPr>
            <a:lstStyle/>
            <a:p>
              <a:pPr eaLnBrk="0" hangingPunct="0"/>
              <a:r>
                <a:rPr lang="en-US" altLang="zh-CN" sz="2500">
                  <a:solidFill>
                    <a:srgbClr val="400000"/>
                  </a:solidFill>
                  <a:latin typeface="Times New Roman" panose="02020603050405020304" pitchFamily="18" charset="0"/>
                </a:rPr>
                <a:t>+</a:t>
              </a:r>
              <a:endParaRPr lang="en-US" altLang="zh-CN" sz="3600" b="1">
                <a:latin typeface="Times New Roman" panose="02020603050405020304" pitchFamily="18" charset="0"/>
              </a:endParaRPr>
            </a:p>
          </p:txBody>
        </p:sp>
        <p:sp>
          <p:nvSpPr>
            <p:cNvPr id="144398" name="矩形 144397"/>
            <p:cNvSpPr/>
            <p:nvPr/>
          </p:nvSpPr>
          <p:spPr>
            <a:xfrm>
              <a:off x="4127" y="1800"/>
              <a:ext cx="113" cy="240"/>
            </a:xfrm>
            <a:prstGeom prst="rect">
              <a:avLst/>
            </a:prstGeom>
            <a:noFill/>
            <a:ln w="9525">
              <a:noFill/>
            </a:ln>
          </p:spPr>
          <p:txBody>
            <a:bodyPr wrap="none" lIns="0" tIns="0" rIns="0" bIns="0">
              <a:spAutoFit/>
            </a:bodyPr>
            <a:lstStyle/>
            <a:p>
              <a:pPr eaLnBrk="0" hangingPunct="0"/>
              <a:r>
                <a:rPr lang="en-US" altLang="zh-CN" sz="2500">
                  <a:solidFill>
                    <a:srgbClr val="400000"/>
                  </a:solidFill>
                  <a:latin typeface="Times New Roman" panose="02020603050405020304" pitchFamily="18" charset="0"/>
                </a:rPr>
                <a:t>+</a:t>
              </a:r>
              <a:endParaRPr lang="en-US" altLang="zh-CN" sz="3600" b="1">
                <a:latin typeface="Times New Roman" panose="02020603050405020304" pitchFamily="18" charset="0"/>
              </a:endParaRPr>
            </a:p>
          </p:txBody>
        </p:sp>
        <p:sp>
          <p:nvSpPr>
            <p:cNvPr id="144399" name="矩形 144398"/>
            <p:cNvSpPr/>
            <p:nvPr/>
          </p:nvSpPr>
          <p:spPr>
            <a:xfrm>
              <a:off x="4136" y="2226"/>
              <a:ext cx="113" cy="240"/>
            </a:xfrm>
            <a:prstGeom prst="rect">
              <a:avLst/>
            </a:prstGeom>
            <a:noFill/>
            <a:ln w="9525">
              <a:noFill/>
            </a:ln>
          </p:spPr>
          <p:txBody>
            <a:bodyPr wrap="none" lIns="0" tIns="0" rIns="0" bIns="0">
              <a:spAutoFit/>
            </a:bodyPr>
            <a:lstStyle/>
            <a:p>
              <a:pPr eaLnBrk="0" hangingPunct="0"/>
              <a:r>
                <a:rPr lang="en-US" altLang="zh-CN" sz="2500">
                  <a:solidFill>
                    <a:srgbClr val="400000"/>
                  </a:solidFill>
                  <a:latin typeface="Times New Roman" panose="02020603050405020304" pitchFamily="18" charset="0"/>
                </a:rPr>
                <a:t>+</a:t>
              </a:r>
              <a:endParaRPr lang="en-US" altLang="zh-CN" sz="3600" b="1">
                <a:latin typeface="Times New Roman" panose="02020603050405020304" pitchFamily="18" charset="0"/>
              </a:endParaRPr>
            </a:p>
          </p:txBody>
        </p:sp>
        <p:sp>
          <p:nvSpPr>
            <p:cNvPr id="144400" name="矩形 144399"/>
            <p:cNvSpPr/>
            <p:nvPr/>
          </p:nvSpPr>
          <p:spPr>
            <a:xfrm>
              <a:off x="4142" y="2671"/>
              <a:ext cx="113" cy="240"/>
            </a:xfrm>
            <a:prstGeom prst="rect">
              <a:avLst/>
            </a:prstGeom>
            <a:noFill/>
            <a:ln w="9525">
              <a:noFill/>
            </a:ln>
          </p:spPr>
          <p:txBody>
            <a:bodyPr wrap="none" lIns="0" tIns="0" rIns="0" bIns="0">
              <a:spAutoFit/>
            </a:bodyPr>
            <a:lstStyle/>
            <a:p>
              <a:pPr eaLnBrk="0" hangingPunct="0"/>
              <a:r>
                <a:rPr lang="en-US" altLang="zh-CN" sz="2500">
                  <a:solidFill>
                    <a:srgbClr val="400000"/>
                  </a:solidFill>
                  <a:latin typeface="Times New Roman" panose="02020603050405020304" pitchFamily="18" charset="0"/>
                </a:rPr>
                <a:t>+</a:t>
              </a:r>
              <a:endParaRPr lang="en-US" altLang="zh-CN" sz="3600" b="1">
                <a:latin typeface="Times New Roman" panose="02020603050405020304" pitchFamily="18" charset="0"/>
              </a:endParaRPr>
            </a:p>
          </p:txBody>
        </p:sp>
        <p:sp>
          <p:nvSpPr>
            <p:cNvPr id="144401" name="矩形 144400"/>
            <p:cNvSpPr/>
            <p:nvPr/>
          </p:nvSpPr>
          <p:spPr>
            <a:xfrm>
              <a:off x="4614" y="1788"/>
              <a:ext cx="113" cy="240"/>
            </a:xfrm>
            <a:prstGeom prst="rect">
              <a:avLst/>
            </a:prstGeom>
            <a:noFill/>
            <a:ln w="9525">
              <a:noFill/>
            </a:ln>
          </p:spPr>
          <p:txBody>
            <a:bodyPr wrap="none" lIns="0" tIns="0" rIns="0" bIns="0">
              <a:spAutoFit/>
            </a:bodyPr>
            <a:lstStyle/>
            <a:p>
              <a:pPr eaLnBrk="0" hangingPunct="0"/>
              <a:r>
                <a:rPr lang="en-US" altLang="zh-CN" sz="2500">
                  <a:solidFill>
                    <a:srgbClr val="400000"/>
                  </a:solidFill>
                  <a:latin typeface="Times New Roman" panose="02020603050405020304" pitchFamily="18" charset="0"/>
                </a:rPr>
                <a:t>+</a:t>
              </a:r>
              <a:endParaRPr lang="en-US" altLang="zh-CN" sz="3600" b="1">
                <a:latin typeface="Times New Roman" panose="02020603050405020304" pitchFamily="18" charset="0"/>
              </a:endParaRPr>
            </a:p>
          </p:txBody>
        </p:sp>
        <p:sp>
          <p:nvSpPr>
            <p:cNvPr id="144402" name="矩形 144401"/>
            <p:cNvSpPr/>
            <p:nvPr/>
          </p:nvSpPr>
          <p:spPr>
            <a:xfrm>
              <a:off x="4613" y="2213"/>
              <a:ext cx="113" cy="240"/>
            </a:xfrm>
            <a:prstGeom prst="rect">
              <a:avLst/>
            </a:prstGeom>
            <a:noFill/>
            <a:ln w="9525">
              <a:noFill/>
            </a:ln>
          </p:spPr>
          <p:txBody>
            <a:bodyPr wrap="none" lIns="0" tIns="0" rIns="0" bIns="0">
              <a:spAutoFit/>
            </a:bodyPr>
            <a:lstStyle/>
            <a:p>
              <a:pPr eaLnBrk="0" hangingPunct="0"/>
              <a:r>
                <a:rPr lang="en-US" altLang="zh-CN" sz="2500">
                  <a:solidFill>
                    <a:srgbClr val="400000"/>
                  </a:solidFill>
                  <a:latin typeface="Times New Roman" panose="02020603050405020304" pitchFamily="18" charset="0"/>
                </a:rPr>
                <a:t>+</a:t>
              </a:r>
              <a:endParaRPr lang="en-US" altLang="zh-CN" sz="3600" b="1">
                <a:latin typeface="Times New Roman" panose="02020603050405020304" pitchFamily="18" charset="0"/>
              </a:endParaRPr>
            </a:p>
          </p:txBody>
        </p:sp>
        <p:sp>
          <p:nvSpPr>
            <p:cNvPr id="144403" name="矩形 144402"/>
            <p:cNvSpPr/>
            <p:nvPr/>
          </p:nvSpPr>
          <p:spPr>
            <a:xfrm>
              <a:off x="4628" y="2657"/>
              <a:ext cx="113" cy="240"/>
            </a:xfrm>
            <a:prstGeom prst="rect">
              <a:avLst/>
            </a:prstGeom>
            <a:noFill/>
            <a:ln w="9525">
              <a:noFill/>
            </a:ln>
          </p:spPr>
          <p:txBody>
            <a:bodyPr wrap="none" lIns="0" tIns="0" rIns="0" bIns="0">
              <a:spAutoFit/>
            </a:bodyPr>
            <a:lstStyle/>
            <a:p>
              <a:pPr eaLnBrk="0" hangingPunct="0"/>
              <a:r>
                <a:rPr lang="en-US" altLang="zh-CN" sz="2500">
                  <a:solidFill>
                    <a:srgbClr val="400000"/>
                  </a:solidFill>
                  <a:latin typeface="Times New Roman" panose="02020603050405020304" pitchFamily="18" charset="0"/>
                </a:rPr>
                <a:t>+</a:t>
              </a:r>
              <a:endParaRPr lang="en-US" altLang="zh-CN" sz="3600" b="1">
                <a:latin typeface="Times New Roman" panose="02020603050405020304" pitchFamily="18" charset="0"/>
              </a:endParaRPr>
            </a:p>
          </p:txBody>
        </p:sp>
        <p:sp>
          <p:nvSpPr>
            <p:cNvPr id="144404" name="矩形 144403"/>
            <p:cNvSpPr/>
            <p:nvPr/>
          </p:nvSpPr>
          <p:spPr>
            <a:xfrm>
              <a:off x="5082" y="1809"/>
              <a:ext cx="113" cy="240"/>
            </a:xfrm>
            <a:prstGeom prst="rect">
              <a:avLst/>
            </a:prstGeom>
            <a:noFill/>
            <a:ln w="9525">
              <a:noFill/>
            </a:ln>
          </p:spPr>
          <p:txBody>
            <a:bodyPr wrap="none" lIns="0" tIns="0" rIns="0" bIns="0">
              <a:spAutoFit/>
            </a:bodyPr>
            <a:lstStyle/>
            <a:p>
              <a:pPr eaLnBrk="0" hangingPunct="0"/>
              <a:r>
                <a:rPr lang="en-US" altLang="zh-CN" sz="2500">
                  <a:solidFill>
                    <a:srgbClr val="400000"/>
                  </a:solidFill>
                  <a:latin typeface="Times New Roman" panose="02020603050405020304" pitchFamily="18" charset="0"/>
                </a:rPr>
                <a:t>+</a:t>
              </a:r>
              <a:endParaRPr lang="en-US" altLang="zh-CN" sz="3600" b="1">
                <a:latin typeface="Times New Roman" panose="02020603050405020304" pitchFamily="18" charset="0"/>
              </a:endParaRPr>
            </a:p>
          </p:txBody>
        </p:sp>
        <p:sp>
          <p:nvSpPr>
            <p:cNvPr id="144405" name="矩形 144404"/>
            <p:cNvSpPr/>
            <p:nvPr/>
          </p:nvSpPr>
          <p:spPr>
            <a:xfrm>
              <a:off x="5082" y="2226"/>
              <a:ext cx="113" cy="240"/>
            </a:xfrm>
            <a:prstGeom prst="rect">
              <a:avLst/>
            </a:prstGeom>
            <a:noFill/>
            <a:ln w="9525">
              <a:noFill/>
            </a:ln>
          </p:spPr>
          <p:txBody>
            <a:bodyPr wrap="none" lIns="0" tIns="0" rIns="0" bIns="0">
              <a:spAutoFit/>
            </a:bodyPr>
            <a:lstStyle/>
            <a:p>
              <a:pPr eaLnBrk="0" hangingPunct="0"/>
              <a:r>
                <a:rPr lang="en-US" altLang="zh-CN" sz="2500">
                  <a:solidFill>
                    <a:srgbClr val="400000"/>
                  </a:solidFill>
                  <a:latin typeface="Times New Roman" panose="02020603050405020304" pitchFamily="18" charset="0"/>
                </a:rPr>
                <a:t>+</a:t>
              </a:r>
              <a:endParaRPr lang="en-US" altLang="zh-CN" sz="3600" b="1">
                <a:latin typeface="Times New Roman" panose="02020603050405020304" pitchFamily="18" charset="0"/>
              </a:endParaRPr>
            </a:p>
          </p:txBody>
        </p:sp>
        <p:sp>
          <p:nvSpPr>
            <p:cNvPr id="144406" name="矩形 144405"/>
            <p:cNvSpPr/>
            <p:nvPr/>
          </p:nvSpPr>
          <p:spPr>
            <a:xfrm>
              <a:off x="5086" y="2670"/>
              <a:ext cx="113" cy="240"/>
            </a:xfrm>
            <a:prstGeom prst="rect">
              <a:avLst/>
            </a:prstGeom>
            <a:noFill/>
            <a:ln w="9525">
              <a:noFill/>
            </a:ln>
          </p:spPr>
          <p:txBody>
            <a:bodyPr wrap="none" lIns="0" tIns="0" rIns="0" bIns="0">
              <a:spAutoFit/>
            </a:bodyPr>
            <a:lstStyle/>
            <a:p>
              <a:pPr eaLnBrk="0" hangingPunct="0"/>
              <a:r>
                <a:rPr lang="en-US" altLang="zh-CN" sz="2500">
                  <a:solidFill>
                    <a:srgbClr val="400000"/>
                  </a:solidFill>
                  <a:latin typeface="Times New Roman" panose="02020603050405020304" pitchFamily="18" charset="0"/>
                </a:rPr>
                <a:t>+</a:t>
              </a:r>
              <a:endParaRPr lang="en-US" altLang="zh-CN" sz="3600" b="1">
                <a:latin typeface="Times New Roman" panose="02020603050405020304" pitchFamily="18" charset="0"/>
              </a:endParaRPr>
            </a:p>
          </p:txBody>
        </p:sp>
        <p:sp>
          <p:nvSpPr>
            <p:cNvPr id="144407" name="矩形 144406"/>
            <p:cNvSpPr/>
            <p:nvPr/>
          </p:nvSpPr>
          <p:spPr>
            <a:xfrm>
              <a:off x="4141" y="1427"/>
              <a:ext cx="900" cy="240"/>
            </a:xfrm>
            <a:prstGeom prst="rect">
              <a:avLst/>
            </a:prstGeom>
            <a:noFill/>
            <a:ln w="9525">
              <a:noFill/>
            </a:ln>
          </p:spPr>
          <p:txBody>
            <a:bodyPr wrap="none" lIns="0" tIns="0" rIns="0" bIns="0">
              <a:spAutoFit/>
            </a:bodyPr>
            <a:lstStyle/>
            <a:p>
              <a:pPr eaLnBrk="0" hangingPunct="0"/>
              <a:r>
                <a:rPr lang="en-US" altLang="zh-CN" sz="2500" dirty="0">
                  <a:solidFill>
                    <a:srgbClr val="400000"/>
                  </a:solidFill>
                  <a:latin typeface="宋体" panose="02010600030101010101" pitchFamily="2" charset="-122"/>
                </a:rPr>
                <a:t>N</a:t>
              </a:r>
              <a:r>
                <a:rPr lang="zh-CN" altLang="en-US" sz="2500" dirty="0">
                  <a:solidFill>
                    <a:srgbClr val="400000"/>
                  </a:solidFill>
                  <a:latin typeface="宋体" panose="02010600030101010101" pitchFamily="2" charset="-122"/>
                </a:rPr>
                <a:t>型半导体</a:t>
              </a:r>
              <a:endParaRPr lang="zh-CN" altLang="en-US" sz="3600" b="1" dirty="0">
                <a:latin typeface="Times New Roman" panose="02020603050405020304" pitchFamily="18" charset="0"/>
              </a:endParaRPr>
            </a:p>
          </p:txBody>
        </p:sp>
        <p:sp>
          <p:nvSpPr>
            <p:cNvPr id="144408" name="椭圆 144407"/>
            <p:cNvSpPr/>
            <p:nvPr/>
          </p:nvSpPr>
          <p:spPr>
            <a:xfrm>
              <a:off x="3606" y="1800"/>
              <a:ext cx="243" cy="236"/>
            </a:xfrm>
            <a:prstGeom prst="ellipse">
              <a:avLst/>
            </a:prstGeom>
            <a:noFill/>
            <a:ln w="22225" cap="flat" cmpd="sng">
              <a:solidFill>
                <a:srgbClr val="000000"/>
              </a:solidFill>
              <a:prstDash val="solid"/>
              <a:headEnd type="none" w="med" len="med"/>
              <a:tailEnd type="none" w="med" len="med"/>
            </a:ln>
          </p:spPr>
          <p:txBody>
            <a:bodyPr/>
            <a:lstStyle/>
            <a:p>
              <a:endParaRPr lang="zh-CN" altLang="en-US"/>
            </a:p>
          </p:txBody>
        </p:sp>
        <p:sp>
          <p:nvSpPr>
            <p:cNvPr id="144409" name="椭圆 144408"/>
            <p:cNvSpPr/>
            <p:nvPr/>
          </p:nvSpPr>
          <p:spPr>
            <a:xfrm>
              <a:off x="3888" y="1824"/>
              <a:ext cx="108" cy="100"/>
            </a:xfrm>
            <a:prstGeom prst="ellipse">
              <a:avLst/>
            </a:prstGeom>
            <a:solidFill>
              <a:srgbClr val="FF0000"/>
            </a:solidFill>
            <a:ln w="22225" cap="flat" cmpd="sng">
              <a:solidFill>
                <a:srgbClr val="FF0000"/>
              </a:solidFill>
              <a:prstDash val="solid"/>
              <a:headEnd type="none" w="med" len="med"/>
              <a:tailEnd type="none" w="med" len="med"/>
            </a:ln>
          </p:spPr>
          <p:txBody>
            <a:bodyPr/>
            <a:lstStyle/>
            <a:p>
              <a:endParaRPr lang="zh-CN" altLang="en-US"/>
            </a:p>
          </p:txBody>
        </p:sp>
        <p:sp>
          <p:nvSpPr>
            <p:cNvPr id="144410" name="椭圆 144409"/>
            <p:cNvSpPr/>
            <p:nvPr/>
          </p:nvSpPr>
          <p:spPr>
            <a:xfrm>
              <a:off x="3606" y="2235"/>
              <a:ext cx="243" cy="237"/>
            </a:xfrm>
            <a:prstGeom prst="ellipse">
              <a:avLst/>
            </a:prstGeom>
            <a:noFill/>
            <a:ln w="22225" cap="flat" cmpd="sng">
              <a:solidFill>
                <a:srgbClr val="000000"/>
              </a:solidFill>
              <a:prstDash val="solid"/>
              <a:headEnd type="none" w="med" len="med"/>
              <a:tailEnd type="none" w="med" len="med"/>
            </a:ln>
          </p:spPr>
          <p:txBody>
            <a:bodyPr/>
            <a:lstStyle/>
            <a:p>
              <a:endParaRPr lang="zh-CN" altLang="en-US"/>
            </a:p>
          </p:txBody>
        </p:sp>
        <p:sp>
          <p:nvSpPr>
            <p:cNvPr id="144411" name="椭圆 144410"/>
            <p:cNvSpPr/>
            <p:nvPr/>
          </p:nvSpPr>
          <p:spPr>
            <a:xfrm>
              <a:off x="3888" y="2256"/>
              <a:ext cx="108" cy="99"/>
            </a:xfrm>
            <a:prstGeom prst="ellipse">
              <a:avLst/>
            </a:prstGeom>
            <a:solidFill>
              <a:srgbClr val="FF0000"/>
            </a:solidFill>
            <a:ln w="22225" cap="flat" cmpd="sng">
              <a:solidFill>
                <a:srgbClr val="FF0000"/>
              </a:solidFill>
              <a:prstDash val="solid"/>
              <a:headEnd type="none" w="med" len="med"/>
              <a:tailEnd type="none" w="med" len="med"/>
            </a:ln>
          </p:spPr>
          <p:txBody>
            <a:bodyPr/>
            <a:lstStyle/>
            <a:p>
              <a:endParaRPr lang="zh-CN" altLang="en-US"/>
            </a:p>
          </p:txBody>
        </p:sp>
        <p:sp>
          <p:nvSpPr>
            <p:cNvPr id="144412" name="椭圆 144411"/>
            <p:cNvSpPr/>
            <p:nvPr/>
          </p:nvSpPr>
          <p:spPr>
            <a:xfrm>
              <a:off x="3619" y="2671"/>
              <a:ext cx="243" cy="236"/>
            </a:xfrm>
            <a:prstGeom prst="ellipse">
              <a:avLst/>
            </a:prstGeom>
            <a:noFill/>
            <a:ln w="22225" cap="flat" cmpd="sng">
              <a:solidFill>
                <a:srgbClr val="000000"/>
              </a:solidFill>
              <a:prstDash val="solid"/>
              <a:headEnd type="none" w="med" len="med"/>
              <a:tailEnd type="none" w="med" len="med"/>
            </a:ln>
          </p:spPr>
          <p:txBody>
            <a:bodyPr/>
            <a:lstStyle/>
            <a:p>
              <a:endParaRPr lang="zh-CN" altLang="en-US"/>
            </a:p>
          </p:txBody>
        </p:sp>
        <p:sp>
          <p:nvSpPr>
            <p:cNvPr id="144413" name="椭圆 144412"/>
            <p:cNvSpPr/>
            <p:nvPr/>
          </p:nvSpPr>
          <p:spPr>
            <a:xfrm>
              <a:off x="3888" y="2688"/>
              <a:ext cx="108" cy="99"/>
            </a:xfrm>
            <a:prstGeom prst="ellipse">
              <a:avLst/>
            </a:prstGeom>
            <a:solidFill>
              <a:srgbClr val="FF0000"/>
            </a:solidFill>
            <a:ln w="22225" cap="flat" cmpd="sng">
              <a:solidFill>
                <a:srgbClr val="FF0000"/>
              </a:solidFill>
              <a:prstDash val="solid"/>
              <a:headEnd type="none" w="med" len="med"/>
              <a:tailEnd type="none" w="med" len="med"/>
            </a:ln>
          </p:spPr>
          <p:txBody>
            <a:bodyPr/>
            <a:lstStyle/>
            <a:p>
              <a:endParaRPr lang="zh-CN" altLang="en-US"/>
            </a:p>
          </p:txBody>
        </p:sp>
        <p:sp>
          <p:nvSpPr>
            <p:cNvPr id="144414" name="椭圆 144413"/>
            <p:cNvSpPr/>
            <p:nvPr/>
          </p:nvSpPr>
          <p:spPr>
            <a:xfrm>
              <a:off x="4320" y="1824"/>
              <a:ext cx="108" cy="100"/>
            </a:xfrm>
            <a:prstGeom prst="ellipse">
              <a:avLst/>
            </a:prstGeom>
            <a:solidFill>
              <a:srgbClr val="FF0000"/>
            </a:solidFill>
            <a:ln w="22225" cap="flat" cmpd="sng">
              <a:solidFill>
                <a:srgbClr val="FF0000"/>
              </a:solidFill>
              <a:prstDash val="solid"/>
              <a:headEnd type="none" w="med" len="med"/>
              <a:tailEnd type="none" w="med" len="med"/>
            </a:ln>
          </p:spPr>
          <p:txBody>
            <a:bodyPr/>
            <a:lstStyle/>
            <a:p>
              <a:endParaRPr lang="zh-CN" altLang="en-US"/>
            </a:p>
          </p:txBody>
        </p:sp>
        <p:sp>
          <p:nvSpPr>
            <p:cNvPr id="144415" name="椭圆 144414"/>
            <p:cNvSpPr/>
            <p:nvPr/>
          </p:nvSpPr>
          <p:spPr>
            <a:xfrm>
              <a:off x="4051" y="1800"/>
              <a:ext cx="244" cy="236"/>
            </a:xfrm>
            <a:prstGeom prst="ellipse">
              <a:avLst/>
            </a:prstGeom>
            <a:noFill/>
            <a:ln w="22225" cap="flat" cmpd="sng">
              <a:solidFill>
                <a:srgbClr val="000000"/>
              </a:solidFill>
              <a:prstDash val="solid"/>
              <a:headEnd type="none" w="med" len="med"/>
              <a:tailEnd type="none" w="med" len="med"/>
            </a:ln>
          </p:spPr>
          <p:txBody>
            <a:bodyPr/>
            <a:lstStyle/>
            <a:p>
              <a:endParaRPr lang="zh-CN" altLang="en-US"/>
            </a:p>
          </p:txBody>
        </p:sp>
        <p:sp>
          <p:nvSpPr>
            <p:cNvPr id="144416" name="椭圆 144415"/>
            <p:cNvSpPr/>
            <p:nvPr/>
          </p:nvSpPr>
          <p:spPr>
            <a:xfrm>
              <a:off x="4051" y="2235"/>
              <a:ext cx="244" cy="237"/>
            </a:xfrm>
            <a:prstGeom prst="ellipse">
              <a:avLst/>
            </a:prstGeom>
            <a:noFill/>
            <a:ln w="22225" cap="flat" cmpd="sng">
              <a:solidFill>
                <a:srgbClr val="000000"/>
              </a:solidFill>
              <a:prstDash val="solid"/>
              <a:headEnd type="none" w="med" len="med"/>
              <a:tailEnd type="none" w="med" len="med"/>
            </a:ln>
          </p:spPr>
          <p:txBody>
            <a:bodyPr/>
            <a:lstStyle/>
            <a:p>
              <a:endParaRPr lang="zh-CN" altLang="en-US"/>
            </a:p>
          </p:txBody>
        </p:sp>
        <p:sp>
          <p:nvSpPr>
            <p:cNvPr id="144417" name="椭圆 144416"/>
            <p:cNvSpPr/>
            <p:nvPr/>
          </p:nvSpPr>
          <p:spPr>
            <a:xfrm>
              <a:off x="4320" y="2256"/>
              <a:ext cx="108" cy="99"/>
            </a:xfrm>
            <a:prstGeom prst="ellipse">
              <a:avLst/>
            </a:prstGeom>
            <a:solidFill>
              <a:srgbClr val="FF0000"/>
            </a:solidFill>
            <a:ln w="22225" cap="flat" cmpd="sng">
              <a:solidFill>
                <a:srgbClr val="FF0000"/>
              </a:solidFill>
              <a:prstDash val="solid"/>
              <a:headEnd type="none" w="med" len="med"/>
              <a:tailEnd type="none" w="med" len="med"/>
            </a:ln>
          </p:spPr>
          <p:txBody>
            <a:bodyPr/>
            <a:lstStyle/>
            <a:p>
              <a:endParaRPr lang="zh-CN" altLang="en-US"/>
            </a:p>
          </p:txBody>
        </p:sp>
        <p:sp>
          <p:nvSpPr>
            <p:cNvPr id="144418" name="椭圆 144417"/>
            <p:cNvSpPr/>
            <p:nvPr/>
          </p:nvSpPr>
          <p:spPr>
            <a:xfrm>
              <a:off x="4320" y="2688"/>
              <a:ext cx="108" cy="99"/>
            </a:xfrm>
            <a:prstGeom prst="ellipse">
              <a:avLst/>
            </a:prstGeom>
            <a:solidFill>
              <a:srgbClr val="FF0000"/>
            </a:solidFill>
            <a:ln w="22225" cap="flat" cmpd="sng">
              <a:solidFill>
                <a:srgbClr val="FF0000"/>
              </a:solidFill>
              <a:prstDash val="solid"/>
              <a:headEnd type="none" w="med" len="med"/>
              <a:tailEnd type="none" w="med" len="med"/>
            </a:ln>
          </p:spPr>
          <p:txBody>
            <a:bodyPr/>
            <a:lstStyle/>
            <a:p>
              <a:endParaRPr lang="zh-CN" altLang="en-US"/>
            </a:p>
          </p:txBody>
        </p:sp>
        <p:sp>
          <p:nvSpPr>
            <p:cNvPr id="144419" name="椭圆 144418"/>
            <p:cNvSpPr/>
            <p:nvPr/>
          </p:nvSpPr>
          <p:spPr>
            <a:xfrm>
              <a:off x="4065" y="2671"/>
              <a:ext cx="243" cy="236"/>
            </a:xfrm>
            <a:prstGeom prst="ellipse">
              <a:avLst/>
            </a:prstGeom>
            <a:noFill/>
            <a:ln w="22225" cap="flat" cmpd="sng">
              <a:solidFill>
                <a:srgbClr val="000000"/>
              </a:solidFill>
              <a:prstDash val="solid"/>
              <a:headEnd type="none" w="med" len="med"/>
              <a:tailEnd type="none" w="med" len="med"/>
            </a:ln>
          </p:spPr>
          <p:txBody>
            <a:bodyPr/>
            <a:lstStyle/>
            <a:p>
              <a:endParaRPr lang="zh-CN" altLang="en-US"/>
            </a:p>
          </p:txBody>
        </p:sp>
        <p:sp>
          <p:nvSpPr>
            <p:cNvPr id="144420" name="椭圆 144419"/>
            <p:cNvSpPr/>
            <p:nvPr/>
          </p:nvSpPr>
          <p:spPr>
            <a:xfrm>
              <a:off x="4800" y="1824"/>
              <a:ext cx="108" cy="99"/>
            </a:xfrm>
            <a:prstGeom prst="ellipse">
              <a:avLst/>
            </a:prstGeom>
            <a:solidFill>
              <a:srgbClr val="FF0000"/>
            </a:solidFill>
            <a:ln w="22225" cap="flat" cmpd="sng">
              <a:solidFill>
                <a:srgbClr val="FF0000"/>
              </a:solidFill>
              <a:prstDash val="solid"/>
              <a:headEnd type="none" w="med" len="med"/>
              <a:tailEnd type="none" w="med" len="med"/>
            </a:ln>
          </p:spPr>
          <p:txBody>
            <a:bodyPr/>
            <a:lstStyle/>
            <a:p>
              <a:endParaRPr lang="zh-CN" altLang="en-US"/>
            </a:p>
          </p:txBody>
        </p:sp>
        <p:sp>
          <p:nvSpPr>
            <p:cNvPr id="144421" name="椭圆 144420"/>
            <p:cNvSpPr/>
            <p:nvPr/>
          </p:nvSpPr>
          <p:spPr>
            <a:xfrm>
              <a:off x="4538" y="1788"/>
              <a:ext cx="243" cy="236"/>
            </a:xfrm>
            <a:prstGeom prst="ellipse">
              <a:avLst/>
            </a:prstGeom>
            <a:noFill/>
            <a:ln w="22225" cap="flat" cmpd="sng">
              <a:solidFill>
                <a:srgbClr val="000000"/>
              </a:solidFill>
              <a:prstDash val="solid"/>
              <a:headEnd type="none" w="med" len="med"/>
              <a:tailEnd type="none" w="med" len="med"/>
            </a:ln>
          </p:spPr>
          <p:txBody>
            <a:bodyPr/>
            <a:lstStyle/>
            <a:p>
              <a:endParaRPr lang="zh-CN" altLang="en-US"/>
            </a:p>
          </p:txBody>
        </p:sp>
        <p:sp>
          <p:nvSpPr>
            <p:cNvPr id="144422" name="椭圆 144421"/>
            <p:cNvSpPr/>
            <p:nvPr/>
          </p:nvSpPr>
          <p:spPr>
            <a:xfrm>
              <a:off x="4538" y="2223"/>
              <a:ext cx="243" cy="236"/>
            </a:xfrm>
            <a:prstGeom prst="ellipse">
              <a:avLst/>
            </a:prstGeom>
            <a:noFill/>
            <a:ln w="22225" cap="flat" cmpd="sng">
              <a:solidFill>
                <a:srgbClr val="000000"/>
              </a:solidFill>
              <a:prstDash val="solid"/>
              <a:headEnd type="none" w="med" len="med"/>
              <a:tailEnd type="none" w="med" len="med"/>
            </a:ln>
          </p:spPr>
          <p:txBody>
            <a:bodyPr/>
            <a:lstStyle/>
            <a:p>
              <a:endParaRPr lang="zh-CN" altLang="en-US"/>
            </a:p>
          </p:txBody>
        </p:sp>
        <p:sp>
          <p:nvSpPr>
            <p:cNvPr id="144423" name="椭圆 144422"/>
            <p:cNvSpPr/>
            <p:nvPr/>
          </p:nvSpPr>
          <p:spPr>
            <a:xfrm>
              <a:off x="4800" y="2256"/>
              <a:ext cx="108" cy="100"/>
            </a:xfrm>
            <a:prstGeom prst="ellipse">
              <a:avLst/>
            </a:prstGeom>
            <a:solidFill>
              <a:srgbClr val="FF0000"/>
            </a:solidFill>
            <a:ln w="22225" cap="flat" cmpd="sng">
              <a:solidFill>
                <a:srgbClr val="FF0000"/>
              </a:solidFill>
              <a:prstDash val="solid"/>
              <a:headEnd type="none" w="med" len="med"/>
              <a:tailEnd type="none" w="med" len="med"/>
            </a:ln>
          </p:spPr>
          <p:txBody>
            <a:bodyPr/>
            <a:lstStyle/>
            <a:p>
              <a:endParaRPr lang="zh-CN" altLang="en-US"/>
            </a:p>
          </p:txBody>
        </p:sp>
        <p:sp>
          <p:nvSpPr>
            <p:cNvPr id="144424" name="椭圆 144423"/>
            <p:cNvSpPr/>
            <p:nvPr/>
          </p:nvSpPr>
          <p:spPr>
            <a:xfrm>
              <a:off x="4812" y="2670"/>
              <a:ext cx="109" cy="100"/>
            </a:xfrm>
            <a:prstGeom prst="ellipse">
              <a:avLst/>
            </a:prstGeom>
            <a:solidFill>
              <a:srgbClr val="FF0000"/>
            </a:solidFill>
            <a:ln w="22225" cap="flat" cmpd="sng">
              <a:solidFill>
                <a:srgbClr val="FF0000"/>
              </a:solidFill>
              <a:prstDash val="solid"/>
              <a:headEnd type="none" w="med" len="med"/>
              <a:tailEnd type="none" w="med" len="med"/>
            </a:ln>
          </p:spPr>
          <p:txBody>
            <a:bodyPr/>
            <a:lstStyle/>
            <a:p>
              <a:endParaRPr lang="zh-CN" altLang="en-US"/>
            </a:p>
          </p:txBody>
        </p:sp>
        <p:sp>
          <p:nvSpPr>
            <p:cNvPr id="144425" name="椭圆 144424"/>
            <p:cNvSpPr/>
            <p:nvPr/>
          </p:nvSpPr>
          <p:spPr>
            <a:xfrm>
              <a:off x="4551" y="2658"/>
              <a:ext cx="243" cy="236"/>
            </a:xfrm>
            <a:prstGeom prst="ellipse">
              <a:avLst/>
            </a:prstGeom>
            <a:noFill/>
            <a:ln w="22225" cap="flat" cmpd="sng">
              <a:solidFill>
                <a:srgbClr val="000000"/>
              </a:solidFill>
              <a:prstDash val="solid"/>
              <a:headEnd type="none" w="med" len="med"/>
              <a:tailEnd type="none" w="med" len="med"/>
            </a:ln>
          </p:spPr>
          <p:txBody>
            <a:bodyPr/>
            <a:lstStyle/>
            <a:p>
              <a:endParaRPr lang="zh-CN" altLang="en-US"/>
            </a:p>
          </p:txBody>
        </p:sp>
        <p:sp>
          <p:nvSpPr>
            <p:cNvPr id="144426" name="椭圆 144425"/>
            <p:cNvSpPr/>
            <p:nvPr/>
          </p:nvSpPr>
          <p:spPr>
            <a:xfrm>
              <a:off x="5280" y="1824"/>
              <a:ext cx="108" cy="100"/>
            </a:xfrm>
            <a:prstGeom prst="ellipse">
              <a:avLst/>
            </a:prstGeom>
            <a:solidFill>
              <a:srgbClr val="FF0000"/>
            </a:solidFill>
            <a:ln w="22225" cap="flat" cmpd="sng">
              <a:solidFill>
                <a:srgbClr val="FF0000"/>
              </a:solidFill>
              <a:prstDash val="solid"/>
              <a:headEnd type="none" w="med" len="med"/>
              <a:tailEnd type="none" w="med" len="med"/>
            </a:ln>
          </p:spPr>
          <p:txBody>
            <a:bodyPr/>
            <a:lstStyle/>
            <a:p>
              <a:endParaRPr lang="zh-CN" altLang="en-US"/>
            </a:p>
          </p:txBody>
        </p:sp>
        <p:sp>
          <p:nvSpPr>
            <p:cNvPr id="144427" name="椭圆 144426"/>
            <p:cNvSpPr/>
            <p:nvPr/>
          </p:nvSpPr>
          <p:spPr>
            <a:xfrm>
              <a:off x="4997" y="1800"/>
              <a:ext cx="243" cy="236"/>
            </a:xfrm>
            <a:prstGeom prst="ellipse">
              <a:avLst/>
            </a:prstGeom>
            <a:noFill/>
            <a:ln w="22225" cap="flat" cmpd="sng">
              <a:solidFill>
                <a:srgbClr val="000000"/>
              </a:solidFill>
              <a:prstDash val="solid"/>
              <a:headEnd type="none" w="med" len="med"/>
              <a:tailEnd type="none" w="med" len="med"/>
            </a:ln>
          </p:spPr>
          <p:txBody>
            <a:bodyPr/>
            <a:lstStyle/>
            <a:p>
              <a:endParaRPr lang="zh-CN" altLang="en-US"/>
            </a:p>
          </p:txBody>
        </p:sp>
        <p:sp>
          <p:nvSpPr>
            <p:cNvPr id="144428" name="椭圆 144427"/>
            <p:cNvSpPr/>
            <p:nvPr/>
          </p:nvSpPr>
          <p:spPr>
            <a:xfrm>
              <a:off x="4997" y="2235"/>
              <a:ext cx="243" cy="237"/>
            </a:xfrm>
            <a:prstGeom prst="ellipse">
              <a:avLst/>
            </a:prstGeom>
            <a:noFill/>
            <a:ln w="22225" cap="flat" cmpd="sng">
              <a:solidFill>
                <a:srgbClr val="000000"/>
              </a:solidFill>
              <a:prstDash val="solid"/>
              <a:headEnd type="none" w="med" len="med"/>
              <a:tailEnd type="none" w="med" len="med"/>
            </a:ln>
          </p:spPr>
          <p:txBody>
            <a:bodyPr/>
            <a:lstStyle/>
            <a:p>
              <a:endParaRPr lang="zh-CN" altLang="en-US"/>
            </a:p>
          </p:txBody>
        </p:sp>
        <p:sp>
          <p:nvSpPr>
            <p:cNvPr id="144429" name="椭圆 144428"/>
            <p:cNvSpPr/>
            <p:nvPr/>
          </p:nvSpPr>
          <p:spPr>
            <a:xfrm>
              <a:off x="5280" y="2256"/>
              <a:ext cx="108" cy="99"/>
            </a:xfrm>
            <a:prstGeom prst="ellipse">
              <a:avLst/>
            </a:prstGeom>
            <a:solidFill>
              <a:srgbClr val="FF0000"/>
            </a:solidFill>
            <a:ln w="22225" cap="flat" cmpd="sng">
              <a:solidFill>
                <a:srgbClr val="FF0000"/>
              </a:solidFill>
              <a:prstDash val="solid"/>
              <a:headEnd type="none" w="med" len="med"/>
              <a:tailEnd type="none" w="med" len="med"/>
            </a:ln>
          </p:spPr>
          <p:txBody>
            <a:bodyPr/>
            <a:lstStyle/>
            <a:p>
              <a:endParaRPr lang="zh-CN" altLang="en-US"/>
            </a:p>
          </p:txBody>
        </p:sp>
        <p:sp>
          <p:nvSpPr>
            <p:cNvPr id="144430" name="椭圆 144429"/>
            <p:cNvSpPr/>
            <p:nvPr/>
          </p:nvSpPr>
          <p:spPr>
            <a:xfrm>
              <a:off x="5280" y="2688"/>
              <a:ext cx="96" cy="96"/>
            </a:xfrm>
            <a:prstGeom prst="ellipse">
              <a:avLst/>
            </a:prstGeom>
            <a:solidFill>
              <a:srgbClr val="FF0000"/>
            </a:solidFill>
            <a:ln w="22225" cap="flat" cmpd="sng">
              <a:solidFill>
                <a:srgbClr val="FF0000"/>
              </a:solidFill>
              <a:prstDash val="solid"/>
              <a:headEnd type="none" w="med" len="med"/>
              <a:tailEnd type="none" w="med" len="med"/>
            </a:ln>
          </p:spPr>
          <p:txBody>
            <a:bodyPr/>
            <a:lstStyle/>
            <a:p>
              <a:endParaRPr lang="zh-CN" altLang="en-US"/>
            </a:p>
          </p:txBody>
        </p:sp>
        <p:sp>
          <p:nvSpPr>
            <p:cNvPr id="144431" name="椭圆 144430"/>
            <p:cNvSpPr/>
            <p:nvPr/>
          </p:nvSpPr>
          <p:spPr>
            <a:xfrm>
              <a:off x="5011" y="2671"/>
              <a:ext cx="243" cy="236"/>
            </a:xfrm>
            <a:prstGeom prst="ellipse">
              <a:avLst/>
            </a:prstGeom>
            <a:noFill/>
            <a:ln w="22225" cap="flat" cmpd="sng">
              <a:solidFill>
                <a:srgbClr val="000000"/>
              </a:solidFill>
              <a:prstDash val="solid"/>
              <a:headEnd type="none" w="med" len="med"/>
              <a:tailEnd type="none" w="med" len="med"/>
            </a:ln>
          </p:spPr>
          <p:txBody>
            <a:bodyPr/>
            <a:lstStyle/>
            <a:p>
              <a:endParaRPr lang="zh-CN" altLang="en-US"/>
            </a:p>
          </p:txBody>
        </p:sp>
        <p:sp>
          <p:nvSpPr>
            <p:cNvPr id="144432" name="椭圆 144431"/>
            <p:cNvSpPr/>
            <p:nvPr/>
          </p:nvSpPr>
          <p:spPr>
            <a:xfrm>
              <a:off x="3408" y="2496"/>
              <a:ext cx="136" cy="137"/>
            </a:xfrm>
            <a:prstGeom prst="ellipse">
              <a:avLst/>
            </a:prstGeom>
            <a:noFill/>
            <a:ln w="22225" cap="flat" cmpd="sng">
              <a:solidFill>
                <a:srgbClr val="0080FF"/>
              </a:solidFill>
              <a:prstDash val="solid"/>
              <a:headEnd type="none" w="med" len="med"/>
              <a:tailEnd type="none" w="med" len="med"/>
            </a:ln>
          </p:spPr>
          <p:txBody>
            <a:bodyPr/>
            <a:lstStyle/>
            <a:p>
              <a:endParaRPr lang="zh-CN" altLang="en-US"/>
            </a:p>
          </p:txBody>
        </p:sp>
        <p:sp>
          <p:nvSpPr>
            <p:cNvPr id="144433" name="椭圆 144432"/>
            <p:cNvSpPr/>
            <p:nvPr/>
          </p:nvSpPr>
          <p:spPr>
            <a:xfrm>
              <a:off x="3408" y="2352"/>
              <a:ext cx="108" cy="99"/>
            </a:xfrm>
            <a:prstGeom prst="ellipse">
              <a:avLst/>
            </a:prstGeom>
            <a:solidFill>
              <a:srgbClr val="FF0000"/>
            </a:solidFill>
            <a:ln w="22225" cap="flat" cmpd="sng">
              <a:solidFill>
                <a:srgbClr val="FF0000"/>
              </a:solidFill>
              <a:prstDash val="solid"/>
              <a:headEnd type="none" w="med" len="med"/>
              <a:tailEnd type="none" w="med" len="med"/>
            </a:ln>
          </p:spPr>
          <p:txBody>
            <a:bodyPr/>
            <a:lstStyle/>
            <a:p>
              <a:endParaRPr lang="zh-CN" altLang="en-US"/>
            </a:p>
          </p:txBody>
        </p:sp>
      </p:grpSp>
      <p:sp>
        <p:nvSpPr>
          <p:cNvPr id="144434" name="圆角矩形标注 144433"/>
          <p:cNvSpPr/>
          <p:nvPr/>
        </p:nvSpPr>
        <p:spPr>
          <a:xfrm>
            <a:off x="7391400" y="5029200"/>
            <a:ext cx="1536700" cy="527050"/>
          </a:xfrm>
          <a:prstGeom prst="wedgeRoundRectCallout">
            <a:avLst>
              <a:gd name="adj1" fmla="val -6713"/>
              <a:gd name="adj2" fmla="val -157833"/>
              <a:gd name="adj3" fmla="val 16667"/>
            </a:avLst>
          </a:prstGeom>
          <a:solidFill>
            <a:srgbClr val="FF99CC"/>
          </a:solidFill>
          <a:ln w="38100" cap="flat" cmpd="sng">
            <a:solidFill>
              <a:srgbClr val="000000"/>
            </a:solidFill>
            <a:prstDash val="solid"/>
            <a:miter/>
            <a:headEnd type="none" w="sm" len="sm"/>
            <a:tailEnd type="none" w="sm" len="sm"/>
          </a:ln>
        </p:spPr>
        <p:txBody>
          <a:bodyPr wrap="none" lIns="90000" tIns="46800" rIns="90000" bIns="46800" anchor="ctr">
            <a:spAutoFit/>
          </a:bodyPr>
          <a:lstStyle/>
          <a:p>
            <a:pPr eaLnBrk="0" hangingPunct="0">
              <a:spcBef>
                <a:spcPct val="50000"/>
              </a:spcBef>
            </a:pPr>
            <a:r>
              <a:rPr lang="zh-CN" altLang="en-US" b="1" dirty="0">
                <a:latin typeface="Times New Roman" panose="02020603050405020304" pitchFamily="18" charset="0"/>
                <a:ea typeface="长城楷体" pitchFamily="49" charset="-122"/>
              </a:rPr>
              <a:t>施主离子</a:t>
            </a:r>
            <a:endParaRPr lang="zh-CN" altLang="en-US" sz="3200" b="1" dirty="0">
              <a:latin typeface="Times New Roman" panose="02020603050405020304" pitchFamily="18" charset="0"/>
              <a:ea typeface="长城楷体" pitchFamily="49" charset="-122"/>
            </a:endParaRPr>
          </a:p>
        </p:txBody>
      </p:sp>
      <p:sp>
        <p:nvSpPr>
          <p:cNvPr id="144435" name="圆角矩形标注 144434"/>
          <p:cNvSpPr/>
          <p:nvPr/>
        </p:nvSpPr>
        <p:spPr>
          <a:xfrm>
            <a:off x="7391400" y="1295400"/>
            <a:ext cx="1536700" cy="527050"/>
          </a:xfrm>
          <a:prstGeom prst="wedgeRoundRectCallout">
            <a:avLst>
              <a:gd name="adj1" fmla="val 22519"/>
              <a:gd name="adj2" fmla="val 470181"/>
              <a:gd name="adj3" fmla="val 16667"/>
            </a:avLst>
          </a:prstGeom>
          <a:solidFill>
            <a:srgbClr val="99CC00"/>
          </a:solidFill>
          <a:ln w="38100" cap="flat" cmpd="sng">
            <a:solidFill>
              <a:srgbClr val="000000"/>
            </a:solidFill>
            <a:prstDash val="solid"/>
            <a:miter/>
            <a:headEnd type="none" w="sm" len="sm"/>
            <a:tailEnd type="none" w="sm" len="sm"/>
          </a:ln>
        </p:spPr>
        <p:txBody>
          <a:bodyPr wrap="none" lIns="90000" tIns="46800" rIns="90000" bIns="46800" anchor="ctr">
            <a:spAutoFit/>
          </a:bodyPr>
          <a:lstStyle/>
          <a:p>
            <a:pPr eaLnBrk="0" hangingPunct="0">
              <a:spcBef>
                <a:spcPct val="50000"/>
              </a:spcBef>
            </a:pPr>
            <a:r>
              <a:rPr lang="zh-CN" altLang="en-US" b="1" dirty="0">
                <a:solidFill>
                  <a:srgbClr val="000000"/>
                </a:solidFill>
                <a:latin typeface="Times New Roman" panose="02020603050405020304" pitchFamily="18" charset="0"/>
                <a:ea typeface="长城楷体" pitchFamily="49" charset="-122"/>
              </a:rPr>
              <a:t>自由电子</a:t>
            </a:r>
            <a:endParaRPr lang="zh-CN" altLang="en-US" sz="3200" b="1">
              <a:solidFill>
                <a:srgbClr val="000000"/>
              </a:solidFill>
              <a:latin typeface="Times New Roman" panose="02020603050405020304" pitchFamily="18" charset="0"/>
              <a:ea typeface="长城楷体" pitchFamily="49" charset="-122"/>
            </a:endParaRPr>
          </a:p>
        </p:txBody>
      </p:sp>
      <p:sp>
        <p:nvSpPr>
          <p:cNvPr id="144436" name="圆角矩形标注 144435"/>
          <p:cNvSpPr/>
          <p:nvPr/>
        </p:nvSpPr>
        <p:spPr>
          <a:xfrm>
            <a:off x="5181600" y="1295400"/>
            <a:ext cx="1863725" cy="527050"/>
          </a:xfrm>
          <a:prstGeom prst="wedgeRoundRectCallout">
            <a:avLst>
              <a:gd name="adj1" fmla="val -33560"/>
              <a:gd name="adj2" fmla="val 341866"/>
              <a:gd name="adj3" fmla="val 16667"/>
            </a:avLst>
          </a:prstGeom>
          <a:solidFill>
            <a:srgbClr val="00FF00"/>
          </a:solidFill>
          <a:ln w="38100" cap="flat" cmpd="sng">
            <a:solidFill>
              <a:srgbClr val="99CC00"/>
            </a:solidFill>
            <a:prstDash val="solid"/>
            <a:miter/>
            <a:headEnd type="none" w="sm" len="sm"/>
            <a:tailEnd type="none" w="sm" len="sm"/>
          </a:ln>
        </p:spPr>
        <p:txBody>
          <a:bodyPr wrap="none" lIns="90000" tIns="46800" rIns="90000" bIns="46800" anchor="ctr">
            <a:spAutoFit/>
          </a:bodyPr>
          <a:lstStyle/>
          <a:p>
            <a:pPr eaLnBrk="0" hangingPunct="0">
              <a:spcBef>
                <a:spcPct val="50000"/>
              </a:spcBef>
            </a:pPr>
            <a:r>
              <a:rPr lang="zh-CN" altLang="en-US" b="1" dirty="0">
                <a:latin typeface="Times New Roman" panose="02020603050405020304" pitchFamily="18" charset="0"/>
                <a:ea typeface="长城楷体" pitchFamily="49" charset="-122"/>
              </a:rPr>
              <a:t>电子空穴对</a:t>
            </a:r>
            <a:endParaRPr lang="zh-CN" altLang="en-US" sz="3200" b="1">
              <a:latin typeface="Times New Roman" panose="02020603050405020304" pitchFamily="18" charset="0"/>
              <a:ea typeface="长城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4390"/>
                                        </p:tgtEl>
                                        <p:attrNameLst>
                                          <p:attrName>style.visibility</p:attrName>
                                        </p:attrNameLst>
                                      </p:cBhvr>
                                      <p:to>
                                        <p:strVal val="visible"/>
                                      </p:to>
                                    </p:set>
                                    <p:animEffect transition="in" filter="blinds(horizontal)">
                                      <p:cBhvr>
                                        <p:cTn id="7" dur="500"/>
                                        <p:tgtEl>
                                          <p:spTgt spid="14439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44389"/>
                                        </p:tgtEl>
                                        <p:attrNameLst>
                                          <p:attrName>style.visibility</p:attrName>
                                        </p:attrNameLst>
                                      </p:cBhvr>
                                      <p:to>
                                        <p:strVal val="visible"/>
                                      </p:to>
                                    </p:set>
                                    <p:animEffect transition="in" filter="strips(downRight)">
                                      <p:cBhvr>
                                        <p:cTn id="12" dur="500"/>
                                        <p:tgtEl>
                                          <p:spTgt spid="14438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44388"/>
                                        </p:tgtEl>
                                        <p:attrNameLst>
                                          <p:attrName>style.visibility</p:attrName>
                                        </p:attrNameLst>
                                      </p:cBhvr>
                                      <p:to>
                                        <p:strVal val="visible"/>
                                      </p:to>
                                    </p:set>
                                    <p:animEffect transition="in" filter="strips(downRight)">
                                      <p:cBhvr>
                                        <p:cTn id="17" dur="500"/>
                                        <p:tgtEl>
                                          <p:spTgt spid="144388"/>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144387"/>
                                        </p:tgtEl>
                                        <p:attrNameLst>
                                          <p:attrName>style.visibility</p:attrName>
                                        </p:attrNameLst>
                                      </p:cBhvr>
                                      <p:to>
                                        <p:strVal val="visible"/>
                                      </p:to>
                                    </p:set>
                                    <p:animEffect transition="in" filter="strips(downLeft)">
                                      <p:cBhvr>
                                        <p:cTn id="22" dur="500"/>
                                        <p:tgtEl>
                                          <p:spTgt spid="14438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4393"/>
                                        </p:tgtEl>
                                        <p:attrNameLst>
                                          <p:attrName>style.visibility</p:attrName>
                                        </p:attrNameLst>
                                      </p:cBhvr>
                                      <p:to>
                                        <p:strVal val="visible"/>
                                      </p:to>
                                    </p:set>
                                    <p:animEffect transition="in" filter="blinds(horizontal)">
                                      <p:cBhvr>
                                        <p:cTn id="27" dur="500"/>
                                        <p:tgtEl>
                                          <p:spTgt spid="144393"/>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grpId="0" nodeType="clickEffect">
                                  <p:stCondLst>
                                    <p:cond delay="0"/>
                                  </p:stCondLst>
                                  <p:childTnLst>
                                    <p:set>
                                      <p:cBhvr>
                                        <p:cTn id="31" dur="1" fill="hold">
                                          <p:stCondLst>
                                            <p:cond delay="0"/>
                                          </p:stCondLst>
                                        </p:cTn>
                                        <p:tgtEl>
                                          <p:spTgt spid="144435"/>
                                        </p:tgtEl>
                                        <p:attrNameLst>
                                          <p:attrName>style.visibility</p:attrName>
                                        </p:attrNameLst>
                                      </p:cBhvr>
                                      <p:to>
                                        <p:strVal val="visible"/>
                                      </p:to>
                                    </p:set>
                                    <p:animEffect transition="in" filter="strips(downLeft)">
                                      <p:cBhvr>
                                        <p:cTn id="32" dur="500"/>
                                        <p:tgtEl>
                                          <p:spTgt spid="144435"/>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44434"/>
                                        </p:tgtEl>
                                        <p:attrNameLst>
                                          <p:attrName>style.visibility</p:attrName>
                                        </p:attrNameLst>
                                      </p:cBhvr>
                                      <p:to>
                                        <p:strVal val="visible"/>
                                      </p:to>
                                    </p:set>
                                    <p:animEffect transition="in" filter="strips(downRight)">
                                      <p:cBhvr>
                                        <p:cTn id="37" dur="500"/>
                                        <p:tgtEl>
                                          <p:spTgt spid="144434"/>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44436"/>
                                        </p:tgtEl>
                                        <p:attrNameLst>
                                          <p:attrName>style.visibility</p:attrName>
                                        </p:attrNameLst>
                                      </p:cBhvr>
                                      <p:to>
                                        <p:strVal val="visible"/>
                                      </p:to>
                                    </p:set>
                                    <p:animEffect transition="in" filter="strips(downRight)">
                                      <p:cBhvr>
                                        <p:cTn id="42" dur="500"/>
                                        <p:tgtEl>
                                          <p:spTgt spid="14443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44391"/>
                                        </p:tgtEl>
                                        <p:attrNameLst>
                                          <p:attrName>style.visibility</p:attrName>
                                        </p:attrNameLst>
                                      </p:cBhvr>
                                      <p:to>
                                        <p:strVal val="visible"/>
                                      </p:to>
                                    </p:set>
                                    <p:animEffect transition="in" filter="blinds(horizontal)">
                                      <p:cBhvr>
                                        <p:cTn id="47" dur="500"/>
                                        <p:tgtEl>
                                          <p:spTgt spid="14439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44392"/>
                                        </p:tgtEl>
                                        <p:attrNameLst>
                                          <p:attrName>style.visibility</p:attrName>
                                        </p:attrNameLst>
                                      </p:cBhvr>
                                      <p:to>
                                        <p:strVal val="visible"/>
                                      </p:to>
                                    </p:set>
                                    <p:animEffect transition="in" filter="blinds(horizontal)">
                                      <p:cBhvr>
                                        <p:cTn id="52" dur="500"/>
                                        <p:tgtEl>
                                          <p:spTgt spid="144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animBg="1"/>
      <p:bldP spid="144388" grpId="0" animBg="1"/>
      <p:bldP spid="144389" grpId="0" animBg="1"/>
      <p:bldP spid="144391" grpId="0"/>
      <p:bldP spid="144392" grpId="0"/>
      <p:bldP spid="144434" grpId="0" animBg="1"/>
      <p:bldP spid="144435" grpId="0" animBg="1"/>
      <p:bldP spid="144436"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5410" name="文本框 145409"/>
          <p:cNvSpPr txBox="1"/>
          <p:nvPr/>
        </p:nvSpPr>
        <p:spPr>
          <a:xfrm>
            <a:off x="381000" y="762000"/>
            <a:ext cx="8305800" cy="530225"/>
          </a:xfrm>
          <a:prstGeom prst="rect">
            <a:avLst/>
          </a:prstGeom>
          <a:noFill/>
          <a:ln w="9525">
            <a:noFill/>
          </a:ln>
        </p:spPr>
        <p:txBody>
          <a:bodyPr anchor="ctr">
            <a:spAutoFit/>
          </a:bodyPr>
          <a:lstStyle/>
          <a:p>
            <a:pPr algn="l" eaLnBrk="0" hangingPunct="0">
              <a:lnSpc>
                <a:spcPct val="120000"/>
              </a:lnSpc>
            </a:pPr>
            <a:r>
              <a:rPr lang="en-US" altLang="zh-CN" b="1" dirty="0">
                <a:latin typeface="Times New Roman" panose="02020603050405020304" pitchFamily="18" charset="0"/>
              </a:rPr>
              <a:t>   </a:t>
            </a:r>
            <a:r>
              <a:rPr lang="zh-CN" altLang="en-US" b="1" dirty="0">
                <a:solidFill>
                  <a:srgbClr val="0000FF"/>
                </a:solidFill>
                <a:latin typeface="Times New Roman" panose="02020603050405020304" pitchFamily="18" charset="0"/>
              </a:rPr>
              <a:t>在本征半导体中掺入三价杂质元素，如硼、镓等。</a:t>
            </a:r>
            <a:endParaRPr lang="zh-CN" altLang="en-US" b="1" dirty="0">
              <a:latin typeface="Times New Roman" panose="02020603050405020304" pitchFamily="18" charset="0"/>
            </a:endParaRPr>
          </a:p>
        </p:txBody>
      </p:sp>
      <p:sp>
        <p:nvSpPr>
          <p:cNvPr id="145411" name="圆角矩形标注 145410"/>
          <p:cNvSpPr/>
          <p:nvPr/>
        </p:nvSpPr>
        <p:spPr>
          <a:xfrm>
            <a:off x="228600" y="2743200"/>
            <a:ext cx="879475" cy="527050"/>
          </a:xfrm>
          <a:prstGeom prst="wedgeRoundRectCallout">
            <a:avLst>
              <a:gd name="adj1" fmla="val 300000"/>
              <a:gd name="adj2" fmla="val 95782"/>
              <a:gd name="adj3" fmla="val 16667"/>
            </a:avLst>
          </a:prstGeom>
          <a:solidFill>
            <a:srgbClr val="FFFF00"/>
          </a:solidFill>
          <a:ln w="38100" cap="flat" cmpd="sng">
            <a:solidFill>
              <a:srgbClr val="99CC00"/>
            </a:solidFill>
            <a:prstDash val="solid"/>
            <a:miter/>
            <a:headEnd type="none" w="sm" len="sm"/>
            <a:tailEnd type="none" w="sm" len="sm"/>
          </a:ln>
        </p:spPr>
        <p:txBody>
          <a:bodyPr wrap="none" lIns="90000" tIns="46800" rIns="90000" bIns="46800" anchor="ctr">
            <a:spAutoFit/>
          </a:bodyPr>
          <a:lstStyle/>
          <a:p>
            <a:pPr eaLnBrk="0" hangingPunct="0">
              <a:spcBef>
                <a:spcPct val="50000"/>
              </a:spcBef>
            </a:pPr>
            <a:r>
              <a:rPr lang="zh-CN" altLang="en-US" b="1" dirty="0">
                <a:latin typeface="Times New Roman" panose="02020603050405020304" pitchFamily="18" charset="0"/>
                <a:ea typeface="长城楷体" pitchFamily="49" charset="-122"/>
              </a:rPr>
              <a:t>空穴</a:t>
            </a:r>
            <a:endParaRPr lang="zh-CN" altLang="en-US" b="1">
              <a:latin typeface="Times New Roman" panose="02020603050405020304" pitchFamily="18" charset="0"/>
              <a:ea typeface="长城楷体" pitchFamily="49" charset="-122"/>
            </a:endParaRPr>
          </a:p>
        </p:txBody>
      </p:sp>
      <p:sp>
        <p:nvSpPr>
          <p:cNvPr id="145412" name="圆角矩形标注 145411"/>
          <p:cNvSpPr/>
          <p:nvPr/>
        </p:nvSpPr>
        <p:spPr>
          <a:xfrm>
            <a:off x="0" y="3886200"/>
            <a:ext cx="1206500" cy="527050"/>
          </a:xfrm>
          <a:prstGeom prst="wedgeRoundRectCallout">
            <a:avLst>
              <a:gd name="adj1" fmla="val 169079"/>
              <a:gd name="adj2" fmla="val -53917"/>
              <a:gd name="adj3" fmla="val 16667"/>
            </a:avLst>
          </a:prstGeom>
          <a:solidFill>
            <a:srgbClr val="FF00FF"/>
          </a:solidFill>
          <a:ln w="38100" cap="flat" cmpd="sng">
            <a:solidFill>
              <a:srgbClr val="99CC00"/>
            </a:solidFill>
            <a:prstDash val="solid"/>
            <a:miter/>
            <a:headEnd type="none" w="sm" len="sm"/>
            <a:tailEnd type="none" w="sm" len="sm"/>
          </a:ln>
        </p:spPr>
        <p:txBody>
          <a:bodyPr lIns="90000" tIns="46800" rIns="90000" bIns="46800" anchor="ctr">
            <a:spAutoFit/>
          </a:bodyPr>
          <a:lstStyle/>
          <a:p>
            <a:pPr eaLnBrk="0" hangingPunct="0">
              <a:spcBef>
                <a:spcPct val="50000"/>
              </a:spcBef>
            </a:pPr>
            <a:r>
              <a:rPr lang="zh-CN" altLang="en-US" b="1" dirty="0">
                <a:latin typeface="Times New Roman" panose="02020603050405020304" pitchFamily="18" charset="0"/>
                <a:ea typeface="长城楷体" pitchFamily="49" charset="-122"/>
              </a:rPr>
              <a:t>硼原子</a:t>
            </a:r>
            <a:endParaRPr lang="zh-CN" altLang="en-US" sz="3200" b="1">
              <a:latin typeface="Times New Roman" panose="02020603050405020304" pitchFamily="18" charset="0"/>
              <a:ea typeface="长城楷体" pitchFamily="49" charset="-122"/>
            </a:endParaRPr>
          </a:p>
        </p:txBody>
      </p:sp>
      <p:sp>
        <p:nvSpPr>
          <p:cNvPr id="145413" name="圆角矩形标注 145412"/>
          <p:cNvSpPr/>
          <p:nvPr/>
        </p:nvSpPr>
        <p:spPr>
          <a:xfrm>
            <a:off x="228600" y="1752600"/>
            <a:ext cx="1206500" cy="527050"/>
          </a:xfrm>
          <a:prstGeom prst="wedgeRoundRectCallout">
            <a:avLst>
              <a:gd name="adj1" fmla="val 154606"/>
              <a:gd name="adj2" fmla="val 59338"/>
              <a:gd name="adj3" fmla="val 16667"/>
            </a:avLst>
          </a:prstGeom>
          <a:solidFill>
            <a:srgbClr val="00FF00"/>
          </a:solidFill>
          <a:ln w="38100" cap="flat" cmpd="sng">
            <a:solidFill>
              <a:srgbClr val="99CC00"/>
            </a:solidFill>
            <a:prstDash val="solid"/>
            <a:miter/>
            <a:headEnd type="none" w="sm" len="sm"/>
            <a:tailEnd type="none" w="sm" len="sm"/>
          </a:ln>
        </p:spPr>
        <p:txBody>
          <a:bodyPr wrap="none" lIns="90000" tIns="46800" rIns="90000" bIns="46800" anchor="ctr">
            <a:spAutoFit/>
          </a:bodyPr>
          <a:lstStyle/>
          <a:p>
            <a:pPr eaLnBrk="0" hangingPunct="0">
              <a:spcBef>
                <a:spcPct val="50000"/>
              </a:spcBef>
            </a:pPr>
            <a:r>
              <a:rPr lang="zh-CN" altLang="en-US" b="1" dirty="0">
                <a:latin typeface="Times New Roman" panose="02020603050405020304" pitchFamily="18" charset="0"/>
                <a:ea typeface="长城楷体" pitchFamily="49" charset="-122"/>
              </a:rPr>
              <a:t>硅原子</a:t>
            </a:r>
            <a:endParaRPr lang="zh-CN" altLang="en-US" b="1">
              <a:latin typeface="Times New Roman" panose="02020603050405020304" pitchFamily="18" charset="0"/>
              <a:ea typeface="长城楷体" pitchFamily="49" charset="-122"/>
            </a:endParaRPr>
          </a:p>
        </p:txBody>
      </p:sp>
      <p:pic>
        <p:nvPicPr>
          <p:cNvPr id="145414" name="图片 145413"/>
          <p:cNvPicPr>
            <a:picLocks noChangeAspect="1"/>
          </p:cNvPicPr>
          <p:nvPr/>
        </p:nvPicPr>
        <p:blipFill>
          <a:blip r:embed="rId1"/>
          <a:stretch>
            <a:fillRect/>
          </a:stretch>
        </p:blipFill>
        <p:spPr>
          <a:xfrm>
            <a:off x="1066800" y="1752600"/>
            <a:ext cx="3648075" cy="3838575"/>
          </a:xfrm>
          <a:prstGeom prst="rect">
            <a:avLst/>
          </a:prstGeom>
          <a:noFill/>
          <a:ln w="9525">
            <a:noFill/>
          </a:ln>
        </p:spPr>
      </p:pic>
      <p:sp>
        <p:nvSpPr>
          <p:cNvPr id="145415" name="矩形 145414"/>
          <p:cNvSpPr/>
          <p:nvPr/>
        </p:nvSpPr>
        <p:spPr>
          <a:xfrm>
            <a:off x="3657600" y="5638800"/>
            <a:ext cx="4067175" cy="519113"/>
          </a:xfrm>
          <a:prstGeom prst="rect">
            <a:avLst/>
          </a:prstGeom>
          <a:noFill/>
          <a:ln w="9525">
            <a:noFill/>
          </a:ln>
        </p:spPr>
        <p:txBody>
          <a:bodyPr>
            <a:spAutoFit/>
          </a:bodyPr>
          <a:lstStyle/>
          <a:p>
            <a:pPr eaLnBrk="0" hangingPunct="0"/>
            <a:r>
              <a:rPr lang="zh-CN" altLang="en-US" sz="2800" b="1" dirty="0">
                <a:latin typeface="Times New Roman" panose="02020603050405020304" pitchFamily="18" charset="0"/>
              </a:rPr>
              <a:t>多数载流子</a:t>
            </a:r>
            <a:r>
              <a:rPr lang="en-US" altLang="zh-CN" sz="2800" b="1">
                <a:latin typeface="Times New Roman" panose="02020603050405020304" pitchFamily="18" charset="0"/>
              </a:rPr>
              <a:t>——</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空穴</a:t>
            </a:r>
            <a:endParaRPr lang="zh-CN" altLang="en-US" sz="2800" b="1" dirty="0">
              <a:latin typeface="Times New Roman" panose="02020603050405020304" pitchFamily="18" charset="0"/>
            </a:endParaRPr>
          </a:p>
        </p:txBody>
      </p:sp>
      <p:sp>
        <p:nvSpPr>
          <p:cNvPr id="145416" name="矩形 145415"/>
          <p:cNvSpPr/>
          <p:nvPr/>
        </p:nvSpPr>
        <p:spPr>
          <a:xfrm>
            <a:off x="3733800" y="6096000"/>
            <a:ext cx="4343400" cy="519113"/>
          </a:xfrm>
          <a:prstGeom prst="rect">
            <a:avLst/>
          </a:prstGeom>
          <a:noFill/>
          <a:ln w="9525">
            <a:noFill/>
          </a:ln>
        </p:spPr>
        <p:txBody>
          <a:bodyPr>
            <a:spAutoFit/>
          </a:bodyPr>
          <a:lstStyle/>
          <a:p>
            <a:pPr eaLnBrk="0" hangingPunct="0"/>
            <a:r>
              <a:rPr lang="zh-CN" altLang="en-US" sz="2800" b="1" dirty="0">
                <a:latin typeface="Times New Roman" panose="02020603050405020304" pitchFamily="18" charset="0"/>
              </a:rPr>
              <a:t>少数载流子</a:t>
            </a:r>
            <a:r>
              <a:rPr lang="en-US" altLang="zh-CN" sz="2800" b="1">
                <a:latin typeface="Times New Roman" panose="02020603050405020304" pitchFamily="18" charset="0"/>
              </a:rPr>
              <a:t>——</a:t>
            </a:r>
            <a:r>
              <a:rPr lang="zh-CN" altLang="en-US" sz="2800" b="1" dirty="0">
                <a:latin typeface="Times New Roman" panose="02020603050405020304" pitchFamily="18" charset="0"/>
              </a:rPr>
              <a:t>自由电子</a:t>
            </a:r>
            <a:endParaRPr lang="zh-CN" altLang="en-US" sz="2800" b="1" dirty="0">
              <a:latin typeface="Times New Roman" panose="02020603050405020304" pitchFamily="18" charset="0"/>
            </a:endParaRPr>
          </a:p>
        </p:txBody>
      </p:sp>
      <p:grpSp>
        <p:nvGrpSpPr>
          <p:cNvPr id="145417" name="组合 145416"/>
          <p:cNvGrpSpPr/>
          <p:nvPr/>
        </p:nvGrpSpPr>
        <p:grpSpPr>
          <a:xfrm>
            <a:off x="5105400" y="2286000"/>
            <a:ext cx="3330575" cy="2443163"/>
            <a:chOff x="3224" y="1622"/>
            <a:chExt cx="2098" cy="1539"/>
          </a:xfrm>
        </p:grpSpPr>
        <p:sp>
          <p:nvSpPr>
            <p:cNvPr id="145418" name="矩形 145417"/>
            <p:cNvSpPr/>
            <p:nvPr/>
          </p:nvSpPr>
          <p:spPr>
            <a:xfrm>
              <a:off x="3224" y="1867"/>
              <a:ext cx="2098" cy="1294"/>
            </a:xfrm>
            <a:prstGeom prst="rect">
              <a:avLst/>
            </a:prstGeom>
            <a:noFill/>
            <a:ln w="19050" cap="flat" cmpd="sng">
              <a:solidFill>
                <a:srgbClr val="000000"/>
              </a:solidFill>
              <a:prstDash val="solid"/>
              <a:miter/>
              <a:headEnd type="none" w="med" len="med"/>
              <a:tailEnd type="none" w="med" len="med"/>
            </a:ln>
          </p:spPr>
          <p:txBody>
            <a:bodyPr/>
            <a:lstStyle/>
            <a:p>
              <a:endParaRPr lang="zh-CN" altLang="en-US"/>
            </a:p>
          </p:txBody>
        </p:sp>
        <p:sp>
          <p:nvSpPr>
            <p:cNvPr id="145419" name="矩形 145418"/>
            <p:cNvSpPr/>
            <p:nvPr/>
          </p:nvSpPr>
          <p:spPr>
            <a:xfrm>
              <a:off x="3525" y="1995"/>
              <a:ext cx="192" cy="230"/>
            </a:xfrm>
            <a:prstGeom prst="rect">
              <a:avLst/>
            </a:prstGeom>
            <a:noFill/>
            <a:ln w="9525">
              <a:noFill/>
            </a:ln>
          </p:spPr>
          <p:txBody>
            <a:bodyPr wrap="none" lIns="0" tIns="0" rIns="0" bIns="0">
              <a:spAutoFit/>
            </a:bodyPr>
            <a:lstStyle/>
            <a:p>
              <a:pPr eaLnBrk="0" hangingPunct="0"/>
              <a:r>
                <a:rPr lang="zh-CN" altLang="en-US" dirty="0">
                  <a:solidFill>
                    <a:srgbClr val="400000"/>
                  </a:solidFill>
                  <a:latin typeface="Times New Roman" panose="02020603050405020304" pitchFamily="18" charset="0"/>
                </a:rPr>
                <a:t>－</a:t>
              </a:r>
              <a:endParaRPr lang="zh-CN" altLang="en-US" sz="3600" b="1" dirty="0">
                <a:latin typeface="Times New Roman" panose="02020603050405020304" pitchFamily="18" charset="0"/>
              </a:endParaRPr>
            </a:p>
          </p:txBody>
        </p:sp>
        <p:sp>
          <p:nvSpPr>
            <p:cNvPr id="145420" name="矩形 145419"/>
            <p:cNvSpPr/>
            <p:nvPr/>
          </p:nvSpPr>
          <p:spPr>
            <a:xfrm>
              <a:off x="3551" y="2407"/>
              <a:ext cx="192" cy="230"/>
            </a:xfrm>
            <a:prstGeom prst="rect">
              <a:avLst/>
            </a:prstGeom>
            <a:noFill/>
            <a:ln w="9525">
              <a:noFill/>
            </a:ln>
          </p:spPr>
          <p:txBody>
            <a:bodyPr wrap="none" lIns="0" tIns="0" rIns="0" bIns="0">
              <a:spAutoFit/>
            </a:bodyPr>
            <a:lstStyle/>
            <a:p>
              <a:pPr eaLnBrk="0" hangingPunct="0"/>
              <a:r>
                <a:rPr lang="zh-CN" altLang="en-US" dirty="0">
                  <a:solidFill>
                    <a:srgbClr val="400000"/>
                  </a:solidFill>
                  <a:latin typeface="Times New Roman" panose="02020603050405020304" pitchFamily="18" charset="0"/>
                </a:rPr>
                <a:t>－</a:t>
              </a:r>
              <a:endParaRPr lang="zh-CN" altLang="en-US" sz="3600" b="1" dirty="0">
                <a:latin typeface="Times New Roman" panose="02020603050405020304" pitchFamily="18" charset="0"/>
              </a:endParaRPr>
            </a:p>
          </p:txBody>
        </p:sp>
        <p:sp>
          <p:nvSpPr>
            <p:cNvPr id="145421" name="矩形 145420"/>
            <p:cNvSpPr/>
            <p:nvPr/>
          </p:nvSpPr>
          <p:spPr>
            <a:xfrm>
              <a:off x="3578" y="2838"/>
              <a:ext cx="192" cy="230"/>
            </a:xfrm>
            <a:prstGeom prst="rect">
              <a:avLst/>
            </a:prstGeom>
            <a:noFill/>
            <a:ln w="9525">
              <a:noFill/>
            </a:ln>
          </p:spPr>
          <p:txBody>
            <a:bodyPr wrap="none" lIns="0" tIns="0" rIns="0" bIns="0">
              <a:spAutoFit/>
            </a:bodyPr>
            <a:lstStyle/>
            <a:p>
              <a:pPr eaLnBrk="0" hangingPunct="0"/>
              <a:r>
                <a:rPr lang="zh-CN" altLang="en-US" dirty="0">
                  <a:solidFill>
                    <a:srgbClr val="400000"/>
                  </a:solidFill>
                  <a:latin typeface="Times New Roman" panose="02020603050405020304" pitchFamily="18" charset="0"/>
                </a:rPr>
                <a:t>－</a:t>
              </a:r>
              <a:endParaRPr lang="zh-CN" altLang="en-US" sz="3600" b="1" dirty="0">
                <a:latin typeface="Times New Roman" panose="02020603050405020304" pitchFamily="18" charset="0"/>
              </a:endParaRPr>
            </a:p>
          </p:txBody>
        </p:sp>
        <p:sp>
          <p:nvSpPr>
            <p:cNvPr id="145422" name="矩形 145421"/>
            <p:cNvSpPr/>
            <p:nvPr/>
          </p:nvSpPr>
          <p:spPr>
            <a:xfrm>
              <a:off x="4061" y="2834"/>
              <a:ext cx="192" cy="230"/>
            </a:xfrm>
            <a:prstGeom prst="rect">
              <a:avLst/>
            </a:prstGeom>
            <a:noFill/>
            <a:ln w="9525">
              <a:noFill/>
            </a:ln>
          </p:spPr>
          <p:txBody>
            <a:bodyPr wrap="none" lIns="0" tIns="0" rIns="0" bIns="0">
              <a:spAutoFit/>
            </a:bodyPr>
            <a:lstStyle/>
            <a:p>
              <a:pPr eaLnBrk="0" hangingPunct="0"/>
              <a:r>
                <a:rPr lang="zh-CN" altLang="en-US" dirty="0">
                  <a:solidFill>
                    <a:srgbClr val="400000"/>
                  </a:solidFill>
                  <a:latin typeface="Times New Roman" panose="02020603050405020304" pitchFamily="18" charset="0"/>
                </a:rPr>
                <a:t>－</a:t>
              </a:r>
              <a:endParaRPr lang="zh-CN" altLang="en-US" sz="3600" b="1" dirty="0">
                <a:latin typeface="Times New Roman" panose="02020603050405020304" pitchFamily="18" charset="0"/>
              </a:endParaRPr>
            </a:p>
          </p:txBody>
        </p:sp>
        <p:sp>
          <p:nvSpPr>
            <p:cNvPr id="145423" name="矩形 145422"/>
            <p:cNvSpPr/>
            <p:nvPr/>
          </p:nvSpPr>
          <p:spPr>
            <a:xfrm>
              <a:off x="4015" y="2376"/>
              <a:ext cx="192" cy="230"/>
            </a:xfrm>
            <a:prstGeom prst="rect">
              <a:avLst/>
            </a:prstGeom>
            <a:noFill/>
            <a:ln w="9525">
              <a:noFill/>
            </a:ln>
          </p:spPr>
          <p:txBody>
            <a:bodyPr wrap="none" lIns="0" tIns="0" rIns="0" bIns="0">
              <a:spAutoFit/>
            </a:bodyPr>
            <a:lstStyle/>
            <a:p>
              <a:pPr eaLnBrk="0" hangingPunct="0"/>
              <a:r>
                <a:rPr lang="zh-CN" altLang="en-US" dirty="0">
                  <a:solidFill>
                    <a:srgbClr val="400000"/>
                  </a:solidFill>
                  <a:latin typeface="Times New Roman" panose="02020603050405020304" pitchFamily="18" charset="0"/>
                </a:rPr>
                <a:t>－</a:t>
              </a:r>
              <a:endParaRPr lang="zh-CN" altLang="en-US" sz="3600" b="1" dirty="0">
                <a:latin typeface="Times New Roman" panose="02020603050405020304" pitchFamily="18" charset="0"/>
              </a:endParaRPr>
            </a:p>
          </p:txBody>
        </p:sp>
        <p:sp>
          <p:nvSpPr>
            <p:cNvPr id="145424" name="矩形 145423"/>
            <p:cNvSpPr/>
            <p:nvPr/>
          </p:nvSpPr>
          <p:spPr>
            <a:xfrm>
              <a:off x="3994" y="1982"/>
              <a:ext cx="192" cy="230"/>
            </a:xfrm>
            <a:prstGeom prst="rect">
              <a:avLst/>
            </a:prstGeom>
            <a:noFill/>
            <a:ln w="9525">
              <a:noFill/>
            </a:ln>
          </p:spPr>
          <p:txBody>
            <a:bodyPr wrap="none" lIns="0" tIns="0" rIns="0" bIns="0">
              <a:spAutoFit/>
            </a:bodyPr>
            <a:lstStyle/>
            <a:p>
              <a:pPr eaLnBrk="0" hangingPunct="0"/>
              <a:r>
                <a:rPr lang="zh-CN" altLang="en-US" dirty="0">
                  <a:solidFill>
                    <a:srgbClr val="400000"/>
                  </a:solidFill>
                  <a:latin typeface="Times New Roman" panose="02020603050405020304" pitchFamily="18" charset="0"/>
                </a:rPr>
                <a:t>－</a:t>
              </a:r>
              <a:endParaRPr lang="zh-CN" altLang="en-US" sz="3600" b="1" dirty="0">
                <a:latin typeface="Times New Roman" panose="02020603050405020304" pitchFamily="18" charset="0"/>
              </a:endParaRPr>
            </a:p>
          </p:txBody>
        </p:sp>
        <p:sp>
          <p:nvSpPr>
            <p:cNvPr id="145425" name="矩形 145424"/>
            <p:cNvSpPr/>
            <p:nvPr/>
          </p:nvSpPr>
          <p:spPr>
            <a:xfrm>
              <a:off x="4466" y="2386"/>
              <a:ext cx="192" cy="230"/>
            </a:xfrm>
            <a:prstGeom prst="rect">
              <a:avLst/>
            </a:prstGeom>
            <a:noFill/>
            <a:ln w="9525">
              <a:noFill/>
            </a:ln>
          </p:spPr>
          <p:txBody>
            <a:bodyPr wrap="none" lIns="0" tIns="0" rIns="0" bIns="0">
              <a:spAutoFit/>
            </a:bodyPr>
            <a:lstStyle/>
            <a:p>
              <a:pPr eaLnBrk="0" hangingPunct="0"/>
              <a:r>
                <a:rPr lang="zh-CN" altLang="en-US" dirty="0">
                  <a:solidFill>
                    <a:srgbClr val="400000"/>
                  </a:solidFill>
                  <a:latin typeface="Times New Roman" panose="02020603050405020304" pitchFamily="18" charset="0"/>
                </a:rPr>
                <a:t>－</a:t>
              </a:r>
              <a:endParaRPr lang="zh-CN" altLang="en-US" sz="3600" b="1" dirty="0">
                <a:latin typeface="Times New Roman" panose="02020603050405020304" pitchFamily="18" charset="0"/>
              </a:endParaRPr>
            </a:p>
          </p:txBody>
        </p:sp>
        <p:sp>
          <p:nvSpPr>
            <p:cNvPr id="145426" name="矩形 145425"/>
            <p:cNvSpPr/>
            <p:nvPr/>
          </p:nvSpPr>
          <p:spPr>
            <a:xfrm>
              <a:off x="4511" y="2825"/>
              <a:ext cx="192" cy="230"/>
            </a:xfrm>
            <a:prstGeom prst="rect">
              <a:avLst/>
            </a:prstGeom>
            <a:noFill/>
            <a:ln w="9525">
              <a:noFill/>
            </a:ln>
          </p:spPr>
          <p:txBody>
            <a:bodyPr wrap="none" lIns="0" tIns="0" rIns="0" bIns="0">
              <a:spAutoFit/>
            </a:bodyPr>
            <a:lstStyle/>
            <a:p>
              <a:pPr eaLnBrk="0" hangingPunct="0"/>
              <a:r>
                <a:rPr lang="zh-CN" altLang="en-US" dirty="0">
                  <a:solidFill>
                    <a:srgbClr val="400000"/>
                  </a:solidFill>
                  <a:latin typeface="Times New Roman" panose="02020603050405020304" pitchFamily="18" charset="0"/>
                </a:rPr>
                <a:t>－</a:t>
              </a:r>
              <a:endParaRPr lang="zh-CN" altLang="en-US" sz="3600" b="1" dirty="0">
                <a:latin typeface="Times New Roman" panose="02020603050405020304" pitchFamily="18" charset="0"/>
              </a:endParaRPr>
            </a:p>
          </p:txBody>
        </p:sp>
        <p:sp>
          <p:nvSpPr>
            <p:cNvPr id="145427" name="矩形 145426"/>
            <p:cNvSpPr/>
            <p:nvPr/>
          </p:nvSpPr>
          <p:spPr>
            <a:xfrm>
              <a:off x="4453" y="1982"/>
              <a:ext cx="192" cy="230"/>
            </a:xfrm>
            <a:prstGeom prst="rect">
              <a:avLst/>
            </a:prstGeom>
            <a:noFill/>
            <a:ln w="9525">
              <a:noFill/>
            </a:ln>
          </p:spPr>
          <p:txBody>
            <a:bodyPr wrap="none" lIns="0" tIns="0" rIns="0" bIns="0">
              <a:spAutoFit/>
            </a:bodyPr>
            <a:lstStyle/>
            <a:p>
              <a:pPr eaLnBrk="0" hangingPunct="0"/>
              <a:r>
                <a:rPr lang="zh-CN" altLang="en-US" dirty="0">
                  <a:solidFill>
                    <a:srgbClr val="400000"/>
                  </a:solidFill>
                  <a:latin typeface="Times New Roman" panose="02020603050405020304" pitchFamily="18" charset="0"/>
                </a:rPr>
                <a:t>－</a:t>
              </a:r>
              <a:endParaRPr lang="zh-CN" altLang="en-US" sz="3600" b="1" dirty="0">
                <a:latin typeface="Times New Roman" panose="02020603050405020304" pitchFamily="18" charset="0"/>
              </a:endParaRPr>
            </a:p>
          </p:txBody>
        </p:sp>
        <p:sp>
          <p:nvSpPr>
            <p:cNvPr id="145428" name="矩形 145427"/>
            <p:cNvSpPr/>
            <p:nvPr/>
          </p:nvSpPr>
          <p:spPr>
            <a:xfrm>
              <a:off x="4882" y="1971"/>
              <a:ext cx="192" cy="230"/>
            </a:xfrm>
            <a:prstGeom prst="rect">
              <a:avLst/>
            </a:prstGeom>
            <a:noFill/>
            <a:ln w="9525">
              <a:noFill/>
            </a:ln>
          </p:spPr>
          <p:txBody>
            <a:bodyPr wrap="none" lIns="0" tIns="0" rIns="0" bIns="0">
              <a:spAutoFit/>
            </a:bodyPr>
            <a:lstStyle/>
            <a:p>
              <a:pPr eaLnBrk="0" hangingPunct="0"/>
              <a:r>
                <a:rPr lang="zh-CN" altLang="en-US" dirty="0">
                  <a:solidFill>
                    <a:srgbClr val="400000"/>
                  </a:solidFill>
                  <a:latin typeface="Times New Roman" panose="02020603050405020304" pitchFamily="18" charset="0"/>
                </a:rPr>
                <a:t>－</a:t>
              </a:r>
              <a:endParaRPr lang="zh-CN" altLang="en-US" sz="3600" b="1" dirty="0">
                <a:latin typeface="Times New Roman" panose="02020603050405020304" pitchFamily="18" charset="0"/>
              </a:endParaRPr>
            </a:p>
          </p:txBody>
        </p:sp>
        <p:sp>
          <p:nvSpPr>
            <p:cNvPr id="145429" name="矩形 145428"/>
            <p:cNvSpPr/>
            <p:nvPr/>
          </p:nvSpPr>
          <p:spPr>
            <a:xfrm>
              <a:off x="4893" y="2364"/>
              <a:ext cx="192" cy="230"/>
            </a:xfrm>
            <a:prstGeom prst="rect">
              <a:avLst/>
            </a:prstGeom>
            <a:noFill/>
            <a:ln w="9525">
              <a:noFill/>
            </a:ln>
          </p:spPr>
          <p:txBody>
            <a:bodyPr wrap="none" lIns="0" tIns="0" rIns="0" bIns="0">
              <a:spAutoFit/>
            </a:bodyPr>
            <a:lstStyle/>
            <a:p>
              <a:pPr eaLnBrk="0" hangingPunct="0"/>
              <a:r>
                <a:rPr lang="zh-CN" altLang="en-US" dirty="0">
                  <a:solidFill>
                    <a:srgbClr val="400000"/>
                  </a:solidFill>
                  <a:latin typeface="Times New Roman" panose="02020603050405020304" pitchFamily="18" charset="0"/>
                </a:rPr>
                <a:t>－</a:t>
              </a:r>
              <a:endParaRPr lang="zh-CN" altLang="en-US" sz="3600" b="1" dirty="0">
                <a:latin typeface="Times New Roman" panose="02020603050405020304" pitchFamily="18" charset="0"/>
              </a:endParaRPr>
            </a:p>
          </p:txBody>
        </p:sp>
        <p:sp>
          <p:nvSpPr>
            <p:cNvPr id="145430" name="矩形 145429"/>
            <p:cNvSpPr/>
            <p:nvPr/>
          </p:nvSpPr>
          <p:spPr>
            <a:xfrm>
              <a:off x="4931" y="2814"/>
              <a:ext cx="192" cy="230"/>
            </a:xfrm>
            <a:prstGeom prst="rect">
              <a:avLst/>
            </a:prstGeom>
            <a:noFill/>
            <a:ln w="9525">
              <a:noFill/>
            </a:ln>
          </p:spPr>
          <p:txBody>
            <a:bodyPr wrap="none" lIns="0" tIns="0" rIns="0" bIns="0">
              <a:spAutoFit/>
            </a:bodyPr>
            <a:lstStyle/>
            <a:p>
              <a:pPr eaLnBrk="0" hangingPunct="0"/>
              <a:r>
                <a:rPr lang="zh-CN" altLang="en-US" dirty="0">
                  <a:solidFill>
                    <a:srgbClr val="400000"/>
                  </a:solidFill>
                  <a:latin typeface="Times New Roman" panose="02020603050405020304" pitchFamily="18" charset="0"/>
                </a:rPr>
                <a:t>－</a:t>
              </a:r>
              <a:endParaRPr lang="zh-CN" altLang="en-US" sz="3600" b="1" dirty="0">
                <a:latin typeface="Times New Roman" panose="02020603050405020304" pitchFamily="18" charset="0"/>
              </a:endParaRPr>
            </a:p>
          </p:txBody>
        </p:sp>
        <p:sp>
          <p:nvSpPr>
            <p:cNvPr id="145431" name="矩形 145430"/>
            <p:cNvSpPr/>
            <p:nvPr/>
          </p:nvSpPr>
          <p:spPr>
            <a:xfrm>
              <a:off x="3952" y="1622"/>
              <a:ext cx="864" cy="230"/>
            </a:xfrm>
            <a:prstGeom prst="rect">
              <a:avLst/>
            </a:prstGeom>
            <a:noFill/>
            <a:ln w="9525">
              <a:noFill/>
            </a:ln>
          </p:spPr>
          <p:txBody>
            <a:bodyPr wrap="none" lIns="0" tIns="0" rIns="0" bIns="0">
              <a:spAutoFit/>
            </a:bodyPr>
            <a:lstStyle/>
            <a:p>
              <a:pPr eaLnBrk="0" hangingPunct="0"/>
              <a:r>
                <a:rPr lang="en-US" altLang="zh-CN" dirty="0">
                  <a:solidFill>
                    <a:srgbClr val="400000"/>
                  </a:solidFill>
                  <a:latin typeface="宋体" panose="02010600030101010101" pitchFamily="2" charset="-122"/>
                </a:rPr>
                <a:t>P</a:t>
              </a:r>
              <a:r>
                <a:rPr lang="zh-CN" altLang="en-US" dirty="0">
                  <a:solidFill>
                    <a:srgbClr val="400000"/>
                  </a:solidFill>
                  <a:latin typeface="宋体" panose="02010600030101010101" pitchFamily="2" charset="-122"/>
                </a:rPr>
                <a:t>型半导体</a:t>
              </a:r>
              <a:endParaRPr lang="zh-CN" altLang="en-US" sz="3600" b="1" dirty="0">
                <a:latin typeface="Times New Roman" panose="02020603050405020304" pitchFamily="18" charset="0"/>
              </a:endParaRPr>
            </a:p>
          </p:txBody>
        </p:sp>
        <p:sp>
          <p:nvSpPr>
            <p:cNvPr id="145432" name="椭圆 145431"/>
            <p:cNvSpPr/>
            <p:nvPr/>
          </p:nvSpPr>
          <p:spPr>
            <a:xfrm>
              <a:off x="3515" y="1989"/>
              <a:ext cx="220" cy="232"/>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145433" name="椭圆 145432"/>
            <p:cNvSpPr/>
            <p:nvPr/>
          </p:nvSpPr>
          <p:spPr>
            <a:xfrm>
              <a:off x="3759" y="1977"/>
              <a:ext cx="110" cy="110"/>
            </a:xfrm>
            <a:prstGeom prst="ellipse">
              <a:avLst/>
            </a:prstGeom>
            <a:noFill/>
            <a:ln w="19050" cap="flat" cmpd="sng">
              <a:solidFill>
                <a:srgbClr val="0080FF"/>
              </a:solidFill>
              <a:prstDash val="solid"/>
              <a:headEnd type="none" w="med" len="med"/>
              <a:tailEnd type="none" w="med" len="med"/>
            </a:ln>
          </p:spPr>
          <p:txBody>
            <a:bodyPr/>
            <a:lstStyle/>
            <a:p>
              <a:endParaRPr lang="zh-CN" altLang="en-US"/>
            </a:p>
          </p:txBody>
        </p:sp>
        <p:sp>
          <p:nvSpPr>
            <p:cNvPr id="145434" name="椭圆 145433"/>
            <p:cNvSpPr/>
            <p:nvPr/>
          </p:nvSpPr>
          <p:spPr>
            <a:xfrm>
              <a:off x="3528" y="2392"/>
              <a:ext cx="219" cy="232"/>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145435" name="椭圆 145434"/>
            <p:cNvSpPr/>
            <p:nvPr/>
          </p:nvSpPr>
          <p:spPr>
            <a:xfrm>
              <a:off x="3772" y="2380"/>
              <a:ext cx="110" cy="110"/>
            </a:xfrm>
            <a:prstGeom prst="ellipse">
              <a:avLst/>
            </a:prstGeom>
            <a:noFill/>
            <a:ln w="19050" cap="flat" cmpd="sng">
              <a:solidFill>
                <a:srgbClr val="0080FF"/>
              </a:solidFill>
              <a:prstDash val="solid"/>
              <a:headEnd type="none" w="med" len="med"/>
              <a:tailEnd type="none" w="med" len="med"/>
            </a:ln>
          </p:spPr>
          <p:txBody>
            <a:bodyPr/>
            <a:lstStyle/>
            <a:p>
              <a:endParaRPr lang="zh-CN" altLang="en-US"/>
            </a:p>
          </p:txBody>
        </p:sp>
        <p:sp>
          <p:nvSpPr>
            <p:cNvPr id="145436" name="椭圆 145435"/>
            <p:cNvSpPr/>
            <p:nvPr/>
          </p:nvSpPr>
          <p:spPr>
            <a:xfrm>
              <a:off x="3808" y="2819"/>
              <a:ext cx="110" cy="110"/>
            </a:xfrm>
            <a:prstGeom prst="ellipse">
              <a:avLst/>
            </a:prstGeom>
            <a:noFill/>
            <a:ln w="19050" cap="flat" cmpd="sng">
              <a:solidFill>
                <a:srgbClr val="0080FF"/>
              </a:solidFill>
              <a:prstDash val="solid"/>
              <a:headEnd type="none" w="med" len="med"/>
              <a:tailEnd type="none" w="med" len="med"/>
            </a:ln>
          </p:spPr>
          <p:txBody>
            <a:bodyPr/>
            <a:lstStyle/>
            <a:p>
              <a:endParaRPr lang="zh-CN" altLang="en-US"/>
            </a:p>
          </p:txBody>
        </p:sp>
        <p:sp>
          <p:nvSpPr>
            <p:cNvPr id="145437" name="椭圆 145436"/>
            <p:cNvSpPr/>
            <p:nvPr/>
          </p:nvSpPr>
          <p:spPr>
            <a:xfrm>
              <a:off x="3564" y="2832"/>
              <a:ext cx="220" cy="232"/>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145438" name="椭圆 145437"/>
            <p:cNvSpPr/>
            <p:nvPr/>
          </p:nvSpPr>
          <p:spPr>
            <a:xfrm>
              <a:off x="4236" y="2368"/>
              <a:ext cx="109" cy="109"/>
            </a:xfrm>
            <a:prstGeom prst="ellipse">
              <a:avLst/>
            </a:prstGeom>
            <a:noFill/>
            <a:ln w="19050" cap="flat" cmpd="sng">
              <a:solidFill>
                <a:srgbClr val="0080FF"/>
              </a:solidFill>
              <a:prstDash val="solid"/>
              <a:headEnd type="none" w="med" len="med"/>
              <a:tailEnd type="none" w="med" len="med"/>
            </a:ln>
          </p:spPr>
          <p:txBody>
            <a:bodyPr/>
            <a:lstStyle/>
            <a:p>
              <a:endParaRPr lang="zh-CN" altLang="en-US"/>
            </a:p>
          </p:txBody>
        </p:sp>
        <p:sp>
          <p:nvSpPr>
            <p:cNvPr id="145439" name="椭圆 145438"/>
            <p:cNvSpPr/>
            <p:nvPr/>
          </p:nvSpPr>
          <p:spPr>
            <a:xfrm>
              <a:off x="3991" y="2380"/>
              <a:ext cx="220" cy="232"/>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145440" name="椭圆 145439"/>
            <p:cNvSpPr/>
            <p:nvPr/>
          </p:nvSpPr>
          <p:spPr>
            <a:xfrm>
              <a:off x="4223" y="1965"/>
              <a:ext cx="110" cy="110"/>
            </a:xfrm>
            <a:prstGeom prst="ellipse">
              <a:avLst/>
            </a:prstGeom>
            <a:noFill/>
            <a:ln w="19050" cap="flat" cmpd="sng">
              <a:solidFill>
                <a:srgbClr val="0080FF"/>
              </a:solidFill>
              <a:prstDash val="solid"/>
              <a:headEnd type="none" w="med" len="med"/>
              <a:tailEnd type="none" w="med" len="med"/>
            </a:ln>
          </p:spPr>
          <p:txBody>
            <a:bodyPr/>
            <a:lstStyle/>
            <a:p>
              <a:endParaRPr lang="zh-CN" altLang="en-US"/>
            </a:p>
          </p:txBody>
        </p:sp>
        <p:sp>
          <p:nvSpPr>
            <p:cNvPr id="145441" name="椭圆 145440"/>
            <p:cNvSpPr/>
            <p:nvPr/>
          </p:nvSpPr>
          <p:spPr>
            <a:xfrm>
              <a:off x="4272" y="2807"/>
              <a:ext cx="110" cy="110"/>
            </a:xfrm>
            <a:prstGeom prst="ellipse">
              <a:avLst/>
            </a:prstGeom>
            <a:noFill/>
            <a:ln w="19050" cap="flat" cmpd="sng">
              <a:solidFill>
                <a:srgbClr val="0080FF"/>
              </a:solidFill>
              <a:prstDash val="solid"/>
              <a:headEnd type="none" w="med" len="med"/>
              <a:tailEnd type="none" w="med" len="med"/>
            </a:ln>
          </p:spPr>
          <p:txBody>
            <a:bodyPr/>
            <a:lstStyle/>
            <a:p>
              <a:endParaRPr lang="zh-CN" altLang="en-US"/>
            </a:p>
          </p:txBody>
        </p:sp>
        <p:sp>
          <p:nvSpPr>
            <p:cNvPr id="145442" name="椭圆 145441"/>
            <p:cNvSpPr/>
            <p:nvPr/>
          </p:nvSpPr>
          <p:spPr>
            <a:xfrm>
              <a:off x="4028" y="2819"/>
              <a:ext cx="220" cy="232"/>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145443" name="椭圆 145442"/>
            <p:cNvSpPr/>
            <p:nvPr/>
          </p:nvSpPr>
          <p:spPr>
            <a:xfrm>
              <a:off x="3979" y="1977"/>
              <a:ext cx="220" cy="232"/>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145444" name="椭圆 145443"/>
            <p:cNvSpPr/>
            <p:nvPr/>
          </p:nvSpPr>
          <p:spPr>
            <a:xfrm>
              <a:off x="4687" y="2368"/>
              <a:ext cx="110" cy="109"/>
            </a:xfrm>
            <a:prstGeom prst="ellipse">
              <a:avLst/>
            </a:prstGeom>
            <a:noFill/>
            <a:ln w="19050" cap="flat" cmpd="sng">
              <a:solidFill>
                <a:srgbClr val="0080FF"/>
              </a:solidFill>
              <a:prstDash val="solid"/>
              <a:headEnd type="none" w="med" len="med"/>
              <a:tailEnd type="none" w="med" len="med"/>
            </a:ln>
          </p:spPr>
          <p:txBody>
            <a:bodyPr/>
            <a:lstStyle/>
            <a:p>
              <a:endParaRPr lang="zh-CN" altLang="en-US"/>
            </a:p>
          </p:txBody>
        </p:sp>
        <p:sp>
          <p:nvSpPr>
            <p:cNvPr id="145445" name="椭圆 145444"/>
            <p:cNvSpPr/>
            <p:nvPr/>
          </p:nvSpPr>
          <p:spPr>
            <a:xfrm>
              <a:off x="4724" y="2807"/>
              <a:ext cx="110" cy="110"/>
            </a:xfrm>
            <a:prstGeom prst="ellipse">
              <a:avLst/>
            </a:prstGeom>
            <a:noFill/>
            <a:ln w="19050" cap="flat" cmpd="sng">
              <a:solidFill>
                <a:srgbClr val="0080FF"/>
              </a:solidFill>
              <a:prstDash val="solid"/>
              <a:headEnd type="none" w="med" len="med"/>
              <a:tailEnd type="none" w="med" len="med"/>
            </a:ln>
          </p:spPr>
          <p:txBody>
            <a:bodyPr/>
            <a:lstStyle/>
            <a:p>
              <a:endParaRPr lang="zh-CN" altLang="en-US"/>
            </a:p>
          </p:txBody>
        </p:sp>
        <p:sp>
          <p:nvSpPr>
            <p:cNvPr id="145446" name="椭圆 145445"/>
            <p:cNvSpPr/>
            <p:nvPr/>
          </p:nvSpPr>
          <p:spPr>
            <a:xfrm>
              <a:off x="4431" y="1977"/>
              <a:ext cx="220" cy="232"/>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145447" name="椭圆 145446"/>
            <p:cNvSpPr/>
            <p:nvPr/>
          </p:nvSpPr>
          <p:spPr>
            <a:xfrm>
              <a:off x="4443" y="2380"/>
              <a:ext cx="220" cy="232"/>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145448" name="椭圆 145447"/>
            <p:cNvSpPr/>
            <p:nvPr/>
          </p:nvSpPr>
          <p:spPr>
            <a:xfrm>
              <a:off x="4675" y="1965"/>
              <a:ext cx="110" cy="110"/>
            </a:xfrm>
            <a:prstGeom prst="ellipse">
              <a:avLst/>
            </a:prstGeom>
            <a:noFill/>
            <a:ln w="19050" cap="flat" cmpd="sng">
              <a:solidFill>
                <a:srgbClr val="0080FF"/>
              </a:solidFill>
              <a:prstDash val="solid"/>
              <a:headEnd type="none" w="med" len="med"/>
              <a:tailEnd type="none" w="med" len="med"/>
            </a:ln>
          </p:spPr>
          <p:txBody>
            <a:bodyPr/>
            <a:lstStyle/>
            <a:p>
              <a:endParaRPr lang="zh-CN" altLang="en-US"/>
            </a:p>
          </p:txBody>
        </p:sp>
        <p:sp>
          <p:nvSpPr>
            <p:cNvPr id="145449" name="椭圆 145448"/>
            <p:cNvSpPr/>
            <p:nvPr/>
          </p:nvSpPr>
          <p:spPr>
            <a:xfrm>
              <a:off x="4480" y="2819"/>
              <a:ext cx="219" cy="232"/>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145450" name="椭圆 145449"/>
            <p:cNvSpPr/>
            <p:nvPr/>
          </p:nvSpPr>
          <p:spPr>
            <a:xfrm>
              <a:off x="4870" y="2368"/>
              <a:ext cx="220" cy="232"/>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145451" name="椭圆 145450"/>
            <p:cNvSpPr/>
            <p:nvPr/>
          </p:nvSpPr>
          <p:spPr>
            <a:xfrm>
              <a:off x="5114" y="2355"/>
              <a:ext cx="110" cy="110"/>
            </a:xfrm>
            <a:prstGeom prst="ellipse">
              <a:avLst/>
            </a:prstGeom>
            <a:noFill/>
            <a:ln w="19050" cap="flat" cmpd="sng">
              <a:solidFill>
                <a:srgbClr val="0080FF"/>
              </a:solidFill>
              <a:prstDash val="solid"/>
              <a:headEnd type="none" w="med" len="med"/>
              <a:tailEnd type="none" w="med" len="med"/>
            </a:ln>
          </p:spPr>
          <p:txBody>
            <a:bodyPr/>
            <a:lstStyle/>
            <a:p>
              <a:endParaRPr lang="zh-CN" altLang="en-US"/>
            </a:p>
          </p:txBody>
        </p:sp>
        <p:sp>
          <p:nvSpPr>
            <p:cNvPr id="145452" name="椭圆 145451"/>
            <p:cNvSpPr/>
            <p:nvPr/>
          </p:nvSpPr>
          <p:spPr>
            <a:xfrm>
              <a:off x="4907" y="2807"/>
              <a:ext cx="220" cy="232"/>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145453" name="椭圆 145452"/>
            <p:cNvSpPr/>
            <p:nvPr/>
          </p:nvSpPr>
          <p:spPr>
            <a:xfrm>
              <a:off x="5151" y="2795"/>
              <a:ext cx="110" cy="110"/>
            </a:xfrm>
            <a:prstGeom prst="ellipse">
              <a:avLst/>
            </a:prstGeom>
            <a:noFill/>
            <a:ln w="19050" cap="flat" cmpd="sng">
              <a:solidFill>
                <a:srgbClr val="0080FF"/>
              </a:solidFill>
              <a:prstDash val="solid"/>
              <a:headEnd type="none" w="med" len="med"/>
              <a:tailEnd type="none" w="med" len="med"/>
            </a:ln>
          </p:spPr>
          <p:txBody>
            <a:bodyPr/>
            <a:lstStyle/>
            <a:p>
              <a:endParaRPr lang="zh-CN" altLang="en-US"/>
            </a:p>
          </p:txBody>
        </p:sp>
        <p:sp>
          <p:nvSpPr>
            <p:cNvPr id="145454" name="椭圆 145453"/>
            <p:cNvSpPr/>
            <p:nvPr/>
          </p:nvSpPr>
          <p:spPr>
            <a:xfrm>
              <a:off x="4858" y="1965"/>
              <a:ext cx="220" cy="232"/>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145455" name="椭圆 145454"/>
            <p:cNvSpPr/>
            <p:nvPr/>
          </p:nvSpPr>
          <p:spPr>
            <a:xfrm>
              <a:off x="5102" y="1952"/>
              <a:ext cx="110" cy="110"/>
            </a:xfrm>
            <a:prstGeom prst="ellipse">
              <a:avLst/>
            </a:prstGeom>
            <a:noFill/>
            <a:ln w="19050" cap="flat" cmpd="sng">
              <a:solidFill>
                <a:srgbClr val="0080FF"/>
              </a:solidFill>
              <a:prstDash val="solid"/>
              <a:headEnd type="none" w="med" len="med"/>
              <a:tailEnd type="none" w="med" len="med"/>
            </a:ln>
          </p:spPr>
          <p:txBody>
            <a:bodyPr/>
            <a:lstStyle/>
            <a:p>
              <a:endParaRPr lang="zh-CN" altLang="en-US"/>
            </a:p>
          </p:txBody>
        </p:sp>
        <p:sp>
          <p:nvSpPr>
            <p:cNvPr id="145456" name="椭圆 145455"/>
            <p:cNvSpPr/>
            <p:nvPr/>
          </p:nvSpPr>
          <p:spPr>
            <a:xfrm>
              <a:off x="3312" y="2352"/>
              <a:ext cx="98" cy="97"/>
            </a:xfrm>
            <a:prstGeom prst="ellipse">
              <a:avLst/>
            </a:prstGeom>
            <a:solidFill>
              <a:srgbClr val="FF0000"/>
            </a:solidFill>
            <a:ln w="19050" cap="flat" cmpd="sng">
              <a:solidFill>
                <a:srgbClr val="FF0000"/>
              </a:solidFill>
              <a:prstDash val="solid"/>
              <a:headEnd type="none" w="med" len="med"/>
              <a:tailEnd type="none" w="med" len="med"/>
            </a:ln>
          </p:spPr>
          <p:txBody>
            <a:bodyPr/>
            <a:lstStyle/>
            <a:p>
              <a:endParaRPr lang="zh-CN" altLang="en-US"/>
            </a:p>
          </p:txBody>
        </p:sp>
        <p:sp>
          <p:nvSpPr>
            <p:cNvPr id="145457" name="椭圆 145456"/>
            <p:cNvSpPr/>
            <p:nvPr/>
          </p:nvSpPr>
          <p:spPr>
            <a:xfrm>
              <a:off x="3312" y="2544"/>
              <a:ext cx="110" cy="110"/>
            </a:xfrm>
            <a:prstGeom prst="ellipse">
              <a:avLst/>
            </a:prstGeom>
            <a:noFill/>
            <a:ln w="19050" cap="flat" cmpd="sng">
              <a:solidFill>
                <a:srgbClr val="0080FF"/>
              </a:solidFill>
              <a:prstDash val="solid"/>
              <a:headEnd type="none" w="med" len="med"/>
              <a:tailEnd type="none" w="med" len="med"/>
            </a:ln>
          </p:spPr>
          <p:txBody>
            <a:bodyPr/>
            <a:lstStyle/>
            <a:p>
              <a:endParaRPr lang="zh-CN" altLang="en-US"/>
            </a:p>
          </p:txBody>
        </p:sp>
      </p:grpSp>
      <p:sp>
        <p:nvSpPr>
          <p:cNvPr id="145458" name="圆角矩形标注 145457"/>
          <p:cNvSpPr/>
          <p:nvPr/>
        </p:nvSpPr>
        <p:spPr>
          <a:xfrm>
            <a:off x="7391400" y="4953000"/>
            <a:ext cx="1536700" cy="527050"/>
          </a:xfrm>
          <a:prstGeom prst="wedgeRoundRectCallout">
            <a:avLst>
              <a:gd name="adj1" fmla="val -16116"/>
              <a:gd name="adj2" fmla="val -123194"/>
              <a:gd name="adj3" fmla="val 16667"/>
            </a:avLst>
          </a:prstGeom>
          <a:solidFill>
            <a:srgbClr val="FF99CC"/>
          </a:solidFill>
          <a:ln w="38100" cap="flat" cmpd="sng">
            <a:solidFill>
              <a:srgbClr val="000000"/>
            </a:solidFill>
            <a:prstDash val="solid"/>
            <a:miter/>
            <a:headEnd type="none" w="sm" len="sm"/>
            <a:tailEnd type="none" w="sm" len="sm"/>
          </a:ln>
        </p:spPr>
        <p:txBody>
          <a:bodyPr wrap="none" lIns="90000" tIns="46800" rIns="90000" bIns="46800" anchor="ctr">
            <a:spAutoFit/>
          </a:bodyPr>
          <a:lstStyle/>
          <a:p>
            <a:pPr eaLnBrk="0" hangingPunct="0">
              <a:spcBef>
                <a:spcPct val="50000"/>
              </a:spcBef>
            </a:pPr>
            <a:r>
              <a:rPr lang="zh-CN" altLang="en-US" b="1" dirty="0">
                <a:latin typeface="Times New Roman" panose="02020603050405020304" pitchFamily="18" charset="0"/>
                <a:ea typeface="长城楷体" pitchFamily="49" charset="-122"/>
              </a:rPr>
              <a:t>受主离子</a:t>
            </a:r>
            <a:endParaRPr lang="zh-CN" altLang="en-US" sz="3200" b="1" dirty="0">
              <a:latin typeface="Times New Roman" panose="02020603050405020304" pitchFamily="18" charset="0"/>
              <a:ea typeface="长城楷体" pitchFamily="49" charset="-122"/>
            </a:endParaRPr>
          </a:p>
        </p:txBody>
      </p:sp>
      <p:sp>
        <p:nvSpPr>
          <p:cNvPr id="145459" name="圆角矩形标注 145458"/>
          <p:cNvSpPr/>
          <p:nvPr/>
        </p:nvSpPr>
        <p:spPr>
          <a:xfrm>
            <a:off x="8001000" y="1828800"/>
            <a:ext cx="879475" cy="527050"/>
          </a:xfrm>
          <a:prstGeom prst="wedgeRoundRectCallout">
            <a:avLst>
              <a:gd name="adj1" fmla="val -19676"/>
              <a:gd name="adj2" fmla="val 376204"/>
              <a:gd name="adj3" fmla="val 16667"/>
            </a:avLst>
          </a:prstGeom>
          <a:solidFill>
            <a:srgbClr val="99CC00"/>
          </a:solidFill>
          <a:ln w="38100" cap="flat" cmpd="sng">
            <a:solidFill>
              <a:srgbClr val="000000"/>
            </a:solidFill>
            <a:prstDash val="solid"/>
            <a:miter/>
            <a:headEnd type="none" w="sm" len="sm"/>
            <a:tailEnd type="none" w="sm" len="sm"/>
          </a:ln>
        </p:spPr>
        <p:txBody>
          <a:bodyPr wrap="none" lIns="90000" tIns="46800" rIns="90000" bIns="46800" anchor="ctr">
            <a:spAutoFit/>
          </a:bodyPr>
          <a:lstStyle/>
          <a:p>
            <a:pPr eaLnBrk="0" hangingPunct="0">
              <a:spcBef>
                <a:spcPct val="50000"/>
              </a:spcBef>
            </a:pPr>
            <a:r>
              <a:rPr lang="zh-CN" altLang="en-US" b="1" dirty="0">
                <a:solidFill>
                  <a:srgbClr val="000000"/>
                </a:solidFill>
                <a:latin typeface="Times New Roman" panose="02020603050405020304" pitchFamily="18" charset="0"/>
                <a:ea typeface="长城楷体" pitchFamily="49" charset="-122"/>
              </a:rPr>
              <a:t>空穴</a:t>
            </a:r>
            <a:endParaRPr lang="zh-CN" altLang="en-US" sz="3200" b="1">
              <a:solidFill>
                <a:srgbClr val="000000"/>
              </a:solidFill>
              <a:latin typeface="Times New Roman" panose="02020603050405020304" pitchFamily="18" charset="0"/>
              <a:ea typeface="长城楷体" pitchFamily="49" charset="-122"/>
            </a:endParaRPr>
          </a:p>
        </p:txBody>
      </p:sp>
      <p:sp>
        <p:nvSpPr>
          <p:cNvPr id="145460" name="圆角矩形标注 145459"/>
          <p:cNvSpPr/>
          <p:nvPr/>
        </p:nvSpPr>
        <p:spPr>
          <a:xfrm>
            <a:off x="4876800" y="1524000"/>
            <a:ext cx="1863725" cy="527050"/>
          </a:xfrm>
          <a:prstGeom prst="wedgeRoundRectCallout">
            <a:avLst>
              <a:gd name="adj1" fmla="val -25722"/>
              <a:gd name="adj2" fmla="val 291866"/>
              <a:gd name="adj3" fmla="val 16667"/>
            </a:avLst>
          </a:prstGeom>
          <a:solidFill>
            <a:srgbClr val="00FF00"/>
          </a:solidFill>
          <a:ln w="38100" cap="flat" cmpd="sng">
            <a:solidFill>
              <a:srgbClr val="99CC00"/>
            </a:solidFill>
            <a:prstDash val="solid"/>
            <a:miter/>
            <a:headEnd type="none" w="sm" len="sm"/>
            <a:tailEnd type="none" w="sm" len="sm"/>
          </a:ln>
        </p:spPr>
        <p:txBody>
          <a:bodyPr wrap="none" lIns="90000" tIns="46800" rIns="90000" bIns="46800" anchor="ctr">
            <a:spAutoFit/>
          </a:bodyPr>
          <a:lstStyle/>
          <a:p>
            <a:pPr eaLnBrk="0" hangingPunct="0">
              <a:spcBef>
                <a:spcPct val="50000"/>
              </a:spcBef>
            </a:pPr>
            <a:r>
              <a:rPr lang="zh-CN" altLang="en-US" b="1" dirty="0">
                <a:latin typeface="Times New Roman" panose="02020603050405020304" pitchFamily="18" charset="0"/>
                <a:ea typeface="长城楷体" pitchFamily="49" charset="-122"/>
              </a:rPr>
              <a:t>电子空穴对</a:t>
            </a:r>
            <a:endParaRPr lang="zh-CN" altLang="en-US" sz="3200" b="1">
              <a:latin typeface="Times New Roman" panose="02020603050405020304" pitchFamily="18" charset="0"/>
              <a:ea typeface="长城楷体" pitchFamily="49" charset="-122"/>
            </a:endParaRPr>
          </a:p>
        </p:txBody>
      </p:sp>
      <p:sp>
        <p:nvSpPr>
          <p:cNvPr id="145461" name="文本框 145460"/>
          <p:cNvSpPr txBox="1"/>
          <p:nvPr/>
        </p:nvSpPr>
        <p:spPr>
          <a:xfrm>
            <a:off x="784225" y="228600"/>
            <a:ext cx="3140075" cy="579438"/>
          </a:xfrm>
          <a:prstGeom prst="rect">
            <a:avLst/>
          </a:prstGeom>
          <a:noFill/>
          <a:ln w="9525">
            <a:noFill/>
          </a:ln>
        </p:spPr>
        <p:txBody>
          <a:bodyPr anchor="ctr">
            <a:spAutoFit/>
          </a:bodyPr>
          <a:lstStyle/>
          <a:p>
            <a:pPr eaLnBrk="0" hangingPunct="0"/>
            <a:r>
              <a:rPr lang="en-US" altLang="zh-CN" sz="3200" b="1">
                <a:solidFill>
                  <a:srgbClr val="0000FF"/>
                </a:solidFill>
                <a:latin typeface="黑体" panose="02010609060101010101" pitchFamily="49" charset="-122"/>
                <a:ea typeface="黑体" panose="02010609060101010101" pitchFamily="49" charset="-122"/>
              </a:rPr>
              <a:t>2.</a:t>
            </a:r>
            <a:r>
              <a:rPr lang="en-US" altLang="zh-CN" sz="3200" b="1">
                <a:solidFill>
                  <a:srgbClr val="A50021"/>
                </a:solidFill>
                <a:latin typeface="黑体" panose="02010609060101010101" pitchFamily="49" charset="-122"/>
                <a:ea typeface="黑体" panose="02010609060101010101" pitchFamily="49" charset="-122"/>
                <a:hlinkClick r:id="" action="ppaction://noaction"/>
              </a:rPr>
              <a:t> </a:t>
            </a:r>
            <a:r>
              <a:rPr lang="en-US" altLang="zh-CN" sz="3200" b="1">
                <a:solidFill>
                  <a:srgbClr val="A50021"/>
                </a:solidFill>
                <a:latin typeface="Times New Roman" panose="02020603050405020304" pitchFamily="18" charset="0"/>
                <a:ea typeface="黑体" panose="02010609060101010101" pitchFamily="49" charset="-122"/>
                <a:hlinkClick r:id="" action="ppaction://noaction"/>
              </a:rPr>
              <a:t>P</a:t>
            </a:r>
            <a:r>
              <a:rPr lang="zh-CN" altLang="en-US" sz="3200" b="1" dirty="0">
                <a:solidFill>
                  <a:srgbClr val="A50021"/>
                </a:solidFill>
                <a:latin typeface="黑体" panose="02010609060101010101" pitchFamily="49" charset="-122"/>
                <a:ea typeface="黑体" panose="02010609060101010101" pitchFamily="49" charset="-122"/>
                <a:hlinkClick r:id="" action="ppaction://noaction"/>
              </a:rPr>
              <a:t>型半导体</a:t>
            </a:r>
            <a:endParaRPr lang="zh-CN" altLang="en-US" sz="2800">
              <a:solidFill>
                <a:srgbClr val="FF3300"/>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45410"/>
                                        </p:tgtEl>
                                        <p:attrNameLst>
                                          <p:attrName>style.visibility</p:attrName>
                                        </p:attrNameLst>
                                      </p:cBhvr>
                                      <p:to>
                                        <p:strVal val="visible"/>
                                      </p:to>
                                    </p:set>
                                    <p:animEffect transition="in" filter="blinds(vertical)">
                                      <p:cBhvr>
                                        <p:cTn id="7" dur="500"/>
                                        <p:tgtEl>
                                          <p:spTgt spid="1454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5414"/>
                                        </p:tgtEl>
                                        <p:attrNameLst>
                                          <p:attrName>style.visibility</p:attrName>
                                        </p:attrNameLst>
                                      </p:cBhvr>
                                      <p:to>
                                        <p:strVal val="visible"/>
                                      </p:to>
                                    </p:set>
                                    <p:animEffect transition="in" filter="blinds(horizontal)">
                                      <p:cBhvr>
                                        <p:cTn id="12" dur="500"/>
                                        <p:tgtEl>
                                          <p:spTgt spid="14541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45413"/>
                                        </p:tgtEl>
                                        <p:attrNameLst>
                                          <p:attrName>style.visibility</p:attrName>
                                        </p:attrNameLst>
                                      </p:cBhvr>
                                      <p:to>
                                        <p:strVal val="visible"/>
                                      </p:to>
                                    </p:set>
                                    <p:animEffect transition="in" filter="strips(downRight)">
                                      <p:cBhvr>
                                        <p:cTn id="17" dur="500"/>
                                        <p:tgtEl>
                                          <p:spTgt spid="145413"/>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45412"/>
                                        </p:tgtEl>
                                        <p:attrNameLst>
                                          <p:attrName>style.visibility</p:attrName>
                                        </p:attrNameLst>
                                      </p:cBhvr>
                                      <p:to>
                                        <p:strVal val="visible"/>
                                      </p:to>
                                    </p:set>
                                    <p:animEffect transition="in" filter="strips(downRight)">
                                      <p:cBhvr>
                                        <p:cTn id="22" dur="500"/>
                                        <p:tgtEl>
                                          <p:spTgt spid="14541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45411"/>
                                        </p:tgtEl>
                                        <p:attrNameLst>
                                          <p:attrName>style.visibility</p:attrName>
                                        </p:attrNameLst>
                                      </p:cBhvr>
                                      <p:to>
                                        <p:strVal val="visible"/>
                                      </p:to>
                                    </p:set>
                                    <p:animEffect transition="in" filter="strips(downRight)">
                                      <p:cBhvr>
                                        <p:cTn id="27" dur="500"/>
                                        <p:tgtEl>
                                          <p:spTgt spid="1454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5417"/>
                                        </p:tgtEl>
                                        <p:attrNameLst>
                                          <p:attrName>style.visibility</p:attrName>
                                        </p:attrNameLst>
                                      </p:cBhvr>
                                      <p:to>
                                        <p:strVal val="visible"/>
                                      </p:to>
                                    </p:set>
                                    <p:animEffect transition="in" filter="blinds(horizontal)">
                                      <p:cBhvr>
                                        <p:cTn id="32" dur="500"/>
                                        <p:tgtEl>
                                          <p:spTgt spid="145417"/>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grpId="0" nodeType="clickEffect">
                                  <p:stCondLst>
                                    <p:cond delay="0"/>
                                  </p:stCondLst>
                                  <p:childTnLst>
                                    <p:set>
                                      <p:cBhvr>
                                        <p:cTn id="36" dur="1" fill="hold">
                                          <p:stCondLst>
                                            <p:cond delay="0"/>
                                          </p:stCondLst>
                                        </p:cTn>
                                        <p:tgtEl>
                                          <p:spTgt spid="145459"/>
                                        </p:tgtEl>
                                        <p:attrNameLst>
                                          <p:attrName>style.visibility</p:attrName>
                                        </p:attrNameLst>
                                      </p:cBhvr>
                                      <p:to>
                                        <p:strVal val="visible"/>
                                      </p:to>
                                    </p:set>
                                    <p:animEffect transition="in" filter="strips(downLeft)">
                                      <p:cBhvr>
                                        <p:cTn id="37" dur="500"/>
                                        <p:tgtEl>
                                          <p:spTgt spid="145459"/>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45458"/>
                                        </p:tgtEl>
                                        <p:attrNameLst>
                                          <p:attrName>style.visibility</p:attrName>
                                        </p:attrNameLst>
                                      </p:cBhvr>
                                      <p:to>
                                        <p:strVal val="visible"/>
                                      </p:to>
                                    </p:set>
                                    <p:animEffect transition="in" filter="strips(downRight)">
                                      <p:cBhvr>
                                        <p:cTn id="42" dur="500"/>
                                        <p:tgtEl>
                                          <p:spTgt spid="145458"/>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145460"/>
                                        </p:tgtEl>
                                        <p:attrNameLst>
                                          <p:attrName>style.visibility</p:attrName>
                                        </p:attrNameLst>
                                      </p:cBhvr>
                                      <p:to>
                                        <p:strVal val="visible"/>
                                      </p:to>
                                    </p:set>
                                    <p:animEffect transition="in" filter="strips(downRight)">
                                      <p:cBhvr>
                                        <p:cTn id="47" dur="500"/>
                                        <p:tgtEl>
                                          <p:spTgt spid="14546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45415"/>
                                        </p:tgtEl>
                                        <p:attrNameLst>
                                          <p:attrName>style.visibility</p:attrName>
                                        </p:attrNameLst>
                                      </p:cBhvr>
                                      <p:to>
                                        <p:strVal val="visible"/>
                                      </p:to>
                                    </p:set>
                                    <p:animEffect transition="in" filter="blinds(horizontal)">
                                      <p:cBhvr>
                                        <p:cTn id="52" dur="500"/>
                                        <p:tgtEl>
                                          <p:spTgt spid="14541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45416"/>
                                        </p:tgtEl>
                                        <p:attrNameLst>
                                          <p:attrName>style.visibility</p:attrName>
                                        </p:attrNameLst>
                                      </p:cBhvr>
                                      <p:to>
                                        <p:strVal val="visible"/>
                                      </p:to>
                                    </p:set>
                                    <p:animEffect transition="in" filter="blinds(horizontal)">
                                      <p:cBhvr>
                                        <p:cTn id="57" dur="500"/>
                                        <p:tgtEl>
                                          <p:spTgt spid="145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0" grpId="0"/>
      <p:bldP spid="145411" grpId="0" animBg="1"/>
      <p:bldP spid="145412" grpId="0" animBg="1"/>
      <p:bldP spid="145413" grpId="0" animBg="1"/>
      <p:bldP spid="145415" grpId="0"/>
      <p:bldP spid="145416" grpId="0"/>
      <p:bldP spid="145458" grpId="0" animBg="1"/>
      <p:bldP spid="145459" grpId="0" animBg="1"/>
      <p:bldP spid="145460"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6434" name="文本框 146433"/>
          <p:cNvSpPr txBox="1"/>
          <p:nvPr/>
        </p:nvSpPr>
        <p:spPr>
          <a:xfrm>
            <a:off x="2514600" y="457200"/>
            <a:ext cx="3867150" cy="579438"/>
          </a:xfrm>
          <a:prstGeom prst="rect">
            <a:avLst/>
          </a:prstGeom>
          <a:noFill/>
          <a:ln w="38100">
            <a:noFill/>
          </a:ln>
        </p:spPr>
        <p:txBody>
          <a:bodyPr wrap="none" lIns="90000" tIns="46800" rIns="90000" bIns="46800" anchor="ctr">
            <a:spAutoFit/>
          </a:bodyPr>
          <a:lstStyle/>
          <a:p>
            <a:pPr eaLnBrk="0" hangingPunct="0">
              <a:spcBef>
                <a:spcPct val="50000"/>
              </a:spcBef>
            </a:pPr>
            <a:r>
              <a:rPr lang="zh-CN" altLang="en-US" sz="3200" b="1" dirty="0">
                <a:solidFill>
                  <a:srgbClr val="FF3300"/>
                </a:solidFill>
                <a:latin typeface="Times New Roman" panose="02020603050405020304" pitchFamily="18" charset="0"/>
                <a:ea typeface="楷体_GB2312" pitchFamily="49" charset="-122"/>
              </a:rPr>
              <a:t>杂质半导体的示意图</a:t>
            </a:r>
            <a:endParaRPr lang="zh-CN" altLang="en-US" sz="3200" b="1">
              <a:solidFill>
                <a:srgbClr val="CC0099"/>
              </a:solidFill>
              <a:latin typeface="Times New Roman" panose="02020603050405020304" pitchFamily="18" charset="0"/>
              <a:ea typeface="楷体_GB2312" pitchFamily="49" charset="-122"/>
            </a:endParaRPr>
          </a:p>
        </p:txBody>
      </p:sp>
      <p:grpSp>
        <p:nvGrpSpPr>
          <p:cNvPr id="146435" name="组合 146434"/>
          <p:cNvGrpSpPr/>
          <p:nvPr/>
        </p:nvGrpSpPr>
        <p:grpSpPr>
          <a:xfrm>
            <a:off x="4953000" y="1524000"/>
            <a:ext cx="3505200" cy="2541588"/>
            <a:chOff x="3360" y="1427"/>
            <a:chExt cx="2208" cy="1601"/>
          </a:xfrm>
        </p:grpSpPr>
        <p:sp>
          <p:nvSpPr>
            <p:cNvPr id="146436" name="矩形 146435"/>
            <p:cNvSpPr/>
            <p:nvPr/>
          </p:nvSpPr>
          <p:spPr>
            <a:xfrm>
              <a:off x="3360" y="1728"/>
              <a:ext cx="2208" cy="1300"/>
            </a:xfrm>
            <a:prstGeom prst="rect">
              <a:avLst/>
            </a:prstGeom>
            <a:noFill/>
            <a:ln w="22225" cap="flat" cmpd="sng">
              <a:solidFill>
                <a:srgbClr val="000000"/>
              </a:solidFill>
              <a:prstDash val="solid"/>
              <a:miter/>
              <a:headEnd type="none" w="med" len="med"/>
              <a:tailEnd type="none" w="med" len="med"/>
            </a:ln>
          </p:spPr>
          <p:txBody>
            <a:bodyPr/>
            <a:lstStyle/>
            <a:p>
              <a:endParaRPr lang="zh-CN" altLang="en-US"/>
            </a:p>
          </p:txBody>
        </p:sp>
        <p:sp>
          <p:nvSpPr>
            <p:cNvPr id="146437" name="矩形 146436"/>
            <p:cNvSpPr/>
            <p:nvPr/>
          </p:nvSpPr>
          <p:spPr>
            <a:xfrm>
              <a:off x="3691" y="1800"/>
              <a:ext cx="113" cy="240"/>
            </a:xfrm>
            <a:prstGeom prst="rect">
              <a:avLst/>
            </a:prstGeom>
            <a:noFill/>
            <a:ln w="9525">
              <a:noFill/>
            </a:ln>
          </p:spPr>
          <p:txBody>
            <a:bodyPr wrap="none" lIns="0" tIns="0" rIns="0" bIns="0">
              <a:spAutoFit/>
            </a:bodyPr>
            <a:lstStyle/>
            <a:p>
              <a:pPr eaLnBrk="0" hangingPunct="0"/>
              <a:r>
                <a:rPr lang="en-US" altLang="zh-CN" sz="2500">
                  <a:solidFill>
                    <a:srgbClr val="400000"/>
                  </a:solidFill>
                  <a:latin typeface="Times New Roman" panose="02020603050405020304" pitchFamily="18" charset="0"/>
                </a:rPr>
                <a:t>+</a:t>
              </a:r>
              <a:endParaRPr lang="en-US" altLang="zh-CN" sz="3600" b="1">
                <a:latin typeface="Times New Roman" panose="02020603050405020304" pitchFamily="18" charset="0"/>
              </a:endParaRPr>
            </a:p>
          </p:txBody>
        </p:sp>
        <p:sp>
          <p:nvSpPr>
            <p:cNvPr id="146438" name="矩形 146437"/>
            <p:cNvSpPr/>
            <p:nvPr/>
          </p:nvSpPr>
          <p:spPr>
            <a:xfrm>
              <a:off x="3696" y="2226"/>
              <a:ext cx="113" cy="240"/>
            </a:xfrm>
            <a:prstGeom prst="rect">
              <a:avLst/>
            </a:prstGeom>
            <a:noFill/>
            <a:ln w="9525">
              <a:noFill/>
            </a:ln>
          </p:spPr>
          <p:txBody>
            <a:bodyPr wrap="none" lIns="0" tIns="0" rIns="0" bIns="0">
              <a:spAutoFit/>
            </a:bodyPr>
            <a:lstStyle/>
            <a:p>
              <a:pPr eaLnBrk="0" hangingPunct="0"/>
              <a:r>
                <a:rPr lang="en-US" altLang="zh-CN" sz="2500">
                  <a:solidFill>
                    <a:srgbClr val="400000"/>
                  </a:solidFill>
                  <a:latin typeface="Times New Roman" panose="02020603050405020304" pitchFamily="18" charset="0"/>
                </a:rPr>
                <a:t>+</a:t>
              </a:r>
              <a:endParaRPr lang="en-US" altLang="zh-CN" sz="3600" b="1">
                <a:latin typeface="Times New Roman" panose="02020603050405020304" pitchFamily="18" charset="0"/>
              </a:endParaRPr>
            </a:p>
          </p:txBody>
        </p:sp>
        <p:sp>
          <p:nvSpPr>
            <p:cNvPr id="146439" name="矩形 146438"/>
            <p:cNvSpPr/>
            <p:nvPr/>
          </p:nvSpPr>
          <p:spPr>
            <a:xfrm>
              <a:off x="3704" y="2671"/>
              <a:ext cx="113" cy="240"/>
            </a:xfrm>
            <a:prstGeom prst="rect">
              <a:avLst/>
            </a:prstGeom>
            <a:noFill/>
            <a:ln w="9525">
              <a:noFill/>
            </a:ln>
          </p:spPr>
          <p:txBody>
            <a:bodyPr wrap="none" lIns="0" tIns="0" rIns="0" bIns="0">
              <a:spAutoFit/>
            </a:bodyPr>
            <a:lstStyle/>
            <a:p>
              <a:pPr eaLnBrk="0" hangingPunct="0"/>
              <a:r>
                <a:rPr lang="en-US" altLang="zh-CN" sz="2500">
                  <a:solidFill>
                    <a:srgbClr val="400000"/>
                  </a:solidFill>
                  <a:latin typeface="Times New Roman" panose="02020603050405020304" pitchFamily="18" charset="0"/>
                </a:rPr>
                <a:t>+</a:t>
              </a:r>
              <a:endParaRPr lang="en-US" altLang="zh-CN" sz="3600" b="1">
                <a:latin typeface="Times New Roman" panose="02020603050405020304" pitchFamily="18" charset="0"/>
              </a:endParaRPr>
            </a:p>
          </p:txBody>
        </p:sp>
        <p:sp>
          <p:nvSpPr>
            <p:cNvPr id="146440" name="矩形 146439"/>
            <p:cNvSpPr/>
            <p:nvPr/>
          </p:nvSpPr>
          <p:spPr>
            <a:xfrm>
              <a:off x="4127" y="1800"/>
              <a:ext cx="113" cy="240"/>
            </a:xfrm>
            <a:prstGeom prst="rect">
              <a:avLst/>
            </a:prstGeom>
            <a:noFill/>
            <a:ln w="9525">
              <a:noFill/>
            </a:ln>
          </p:spPr>
          <p:txBody>
            <a:bodyPr wrap="none" lIns="0" tIns="0" rIns="0" bIns="0">
              <a:spAutoFit/>
            </a:bodyPr>
            <a:lstStyle/>
            <a:p>
              <a:pPr eaLnBrk="0" hangingPunct="0"/>
              <a:r>
                <a:rPr lang="en-US" altLang="zh-CN" sz="2500">
                  <a:solidFill>
                    <a:srgbClr val="400000"/>
                  </a:solidFill>
                  <a:latin typeface="Times New Roman" panose="02020603050405020304" pitchFamily="18" charset="0"/>
                </a:rPr>
                <a:t>+</a:t>
              </a:r>
              <a:endParaRPr lang="en-US" altLang="zh-CN" sz="3600" b="1">
                <a:latin typeface="Times New Roman" panose="02020603050405020304" pitchFamily="18" charset="0"/>
              </a:endParaRPr>
            </a:p>
          </p:txBody>
        </p:sp>
        <p:sp>
          <p:nvSpPr>
            <p:cNvPr id="146441" name="矩形 146440"/>
            <p:cNvSpPr/>
            <p:nvPr/>
          </p:nvSpPr>
          <p:spPr>
            <a:xfrm>
              <a:off x="4136" y="2226"/>
              <a:ext cx="113" cy="240"/>
            </a:xfrm>
            <a:prstGeom prst="rect">
              <a:avLst/>
            </a:prstGeom>
            <a:noFill/>
            <a:ln w="9525">
              <a:noFill/>
            </a:ln>
          </p:spPr>
          <p:txBody>
            <a:bodyPr wrap="none" lIns="0" tIns="0" rIns="0" bIns="0">
              <a:spAutoFit/>
            </a:bodyPr>
            <a:lstStyle/>
            <a:p>
              <a:pPr eaLnBrk="0" hangingPunct="0"/>
              <a:r>
                <a:rPr lang="en-US" altLang="zh-CN" sz="2500">
                  <a:solidFill>
                    <a:srgbClr val="400000"/>
                  </a:solidFill>
                  <a:latin typeface="Times New Roman" panose="02020603050405020304" pitchFamily="18" charset="0"/>
                </a:rPr>
                <a:t>+</a:t>
              </a:r>
              <a:endParaRPr lang="en-US" altLang="zh-CN" sz="3600" b="1">
                <a:latin typeface="Times New Roman" panose="02020603050405020304" pitchFamily="18" charset="0"/>
              </a:endParaRPr>
            </a:p>
          </p:txBody>
        </p:sp>
        <p:sp>
          <p:nvSpPr>
            <p:cNvPr id="146442" name="矩形 146441"/>
            <p:cNvSpPr/>
            <p:nvPr/>
          </p:nvSpPr>
          <p:spPr>
            <a:xfrm>
              <a:off x="4142" y="2671"/>
              <a:ext cx="113" cy="240"/>
            </a:xfrm>
            <a:prstGeom prst="rect">
              <a:avLst/>
            </a:prstGeom>
            <a:noFill/>
            <a:ln w="9525">
              <a:noFill/>
            </a:ln>
          </p:spPr>
          <p:txBody>
            <a:bodyPr wrap="none" lIns="0" tIns="0" rIns="0" bIns="0">
              <a:spAutoFit/>
            </a:bodyPr>
            <a:lstStyle/>
            <a:p>
              <a:pPr eaLnBrk="0" hangingPunct="0"/>
              <a:r>
                <a:rPr lang="en-US" altLang="zh-CN" sz="2500">
                  <a:solidFill>
                    <a:srgbClr val="400000"/>
                  </a:solidFill>
                  <a:latin typeface="Times New Roman" panose="02020603050405020304" pitchFamily="18" charset="0"/>
                </a:rPr>
                <a:t>+</a:t>
              </a:r>
              <a:endParaRPr lang="en-US" altLang="zh-CN" sz="3600" b="1">
                <a:latin typeface="Times New Roman" panose="02020603050405020304" pitchFamily="18" charset="0"/>
              </a:endParaRPr>
            </a:p>
          </p:txBody>
        </p:sp>
        <p:sp>
          <p:nvSpPr>
            <p:cNvPr id="146443" name="矩形 146442"/>
            <p:cNvSpPr/>
            <p:nvPr/>
          </p:nvSpPr>
          <p:spPr>
            <a:xfrm>
              <a:off x="4614" y="1788"/>
              <a:ext cx="113" cy="240"/>
            </a:xfrm>
            <a:prstGeom prst="rect">
              <a:avLst/>
            </a:prstGeom>
            <a:noFill/>
            <a:ln w="9525">
              <a:noFill/>
            </a:ln>
          </p:spPr>
          <p:txBody>
            <a:bodyPr wrap="none" lIns="0" tIns="0" rIns="0" bIns="0">
              <a:spAutoFit/>
            </a:bodyPr>
            <a:lstStyle/>
            <a:p>
              <a:pPr eaLnBrk="0" hangingPunct="0"/>
              <a:r>
                <a:rPr lang="en-US" altLang="zh-CN" sz="2500">
                  <a:solidFill>
                    <a:srgbClr val="400000"/>
                  </a:solidFill>
                  <a:latin typeface="Times New Roman" panose="02020603050405020304" pitchFamily="18" charset="0"/>
                </a:rPr>
                <a:t>+</a:t>
              </a:r>
              <a:endParaRPr lang="en-US" altLang="zh-CN" sz="3600" b="1">
                <a:latin typeface="Times New Roman" panose="02020603050405020304" pitchFamily="18" charset="0"/>
              </a:endParaRPr>
            </a:p>
          </p:txBody>
        </p:sp>
        <p:sp>
          <p:nvSpPr>
            <p:cNvPr id="146444" name="矩形 146443"/>
            <p:cNvSpPr/>
            <p:nvPr/>
          </p:nvSpPr>
          <p:spPr>
            <a:xfrm>
              <a:off x="4613" y="2213"/>
              <a:ext cx="113" cy="240"/>
            </a:xfrm>
            <a:prstGeom prst="rect">
              <a:avLst/>
            </a:prstGeom>
            <a:noFill/>
            <a:ln w="9525">
              <a:noFill/>
            </a:ln>
          </p:spPr>
          <p:txBody>
            <a:bodyPr wrap="none" lIns="0" tIns="0" rIns="0" bIns="0">
              <a:spAutoFit/>
            </a:bodyPr>
            <a:lstStyle/>
            <a:p>
              <a:pPr eaLnBrk="0" hangingPunct="0"/>
              <a:r>
                <a:rPr lang="en-US" altLang="zh-CN" sz="2500">
                  <a:solidFill>
                    <a:srgbClr val="400000"/>
                  </a:solidFill>
                  <a:latin typeface="Times New Roman" panose="02020603050405020304" pitchFamily="18" charset="0"/>
                </a:rPr>
                <a:t>+</a:t>
              </a:r>
              <a:endParaRPr lang="en-US" altLang="zh-CN" sz="3600" b="1">
                <a:latin typeface="Times New Roman" panose="02020603050405020304" pitchFamily="18" charset="0"/>
              </a:endParaRPr>
            </a:p>
          </p:txBody>
        </p:sp>
        <p:sp>
          <p:nvSpPr>
            <p:cNvPr id="146445" name="矩形 146444"/>
            <p:cNvSpPr/>
            <p:nvPr/>
          </p:nvSpPr>
          <p:spPr>
            <a:xfrm>
              <a:off x="4628" y="2657"/>
              <a:ext cx="113" cy="240"/>
            </a:xfrm>
            <a:prstGeom prst="rect">
              <a:avLst/>
            </a:prstGeom>
            <a:noFill/>
            <a:ln w="9525">
              <a:noFill/>
            </a:ln>
          </p:spPr>
          <p:txBody>
            <a:bodyPr wrap="none" lIns="0" tIns="0" rIns="0" bIns="0">
              <a:spAutoFit/>
            </a:bodyPr>
            <a:lstStyle/>
            <a:p>
              <a:pPr eaLnBrk="0" hangingPunct="0"/>
              <a:r>
                <a:rPr lang="en-US" altLang="zh-CN" sz="2500">
                  <a:solidFill>
                    <a:srgbClr val="400000"/>
                  </a:solidFill>
                  <a:latin typeface="Times New Roman" panose="02020603050405020304" pitchFamily="18" charset="0"/>
                </a:rPr>
                <a:t>+</a:t>
              </a:r>
              <a:endParaRPr lang="en-US" altLang="zh-CN" sz="3600" b="1">
                <a:latin typeface="Times New Roman" panose="02020603050405020304" pitchFamily="18" charset="0"/>
              </a:endParaRPr>
            </a:p>
          </p:txBody>
        </p:sp>
        <p:sp>
          <p:nvSpPr>
            <p:cNvPr id="146446" name="矩形 146445"/>
            <p:cNvSpPr/>
            <p:nvPr/>
          </p:nvSpPr>
          <p:spPr>
            <a:xfrm>
              <a:off x="5082" y="1809"/>
              <a:ext cx="113" cy="240"/>
            </a:xfrm>
            <a:prstGeom prst="rect">
              <a:avLst/>
            </a:prstGeom>
            <a:noFill/>
            <a:ln w="9525">
              <a:noFill/>
            </a:ln>
          </p:spPr>
          <p:txBody>
            <a:bodyPr wrap="none" lIns="0" tIns="0" rIns="0" bIns="0">
              <a:spAutoFit/>
            </a:bodyPr>
            <a:lstStyle/>
            <a:p>
              <a:pPr eaLnBrk="0" hangingPunct="0"/>
              <a:r>
                <a:rPr lang="en-US" altLang="zh-CN" sz="2500">
                  <a:solidFill>
                    <a:srgbClr val="400000"/>
                  </a:solidFill>
                  <a:latin typeface="Times New Roman" panose="02020603050405020304" pitchFamily="18" charset="0"/>
                </a:rPr>
                <a:t>+</a:t>
              </a:r>
              <a:endParaRPr lang="en-US" altLang="zh-CN" sz="3600" b="1">
                <a:latin typeface="Times New Roman" panose="02020603050405020304" pitchFamily="18" charset="0"/>
              </a:endParaRPr>
            </a:p>
          </p:txBody>
        </p:sp>
        <p:sp>
          <p:nvSpPr>
            <p:cNvPr id="146447" name="矩形 146446"/>
            <p:cNvSpPr/>
            <p:nvPr/>
          </p:nvSpPr>
          <p:spPr>
            <a:xfrm>
              <a:off x="5082" y="2226"/>
              <a:ext cx="113" cy="240"/>
            </a:xfrm>
            <a:prstGeom prst="rect">
              <a:avLst/>
            </a:prstGeom>
            <a:noFill/>
            <a:ln w="9525">
              <a:noFill/>
            </a:ln>
          </p:spPr>
          <p:txBody>
            <a:bodyPr wrap="none" lIns="0" tIns="0" rIns="0" bIns="0">
              <a:spAutoFit/>
            </a:bodyPr>
            <a:lstStyle/>
            <a:p>
              <a:pPr eaLnBrk="0" hangingPunct="0"/>
              <a:r>
                <a:rPr lang="en-US" altLang="zh-CN" sz="2500">
                  <a:solidFill>
                    <a:srgbClr val="400000"/>
                  </a:solidFill>
                  <a:latin typeface="Times New Roman" panose="02020603050405020304" pitchFamily="18" charset="0"/>
                </a:rPr>
                <a:t>+</a:t>
              </a:r>
              <a:endParaRPr lang="en-US" altLang="zh-CN" sz="3600" b="1">
                <a:latin typeface="Times New Roman" panose="02020603050405020304" pitchFamily="18" charset="0"/>
              </a:endParaRPr>
            </a:p>
          </p:txBody>
        </p:sp>
        <p:sp>
          <p:nvSpPr>
            <p:cNvPr id="146448" name="矩形 146447"/>
            <p:cNvSpPr/>
            <p:nvPr/>
          </p:nvSpPr>
          <p:spPr>
            <a:xfrm>
              <a:off x="5086" y="2670"/>
              <a:ext cx="113" cy="240"/>
            </a:xfrm>
            <a:prstGeom prst="rect">
              <a:avLst/>
            </a:prstGeom>
            <a:noFill/>
            <a:ln w="9525">
              <a:noFill/>
            </a:ln>
          </p:spPr>
          <p:txBody>
            <a:bodyPr wrap="none" lIns="0" tIns="0" rIns="0" bIns="0">
              <a:spAutoFit/>
            </a:bodyPr>
            <a:lstStyle/>
            <a:p>
              <a:pPr eaLnBrk="0" hangingPunct="0"/>
              <a:r>
                <a:rPr lang="en-US" altLang="zh-CN" sz="2500">
                  <a:solidFill>
                    <a:srgbClr val="400000"/>
                  </a:solidFill>
                  <a:latin typeface="Times New Roman" panose="02020603050405020304" pitchFamily="18" charset="0"/>
                </a:rPr>
                <a:t>+</a:t>
              </a:r>
              <a:endParaRPr lang="en-US" altLang="zh-CN" sz="3600" b="1">
                <a:latin typeface="Times New Roman" panose="02020603050405020304" pitchFamily="18" charset="0"/>
              </a:endParaRPr>
            </a:p>
          </p:txBody>
        </p:sp>
        <p:sp>
          <p:nvSpPr>
            <p:cNvPr id="146449" name="矩形 146448"/>
            <p:cNvSpPr/>
            <p:nvPr/>
          </p:nvSpPr>
          <p:spPr>
            <a:xfrm>
              <a:off x="4141" y="1427"/>
              <a:ext cx="900" cy="240"/>
            </a:xfrm>
            <a:prstGeom prst="rect">
              <a:avLst/>
            </a:prstGeom>
            <a:noFill/>
            <a:ln w="9525">
              <a:noFill/>
            </a:ln>
          </p:spPr>
          <p:txBody>
            <a:bodyPr wrap="none" lIns="0" tIns="0" rIns="0" bIns="0">
              <a:spAutoFit/>
            </a:bodyPr>
            <a:lstStyle/>
            <a:p>
              <a:pPr eaLnBrk="0" hangingPunct="0"/>
              <a:r>
                <a:rPr lang="en-US" altLang="zh-CN" sz="2500" dirty="0">
                  <a:solidFill>
                    <a:srgbClr val="400000"/>
                  </a:solidFill>
                  <a:latin typeface="宋体" panose="02010600030101010101" pitchFamily="2" charset="-122"/>
                </a:rPr>
                <a:t>N</a:t>
              </a:r>
              <a:r>
                <a:rPr lang="zh-CN" altLang="en-US" sz="2500" dirty="0">
                  <a:solidFill>
                    <a:srgbClr val="400000"/>
                  </a:solidFill>
                  <a:latin typeface="宋体" panose="02010600030101010101" pitchFamily="2" charset="-122"/>
                </a:rPr>
                <a:t>型半导体</a:t>
              </a:r>
              <a:endParaRPr lang="zh-CN" altLang="en-US" sz="3600" b="1" dirty="0">
                <a:latin typeface="Times New Roman" panose="02020603050405020304" pitchFamily="18" charset="0"/>
              </a:endParaRPr>
            </a:p>
          </p:txBody>
        </p:sp>
        <p:sp>
          <p:nvSpPr>
            <p:cNvPr id="146450" name="椭圆 146449"/>
            <p:cNvSpPr/>
            <p:nvPr/>
          </p:nvSpPr>
          <p:spPr>
            <a:xfrm>
              <a:off x="3606" y="1800"/>
              <a:ext cx="243" cy="236"/>
            </a:xfrm>
            <a:prstGeom prst="ellipse">
              <a:avLst/>
            </a:prstGeom>
            <a:noFill/>
            <a:ln w="22225" cap="flat" cmpd="sng">
              <a:solidFill>
                <a:srgbClr val="000000"/>
              </a:solidFill>
              <a:prstDash val="solid"/>
              <a:headEnd type="none" w="med" len="med"/>
              <a:tailEnd type="none" w="med" len="med"/>
            </a:ln>
          </p:spPr>
          <p:txBody>
            <a:bodyPr/>
            <a:lstStyle/>
            <a:p>
              <a:endParaRPr lang="zh-CN" altLang="en-US"/>
            </a:p>
          </p:txBody>
        </p:sp>
        <p:sp>
          <p:nvSpPr>
            <p:cNvPr id="146451" name="椭圆 146450"/>
            <p:cNvSpPr/>
            <p:nvPr/>
          </p:nvSpPr>
          <p:spPr>
            <a:xfrm>
              <a:off x="3888" y="1824"/>
              <a:ext cx="108" cy="100"/>
            </a:xfrm>
            <a:prstGeom prst="ellipse">
              <a:avLst/>
            </a:prstGeom>
            <a:solidFill>
              <a:srgbClr val="FF0000"/>
            </a:solidFill>
            <a:ln w="22225" cap="flat" cmpd="sng">
              <a:solidFill>
                <a:srgbClr val="FF0000"/>
              </a:solidFill>
              <a:prstDash val="solid"/>
              <a:headEnd type="none" w="med" len="med"/>
              <a:tailEnd type="none" w="med" len="med"/>
            </a:ln>
          </p:spPr>
          <p:txBody>
            <a:bodyPr/>
            <a:lstStyle/>
            <a:p>
              <a:endParaRPr lang="zh-CN" altLang="en-US"/>
            </a:p>
          </p:txBody>
        </p:sp>
        <p:sp>
          <p:nvSpPr>
            <p:cNvPr id="146452" name="椭圆 146451"/>
            <p:cNvSpPr/>
            <p:nvPr/>
          </p:nvSpPr>
          <p:spPr>
            <a:xfrm>
              <a:off x="3606" y="2235"/>
              <a:ext cx="243" cy="237"/>
            </a:xfrm>
            <a:prstGeom prst="ellipse">
              <a:avLst/>
            </a:prstGeom>
            <a:noFill/>
            <a:ln w="22225" cap="flat" cmpd="sng">
              <a:solidFill>
                <a:srgbClr val="000000"/>
              </a:solidFill>
              <a:prstDash val="solid"/>
              <a:headEnd type="none" w="med" len="med"/>
              <a:tailEnd type="none" w="med" len="med"/>
            </a:ln>
          </p:spPr>
          <p:txBody>
            <a:bodyPr/>
            <a:lstStyle/>
            <a:p>
              <a:endParaRPr lang="zh-CN" altLang="en-US"/>
            </a:p>
          </p:txBody>
        </p:sp>
        <p:sp>
          <p:nvSpPr>
            <p:cNvPr id="146453" name="椭圆 146452"/>
            <p:cNvSpPr/>
            <p:nvPr/>
          </p:nvSpPr>
          <p:spPr>
            <a:xfrm>
              <a:off x="3888" y="2256"/>
              <a:ext cx="108" cy="99"/>
            </a:xfrm>
            <a:prstGeom prst="ellipse">
              <a:avLst/>
            </a:prstGeom>
            <a:solidFill>
              <a:srgbClr val="FF0000"/>
            </a:solidFill>
            <a:ln w="22225" cap="flat" cmpd="sng">
              <a:solidFill>
                <a:srgbClr val="FF0000"/>
              </a:solidFill>
              <a:prstDash val="solid"/>
              <a:headEnd type="none" w="med" len="med"/>
              <a:tailEnd type="none" w="med" len="med"/>
            </a:ln>
          </p:spPr>
          <p:txBody>
            <a:bodyPr/>
            <a:lstStyle/>
            <a:p>
              <a:endParaRPr lang="zh-CN" altLang="en-US"/>
            </a:p>
          </p:txBody>
        </p:sp>
        <p:sp>
          <p:nvSpPr>
            <p:cNvPr id="146454" name="椭圆 146453"/>
            <p:cNvSpPr/>
            <p:nvPr/>
          </p:nvSpPr>
          <p:spPr>
            <a:xfrm>
              <a:off x="3619" y="2671"/>
              <a:ext cx="243" cy="236"/>
            </a:xfrm>
            <a:prstGeom prst="ellipse">
              <a:avLst/>
            </a:prstGeom>
            <a:noFill/>
            <a:ln w="22225" cap="flat" cmpd="sng">
              <a:solidFill>
                <a:srgbClr val="000000"/>
              </a:solidFill>
              <a:prstDash val="solid"/>
              <a:headEnd type="none" w="med" len="med"/>
              <a:tailEnd type="none" w="med" len="med"/>
            </a:ln>
          </p:spPr>
          <p:txBody>
            <a:bodyPr/>
            <a:lstStyle/>
            <a:p>
              <a:endParaRPr lang="zh-CN" altLang="en-US"/>
            </a:p>
          </p:txBody>
        </p:sp>
        <p:sp>
          <p:nvSpPr>
            <p:cNvPr id="146455" name="椭圆 146454"/>
            <p:cNvSpPr/>
            <p:nvPr/>
          </p:nvSpPr>
          <p:spPr>
            <a:xfrm>
              <a:off x="3888" y="2688"/>
              <a:ext cx="108" cy="99"/>
            </a:xfrm>
            <a:prstGeom prst="ellipse">
              <a:avLst/>
            </a:prstGeom>
            <a:solidFill>
              <a:srgbClr val="FF0000"/>
            </a:solidFill>
            <a:ln w="22225" cap="flat" cmpd="sng">
              <a:solidFill>
                <a:srgbClr val="FF0000"/>
              </a:solidFill>
              <a:prstDash val="solid"/>
              <a:headEnd type="none" w="med" len="med"/>
              <a:tailEnd type="none" w="med" len="med"/>
            </a:ln>
          </p:spPr>
          <p:txBody>
            <a:bodyPr/>
            <a:lstStyle/>
            <a:p>
              <a:endParaRPr lang="zh-CN" altLang="en-US"/>
            </a:p>
          </p:txBody>
        </p:sp>
        <p:sp>
          <p:nvSpPr>
            <p:cNvPr id="146456" name="椭圆 146455"/>
            <p:cNvSpPr/>
            <p:nvPr/>
          </p:nvSpPr>
          <p:spPr>
            <a:xfrm>
              <a:off x="4320" y="1824"/>
              <a:ext cx="108" cy="100"/>
            </a:xfrm>
            <a:prstGeom prst="ellipse">
              <a:avLst/>
            </a:prstGeom>
            <a:solidFill>
              <a:srgbClr val="FF0000"/>
            </a:solidFill>
            <a:ln w="22225" cap="flat" cmpd="sng">
              <a:solidFill>
                <a:srgbClr val="FF0000"/>
              </a:solidFill>
              <a:prstDash val="solid"/>
              <a:headEnd type="none" w="med" len="med"/>
              <a:tailEnd type="none" w="med" len="med"/>
            </a:ln>
          </p:spPr>
          <p:txBody>
            <a:bodyPr/>
            <a:lstStyle/>
            <a:p>
              <a:endParaRPr lang="zh-CN" altLang="en-US"/>
            </a:p>
          </p:txBody>
        </p:sp>
        <p:sp>
          <p:nvSpPr>
            <p:cNvPr id="146457" name="椭圆 146456"/>
            <p:cNvSpPr/>
            <p:nvPr/>
          </p:nvSpPr>
          <p:spPr>
            <a:xfrm>
              <a:off x="4051" y="1800"/>
              <a:ext cx="244" cy="236"/>
            </a:xfrm>
            <a:prstGeom prst="ellipse">
              <a:avLst/>
            </a:prstGeom>
            <a:noFill/>
            <a:ln w="22225" cap="flat" cmpd="sng">
              <a:solidFill>
                <a:srgbClr val="000000"/>
              </a:solidFill>
              <a:prstDash val="solid"/>
              <a:headEnd type="none" w="med" len="med"/>
              <a:tailEnd type="none" w="med" len="med"/>
            </a:ln>
          </p:spPr>
          <p:txBody>
            <a:bodyPr/>
            <a:lstStyle/>
            <a:p>
              <a:endParaRPr lang="zh-CN" altLang="en-US"/>
            </a:p>
          </p:txBody>
        </p:sp>
        <p:sp>
          <p:nvSpPr>
            <p:cNvPr id="146458" name="椭圆 146457"/>
            <p:cNvSpPr/>
            <p:nvPr/>
          </p:nvSpPr>
          <p:spPr>
            <a:xfrm>
              <a:off x="4051" y="2235"/>
              <a:ext cx="244" cy="237"/>
            </a:xfrm>
            <a:prstGeom prst="ellipse">
              <a:avLst/>
            </a:prstGeom>
            <a:noFill/>
            <a:ln w="22225" cap="flat" cmpd="sng">
              <a:solidFill>
                <a:srgbClr val="000000"/>
              </a:solidFill>
              <a:prstDash val="solid"/>
              <a:headEnd type="none" w="med" len="med"/>
              <a:tailEnd type="none" w="med" len="med"/>
            </a:ln>
          </p:spPr>
          <p:txBody>
            <a:bodyPr/>
            <a:lstStyle/>
            <a:p>
              <a:endParaRPr lang="zh-CN" altLang="en-US"/>
            </a:p>
          </p:txBody>
        </p:sp>
        <p:sp>
          <p:nvSpPr>
            <p:cNvPr id="146459" name="椭圆 146458"/>
            <p:cNvSpPr/>
            <p:nvPr/>
          </p:nvSpPr>
          <p:spPr>
            <a:xfrm>
              <a:off x="4320" y="2256"/>
              <a:ext cx="108" cy="99"/>
            </a:xfrm>
            <a:prstGeom prst="ellipse">
              <a:avLst/>
            </a:prstGeom>
            <a:solidFill>
              <a:srgbClr val="FF0000"/>
            </a:solidFill>
            <a:ln w="22225" cap="flat" cmpd="sng">
              <a:solidFill>
                <a:srgbClr val="FF0000"/>
              </a:solidFill>
              <a:prstDash val="solid"/>
              <a:headEnd type="none" w="med" len="med"/>
              <a:tailEnd type="none" w="med" len="med"/>
            </a:ln>
          </p:spPr>
          <p:txBody>
            <a:bodyPr/>
            <a:lstStyle/>
            <a:p>
              <a:endParaRPr lang="zh-CN" altLang="en-US"/>
            </a:p>
          </p:txBody>
        </p:sp>
        <p:sp>
          <p:nvSpPr>
            <p:cNvPr id="146460" name="椭圆 146459"/>
            <p:cNvSpPr/>
            <p:nvPr/>
          </p:nvSpPr>
          <p:spPr>
            <a:xfrm>
              <a:off x="4320" y="2688"/>
              <a:ext cx="108" cy="99"/>
            </a:xfrm>
            <a:prstGeom prst="ellipse">
              <a:avLst/>
            </a:prstGeom>
            <a:solidFill>
              <a:srgbClr val="FF0000"/>
            </a:solidFill>
            <a:ln w="22225" cap="flat" cmpd="sng">
              <a:solidFill>
                <a:srgbClr val="FF0000"/>
              </a:solidFill>
              <a:prstDash val="solid"/>
              <a:headEnd type="none" w="med" len="med"/>
              <a:tailEnd type="none" w="med" len="med"/>
            </a:ln>
          </p:spPr>
          <p:txBody>
            <a:bodyPr/>
            <a:lstStyle/>
            <a:p>
              <a:endParaRPr lang="zh-CN" altLang="en-US"/>
            </a:p>
          </p:txBody>
        </p:sp>
        <p:sp>
          <p:nvSpPr>
            <p:cNvPr id="146461" name="椭圆 146460"/>
            <p:cNvSpPr/>
            <p:nvPr/>
          </p:nvSpPr>
          <p:spPr>
            <a:xfrm>
              <a:off x="4065" y="2671"/>
              <a:ext cx="243" cy="236"/>
            </a:xfrm>
            <a:prstGeom prst="ellipse">
              <a:avLst/>
            </a:prstGeom>
            <a:noFill/>
            <a:ln w="22225" cap="flat" cmpd="sng">
              <a:solidFill>
                <a:srgbClr val="000000"/>
              </a:solidFill>
              <a:prstDash val="solid"/>
              <a:headEnd type="none" w="med" len="med"/>
              <a:tailEnd type="none" w="med" len="med"/>
            </a:ln>
          </p:spPr>
          <p:txBody>
            <a:bodyPr/>
            <a:lstStyle/>
            <a:p>
              <a:endParaRPr lang="zh-CN" altLang="en-US"/>
            </a:p>
          </p:txBody>
        </p:sp>
        <p:sp>
          <p:nvSpPr>
            <p:cNvPr id="146462" name="椭圆 146461"/>
            <p:cNvSpPr/>
            <p:nvPr/>
          </p:nvSpPr>
          <p:spPr>
            <a:xfrm>
              <a:off x="4800" y="1824"/>
              <a:ext cx="108" cy="99"/>
            </a:xfrm>
            <a:prstGeom prst="ellipse">
              <a:avLst/>
            </a:prstGeom>
            <a:solidFill>
              <a:srgbClr val="FF0000"/>
            </a:solidFill>
            <a:ln w="22225" cap="flat" cmpd="sng">
              <a:solidFill>
                <a:srgbClr val="FF0000"/>
              </a:solidFill>
              <a:prstDash val="solid"/>
              <a:headEnd type="none" w="med" len="med"/>
              <a:tailEnd type="none" w="med" len="med"/>
            </a:ln>
          </p:spPr>
          <p:txBody>
            <a:bodyPr/>
            <a:lstStyle/>
            <a:p>
              <a:endParaRPr lang="zh-CN" altLang="en-US"/>
            </a:p>
          </p:txBody>
        </p:sp>
        <p:sp>
          <p:nvSpPr>
            <p:cNvPr id="146463" name="椭圆 146462"/>
            <p:cNvSpPr/>
            <p:nvPr/>
          </p:nvSpPr>
          <p:spPr>
            <a:xfrm>
              <a:off x="4538" y="1788"/>
              <a:ext cx="243" cy="236"/>
            </a:xfrm>
            <a:prstGeom prst="ellipse">
              <a:avLst/>
            </a:prstGeom>
            <a:noFill/>
            <a:ln w="22225" cap="flat" cmpd="sng">
              <a:solidFill>
                <a:srgbClr val="000000"/>
              </a:solidFill>
              <a:prstDash val="solid"/>
              <a:headEnd type="none" w="med" len="med"/>
              <a:tailEnd type="none" w="med" len="med"/>
            </a:ln>
          </p:spPr>
          <p:txBody>
            <a:bodyPr/>
            <a:lstStyle/>
            <a:p>
              <a:endParaRPr lang="zh-CN" altLang="en-US"/>
            </a:p>
          </p:txBody>
        </p:sp>
        <p:sp>
          <p:nvSpPr>
            <p:cNvPr id="146464" name="椭圆 146463"/>
            <p:cNvSpPr/>
            <p:nvPr/>
          </p:nvSpPr>
          <p:spPr>
            <a:xfrm>
              <a:off x="4538" y="2223"/>
              <a:ext cx="243" cy="236"/>
            </a:xfrm>
            <a:prstGeom prst="ellipse">
              <a:avLst/>
            </a:prstGeom>
            <a:noFill/>
            <a:ln w="22225" cap="flat" cmpd="sng">
              <a:solidFill>
                <a:srgbClr val="000000"/>
              </a:solidFill>
              <a:prstDash val="solid"/>
              <a:headEnd type="none" w="med" len="med"/>
              <a:tailEnd type="none" w="med" len="med"/>
            </a:ln>
          </p:spPr>
          <p:txBody>
            <a:bodyPr/>
            <a:lstStyle/>
            <a:p>
              <a:endParaRPr lang="zh-CN" altLang="en-US"/>
            </a:p>
          </p:txBody>
        </p:sp>
        <p:sp>
          <p:nvSpPr>
            <p:cNvPr id="146465" name="椭圆 146464"/>
            <p:cNvSpPr/>
            <p:nvPr/>
          </p:nvSpPr>
          <p:spPr>
            <a:xfrm>
              <a:off x="4800" y="2256"/>
              <a:ext cx="108" cy="100"/>
            </a:xfrm>
            <a:prstGeom prst="ellipse">
              <a:avLst/>
            </a:prstGeom>
            <a:solidFill>
              <a:srgbClr val="FF0000"/>
            </a:solidFill>
            <a:ln w="22225" cap="flat" cmpd="sng">
              <a:solidFill>
                <a:srgbClr val="FF0000"/>
              </a:solidFill>
              <a:prstDash val="solid"/>
              <a:headEnd type="none" w="med" len="med"/>
              <a:tailEnd type="none" w="med" len="med"/>
            </a:ln>
          </p:spPr>
          <p:txBody>
            <a:bodyPr/>
            <a:lstStyle/>
            <a:p>
              <a:endParaRPr lang="zh-CN" altLang="en-US"/>
            </a:p>
          </p:txBody>
        </p:sp>
        <p:sp>
          <p:nvSpPr>
            <p:cNvPr id="146466" name="椭圆 146465"/>
            <p:cNvSpPr/>
            <p:nvPr/>
          </p:nvSpPr>
          <p:spPr>
            <a:xfrm>
              <a:off x="4812" y="2670"/>
              <a:ext cx="109" cy="100"/>
            </a:xfrm>
            <a:prstGeom prst="ellipse">
              <a:avLst/>
            </a:prstGeom>
            <a:solidFill>
              <a:srgbClr val="FF0000"/>
            </a:solidFill>
            <a:ln w="22225" cap="flat" cmpd="sng">
              <a:solidFill>
                <a:srgbClr val="FF0000"/>
              </a:solidFill>
              <a:prstDash val="solid"/>
              <a:headEnd type="none" w="med" len="med"/>
              <a:tailEnd type="none" w="med" len="med"/>
            </a:ln>
          </p:spPr>
          <p:txBody>
            <a:bodyPr/>
            <a:lstStyle/>
            <a:p>
              <a:endParaRPr lang="zh-CN" altLang="en-US"/>
            </a:p>
          </p:txBody>
        </p:sp>
        <p:sp>
          <p:nvSpPr>
            <p:cNvPr id="146467" name="椭圆 146466"/>
            <p:cNvSpPr/>
            <p:nvPr/>
          </p:nvSpPr>
          <p:spPr>
            <a:xfrm>
              <a:off x="4551" y="2658"/>
              <a:ext cx="243" cy="236"/>
            </a:xfrm>
            <a:prstGeom prst="ellipse">
              <a:avLst/>
            </a:prstGeom>
            <a:noFill/>
            <a:ln w="22225" cap="flat" cmpd="sng">
              <a:solidFill>
                <a:srgbClr val="000000"/>
              </a:solidFill>
              <a:prstDash val="solid"/>
              <a:headEnd type="none" w="med" len="med"/>
              <a:tailEnd type="none" w="med" len="med"/>
            </a:ln>
          </p:spPr>
          <p:txBody>
            <a:bodyPr/>
            <a:lstStyle/>
            <a:p>
              <a:endParaRPr lang="zh-CN" altLang="en-US"/>
            </a:p>
          </p:txBody>
        </p:sp>
        <p:sp>
          <p:nvSpPr>
            <p:cNvPr id="146468" name="椭圆 146467"/>
            <p:cNvSpPr/>
            <p:nvPr/>
          </p:nvSpPr>
          <p:spPr>
            <a:xfrm>
              <a:off x="5280" y="1824"/>
              <a:ext cx="108" cy="100"/>
            </a:xfrm>
            <a:prstGeom prst="ellipse">
              <a:avLst/>
            </a:prstGeom>
            <a:solidFill>
              <a:srgbClr val="FF0000"/>
            </a:solidFill>
            <a:ln w="22225" cap="flat" cmpd="sng">
              <a:solidFill>
                <a:srgbClr val="FF0000"/>
              </a:solidFill>
              <a:prstDash val="solid"/>
              <a:headEnd type="none" w="med" len="med"/>
              <a:tailEnd type="none" w="med" len="med"/>
            </a:ln>
          </p:spPr>
          <p:txBody>
            <a:bodyPr/>
            <a:lstStyle/>
            <a:p>
              <a:endParaRPr lang="zh-CN" altLang="en-US"/>
            </a:p>
          </p:txBody>
        </p:sp>
        <p:sp>
          <p:nvSpPr>
            <p:cNvPr id="146469" name="椭圆 146468"/>
            <p:cNvSpPr/>
            <p:nvPr/>
          </p:nvSpPr>
          <p:spPr>
            <a:xfrm>
              <a:off x="4997" y="1800"/>
              <a:ext cx="243" cy="236"/>
            </a:xfrm>
            <a:prstGeom prst="ellipse">
              <a:avLst/>
            </a:prstGeom>
            <a:noFill/>
            <a:ln w="22225" cap="flat" cmpd="sng">
              <a:solidFill>
                <a:srgbClr val="000000"/>
              </a:solidFill>
              <a:prstDash val="solid"/>
              <a:headEnd type="none" w="med" len="med"/>
              <a:tailEnd type="none" w="med" len="med"/>
            </a:ln>
          </p:spPr>
          <p:txBody>
            <a:bodyPr/>
            <a:lstStyle/>
            <a:p>
              <a:endParaRPr lang="zh-CN" altLang="en-US"/>
            </a:p>
          </p:txBody>
        </p:sp>
        <p:sp>
          <p:nvSpPr>
            <p:cNvPr id="146470" name="椭圆 146469"/>
            <p:cNvSpPr/>
            <p:nvPr/>
          </p:nvSpPr>
          <p:spPr>
            <a:xfrm>
              <a:off x="4997" y="2235"/>
              <a:ext cx="243" cy="237"/>
            </a:xfrm>
            <a:prstGeom prst="ellipse">
              <a:avLst/>
            </a:prstGeom>
            <a:noFill/>
            <a:ln w="22225" cap="flat" cmpd="sng">
              <a:solidFill>
                <a:srgbClr val="000000"/>
              </a:solidFill>
              <a:prstDash val="solid"/>
              <a:headEnd type="none" w="med" len="med"/>
              <a:tailEnd type="none" w="med" len="med"/>
            </a:ln>
          </p:spPr>
          <p:txBody>
            <a:bodyPr/>
            <a:lstStyle/>
            <a:p>
              <a:endParaRPr lang="zh-CN" altLang="en-US"/>
            </a:p>
          </p:txBody>
        </p:sp>
        <p:sp>
          <p:nvSpPr>
            <p:cNvPr id="146471" name="椭圆 146470"/>
            <p:cNvSpPr/>
            <p:nvPr/>
          </p:nvSpPr>
          <p:spPr>
            <a:xfrm>
              <a:off x="5280" y="2256"/>
              <a:ext cx="108" cy="99"/>
            </a:xfrm>
            <a:prstGeom prst="ellipse">
              <a:avLst/>
            </a:prstGeom>
            <a:solidFill>
              <a:srgbClr val="FF0000"/>
            </a:solidFill>
            <a:ln w="22225" cap="flat" cmpd="sng">
              <a:solidFill>
                <a:srgbClr val="FF0000"/>
              </a:solidFill>
              <a:prstDash val="solid"/>
              <a:headEnd type="none" w="med" len="med"/>
              <a:tailEnd type="none" w="med" len="med"/>
            </a:ln>
          </p:spPr>
          <p:txBody>
            <a:bodyPr/>
            <a:lstStyle/>
            <a:p>
              <a:endParaRPr lang="zh-CN" altLang="en-US"/>
            </a:p>
          </p:txBody>
        </p:sp>
        <p:sp>
          <p:nvSpPr>
            <p:cNvPr id="146472" name="椭圆 146471"/>
            <p:cNvSpPr/>
            <p:nvPr/>
          </p:nvSpPr>
          <p:spPr>
            <a:xfrm>
              <a:off x="5280" y="2688"/>
              <a:ext cx="96" cy="96"/>
            </a:xfrm>
            <a:prstGeom prst="ellipse">
              <a:avLst/>
            </a:prstGeom>
            <a:solidFill>
              <a:srgbClr val="FF0000"/>
            </a:solidFill>
            <a:ln w="22225" cap="flat" cmpd="sng">
              <a:solidFill>
                <a:srgbClr val="FF0000"/>
              </a:solidFill>
              <a:prstDash val="solid"/>
              <a:headEnd type="none" w="med" len="med"/>
              <a:tailEnd type="none" w="med" len="med"/>
            </a:ln>
          </p:spPr>
          <p:txBody>
            <a:bodyPr/>
            <a:lstStyle/>
            <a:p>
              <a:endParaRPr lang="zh-CN" altLang="en-US"/>
            </a:p>
          </p:txBody>
        </p:sp>
        <p:sp>
          <p:nvSpPr>
            <p:cNvPr id="146473" name="椭圆 146472"/>
            <p:cNvSpPr/>
            <p:nvPr/>
          </p:nvSpPr>
          <p:spPr>
            <a:xfrm>
              <a:off x="5011" y="2671"/>
              <a:ext cx="243" cy="236"/>
            </a:xfrm>
            <a:prstGeom prst="ellipse">
              <a:avLst/>
            </a:prstGeom>
            <a:noFill/>
            <a:ln w="22225" cap="flat" cmpd="sng">
              <a:solidFill>
                <a:srgbClr val="000000"/>
              </a:solidFill>
              <a:prstDash val="solid"/>
              <a:headEnd type="none" w="med" len="med"/>
              <a:tailEnd type="none" w="med" len="med"/>
            </a:ln>
          </p:spPr>
          <p:txBody>
            <a:bodyPr/>
            <a:lstStyle/>
            <a:p>
              <a:endParaRPr lang="zh-CN" altLang="en-US"/>
            </a:p>
          </p:txBody>
        </p:sp>
        <p:sp>
          <p:nvSpPr>
            <p:cNvPr id="146474" name="椭圆 146473"/>
            <p:cNvSpPr/>
            <p:nvPr/>
          </p:nvSpPr>
          <p:spPr>
            <a:xfrm>
              <a:off x="3408" y="2496"/>
              <a:ext cx="136" cy="137"/>
            </a:xfrm>
            <a:prstGeom prst="ellipse">
              <a:avLst/>
            </a:prstGeom>
            <a:noFill/>
            <a:ln w="22225" cap="flat" cmpd="sng">
              <a:solidFill>
                <a:srgbClr val="0080FF"/>
              </a:solidFill>
              <a:prstDash val="solid"/>
              <a:headEnd type="none" w="med" len="med"/>
              <a:tailEnd type="none" w="med" len="med"/>
            </a:ln>
          </p:spPr>
          <p:txBody>
            <a:bodyPr/>
            <a:lstStyle/>
            <a:p>
              <a:endParaRPr lang="zh-CN" altLang="en-US"/>
            </a:p>
          </p:txBody>
        </p:sp>
        <p:sp>
          <p:nvSpPr>
            <p:cNvPr id="146475" name="椭圆 146474"/>
            <p:cNvSpPr/>
            <p:nvPr/>
          </p:nvSpPr>
          <p:spPr>
            <a:xfrm>
              <a:off x="3408" y="2352"/>
              <a:ext cx="108" cy="99"/>
            </a:xfrm>
            <a:prstGeom prst="ellipse">
              <a:avLst/>
            </a:prstGeom>
            <a:solidFill>
              <a:srgbClr val="FF0000"/>
            </a:solidFill>
            <a:ln w="22225" cap="flat" cmpd="sng">
              <a:solidFill>
                <a:srgbClr val="FF0000"/>
              </a:solidFill>
              <a:prstDash val="solid"/>
              <a:headEnd type="none" w="med" len="med"/>
              <a:tailEnd type="none" w="med" len="med"/>
            </a:ln>
          </p:spPr>
          <p:txBody>
            <a:bodyPr/>
            <a:lstStyle/>
            <a:p>
              <a:endParaRPr lang="zh-CN" altLang="en-US"/>
            </a:p>
          </p:txBody>
        </p:sp>
      </p:grpSp>
      <p:sp>
        <p:nvSpPr>
          <p:cNvPr id="146476" name="圆角矩形标注 146475"/>
          <p:cNvSpPr/>
          <p:nvPr/>
        </p:nvSpPr>
        <p:spPr>
          <a:xfrm>
            <a:off x="7010400" y="838200"/>
            <a:ext cx="1905000" cy="527050"/>
          </a:xfrm>
          <a:prstGeom prst="wedgeRoundRectCallout">
            <a:avLst>
              <a:gd name="adj1" fmla="val 6750"/>
              <a:gd name="adj2" fmla="val 183134"/>
              <a:gd name="adj3" fmla="val 16667"/>
            </a:avLst>
          </a:prstGeom>
          <a:solidFill>
            <a:srgbClr val="99CC00"/>
          </a:solidFill>
          <a:ln w="38100" cap="flat" cmpd="sng">
            <a:solidFill>
              <a:srgbClr val="000000"/>
            </a:solidFill>
            <a:prstDash val="solid"/>
            <a:miter/>
            <a:headEnd type="none" w="sm" len="sm"/>
            <a:tailEnd type="none" w="sm" len="sm"/>
          </a:ln>
        </p:spPr>
        <p:txBody>
          <a:bodyPr lIns="90000" tIns="46800" rIns="90000" bIns="46800" anchor="ctr">
            <a:spAutoFit/>
          </a:bodyPr>
          <a:lstStyle/>
          <a:p>
            <a:pPr algn="l" eaLnBrk="0" hangingPunct="0">
              <a:spcBef>
                <a:spcPct val="50000"/>
              </a:spcBef>
            </a:pPr>
            <a:r>
              <a:rPr lang="zh-CN" altLang="en-US" b="1" dirty="0">
                <a:solidFill>
                  <a:srgbClr val="000000"/>
                </a:solidFill>
                <a:latin typeface="Times New Roman" panose="02020603050405020304" pitchFamily="18" charset="0"/>
                <a:ea typeface="长城楷体" pitchFamily="49" charset="-122"/>
              </a:rPr>
              <a:t>多子</a:t>
            </a:r>
            <a:r>
              <a:rPr lang="en-US" altLang="zh-CN" b="1">
                <a:solidFill>
                  <a:srgbClr val="000000"/>
                </a:solidFill>
                <a:latin typeface="Times New Roman" panose="02020603050405020304" pitchFamily="18" charset="0"/>
                <a:ea typeface="长城楷体" pitchFamily="49" charset="-122"/>
              </a:rPr>
              <a:t>—</a:t>
            </a:r>
            <a:r>
              <a:rPr lang="zh-CN" altLang="en-US" b="1" dirty="0">
                <a:solidFill>
                  <a:srgbClr val="000000"/>
                </a:solidFill>
                <a:latin typeface="Times New Roman" panose="02020603050405020304" pitchFamily="18" charset="0"/>
                <a:ea typeface="长城楷体" pitchFamily="49" charset="-122"/>
              </a:rPr>
              <a:t>电子</a:t>
            </a:r>
            <a:endParaRPr lang="zh-CN" altLang="en-US" sz="3200" b="1">
              <a:solidFill>
                <a:srgbClr val="000000"/>
              </a:solidFill>
              <a:latin typeface="Times New Roman" panose="02020603050405020304" pitchFamily="18" charset="0"/>
              <a:ea typeface="长城楷体" pitchFamily="49" charset="-122"/>
            </a:endParaRPr>
          </a:p>
        </p:txBody>
      </p:sp>
      <p:sp>
        <p:nvSpPr>
          <p:cNvPr id="146477" name="圆角矩形标注 146476"/>
          <p:cNvSpPr/>
          <p:nvPr/>
        </p:nvSpPr>
        <p:spPr>
          <a:xfrm>
            <a:off x="4876800" y="4267200"/>
            <a:ext cx="1981200" cy="527050"/>
          </a:xfrm>
          <a:prstGeom prst="wedgeRoundRectCallout">
            <a:avLst>
              <a:gd name="adj1" fmla="val -37338"/>
              <a:gd name="adj2" fmla="val -199398"/>
              <a:gd name="adj3" fmla="val 16667"/>
            </a:avLst>
          </a:prstGeom>
          <a:solidFill>
            <a:srgbClr val="00FF00"/>
          </a:solidFill>
          <a:ln w="38100" cap="flat" cmpd="sng">
            <a:solidFill>
              <a:srgbClr val="99CC00"/>
            </a:solidFill>
            <a:prstDash val="solid"/>
            <a:miter/>
            <a:headEnd type="none" w="sm" len="sm"/>
            <a:tailEnd type="none" w="sm" len="sm"/>
          </a:ln>
        </p:spPr>
        <p:txBody>
          <a:bodyPr lIns="90000" tIns="46800" rIns="90000" bIns="46800" anchor="ctr">
            <a:spAutoFit/>
          </a:bodyPr>
          <a:lstStyle/>
          <a:p>
            <a:pPr algn="l" eaLnBrk="0" hangingPunct="0">
              <a:spcBef>
                <a:spcPct val="50000"/>
              </a:spcBef>
            </a:pPr>
            <a:r>
              <a:rPr lang="zh-CN" altLang="en-US" b="1" dirty="0">
                <a:latin typeface="Times New Roman" panose="02020603050405020304" pitchFamily="18" charset="0"/>
                <a:ea typeface="长城楷体" pitchFamily="49" charset="-122"/>
              </a:rPr>
              <a:t>少子</a:t>
            </a:r>
            <a:r>
              <a:rPr lang="en-US" altLang="zh-CN" b="1">
                <a:latin typeface="Times New Roman" panose="02020603050405020304" pitchFamily="18" charset="0"/>
                <a:ea typeface="长城楷体" pitchFamily="49" charset="-122"/>
              </a:rPr>
              <a:t>—</a:t>
            </a:r>
            <a:r>
              <a:rPr lang="zh-CN" altLang="en-US" b="1" dirty="0">
                <a:latin typeface="Times New Roman" panose="02020603050405020304" pitchFamily="18" charset="0"/>
                <a:ea typeface="长城楷体" pitchFamily="49" charset="-122"/>
              </a:rPr>
              <a:t>空穴</a:t>
            </a:r>
            <a:endParaRPr lang="zh-CN" altLang="en-US" sz="3200" b="1">
              <a:latin typeface="Times New Roman" panose="02020603050405020304" pitchFamily="18" charset="0"/>
              <a:ea typeface="长城楷体" pitchFamily="49" charset="-122"/>
            </a:endParaRPr>
          </a:p>
        </p:txBody>
      </p:sp>
      <p:grpSp>
        <p:nvGrpSpPr>
          <p:cNvPr id="146478" name="组合 146477"/>
          <p:cNvGrpSpPr/>
          <p:nvPr/>
        </p:nvGrpSpPr>
        <p:grpSpPr>
          <a:xfrm>
            <a:off x="990600" y="1600200"/>
            <a:ext cx="3330575" cy="2443163"/>
            <a:chOff x="3224" y="1622"/>
            <a:chExt cx="2098" cy="1539"/>
          </a:xfrm>
        </p:grpSpPr>
        <p:sp>
          <p:nvSpPr>
            <p:cNvPr id="146479" name="矩形 146478"/>
            <p:cNvSpPr/>
            <p:nvPr/>
          </p:nvSpPr>
          <p:spPr>
            <a:xfrm>
              <a:off x="3224" y="1867"/>
              <a:ext cx="2098" cy="1294"/>
            </a:xfrm>
            <a:prstGeom prst="rect">
              <a:avLst/>
            </a:prstGeom>
            <a:noFill/>
            <a:ln w="19050" cap="flat" cmpd="sng">
              <a:solidFill>
                <a:srgbClr val="000000"/>
              </a:solidFill>
              <a:prstDash val="solid"/>
              <a:miter/>
              <a:headEnd type="none" w="med" len="med"/>
              <a:tailEnd type="none" w="med" len="med"/>
            </a:ln>
          </p:spPr>
          <p:txBody>
            <a:bodyPr/>
            <a:lstStyle/>
            <a:p>
              <a:endParaRPr lang="zh-CN" altLang="en-US"/>
            </a:p>
          </p:txBody>
        </p:sp>
        <p:sp>
          <p:nvSpPr>
            <p:cNvPr id="146480" name="矩形 146479"/>
            <p:cNvSpPr/>
            <p:nvPr/>
          </p:nvSpPr>
          <p:spPr>
            <a:xfrm>
              <a:off x="3525" y="1995"/>
              <a:ext cx="192" cy="230"/>
            </a:xfrm>
            <a:prstGeom prst="rect">
              <a:avLst/>
            </a:prstGeom>
            <a:noFill/>
            <a:ln w="9525">
              <a:noFill/>
            </a:ln>
          </p:spPr>
          <p:txBody>
            <a:bodyPr wrap="none" lIns="0" tIns="0" rIns="0" bIns="0">
              <a:spAutoFit/>
            </a:bodyPr>
            <a:lstStyle/>
            <a:p>
              <a:pPr eaLnBrk="0" hangingPunct="0"/>
              <a:r>
                <a:rPr lang="zh-CN" altLang="en-US" dirty="0">
                  <a:solidFill>
                    <a:srgbClr val="400000"/>
                  </a:solidFill>
                  <a:latin typeface="Times New Roman" panose="02020603050405020304" pitchFamily="18" charset="0"/>
                </a:rPr>
                <a:t>－</a:t>
              </a:r>
              <a:endParaRPr lang="zh-CN" altLang="en-US" sz="3600" b="1" dirty="0">
                <a:latin typeface="Times New Roman" panose="02020603050405020304" pitchFamily="18" charset="0"/>
              </a:endParaRPr>
            </a:p>
          </p:txBody>
        </p:sp>
        <p:sp>
          <p:nvSpPr>
            <p:cNvPr id="146481" name="矩形 146480"/>
            <p:cNvSpPr/>
            <p:nvPr/>
          </p:nvSpPr>
          <p:spPr>
            <a:xfrm>
              <a:off x="3551" y="2407"/>
              <a:ext cx="192" cy="230"/>
            </a:xfrm>
            <a:prstGeom prst="rect">
              <a:avLst/>
            </a:prstGeom>
            <a:noFill/>
            <a:ln w="9525">
              <a:noFill/>
            </a:ln>
          </p:spPr>
          <p:txBody>
            <a:bodyPr wrap="none" lIns="0" tIns="0" rIns="0" bIns="0">
              <a:spAutoFit/>
            </a:bodyPr>
            <a:lstStyle/>
            <a:p>
              <a:pPr eaLnBrk="0" hangingPunct="0"/>
              <a:r>
                <a:rPr lang="zh-CN" altLang="en-US" dirty="0">
                  <a:solidFill>
                    <a:srgbClr val="400000"/>
                  </a:solidFill>
                  <a:latin typeface="Times New Roman" panose="02020603050405020304" pitchFamily="18" charset="0"/>
                </a:rPr>
                <a:t>－</a:t>
              </a:r>
              <a:endParaRPr lang="zh-CN" altLang="en-US" sz="3600" b="1" dirty="0">
                <a:latin typeface="Times New Roman" panose="02020603050405020304" pitchFamily="18" charset="0"/>
              </a:endParaRPr>
            </a:p>
          </p:txBody>
        </p:sp>
        <p:sp>
          <p:nvSpPr>
            <p:cNvPr id="146482" name="矩形 146481"/>
            <p:cNvSpPr/>
            <p:nvPr/>
          </p:nvSpPr>
          <p:spPr>
            <a:xfrm>
              <a:off x="3578" y="2838"/>
              <a:ext cx="192" cy="230"/>
            </a:xfrm>
            <a:prstGeom prst="rect">
              <a:avLst/>
            </a:prstGeom>
            <a:noFill/>
            <a:ln w="9525">
              <a:noFill/>
            </a:ln>
          </p:spPr>
          <p:txBody>
            <a:bodyPr wrap="none" lIns="0" tIns="0" rIns="0" bIns="0">
              <a:spAutoFit/>
            </a:bodyPr>
            <a:lstStyle/>
            <a:p>
              <a:pPr eaLnBrk="0" hangingPunct="0"/>
              <a:r>
                <a:rPr lang="zh-CN" altLang="en-US" dirty="0">
                  <a:solidFill>
                    <a:srgbClr val="400000"/>
                  </a:solidFill>
                  <a:latin typeface="Times New Roman" panose="02020603050405020304" pitchFamily="18" charset="0"/>
                </a:rPr>
                <a:t>－</a:t>
              </a:r>
              <a:endParaRPr lang="zh-CN" altLang="en-US" sz="3600" b="1" dirty="0">
                <a:latin typeface="Times New Roman" panose="02020603050405020304" pitchFamily="18" charset="0"/>
              </a:endParaRPr>
            </a:p>
          </p:txBody>
        </p:sp>
        <p:sp>
          <p:nvSpPr>
            <p:cNvPr id="146483" name="矩形 146482"/>
            <p:cNvSpPr/>
            <p:nvPr/>
          </p:nvSpPr>
          <p:spPr>
            <a:xfrm>
              <a:off x="4061" y="2834"/>
              <a:ext cx="192" cy="230"/>
            </a:xfrm>
            <a:prstGeom prst="rect">
              <a:avLst/>
            </a:prstGeom>
            <a:noFill/>
            <a:ln w="9525">
              <a:noFill/>
            </a:ln>
          </p:spPr>
          <p:txBody>
            <a:bodyPr wrap="none" lIns="0" tIns="0" rIns="0" bIns="0">
              <a:spAutoFit/>
            </a:bodyPr>
            <a:lstStyle/>
            <a:p>
              <a:pPr eaLnBrk="0" hangingPunct="0"/>
              <a:r>
                <a:rPr lang="zh-CN" altLang="en-US" dirty="0">
                  <a:solidFill>
                    <a:srgbClr val="400000"/>
                  </a:solidFill>
                  <a:latin typeface="Times New Roman" panose="02020603050405020304" pitchFamily="18" charset="0"/>
                </a:rPr>
                <a:t>－</a:t>
              </a:r>
              <a:endParaRPr lang="zh-CN" altLang="en-US" sz="3600" b="1" dirty="0">
                <a:latin typeface="Times New Roman" panose="02020603050405020304" pitchFamily="18" charset="0"/>
              </a:endParaRPr>
            </a:p>
          </p:txBody>
        </p:sp>
        <p:sp>
          <p:nvSpPr>
            <p:cNvPr id="146484" name="矩形 146483"/>
            <p:cNvSpPr/>
            <p:nvPr/>
          </p:nvSpPr>
          <p:spPr>
            <a:xfrm>
              <a:off x="4015" y="2376"/>
              <a:ext cx="192" cy="230"/>
            </a:xfrm>
            <a:prstGeom prst="rect">
              <a:avLst/>
            </a:prstGeom>
            <a:noFill/>
            <a:ln w="9525">
              <a:noFill/>
            </a:ln>
          </p:spPr>
          <p:txBody>
            <a:bodyPr wrap="none" lIns="0" tIns="0" rIns="0" bIns="0">
              <a:spAutoFit/>
            </a:bodyPr>
            <a:lstStyle/>
            <a:p>
              <a:pPr eaLnBrk="0" hangingPunct="0"/>
              <a:r>
                <a:rPr lang="zh-CN" altLang="en-US" dirty="0">
                  <a:solidFill>
                    <a:srgbClr val="400000"/>
                  </a:solidFill>
                  <a:latin typeface="Times New Roman" panose="02020603050405020304" pitchFamily="18" charset="0"/>
                </a:rPr>
                <a:t>－</a:t>
              </a:r>
              <a:endParaRPr lang="zh-CN" altLang="en-US" sz="3600" b="1" dirty="0">
                <a:latin typeface="Times New Roman" panose="02020603050405020304" pitchFamily="18" charset="0"/>
              </a:endParaRPr>
            </a:p>
          </p:txBody>
        </p:sp>
        <p:sp>
          <p:nvSpPr>
            <p:cNvPr id="146485" name="矩形 146484"/>
            <p:cNvSpPr/>
            <p:nvPr/>
          </p:nvSpPr>
          <p:spPr>
            <a:xfrm>
              <a:off x="3994" y="1982"/>
              <a:ext cx="192" cy="230"/>
            </a:xfrm>
            <a:prstGeom prst="rect">
              <a:avLst/>
            </a:prstGeom>
            <a:noFill/>
            <a:ln w="9525">
              <a:noFill/>
            </a:ln>
          </p:spPr>
          <p:txBody>
            <a:bodyPr wrap="none" lIns="0" tIns="0" rIns="0" bIns="0">
              <a:spAutoFit/>
            </a:bodyPr>
            <a:lstStyle/>
            <a:p>
              <a:pPr eaLnBrk="0" hangingPunct="0"/>
              <a:r>
                <a:rPr lang="zh-CN" altLang="en-US" dirty="0">
                  <a:solidFill>
                    <a:srgbClr val="400000"/>
                  </a:solidFill>
                  <a:latin typeface="Times New Roman" panose="02020603050405020304" pitchFamily="18" charset="0"/>
                </a:rPr>
                <a:t>－</a:t>
              </a:r>
              <a:endParaRPr lang="zh-CN" altLang="en-US" sz="3600" b="1" dirty="0">
                <a:latin typeface="Times New Roman" panose="02020603050405020304" pitchFamily="18" charset="0"/>
              </a:endParaRPr>
            </a:p>
          </p:txBody>
        </p:sp>
        <p:sp>
          <p:nvSpPr>
            <p:cNvPr id="146486" name="矩形 146485"/>
            <p:cNvSpPr/>
            <p:nvPr/>
          </p:nvSpPr>
          <p:spPr>
            <a:xfrm>
              <a:off x="4466" y="2386"/>
              <a:ext cx="192" cy="230"/>
            </a:xfrm>
            <a:prstGeom prst="rect">
              <a:avLst/>
            </a:prstGeom>
            <a:noFill/>
            <a:ln w="9525">
              <a:noFill/>
            </a:ln>
          </p:spPr>
          <p:txBody>
            <a:bodyPr wrap="none" lIns="0" tIns="0" rIns="0" bIns="0">
              <a:spAutoFit/>
            </a:bodyPr>
            <a:lstStyle/>
            <a:p>
              <a:pPr eaLnBrk="0" hangingPunct="0"/>
              <a:r>
                <a:rPr lang="zh-CN" altLang="en-US" dirty="0">
                  <a:solidFill>
                    <a:srgbClr val="400000"/>
                  </a:solidFill>
                  <a:latin typeface="Times New Roman" panose="02020603050405020304" pitchFamily="18" charset="0"/>
                </a:rPr>
                <a:t>－</a:t>
              </a:r>
              <a:endParaRPr lang="zh-CN" altLang="en-US" sz="3600" b="1" dirty="0">
                <a:latin typeface="Times New Roman" panose="02020603050405020304" pitchFamily="18" charset="0"/>
              </a:endParaRPr>
            </a:p>
          </p:txBody>
        </p:sp>
        <p:sp>
          <p:nvSpPr>
            <p:cNvPr id="146487" name="矩形 146486"/>
            <p:cNvSpPr/>
            <p:nvPr/>
          </p:nvSpPr>
          <p:spPr>
            <a:xfrm>
              <a:off x="4511" y="2825"/>
              <a:ext cx="192" cy="230"/>
            </a:xfrm>
            <a:prstGeom prst="rect">
              <a:avLst/>
            </a:prstGeom>
            <a:noFill/>
            <a:ln w="9525">
              <a:noFill/>
            </a:ln>
          </p:spPr>
          <p:txBody>
            <a:bodyPr wrap="none" lIns="0" tIns="0" rIns="0" bIns="0">
              <a:spAutoFit/>
            </a:bodyPr>
            <a:lstStyle/>
            <a:p>
              <a:pPr eaLnBrk="0" hangingPunct="0"/>
              <a:r>
                <a:rPr lang="zh-CN" altLang="en-US" dirty="0">
                  <a:solidFill>
                    <a:srgbClr val="400000"/>
                  </a:solidFill>
                  <a:latin typeface="Times New Roman" panose="02020603050405020304" pitchFamily="18" charset="0"/>
                </a:rPr>
                <a:t>－</a:t>
              </a:r>
              <a:endParaRPr lang="zh-CN" altLang="en-US" sz="3600" b="1" dirty="0">
                <a:latin typeface="Times New Roman" panose="02020603050405020304" pitchFamily="18" charset="0"/>
              </a:endParaRPr>
            </a:p>
          </p:txBody>
        </p:sp>
        <p:sp>
          <p:nvSpPr>
            <p:cNvPr id="146488" name="矩形 146487"/>
            <p:cNvSpPr/>
            <p:nvPr/>
          </p:nvSpPr>
          <p:spPr>
            <a:xfrm>
              <a:off x="4453" y="1982"/>
              <a:ext cx="192" cy="230"/>
            </a:xfrm>
            <a:prstGeom prst="rect">
              <a:avLst/>
            </a:prstGeom>
            <a:noFill/>
            <a:ln w="9525">
              <a:noFill/>
            </a:ln>
          </p:spPr>
          <p:txBody>
            <a:bodyPr wrap="none" lIns="0" tIns="0" rIns="0" bIns="0">
              <a:spAutoFit/>
            </a:bodyPr>
            <a:lstStyle/>
            <a:p>
              <a:pPr eaLnBrk="0" hangingPunct="0"/>
              <a:r>
                <a:rPr lang="zh-CN" altLang="en-US" dirty="0">
                  <a:solidFill>
                    <a:srgbClr val="400000"/>
                  </a:solidFill>
                  <a:latin typeface="Times New Roman" panose="02020603050405020304" pitchFamily="18" charset="0"/>
                </a:rPr>
                <a:t>－</a:t>
              </a:r>
              <a:endParaRPr lang="zh-CN" altLang="en-US" sz="3600" b="1" dirty="0">
                <a:latin typeface="Times New Roman" panose="02020603050405020304" pitchFamily="18" charset="0"/>
              </a:endParaRPr>
            </a:p>
          </p:txBody>
        </p:sp>
        <p:sp>
          <p:nvSpPr>
            <p:cNvPr id="146489" name="矩形 146488"/>
            <p:cNvSpPr/>
            <p:nvPr/>
          </p:nvSpPr>
          <p:spPr>
            <a:xfrm>
              <a:off x="4882" y="1971"/>
              <a:ext cx="192" cy="230"/>
            </a:xfrm>
            <a:prstGeom prst="rect">
              <a:avLst/>
            </a:prstGeom>
            <a:noFill/>
            <a:ln w="9525">
              <a:noFill/>
            </a:ln>
          </p:spPr>
          <p:txBody>
            <a:bodyPr wrap="none" lIns="0" tIns="0" rIns="0" bIns="0">
              <a:spAutoFit/>
            </a:bodyPr>
            <a:lstStyle/>
            <a:p>
              <a:pPr eaLnBrk="0" hangingPunct="0"/>
              <a:r>
                <a:rPr lang="zh-CN" altLang="en-US" dirty="0">
                  <a:solidFill>
                    <a:srgbClr val="400000"/>
                  </a:solidFill>
                  <a:latin typeface="Times New Roman" panose="02020603050405020304" pitchFamily="18" charset="0"/>
                </a:rPr>
                <a:t>－</a:t>
              </a:r>
              <a:endParaRPr lang="zh-CN" altLang="en-US" sz="3600" b="1" dirty="0">
                <a:latin typeface="Times New Roman" panose="02020603050405020304" pitchFamily="18" charset="0"/>
              </a:endParaRPr>
            </a:p>
          </p:txBody>
        </p:sp>
        <p:sp>
          <p:nvSpPr>
            <p:cNvPr id="146490" name="矩形 146489"/>
            <p:cNvSpPr/>
            <p:nvPr/>
          </p:nvSpPr>
          <p:spPr>
            <a:xfrm>
              <a:off x="4893" y="2364"/>
              <a:ext cx="192" cy="230"/>
            </a:xfrm>
            <a:prstGeom prst="rect">
              <a:avLst/>
            </a:prstGeom>
            <a:noFill/>
            <a:ln w="9525">
              <a:noFill/>
            </a:ln>
          </p:spPr>
          <p:txBody>
            <a:bodyPr wrap="none" lIns="0" tIns="0" rIns="0" bIns="0">
              <a:spAutoFit/>
            </a:bodyPr>
            <a:lstStyle/>
            <a:p>
              <a:pPr eaLnBrk="0" hangingPunct="0"/>
              <a:r>
                <a:rPr lang="zh-CN" altLang="en-US" dirty="0">
                  <a:solidFill>
                    <a:srgbClr val="400000"/>
                  </a:solidFill>
                  <a:latin typeface="Times New Roman" panose="02020603050405020304" pitchFamily="18" charset="0"/>
                </a:rPr>
                <a:t>－</a:t>
              </a:r>
              <a:endParaRPr lang="zh-CN" altLang="en-US" sz="3600" b="1" dirty="0">
                <a:latin typeface="Times New Roman" panose="02020603050405020304" pitchFamily="18" charset="0"/>
              </a:endParaRPr>
            </a:p>
          </p:txBody>
        </p:sp>
        <p:sp>
          <p:nvSpPr>
            <p:cNvPr id="146491" name="矩形 146490"/>
            <p:cNvSpPr/>
            <p:nvPr/>
          </p:nvSpPr>
          <p:spPr>
            <a:xfrm>
              <a:off x="4931" y="2814"/>
              <a:ext cx="192" cy="230"/>
            </a:xfrm>
            <a:prstGeom prst="rect">
              <a:avLst/>
            </a:prstGeom>
            <a:noFill/>
            <a:ln w="9525">
              <a:noFill/>
            </a:ln>
          </p:spPr>
          <p:txBody>
            <a:bodyPr wrap="none" lIns="0" tIns="0" rIns="0" bIns="0">
              <a:spAutoFit/>
            </a:bodyPr>
            <a:lstStyle/>
            <a:p>
              <a:pPr eaLnBrk="0" hangingPunct="0"/>
              <a:r>
                <a:rPr lang="zh-CN" altLang="en-US" dirty="0">
                  <a:solidFill>
                    <a:srgbClr val="400000"/>
                  </a:solidFill>
                  <a:latin typeface="Times New Roman" panose="02020603050405020304" pitchFamily="18" charset="0"/>
                </a:rPr>
                <a:t>－</a:t>
              </a:r>
              <a:endParaRPr lang="zh-CN" altLang="en-US" sz="3600" b="1" dirty="0">
                <a:latin typeface="Times New Roman" panose="02020603050405020304" pitchFamily="18" charset="0"/>
              </a:endParaRPr>
            </a:p>
          </p:txBody>
        </p:sp>
        <p:sp>
          <p:nvSpPr>
            <p:cNvPr id="146492" name="矩形 146491"/>
            <p:cNvSpPr/>
            <p:nvPr/>
          </p:nvSpPr>
          <p:spPr>
            <a:xfrm>
              <a:off x="3952" y="1622"/>
              <a:ext cx="864" cy="230"/>
            </a:xfrm>
            <a:prstGeom prst="rect">
              <a:avLst/>
            </a:prstGeom>
            <a:noFill/>
            <a:ln w="9525">
              <a:noFill/>
            </a:ln>
          </p:spPr>
          <p:txBody>
            <a:bodyPr wrap="none" lIns="0" tIns="0" rIns="0" bIns="0">
              <a:spAutoFit/>
            </a:bodyPr>
            <a:lstStyle/>
            <a:p>
              <a:pPr eaLnBrk="0" hangingPunct="0"/>
              <a:r>
                <a:rPr lang="en-US" altLang="zh-CN" dirty="0">
                  <a:solidFill>
                    <a:srgbClr val="400000"/>
                  </a:solidFill>
                  <a:latin typeface="宋体" panose="02010600030101010101" pitchFamily="2" charset="-122"/>
                </a:rPr>
                <a:t>P</a:t>
              </a:r>
              <a:r>
                <a:rPr lang="zh-CN" altLang="en-US" dirty="0">
                  <a:solidFill>
                    <a:srgbClr val="400000"/>
                  </a:solidFill>
                  <a:latin typeface="宋体" panose="02010600030101010101" pitchFamily="2" charset="-122"/>
                </a:rPr>
                <a:t>型半导体</a:t>
              </a:r>
              <a:endParaRPr lang="zh-CN" altLang="en-US" sz="3600" b="1" dirty="0">
                <a:latin typeface="Times New Roman" panose="02020603050405020304" pitchFamily="18" charset="0"/>
              </a:endParaRPr>
            </a:p>
          </p:txBody>
        </p:sp>
        <p:sp>
          <p:nvSpPr>
            <p:cNvPr id="146493" name="椭圆 146492"/>
            <p:cNvSpPr/>
            <p:nvPr/>
          </p:nvSpPr>
          <p:spPr>
            <a:xfrm>
              <a:off x="3515" y="1989"/>
              <a:ext cx="220" cy="232"/>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146494" name="椭圆 146493"/>
            <p:cNvSpPr/>
            <p:nvPr/>
          </p:nvSpPr>
          <p:spPr>
            <a:xfrm>
              <a:off x="3759" y="1977"/>
              <a:ext cx="110" cy="110"/>
            </a:xfrm>
            <a:prstGeom prst="ellipse">
              <a:avLst/>
            </a:prstGeom>
            <a:noFill/>
            <a:ln w="19050" cap="flat" cmpd="sng">
              <a:solidFill>
                <a:srgbClr val="0080FF"/>
              </a:solidFill>
              <a:prstDash val="solid"/>
              <a:headEnd type="none" w="med" len="med"/>
              <a:tailEnd type="none" w="med" len="med"/>
            </a:ln>
          </p:spPr>
          <p:txBody>
            <a:bodyPr/>
            <a:lstStyle/>
            <a:p>
              <a:endParaRPr lang="zh-CN" altLang="en-US"/>
            </a:p>
          </p:txBody>
        </p:sp>
        <p:sp>
          <p:nvSpPr>
            <p:cNvPr id="146495" name="椭圆 146494"/>
            <p:cNvSpPr/>
            <p:nvPr/>
          </p:nvSpPr>
          <p:spPr>
            <a:xfrm>
              <a:off x="3528" y="2392"/>
              <a:ext cx="219" cy="232"/>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146496" name="椭圆 146495"/>
            <p:cNvSpPr/>
            <p:nvPr/>
          </p:nvSpPr>
          <p:spPr>
            <a:xfrm>
              <a:off x="3772" y="2380"/>
              <a:ext cx="110" cy="110"/>
            </a:xfrm>
            <a:prstGeom prst="ellipse">
              <a:avLst/>
            </a:prstGeom>
            <a:noFill/>
            <a:ln w="19050" cap="flat" cmpd="sng">
              <a:solidFill>
                <a:srgbClr val="0080FF"/>
              </a:solidFill>
              <a:prstDash val="solid"/>
              <a:headEnd type="none" w="med" len="med"/>
              <a:tailEnd type="none" w="med" len="med"/>
            </a:ln>
          </p:spPr>
          <p:txBody>
            <a:bodyPr/>
            <a:lstStyle/>
            <a:p>
              <a:endParaRPr lang="zh-CN" altLang="en-US"/>
            </a:p>
          </p:txBody>
        </p:sp>
        <p:sp>
          <p:nvSpPr>
            <p:cNvPr id="146497" name="椭圆 146496"/>
            <p:cNvSpPr/>
            <p:nvPr/>
          </p:nvSpPr>
          <p:spPr>
            <a:xfrm>
              <a:off x="3808" y="2819"/>
              <a:ext cx="110" cy="110"/>
            </a:xfrm>
            <a:prstGeom prst="ellipse">
              <a:avLst/>
            </a:prstGeom>
            <a:noFill/>
            <a:ln w="19050" cap="flat" cmpd="sng">
              <a:solidFill>
                <a:srgbClr val="0080FF"/>
              </a:solidFill>
              <a:prstDash val="solid"/>
              <a:headEnd type="none" w="med" len="med"/>
              <a:tailEnd type="none" w="med" len="med"/>
            </a:ln>
          </p:spPr>
          <p:txBody>
            <a:bodyPr/>
            <a:lstStyle/>
            <a:p>
              <a:endParaRPr lang="zh-CN" altLang="en-US"/>
            </a:p>
          </p:txBody>
        </p:sp>
        <p:sp>
          <p:nvSpPr>
            <p:cNvPr id="146498" name="椭圆 146497"/>
            <p:cNvSpPr/>
            <p:nvPr/>
          </p:nvSpPr>
          <p:spPr>
            <a:xfrm>
              <a:off x="3564" y="2832"/>
              <a:ext cx="220" cy="232"/>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146499" name="椭圆 146498"/>
            <p:cNvSpPr/>
            <p:nvPr/>
          </p:nvSpPr>
          <p:spPr>
            <a:xfrm>
              <a:off x="4236" y="2368"/>
              <a:ext cx="109" cy="109"/>
            </a:xfrm>
            <a:prstGeom prst="ellipse">
              <a:avLst/>
            </a:prstGeom>
            <a:noFill/>
            <a:ln w="19050" cap="flat" cmpd="sng">
              <a:solidFill>
                <a:srgbClr val="0080FF"/>
              </a:solidFill>
              <a:prstDash val="solid"/>
              <a:headEnd type="none" w="med" len="med"/>
              <a:tailEnd type="none" w="med" len="med"/>
            </a:ln>
          </p:spPr>
          <p:txBody>
            <a:bodyPr/>
            <a:lstStyle/>
            <a:p>
              <a:endParaRPr lang="zh-CN" altLang="en-US"/>
            </a:p>
          </p:txBody>
        </p:sp>
        <p:sp>
          <p:nvSpPr>
            <p:cNvPr id="146500" name="椭圆 146499"/>
            <p:cNvSpPr/>
            <p:nvPr/>
          </p:nvSpPr>
          <p:spPr>
            <a:xfrm>
              <a:off x="3991" y="2380"/>
              <a:ext cx="220" cy="232"/>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146501" name="椭圆 146500"/>
            <p:cNvSpPr/>
            <p:nvPr/>
          </p:nvSpPr>
          <p:spPr>
            <a:xfrm>
              <a:off x="4223" y="1965"/>
              <a:ext cx="110" cy="110"/>
            </a:xfrm>
            <a:prstGeom prst="ellipse">
              <a:avLst/>
            </a:prstGeom>
            <a:noFill/>
            <a:ln w="19050" cap="flat" cmpd="sng">
              <a:solidFill>
                <a:srgbClr val="0080FF"/>
              </a:solidFill>
              <a:prstDash val="solid"/>
              <a:headEnd type="none" w="med" len="med"/>
              <a:tailEnd type="none" w="med" len="med"/>
            </a:ln>
          </p:spPr>
          <p:txBody>
            <a:bodyPr/>
            <a:lstStyle/>
            <a:p>
              <a:endParaRPr lang="zh-CN" altLang="en-US"/>
            </a:p>
          </p:txBody>
        </p:sp>
        <p:sp>
          <p:nvSpPr>
            <p:cNvPr id="146502" name="椭圆 146501"/>
            <p:cNvSpPr/>
            <p:nvPr/>
          </p:nvSpPr>
          <p:spPr>
            <a:xfrm>
              <a:off x="4272" y="2807"/>
              <a:ext cx="110" cy="110"/>
            </a:xfrm>
            <a:prstGeom prst="ellipse">
              <a:avLst/>
            </a:prstGeom>
            <a:noFill/>
            <a:ln w="19050" cap="flat" cmpd="sng">
              <a:solidFill>
                <a:srgbClr val="0080FF"/>
              </a:solidFill>
              <a:prstDash val="solid"/>
              <a:headEnd type="none" w="med" len="med"/>
              <a:tailEnd type="none" w="med" len="med"/>
            </a:ln>
          </p:spPr>
          <p:txBody>
            <a:bodyPr/>
            <a:lstStyle/>
            <a:p>
              <a:endParaRPr lang="zh-CN" altLang="en-US"/>
            </a:p>
          </p:txBody>
        </p:sp>
        <p:sp>
          <p:nvSpPr>
            <p:cNvPr id="146503" name="椭圆 146502"/>
            <p:cNvSpPr/>
            <p:nvPr/>
          </p:nvSpPr>
          <p:spPr>
            <a:xfrm>
              <a:off x="4028" y="2819"/>
              <a:ext cx="220" cy="232"/>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146504" name="椭圆 146503"/>
            <p:cNvSpPr/>
            <p:nvPr/>
          </p:nvSpPr>
          <p:spPr>
            <a:xfrm>
              <a:off x="3979" y="1977"/>
              <a:ext cx="220" cy="232"/>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146505" name="椭圆 146504"/>
            <p:cNvSpPr/>
            <p:nvPr/>
          </p:nvSpPr>
          <p:spPr>
            <a:xfrm>
              <a:off x="4687" y="2368"/>
              <a:ext cx="110" cy="109"/>
            </a:xfrm>
            <a:prstGeom prst="ellipse">
              <a:avLst/>
            </a:prstGeom>
            <a:noFill/>
            <a:ln w="19050" cap="flat" cmpd="sng">
              <a:solidFill>
                <a:srgbClr val="0080FF"/>
              </a:solidFill>
              <a:prstDash val="solid"/>
              <a:headEnd type="none" w="med" len="med"/>
              <a:tailEnd type="none" w="med" len="med"/>
            </a:ln>
          </p:spPr>
          <p:txBody>
            <a:bodyPr/>
            <a:lstStyle/>
            <a:p>
              <a:endParaRPr lang="zh-CN" altLang="en-US"/>
            </a:p>
          </p:txBody>
        </p:sp>
        <p:sp>
          <p:nvSpPr>
            <p:cNvPr id="146506" name="椭圆 146505"/>
            <p:cNvSpPr/>
            <p:nvPr/>
          </p:nvSpPr>
          <p:spPr>
            <a:xfrm>
              <a:off x="4724" y="2807"/>
              <a:ext cx="110" cy="110"/>
            </a:xfrm>
            <a:prstGeom prst="ellipse">
              <a:avLst/>
            </a:prstGeom>
            <a:noFill/>
            <a:ln w="19050" cap="flat" cmpd="sng">
              <a:solidFill>
                <a:srgbClr val="0080FF"/>
              </a:solidFill>
              <a:prstDash val="solid"/>
              <a:headEnd type="none" w="med" len="med"/>
              <a:tailEnd type="none" w="med" len="med"/>
            </a:ln>
          </p:spPr>
          <p:txBody>
            <a:bodyPr/>
            <a:lstStyle/>
            <a:p>
              <a:endParaRPr lang="zh-CN" altLang="en-US"/>
            </a:p>
          </p:txBody>
        </p:sp>
        <p:sp>
          <p:nvSpPr>
            <p:cNvPr id="146507" name="椭圆 146506"/>
            <p:cNvSpPr/>
            <p:nvPr/>
          </p:nvSpPr>
          <p:spPr>
            <a:xfrm>
              <a:off x="4431" y="1977"/>
              <a:ext cx="220" cy="232"/>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146508" name="椭圆 146507"/>
            <p:cNvSpPr/>
            <p:nvPr/>
          </p:nvSpPr>
          <p:spPr>
            <a:xfrm>
              <a:off x="4443" y="2380"/>
              <a:ext cx="220" cy="232"/>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146509" name="椭圆 146508"/>
            <p:cNvSpPr/>
            <p:nvPr/>
          </p:nvSpPr>
          <p:spPr>
            <a:xfrm>
              <a:off x="4675" y="1965"/>
              <a:ext cx="110" cy="110"/>
            </a:xfrm>
            <a:prstGeom prst="ellipse">
              <a:avLst/>
            </a:prstGeom>
            <a:noFill/>
            <a:ln w="19050" cap="flat" cmpd="sng">
              <a:solidFill>
                <a:srgbClr val="0080FF"/>
              </a:solidFill>
              <a:prstDash val="solid"/>
              <a:headEnd type="none" w="med" len="med"/>
              <a:tailEnd type="none" w="med" len="med"/>
            </a:ln>
          </p:spPr>
          <p:txBody>
            <a:bodyPr/>
            <a:lstStyle/>
            <a:p>
              <a:endParaRPr lang="zh-CN" altLang="en-US"/>
            </a:p>
          </p:txBody>
        </p:sp>
        <p:sp>
          <p:nvSpPr>
            <p:cNvPr id="146510" name="椭圆 146509"/>
            <p:cNvSpPr/>
            <p:nvPr/>
          </p:nvSpPr>
          <p:spPr>
            <a:xfrm>
              <a:off x="4480" y="2819"/>
              <a:ext cx="219" cy="232"/>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146511" name="椭圆 146510"/>
            <p:cNvSpPr/>
            <p:nvPr/>
          </p:nvSpPr>
          <p:spPr>
            <a:xfrm>
              <a:off x="4870" y="2368"/>
              <a:ext cx="220" cy="232"/>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146512" name="椭圆 146511"/>
            <p:cNvSpPr/>
            <p:nvPr/>
          </p:nvSpPr>
          <p:spPr>
            <a:xfrm>
              <a:off x="5114" y="2355"/>
              <a:ext cx="110" cy="110"/>
            </a:xfrm>
            <a:prstGeom prst="ellipse">
              <a:avLst/>
            </a:prstGeom>
            <a:noFill/>
            <a:ln w="19050" cap="flat" cmpd="sng">
              <a:solidFill>
                <a:srgbClr val="0080FF"/>
              </a:solidFill>
              <a:prstDash val="solid"/>
              <a:headEnd type="none" w="med" len="med"/>
              <a:tailEnd type="none" w="med" len="med"/>
            </a:ln>
          </p:spPr>
          <p:txBody>
            <a:bodyPr/>
            <a:lstStyle/>
            <a:p>
              <a:endParaRPr lang="zh-CN" altLang="en-US"/>
            </a:p>
          </p:txBody>
        </p:sp>
        <p:sp>
          <p:nvSpPr>
            <p:cNvPr id="146513" name="椭圆 146512"/>
            <p:cNvSpPr/>
            <p:nvPr/>
          </p:nvSpPr>
          <p:spPr>
            <a:xfrm>
              <a:off x="4907" y="2807"/>
              <a:ext cx="220" cy="232"/>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146514" name="椭圆 146513"/>
            <p:cNvSpPr/>
            <p:nvPr/>
          </p:nvSpPr>
          <p:spPr>
            <a:xfrm>
              <a:off x="5151" y="2795"/>
              <a:ext cx="110" cy="110"/>
            </a:xfrm>
            <a:prstGeom prst="ellipse">
              <a:avLst/>
            </a:prstGeom>
            <a:noFill/>
            <a:ln w="19050" cap="flat" cmpd="sng">
              <a:solidFill>
                <a:srgbClr val="0080FF"/>
              </a:solidFill>
              <a:prstDash val="solid"/>
              <a:headEnd type="none" w="med" len="med"/>
              <a:tailEnd type="none" w="med" len="med"/>
            </a:ln>
          </p:spPr>
          <p:txBody>
            <a:bodyPr/>
            <a:lstStyle/>
            <a:p>
              <a:endParaRPr lang="zh-CN" altLang="en-US"/>
            </a:p>
          </p:txBody>
        </p:sp>
        <p:sp>
          <p:nvSpPr>
            <p:cNvPr id="146515" name="椭圆 146514"/>
            <p:cNvSpPr/>
            <p:nvPr/>
          </p:nvSpPr>
          <p:spPr>
            <a:xfrm>
              <a:off x="4858" y="1965"/>
              <a:ext cx="220" cy="232"/>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146516" name="椭圆 146515"/>
            <p:cNvSpPr/>
            <p:nvPr/>
          </p:nvSpPr>
          <p:spPr>
            <a:xfrm>
              <a:off x="5102" y="1952"/>
              <a:ext cx="110" cy="110"/>
            </a:xfrm>
            <a:prstGeom prst="ellipse">
              <a:avLst/>
            </a:prstGeom>
            <a:noFill/>
            <a:ln w="19050" cap="flat" cmpd="sng">
              <a:solidFill>
                <a:srgbClr val="0080FF"/>
              </a:solidFill>
              <a:prstDash val="solid"/>
              <a:headEnd type="none" w="med" len="med"/>
              <a:tailEnd type="none" w="med" len="med"/>
            </a:ln>
          </p:spPr>
          <p:txBody>
            <a:bodyPr/>
            <a:lstStyle/>
            <a:p>
              <a:endParaRPr lang="zh-CN" altLang="en-US"/>
            </a:p>
          </p:txBody>
        </p:sp>
        <p:sp>
          <p:nvSpPr>
            <p:cNvPr id="146517" name="椭圆 146516"/>
            <p:cNvSpPr/>
            <p:nvPr/>
          </p:nvSpPr>
          <p:spPr>
            <a:xfrm>
              <a:off x="3312" y="2352"/>
              <a:ext cx="98" cy="97"/>
            </a:xfrm>
            <a:prstGeom prst="ellipse">
              <a:avLst/>
            </a:prstGeom>
            <a:solidFill>
              <a:srgbClr val="FF0000"/>
            </a:solidFill>
            <a:ln w="19050" cap="flat" cmpd="sng">
              <a:solidFill>
                <a:srgbClr val="FF0000"/>
              </a:solidFill>
              <a:prstDash val="solid"/>
              <a:headEnd type="none" w="med" len="med"/>
              <a:tailEnd type="none" w="med" len="med"/>
            </a:ln>
          </p:spPr>
          <p:txBody>
            <a:bodyPr/>
            <a:lstStyle/>
            <a:p>
              <a:endParaRPr lang="zh-CN" altLang="en-US"/>
            </a:p>
          </p:txBody>
        </p:sp>
        <p:sp>
          <p:nvSpPr>
            <p:cNvPr id="146518" name="椭圆 146517"/>
            <p:cNvSpPr/>
            <p:nvPr/>
          </p:nvSpPr>
          <p:spPr>
            <a:xfrm>
              <a:off x="3312" y="2544"/>
              <a:ext cx="110" cy="110"/>
            </a:xfrm>
            <a:prstGeom prst="ellipse">
              <a:avLst/>
            </a:prstGeom>
            <a:noFill/>
            <a:ln w="19050" cap="flat" cmpd="sng">
              <a:solidFill>
                <a:srgbClr val="0080FF"/>
              </a:solidFill>
              <a:prstDash val="solid"/>
              <a:headEnd type="none" w="med" len="med"/>
              <a:tailEnd type="none" w="med" len="med"/>
            </a:ln>
          </p:spPr>
          <p:txBody>
            <a:bodyPr/>
            <a:lstStyle/>
            <a:p>
              <a:endParaRPr lang="zh-CN" altLang="en-US"/>
            </a:p>
          </p:txBody>
        </p:sp>
      </p:grpSp>
      <p:sp>
        <p:nvSpPr>
          <p:cNvPr id="146519" name="圆角矩形标注 146518"/>
          <p:cNvSpPr/>
          <p:nvPr/>
        </p:nvSpPr>
        <p:spPr>
          <a:xfrm>
            <a:off x="3657600" y="1066800"/>
            <a:ext cx="1893888" cy="527050"/>
          </a:xfrm>
          <a:prstGeom prst="wedgeRoundRectCallout">
            <a:avLst>
              <a:gd name="adj1" fmla="val -28542"/>
              <a:gd name="adj2" fmla="val 146986"/>
              <a:gd name="adj3" fmla="val 16667"/>
            </a:avLst>
          </a:prstGeom>
          <a:solidFill>
            <a:srgbClr val="99CC00"/>
          </a:solidFill>
          <a:ln w="38100" cap="flat" cmpd="sng">
            <a:solidFill>
              <a:srgbClr val="000000"/>
            </a:solidFill>
            <a:prstDash val="solid"/>
            <a:miter/>
            <a:headEnd type="none" w="sm" len="sm"/>
            <a:tailEnd type="none" w="sm" len="sm"/>
          </a:ln>
        </p:spPr>
        <p:txBody>
          <a:bodyPr lIns="90000" tIns="46800" rIns="90000" bIns="46800" anchor="ctr">
            <a:spAutoFit/>
          </a:bodyPr>
          <a:lstStyle/>
          <a:p>
            <a:pPr algn="l" eaLnBrk="0" hangingPunct="0">
              <a:spcBef>
                <a:spcPct val="50000"/>
              </a:spcBef>
            </a:pPr>
            <a:r>
              <a:rPr lang="zh-CN" altLang="en-US" b="1" dirty="0">
                <a:solidFill>
                  <a:srgbClr val="000000"/>
                </a:solidFill>
                <a:latin typeface="Times New Roman" panose="02020603050405020304" pitchFamily="18" charset="0"/>
                <a:ea typeface="长城楷体" pitchFamily="49" charset="-122"/>
              </a:rPr>
              <a:t>多子</a:t>
            </a:r>
            <a:r>
              <a:rPr lang="en-US" altLang="zh-CN" b="1">
                <a:solidFill>
                  <a:srgbClr val="000000"/>
                </a:solidFill>
                <a:latin typeface="Times New Roman" panose="02020603050405020304" pitchFamily="18" charset="0"/>
                <a:ea typeface="长城楷体" pitchFamily="49" charset="-122"/>
              </a:rPr>
              <a:t>—</a:t>
            </a:r>
            <a:r>
              <a:rPr lang="zh-CN" altLang="en-US" b="1" dirty="0">
                <a:solidFill>
                  <a:srgbClr val="000000"/>
                </a:solidFill>
                <a:latin typeface="Times New Roman" panose="02020603050405020304" pitchFamily="18" charset="0"/>
                <a:ea typeface="长城楷体" pitchFamily="49" charset="-122"/>
              </a:rPr>
              <a:t>空穴</a:t>
            </a:r>
            <a:endParaRPr lang="zh-CN" altLang="en-US" sz="3200" b="1">
              <a:solidFill>
                <a:srgbClr val="000000"/>
              </a:solidFill>
              <a:latin typeface="Times New Roman" panose="02020603050405020304" pitchFamily="18" charset="0"/>
              <a:ea typeface="长城楷体" pitchFamily="49" charset="-122"/>
            </a:endParaRPr>
          </a:p>
        </p:txBody>
      </p:sp>
      <p:sp>
        <p:nvSpPr>
          <p:cNvPr id="146520" name="圆角矩形标注 146519"/>
          <p:cNvSpPr/>
          <p:nvPr/>
        </p:nvSpPr>
        <p:spPr>
          <a:xfrm>
            <a:off x="381000" y="4191000"/>
            <a:ext cx="2057400" cy="527050"/>
          </a:xfrm>
          <a:prstGeom prst="wedgeRoundRectCallout">
            <a:avLst>
              <a:gd name="adj1" fmla="val -10338"/>
              <a:gd name="adj2" fmla="val -276208"/>
              <a:gd name="adj3" fmla="val 16667"/>
            </a:avLst>
          </a:prstGeom>
          <a:solidFill>
            <a:srgbClr val="00FF00"/>
          </a:solidFill>
          <a:ln w="38100" cap="flat" cmpd="sng">
            <a:solidFill>
              <a:srgbClr val="99CC00"/>
            </a:solidFill>
            <a:prstDash val="solid"/>
            <a:miter/>
            <a:headEnd type="none" w="sm" len="sm"/>
            <a:tailEnd type="none" w="sm" len="sm"/>
          </a:ln>
        </p:spPr>
        <p:txBody>
          <a:bodyPr lIns="90000" tIns="46800" rIns="90000" bIns="46800" anchor="ctr">
            <a:spAutoFit/>
          </a:bodyPr>
          <a:lstStyle/>
          <a:p>
            <a:pPr algn="l" eaLnBrk="0" hangingPunct="0">
              <a:spcBef>
                <a:spcPct val="50000"/>
              </a:spcBef>
            </a:pPr>
            <a:r>
              <a:rPr lang="zh-CN" altLang="en-US" b="1" dirty="0">
                <a:latin typeface="Times New Roman" panose="02020603050405020304" pitchFamily="18" charset="0"/>
                <a:ea typeface="长城楷体" pitchFamily="49" charset="-122"/>
              </a:rPr>
              <a:t>少子</a:t>
            </a:r>
            <a:r>
              <a:rPr lang="en-US" altLang="zh-CN" b="1">
                <a:latin typeface="Times New Roman" panose="02020603050405020304" pitchFamily="18" charset="0"/>
                <a:ea typeface="长城楷体" pitchFamily="49" charset="-122"/>
              </a:rPr>
              <a:t>—</a:t>
            </a:r>
            <a:r>
              <a:rPr lang="zh-CN" altLang="en-US" b="1" dirty="0">
                <a:latin typeface="Times New Roman" panose="02020603050405020304" pitchFamily="18" charset="0"/>
                <a:ea typeface="长城楷体" pitchFamily="49" charset="-122"/>
              </a:rPr>
              <a:t>电子</a:t>
            </a:r>
            <a:endParaRPr lang="zh-CN" altLang="en-US" sz="3200" b="1">
              <a:latin typeface="Times New Roman" panose="02020603050405020304" pitchFamily="18" charset="0"/>
              <a:ea typeface="长城楷体" pitchFamily="49" charset="-122"/>
            </a:endParaRPr>
          </a:p>
        </p:txBody>
      </p:sp>
      <p:sp>
        <p:nvSpPr>
          <p:cNvPr id="146521" name="文本框 146520"/>
          <p:cNvSpPr txBox="1"/>
          <p:nvPr/>
        </p:nvSpPr>
        <p:spPr>
          <a:xfrm>
            <a:off x="2819400" y="5105400"/>
            <a:ext cx="3733800" cy="457200"/>
          </a:xfrm>
          <a:prstGeom prst="rect">
            <a:avLst/>
          </a:prstGeom>
          <a:noFill/>
          <a:ln w="9525">
            <a:noFill/>
          </a:ln>
        </p:spPr>
        <p:txBody>
          <a:bodyPr>
            <a:spAutoFit/>
          </a:bodyPr>
          <a:lstStyle/>
          <a:p>
            <a:pPr algn="l" eaLnBrk="0" hangingPunct="0">
              <a:spcBef>
                <a:spcPct val="50000"/>
              </a:spcBef>
            </a:pPr>
            <a:r>
              <a:rPr lang="zh-CN" altLang="en-US" b="1" dirty="0">
                <a:latin typeface="Times New Roman" panose="02020603050405020304" pitchFamily="18" charset="0"/>
              </a:rPr>
              <a:t>少子浓度</a:t>
            </a:r>
            <a:r>
              <a:rPr lang="en-US" altLang="zh-CN" b="1">
                <a:latin typeface="Times New Roman" panose="02020603050405020304" pitchFamily="18" charset="0"/>
              </a:rPr>
              <a:t>——</a:t>
            </a:r>
            <a:r>
              <a:rPr lang="zh-CN" altLang="en-US" b="1" dirty="0">
                <a:latin typeface="Times New Roman" panose="02020603050405020304" pitchFamily="18" charset="0"/>
              </a:rPr>
              <a:t>与温度有关</a:t>
            </a:r>
            <a:endParaRPr lang="zh-CN" altLang="en-US" b="1">
              <a:latin typeface="Times New Roman" panose="02020603050405020304" pitchFamily="18" charset="0"/>
            </a:endParaRPr>
          </a:p>
        </p:txBody>
      </p:sp>
      <p:sp>
        <p:nvSpPr>
          <p:cNvPr id="146522" name="文本框 146521"/>
          <p:cNvSpPr txBox="1"/>
          <p:nvPr/>
        </p:nvSpPr>
        <p:spPr>
          <a:xfrm>
            <a:off x="2819400" y="5638800"/>
            <a:ext cx="3733800" cy="457200"/>
          </a:xfrm>
          <a:prstGeom prst="rect">
            <a:avLst/>
          </a:prstGeom>
          <a:noFill/>
          <a:ln w="9525">
            <a:noFill/>
          </a:ln>
        </p:spPr>
        <p:txBody>
          <a:bodyPr>
            <a:spAutoFit/>
          </a:bodyPr>
          <a:lstStyle/>
          <a:p>
            <a:pPr algn="l" eaLnBrk="0" hangingPunct="0">
              <a:spcBef>
                <a:spcPct val="50000"/>
              </a:spcBef>
            </a:pPr>
            <a:r>
              <a:rPr lang="zh-CN" altLang="en-US" b="1" dirty="0">
                <a:latin typeface="Times New Roman" panose="02020603050405020304" pitchFamily="18" charset="0"/>
              </a:rPr>
              <a:t>多子浓度</a:t>
            </a:r>
            <a:r>
              <a:rPr lang="en-US" altLang="zh-CN" b="1">
                <a:latin typeface="Times New Roman" panose="02020603050405020304" pitchFamily="18" charset="0"/>
              </a:rPr>
              <a:t>——</a:t>
            </a:r>
            <a:r>
              <a:rPr lang="zh-CN" altLang="en-US" b="1" dirty="0">
                <a:latin typeface="Times New Roman" panose="02020603050405020304" pitchFamily="18" charset="0"/>
              </a:rPr>
              <a:t>与温度无关</a:t>
            </a:r>
            <a:endParaRPr lang="zh-CN" altLang="en-US" b="1">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46476"/>
                                        </p:tgtEl>
                                        <p:attrNameLst>
                                          <p:attrName>style.visibility</p:attrName>
                                        </p:attrNameLst>
                                      </p:cBhvr>
                                      <p:to>
                                        <p:strVal val="visible"/>
                                      </p:to>
                                    </p:set>
                                    <p:animEffect transition="in" filter="strips(downLeft)">
                                      <p:cBhvr>
                                        <p:cTn id="7" dur="500"/>
                                        <p:tgtEl>
                                          <p:spTgt spid="14647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46477"/>
                                        </p:tgtEl>
                                        <p:attrNameLst>
                                          <p:attrName>style.visibility</p:attrName>
                                        </p:attrNameLst>
                                      </p:cBhvr>
                                      <p:to>
                                        <p:strVal val="visible"/>
                                      </p:to>
                                    </p:set>
                                    <p:animEffect transition="in" filter="strips(downRight)">
                                      <p:cBhvr>
                                        <p:cTn id="12" dur="500"/>
                                        <p:tgtEl>
                                          <p:spTgt spid="14647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46519"/>
                                        </p:tgtEl>
                                        <p:attrNameLst>
                                          <p:attrName>style.visibility</p:attrName>
                                        </p:attrNameLst>
                                      </p:cBhvr>
                                      <p:to>
                                        <p:strVal val="visible"/>
                                      </p:to>
                                    </p:set>
                                    <p:animEffect transition="in" filter="strips(downLeft)">
                                      <p:cBhvr>
                                        <p:cTn id="17" dur="500"/>
                                        <p:tgtEl>
                                          <p:spTgt spid="146519"/>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46520"/>
                                        </p:tgtEl>
                                        <p:attrNameLst>
                                          <p:attrName>style.visibility</p:attrName>
                                        </p:attrNameLst>
                                      </p:cBhvr>
                                      <p:to>
                                        <p:strVal val="visible"/>
                                      </p:to>
                                    </p:set>
                                    <p:animEffect transition="in" filter="strips(downRight)">
                                      <p:cBhvr>
                                        <p:cTn id="22" dur="500"/>
                                        <p:tgtEl>
                                          <p:spTgt spid="14652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6521"/>
                                        </p:tgtEl>
                                        <p:attrNameLst>
                                          <p:attrName>style.visibility</p:attrName>
                                        </p:attrNameLst>
                                      </p:cBhvr>
                                      <p:to>
                                        <p:strVal val="visible"/>
                                      </p:to>
                                    </p:set>
                                    <p:animEffect transition="in" filter="blinds(horizontal)">
                                      <p:cBhvr>
                                        <p:cTn id="27" dur="500"/>
                                        <p:tgtEl>
                                          <p:spTgt spid="14652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6522"/>
                                        </p:tgtEl>
                                        <p:attrNameLst>
                                          <p:attrName>style.visibility</p:attrName>
                                        </p:attrNameLst>
                                      </p:cBhvr>
                                      <p:to>
                                        <p:strVal val="visible"/>
                                      </p:to>
                                    </p:set>
                                    <p:animEffect transition="in" filter="blinds(horizontal)">
                                      <p:cBhvr>
                                        <p:cTn id="32" dur="500"/>
                                        <p:tgtEl>
                                          <p:spTgt spid="146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76" grpId="0" animBg="1"/>
      <p:bldP spid="146477" grpId="0" animBg="1"/>
      <p:bldP spid="146519" grpId="0" animBg="1"/>
      <p:bldP spid="146520" grpId="0" animBg="1"/>
      <p:bldP spid="146521" grpId="0"/>
      <p:bldP spid="1465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60" name="文本框 224259"/>
          <p:cNvSpPr txBox="1"/>
          <p:nvPr/>
        </p:nvSpPr>
        <p:spPr>
          <a:xfrm>
            <a:off x="1331913" y="2922270"/>
            <a:ext cx="6753225" cy="645160"/>
          </a:xfrm>
          <a:prstGeom prst="rect">
            <a:avLst/>
          </a:prstGeom>
          <a:noFill/>
          <a:ln w="9525">
            <a:noFill/>
          </a:ln>
        </p:spPr>
        <p:txBody>
          <a:bodyPr anchor="ctr">
            <a:spAutoFit/>
          </a:bodyPr>
          <a:lstStyle/>
          <a:p>
            <a:pPr eaLnBrk="0" hangingPunct="0"/>
            <a:r>
              <a:rPr lang="en-US" altLang="zh-CN" sz="3600" b="1">
                <a:solidFill>
                  <a:srgbClr val="FF3300"/>
                </a:solidFill>
                <a:latin typeface="黑体" panose="02010609060101010101" pitchFamily="49" charset="-122"/>
                <a:ea typeface="黑体" panose="02010609060101010101" pitchFamily="49" charset="-122"/>
              </a:rPr>
              <a:t>8(1).2. </a:t>
            </a:r>
            <a:r>
              <a:rPr lang="en-US" altLang="zh-CN" sz="3600" b="1">
                <a:solidFill>
                  <a:srgbClr val="FF3300"/>
                </a:solidFill>
                <a:latin typeface="Times New Roman" panose="02020603050405020304" pitchFamily="18" charset="0"/>
                <a:ea typeface="黑体" panose="02010609060101010101" pitchFamily="49" charset="-122"/>
              </a:rPr>
              <a:t>PN</a:t>
            </a:r>
            <a:r>
              <a:rPr lang="zh-CN" altLang="en-US" sz="3600" b="1" dirty="0">
                <a:solidFill>
                  <a:srgbClr val="FF3300"/>
                </a:solidFill>
                <a:latin typeface="黑体" panose="02010609060101010101" pitchFamily="49" charset="-122"/>
                <a:ea typeface="黑体" panose="02010609060101010101" pitchFamily="49" charset="-122"/>
              </a:rPr>
              <a:t>结的形成及其特性</a:t>
            </a:r>
            <a:endParaRPr lang="zh-CN" altLang="en-US">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47458" name="组合 147457"/>
          <p:cNvGrpSpPr/>
          <p:nvPr/>
        </p:nvGrpSpPr>
        <p:grpSpPr>
          <a:xfrm>
            <a:off x="3505200" y="2286000"/>
            <a:ext cx="2171700" cy="457200"/>
            <a:chOff x="2616" y="828"/>
            <a:chExt cx="1368" cy="288"/>
          </a:xfrm>
        </p:grpSpPr>
        <p:sp>
          <p:nvSpPr>
            <p:cNvPr id="147459" name="直接连接符 147458"/>
            <p:cNvSpPr/>
            <p:nvPr/>
          </p:nvSpPr>
          <p:spPr>
            <a:xfrm flipH="1">
              <a:off x="2616" y="972"/>
              <a:ext cx="492" cy="0"/>
            </a:xfrm>
            <a:prstGeom prst="line">
              <a:avLst/>
            </a:prstGeom>
            <a:ln w="9525" cap="flat" cmpd="sng">
              <a:solidFill>
                <a:schemeClr val="tx1"/>
              </a:solidFill>
              <a:prstDash val="solid"/>
              <a:headEnd type="none" w="med" len="med"/>
              <a:tailEnd type="triangle" w="med" len="med"/>
            </a:ln>
          </p:spPr>
        </p:sp>
        <p:sp>
          <p:nvSpPr>
            <p:cNvPr id="147460" name="文本框 147459"/>
            <p:cNvSpPr txBox="1"/>
            <p:nvPr/>
          </p:nvSpPr>
          <p:spPr>
            <a:xfrm>
              <a:off x="3108" y="828"/>
              <a:ext cx="876" cy="288"/>
            </a:xfrm>
            <a:prstGeom prst="rect">
              <a:avLst/>
            </a:prstGeom>
            <a:noFill/>
            <a:ln w="9525">
              <a:noFill/>
            </a:ln>
          </p:spPr>
          <p:txBody>
            <a:bodyPr>
              <a:spAutoFit/>
            </a:bodyPr>
            <a:lstStyle/>
            <a:p>
              <a:pPr algn="l" eaLnBrk="0" hangingPunct="0">
                <a:spcBef>
                  <a:spcPct val="50000"/>
                </a:spcBef>
              </a:pPr>
              <a:r>
                <a:rPr lang="zh-CN" altLang="en-US" dirty="0">
                  <a:solidFill>
                    <a:srgbClr val="D60093"/>
                  </a:solidFill>
                  <a:latin typeface="Times New Roman" panose="02020603050405020304" pitchFamily="18" charset="0"/>
                  <a:ea typeface="黑体" panose="02010609060101010101" pitchFamily="49" charset="-122"/>
                </a:rPr>
                <a:t>内电场</a:t>
              </a:r>
              <a:r>
                <a:rPr lang="en-US" altLang="zh-CN">
                  <a:solidFill>
                    <a:srgbClr val="D60093"/>
                  </a:solidFill>
                  <a:latin typeface="Times New Roman" panose="02020603050405020304" pitchFamily="18" charset="0"/>
                  <a:ea typeface="黑体" panose="02010609060101010101" pitchFamily="49" charset="-122"/>
                </a:rPr>
                <a:t>E</a:t>
              </a:r>
              <a:endParaRPr lang="en-US" altLang="zh-CN" sz="2000">
                <a:solidFill>
                  <a:srgbClr val="D60093"/>
                </a:solidFill>
                <a:latin typeface="Times New Roman" panose="02020603050405020304" pitchFamily="18" charset="0"/>
                <a:ea typeface="黑体" panose="02010609060101010101" pitchFamily="49" charset="-122"/>
              </a:endParaRPr>
            </a:p>
          </p:txBody>
        </p:sp>
      </p:grpSp>
      <p:sp>
        <p:nvSpPr>
          <p:cNvPr id="147461" name="文本框 147460"/>
          <p:cNvSpPr txBox="1"/>
          <p:nvPr/>
        </p:nvSpPr>
        <p:spPr>
          <a:xfrm>
            <a:off x="1524000" y="1295400"/>
            <a:ext cx="2514600" cy="457200"/>
          </a:xfrm>
          <a:prstGeom prst="rect">
            <a:avLst/>
          </a:prstGeom>
          <a:noFill/>
          <a:ln w="9525">
            <a:noFill/>
          </a:ln>
        </p:spPr>
        <p:txBody>
          <a:bodyPr anchor="ctr">
            <a:spAutoFit/>
          </a:bodyPr>
          <a:lstStyle/>
          <a:p>
            <a:pPr algn="l" eaLnBrk="0" hangingPunct="0"/>
            <a:r>
              <a:rPr lang="en-US" altLang="zh-CN" b="1" dirty="0">
                <a:solidFill>
                  <a:srgbClr val="FF0000"/>
                </a:solidFill>
                <a:latin typeface="宋体" panose="02010600030101010101" pitchFamily="2" charset="-122"/>
                <a:sym typeface="Symbol" panose="05050102010706020507" pitchFamily="18" charset="2"/>
              </a:rPr>
              <a:t></a:t>
            </a:r>
            <a:r>
              <a:rPr lang="zh-CN" altLang="en-US" b="1" dirty="0">
                <a:solidFill>
                  <a:srgbClr val="0000FF"/>
                </a:solidFill>
                <a:latin typeface="宋体" panose="02010600030101010101" pitchFamily="2" charset="-122"/>
              </a:rPr>
              <a:t>因多子浓度差</a:t>
            </a:r>
            <a:endParaRPr lang="zh-CN" altLang="en-US" b="1" dirty="0">
              <a:solidFill>
                <a:srgbClr val="0000FF"/>
              </a:solidFill>
              <a:latin typeface="宋体" panose="02010600030101010101" pitchFamily="2" charset="-122"/>
            </a:endParaRPr>
          </a:p>
        </p:txBody>
      </p:sp>
      <p:sp>
        <p:nvSpPr>
          <p:cNvPr id="147462" name="文本框 147461"/>
          <p:cNvSpPr txBox="1"/>
          <p:nvPr/>
        </p:nvSpPr>
        <p:spPr>
          <a:xfrm>
            <a:off x="914400" y="1858963"/>
            <a:ext cx="2387600" cy="457200"/>
          </a:xfrm>
          <a:prstGeom prst="rect">
            <a:avLst/>
          </a:prstGeom>
          <a:noFill/>
          <a:ln w="9525">
            <a:noFill/>
          </a:ln>
        </p:spPr>
        <p:txBody>
          <a:bodyPr anchor="ctr">
            <a:spAutoFit/>
          </a:bodyPr>
          <a:lstStyle/>
          <a:p>
            <a:pPr algn="l" eaLnBrk="0" hangingPunct="0"/>
            <a:r>
              <a:rPr lang="en-US" altLang="zh-CN" b="1" dirty="0">
                <a:solidFill>
                  <a:srgbClr val="FF0000"/>
                </a:solidFill>
                <a:latin typeface="宋体" panose="02010600030101010101" pitchFamily="2" charset="-122"/>
                <a:sym typeface="Symbol" panose="05050102010706020507" pitchFamily="18" charset="2"/>
              </a:rPr>
              <a:t></a:t>
            </a:r>
            <a:r>
              <a:rPr lang="zh-CN" altLang="en-US" b="1" dirty="0">
                <a:solidFill>
                  <a:schemeClr val="hlink"/>
                </a:solidFill>
                <a:latin typeface="宋体" panose="02010600030101010101" pitchFamily="2" charset="-122"/>
              </a:rPr>
              <a:t>形成内电场</a:t>
            </a:r>
            <a:endParaRPr lang="zh-CN" altLang="en-US" b="1" dirty="0">
              <a:solidFill>
                <a:srgbClr val="CC6600"/>
              </a:solidFill>
              <a:latin typeface="宋体" panose="02010600030101010101" pitchFamily="2" charset="-122"/>
            </a:endParaRPr>
          </a:p>
        </p:txBody>
      </p:sp>
      <p:sp>
        <p:nvSpPr>
          <p:cNvPr id="147463" name="文本框 147462"/>
          <p:cNvSpPr txBox="1"/>
          <p:nvPr/>
        </p:nvSpPr>
        <p:spPr>
          <a:xfrm>
            <a:off x="3810000" y="1295400"/>
            <a:ext cx="3048000" cy="457200"/>
          </a:xfrm>
          <a:prstGeom prst="rect">
            <a:avLst/>
          </a:prstGeom>
          <a:noFill/>
          <a:ln w="9525">
            <a:noFill/>
          </a:ln>
        </p:spPr>
        <p:txBody>
          <a:bodyPr anchor="ctr">
            <a:spAutoFit/>
          </a:bodyPr>
          <a:lstStyle/>
          <a:p>
            <a:pPr algn="l" eaLnBrk="0" hangingPunct="0"/>
            <a:r>
              <a:rPr lang="en-US" altLang="zh-CN" b="1" dirty="0">
                <a:solidFill>
                  <a:srgbClr val="FF0000"/>
                </a:solidFill>
                <a:latin typeface="宋体" panose="02010600030101010101" pitchFamily="2" charset="-122"/>
                <a:sym typeface="Symbol" panose="05050102010706020507" pitchFamily="18" charset="2"/>
              </a:rPr>
              <a:t></a:t>
            </a:r>
            <a:r>
              <a:rPr lang="zh-CN" altLang="en-US" b="1" dirty="0">
                <a:solidFill>
                  <a:srgbClr val="0000FF"/>
                </a:solidFill>
                <a:latin typeface="宋体" panose="02010600030101010101" pitchFamily="2" charset="-122"/>
              </a:rPr>
              <a:t>多子的扩散</a:t>
            </a:r>
            <a:endParaRPr lang="zh-CN" altLang="en-US" dirty="0">
              <a:solidFill>
                <a:srgbClr val="FF0000"/>
              </a:solidFill>
              <a:latin typeface="宋体" panose="02010600030101010101" pitchFamily="2" charset="-122"/>
              <a:sym typeface="Symbol" panose="05050102010706020507" pitchFamily="18" charset="2"/>
            </a:endParaRPr>
          </a:p>
        </p:txBody>
      </p:sp>
      <p:sp>
        <p:nvSpPr>
          <p:cNvPr id="147464" name="文本框 147463"/>
          <p:cNvSpPr txBox="1"/>
          <p:nvPr/>
        </p:nvSpPr>
        <p:spPr>
          <a:xfrm>
            <a:off x="5791200" y="1295400"/>
            <a:ext cx="2438400" cy="457200"/>
          </a:xfrm>
          <a:prstGeom prst="rect">
            <a:avLst/>
          </a:prstGeom>
          <a:noFill/>
          <a:ln w="9525">
            <a:noFill/>
          </a:ln>
        </p:spPr>
        <p:txBody>
          <a:bodyPr anchor="ctr">
            <a:spAutoFit/>
          </a:bodyPr>
          <a:lstStyle/>
          <a:p>
            <a:pPr algn="l" eaLnBrk="0" hangingPunct="0"/>
            <a:r>
              <a:rPr lang="en-US" altLang="zh-CN" b="1" dirty="0">
                <a:solidFill>
                  <a:srgbClr val="FF0000"/>
                </a:solidFill>
                <a:latin typeface="宋体" panose="02010600030101010101" pitchFamily="2" charset="-122"/>
                <a:sym typeface="Symbol" panose="05050102010706020507" pitchFamily="18" charset="2"/>
              </a:rPr>
              <a:t></a:t>
            </a:r>
            <a:r>
              <a:rPr lang="zh-CN" altLang="en-US" b="1" dirty="0">
                <a:solidFill>
                  <a:srgbClr val="CC0099"/>
                </a:solidFill>
                <a:latin typeface="宋体" panose="02010600030101010101" pitchFamily="2" charset="-122"/>
              </a:rPr>
              <a:t>空间电荷区</a:t>
            </a:r>
            <a:r>
              <a:rPr lang="zh-CN" altLang="en-US" dirty="0">
                <a:solidFill>
                  <a:srgbClr val="CC0099"/>
                </a:solidFill>
                <a:latin typeface="宋体" panose="02010600030101010101" pitchFamily="2" charset="-122"/>
                <a:sym typeface="Symbol" panose="05050102010706020507" pitchFamily="18" charset="2"/>
              </a:rPr>
              <a:t> </a:t>
            </a:r>
            <a:r>
              <a:rPr lang="zh-CN" altLang="en-US" dirty="0">
                <a:solidFill>
                  <a:srgbClr val="FF0000"/>
                </a:solidFill>
                <a:latin typeface="宋体" panose="02010600030101010101" pitchFamily="2" charset="-122"/>
                <a:sym typeface="Symbol" panose="05050102010706020507" pitchFamily="18" charset="2"/>
              </a:rPr>
              <a:t>                          </a:t>
            </a:r>
            <a:endParaRPr lang="zh-CN" altLang="en-US" dirty="0">
              <a:solidFill>
                <a:srgbClr val="FF0000"/>
              </a:solidFill>
              <a:latin typeface="宋体" panose="02010600030101010101" pitchFamily="2" charset="-122"/>
              <a:sym typeface="Symbol" panose="05050102010706020507" pitchFamily="18" charset="2"/>
            </a:endParaRPr>
          </a:p>
        </p:txBody>
      </p:sp>
      <p:sp>
        <p:nvSpPr>
          <p:cNvPr id="147465" name="文本框 147464"/>
          <p:cNvSpPr txBox="1"/>
          <p:nvPr/>
        </p:nvSpPr>
        <p:spPr>
          <a:xfrm>
            <a:off x="2971800" y="1828800"/>
            <a:ext cx="5283200" cy="457200"/>
          </a:xfrm>
          <a:prstGeom prst="rect">
            <a:avLst/>
          </a:prstGeom>
          <a:noFill/>
          <a:ln w="9525">
            <a:noFill/>
          </a:ln>
        </p:spPr>
        <p:txBody>
          <a:bodyPr anchor="ctr">
            <a:spAutoFit/>
          </a:bodyPr>
          <a:lstStyle/>
          <a:p>
            <a:pPr algn="l" eaLnBrk="0" hangingPunct="0"/>
            <a:r>
              <a:rPr lang="en-US" altLang="zh-CN" b="1" dirty="0">
                <a:solidFill>
                  <a:srgbClr val="FF0000"/>
                </a:solidFill>
                <a:latin typeface="宋体" panose="02010600030101010101" pitchFamily="2" charset="-122"/>
                <a:sym typeface="Symbol" panose="05050102010706020507" pitchFamily="18" charset="2"/>
              </a:rPr>
              <a:t></a:t>
            </a:r>
            <a:r>
              <a:rPr lang="zh-CN" altLang="en-US" b="1" dirty="0">
                <a:latin typeface="宋体" panose="02010600030101010101" pitchFamily="2" charset="-122"/>
              </a:rPr>
              <a:t>阻止多子扩散，促使少子漂移。</a:t>
            </a:r>
            <a:endParaRPr lang="zh-CN" altLang="en-US" b="1" dirty="0">
              <a:solidFill>
                <a:srgbClr val="660066"/>
              </a:solidFill>
              <a:latin typeface="宋体" panose="02010600030101010101" pitchFamily="2" charset="-122"/>
            </a:endParaRPr>
          </a:p>
        </p:txBody>
      </p:sp>
      <p:sp>
        <p:nvSpPr>
          <p:cNvPr id="147466" name="文本框 147465"/>
          <p:cNvSpPr txBox="1"/>
          <p:nvPr/>
        </p:nvSpPr>
        <p:spPr>
          <a:xfrm>
            <a:off x="457200" y="1325563"/>
            <a:ext cx="1371600" cy="457200"/>
          </a:xfrm>
          <a:prstGeom prst="rect">
            <a:avLst/>
          </a:prstGeom>
          <a:noFill/>
          <a:ln w="9525">
            <a:noFill/>
          </a:ln>
        </p:spPr>
        <p:txBody>
          <a:bodyPr anchor="ctr">
            <a:spAutoFit/>
          </a:bodyPr>
          <a:lstStyle/>
          <a:p>
            <a:pPr algn="l" eaLnBrk="0" hangingPunct="0"/>
            <a:r>
              <a:rPr lang="en-US" altLang="zh-CN" b="1" dirty="0">
                <a:solidFill>
                  <a:srgbClr val="0000FF"/>
                </a:solidFill>
                <a:latin typeface="宋体" panose="02010600030101010101" pitchFamily="2" charset="-122"/>
              </a:rPr>
              <a:t>PN</a:t>
            </a:r>
            <a:r>
              <a:rPr lang="zh-CN" altLang="en-US" b="1" dirty="0">
                <a:solidFill>
                  <a:srgbClr val="0000FF"/>
                </a:solidFill>
                <a:latin typeface="宋体" panose="02010600030101010101" pitchFamily="2" charset="-122"/>
              </a:rPr>
              <a:t>结合</a:t>
            </a:r>
            <a:endParaRPr lang="zh-CN" altLang="en-US">
              <a:solidFill>
                <a:srgbClr val="FF0000"/>
              </a:solidFill>
              <a:latin typeface="宋体" panose="02010600030101010101" pitchFamily="2" charset="-122"/>
              <a:sym typeface="Symbol" panose="05050102010706020507" pitchFamily="18" charset="2"/>
            </a:endParaRPr>
          </a:p>
        </p:txBody>
      </p:sp>
      <p:pic>
        <p:nvPicPr>
          <p:cNvPr id="147467" name="图片 147466"/>
          <p:cNvPicPr>
            <a:picLocks noChangeAspect="1"/>
          </p:cNvPicPr>
          <p:nvPr/>
        </p:nvPicPr>
        <p:blipFill>
          <a:blip r:embed="rId1"/>
          <a:stretch>
            <a:fillRect/>
          </a:stretch>
        </p:blipFill>
        <p:spPr>
          <a:xfrm>
            <a:off x="1066800" y="2743200"/>
            <a:ext cx="7010400" cy="2924175"/>
          </a:xfrm>
          <a:prstGeom prst="rect">
            <a:avLst/>
          </a:prstGeom>
          <a:noFill/>
          <a:ln w="9525">
            <a:noFill/>
          </a:ln>
        </p:spPr>
      </p:pic>
      <p:graphicFrame>
        <p:nvGraphicFramePr>
          <p:cNvPr id="147468" name="对象 147467"/>
          <p:cNvGraphicFramePr/>
          <p:nvPr/>
        </p:nvGraphicFramePr>
        <p:xfrm>
          <a:off x="4191000" y="3352800"/>
          <a:ext cx="354013" cy="2133600"/>
        </p:xfrm>
        <a:graphic>
          <a:graphicData uri="http://schemas.openxmlformats.org/presentationml/2006/ole">
            <mc:AlternateContent xmlns:mc="http://schemas.openxmlformats.org/markup-compatibility/2006">
              <mc:Choice xmlns:v="urn:schemas-microsoft-com:vml" Requires="v">
                <p:oleObj spid="_x0000_s5127" name="" r:id="rId2" imgW="200025" imgH="790575" progId="Paint.Picture">
                  <p:embed/>
                </p:oleObj>
              </mc:Choice>
              <mc:Fallback>
                <p:oleObj name="" r:id="rId2" imgW="200025" imgH="790575" progId="Paint.Picture">
                  <p:embed/>
                  <p:pic>
                    <p:nvPicPr>
                      <p:cNvPr id="0" name="图片 3087"/>
                      <p:cNvPicPr/>
                      <p:nvPr/>
                    </p:nvPicPr>
                    <p:blipFill>
                      <a:blip r:embed="rId3"/>
                      <a:stretch>
                        <a:fillRect/>
                      </a:stretch>
                    </p:blipFill>
                    <p:spPr>
                      <a:xfrm>
                        <a:off x="4191000" y="3352800"/>
                        <a:ext cx="354013" cy="2133600"/>
                      </a:xfrm>
                      <a:prstGeom prst="rect">
                        <a:avLst/>
                      </a:prstGeom>
                      <a:noFill/>
                      <a:ln w="38100">
                        <a:noFill/>
                        <a:miter/>
                      </a:ln>
                    </p:spPr>
                  </p:pic>
                </p:oleObj>
              </mc:Fallback>
            </mc:AlternateContent>
          </a:graphicData>
        </a:graphic>
      </p:graphicFrame>
      <p:graphicFrame>
        <p:nvGraphicFramePr>
          <p:cNvPr id="147469" name="对象 147468"/>
          <p:cNvGraphicFramePr/>
          <p:nvPr/>
        </p:nvGraphicFramePr>
        <p:xfrm>
          <a:off x="5257800" y="3429000"/>
          <a:ext cx="304800" cy="1919288"/>
        </p:xfrm>
        <a:graphic>
          <a:graphicData uri="http://schemas.openxmlformats.org/presentationml/2006/ole">
            <mc:AlternateContent xmlns:mc="http://schemas.openxmlformats.org/markup-compatibility/2006">
              <mc:Choice xmlns:v="urn:schemas-microsoft-com:vml" Requires="v">
                <p:oleObj spid="_x0000_s5128" name="" r:id="rId4" imgW="200025" imgH="790575" progId="Paint.Picture">
                  <p:embed/>
                </p:oleObj>
              </mc:Choice>
              <mc:Fallback>
                <p:oleObj name="" r:id="rId4" imgW="200025" imgH="790575" progId="Paint.Picture">
                  <p:embed/>
                  <p:pic>
                    <p:nvPicPr>
                      <p:cNvPr id="0" name="图片 3086"/>
                      <p:cNvPicPr/>
                      <p:nvPr/>
                    </p:nvPicPr>
                    <p:blipFill>
                      <a:blip r:embed="rId3"/>
                      <a:stretch>
                        <a:fillRect/>
                      </a:stretch>
                    </p:blipFill>
                    <p:spPr>
                      <a:xfrm>
                        <a:off x="5257800" y="3429000"/>
                        <a:ext cx="304800" cy="1919288"/>
                      </a:xfrm>
                      <a:prstGeom prst="rect">
                        <a:avLst/>
                      </a:prstGeom>
                      <a:noFill/>
                      <a:ln w="38100">
                        <a:noFill/>
                        <a:miter/>
                      </a:ln>
                    </p:spPr>
                  </p:pic>
                </p:oleObj>
              </mc:Fallback>
            </mc:AlternateContent>
          </a:graphicData>
        </a:graphic>
      </p:graphicFrame>
      <p:grpSp>
        <p:nvGrpSpPr>
          <p:cNvPr id="147470" name="组合 147469"/>
          <p:cNvGrpSpPr/>
          <p:nvPr/>
        </p:nvGrpSpPr>
        <p:grpSpPr>
          <a:xfrm>
            <a:off x="3733800" y="3276600"/>
            <a:ext cx="1752600" cy="2286000"/>
            <a:chOff x="5376" y="2304"/>
            <a:chExt cx="240" cy="864"/>
          </a:xfrm>
        </p:grpSpPr>
        <p:sp>
          <p:nvSpPr>
            <p:cNvPr id="147471" name="直接连接符 147470"/>
            <p:cNvSpPr/>
            <p:nvPr/>
          </p:nvSpPr>
          <p:spPr>
            <a:xfrm>
              <a:off x="5376" y="2304"/>
              <a:ext cx="0" cy="864"/>
            </a:xfrm>
            <a:prstGeom prst="line">
              <a:avLst/>
            </a:prstGeom>
            <a:ln w="38100" cap="flat" cmpd="sng">
              <a:solidFill>
                <a:schemeClr val="tx1"/>
              </a:solidFill>
              <a:prstDash val="sysDot"/>
              <a:headEnd type="none" w="med" len="med"/>
              <a:tailEnd type="none" w="med" len="med"/>
            </a:ln>
          </p:spPr>
        </p:sp>
        <p:sp>
          <p:nvSpPr>
            <p:cNvPr id="147472" name="直接连接符 147471"/>
            <p:cNvSpPr/>
            <p:nvPr/>
          </p:nvSpPr>
          <p:spPr>
            <a:xfrm>
              <a:off x="5616" y="2304"/>
              <a:ext cx="0" cy="864"/>
            </a:xfrm>
            <a:prstGeom prst="line">
              <a:avLst/>
            </a:prstGeom>
            <a:ln w="38100" cap="flat" cmpd="sng">
              <a:solidFill>
                <a:schemeClr val="tx1"/>
              </a:solidFill>
              <a:prstDash val="sysDot"/>
              <a:headEnd type="none" w="med" len="med"/>
              <a:tailEnd type="none" w="med" len="med"/>
            </a:ln>
          </p:spPr>
        </p:sp>
      </p:grpSp>
      <p:sp>
        <p:nvSpPr>
          <p:cNvPr id="147473" name="矩形 147472"/>
          <p:cNvSpPr/>
          <p:nvPr/>
        </p:nvSpPr>
        <p:spPr>
          <a:xfrm>
            <a:off x="3810000" y="2743200"/>
            <a:ext cx="1708150" cy="457200"/>
          </a:xfrm>
          <a:prstGeom prst="rect">
            <a:avLst/>
          </a:prstGeom>
          <a:solidFill>
            <a:srgbClr val="FFFF66"/>
          </a:solidFill>
          <a:ln w="9525">
            <a:noFill/>
          </a:ln>
        </p:spPr>
        <p:txBody>
          <a:bodyPr wrap="none" anchor="t">
            <a:spAutoFit/>
          </a:bodyPr>
          <a:lstStyle/>
          <a:p>
            <a:pPr eaLnBrk="0" hangingPunct="0"/>
            <a:r>
              <a:rPr lang="zh-CN" altLang="en-US" b="1" dirty="0">
                <a:latin typeface="Times New Roman" panose="02020603050405020304" pitchFamily="18" charset="0"/>
                <a:ea typeface="长城楷体" pitchFamily="49" charset="-122"/>
              </a:rPr>
              <a:t>空间电荷区</a:t>
            </a:r>
            <a:endParaRPr lang="zh-CN" altLang="en-US" b="1" dirty="0">
              <a:latin typeface="Times New Roman" panose="02020603050405020304" pitchFamily="18" charset="0"/>
              <a:ea typeface="长城楷体" pitchFamily="49" charset="-122"/>
            </a:endParaRPr>
          </a:p>
        </p:txBody>
      </p:sp>
      <p:sp>
        <p:nvSpPr>
          <p:cNvPr id="147474" name="直接连接符 147473"/>
          <p:cNvSpPr/>
          <p:nvPr/>
        </p:nvSpPr>
        <p:spPr>
          <a:xfrm>
            <a:off x="3505200" y="6172200"/>
            <a:ext cx="2286000" cy="0"/>
          </a:xfrm>
          <a:prstGeom prst="line">
            <a:avLst/>
          </a:prstGeom>
          <a:ln w="28575" cap="flat" cmpd="sng">
            <a:solidFill>
              <a:schemeClr val="tx1"/>
            </a:solidFill>
            <a:prstDash val="solid"/>
            <a:headEnd type="none" w="med" len="med"/>
            <a:tailEnd type="triangle" w="med" len="med"/>
          </a:ln>
        </p:spPr>
      </p:sp>
      <p:sp>
        <p:nvSpPr>
          <p:cNvPr id="147475" name="矩形 147474"/>
          <p:cNvSpPr/>
          <p:nvPr/>
        </p:nvSpPr>
        <p:spPr>
          <a:xfrm>
            <a:off x="5867400" y="5791200"/>
            <a:ext cx="2209800" cy="457200"/>
          </a:xfrm>
          <a:prstGeom prst="rect">
            <a:avLst/>
          </a:prstGeom>
          <a:noFill/>
          <a:ln w="9525">
            <a:noFill/>
          </a:ln>
        </p:spPr>
        <p:txBody>
          <a:bodyPr>
            <a:spAutoFit/>
          </a:bodyPr>
          <a:lstStyle/>
          <a:p>
            <a:pPr eaLnBrk="0" hangingPunct="0"/>
            <a:r>
              <a:rPr lang="zh-CN" altLang="en-US" b="1" dirty="0">
                <a:latin typeface="宋体" panose="02010600030101010101" pitchFamily="2" charset="-122"/>
              </a:rPr>
              <a:t>多子扩散电流</a:t>
            </a:r>
            <a:endParaRPr lang="zh-CN" altLang="en-US" b="1">
              <a:latin typeface="宋体" panose="02010600030101010101" pitchFamily="2" charset="-122"/>
            </a:endParaRPr>
          </a:p>
        </p:txBody>
      </p:sp>
      <p:sp>
        <p:nvSpPr>
          <p:cNvPr id="147476" name="直接连接符 147475"/>
          <p:cNvSpPr/>
          <p:nvPr/>
        </p:nvSpPr>
        <p:spPr>
          <a:xfrm flipH="1">
            <a:off x="3505200" y="6400800"/>
            <a:ext cx="2209800" cy="0"/>
          </a:xfrm>
          <a:prstGeom prst="line">
            <a:avLst/>
          </a:prstGeom>
          <a:ln w="28575" cap="flat" cmpd="sng">
            <a:solidFill>
              <a:schemeClr val="tx1"/>
            </a:solidFill>
            <a:prstDash val="solid"/>
            <a:headEnd type="none" w="med" len="med"/>
            <a:tailEnd type="triangle" w="med" len="med"/>
          </a:ln>
        </p:spPr>
      </p:sp>
      <p:sp>
        <p:nvSpPr>
          <p:cNvPr id="147477" name="矩形 147476"/>
          <p:cNvSpPr/>
          <p:nvPr/>
        </p:nvSpPr>
        <p:spPr>
          <a:xfrm>
            <a:off x="1066800" y="6096000"/>
            <a:ext cx="2667000" cy="457200"/>
          </a:xfrm>
          <a:prstGeom prst="rect">
            <a:avLst/>
          </a:prstGeom>
          <a:noFill/>
          <a:ln w="9525">
            <a:noFill/>
          </a:ln>
        </p:spPr>
        <p:txBody>
          <a:bodyPr>
            <a:spAutoFit/>
          </a:bodyPr>
          <a:lstStyle/>
          <a:p>
            <a:pPr eaLnBrk="0" hangingPunct="0"/>
            <a:r>
              <a:rPr lang="zh-CN" altLang="en-US" b="1" dirty="0">
                <a:latin typeface="宋体" panose="02010600030101010101" pitchFamily="2" charset="-122"/>
              </a:rPr>
              <a:t>少子漂移电流</a:t>
            </a:r>
            <a:endParaRPr lang="zh-CN" altLang="en-US" b="1" dirty="0">
              <a:latin typeface="宋体" panose="02010600030101010101" pitchFamily="2" charset="-122"/>
            </a:endParaRPr>
          </a:p>
        </p:txBody>
      </p:sp>
      <p:sp>
        <p:nvSpPr>
          <p:cNvPr id="147478" name="矩形 147477"/>
          <p:cNvSpPr/>
          <p:nvPr/>
        </p:nvSpPr>
        <p:spPr>
          <a:xfrm>
            <a:off x="4114800" y="5638800"/>
            <a:ext cx="1108075" cy="457200"/>
          </a:xfrm>
          <a:prstGeom prst="rect">
            <a:avLst/>
          </a:prstGeom>
          <a:solidFill>
            <a:srgbClr val="FFFF66"/>
          </a:solidFill>
          <a:ln w="9525">
            <a:noFill/>
          </a:ln>
        </p:spPr>
        <p:txBody>
          <a:bodyPr>
            <a:spAutoFit/>
          </a:bodyPr>
          <a:lstStyle/>
          <a:p>
            <a:pPr eaLnBrk="0" hangingPunct="0"/>
            <a:r>
              <a:rPr lang="zh-CN" altLang="en-US" b="1" dirty="0">
                <a:latin typeface="Times New Roman" panose="02020603050405020304" pitchFamily="18" charset="0"/>
                <a:ea typeface="楷体_GB2312" pitchFamily="49" charset="-122"/>
              </a:rPr>
              <a:t>耗尽层</a:t>
            </a:r>
            <a:endParaRPr lang="zh-CN" altLang="en-US" b="1" dirty="0">
              <a:latin typeface="Times New Roman" panose="02020603050405020304" pitchFamily="18" charset="0"/>
              <a:ea typeface="楷体_GB2312" pitchFamily="49" charset="-122"/>
            </a:endParaRPr>
          </a:p>
        </p:txBody>
      </p:sp>
      <p:sp>
        <p:nvSpPr>
          <p:cNvPr id="147480" name="矩形 147479"/>
          <p:cNvSpPr/>
          <p:nvPr/>
        </p:nvSpPr>
        <p:spPr>
          <a:xfrm>
            <a:off x="3132455" y="333375"/>
            <a:ext cx="3985895" cy="521970"/>
          </a:xfrm>
          <a:prstGeom prst="rect">
            <a:avLst/>
          </a:prstGeom>
          <a:noFill/>
          <a:ln w="9525">
            <a:noFill/>
          </a:ln>
        </p:spPr>
        <p:txBody>
          <a:bodyPr wrap="square">
            <a:spAutoFit/>
          </a:bodyPr>
          <a:lstStyle/>
          <a:p>
            <a:pPr algn="l" eaLnBrk="0" hangingPunct="0"/>
            <a:r>
              <a:rPr lang="en-US" altLang="zh-CN" sz="2800">
                <a:latin typeface="Times New Roman" panose="02020603050405020304" pitchFamily="18" charset="0"/>
              </a:rPr>
              <a:t> </a:t>
            </a:r>
            <a:r>
              <a:rPr lang="en-US" altLang="zh-CN" sz="2800" b="1" dirty="0">
                <a:solidFill>
                  <a:srgbClr val="FF3300"/>
                </a:solidFill>
                <a:latin typeface="黑体" panose="02010609060101010101" pitchFamily="49" charset="-122"/>
                <a:ea typeface="黑体" panose="02010609060101010101" pitchFamily="49" charset="-122"/>
              </a:rPr>
              <a:t>8(1).</a:t>
            </a:r>
            <a:r>
              <a:rPr lang="en-US" altLang="zh-CN" sz="2800" b="1" dirty="0">
                <a:solidFill>
                  <a:srgbClr val="FF3300"/>
                </a:solidFill>
                <a:latin typeface="黑体" panose="02010609060101010101" pitchFamily="49" charset="-122"/>
                <a:ea typeface="黑体" panose="02010609060101010101" pitchFamily="49" charset="-122"/>
              </a:rPr>
              <a:t>2.1 PN</a:t>
            </a:r>
            <a:r>
              <a:rPr lang="zh-CN" altLang="en-US" sz="2800" b="1" dirty="0">
                <a:solidFill>
                  <a:srgbClr val="FF3300"/>
                </a:solidFill>
                <a:latin typeface="黑体" panose="02010609060101010101" pitchFamily="49" charset="-122"/>
                <a:ea typeface="黑体" panose="02010609060101010101" pitchFamily="49" charset="-122"/>
              </a:rPr>
              <a:t>结的形成</a:t>
            </a:r>
            <a:r>
              <a:rPr lang="zh-CN" altLang="en-US" sz="1100" b="1" dirty="0">
                <a:latin typeface="Times New Roman" panose="02020603050405020304" pitchFamily="18" charset="0"/>
              </a:rPr>
              <a:t> </a:t>
            </a:r>
            <a:endParaRPr lang="zh-CN" altLang="en-US" b="1"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7480"/>
                                        </p:tgtEl>
                                        <p:attrNameLst>
                                          <p:attrName>style.visibility</p:attrName>
                                        </p:attrNameLst>
                                      </p:cBhvr>
                                      <p:to>
                                        <p:strVal val="visible"/>
                                      </p:to>
                                    </p:set>
                                    <p:animEffect transition="in" filter="blinds(horizontal)">
                                      <p:cBhvr>
                                        <p:cTn id="7" dur="500"/>
                                        <p:tgtEl>
                                          <p:spTgt spid="14748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7467"/>
                                        </p:tgtEl>
                                        <p:attrNameLst>
                                          <p:attrName>style.visibility</p:attrName>
                                        </p:attrNameLst>
                                      </p:cBhvr>
                                      <p:to>
                                        <p:strVal val="visible"/>
                                      </p:to>
                                    </p:set>
                                    <p:animEffect transition="in" filter="blinds(horizontal)">
                                      <p:cBhvr>
                                        <p:cTn id="12" dur="500"/>
                                        <p:tgtEl>
                                          <p:spTgt spid="14746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7466"/>
                                        </p:tgtEl>
                                        <p:attrNameLst>
                                          <p:attrName>style.visibility</p:attrName>
                                        </p:attrNameLst>
                                      </p:cBhvr>
                                      <p:to>
                                        <p:strVal val="visible"/>
                                      </p:to>
                                    </p:set>
                                    <p:animEffect transition="in" filter="wipe(left)">
                                      <p:cBhvr>
                                        <p:cTn id="17" dur="500"/>
                                        <p:tgtEl>
                                          <p:spTgt spid="14746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47461"/>
                                        </p:tgtEl>
                                        <p:attrNameLst>
                                          <p:attrName>style.visibility</p:attrName>
                                        </p:attrNameLst>
                                      </p:cBhvr>
                                      <p:to>
                                        <p:strVal val="visible"/>
                                      </p:to>
                                    </p:set>
                                    <p:animEffect transition="in" filter="wipe(left)">
                                      <p:cBhvr>
                                        <p:cTn id="22" dur="75"/>
                                        <p:tgtEl>
                                          <p:spTgt spid="14746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47463"/>
                                        </p:tgtEl>
                                        <p:attrNameLst>
                                          <p:attrName>style.visibility</p:attrName>
                                        </p:attrNameLst>
                                      </p:cBhvr>
                                      <p:to>
                                        <p:strVal val="visible"/>
                                      </p:to>
                                    </p:set>
                                    <p:animEffect transition="in" filter="wipe(left)">
                                      <p:cBhvr>
                                        <p:cTn id="27" dur="75"/>
                                        <p:tgtEl>
                                          <p:spTgt spid="14746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7474"/>
                                        </p:tgtEl>
                                        <p:attrNameLst>
                                          <p:attrName>style.visibility</p:attrName>
                                        </p:attrNameLst>
                                      </p:cBhvr>
                                      <p:to>
                                        <p:strVal val="visible"/>
                                      </p:to>
                                    </p:set>
                                    <p:animEffect transition="in" filter="wipe(left)">
                                      <p:cBhvr>
                                        <p:cTn id="32" dur="500"/>
                                        <p:tgtEl>
                                          <p:spTgt spid="14747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7475"/>
                                        </p:tgtEl>
                                        <p:attrNameLst>
                                          <p:attrName>style.visibility</p:attrName>
                                        </p:attrNameLst>
                                      </p:cBhvr>
                                      <p:to>
                                        <p:strVal val="visible"/>
                                      </p:to>
                                    </p:set>
                                    <p:animEffect transition="in" filter="blinds(horizontal)">
                                      <p:cBhvr>
                                        <p:cTn id="37" dur="500"/>
                                        <p:tgtEl>
                                          <p:spTgt spid="14747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47468"/>
                                        </p:tgtEl>
                                        <p:attrNameLst>
                                          <p:attrName>style.visibility</p:attrName>
                                        </p:attrNameLst>
                                      </p:cBhvr>
                                      <p:to>
                                        <p:strVal val="visible"/>
                                      </p:to>
                                    </p:set>
                                    <p:animEffect transition="in" filter="wipe(left)">
                                      <p:cBhvr>
                                        <p:cTn id="42" dur="500"/>
                                        <p:tgtEl>
                                          <p:spTgt spid="14746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47469"/>
                                        </p:tgtEl>
                                        <p:attrNameLst>
                                          <p:attrName>style.visibility</p:attrName>
                                        </p:attrNameLst>
                                      </p:cBhvr>
                                      <p:to>
                                        <p:strVal val="visible"/>
                                      </p:to>
                                    </p:set>
                                    <p:animEffect transition="in" filter="wipe(left)">
                                      <p:cBhvr>
                                        <p:cTn id="47" dur="500"/>
                                        <p:tgtEl>
                                          <p:spTgt spid="14746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iterate type="lt">
                                    <p:tmPct val="100000"/>
                                  </p:iterate>
                                  <p:childTnLst>
                                    <p:set>
                                      <p:cBhvr>
                                        <p:cTn id="51" dur="1" fill="hold">
                                          <p:stCondLst>
                                            <p:cond delay="0"/>
                                          </p:stCondLst>
                                        </p:cTn>
                                        <p:tgtEl>
                                          <p:spTgt spid="147464"/>
                                        </p:tgtEl>
                                        <p:attrNameLst>
                                          <p:attrName>style.visibility</p:attrName>
                                        </p:attrNameLst>
                                      </p:cBhvr>
                                      <p:to>
                                        <p:strVal val="visible"/>
                                      </p:to>
                                    </p:set>
                                    <p:animEffect transition="in" filter="wipe(left)">
                                      <p:cBhvr>
                                        <p:cTn id="52" dur="75"/>
                                        <p:tgtEl>
                                          <p:spTgt spid="14746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47470"/>
                                        </p:tgtEl>
                                        <p:attrNameLst>
                                          <p:attrName>style.visibility</p:attrName>
                                        </p:attrNameLst>
                                      </p:cBhvr>
                                      <p:to>
                                        <p:strVal val="visible"/>
                                      </p:to>
                                    </p:set>
                                    <p:animEffect transition="in" filter="blinds(horizontal)">
                                      <p:cBhvr>
                                        <p:cTn id="57" dur="500"/>
                                        <p:tgtEl>
                                          <p:spTgt spid="14747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47473"/>
                                        </p:tgtEl>
                                        <p:attrNameLst>
                                          <p:attrName>style.visibility</p:attrName>
                                        </p:attrNameLst>
                                      </p:cBhvr>
                                      <p:to>
                                        <p:strVal val="visible"/>
                                      </p:to>
                                    </p:set>
                                    <p:animEffect transition="in" filter="blinds(horizontal)">
                                      <p:cBhvr>
                                        <p:cTn id="62" dur="500"/>
                                        <p:tgtEl>
                                          <p:spTgt spid="14747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47478"/>
                                        </p:tgtEl>
                                        <p:attrNameLst>
                                          <p:attrName>style.visibility</p:attrName>
                                        </p:attrNameLst>
                                      </p:cBhvr>
                                      <p:to>
                                        <p:strVal val="visible"/>
                                      </p:to>
                                    </p:set>
                                    <p:animEffect transition="in" filter="blinds(horizontal)">
                                      <p:cBhvr>
                                        <p:cTn id="67" dur="500"/>
                                        <p:tgtEl>
                                          <p:spTgt spid="14747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iterate type="lt">
                                    <p:tmPct val="100000"/>
                                  </p:iterate>
                                  <p:childTnLst>
                                    <p:set>
                                      <p:cBhvr>
                                        <p:cTn id="71" dur="1" fill="hold">
                                          <p:stCondLst>
                                            <p:cond delay="0"/>
                                          </p:stCondLst>
                                        </p:cTn>
                                        <p:tgtEl>
                                          <p:spTgt spid="147462"/>
                                        </p:tgtEl>
                                        <p:attrNameLst>
                                          <p:attrName>style.visibility</p:attrName>
                                        </p:attrNameLst>
                                      </p:cBhvr>
                                      <p:to>
                                        <p:strVal val="visible"/>
                                      </p:to>
                                    </p:set>
                                    <p:animEffect transition="in" filter="wipe(left)">
                                      <p:cBhvr>
                                        <p:cTn id="72" dur="75"/>
                                        <p:tgtEl>
                                          <p:spTgt spid="14746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nodeType="clickEffect">
                                  <p:stCondLst>
                                    <p:cond delay="0"/>
                                  </p:stCondLst>
                                  <p:childTnLst>
                                    <p:set>
                                      <p:cBhvr>
                                        <p:cTn id="76" dur="1" fill="hold">
                                          <p:stCondLst>
                                            <p:cond delay="0"/>
                                          </p:stCondLst>
                                        </p:cTn>
                                        <p:tgtEl>
                                          <p:spTgt spid="147458"/>
                                        </p:tgtEl>
                                        <p:attrNameLst>
                                          <p:attrName>style.visibility</p:attrName>
                                        </p:attrNameLst>
                                      </p:cBhvr>
                                      <p:to>
                                        <p:strVal val="visible"/>
                                      </p:to>
                                    </p:set>
                                    <p:animEffect transition="in" filter="wipe(right)">
                                      <p:cBhvr>
                                        <p:cTn id="77" dur="500"/>
                                        <p:tgtEl>
                                          <p:spTgt spid="147458"/>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iterate type="lt">
                                    <p:tmPct val="100000"/>
                                  </p:iterate>
                                  <p:childTnLst>
                                    <p:set>
                                      <p:cBhvr>
                                        <p:cTn id="81" dur="1" fill="hold">
                                          <p:stCondLst>
                                            <p:cond delay="0"/>
                                          </p:stCondLst>
                                        </p:cTn>
                                        <p:tgtEl>
                                          <p:spTgt spid="147465"/>
                                        </p:tgtEl>
                                        <p:attrNameLst>
                                          <p:attrName>style.visibility</p:attrName>
                                        </p:attrNameLst>
                                      </p:cBhvr>
                                      <p:to>
                                        <p:strVal val="visible"/>
                                      </p:to>
                                    </p:set>
                                    <p:animEffect transition="in" filter="wipe(left)">
                                      <p:cBhvr>
                                        <p:cTn id="82" dur="75"/>
                                        <p:tgtEl>
                                          <p:spTgt spid="147465"/>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2" fill="hold" nodeType="clickEffect">
                                  <p:stCondLst>
                                    <p:cond delay="0"/>
                                  </p:stCondLst>
                                  <p:childTnLst>
                                    <p:set>
                                      <p:cBhvr>
                                        <p:cTn id="86" dur="1" fill="hold">
                                          <p:stCondLst>
                                            <p:cond delay="0"/>
                                          </p:stCondLst>
                                        </p:cTn>
                                        <p:tgtEl>
                                          <p:spTgt spid="147476"/>
                                        </p:tgtEl>
                                        <p:attrNameLst>
                                          <p:attrName>style.visibility</p:attrName>
                                        </p:attrNameLst>
                                      </p:cBhvr>
                                      <p:to>
                                        <p:strVal val="visible"/>
                                      </p:to>
                                    </p:set>
                                    <p:animEffect transition="in" filter="wipe(right)">
                                      <p:cBhvr>
                                        <p:cTn id="87" dur="500"/>
                                        <p:tgtEl>
                                          <p:spTgt spid="147476"/>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147477"/>
                                        </p:tgtEl>
                                        <p:attrNameLst>
                                          <p:attrName>style.visibility</p:attrName>
                                        </p:attrNameLst>
                                      </p:cBhvr>
                                      <p:to>
                                        <p:strVal val="visible"/>
                                      </p:to>
                                    </p:set>
                                    <p:animEffect transition="in" filter="blinds(horizontal)">
                                      <p:cBhvr>
                                        <p:cTn id="92" dur="500"/>
                                        <p:tgtEl>
                                          <p:spTgt spid="147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1" grpId="0"/>
      <p:bldP spid="147462" grpId="0"/>
      <p:bldP spid="147463" grpId="0"/>
      <p:bldP spid="147464" grpId="0"/>
      <p:bldP spid="147465" grpId="0"/>
      <p:bldP spid="147466" grpId="0"/>
      <p:bldP spid="147473" grpId="0" animBg="1"/>
      <p:bldP spid="147475" grpId="0"/>
      <p:bldP spid="147477" grpId="0"/>
      <p:bldP spid="147478" grpId="0" animBg="1"/>
      <p:bldP spid="147480"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48483" name="组合 148482"/>
          <p:cNvGrpSpPr/>
          <p:nvPr/>
        </p:nvGrpSpPr>
        <p:grpSpPr>
          <a:xfrm>
            <a:off x="381000" y="609600"/>
            <a:ext cx="1219200" cy="473075"/>
            <a:chOff x="240" y="384"/>
            <a:chExt cx="768" cy="298"/>
          </a:xfrm>
        </p:grpSpPr>
        <p:sp>
          <p:nvSpPr>
            <p:cNvPr id="148484" name="文本框 148483"/>
            <p:cNvSpPr txBox="1"/>
            <p:nvPr/>
          </p:nvSpPr>
          <p:spPr>
            <a:xfrm>
              <a:off x="240" y="432"/>
              <a:ext cx="768" cy="250"/>
            </a:xfrm>
            <a:prstGeom prst="rect">
              <a:avLst/>
            </a:prstGeom>
            <a:noFill/>
            <a:ln w="9525">
              <a:noFill/>
            </a:ln>
          </p:spPr>
          <p:txBody>
            <a:bodyPr>
              <a:spAutoFit/>
            </a:bodyPr>
            <a:lstStyle/>
            <a:p>
              <a:pPr eaLnBrk="0" hangingPunct="0">
                <a:spcBef>
                  <a:spcPct val="50000"/>
                </a:spcBef>
              </a:pPr>
              <a:r>
                <a:rPr lang="zh-CN" altLang="en-US" sz="2000" b="1" dirty="0">
                  <a:solidFill>
                    <a:srgbClr val="FF0000"/>
                  </a:solidFill>
                  <a:latin typeface="Times New Roman" panose="02020603050405020304" pitchFamily="18" charset="0"/>
                </a:rPr>
                <a:t>少子飘移</a:t>
              </a:r>
              <a:endParaRPr lang="zh-CN" altLang="en-US" sz="2000" b="1">
                <a:solidFill>
                  <a:srgbClr val="FF0000"/>
                </a:solidFill>
                <a:latin typeface="Times New Roman" panose="02020603050405020304" pitchFamily="18" charset="0"/>
              </a:endParaRPr>
            </a:p>
          </p:txBody>
        </p:sp>
        <p:sp>
          <p:nvSpPr>
            <p:cNvPr id="148485" name="直接连接符 148484"/>
            <p:cNvSpPr/>
            <p:nvPr/>
          </p:nvSpPr>
          <p:spPr>
            <a:xfrm flipV="1">
              <a:off x="1008" y="384"/>
              <a:ext cx="0" cy="288"/>
            </a:xfrm>
            <a:prstGeom prst="line">
              <a:avLst/>
            </a:prstGeom>
            <a:ln w="28575" cap="flat" cmpd="sng">
              <a:solidFill>
                <a:schemeClr val="tx1"/>
              </a:solidFill>
              <a:prstDash val="solid"/>
              <a:headEnd type="none" w="med" len="med"/>
              <a:tailEnd type="triangle" w="med" len="med"/>
            </a:ln>
          </p:spPr>
        </p:sp>
      </p:grpSp>
      <p:grpSp>
        <p:nvGrpSpPr>
          <p:cNvPr id="148486" name="组合 148485"/>
          <p:cNvGrpSpPr/>
          <p:nvPr/>
        </p:nvGrpSpPr>
        <p:grpSpPr>
          <a:xfrm>
            <a:off x="2209800" y="228600"/>
            <a:ext cx="5181600" cy="457200"/>
            <a:chOff x="1392" y="144"/>
            <a:chExt cx="3264" cy="288"/>
          </a:xfrm>
        </p:grpSpPr>
        <p:sp>
          <p:nvSpPr>
            <p:cNvPr id="148487" name="文本框 148486"/>
            <p:cNvSpPr txBox="1"/>
            <p:nvPr/>
          </p:nvSpPr>
          <p:spPr>
            <a:xfrm>
              <a:off x="1392" y="144"/>
              <a:ext cx="3264" cy="250"/>
            </a:xfrm>
            <a:prstGeom prst="rect">
              <a:avLst/>
            </a:prstGeom>
            <a:noFill/>
            <a:ln w="9525">
              <a:noFill/>
            </a:ln>
          </p:spPr>
          <p:txBody>
            <a:bodyPr>
              <a:spAutoFit/>
            </a:bodyPr>
            <a:lstStyle/>
            <a:p>
              <a:pPr algn="l" eaLnBrk="0" hangingPunct="0">
                <a:spcBef>
                  <a:spcPct val="50000"/>
                </a:spcBef>
              </a:pPr>
              <a:r>
                <a:rPr lang="zh-CN" altLang="en-US" sz="2000" b="1" dirty="0">
                  <a:solidFill>
                    <a:srgbClr val="FF0000"/>
                  </a:solidFill>
                  <a:latin typeface="Times New Roman" panose="02020603050405020304" pitchFamily="18" charset="0"/>
                </a:rPr>
                <a:t>补充耗尽层失去的多子，耗尽层窄，</a:t>
              </a:r>
              <a:r>
                <a:rPr lang="en-US" altLang="zh-CN" sz="2000" b="1">
                  <a:solidFill>
                    <a:srgbClr val="FF0000"/>
                  </a:solidFill>
                  <a:latin typeface="Times New Roman" panose="02020603050405020304" pitchFamily="18" charset="0"/>
                </a:rPr>
                <a:t>E</a:t>
              </a:r>
              <a:endParaRPr lang="en-US" altLang="zh-CN" sz="2000" b="1">
                <a:solidFill>
                  <a:srgbClr val="FF0000"/>
                </a:solidFill>
                <a:latin typeface="Times New Roman" panose="02020603050405020304" pitchFamily="18" charset="0"/>
              </a:endParaRPr>
            </a:p>
          </p:txBody>
        </p:sp>
        <p:grpSp>
          <p:nvGrpSpPr>
            <p:cNvPr id="148488" name="组合 148487"/>
            <p:cNvGrpSpPr/>
            <p:nvPr/>
          </p:nvGrpSpPr>
          <p:grpSpPr>
            <a:xfrm>
              <a:off x="1392" y="192"/>
              <a:ext cx="2976" cy="240"/>
              <a:chOff x="1200" y="144"/>
              <a:chExt cx="2976" cy="240"/>
            </a:xfrm>
          </p:grpSpPr>
          <p:sp>
            <p:nvSpPr>
              <p:cNvPr id="148489" name="直接连接符 148488"/>
              <p:cNvSpPr/>
              <p:nvPr/>
            </p:nvSpPr>
            <p:spPr>
              <a:xfrm>
                <a:off x="1200" y="384"/>
                <a:ext cx="2976" cy="0"/>
              </a:xfrm>
              <a:prstGeom prst="line">
                <a:avLst/>
              </a:prstGeom>
              <a:ln w="28575" cap="flat" cmpd="sng">
                <a:solidFill>
                  <a:schemeClr val="tx1"/>
                </a:solidFill>
                <a:prstDash val="solid"/>
                <a:headEnd type="none" w="med" len="med"/>
                <a:tailEnd type="triangle" w="med" len="med"/>
              </a:ln>
            </p:spPr>
          </p:sp>
          <p:sp>
            <p:nvSpPr>
              <p:cNvPr id="148490" name="直接连接符 148489"/>
              <p:cNvSpPr/>
              <p:nvPr/>
            </p:nvSpPr>
            <p:spPr>
              <a:xfrm flipH="1">
                <a:off x="4032" y="144"/>
                <a:ext cx="0" cy="193"/>
              </a:xfrm>
              <a:prstGeom prst="line">
                <a:avLst/>
              </a:prstGeom>
              <a:ln w="9525" cap="flat" cmpd="sng">
                <a:solidFill>
                  <a:schemeClr val="tx1"/>
                </a:solidFill>
                <a:prstDash val="solid"/>
                <a:headEnd type="none" w="med" len="med"/>
                <a:tailEnd type="triangle" w="med" len="med"/>
              </a:ln>
            </p:spPr>
          </p:sp>
        </p:grpSp>
      </p:grpSp>
      <p:grpSp>
        <p:nvGrpSpPr>
          <p:cNvPr id="148491" name="组合 148490"/>
          <p:cNvGrpSpPr/>
          <p:nvPr/>
        </p:nvGrpSpPr>
        <p:grpSpPr>
          <a:xfrm>
            <a:off x="7010400" y="533400"/>
            <a:ext cx="1219200" cy="533400"/>
            <a:chOff x="240" y="384"/>
            <a:chExt cx="768" cy="288"/>
          </a:xfrm>
        </p:grpSpPr>
        <p:sp>
          <p:nvSpPr>
            <p:cNvPr id="148492" name="文本框 148491"/>
            <p:cNvSpPr txBox="1"/>
            <p:nvPr/>
          </p:nvSpPr>
          <p:spPr>
            <a:xfrm>
              <a:off x="240" y="432"/>
              <a:ext cx="768" cy="214"/>
            </a:xfrm>
            <a:prstGeom prst="rect">
              <a:avLst/>
            </a:prstGeom>
            <a:noFill/>
            <a:ln w="9525">
              <a:noFill/>
            </a:ln>
          </p:spPr>
          <p:txBody>
            <a:bodyPr>
              <a:spAutoFit/>
            </a:bodyPr>
            <a:lstStyle/>
            <a:p>
              <a:pPr eaLnBrk="0" hangingPunct="0">
                <a:spcBef>
                  <a:spcPct val="50000"/>
                </a:spcBef>
              </a:pPr>
              <a:r>
                <a:rPr lang="zh-CN" altLang="en-US" sz="2000" b="1" dirty="0">
                  <a:solidFill>
                    <a:srgbClr val="FF0000"/>
                  </a:solidFill>
                  <a:latin typeface="Times New Roman" panose="02020603050405020304" pitchFamily="18" charset="0"/>
                </a:rPr>
                <a:t>多子扩散</a:t>
              </a:r>
              <a:endParaRPr lang="zh-CN" altLang="en-US" sz="2000" b="1">
                <a:solidFill>
                  <a:srgbClr val="FF0000"/>
                </a:solidFill>
                <a:latin typeface="Times New Roman" panose="02020603050405020304" pitchFamily="18" charset="0"/>
              </a:endParaRPr>
            </a:p>
          </p:txBody>
        </p:sp>
        <p:sp>
          <p:nvSpPr>
            <p:cNvPr id="148493" name="直接连接符 148492"/>
            <p:cNvSpPr/>
            <p:nvPr/>
          </p:nvSpPr>
          <p:spPr>
            <a:xfrm flipV="1">
              <a:off x="1008" y="384"/>
              <a:ext cx="0" cy="288"/>
            </a:xfrm>
            <a:prstGeom prst="line">
              <a:avLst/>
            </a:prstGeom>
            <a:ln w="28575" cap="flat" cmpd="sng">
              <a:solidFill>
                <a:schemeClr val="tx1"/>
              </a:solidFill>
              <a:prstDash val="solid"/>
              <a:headEnd type="none" w="med" len="med"/>
              <a:tailEnd type="triangle" w="med" len="med"/>
            </a:ln>
          </p:spPr>
        </p:sp>
      </p:grpSp>
      <p:grpSp>
        <p:nvGrpSpPr>
          <p:cNvPr id="148494" name="组合 148493"/>
          <p:cNvGrpSpPr/>
          <p:nvPr/>
        </p:nvGrpSpPr>
        <p:grpSpPr>
          <a:xfrm>
            <a:off x="2209800" y="1066800"/>
            <a:ext cx="5181600" cy="549275"/>
            <a:chOff x="1392" y="672"/>
            <a:chExt cx="3264" cy="346"/>
          </a:xfrm>
        </p:grpSpPr>
        <p:sp>
          <p:nvSpPr>
            <p:cNvPr id="148495" name="直接连接符 148494"/>
            <p:cNvSpPr/>
            <p:nvPr/>
          </p:nvSpPr>
          <p:spPr>
            <a:xfrm flipH="1">
              <a:off x="1392" y="672"/>
              <a:ext cx="2928" cy="0"/>
            </a:xfrm>
            <a:prstGeom prst="line">
              <a:avLst/>
            </a:prstGeom>
            <a:ln w="28575" cap="flat" cmpd="sng">
              <a:solidFill>
                <a:schemeClr val="tx1"/>
              </a:solidFill>
              <a:prstDash val="solid"/>
              <a:headEnd type="none" w="med" len="med"/>
              <a:tailEnd type="triangle" w="med" len="med"/>
            </a:ln>
          </p:spPr>
        </p:sp>
        <p:sp>
          <p:nvSpPr>
            <p:cNvPr id="148496" name="文本框 148495"/>
            <p:cNvSpPr txBox="1"/>
            <p:nvPr/>
          </p:nvSpPr>
          <p:spPr>
            <a:xfrm>
              <a:off x="1392" y="768"/>
              <a:ext cx="3264" cy="250"/>
            </a:xfrm>
            <a:prstGeom prst="rect">
              <a:avLst/>
            </a:prstGeom>
            <a:noFill/>
            <a:ln w="9525">
              <a:noFill/>
            </a:ln>
          </p:spPr>
          <p:txBody>
            <a:bodyPr>
              <a:spAutoFit/>
            </a:bodyPr>
            <a:lstStyle/>
            <a:p>
              <a:pPr algn="l" eaLnBrk="0" hangingPunct="0">
                <a:spcBef>
                  <a:spcPct val="50000"/>
                </a:spcBef>
              </a:pPr>
              <a:r>
                <a:rPr lang="en-US" altLang="zh-CN" sz="2000" b="1" dirty="0">
                  <a:solidFill>
                    <a:srgbClr val="FF0000"/>
                  </a:solidFill>
                  <a:latin typeface="Times New Roman" panose="02020603050405020304" pitchFamily="18" charset="0"/>
                </a:rPr>
                <a:t>           </a:t>
              </a:r>
              <a:r>
                <a:rPr lang="zh-CN" altLang="en-US" sz="2000" b="1" dirty="0">
                  <a:solidFill>
                    <a:srgbClr val="FF0000"/>
                  </a:solidFill>
                  <a:latin typeface="Times New Roman" panose="02020603050405020304" pitchFamily="18" charset="0"/>
                </a:rPr>
                <a:t>又失去多子，耗尽层宽，</a:t>
              </a:r>
              <a:r>
                <a:rPr lang="en-US" altLang="zh-CN" sz="2000" b="1">
                  <a:solidFill>
                    <a:srgbClr val="FF0000"/>
                  </a:solidFill>
                  <a:latin typeface="Times New Roman" panose="02020603050405020304" pitchFamily="18" charset="0"/>
                </a:rPr>
                <a:t>E</a:t>
              </a:r>
              <a:endParaRPr lang="en-US" altLang="zh-CN" sz="2000" b="1">
                <a:solidFill>
                  <a:srgbClr val="FF0000"/>
                </a:solidFill>
                <a:latin typeface="Times New Roman" panose="02020603050405020304" pitchFamily="18" charset="0"/>
              </a:endParaRPr>
            </a:p>
          </p:txBody>
        </p:sp>
        <p:sp>
          <p:nvSpPr>
            <p:cNvPr id="148497" name="直接连接符 148496"/>
            <p:cNvSpPr/>
            <p:nvPr/>
          </p:nvSpPr>
          <p:spPr>
            <a:xfrm flipV="1">
              <a:off x="3936" y="768"/>
              <a:ext cx="0" cy="192"/>
            </a:xfrm>
            <a:prstGeom prst="line">
              <a:avLst/>
            </a:prstGeom>
            <a:ln w="9525" cap="flat" cmpd="sng">
              <a:solidFill>
                <a:schemeClr val="tx1"/>
              </a:solidFill>
              <a:prstDash val="solid"/>
              <a:headEnd type="none" w="med" len="med"/>
              <a:tailEnd type="triangle" w="med" len="med"/>
            </a:ln>
          </p:spPr>
        </p:sp>
      </p:grpSp>
      <p:grpSp>
        <p:nvGrpSpPr>
          <p:cNvPr id="148498" name="组合 148497"/>
          <p:cNvGrpSpPr/>
          <p:nvPr/>
        </p:nvGrpSpPr>
        <p:grpSpPr>
          <a:xfrm>
            <a:off x="914400" y="1676400"/>
            <a:ext cx="7162800" cy="3978275"/>
            <a:chOff x="576" y="1152"/>
            <a:chExt cx="4512" cy="2506"/>
          </a:xfrm>
        </p:grpSpPr>
        <p:grpSp>
          <p:nvGrpSpPr>
            <p:cNvPr id="148499" name="组合 148498"/>
            <p:cNvGrpSpPr/>
            <p:nvPr/>
          </p:nvGrpSpPr>
          <p:grpSpPr>
            <a:xfrm>
              <a:off x="576" y="1392"/>
              <a:ext cx="4512" cy="1882"/>
              <a:chOff x="528" y="1008"/>
              <a:chExt cx="4512" cy="1882"/>
            </a:xfrm>
          </p:grpSpPr>
          <p:pic>
            <p:nvPicPr>
              <p:cNvPr id="148500" name="图片 148499"/>
              <p:cNvPicPr>
                <a:picLocks noChangeAspect="1"/>
              </p:cNvPicPr>
              <p:nvPr/>
            </p:nvPicPr>
            <p:blipFill>
              <a:blip r:embed="rId1"/>
              <a:stretch>
                <a:fillRect/>
              </a:stretch>
            </p:blipFill>
            <p:spPr>
              <a:xfrm>
                <a:off x="528" y="1008"/>
                <a:ext cx="4512" cy="1882"/>
              </a:xfrm>
              <a:prstGeom prst="rect">
                <a:avLst/>
              </a:prstGeom>
              <a:noFill/>
              <a:ln w="9525">
                <a:noFill/>
              </a:ln>
            </p:spPr>
          </p:pic>
          <p:grpSp>
            <p:nvGrpSpPr>
              <p:cNvPr id="148501" name="组合 148500"/>
              <p:cNvGrpSpPr/>
              <p:nvPr/>
            </p:nvGrpSpPr>
            <p:grpSpPr>
              <a:xfrm>
                <a:off x="1776" y="1392"/>
                <a:ext cx="2016" cy="1440"/>
                <a:chOff x="5376" y="2304"/>
                <a:chExt cx="240" cy="864"/>
              </a:xfrm>
            </p:grpSpPr>
            <p:sp>
              <p:nvSpPr>
                <p:cNvPr id="148502" name="直接连接符 148501"/>
                <p:cNvSpPr/>
                <p:nvPr/>
              </p:nvSpPr>
              <p:spPr>
                <a:xfrm>
                  <a:off x="5376" y="2304"/>
                  <a:ext cx="0" cy="864"/>
                </a:xfrm>
                <a:prstGeom prst="line">
                  <a:avLst/>
                </a:prstGeom>
                <a:ln w="38100" cap="flat" cmpd="sng">
                  <a:solidFill>
                    <a:schemeClr val="tx1"/>
                  </a:solidFill>
                  <a:prstDash val="sysDot"/>
                  <a:headEnd type="none" w="med" len="med"/>
                  <a:tailEnd type="none" w="med" len="med"/>
                </a:ln>
              </p:spPr>
            </p:sp>
            <p:sp>
              <p:nvSpPr>
                <p:cNvPr id="148503" name="直接连接符 148502"/>
                <p:cNvSpPr/>
                <p:nvPr/>
              </p:nvSpPr>
              <p:spPr>
                <a:xfrm>
                  <a:off x="5616" y="2304"/>
                  <a:ext cx="0" cy="864"/>
                </a:xfrm>
                <a:prstGeom prst="line">
                  <a:avLst/>
                </a:prstGeom>
                <a:ln w="38100" cap="flat" cmpd="sng">
                  <a:solidFill>
                    <a:schemeClr val="tx1"/>
                  </a:solidFill>
                  <a:prstDash val="sysDot"/>
                  <a:headEnd type="none" w="med" len="med"/>
                  <a:tailEnd type="none" w="med" len="med"/>
                </a:ln>
              </p:spPr>
            </p:sp>
          </p:grpSp>
        </p:grpSp>
        <p:grpSp>
          <p:nvGrpSpPr>
            <p:cNvPr id="148504" name="组合 148503"/>
            <p:cNvGrpSpPr/>
            <p:nvPr/>
          </p:nvGrpSpPr>
          <p:grpSpPr>
            <a:xfrm>
              <a:off x="2208" y="1152"/>
              <a:ext cx="2472" cy="288"/>
              <a:chOff x="2616" y="828"/>
              <a:chExt cx="1368" cy="288"/>
            </a:xfrm>
          </p:grpSpPr>
          <p:sp>
            <p:nvSpPr>
              <p:cNvPr id="148505" name="直接连接符 148504"/>
              <p:cNvSpPr/>
              <p:nvPr/>
            </p:nvSpPr>
            <p:spPr>
              <a:xfrm flipH="1">
                <a:off x="2616" y="972"/>
                <a:ext cx="492" cy="0"/>
              </a:xfrm>
              <a:prstGeom prst="line">
                <a:avLst/>
              </a:prstGeom>
              <a:ln w="9525" cap="flat" cmpd="sng">
                <a:solidFill>
                  <a:schemeClr val="tx1"/>
                </a:solidFill>
                <a:prstDash val="solid"/>
                <a:headEnd type="none" w="med" len="med"/>
                <a:tailEnd type="triangle" w="med" len="med"/>
              </a:ln>
            </p:spPr>
          </p:sp>
          <p:sp>
            <p:nvSpPr>
              <p:cNvPr id="148506" name="文本框 148505"/>
              <p:cNvSpPr txBox="1"/>
              <p:nvPr/>
            </p:nvSpPr>
            <p:spPr>
              <a:xfrm>
                <a:off x="3108" y="828"/>
                <a:ext cx="876" cy="288"/>
              </a:xfrm>
              <a:prstGeom prst="rect">
                <a:avLst/>
              </a:prstGeom>
              <a:noFill/>
              <a:ln w="9525">
                <a:noFill/>
              </a:ln>
            </p:spPr>
            <p:txBody>
              <a:bodyPr>
                <a:spAutoFit/>
              </a:bodyPr>
              <a:lstStyle/>
              <a:p>
                <a:pPr algn="l" eaLnBrk="0" hangingPunct="0">
                  <a:spcBef>
                    <a:spcPct val="50000"/>
                  </a:spcBef>
                </a:pPr>
                <a:r>
                  <a:rPr lang="zh-CN" altLang="en-US" dirty="0">
                    <a:solidFill>
                      <a:srgbClr val="D60093"/>
                    </a:solidFill>
                    <a:latin typeface="Times New Roman" panose="02020603050405020304" pitchFamily="18" charset="0"/>
                    <a:ea typeface="黑体" panose="02010609060101010101" pitchFamily="49" charset="-122"/>
                  </a:rPr>
                  <a:t>内电场</a:t>
                </a:r>
                <a:r>
                  <a:rPr lang="en-US" altLang="zh-CN">
                    <a:solidFill>
                      <a:srgbClr val="D60093"/>
                    </a:solidFill>
                    <a:latin typeface="Times New Roman" panose="02020603050405020304" pitchFamily="18" charset="0"/>
                    <a:ea typeface="黑体" panose="02010609060101010101" pitchFamily="49" charset="-122"/>
                  </a:rPr>
                  <a:t>E</a:t>
                </a:r>
                <a:endParaRPr lang="en-US" altLang="zh-CN" sz="2000">
                  <a:solidFill>
                    <a:srgbClr val="D60093"/>
                  </a:solidFill>
                  <a:latin typeface="Times New Roman" panose="02020603050405020304" pitchFamily="18" charset="0"/>
                  <a:ea typeface="黑体" panose="02010609060101010101" pitchFamily="49" charset="-122"/>
                </a:endParaRPr>
              </a:p>
            </p:txBody>
          </p:sp>
        </p:grpSp>
        <p:sp>
          <p:nvSpPr>
            <p:cNvPr id="148507" name="直接连接符 148506"/>
            <p:cNvSpPr/>
            <p:nvPr/>
          </p:nvSpPr>
          <p:spPr>
            <a:xfrm>
              <a:off x="2208" y="3360"/>
              <a:ext cx="1440" cy="1"/>
            </a:xfrm>
            <a:prstGeom prst="line">
              <a:avLst/>
            </a:prstGeom>
            <a:ln w="28575" cap="flat" cmpd="sng">
              <a:solidFill>
                <a:schemeClr val="tx1"/>
              </a:solidFill>
              <a:prstDash val="solid"/>
              <a:headEnd type="none" w="med" len="med"/>
              <a:tailEnd type="triangle" w="med" len="med"/>
            </a:ln>
          </p:spPr>
        </p:sp>
        <p:sp>
          <p:nvSpPr>
            <p:cNvPr id="148508" name="矩形 148507"/>
            <p:cNvSpPr/>
            <p:nvPr/>
          </p:nvSpPr>
          <p:spPr>
            <a:xfrm>
              <a:off x="3648" y="3216"/>
              <a:ext cx="1344" cy="250"/>
            </a:xfrm>
            <a:prstGeom prst="rect">
              <a:avLst/>
            </a:prstGeom>
            <a:noFill/>
            <a:ln w="9525">
              <a:noFill/>
            </a:ln>
          </p:spPr>
          <p:txBody>
            <a:bodyPr>
              <a:spAutoFit/>
            </a:bodyPr>
            <a:lstStyle/>
            <a:p>
              <a:pPr eaLnBrk="0" hangingPunct="0"/>
              <a:r>
                <a:rPr lang="zh-CN" altLang="en-US" sz="2000" b="1" dirty="0">
                  <a:latin typeface="宋体" panose="02010600030101010101" pitchFamily="2" charset="-122"/>
                </a:rPr>
                <a:t>多子扩散电流</a:t>
              </a:r>
              <a:endParaRPr lang="zh-CN" altLang="en-US" sz="2000" b="1">
                <a:latin typeface="宋体" panose="02010600030101010101" pitchFamily="2" charset="-122"/>
              </a:endParaRPr>
            </a:p>
          </p:txBody>
        </p:sp>
        <p:sp>
          <p:nvSpPr>
            <p:cNvPr id="148509" name="直接连接符 148508"/>
            <p:cNvSpPr/>
            <p:nvPr/>
          </p:nvSpPr>
          <p:spPr>
            <a:xfrm flipH="1">
              <a:off x="2208" y="3552"/>
              <a:ext cx="1392" cy="1"/>
            </a:xfrm>
            <a:prstGeom prst="line">
              <a:avLst/>
            </a:prstGeom>
            <a:ln w="28575" cap="flat" cmpd="sng">
              <a:solidFill>
                <a:schemeClr val="tx1"/>
              </a:solidFill>
              <a:prstDash val="solid"/>
              <a:headEnd type="none" w="med" len="med"/>
              <a:tailEnd type="triangle" w="med" len="med"/>
            </a:ln>
          </p:spPr>
        </p:sp>
        <p:sp>
          <p:nvSpPr>
            <p:cNvPr id="148510" name="矩形 148509"/>
            <p:cNvSpPr/>
            <p:nvPr/>
          </p:nvSpPr>
          <p:spPr>
            <a:xfrm>
              <a:off x="816" y="3408"/>
              <a:ext cx="1440" cy="250"/>
            </a:xfrm>
            <a:prstGeom prst="rect">
              <a:avLst/>
            </a:prstGeom>
            <a:noFill/>
            <a:ln w="9525">
              <a:noFill/>
            </a:ln>
          </p:spPr>
          <p:txBody>
            <a:bodyPr>
              <a:spAutoFit/>
            </a:bodyPr>
            <a:lstStyle/>
            <a:p>
              <a:pPr eaLnBrk="0" hangingPunct="0"/>
              <a:r>
                <a:rPr lang="zh-CN" altLang="en-US" sz="2000" b="1" dirty="0">
                  <a:latin typeface="宋体" panose="02010600030101010101" pitchFamily="2" charset="-122"/>
                </a:rPr>
                <a:t>少子漂移电流</a:t>
              </a:r>
              <a:endParaRPr lang="zh-CN" altLang="en-US" sz="2000" b="1" dirty="0">
                <a:latin typeface="宋体" panose="02010600030101010101" pitchFamily="2" charset="-122"/>
              </a:endParaRPr>
            </a:p>
          </p:txBody>
        </p:sp>
        <p:sp>
          <p:nvSpPr>
            <p:cNvPr id="148511" name="矩形 148510"/>
            <p:cNvSpPr/>
            <p:nvPr/>
          </p:nvSpPr>
          <p:spPr>
            <a:xfrm>
              <a:off x="2496" y="1440"/>
              <a:ext cx="698" cy="288"/>
            </a:xfrm>
            <a:prstGeom prst="rect">
              <a:avLst/>
            </a:prstGeom>
            <a:solidFill>
              <a:srgbClr val="FFFF66"/>
            </a:solidFill>
            <a:ln w="9525">
              <a:noFill/>
            </a:ln>
          </p:spPr>
          <p:txBody>
            <a:bodyPr>
              <a:spAutoFit/>
            </a:bodyPr>
            <a:lstStyle/>
            <a:p>
              <a:pPr eaLnBrk="0" hangingPunct="0"/>
              <a:r>
                <a:rPr lang="zh-CN" altLang="en-US" b="1" dirty="0">
                  <a:latin typeface="Times New Roman" panose="02020603050405020304" pitchFamily="18" charset="0"/>
                  <a:ea typeface="楷体_GB2312" pitchFamily="49" charset="-122"/>
                </a:rPr>
                <a:t>耗尽层</a:t>
              </a:r>
              <a:endParaRPr lang="zh-CN" altLang="en-US" b="1" dirty="0">
                <a:latin typeface="Times New Roman" panose="02020603050405020304" pitchFamily="18" charset="0"/>
                <a:ea typeface="楷体_GB2312" pitchFamily="49" charset="-122"/>
              </a:endParaRPr>
            </a:p>
          </p:txBody>
        </p:sp>
      </p:grpSp>
      <p:sp>
        <p:nvSpPr>
          <p:cNvPr id="148512" name="文本框 148511"/>
          <p:cNvSpPr txBox="1"/>
          <p:nvPr/>
        </p:nvSpPr>
        <p:spPr>
          <a:xfrm>
            <a:off x="533400" y="5638800"/>
            <a:ext cx="2286000" cy="457200"/>
          </a:xfrm>
          <a:prstGeom prst="rect">
            <a:avLst/>
          </a:prstGeom>
          <a:noFill/>
          <a:ln w="9525">
            <a:noFill/>
          </a:ln>
        </p:spPr>
        <p:txBody>
          <a:bodyPr>
            <a:spAutoFit/>
          </a:bodyPr>
          <a:lstStyle/>
          <a:p>
            <a:pPr eaLnBrk="0" hangingPunct="0">
              <a:spcBef>
                <a:spcPct val="50000"/>
              </a:spcBef>
            </a:pPr>
            <a:r>
              <a:rPr lang="zh-CN" altLang="en-US" b="1" dirty="0">
                <a:solidFill>
                  <a:schemeClr val="hlink"/>
                </a:solidFill>
                <a:latin typeface="Times New Roman" panose="02020603050405020304" pitchFamily="18" charset="0"/>
              </a:rPr>
              <a:t>动态平衡：</a:t>
            </a:r>
            <a:endParaRPr lang="zh-CN" altLang="en-US" b="1">
              <a:solidFill>
                <a:schemeClr val="hlink"/>
              </a:solidFill>
              <a:latin typeface="Times New Roman" panose="02020603050405020304" pitchFamily="18" charset="0"/>
            </a:endParaRPr>
          </a:p>
        </p:txBody>
      </p:sp>
      <p:sp>
        <p:nvSpPr>
          <p:cNvPr id="148513" name="文本框 148512"/>
          <p:cNvSpPr txBox="1"/>
          <p:nvPr/>
        </p:nvSpPr>
        <p:spPr>
          <a:xfrm>
            <a:off x="1752600" y="5638800"/>
            <a:ext cx="4675188" cy="457200"/>
          </a:xfrm>
          <a:prstGeom prst="rect">
            <a:avLst/>
          </a:prstGeom>
          <a:noFill/>
          <a:ln w="9525">
            <a:noFill/>
          </a:ln>
        </p:spPr>
        <p:txBody>
          <a:bodyPr>
            <a:spAutoFit/>
          </a:bodyPr>
          <a:lstStyle/>
          <a:p>
            <a:pPr eaLnBrk="0" hangingPunct="0">
              <a:spcBef>
                <a:spcPct val="50000"/>
              </a:spcBef>
            </a:pPr>
            <a:r>
              <a:rPr lang="zh-CN" altLang="en-US" b="1" dirty="0">
                <a:solidFill>
                  <a:schemeClr val="hlink"/>
                </a:solidFill>
                <a:latin typeface="Times New Roman" panose="02020603050405020304" pitchFamily="18" charset="0"/>
              </a:rPr>
              <a:t>扩散电流 ＝ 漂移电流</a:t>
            </a:r>
            <a:endParaRPr lang="zh-CN" altLang="en-US" b="1">
              <a:solidFill>
                <a:schemeClr val="hlink"/>
              </a:solidFill>
              <a:latin typeface="Times New Roman" panose="02020603050405020304" pitchFamily="18" charset="0"/>
            </a:endParaRPr>
          </a:p>
        </p:txBody>
      </p:sp>
      <p:sp>
        <p:nvSpPr>
          <p:cNvPr id="148514" name="文本框 148513"/>
          <p:cNvSpPr txBox="1"/>
          <p:nvPr/>
        </p:nvSpPr>
        <p:spPr>
          <a:xfrm>
            <a:off x="5715000" y="5638800"/>
            <a:ext cx="2209800" cy="457200"/>
          </a:xfrm>
          <a:prstGeom prst="rect">
            <a:avLst/>
          </a:prstGeom>
          <a:noFill/>
          <a:ln w="9525">
            <a:noFill/>
          </a:ln>
        </p:spPr>
        <p:txBody>
          <a:bodyPr>
            <a:spAutoFit/>
          </a:bodyPr>
          <a:lstStyle/>
          <a:p>
            <a:pPr eaLnBrk="0" hangingPunct="0">
              <a:spcBef>
                <a:spcPct val="50000"/>
              </a:spcBef>
            </a:pPr>
            <a:r>
              <a:rPr lang="zh-CN" altLang="en-US" b="1" dirty="0">
                <a:solidFill>
                  <a:srgbClr val="CC0099"/>
                </a:solidFill>
                <a:latin typeface="Times New Roman" panose="02020603050405020304" pitchFamily="18" charset="0"/>
              </a:rPr>
              <a:t>总电流＝</a:t>
            </a:r>
            <a:r>
              <a:rPr lang="en-US" altLang="zh-CN" b="1">
                <a:solidFill>
                  <a:srgbClr val="CC0099"/>
                </a:solidFill>
                <a:latin typeface="Times New Roman" panose="02020603050405020304" pitchFamily="18" charset="0"/>
              </a:rPr>
              <a:t>0</a:t>
            </a:r>
            <a:endParaRPr lang="en-US" altLang="zh-CN" b="1">
              <a:solidFill>
                <a:srgbClr val="CC0099"/>
              </a:solidFill>
              <a:latin typeface="Times New Roman" panose="02020603050405020304" pitchFamily="18" charset="0"/>
            </a:endParaRPr>
          </a:p>
        </p:txBody>
      </p:sp>
      <p:grpSp>
        <p:nvGrpSpPr>
          <p:cNvPr id="148515" name="组合 148514"/>
          <p:cNvGrpSpPr/>
          <p:nvPr/>
        </p:nvGrpSpPr>
        <p:grpSpPr>
          <a:xfrm>
            <a:off x="2209800" y="6019800"/>
            <a:ext cx="3429000" cy="742951"/>
            <a:chOff x="1392" y="3792"/>
            <a:chExt cx="2160" cy="468"/>
          </a:xfrm>
        </p:grpSpPr>
        <p:sp>
          <p:nvSpPr>
            <p:cNvPr id="148516" name="文本框 148515"/>
            <p:cNvSpPr txBox="1"/>
            <p:nvPr/>
          </p:nvSpPr>
          <p:spPr>
            <a:xfrm>
              <a:off x="1392" y="3888"/>
              <a:ext cx="1392" cy="288"/>
            </a:xfrm>
            <a:prstGeom prst="rect">
              <a:avLst/>
            </a:prstGeom>
            <a:noFill/>
            <a:ln w="9525">
              <a:noFill/>
            </a:ln>
          </p:spPr>
          <p:txBody>
            <a:bodyPr>
              <a:spAutoFit/>
            </a:bodyPr>
            <a:lstStyle/>
            <a:p>
              <a:pPr eaLnBrk="0" hangingPunct="0">
                <a:spcBef>
                  <a:spcPct val="50000"/>
                </a:spcBef>
              </a:pPr>
              <a:r>
                <a:rPr lang="zh-CN" altLang="en-US" b="1" dirty="0">
                  <a:solidFill>
                    <a:srgbClr val="000000"/>
                  </a:solidFill>
                  <a:latin typeface="Times New Roman" panose="02020603050405020304" pitchFamily="18" charset="0"/>
                </a:rPr>
                <a:t>势垒    </a:t>
              </a:r>
              <a:r>
                <a:rPr lang="en-US" altLang="zh-CN" b="1">
                  <a:solidFill>
                    <a:srgbClr val="000000"/>
                  </a:solidFill>
                  <a:latin typeface="Times New Roman" panose="02020603050405020304" pitchFamily="18" charset="0"/>
                </a:rPr>
                <a:t>U</a:t>
              </a:r>
              <a:r>
                <a:rPr lang="en-US" altLang="zh-CN" b="1" baseline="-25000">
                  <a:solidFill>
                    <a:srgbClr val="000000"/>
                  </a:solidFill>
                  <a:latin typeface="Times New Roman" panose="02020603050405020304" pitchFamily="18" charset="0"/>
                </a:rPr>
                <a:t>O</a:t>
              </a:r>
              <a:endParaRPr lang="en-US" altLang="zh-CN" b="1">
                <a:solidFill>
                  <a:srgbClr val="000000"/>
                </a:solidFill>
                <a:latin typeface="Times New Roman" panose="02020603050405020304" pitchFamily="18" charset="0"/>
              </a:endParaRPr>
            </a:p>
          </p:txBody>
        </p:sp>
        <p:sp>
          <p:nvSpPr>
            <p:cNvPr id="148517" name="左大括号 148516"/>
            <p:cNvSpPr/>
            <p:nvPr/>
          </p:nvSpPr>
          <p:spPr>
            <a:xfrm>
              <a:off x="2592" y="3888"/>
              <a:ext cx="192" cy="288"/>
            </a:xfrm>
            <a:prstGeom prst="leftBrace">
              <a:avLst>
                <a:gd name="adj1" fmla="val 12500"/>
                <a:gd name="adj2" fmla="val 50000"/>
              </a:avLst>
            </a:prstGeom>
            <a:noFill/>
            <a:ln w="28575" cap="flat" cmpd="sng">
              <a:solidFill>
                <a:srgbClr val="000000"/>
              </a:solidFill>
              <a:prstDash val="solid"/>
              <a:headEnd type="none" w="med" len="med"/>
              <a:tailEnd type="none" w="med" len="med"/>
            </a:ln>
          </p:spPr>
          <p:txBody>
            <a:bodyPr/>
            <a:lstStyle/>
            <a:p>
              <a:endParaRPr lang="zh-CN" altLang="en-US"/>
            </a:p>
          </p:txBody>
        </p:sp>
        <p:sp>
          <p:nvSpPr>
            <p:cNvPr id="148518" name="文本框 148517"/>
            <p:cNvSpPr txBox="1"/>
            <p:nvPr/>
          </p:nvSpPr>
          <p:spPr>
            <a:xfrm>
              <a:off x="2784" y="3792"/>
              <a:ext cx="768" cy="251"/>
            </a:xfrm>
            <a:prstGeom prst="rect">
              <a:avLst/>
            </a:prstGeom>
            <a:noFill/>
            <a:ln w="9525">
              <a:noFill/>
            </a:ln>
          </p:spPr>
          <p:txBody>
            <a:bodyPr>
              <a:spAutoFit/>
            </a:bodyPr>
            <a:lstStyle/>
            <a:p>
              <a:pPr algn="l" eaLnBrk="0" hangingPunct="0">
                <a:spcBef>
                  <a:spcPct val="50000"/>
                </a:spcBef>
              </a:pPr>
              <a:r>
                <a:rPr lang="zh-CN" altLang="en-US" sz="2000" b="1" dirty="0">
                  <a:solidFill>
                    <a:srgbClr val="000000"/>
                  </a:solidFill>
                  <a:latin typeface="Times New Roman" panose="02020603050405020304" pitchFamily="18" charset="0"/>
                </a:rPr>
                <a:t>硅 </a:t>
              </a:r>
              <a:r>
                <a:rPr lang="en-US" altLang="zh-CN" sz="2000" b="1">
                  <a:solidFill>
                    <a:srgbClr val="000000"/>
                  </a:solidFill>
                  <a:latin typeface="Times New Roman" panose="02020603050405020304" pitchFamily="18" charset="0"/>
                </a:rPr>
                <a:t>0.5V</a:t>
              </a:r>
              <a:endParaRPr lang="en-US" altLang="zh-CN" sz="2000" b="1">
                <a:solidFill>
                  <a:srgbClr val="000000"/>
                </a:solidFill>
                <a:latin typeface="Times New Roman" panose="02020603050405020304" pitchFamily="18" charset="0"/>
              </a:endParaRPr>
            </a:p>
          </p:txBody>
        </p:sp>
        <p:sp>
          <p:nvSpPr>
            <p:cNvPr id="148519" name="矩形 148518"/>
            <p:cNvSpPr/>
            <p:nvPr/>
          </p:nvSpPr>
          <p:spPr>
            <a:xfrm>
              <a:off x="2785" y="4009"/>
              <a:ext cx="632" cy="251"/>
            </a:xfrm>
            <a:prstGeom prst="rect">
              <a:avLst/>
            </a:prstGeom>
            <a:noFill/>
            <a:ln w="9525">
              <a:noFill/>
            </a:ln>
          </p:spPr>
          <p:txBody>
            <a:bodyPr wrap="none" anchor="t">
              <a:spAutoFit/>
            </a:bodyPr>
            <a:lstStyle/>
            <a:p>
              <a:pPr eaLnBrk="0" hangingPunct="0"/>
              <a:r>
                <a:rPr lang="zh-CN" altLang="en-US" sz="2000" b="1" dirty="0">
                  <a:solidFill>
                    <a:srgbClr val="000000"/>
                  </a:solidFill>
                  <a:latin typeface="Times New Roman" panose="02020603050405020304" pitchFamily="18" charset="0"/>
                </a:rPr>
                <a:t>锗 </a:t>
              </a:r>
              <a:r>
                <a:rPr lang="en-US" altLang="zh-CN" sz="2000" b="1">
                  <a:solidFill>
                    <a:srgbClr val="000000"/>
                  </a:solidFill>
                  <a:latin typeface="Times New Roman" panose="02020603050405020304" pitchFamily="18" charset="0"/>
                </a:rPr>
                <a:t>0.1V</a:t>
              </a:r>
              <a:endParaRPr lang="en-US" altLang="zh-CN" sz="2000" b="1">
                <a:solidFill>
                  <a:srgbClr val="000000"/>
                </a:solidFill>
                <a:latin typeface="Times New Roman" panose="02020603050405020304"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8483"/>
                                        </p:tgtEl>
                                        <p:attrNameLst>
                                          <p:attrName>style.visibility</p:attrName>
                                        </p:attrNameLst>
                                      </p:cBhvr>
                                      <p:to>
                                        <p:strVal val="visible"/>
                                      </p:to>
                                    </p:set>
                                    <p:animEffect transition="in" filter="blinds(horizontal)">
                                      <p:cBhvr>
                                        <p:cTn id="7" dur="500"/>
                                        <p:tgtEl>
                                          <p:spTgt spid="14848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8486"/>
                                        </p:tgtEl>
                                        <p:attrNameLst>
                                          <p:attrName>style.visibility</p:attrName>
                                        </p:attrNameLst>
                                      </p:cBhvr>
                                      <p:to>
                                        <p:strVal val="visible"/>
                                      </p:to>
                                    </p:set>
                                    <p:animEffect transition="in" filter="wipe(left)">
                                      <p:cBhvr>
                                        <p:cTn id="12" dur="500"/>
                                        <p:tgtEl>
                                          <p:spTgt spid="14848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8491"/>
                                        </p:tgtEl>
                                        <p:attrNameLst>
                                          <p:attrName>style.visibility</p:attrName>
                                        </p:attrNameLst>
                                      </p:cBhvr>
                                      <p:to>
                                        <p:strVal val="visible"/>
                                      </p:to>
                                    </p:set>
                                    <p:animEffect transition="in" filter="blinds(horizontal)">
                                      <p:cBhvr>
                                        <p:cTn id="17" dur="500"/>
                                        <p:tgtEl>
                                          <p:spTgt spid="14849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48494"/>
                                        </p:tgtEl>
                                        <p:attrNameLst>
                                          <p:attrName>style.visibility</p:attrName>
                                        </p:attrNameLst>
                                      </p:cBhvr>
                                      <p:to>
                                        <p:strVal val="visible"/>
                                      </p:to>
                                    </p:set>
                                    <p:animEffect transition="in" filter="wipe(right)">
                                      <p:cBhvr>
                                        <p:cTn id="22" dur="500"/>
                                        <p:tgtEl>
                                          <p:spTgt spid="14849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8512"/>
                                        </p:tgtEl>
                                        <p:attrNameLst>
                                          <p:attrName>style.visibility</p:attrName>
                                        </p:attrNameLst>
                                      </p:cBhvr>
                                      <p:to>
                                        <p:strVal val="visible"/>
                                      </p:to>
                                    </p:set>
                                    <p:animEffect transition="in" filter="blinds(horizontal)">
                                      <p:cBhvr>
                                        <p:cTn id="27" dur="500"/>
                                        <p:tgtEl>
                                          <p:spTgt spid="1485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8513"/>
                                        </p:tgtEl>
                                        <p:attrNameLst>
                                          <p:attrName>style.visibility</p:attrName>
                                        </p:attrNameLst>
                                      </p:cBhvr>
                                      <p:to>
                                        <p:strVal val="visible"/>
                                      </p:to>
                                    </p:set>
                                    <p:animEffect transition="in" filter="blinds(horizontal)">
                                      <p:cBhvr>
                                        <p:cTn id="32" dur="500"/>
                                        <p:tgtEl>
                                          <p:spTgt spid="14851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8514"/>
                                        </p:tgtEl>
                                        <p:attrNameLst>
                                          <p:attrName>style.visibility</p:attrName>
                                        </p:attrNameLst>
                                      </p:cBhvr>
                                      <p:to>
                                        <p:strVal val="visible"/>
                                      </p:to>
                                    </p:set>
                                    <p:animEffect transition="in" filter="blinds(horizontal)">
                                      <p:cBhvr>
                                        <p:cTn id="37" dur="500"/>
                                        <p:tgtEl>
                                          <p:spTgt spid="14851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48515"/>
                                        </p:tgtEl>
                                        <p:attrNameLst>
                                          <p:attrName>style.visibility</p:attrName>
                                        </p:attrNameLst>
                                      </p:cBhvr>
                                      <p:to>
                                        <p:strVal val="visible"/>
                                      </p:to>
                                    </p:set>
                                    <p:animEffect transition="in" filter="blinds(horizontal)">
                                      <p:cBhvr>
                                        <p:cTn id="42" dur="500"/>
                                        <p:tgtEl>
                                          <p:spTgt spid="148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12" grpId="0"/>
      <p:bldP spid="148513" grpId="0"/>
      <p:bldP spid="148514"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9506" name="文本框 149505"/>
          <p:cNvSpPr txBox="1"/>
          <p:nvPr/>
        </p:nvSpPr>
        <p:spPr>
          <a:xfrm>
            <a:off x="1600200" y="287497"/>
            <a:ext cx="5410200" cy="521970"/>
          </a:xfrm>
          <a:prstGeom prst="rect">
            <a:avLst/>
          </a:prstGeom>
          <a:noFill/>
          <a:ln w="9525">
            <a:noFill/>
          </a:ln>
        </p:spPr>
        <p:txBody>
          <a:bodyPr anchor="ctr">
            <a:spAutoFit/>
          </a:bodyPr>
          <a:lstStyle/>
          <a:p>
            <a:pPr eaLnBrk="0" hangingPunct="0"/>
            <a:r>
              <a:rPr lang="en-US" altLang="zh-CN" sz="2800" b="1" dirty="0">
                <a:solidFill>
                  <a:srgbClr val="FF3300"/>
                </a:solidFill>
                <a:latin typeface="黑体" panose="02010609060101010101" pitchFamily="49" charset="-122"/>
                <a:ea typeface="黑体" panose="02010609060101010101" pitchFamily="49" charset="-122"/>
              </a:rPr>
              <a:t>8(1).2.2 PN</a:t>
            </a:r>
            <a:r>
              <a:rPr lang="zh-CN" altLang="en-US" sz="2800" b="1" dirty="0">
                <a:solidFill>
                  <a:srgbClr val="FF3300"/>
                </a:solidFill>
                <a:latin typeface="黑体" panose="02010609060101010101" pitchFamily="49" charset="-122"/>
                <a:ea typeface="黑体" panose="02010609060101010101" pitchFamily="49" charset="-122"/>
              </a:rPr>
              <a:t>结的单向导电性</a:t>
            </a:r>
            <a:endParaRPr lang="zh-CN" altLang="en-US" sz="2800">
              <a:solidFill>
                <a:srgbClr val="0000FF"/>
              </a:solidFill>
              <a:latin typeface="黑体" panose="02010609060101010101" pitchFamily="49" charset="-122"/>
              <a:ea typeface="黑体" panose="02010609060101010101" pitchFamily="49" charset="-122"/>
            </a:endParaRPr>
          </a:p>
        </p:txBody>
      </p:sp>
      <p:sp>
        <p:nvSpPr>
          <p:cNvPr id="149507" name="文本框 149506"/>
          <p:cNvSpPr txBox="1"/>
          <p:nvPr/>
        </p:nvSpPr>
        <p:spPr>
          <a:xfrm>
            <a:off x="381000" y="946150"/>
            <a:ext cx="8534400" cy="457200"/>
          </a:xfrm>
          <a:prstGeom prst="rect">
            <a:avLst/>
          </a:prstGeom>
          <a:noFill/>
          <a:ln w="9525">
            <a:noFill/>
          </a:ln>
        </p:spPr>
        <p:txBody>
          <a:bodyPr anchor="ctr">
            <a:spAutoFit/>
          </a:bodyPr>
          <a:lstStyle/>
          <a:p>
            <a:pPr algn="l" eaLnBrk="0" hangingPunct="0"/>
            <a:r>
              <a:rPr lang="en-US" altLang="zh-CN" b="1">
                <a:solidFill>
                  <a:srgbClr val="A50021"/>
                </a:solidFill>
                <a:latin typeface="Times New Roman" panose="02020603050405020304" pitchFamily="18" charset="0"/>
              </a:rPr>
              <a:t>1.  </a:t>
            </a:r>
            <a:r>
              <a:rPr lang="zh-CN" altLang="en-US" b="1" dirty="0">
                <a:solidFill>
                  <a:srgbClr val="A50021"/>
                </a:solidFill>
                <a:latin typeface="Times New Roman" panose="02020603050405020304" pitchFamily="18" charset="0"/>
                <a:ea typeface="幼圆" panose="02010509060101010101" pitchFamily="49" charset="-122"/>
              </a:rPr>
              <a:t>加正向电压（正偏）</a:t>
            </a:r>
            <a:r>
              <a:rPr lang="en-US" altLang="zh-CN" b="1">
                <a:solidFill>
                  <a:srgbClr val="A50021"/>
                </a:solidFill>
                <a:latin typeface="Times New Roman" panose="02020603050405020304" pitchFamily="18" charset="0"/>
                <a:ea typeface="幼圆" panose="02010509060101010101" pitchFamily="49" charset="-122"/>
              </a:rPr>
              <a:t>——</a:t>
            </a:r>
            <a:r>
              <a:rPr lang="zh-CN" altLang="en-US" b="1" dirty="0">
                <a:solidFill>
                  <a:srgbClr val="A50021"/>
                </a:solidFill>
                <a:latin typeface="Times New Roman" panose="02020603050405020304" pitchFamily="18" charset="0"/>
              </a:rPr>
              <a:t>电源正极接</a:t>
            </a:r>
            <a:r>
              <a:rPr lang="en-US" altLang="zh-CN" b="1" dirty="0">
                <a:solidFill>
                  <a:srgbClr val="A50021"/>
                </a:solidFill>
                <a:latin typeface="Times New Roman" panose="02020603050405020304" pitchFamily="18" charset="0"/>
              </a:rPr>
              <a:t>P</a:t>
            </a:r>
            <a:r>
              <a:rPr lang="zh-CN" altLang="en-US" b="1" dirty="0">
                <a:solidFill>
                  <a:srgbClr val="A50021"/>
                </a:solidFill>
                <a:latin typeface="Times New Roman" panose="02020603050405020304" pitchFamily="18" charset="0"/>
              </a:rPr>
              <a:t>区，负极接</a:t>
            </a:r>
            <a:r>
              <a:rPr lang="en-US" altLang="zh-CN" b="1" dirty="0">
                <a:solidFill>
                  <a:srgbClr val="A50021"/>
                </a:solidFill>
                <a:latin typeface="Times New Roman" panose="02020603050405020304" pitchFamily="18" charset="0"/>
              </a:rPr>
              <a:t>N</a:t>
            </a:r>
            <a:r>
              <a:rPr lang="zh-CN" altLang="en-US" b="1" dirty="0">
                <a:solidFill>
                  <a:srgbClr val="A50021"/>
                </a:solidFill>
                <a:latin typeface="Times New Roman" panose="02020603050405020304" pitchFamily="18" charset="0"/>
              </a:rPr>
              <a:t>区</a:t>
            </a:r>
            <a:r>
              <a:rPr lang="zh-CN" altLang="en-US" b="1" dirty="0">
                <a:solidFill>
                  <a:srgbClr val="A50021"/>
                </a:solidFill>
                <a:latin typeface="Times New Roman" panose="02020603050405020304" pitchFamily="18" charset="0"/>
                <a:ea typeface="幼圆" panose="02010509060101010101" pitchFamily="49" charset="-122"/>
              </a:rPr>
              <a:t> </a:t>
            </a:r>
            <a:endParaRPr lang="zh-CN" altLang="en-US" b="1" dirty="0">
              <a:solidFill>
                <a:srgbClr val="0000FF"/>
              </a:solidFill>
              <a:latin typeface="黑体" panose="02010609060101010101" pitchFamily="49" charset="-122"/>
              <a:ea typeface="黑体" panose="02010609060101010101" pitchFamily="49" charset="-122"/>
            </a:endParaRPr>
          </a:p>
        </p:txBody>
      </p:sp>
      <p:sp>
        <p:nvSpPr>
          <p:cNvPr id="149508" name="文本框 149507"/>
          <p:cNvSpPr txBox="1"/>
          <p:nvPr/>
        </p:nvSpPr>
        <p:spPr>
          <a:xfrm>
            <a:off x="381000" y="1295400"/>
            <a:ext cx="8153400" cy="1039813"/>
          </a:xfrm>
          <a:prstGeom prst="rect">
            <a:avLst/>
          </a:prstGeom>
          <a:noFill/>
          <a:ln w="9525">
            <a:noFill/>
          </a:ln>
        </p:spPr>
        <p:txBody>
          <a:bodyPr anchor="ctr">
            <a:spAutoFit/>
          </a:bodyPr>
          <a:lstStyle/>
          <a:p>
            <a:pPr algn="l" eaLnBrk="0" hangingPunct="0">
              <a:lnSpc>
                <a:spcPct val="115000"/>
              </a:lnSpc>
            </a:pPr>
            <a:r>
              <a:rPr lang="en-US" altLang="zh-CN" sz="2800" b="1" dirty="0">
                <a:latin typeface="宋体" panose="02010600030101010101" pitchFamily="2" charset="-122"/>
              </a:rPr>
              <a:t>   </a:t>
            </a:r>
            <a:r>
              <a:rPr lang="zh-CN" altLang="en-US" b="1" dirty="0">
                <a:latin typeface="宋体" panose="02010600030101010101" pitchFamily="2" charset="-122"/>
              </a:rPr>
              <a:t>外电场的方向与内电场方向相反。</a:t>
            </a:r>
            <a:endParaRPr lang="zh-CN" altLang="en-US" b="1" dirty="0">
              <a:latin typeface="宋体" panose="02010600030101010101" pitchFamily="2" charset="-122"/>
            </a:endParaRPr>
          </a:p>
          <a:p>
            <a:pPr algn="l" eaLnBrk="0" hangingPunct="0">
              <a:lnSpc>
                <a:spcPct val="125000"/>
              </a:lnSpc>
            </a:pPr>
            <a:r>
              <a:rPr lang="zh-CN" altLang="en-US" b="1" dirty="0">
                <a:solidFill>
                  <a:srgbClr val="FF3300"/>
                </a:solidFill>
                <a:latin typeface="Times New Roman" panose="02020603050405020304" pitchFamily="18" charset="0"/>
              </a:rPr>
              <a:t>  </a:t>
            </a:r>
            <a:r>
              <a:rPr lang="zh-CN" altLang="en-US" b="1" dirty="0">
                <a:solidFill>
                  <a:srgbClr val="0000FF"/>
                </a:solidFill>
                <a:latin typeface="Times New Roman" panose="02020603050405020304" pitchFamily="18" charset="0"/>
              </a:rPr>
              <a:t>外电场削弱内电场</a:t>
            </a:r>
            <a:endParaRPr lang="zh-CN" altLang="en-US" b="1" dirty="0">
              <a:latin typeface="宋体" panose="02010600030101010101" pitchFamily="2" charset="-122"/>
            </a:endParaRPr>
          </a:p>
        </p:txBody>
      </p:sp>
      <p:sp>
        <p:nvSpPr>
          <p:cNvPr id="149509" name="文本框 149508"/>
          <p:cNvSpPr txBox="1"/>
          <p:nvPr/>
        </p:nvSpPr>
        <p:spPr>
          <a:xfrm>
            <a:off x="3048000" y="1828800"/>
            <a:ext cx="2514600" cy="512763"/>
          </a:xfrm>
          <a:prstGeom prst="rect">
            <a:avLst/>
          </a:prstGeom>
          <a:noFill/>
          <a:ln w="9525">
            <a:noFill/>
          </a:ln>
        </p:spPr>
        <p:txBody>
          <a:bodyPr anchor="ctr">
            <a:spAutoFit/>
          </a:bodyPr>
          <a:lstStyle/>
          <a:p>
            <a:pPr algn="l" eaLnBrk="0" hangingPunct="0">
              <a:lnSpc>
                <a:spcPct val="115000"/>
              </a:lnSpc>
            </a:pPr>
            <a:r>
              <a:rPr lang="en-US" altLang="zh-CN" b="1" dirty="0">
                <a:solidFill>
                  <a:srgbClr val="FF3300"/>
                </a:solidFill>
                <a:latin typeface="Times New Roman" panose="02020603050405020304" pitchFamily="18" charset="0"/>
              </a:rPr>
              <a:t>→</a:t>
            </a:r>
            <a:r>
              <a:rPr lang="zh-CN" altLang="en-US" b="1" dirty="0">
                <a:solidFill>
                  <a:srgbClr val="0000FF"/>
                </a:solidFill>
                <a:latin typeface="Times New Roman" panose="02020603050405020304" pitchFamily="18" charset="0"/>
              </a:rPr>
              <a:t>耗尽层变窄</a:t>
            </a:r>
            <a:endParaRPr lang="zh-CN" altLang="en-US" b="1" dirty="0">
              <a:solidFill>
                <a:srgbClr val="0000FF"/>
              </a:solidFill>
              <a:latin typeface="Times New Roman" panose="02020603050405020304" pitchFamily="18" charset="0"/>
            </a:endParaRPr>
          </a:p>
        </p:txBody>
      </p:sp>
      <p:sp>
        <p:nvSpPr>
          <p:cNvPr id="149510" name="文本框 149509"/>
          <p:cNvSpPr txBox="1"/>
          <p:nvPr/>
        </p:nvSpPr>
        <p:spPr>
          <a:xfrm>
            <a:off x="5029200" y="1828800"/>
            <a:ext cx="3886200" cy="512763"/>
          </a:xfrm>
          <a:prstGeom prst="rect">
            <a:avLst/>
          </a:prstGeom>
          <a:noFill/>
          <a:ln w="9525">
            <a:noFill/>
          </a:ln>
        </p:spPr>
        <p:txBody>
          <a:bodyPr anchor="ctr">
            <a:spAutoFit/>
          </a:bodyPr>
          <a:lstStyle/>
          <a:p>
            <a:pPr algn="l" eaLnBrk="0" hangingPunct="0">
              <a:lnSpc>
                <a:spcPct val="115000"/>
              </a:lnSpc>
            </a:pPr>
            <a:r>
              <a:rPr lang="en-US" altLang="zh-CN" b="1" dirty="0">
                <a:solidFill>
                  <a:srgbClr val="FF3300"/>
                </a:solidFill>
                <a:latin typeface="Times New Roman" panose="02020603050405020304" pitchFamily="18" charset="0"/>
              </a:rPr>
              <a:t>→</a:t>
            </a:r>
            <a:r>
              <a:rPr lang="zh-CN" altLang="en-US" b="1" dirty="0">
                <a:solidFill>
                  <a:srgbClr val="0000FF"/>
                </a:solidFill>
                <a:latin typeface="Times New Roman" panose="02020603050405020304" pitchFamily="18" charset="0"/>
              </a:rPr>
              <a:t>扩散运动＞漂移运动</a:t>
            </a:r>
            <a:endParaRPr lang="zh-CN" altLang="en-US" sz="2800" b="1">
              <a:solidFill>
                <a:srgbClr val="0000FF"/>
              </a:solidFill>
              <a:latin typeface="Times New Roman" panose="02020603050405020304" pitchFamily="18" charset="0"/>
            </a:endParaRPr>
          </a:p>
        </p:txBody>
      </p:sp>
      <p:sp>
        <p:nvSpPr>
          <p:cNvPr id="149511" name="文本框 149510"/>
          <p:cNvSpPr txBox="1"/>
          <p:nvPr/>
        </p:nvSpPr>
        <p:spPr>
          <a:xfrm>
            <a:off x="609600" y="2362200"/>
            <a:ext cx="4495800" cy="512763"/>
          </a:xfrm>
          <a:prstGeom prst="rect">
            <a:avLst/>
          </a:prstGeom>
          <a:noFill/>
          <a:ln w="9525">
            <a:noFill/>
          </a:ln>
        </p:spPr>
        <p:txBody>
          <a:bodyPr anchor="ctr">
            <a:spAutoFit/>
          </a:bodyPr>
          <a:lstStyle/>
          <a:p>
            <a:pPr algn="l" eaLnBrk="0" hangingPunct="0">
              <a:lnSpc>
                <a:spcPct val="115000"/>
              </a:lnSpc>
            </a:pPr>
            <a:r>
              <a:rPr lang="en-US" altLang="zh-CN" b="1" dirty="0">
                <a:solidFill>
                  <a:srgbClr val="FF3300"/>
                </a:solidFill>
                <a:latin typeface="Times New Roman" panose="02020603050405020304" pitchFamily="18" charset="0"/>
              </a:rPr>
              <a:t>→</a:t>
            </a:r>
            <a:r>
              <a:rPr lang="zh-CN" altLang="en-US" b="1" dirty="0">
                <a:solidFill>
                  <a:schemeClr val="hlink"/>
                </a:solidFill>
                <a:latin typeface="Times New Roman" panose="02020603050405020304" pitchFamily="18" charset="0"/>
              </a:rPr>
              <a:t>多子</a:t>
            </a:r>
            <a:r>
              <a:rPr lang="zh-CN" altLang="en-US" b="1" dirty="0">
                <a:solidFill>
                  <a:srgbClr val="0000FF"/>
                </a:solidFill>
                <a:latin typeface="宋体" panose="02010600030101010101" pitchFamily="2" charset="-122"/>
              </a:rPr>
              <a:t>扩散形成正向电流</a:t>
            </a:r>
            <a:r>
              <a:rPr lang="en-US" altLang="zh-CN" b="1" i="1">
                <a:solidFill>
                  <a:srgbClr val="0000FF"/>
                </a:solidFill>
                <a:latin typeface="宋体" panose="02010600030101010101" pitchFamily="2" charset="-122"/>
              </a:rPr>
              <a:t>I</a:t>
            </a:r>
            <a:r>
              <a:rPr lang="en-US" altLang="zh-CN" b="1" baseline="-30000">
                <a:solidFill>
                  <a:srgbClr val="0000FF"/>
                </a:solidFill>
                <a:latin typeface="宋体" panose="02010600030101010101" pitchFamily="2" charset="-122"/>
              </a:rPr>
              <a:t> F</a:t>
            </a:r>
            <a:endParaRPr lang="en-US" altLang="zh-CN" b="1">
              <a:solidFill>
                <a:srgbClr val="0000FF"/>
              </a:solidFill>
              <a:latin typeface="宋体" panose="02010600030101010101" pitchFamily="2" charset="-122"/>
            </a:endParaRPr>
          </a:p>
        </p:txBody>
      </p:sp>
      <p:pic>
        <p:nvPicPr>
          <p:cNvPr id="149512" name="图片 149511"/>
          <p:cNvPicPr>
            <a:picLocks noChangeAspect="1"/>
          </p:cNvPicPr>
          <p:nvPr/>
        </p:nvPicPr>
        <p:blipFill>
          <a:blip r:embed="rId1"/>
          <a:stretch>
            <a:fillRect/>
          </a:stretch>
        </p:blipFill>
        <p:spPr>
          <a:xfrm>
            <a:off x="1619250" y="3063875"/>
            <a:ext cx="6629400" cy="3794125"/>
          </a:xfrm>
          <a:prstGeom prst="rect">
            <a:avLst/>
          </a:prstGeom>
          <a:noFill/>
          <a:ln w="9525">
            <a:noFill/>
          </a:ln>
        </p:spPr>
      </p:pic>
      <p:grpSp>
        <p:nvGrpSpPr>
          <p:cNvPr id="149513" name="组合 149512"/>
          <p:cNvGrpSpPr/>
          <p:nvPr/>
        </p:nvGrpSpPr>
        <p:grpSpPr>
          <a:xfrm>
            <a:off x="3048000" y="4191000"/>
            <a:ext cx="3657600" cy="571500"/>
            <a:chOff x="-336" y="408"/>
            <a:chExt cx="4032" cy="432"/>
          </a:xfrm>
        </p:grpSpPr>
        <p:sp>
          <p:nvSpPr>
            <p:cNvPr id="149514" name="右箭头 149513"/>
            <p:cNvSpPr/>
            <p:nvPr/>
          </p:nvSpPr>
          <p:spPr>
            <a:xfrm>
              <a:off x="-336" y="408"/>
              <a:ext cx="4032" cy="432"/>
            </a:xfrm>
            <a:prstGeom prst="rightArrow">
              <a:avLst>
                <a:gd name="adj1" fmla="val 50000"/>
                <a:gd name="adj2" fmla="val 233333"/>
              </a:avLst>
            </a:prstGeom>
            <a:solidFill>
              <a:srgbClr val="FF99CC"/>
            </a:solidFill>
            <a:ln w="9525" cap="flat" cmpd="sng">
              <a:solidFill>
                <a:schemeClr val="tx1"/>
              </a:solidFill>
              <a:prstDash val="solid"/>
              <a:miter/>
              <a:headEnd type="none" w="med" len="med"/>
              <a:tailEnd type="none" w="med" len="med"/>
            </a:ln>
          </p:spPr>
          <p:txBody>
            <a:bodyPr/>
            <a:lstStyle/>
            <a:p>
              <a:endParaRPr lang="zh-CN" altLang="en-US"/>
            </a:p>
          </p:txBody>
        </p:sp>
        <p:sp>
          <p:nvSpPr>
            <p:cNvPr id="149515" name="文本框 149514"/>
            <p:cNvSpPr txBox="1"/>
            <p:nvPr/>
          </p:nvSpPr>
          <p:spPr>
            <a:xfrm>
              <a:off x="914" y="480"/>
              <a:ext cx="1065" cy="230"/>
            </a:xfrm>
            <a:prstGeom prst="rect">
              <a:avLst/>
            </a:prstGeom>
            <a:noFill/>
            <a:ln w="9525">
              <a:noFill/>
            </a:ln>
          </p:spPr>
          <p:txBody>
            <a:bodyPr>
              <a:spAutoFit/>
            </a:bodyPr>
            <a:lstStyle/>
            <a:p>
              <a:pPr algn="l" eaLnBrk="0" hangingPunct="0">
                <a:spcBef>
                  <a:spcPct val="50000"/>
                </a:spcBef>
              </a:pPr>
              <a:r>
                <a:rPr lang="zh-CN" altLang="en-US" sz="1400" b="1" dirty="0">
                  <a:solidFill>
                    <a:srgbClr val="CC3300"/>
                  </a:solidFill>
                  <a:latin typeface="Times New Roman" panose="02020603050405020304" pitchFamily="18" charset="0"/>
                  <a:ea typeface="楷体_GB2312" pitchFamily="49" charset="-122"/>
                  <a:sym typeface="Symbol" panose="05050102010706020507" pitchFamily="18" charset="2"/>
                </a:rPr>
                <a:t>正向电流</a:t>
              </a:r>
              <a:endParaRPr lang="zh-CN" altLang="en-US" sz="1800" b="1">
                <a:solidFill>
                  <a:srgbClr val="CC3300"/>
                </a:solidFill>
                <a:latin typeface="Times New Roman" panose="02020603050405020304" pitchFamily="18" charset="0"/>
                <a:ea typeface="楷体_GB2312" pitchFamily="49" charset="-122"/>
                <a:sym typeface="Symbol" panose="05050102010706020507" pitchFamily="18" charset="2"/>
              </a:endParaRPr>
            </a:p>
          </p:txBody>
        </p:sp>
      </p:grpSp>
      <p:sp>
        <p:nvSpPr>
          <p:cNvPr id="149516" name="标题 149515"/>
          <p:cNvSpPr>
            <a:spLocks noGrp="1"/>
          </p:cNvSpPr>
          <p:nvPr>
            <p:ph type="title" idx="4294967295"/>
          </p:nvPr>
        </p:nvSpPr>
        <p:spPr>
          <a:xfrm>
            <a:off x="0" y="609600"/>
            <a:ext cx="7772400" cy="1143000"/>
          </a:xfrm>
        </p:spPr>
        <p:txBody>
          <a:bodyPr anchor="ctr"/>
          <a:lstStyle/>
          <a:p>
            <a:r>
              <a:rPr lang="en-US" altLang="zh-CN" dirty="0"/>
              <a:t> </a:t>
            </a: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9507"/>
                                        </p:tgtEl>
                                        <p:attrNameLst>
                                          <p:attrName>style.visibility</p:attrName>
                                        </p:attrNameLst>
                                      </p:cBhvr>
                                      <p:to>
                                        <p:strVal val="visible"/>
                                      </p:to>
                                    </p:set>
                                    <p:animEffect transition="in" filter="box(in)">
                                      <p:cBhvr>
                                        <p:cTn id="7" dur="500"/>
                                        <p:tgtEl>
                                          <p:spTgt spid="14950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9512"/>
                                        </p:tgtEl>
                                        <p:attrNameLst>
                                          <p:attrName>style.visibility</p:attrName>
                                        </p:attrNameLst>
                                      </p:cBhvr>
                                      <p:to>
                                        <p:strVal val="visible"/>
                                      </p:to>
                                    </p:set>
                                    <p:animEffect transition="in" filter="blinds(horizontal)">
                                      <p:cBhvr>
                                        <p:cTn id="12" dur="500"/>
                                        <p:tgtEl>
                                          <p:spTgt spid="149512"/>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8" fill="hold" grpId="0" nodeType="clickEffect">
                                  <p:stCondLst>
                                    <p:cond delay="0"/>
                                  </p:stCondLst>
                                  <p:childTnLst>
                                    <p:set>
                                      <p:cBhvr>
                                        <p:cTn id="16" dur="1" fill="hold">
                                          <p:stCondLst>
                                            <p:cond delay="0"/>
                                          </p:stCondLst>
                                        </p:cTn>
                                        <p:tgtEl>
                                          <p:spTgt spid="149508"/>
                                        </p:tgtEl>
                                        <p:attrNameLst>
                                          <p:attrName>style.visibility</p:attrName>
                                        </p:attrNameLst>
                                      </p:cBhvr>
                                      <p:to>
                                        <p:strVal val="visible"/>
                                      </p:to>
                                    </p:set>
                                    <p:anim calcmode="lin" valueType="num">
                                      <p:cBhvr>
                                        <p:cTn id="17" dur="500" fill="hold"/>
                                        <p:tgtEl>
                                          <p:spTgt spid="149508"/>
                                        </p:tgtEl>
                                        <p:attrNameLst>
                                          <p:attrName>ppt_x</p:attrName>
                                        </p:attrNameLst>
                                      </p:cBhvr>
                                      <p:tavLst>
                                        <p:tav tm="0">
                                          <p:val>
                                            <p:strVal val="#ppt_x-#ppt_w/2"/>
                                          </p:val>
                                        </p:tav>
                                        <p:tav tm="100000">
                                          <p:val>
                                            <p:strVal val="#ppt_x"/>
                                          </p:val>
                                        </p:tav>
                                      </p:tavLst>
                                    </p:anim>
                                    <p:anim calcmode="lin" valueType="num">
                                      <p:cBhvr>
                                        <p:cTn id="18" dur="500" fill="hold"/>
                                        <p:tgtEl>
                                          <p:spTgt spid="149508"/>
                                        </p:tgtEl>
                                        <p:attrNameLst>
                                          <p:attrName>ppt_y</p:attrName>
                                        </p:attrNameLst>
                                      </p:cBhvr>
                                      <p:tavLst>
                                        <p:tav tm="0">
                                          <p:val>
                                            <p:strVal val="#ppt_y"/>
                                          </p:val>
                                        </p:tav>
                                        <p:tav tm="100000">
                                          <p:val>
                                            <p:strVal val="#ppt_y"/>
                                          </p:val>
                                        </p:tav>
                                      </p:tavLst>
                                    </p:anim>
                                    <p:anim calcmode="lin" valueType="num">
                                      <p:cBhvr>
                                        <p:cTn id="19" dur="500" fill="hold"/>
                                        <p:tgtEl>
                                          <p:spTgt spid="149508"/>
                                        </p:tgtEl>
                                        <p:attrNameLst>
                                          <p:attrName>ppt_w</p:attrName>
                                        </p:attrNameLst>
                                      </p:cBhvr>
                                      <p:tavLst>
                                        <p:tav tm="0">
                                          <p:val>
                                            <p:fltVal val="0"/>
                                          </p:val>
                                        </p:tav>
                                        <p:tav tm="100000">
                                          <p:val>
                                            <p:strVal val="#ppt_w"/>
                                          </p:val>
                                        </p:tav>
                                      </p:tavLst>
                                    </p:anim>
                                    <p:anim calcmode="lin" valueType="num">
                                      <p:cBhvr>
                                        <p:cTn id="20" dur="500" fill="hold"/>
                                        <p:tgtEl>
                                          <p:spTgt spid="149508"/>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8" fill="hold" grpId="0" nodeType="clickEffect">
                                  <p:stCondLst>
                                    <p:cond delay="0"/>
                                  </p:stCondLst>
                                  <p:childTnLst>
                                    <p:set>
                                      <p:cBhvr>
                                        <p:cTn id="24" dur="1" fill="hold">
                                          <p:stCondLst>
                                            <p:cond delay="0"/>
                                          </p:stCondLst>
                                        </p:cTn>
                                        <p:tgtEl>
                                          <p:spTgt spid="149509"/>
                                        </p:tgtEl>
                                        <p:attrNameLst>
                                          <p:attrName>style.visibility</p:attrName>
                                        </p:attrNameLst>
                                      </p:cBhvr>
                                      <p:to>
                                        <p:strVal val="visible"/>
                                      </p:to>
                                    </p:set>
                                    <p:anim calcmode="lin" valueType="num">
                                      <p:cBhvr>
                                        <p:cTn id="25" dur="500" fill="hold"/>
                                        <p:tgtEl>
                                          <p:spTgt spid="149509"/>
                                        </p:tgtEl>
                                        <p:attrNameLst>
                                          <p:attrName>ppt_x</p:attrName>
                                        </p:attrNameLst>
                                      </p:cBhvr>
                                      <p:tavLst>
                                        <p:tav tm="0">
                                          <p:val>
                                            <p:strVal val="#ppt_x-#ppt_w/2"/>
                                          </p:val>
                                        </p:tav>
                                        <p:tav tm="100000">
                                          <p:val>
                                            <p:strVal val="#ppt_x"/>
                                          </p:val>
                                        </p:tav>
                                      </p:tavLst>
                                    </p:anim>
                                    <p:anim calcmode="lin" valueType="num">
                                      <p:cBhvr>
                                        <p:cTn id="26" dur="500" fill="hold"/>
                                        <p:tgtEl>
                                          <p:spTgt spid="149509"/>
                                        </p:tgtEl>
                                        <p:attrNameLst>
                                          <p:attrName>ppt_y</p:attrName>
                                        </p:attrNameLst>
                                      </p:cBhvr>
                                      <p:tavLst>
                                        <p:tav tm="0">
                                          <p:val>
                                            <p:strVal val="#ppt_y"/>
                                          </p:val>
                                        </p:tav>
                                        <p:tav tm="100000">
                                          <p:val>
                                            <p:strVal val="#ppt_y"/>
                                          </p:val>
                                        </p:tav>
                                      </p:tavLst>
                                    </p:anim>
                                    <p:anim calcmode="lin" valueType="num">
                                      <p:cBhvr>
                                        <p:cTn id="27" dur="500" fill="hold"/>
                                        <p:tgtEl>
                                          <p:spTgt spid="149509"/>
                                        </p:tgtEl>
                                        <p:attrNameLst>
                                          <p:attrName>ppt_w</p:attrName>
                                        </p:attrNameLst>
                                      </p:cBhvr>
                                      <p:tavLst>
                                        <p:tav tm="0">
                                          <p:val>
                                            <p:fltVal val="0"/>
                                          </p:val>
                                        </p:tav>
                                        <p:tav tm="100000">
                                          <p:val>
                                            <p:strVal val="#ppt_w"/>
                                          </p:val>
                                        </p:tav>
                                      </p:tavLst>
                                    </p:anim>
                                    <p:anim calcmode="lin" valueType="num">
                                      <p:cBhvr>
                                        <p:cTn id="28" dur="500" fill="hold"/>
                                        <p:tgtEl>
                                          <p:spTgt spid="149509"/>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7" presetClass="entr" presetSubtype="8" fill="hold" grpId="0" nodeType="clickEffect">
                                  <p:stCondLst>
                                    <p:cond delay="0"/>
                                  </p:stCondLst>
                                  <p:childTnLst>
                                    <p:set>
                                      <p:cBhvr>
                                        <p:cTn id="32" dur="1" fill="hold">
                                          <p:stCondLst>
                                            <p:cond delay="0"/>
                                          </p:stCondLst>
                                        </p:cTn>
                                        <p:tgtEl>
                                          <p:spTgt spid="149510"/>
                                        </p:tgtEl>
                                        <p:attrNameLst>
                                          <p:attrName>style.visibility</p:attrName>
                                        </p:attrNameLst>
                                      </p:cBhvr>
                                      <p:to>
                                        <p:strVal val="visible"/>
                                      </p:to>
                                    </p:set>
                                    <p:anim calcmode="lin" valueType="num">
                                      <p:cBhvr>
                                        <p:cTn id="33" dur="500" fill="hold"/>
                                        <p:tgtEl>
                                          <p:spTgt spid="149510"/>
                                        </p:tgtEl>
                                        <p:attrNameLst>
                                          <p:attrName>ppt_x</p:attrName>
                                        </p:attrNameLst>
                                      </p:cBhvr>
                                      <p:tavLst>
                                        <p:tav tm="0">
                                          <p:val>
                                            <p:strVal val="#ppt_x-#ppt_w/2"/>
                                          </p:val>
                                        </p:tav>
                                        <p:tav tm="100000">
                                          <p:val>
                                            <p:strVal val="#ppt_x"/>
                                          </p:val>
                                        </p:tav>
                                      </p:tavLst>
                                    </p:anim>
                                    <p:anim calcmode="lin" valueType="num">
                                      <p:cBhvr>
                                        <p:cTn id="34" dur="500" fill="hold"/>
                                        <p:tgtEl>
                                          <p:spTgt spid="149510"/>
                                        </p:tgtEl>
                                        <p:attrNameLst>
                                          <p:attrName>ppt_y</p:attrName>
                                        </p:attrNameLst>
                                      </p:cBhvr>
                                      <p:tavLst>
                                        <p:tav tm="0">
                                          <p:val>
                                            <p:strVal val="#ppt_y"/>
                                          </p:val>
                                        </p:tav>
                                        <p:tav tm="100000">
                                          <p:val>
                                            <p:strVal val="#ppt_y"/>
                                          </p:val>
                                        </p:tav>
                                      </p:tavLst>
                                    </p:anim>
                                    <p:anim calcmode="lin" valueType="num">
                                      <p:cBhvr>
                                        <p:cTn id="35" dur="500" fill="hold"/>
                                        <p:tgtEl>
                                          <p:spTgt spid="149510"/>
                                        </p:tgtEl>
                                        <p:attrNameLst>
                                          <p:attrName>ppt_w</p:attrName>
                                        </p:attrNameLst>
                                      </p:cBhvr>
                                      <p:tavLst>
                                        <p:tav tm="0">
                                          <p:val>
                                            <p:fltVal val="0"/>
                                          </p:val>
                                        </p:tav>
                                        <p:tav tm="100000">
                                          <p:val>
                                            <p:strVal val="#ppt_w"/>
                                          </p:val>
                                        </p:tav>
                                      </p:tavLst>
                                    </p:anim>
                                    <p:anim calcmode="lin" valueType="num">
                                      <p:cBhvr>
                                        <p:cTn id="36" dur="500" fill="hold"/>
                                        <p:tgtEl>
                                          <p:spTgt spid="149510"/>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7" presetClass="entr" presetSubtype="8" fill="hold" grpId="0" nodeType="clickEffect">
                                  <p:stCondLst>
                                    <p:cond delay="0"/>
                                  </p:stCondLst>
                                  <p:childTnLst>
                                    <p:set>
                                      <p:cBhvr>
                                        <p:cTn id="40" dur="1" fill="hold">
                                          <p:stCondLst>
                                            <p:cond delay="0"/>
                                          </p:stCondLst>
                                        </p:cTn>
                                        <p:tgtEl>
                                          <p:spTgt spid="149511"/>
                                        </p:tgtEl>
                                        <p:attrNameLst>
                                          <p:attrName>style.visibility</p:attrName>
                                        </p:attrNameLst>
                                      </p:cBhvr>
                                      <p:to>
                                        <p:strVal val="visible"/>
                                      </p:to>
                                    </p:set>
                                    <p:anim calcmode="lin" valueType="num">
                                      <p:cBhvr>
                                        <p:cTn id="41" dur="500" fill="hold"/>
                                        <p:tgtEl>
                                          <p:spTgt spid="149511"/>
                                        </p:tgtEl>
                                        <p:attrNameLst>
                                          <p:attrName>ppt_x</p:attrName>
                                        </p:attrNameLst>
                                      </p:cBhvr>
                                      <p:tavLst>
                                        <p:tav tm="0">
                                          <p:val>
                                            <p:strVal val="#ppt_x-#ppt_w/2"/>
                                          </p:val>
                                        </p:tav>
                                        <p:tav tm="100000">
                                          <p:val>
                                            <p:strVal val="#ppt_x"/>
                                          </p:val>
                                        </p:tav>
                                      </p:tavLst>
                                    </p:anim>
                                    <p:anim calcmode="lin" valueType="num">
                                      <p:cBhvr>
                                        <p:cTn id="42" dur="500" fill="hold"/>
                                        <p:tgtEl>
                                          <p:spTgt spid="149511"/>
                                        </p:tgtEl>
                                        <p:attrNameLst>
                                          <p:attrName>ppt_y</p:attrName>
                                        </p:attrNameLst>
                                      </p:cBhvr>
                                      <p:tavLst>
                                        <p:tav tm="0">
                                          <p:val>
                                            <p:strVal val="#ppt_y"/>
                                          </p:val>
                                        </p:tav>
                                        <p:tav tm="100000">
                                          <p:val>
                                            <p:strVal val="#ppt_y"/>
                                          </p:val>
                                        </p:tav>
                                      </p:tavLst>
                                    </p:anim>
                                    <p:anim calcmode="lin" valueType="num">
                                      <p:cBhvr>
                                        <p:cTn id="43" dur="500" fill="hold"/>
                                        <p:tgtEl>
                                          <p:spTgt spid="149511"/>
                                        </p:tgtEl>
                                        <p:attrNameLst>
                                          <p:attrName>ppt_w</p:attrName>
                                        </p:attrNameLst>
                                      </p:cBhvr>
                                      <p:tavLst>
                                        <p:tav tm="0">
                                          <p:val>
                                            <p:fltVal val="0"/>
                                          </p:val>
                                        </p:tav>
                                        <p:tav tm="100000">
                                          <p:val>
                                            <p:strVal val="#ppt_w"/>
                                          </p:val>
                                        </p:tav>
                                      </p:tavLst>
                                    </p:anim>
                                    <p:anim calcmode="lin" valueType="num">
                                      <p:cBhvr>
                                        <p:cTn id="44" dur="500" fill="hold"/>
                                        <p:tgtEl>
                                          <p:spTgt spid="149511"/>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49513"/>
                                        </p:tgtEl>
                                        <p:attrNameLst>
                                          <p:attrName>style.visibility</p:attrName>
                                        </p:attrNameLst>
                                      </p:cBhvr>
                                      <p:to>
                                        <p:strVal val="visible"/>
                                      </p:to>
                                    </p:set>
                                    <p:animEffect transition="in" filter="wipe(left)">
                                      <p:cBhvr>
                                        <p:cTn id="49" dur="500"/>
                                        <p:tgtEl>
                                          <p:spTgt spid="149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p:bldP spid="149508" grpId="0"/>
      <p:bldP spid="149509" grpId="0"/>
      <p:bldP spid="149510" grpId="0"/>
      <p:bldP spid="149511"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0530" name="文本框 150529"/>
          <p:cNvSpPr txBox="1"/>
          <p:nvPr/>
        </p:nvSpPr>
        <p:spPr>
          <a:xfrm>
            <a:off x="381000" y="381000"/>
            <a:ext cx="7924800" cy="519113"/>
          </a:xfrm>
          <a:prstGeom prst="rect">
            <a:avLst/>
          </a:prstGeom>
          <a:noFill/>
          <a:ln w="9525">
            <a:noFill/>
          </a:ln>
        </p:spPr>
        <p:txBody>
          <a:bodyPr anchor="ctr">
            <a:spAutoFit/>
          </a:bodyPr>
          <a:lstStyle/>
          <a:p>
            <a:pPr algn="l" eaLnBrk="0" hangingPunct="0"/>
            <a:r>
              <a:rPr lang="en-US" altLang="zh-CN" sz="2800" b="1">
                <a:solidFill>
                  <a:srgbClr val="FF3300"/>
                </a:solidFill>
                <a:latin typeface="Times New Roman" panose="02020603050405020304" pitchFamily="18" charset="0"/>
              </a:rPr>
              <a:t>2.  </a:t>
            </a:r>
            <a:r>
              <a:rPr lang="zh-CN" altLang="en-US" sz="2800" b="1" dirty="0">
                <a:solidFill>
                  <a:srgbClr val="FF3300"/>
                </a:solidFill>
                <a:latin typeface="Times New Roman" panose="02020603050405020304" pitchFamily="18" charset="0"/>
                <a:ea typeface="幼圆" panose="02010509060101010101" pitchFamily="49" charset="-122"/>
              </a:rPr>
              <a:t>加反向电压</a:t>
            </a:r>
            <a:r>
              <a:rPr lang="en-US" altLang="zh-CN" sz="2800" b="1">
                <a:solidFill>
                  <a:srgbClr val="FF3300"/>
                </a:solidFill>
                <a:latin typeface="Times New Roman" panose="02020603050405020304" pitchFamily="18" charset="0"/>
                <a:ea typeface="幼圆" panose="02010509060101010101" pitchFamily="49" charset="-122"/>
              </a:rPr>
              <a:t>——</a:t>
            </a:r>
            <a:r>
              <a:rPr lang="zh-CN" altLang="en-US" sz="2800" b="1" dirty="0">
                <a:solidFill>
                  <a:srgbClr val="FF3300"/>
                </a:solidFill>
                <a:latin typeface="Times New Roman" panose="02020603050405020304" pitchFamily="18" charset="0"/>
              </a:rPr>
              <a:t>电源正极接</a:t>
            </a:r>
            <a:r>
              <a:rPr lang="en-US" altLang="zh-CN" sz="2800" b="1" dirty="0">
                <a:solidFill>
                  <a:srgbClr val="FF3300"/>
                </a:solidFill>
                <a:latin typeface="Times New Roman" panose="02020603050405020304" pitchFamily="18" charset="0"/>
              </a:rPr>
              <a:t>N</a:t>
            </a:r>
            <a:r>
              <a:rPr lang="zh-CN" altLang="en-US" sz="2800" b="1" dirty="0">
                <a:solidFill>
                  <a:srgbClr val="FF3300"/>
                </a:solidFill>
                <a:latin typeface="Times New Roman" panose="02020603050405020304" pitchFamily="18" charset="0"/>
              </a:rPr>
              <a:t>区，负极接</a:t>
            </a:r>
            <a:r>
              <a:rPr lang="en-US" altLang="zh-CN" sz="2800" b="1" dirty="0">
                <a:solidFill>
                  <a:srgbClr val="FF3300"/>
                </a:solidFill>
                <a:latin typeface="Times New Roman" panose="02020603050405020304" pitchFamily="18" charset="0"/>
              </a:rPr>
              <a:t>P</a:t>
            </a:r>
            <a:r>
              <a:rPr lang="zh-CN" altLang="en-US" sz="2800" b="1" dirty="0">
                <a:solidFill>
                  <a:srgbClr val="FF3300"/>
                </a:solidFill>
                <a:latin typeface="Times New Roman" panose="02020603050405020304" pitchFamily="18" charset="0"/>
              </a:rPr>
              <a:t>区</a:t>
            </a:r>
            <a:r>
              <a:rPr lang="zh-CN" altLang="en-US" sz="2800" b="1" dirty="0">
                <a:solidFill>
                  <a:srgbClr val="FF3300"/>
                </a:solidFill>
                <a:latin typeface="Times New Roman" panose="02020603050405020304" pitchFamily="18" charset="0"/>
                <a:ea typeface="幼圆" panose="02010509060101010101" pitchFamily="49" charset="-122"/>
              </a:rPr>
              <a:t> </a:t>
            </a:r>
            <a:endParaRPr lang="zh-CN" altLang="en-US" sz="2800" b="1" dirty="0">
              <a:solidFill>
                <a:srgbClr val="FF3300"/>
              </a:solidFill>
              <a:latin typeface="黑体" panose="02010609060101010101" pitchFamily="49" charset="-122"/>
              <a:ea typeface="黑体" panose="02010609060101010101" pitchFamily="49" charset="-122"/>
            </a:endParaRPr>
          </a:p>
        </p:txBody>
      </p:sp>
      <p:sp>
        <p:nvSpPr>
          <p:cNvPr id="150531" name="文本框 150530"/>
          <p:cNvSpPr txBox="1"/>
          <p:nvPr/>
        </p:nvSpPr>
        <p:spPr>
          <a:xfrm>
            <a:off x="304800" y="1066800"/>
            <a:ext cx="8153400" cy="1039813"/>
          </a:xfrm>
          <a:prstGeom prst="rect">
            <a:avLst/>
          </a:prstGeom>
          <a:noFill/>
          <a:ln w="9525">
            <a:noFill/>
          </a:ln>
        </p:spPr>
        <p:txBody>
          <a:bodyPr anchor="ctr">
            <a:spAutoFit/>
          </a:bodyPr>
          <a:lstStyle/>
          <a:p>
            <a:pPr algn="l" eaLnBrk="0" hangingPunct="0">
              <a:lnSpc>
                <a:spcPct val="115000"/>
              </a:lnSpc>
            </a:pPr>
            <a:r>
              <a:rPr lang="en-US" altLang="zh-CN" sz="2800" b="1" dirty="0">
                <a:latin typeface="宋体" panose="02010600030101010101" pitchFamily="2" charset="-122"/>
              </a:rPr>
              <a:t>   </a:t>
            </a:r>
            <a:r>
              <a:rPr lang="zh-CN" altLang="en-US" b="1" dirty="0">
                <a:latin typeface="宋体" panose="02010600030101010101" pitchFamily="2" charset="-122"/>
              </a:rPr>
              <a:t>外电场的方向与内电场方向相同。</a:t>
            </a:r>
            <a:endParaRPr lang="zh-CN" altLang="en-US" b="1">
              <a:latin typeface="宋体" panose="02010600030101010101" pitchFamily="2" charset="-122"/>
            </a:endParaRPr>
          </a:p>
          <a:p>
            <a:pPr algn="l" eaLnBrk="0" hangingPunct="0">
              <a:lnSpc>
                <a:spcPct val="125000"/>
              </a:lnSpc>
            </a:pPr>
            <a:r>
              <a:rPr lang="zh-CN" altLang="en-US" b="1">
                <a:solidFill>
                  <a:srgbClr val="FF3300"/>
                </a:solidFill>
                <a:latin typeface="Times New Roman" panose="02020603050405020304" pitchFamily="18" charset="0"/>
              </a:rPr>
              <a:t>  </a:t>
            </a:r>
            <a:r>
              <a:rPr lang="zh-CN" altLang="en-US" b="1" dirty="0">
                <a:solidFill>
                  <a:srgbClr val="0000FF"/>
                </a:solidFill>
                <a:latin typeface="Times New Roman" panose="02020603050405020304" pitchFamily="18" charset="0"/>
              </a:rPr>
              <a:t>外电场加强内电场</a:t>
            </a:r>
            <a:endParaRPr lang="zh-CN" altLang="en-US" b="1" dirty="0">
              <a:latin typeface="宋体" panose="02010600030101010101" pitchFamily="2" charset="-122"/>
            </a:endParaRPr>
          </a:p>
        </p:txBody>
      </p:sp>
      <p:sp>
        <p:nvSpPr>
          <p:cNvPr id="150532" name="文本框 150531"/>
          <p:cNvSpPr txBox="1"/>
          <p:nvPr/>
        </p:nvSpPr>
        <p:spPr>
          <a:xfrm>
            <a:off x="3048000" y="1600200"/>
            <a:ext cx="2514600" cy="512763"/>
          </a:xfrm>
          <a:prstGeom prst="rect">
            <a:avLst/>
          </a:prstGeom>
          <a:noFill/>
          <a:ln w="9525">
            <a:noFill/>
          </a:ln>
        </p:spPr>
        <p:txBody>
          <a:bodyPr anchor="ctr">
            <a:spAutoFit/>
          </a:bodyPr>
          <a:lstStyle/>
          <a:p>
            <a:pPr algn="l" eaLnBrk="0" hangingPunct="0">
              <a:lnSpc>
                <a:spcPct val="115000"/>
              </a:lnSpc>
            </a:pPr>
            <a:r>
              <a:rPr lang="en-US" altLang="zh-CN" b="1" dirty="0">
                <a:solidFill>
                  <a:srgbClr val="FF3300"/>
                </a:solidFill>
                <a:latin typeface="Times New Roman" panose="02020603050405020304" pitchFamily="18" charset="0"/>
              </a:rPr>
              <a:t>→</a:t>
            </a:r>
            <a:r>
              <a:rPr lang="zh-CN" altLang="en-US" b="1" dirty="0">
                <a:solidFill>
                  <a:srgbClr val="0000FF"/>
                </a:solidFill>
                <a:latin typeface="Times New Roman" panose="02020603050405020304" pitchFamily="18" charset="0"/>
              </a:rPr>
              <a:t>耗尽层变宽</a:t>
            </a:r>
            <a:endParaRPr lang="zh-CN" altLang="en-US" b="1" dirty="0">
              <a:solidFill>
                <a:srgbClr val="0000FF"/>
              </a:solidFill>
              <a:latin typeface="Times New Roman" panose="02020603050405020304" pitchFamily="18" charset="0"/>
            </a:endParaRPr>
          </a:p>
        </p:txBody>
      </p:sp>
      <p:sp>
        <p:nvSpPr>
          <p:cNvPr id="150533" name="文本框 150532"/>
          <p:cNvSpPr txBox="1"/>
          <p:nvPr/>
        </p:nvSpPr>
        <p:spPr>
          <a:xfrm>
            <a:off x="4953000" y="1600200"/>
            <a:ext cx="3886200" cy="512763"/>
          </a:xfrm>
          <a:prstGeom prst="rect">
            <a:avLst/>
          </a:prstGeom>
          <a:noFill/>
          <a:ln w="9525">
            <a:noFill/>
          </a:ln>
        </p:spPr>
        <p:txBody>
          <a:bodyPr anchor="ctr">
            <a:spAutoFit/>
          </a:bodyPr>
          <a:lstStyle/>
          <a:p>
            <a:pPr algn="l" eaLnBrk="0" hangingPunct="0">
              <a:lnSpc>
                <a:spcPct val="115000"/>
              </a:lnSpc>
            </a:pPr>
            <a:r>
              <a:rPr lang="en-US" altLang="zh-CN" b="1">
                <a:solidFill>
                  <a:srgbClr val="FF3300"/>
                </a:solidFill>
                <a:latin typeface="Times New Roman" panose="02020603050405020304" pitchFamily="18" charset="0"/>
              </a:rPr>
              <a:t>→</a:t>
            </a:r>
            <a:r>
              <a:rPr lang="zh-CN" altLang="en-US" b="1" dirty="0">
                <a:solidFill>
                  <a:srgbClr val="0000FF"/>
                </a:solidFill>
                <a:latin typeface="Times New Roman" panose="02020603050405020304" pitchFamily="18" charset="0"/>
              </a:rPr>
              <a:t>漂移运动＞扩散运动</a:t>
            </a:r>
            <a:endParaRPr lang="zh-CN" altLang="en-US" b="1">
              <a:solidFill>
                <a:srgbClr val="0000FF"/>
              </a:solidFill>
              <a:latin typeface="Times New Roman" panose="02020603050405020304" pitchFamily="18" charset="0"/>
            </a:endParaRPr>
          </a:p>
        </p:txBody>
      </p:sp>
      <p:sp>
        <p:nvSpPr>
          <p:cNvPr id="150534" name="文本框 150533"/>
          <p:cNvSpPr txBox="1"/>
          <p:nvPr/>
        </p:nvSpPr>
        <p:spPr>
          <a:xfrm>
            <a:off x="457200" y="2209800"/>
            <a:ext cx="4572000" cy="512763"/>
          </a:xfrm>
          <a:prstGeom prst="rect">
            <a:avLst/>
          </a:prstGeom>
          <a:noFill/>
          <a:ln w="9525">
            <a:noFill/>
          </a:ln>
        </p:spPr>
        <p:txBody>
          <a:bodyPr anchor="ctr">
            <a:spAutoFit/>
          </a:bodyPr>
          <a:lstStyle/>
          <a:p>
            <a:pPr algn="l" eaLnBrk="0" hangingPunct="0">
              <a:lnSpc>
                <a:spcPct val="115000"/>
              </a:lnSpc>
            </a:pPr>
            <a:r>
              <a:rPr lang="en-US" altLang="zh-CN" b="1" dirty="0">
                <a:solidFill>
                  <a:srgbClr val="FF3300"/>
                </a:solidFill>
                <a:latin typeface="Times New Roman" panose="02020603050405020304" pitchFamily="18" charset="0"/>
              </a:rPr>
              <a:t>→</a:t>
            </a:r>
            <a:r>
              <a:rPr lang="zh-CN" altLang="en-US" b="1" dirty="0">
                <a:solidFill>
                  <a:srgbClr val="0000FF"/>
                </a:solidFill>
                <a:latin typeface="宋体" panose="02010600030101010101" pitchFamily="2" charset="-122"/>
              </a:rPr>
              <a:t>少子漂移形成反向电流</a:t>
            </a:r>
            <a:r>
              <a:rPr lang="en-US" altLang="zh-CN" b="1" i="1">
                <a:solidFill>
                  <a:srgbClr val="0000FF"/>
                </a:solidFill>
                <a:latin typeface="宋体" panose="02010600030101010101" pitchFamily="2" charset="-122"/>
              </a:rPr>
              <a:t>I</a:t>
            </a:r>
            <a:r>
              <a:rPr lang="en-US" altLang="zh-CN" b="1" baseline="-30000">
                <a:solidFill>
                  <a:srgbClr val="0000FF"/>
                </a:solidFill>
                <a:latin typeface="宋体" panose="02010600030101010101" pitchFamily="2" charset="-122"/>
              </a:rPr>
              <a:t> R</a:t>
            </a:r>
            <a:endParaRPr lang="en-US" altLang="zh-CN" b="1" baseline="-30000">
              <a:solidFill>
                <a:srgbClr val="0000FF"/>
              </a:solidFill>
              <a:latin typeface="宋体" panose="02010600030101010101" pitchFamily="2" charset="-122"/>
            </a:endParaRPr>
          </a:p>
        </p:txBody>
      </p:sp>
      <p:grpSp>
        <p:nvGrpSpPr>
          <p:cNvPr id="150535" name="组合 150534"/>
          <p:cNvGrpSpPr/>
          <p:nvPr/>
        </p:nvGrpSpPr>
        <p:grpSpPr>
          <a:xfrm>
            <a:off x="1979613" y="2708275"/>
            <a:ext cx="6705600" cy="3836988"/>
            <a:chOff x="1248" y="1728"/>
            <a:chExt cx="4224" cy="2417"/>
          </a:xfrm>
        </p:grpSpPr>
        <p:pic>
          <p:nvPicPr>
            <p:cNvPr id="150536" name="图片 150535"/>
            <p:cNvPicPr>
              <a:picLocks noChangeAspect="1"/>
            </p:cNvPicPr>
            <p:nvPr/>
          </p:nvPicPr>
          <p:blipFill>
            <a:blip r:embed="rId1"/>
            <a:stretch>
              <a:fillRect/>
            </a:stretch>
          </p:blipFill>
          <p:spPr>
            <a:xfrm>
              <a:off x="1248" y="1728"/>
              <a:ext cx="4224" cy="2417"/>
            </a:xfrm>
            <a:prstGeom prst="rect">
              <a:avLst/>
            </a:prstGeom>
            <a:noFill/>
            <a:ln w="9525">
              <a:noFill/>
            </a:ln>
          </p:spPr>
        </p:pic>
        <p:sp>
          <p:nvSpPr>
            <p:cNvPr id="150537" name="文本框 150536"/>
            <p:cNvSpPr txBox="1"/>
            <p:nvPr/>
          </p:nvSpPr>
          <p:spPr>
            <a:xfrm>
              <a:off x="1776" y="1776"/>
              <a:ext cx="288" cy="250"/>
            </a:xfrm>
            <a:prstGeom prst="rect">
              <a:avLst/>
            </a:prstGeom>
            <a:noFill/>
            <a:ln w="9525">
              <a:noFill/>
            </a:ln>
          </p:spPr>
          <p:txBody>
            <a:bodyPr>
              <a:spAutoFit/>
            </a:bodyPr>
            <a:lstStyle/>
            <a:p>
              <a:pPr eaLnBrk="0" hangingPunct="0">
                <a:spcBef>
                  <a:spcPct val="50000"/>
                </a:spcBef>
              </a:pPr>
              <a:r>
                <a:rPr lang="en-US" altLang="zh-CN" sz="2000" b="1">
                  <a:latin typeface="Times New Roman" panose="02020603050405020304" pitchFamily="18" charset="0"/>
                </a:rPr>
                <a:t>P</a:t>
              </a:r>
              <a:endParaRPr lang="en-US" altLang="zh-CN" sz="2000" b="1">
                <a:latin typeface="Times New Roman" panose="02020603050405020304" pitchFamily="18" charset="0"/>
              </a:endParaRPr>
            </a:p>
          </p:txBody>
        </p:sp>
        <p:sp>
          <p:nvSpPr>
            <p:cNvPr id="150538" name="文本框 150537"/>
            <p:cNvSpPr txBox="1"/>
            <p:nvPr/>
          </p:nvSpPr>
          <p:spPr>
            <a:xfrm>
              <a:off x="4608" y="1776"/>
              <a:ext cx="288" cy="250"/>
            </a:xfrm>
            <a:prstGeom prst="rect">
              <a:avLst/>
            </a:prstGeom>
            <a:noFill/>
            <a:ln w="9525">
              <a:noFill/>
            </a:ln>
          </p:spPr>
          <p:txBody>
            <a:bodyPr>
              <a:spAutoFit/>
            </a:bodyPr>
            <a:lstStyle/>
            <a:p>
              <a:pPr eaLnBrk="0" hangingPunct="0">
                <a:spcBef>
                  <a:spcPct val="50000"/>
                </a:spcBef>
              </a:pPr>
              <a:r>
                <a:rPr lang="en-US" altLang="zh-CN" sz="2000" b="1">
                  <a:latin typeface="Times New Roman" panose="02020603050405020304" pitchFamily="18" charset="0"/>
                </a:rPr>
                <a:t>N</a:t>
              </a:r>
              <a:endParaRPr lang="en-US" altLang="zh-CN" sz="2000" b="1">
                <a:latin typeface="Times New Roman" panose="02020603050405020304" pitchFamily="18" charset="0"/>
              </a:endParaRPr>
            </a:p>
          </p:txBody>
        </p:sp>
      </p:grpSp>
      <p:sp>
        <p:nvSpPr>
          <p:cNvPr id="150539" name="左箭头 150538"/>
          <p:cNvSpPr/>
          <p:nvPr/>
        </p:nvSpPr>
        <p:spPr>
          <a:xfrm>
            <a:off x="4419600" y="4038600"/>
            <a:ext cx="2819400" cy="76200"/>
          </a:xfrm>
          <a:prstGeom prst="leftArrow">
            <a:avLst>
              <a:gd name="adj1" fmla="val 50000"/>
              <a:gd name="adj2" fmla="val 925000"/>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150540" name="文本框 150539"/>
          <p:cNvSpPr txBox="1"/>
          <p:nvPr/>
        </p:nvSpPr>
        <p:spPr>
          <a:xfrm>
            <a:off x="228600" y="3276600"/>
            <a:ext cx="4419600" cy="3425825"/>
          </a:xfrm>
          <a:prstGeom prst="rect">
            <a:avLst/>
          </a:prstGeom>
          <a:solidFill>
            <a:srgbClr val="CCFFFF"/>
          </a:solidFill>
          <a:ln w="9525">
            <a:noFill/>
          </a:ln>
        </p:spPr>
        <p:txBody>
          <a:bodyPr anchor="ctr">
            <a:spAutoFit/>
          </a:bodyPr>
          <a:lstStyle/>
          <a:p>
            <a:pPr algn="l" eaLnBrk="0" hangingPunct="0">
              <a:lnSpc>
                <a:spcPct val="130000"/>
              </a:lnSpc>
            </a:pPr>
            <a:r>
              <a:rPr lang="en-US" altLang="zh-CN" sz="2800" dirty="0">
                <a:solidFill>
                  <a:srgbClr val="000000"/>
                </a:solidFill>
                <a:latin typeface="Times New Roman" panose="02020603050405020304" pitchFamily="18" charset="0"/>
              </a:rPr>
              <a:t>      </a:t>
            </a:r>
            <a:r>
              <a:rPr lang="zh-CN" altLang="en-US" sz="2800" b="1" dirty="0">
                <a:solidFill>
                  <a:srgbClr val="000000"/>
                </a:solidFill>
                <a:latin typeface="Times New Roman" panose="02020603050405020304" pitchFamily="18" charset="0"/>
              </a:rPr>
              <a:t>在一定的温度下，由本征激发产生的少子浓度是一定的，故</a:t>
            </a:r>
            <a:r>
              <a:rPr lang="en-US" altLang="zh-CN" sz="2800" b="1" i="1">
                <a:solidFill>
                  <a:srgbClr val="000000"/>
                </a:solidFill>
                <a:latin typeface="Times New Roman" panose="02020603050405020304" pitchFamily="18" charset="0"/>
              </a:rPr>
              <a:t>I</a:t>
            </a:r>
            <a:r>
              <a:rPr lang="en-US" altLang="zh-CN" sz="2800" b="1" baseline="-25000">
                <a:solidFill>
                  <a:srgbClr val="000000"/>
                </a:solidFill>
                <a:latin typeface="Times New Roman" panose="02020603050405020304" pitchFamily="18" charset="0"/>
              </a:rPr>
              <a:t>R</a:t>
            </a:r>
            <a:r>
              <a:rPr lang="zh-CN" altLang="en-US" sz="2800" b="1" dirty="0">
                <a:solidFill>
                  <a:srgbClr val="000000"/>
                </a:solidFill>
                <a:latin typeface="Times New Roman" panose="02020603050405020304" pitchFamily="18" charset="0"/>
              </a:rPr>
              <a:t>基本上与外加反压的大小无关</a:t>
            </a:r>
            <a:r>
              <a:rPr lang="zh-CN" altLang="en-US" sz="2800" b="1" dirty="0">
                <a:latin typeface="Times New Roman" panose="02020603050405020304" pitchFamily="18" charset="0"/>
              </a:rPr>
              <a:t>，</a:t>
            </a:r>
            <a:r>
              <a:rPr lang="zh-CN" altLang="en-US" sz="2800" b="1" dirty="0">
                <a:solidFill>
                  <a:srgbClr val="000000"/>
                </a:solidFill>
                <a:latin typeface="Times New Roman" panose="02020603050405020304" pitchFamily="18" charset="0"/>
              </a:rPr>
              <a:t>所以称为</a:t>
            </a:r>
            <a:r>
              <a:rPr lang="zh-CN" altLang="en-US" sz="2800" b="1" dirty="0">
                <a:solidFill>
                  <a:srgbClr val="FF0000"/>
                </a:solidFill>
                <a:latin typeface="Times New Roman" panose="02020603050405020304" pitchFamily="18" charset="0"/>
              </a:rPr>
              <a:t>反向饱和电流</a:t>
            </a:r>
            <a:r>
              <a:rPr lang="zh-CN" altLang="en-US" sz="2800" b="1" dirty="0">
                <a:latin typeface="Times New Roman" panose="02020603050405020304" pitchFamily="18" charset="0"/>
              </a:rPr>
              <a:t>。但</a:t>
            </a:r>
            <a:r>
              <a:rPr lang="en-US" altLang="zh-CN" sz="2800" b="1" i="1">
                <a:solidFill>
                  <a:srgbClr val="663300"/>
                </a:solidFill>
                <a:latin typeface="Times New Roman" panose="02020603050405020304" pitchFamily="18" charset="0"/>
              </a:rPr>
              <a:t>I</a:t>
            </a:r>
            <a:r>
              <a:rPr lang="en-US" altLang="zh-CN" sz="2800" b="1" baseline="-25000">
                <a:solidFill>
                  <a:srgbClr val="663300"/>
                </a:solidFill>
                <a:latin typeface="Times New Roman" panose="02020603050405020304" pitchFamily="18" charset="0"/>
              </a:rPr>
              <a:t>R</a:t>
            </a:r>
            <a:r>
              <a:rPr lang="zh-CN" altLang="en-US" sz="2800" b="1" dirty="0">
                <a:solidFill>
                  <a:srgbClr val="663300"/>
                </a:solidFill>
                <a:latin typeface="Times New Roman" panose="02020603050405020304" pitchFamily="18" charset="0"/>
              </a:rPr>
              <a:t>与温度有关。</a:t>
            </a:r>
            <a:r>
              <a:rPr lang="zh-CN" altLang="en-US" sz="2800" b="1">
                <a:latin typeface="Times New Roman" panose="02020603050405020304" pitchFamily="18" charset="0"/>
              </a:rPr>
              <a:t>        </a:t>
            </a:r>
            <a:endParaRPr lang="zh-CN" altLang="en-US" sz="2800" b="1">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Effect transition="in" filter="wipe(left)">
                                      <p:cBhvr>
                                        <p:cTn id="7" dur="500"/>
                                        <p:tgtEl>
                                          <p:spTgt spid="150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0531">
                                            <p:txEl>
                                              <p:pRg st="1" end="1"/>
                                            </p:txEl>
                                          </p:spTgt>
                                        </p:tgtEl>
                                        <p:attrNameLst>
                                          <p:attrName>style.visibility</p:attrName>
                                        </p:attrNameLst>
                                      </p:cBhvr>
                                      <p:to>
                                        <p:strVal val="visible"/>
                                      </p:to>
                                    </p:set>
                                    <p:animEffect transition="in" filter="wipe(left)">
                                      <p:cBhvr>
                                        <p:cTn id="12" dur="500"/>
                                        <p:tgtEl>
                                          <p:spTgt spid="150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0532"/>
                                        </p:tgtEl>
                                        <p:attrNameLst>
                                          <p:attrName>style.visibility</p:attrName>
                                        </p:attrNameLst>
                                      </p:cBhvr>
                                      <p:to>
                                        <p:strVal val="visible"/>
                                      </p:to>
                                    </p:set>
                                    <p:animEffect transition="in" filter="wipe(left)">
                                      <p:cBhvr>
                                        <p:cTn id="17" dur="500"/>
                                        <p:tgtEl>
                                          <p:spTgt spid="1505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0533"/>
                                        </p:tgtEl>
                                        <p:attrNameLst>
                                          <p:attrName>style.visibility</p:attrName>
                                        </p:attrNameLst>
                                      </p:cBhvr>
                                      <p:to>
                                        <p:strVal val="visible"/>
                                      </p:to>
                                    </p:set>
                                    <p:animEffect transition="in" filter="wipe(left)">
                                      <p:cBhvr>
                                        <p:cTn id="22" dur="500"/>
                                        <p:tgtEl>
                                          <p:spTgt spid="1505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0534"/>
                                        </p:tgtEl>
                                        <p:attrNameLst>
                                          <p:attrName>style.visibility</p:attrName>
                                        </p:attrNameLst>
                                      </p:cBhvr>
                                      <p:to>
                                        <p:strVal val="visible"/>
                                      </p:to>
                                    </p:set>
                                    <p:animEffect transition="in" filter="wipe(left)">
                                      <p:cBhvr>
                                        <p:cTn id="27" dur="500"/>
                                        <p:tgtEl>
                                          <p:spTgt spid="1505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150539"/>
                                        </p:tgtEl>
                                        <p:attrNameLst>
                                          <p:attrName>style.visibility</p:attrName>
                                        </p:attrNameLst>
                                      </p:cBhvr>
                                      <p:to>
                                        <p:strVal val="visible"/>
                                      </p:to>
                                    </p:set>
                                    <p:animEffect transition="in" filter="wipe(right)">
                                      <p:cBhvr>
                                        <p:cTn id="32" dur="500"/>
                                        <p:tgtEl>
                                          <p:spTgt spid="15053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0540"/>
                                        </p:tgtEl>
                                        <p:attrNameLst>
                                          <p:attrName>style.visibility</p:attrName>
                                        </p:attrNameLst>
                                      </p:cBhvr>
                                      <p:to>
                                        <p:strVal val="visible"/>
                                      </p:to>
                                    </p:set>
                                    <p:animEffect transition="in" filter="wipe(left)">
                                      <p:cBhvr>
                                        <p:cTn id="37" dur="500"/>
                                        <p:tgtEl>
                                          <p:spTgt spid="150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P spid="150532" grpId="0"/>
      <p:bldP spid="150533" grpId="0"/>
      <p:bldP spid="150534" grpId="0"/>
      <p:bldP spid="150540"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1554" name="文本框 151553"/>
          <p:cNvSpPr txBox="1"/>
          <p:nvPr/>
        </p:nvSpPr>
        <p:spPr>
          <a:xfrm>
            <a:off x="304800" y="381000"/>
            <a:ext cx="8610600" cy="5092700"/>
          </a:xfrm>
          <a:prstGeom prst="rect">
            <a:avLst/>
          </a:prstGeom>
          <a:noFill/>
          <a:ln w="9525">
            <a:noFill/>
          </a:ln>
        </p:spPr>
        <p:txBody>
          <a:bodyPr anchor="ctr">
            <a:spAutoFit/>
          </a:bodyPr>
          <a:lstStyle/>
          <a:p>
            <a:pPr algn="l" eaLnBrk="0" hangingPunct="0">
              <a:lnSpc>
                <a:spcPct val="130000"/>
              </a:lnSpc>
            </a:pPr>
            <a:endParaRPr lang="en-US" altLang="zh-CN" sz="3600" b="1">
              <a:solidFill>
                <a:srgbClr val="FF3300"/>
              </a:solidFill>
              <a:latin typeface="宋体" panose="02010600030101010101" pitchFamily="2" charset="-122"/>
            </a:endParaRPr>
          </a:p>
          <a:p>
            <a:pPr algn="l" eaLnBrk="0" hangingPunct="0">
              <a:lnSpc>
                <a:spcPct val="130000"/>
              </a:lnSpc>
            </a:pPr>
            <a:r>
              <a:rPr lang="en-US" altLang="zh-CN" sz="3600" b="1" dirty="0">
                <a:solidFill>
                  <a:srgbClr val="FF0000"/>
                </a:solidFill>
                <a:latin typeface="Times New Roman" panose="02020603050405020304" pitchFamily="18" charset="0"/>
              </a:rPr>
              <a:t>      PN</a:t>
            </a:r>
            <a:r>
              <a:rPr lang="zh-CN" altLang="en-US" sz="3600" b="1" dirty="0">
                <a:solidFill>
                  <a:srgbClr val="FF0000"/>
                </a:solidFill>
                <a:latin typeface="Times New Roman" panose="02020603050405020304" pitchFamily="18" charset="0"/>
              </a:rPr>
              <a:t>结加正向电压时，具有较大的正向扩散电流，呈现低电阻， </a:t>
            </a:r>
            <a:r>
              <a:rPr lang="en-US" altLang="zh-CN" sz="3600" b="1" dirty="0">
                <a:solidFill>
                  <a:srgbClr val="FF0000"/>
                </a:solidFill>
                <a:latin typeface="Times New Roman" panose="02020603050405020304" pitchFamily="18" charset="0"/>
              </a:rPr>
              <a:t>PN</a:t>
            </a:r>
            <a:r>
              <a:rPr lang="zh-CN" altLang="en-US" sz="3600" b="1" dirty="0">
                <a:solidFill>
                  <a:srgbClr val="FF0000"/>
                </a:solidFill>
                <a:latin typeface="Times New Roman" panose="02020603050405020304" pitchFamily="18" charset="0"/>
              </a:rPr>
              <a:t>结导通；</a:t>
            </a:r>
            <a:endParaRPr lang="zh-CN" altLang="en-US" sz="3600" b="1" dirty="0">
              <a:solidFill>
                <a:srgbClr val="FF0000"/>
              </a:solidFill>
              <a:latin typeface="Times New Roman" panose="02020603050405020304" pitchFamily="18" charset="0"/>
            </a:endParaRPr>
          </a:p>
          <a:p>
            <a:pPr algn="l" eaLnBrk="0" hangingPunct="0">
              <a:lnSpc>
                <a:spcPct val="130000"/>
              </a:lnSpc>
            </a:pPr>
            <a:r>
              <a:rPr lang="zh-CN" altLang="en-US" sz="3600" b="1">
                <a:solidFill>
                  <a:srgbClr val="FF0000"/>
                </a:solidFill>
                <a:latin typeface="Times New Roman" panose="02020603050405020304" pitchFamily="18" charset="0"/>
              </a:rPr>
              <a:t>      </a:t>
            </a:r>
            <a:r>
              <a:rPr lang="en-US" altLang="zh-CN" sz="3600" b="1" dirty="0">
                <a:solidFill>
                  <a:srgbClr val="0000FF"/>
                </a:solidFill>
                <a:latin typeface="Times New Roman" panose="02020603050405020304" pitchFamily="18" charset="0"/>
              </a:rPr>
              <a:t>PN</a:t>
            </a:r>
            <a:r>
              <a:rPr lang="zh-CN" altLang="en-US" sz="3600" b="1" dirty="0">
                <a:solidFill>
                  <a:srgbClr val="0000FF"/>
                </a:solidFill>
                <a:latin typeface="Times New Roman" panose="02020603050405020304" pitchFamily="18" charset="0"/>
              </a:rPr>
              <a:t>结加反向电压时，具有很小的反向漂移电流，呈现高电阻， </a:t>
            </a:r>
            <a:r>
              <a:rPr lang="en-US" altLang="zh-CN" sz="3600" b="1" dirty="0">
                <a:solidFill>
                  <a:srgbClr val="0000FF"/>
                </a:solidFill>
                <a:latin typeface="Times New Roman" panose="02020603050405020304" pitchFamily="18" charset="0"/>
              </a:rPr>
              <a:t>PN</a:t>
            </a:r>
            <a:r>
              <a:rPr lang="zh-CN" altLang="en-US" sz="3600" b="1" dirty="0">
                <a:solidFill>
                  <a:srgbClr val="0000FF"/>
                </a:solidFill>
                <a:latin typeface="Times New Roman" panose="02020603050405020304" pitchFamily="18" charset="0"/>
              </a:rPr>
              <a:t>结截止。</a:t>
            </a:r>
            <a:endParaRPr lang="zh-CN" altLang="en-US" sz="3600" b="1" dirty="0">
              <a:solidFill>
                <a:srgbClr val="0000FF"/>
              </a:solidFill>
              <a:latin typeface="Times New Roman" panose="02020603050405020304" pitchFamily="18" charset="0"/>
            </a:endParaRPr>
          </a:p>
          <a:p>
            <a:pPr algn="l" eaLnBrk="0" hangingPunct="0">
              <a:lnSpc>
                <a:spcPct val="130000"/>
              </a:lnSpc>
            </a:pPr>
            <a:r>
              <a:rPr lang="zh-CN" altLang="en-US" sz="3600" b="1" dirty="0">
                <a:solidFill>
                  <a:srgbClr val="0000FF"/>
                </a:solidFill>
                <a:latin typeface="Times New Roman" panose="02020603050405020304" pitchFamily="18" charset="0"/>
              </a:rPr>
              <a:t>     </a:t>
            </a:r>
            <a:r>
              <a:rPr lang="zh-CN" altLang="en-US" sz="3600" b="1" dirty="0">
                <a:solidFill>
                  <a:srgbClr val="CC0099"/>
                </a:solidFill>
                <a:latin typeface="Times New Roman" panose="02020603050405020304" pitchFamily="18" charset="0"/>
              </a:rPr>
              <a:t>由此可以得出结论：</a:t>
            </a:r>
            <a:r>
              <a:rPr lang="en-US" altLang="zh-CN" sz="3600" b="1" dirty="0">
                <a:solidFill>
                  <a:srgbClr val="CC0099"/>
                </a:solidFill>
                <a:latin typeface="Times New Roman" panose="02020603050405020304" pitchFamily="18" charset="0"/>
              </a:rPr>
              <a:t>PN</a:t>
            </a:r>
            <a:r>
              <a:rPr lang="zh-CN" altLang="en-US" sz="3600" b="1" dirty="0">
                <a:solidFill>
                  <a:srgbClr val="CC0099"/>
                </a:solidFill>
                <a:latin typeface="Times New Roman" panose="02020603050405020304" pitchFamily="18" charset="0"/>
              </a:rPr>
              <a:t>结具有单向导电性。</a:t>
            </a:r>
            <a:endParaRPr lang="zh-CN" altLang="en-US" sz="3600" b="1">
              <a:solidFill>
                <a:srgbClr val="CC0099"/>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1554">
                                            <p:txEl>
                                              <p:pRg st="1" end="1"/>
                                            </p:txEl>
                                          </p:spTgt>
                                        </p:tgtEl>
                                        <p:attrNameLst>
                                          <p:attrName>style.visibility</p:attrName>
                                        </p:attrNameLst>
                                      </p:cBhvr>
                                      <p:to>
                                        <p:strVal val="visible"/>
                                      </p:to>
                                    </p:set>
                                    <p:animEffect transition="in" filter="blinds(horizontal)">
                                      <p:cBhvr>
                                        <p:cTn id="7" dur="500"/>
                                        <p:tgtEl>
                                          <p:spTgt spid="15155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1554">
                                            <p:txEl>
                                              <p:pRg st="2" end="2"/>
                                            </p:txEl>
                                          </p:spTgt>
                                        </p:tgtEl>
                                        <p:attrNameLst>
                                          <p:attrName>style.visibility</p:attrName>
                                        </p:attrNameLst>
                                      </p:cBhvr>
                                      <p:to>
                                        <p:strVal val="visible"/>
                                      </p:to>
                                    </p:set>
                                    <p:animEffect transition="in" filter="blinds(horizontal)">
                                      <p:cBhvr>
                                        <p:cTn id="12" dur="500"/>
                                        <p:tgtEl>
                                          <p:spTgt spid="15155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1554">
                                            <p:txEl>
                                              <p:pRg st="3" end="3"/>
                                            </p:txEl>
                                          </p:spTgt>
                                        </p:tgtEl>
                                        <p:attrNameLst>
                                          <p:attrName>style.visibility</p:attrName>
                                        </p:attrNameLst>
                                      </p:cBhvr>
                                      <p:to>
                                        <p:strVal val="visible"/>
                                      </p:to>
                                    </p:set>
                                    <p:animEffect transition="in" filter="blinds(horizontal)">
                                      <p:cBhvr>
                                        <p:cTn id="17" dur="500"/>
                                        <p:tgtEl>
                                          <p:spTgt spid="15155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9" name="文本框 210948"/>
          <p:cNvSpPr txBox="1"/>
          <p:nvPr/>
        </p:nvSpPr>
        <p:spPr>
          <a:xfrm>
            <a:off x="395288" y="1341438"/>
            <a:ext cx="8569325" cy="4893647"/>
          </a:xfrm>
          <a:prstGeom prst="rect">
            <a:avLst/>
          </a:prstGeom>
          <a:noFill/>
          <a:ln w="9525">
            <a:noFill/>
          </a:ln>
        </p:spPr>
        <p:txBody>
          <a:bodyPr>
            <a:spAutoFit/>
          </a:bodyPr>
          <a:lstStyle/>
          <a:p>
            <a:pPr algn="l"/>
            <a:r>
              <a:rPr lang="zh-CN" altLang="en-US" dirty="0">
                <a:solidFill>
                  <a:srgbClr val="FF0066"/>
                </a:solidFill>
                <a:latin typeface="Times New Roman" panose="02020603050405020304" pitchFamily="18" charset="0"/>
              </a:rPr>
              <a:t>内容提要：</a:t>
            </a:r>
            <a:r>
              <a:rPr lang="zh-CN" altLang="en-US" dirty="0">
                <a:latin typeface="楷体_GB2312" pitchFamily="49" charset="-122"/>
                <a:ea typeface="楷体_GB2312" pitchFamily="49" charset="-122"/>
              </a:rPr>
              <a:t>本章首先介绍半导体的基本知识，在此基础上讨论</a:t>
            </a:r>
            <a:endParaRPr lang="zh-CN" altLang="en-US" dirty="0">
              <a:latin typeface="楷体_GB2312" pitchFamily="49" charset="-122"/>
              <a:ea typeface="楷体_GB2312" pitchFamily="49" charset="-122"/>
            </a:endParaRPr>
          </a:p>
          <a:p>
            <a:pPr algn="l"/>
            <a:r>
              <a:rPr lang="zh-CN" altLang="en-US" dirty="0">
                <a:latin typeface="楷体_GB2312" pitchFamily="49" charset="-122"/>
                <a:ea typeface="楷体_GB2312" pitchFamily="49" charset="-122"/>
              </a:rPr>
              <a:t>          半导体器件的核心部分</a:t>
            </a:r>
            <a:r>
              <a:rPr lang="en-US" altLang="zh-CN" dirty="0">
                <a:latin typeface="宋体" panose="02010600030101010101" pitchFamily="2" charset="-122"/>
                <a:ea typeface="楷体_GB2312" pitchFamily="49" charset="-122"/>
              </a:rPr>
              <a:t>—</a:t>
            </a:r>
            <a:r>
              <a:rPr lang="en-US" altLang="zh-CN" dirty="0">
                <a:latin typeface="楷体_GB2312" pitchFamily="49" charset="-122"/>
                <a:ea typeface="楷体_GB2312" pitchFamily="49" charset="-122"/>
              </a:rPr>
              <a:t>PN</a:t>
            </a:r>
            <a:r>
              <a:rPr lang="zh-CN" altLang="en-US" dirty="0">
                <a:latin typeface="楷体_GB2312" pitchFamily="49" charset="-122"/>
                <a:ea typeface="楷体_GB2312" pitchFamily="49" charset="-122"/>
              </a:rPr>
              <a:t>结；着重介绍半导体二</a:t>
            </a:r>
            <a:endParaRPr lang="zh-CN" altLang="en-US" dirty="0">
              <a:latin typeface="楷体_GB2312" pitchFamily="49" charset="-122"/>
              <a:ea typeface="楷体_GB2312" pitchFamily="49" charset="-122"/>
            </a:endParaRPr>
          </a:p>
          <a:p>
            <a:pPr algn="l"/>
            <a:r>
              <a:rPr lang="zh-CN" altLang="en-US" dirty="0">
                <a:latin typeface="楷体_GB2312" pitchFamily="49" charset="-122"/>
                <a:ea typeface="楷体_GB2312" pitchFamily="49" charset="-122"/>
              </a:rPr>
              <a:t>          极管的物理结构、工作原理、特性曲线和主要参</a:t>
            </a:r>
            <a:endParaRPr lang="zh-CN" altLang="en-US" dirty="0">
              <a:latin typeface="楷体_GB2312" pitchFamily="49" charset="-122"/>
              <a:ea typeface="楷体_GB2312" pitchFamily="49" charset="-122"/>
            </a:endParaRPr>
          </a:p>
          <a:p>
            <a:pPr algn="l"/>
            <a:r>
              <a:rPr lang="zh-CN" altLang="en-US" dirty="0">
                <a:latin typeface="楷体_GB2312" pitchFamily="49" charset="-122"/>
                <a:ea typeface="楷体_GB2312" pitchFamily="49" charset="-122"/>
              </a:rPr>
              <a:t>          数；然后，给出二极管电路的分析方法、应用实例</a:t>
            </a:r>
            <a:endParaRPr lang="zh-CN" altLang="en-US" dirty="0">
              <a:latin typeface="楷体_GB2312" pitchFamily="49" charset="-122"/>
              <a:ea typeface="楷体_GB2312" pitchFamily="49" charset="-122"/>
            </a:endParaRPr>
          </a:p>
          <a:p>
            <a:pPr algn="l"/>
            <a:r>
              <a:rPr lang="zh-CN" altLang="en-US" dirty="0">
                <a:latin typeface="楷体_GB2312" pitchFamily="49" charset="-122"/>
                <a:ea typeface="楷体_GB2312" pitchFamily="49" charset="-122"/>
              </a:rPr>
              <a:t>          最后简要介绍一些特殊二极管（如齐纳管）的特性 </a:t>
            </a:r>
            <a:endParaRPr lang="zh-CN" altLang="en-US" dirty="0">
              <a:latin typeface="楷体_GB2312" pitchFamily="49" charset="-122"/>
              <a:ea typeface="楷体_GB2312" pitchFamily="49" charset="-122"/>
            </a:endParaRPr>
          </a:p>
          <a:p>
            <a:pPr algn="l"/>
            <a:r>
              <a:rPr lang="zh-CN" altLang="en-US" dirty="0">
                <a:latin typeface="楷体_GB2312" pitchFamily="49" charset="-122"/>
                <a:ea typeface="楷体_GB2312" pitchFamily="49" charset="-122"/>
              </a:rPr>
              <a:t>          及其应用。</a:t>
            </a:r>
            <a:endParaRPr lang="zh-CN" altLang="en-US" dirty="0">
              <a:latin typeface="楷体_GB2312" pitchFamily="49" charset="-122"/>
              <a:ea typeface="楷体_GB2312" pitchFamily="49" charset="-122"/>
            </a:endParaRPr>
          </a:p>
          <a:p>
            <a:pPr algn="l"/>
            <a:r>
              <a:rPr lang="zh-CN" altLang="en-US" dirty="0">
                <a:latin typeface="Times New Roman" panose="02020603050405020304" pitchFamily="18" charset="0"/>
              </a:rPr>
              <a:t>        </a:t>
            </a:r>
            <a:endParaRPr lang="zh-CN" altLang="en-US" dirty="0">
              <a:latin typeface="Times New Roman" panose="02020603050405020304" pitchFamily="18" charset="0"/>
            </a:endParaRPr>
          </a:p>
          <a:p>
            <a:pPr algn="l"/>
            <a:endParaRPr lang="zh-CN" altLang="en-US" dirty="0">
              <a:solidFill>
                <a:srgbClr val="FF0000"/>
              </a:solidFill>
              <a:latin typeface="Times New Roman" panose="02020603050405020304" pitchFamily="18" charset="0"/>
            </a:endParaRPr>
          </a:p>
          <a:p>
            <a:pPr algn="l"/>
            <a:r>
              <a:rPr lang="zh-CN" altLang="en-US" dirty="0">
                <a:solidFill>
                  <a:srgbClr val="FF0000"/>
                </a:solidFill>
                <a:latin typeface="Times New Roman" panose="02020603050405020304" pitchFamily="18" charset="0"/>
              </a:rPr>
              <a:t>基本概念：</a:t>
            </a:r>
            <a:r>
              <a:rPr lang="zh-CN" altLang="en-US" dirty="0">
                <a:latin typeface="楷体_GB2312" pitchFamily="49" charset="-122"/>
                <a:ea typeface="楷体_GB2312" pitchFamily="49" charset="-122"/>
              </a:rPr>
              <a:t>本征半导体、杂质半导体、施主离子、受主离子、</a:t>
            </a:r>
            <a:endParaRPr lang="zh-CN" altLang="en-US" dirty="0">
              <a:latin typeface="楷体_GB2312" pitchFamily="49" charset="-122"/>
              <a:ea typeface="楷体_GB2312" pitchFamily="49" charset="-122"/>
            </a:endParaRPr>
          </a:p>
          <a:p>
            <a:pPr algn="l"/>
            <a:r>
              <a:rPr lang="zh-CN" altLang="en-US" dirty="0">
                <a:latin typeface="楷体_GB2312" pitchFamily="49" charset="-122"/>
                <a:ea typeface="楷体_GB2312" pitchFamily="49" charset="-122"/>
              </a:rPr>
              <a:t>          本征激发、两种载流子（空穴、电子）、扩散和漂</a:t>
            </a:r>
            <a:endParaRPr lang="zh-CN" altLang="en-US" dirty="0">
              <a:latin typeface="楷体_GB2312" pitchFamily="49" charset="-122"/>
              <a:ea typeface="楷体_GB2312" pitchFamily="49" charset="-122"/>
            </a:endParaRPr>
          </a:p>
          <a:p>
            <a:pPr algn="l"/>
            <a:r>
              <a:rPr lang="zh-CN" altLang="en-US" dirty="0">
                <a:latin typeface="楷体_GB2312" pitchFamily="49" charset="-122"/>
                <a:ea typeface="楷体_GB2312" pitchFamily="49" charset="-122"/>
              </a:rPr>
              <a:t>          移、扩散电流、漂移电流、内电场、耗尽层、</a:t>
            </a:r>
            <a:r>
              <a:rPr lang="en-US" altLang="zh-CN" dirty="0">
                <a:latin typeface="楷体_GB2312" pitchFamily="49" charset="-122"/>
                <a:ea typeface="楷体_GB2312" pitchFamily="49" charset="-122"/>
              </a:rPr>
              <a:t>PN</a:t>
            </a:r>
            <a:r>
              <a:rPr lang="zh-CN" altLang="en-US" dirty="0">
                <a:latin typeface="楷体_GB2312" pitchFamily="49" charset="-122"/>
                <a:ea typeface="楷体_GB2312" pitchFamily="49" charset="-122"/>
              </a:rPr>
              <a:t>结</a:t>
            </a:r>
            <a:endParaRPr lang="zh-CN" altLang="en-US" dirty="0">
              <a:latin typeface="楷体_GB2312" pitchFamily="49" charset="-122"/>
              <a:ea typeface="楷体_GB2312" pitchFamily="49" charset="-122"/>
            </a:endParaRPr>
          </a:p>
          <a:p>
            <a:pPr algn="l"/>
            <a:r>
              <a:rPr lang="zh-CN" altLang="en-US" dirty="0">
                <a:latin typeface="楷体_GB2312" pitchFamily="49" charset="-122"/>
                <a:ea typeface="楷体_GB2312" pitchFamily="49" charset="-122"/>
              </a:rPr>
              <a:t>          单向导电性、雪崩击穿、齐纳击穿、热击穿、电击</a:t>
            </a:r>
            <a:endParaRPr lang="zh-CN" altLang="en-US" dirty="0">
              <a:latin typeface="楷体_GB2312" pitchFamily="49" charset="-122"/>
              <a:ea typeface="楷体_GB2312" pitchFamily="49" charset="-122"/>
            </a:endParaRPr>
          </a:p>
          <a:p>
            <a:pPr algn="l"/>
            <a:r>
              <a:rPr lang="zh-CN" altLang="en-US" dirty="0">
                <a:latin typeface="楷体_GB2312" pitchFamily="49" charset="-122"/>
                <a:ea typeface="楷体_GB2312" pitchFamily="49" charset="-122"/>
              </a:rPr>
              <a:t>          穿</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02" name="文本框 153601"/>
          <p:cNvSpPr txBox="1"/>
          <p:nvPr/>
        </p:nvSpPr>
        <p:spPr>
          <a:xfrm>
            <a:off x="1143000" y="457200"/>
            <a:ext cx="6705600" cy="519113"/>
          </a:xfrm>
          <a:prstGeom prst="rect">
            <a:avLst/>
          </a:prstGeom>
          <a:noFill/>
          <a:ln w="9525">
            <a:noFill/>
          </a:ln>
        </p:spPr>
        <p:txBody>
          <a:bodyPr anchor="ctr">
            <a:spAutoFit/>
          </a:bodyPr>
          <a:lstStyle/>
          <a:p>
            <a:pPr algn="l" eaLnBrk="0" hangingPunct="0"/>
            <a:r>
              <a:rPr lang="en-US" altLang="zh-CN" sz="2800" b="1" dirty="0">
                <a:solidFill>
                  <a:srgbClr val="FF0000"/>
                </a:solidFill>
                <a:latin typeface="Times New Roman" panose="02020603050405020304" pitchFamily="18" charset="0"/>
              </a:rPr>
              <a:t>3.  PN</a:t>
            </a:r>
            <a:r>
              <a:rPr lang="zh-CN" altLang="en-US" sz="2800" b="1" dirty="0">
                <a:solidFill>
                  <a:srgbClr val="FF0000"/>
                </a:solidFill>
                <a:latin typeface="Times New Roman" panose="02020603050405020304" pitchFamily="18" charset="0"/>
              </a:rPr>
              <a:t>结</a:t>
            </a:r>
            <a:r>
              <a:rPr lang="zh-CN" altLang="en-US" sz="2800" b="1" dirty="0">
                <a:solidFill>
                  <a:srgbClr val="FF0000"/>
                </a:solidFill>
                <a:latin typeface="Times New Roman" panose="02020603050405020304" pitchFamily="18" charset="0"/>
                <a:ea typeface="黑体" panose="02010609060101010101" pitchFamily="49" charset="-122"/>
              </a:rPr>
              <a:t>的伏安特性曲线及表达式</a:t>
            </a:r>
            <a:endParaRPr lang="zh-CN" altLang="en-US" sz="2800">
              <a:solidFill>
                <a:srgbClr val="FF0000"/>
              </a:solidFill>
              <a:latin typeface="Times New Roman" panose="02020603050405020304" pitchFamily="18" charset="0"/>
              <a:ea typeface="黑体" panose="02010609060101010101" pitchFamily="49" charset="-122"/>
            </a:endParaRPr>
          </a:p>
        </p:txBody>
      </p:sp>
      <p:sp>
        <p:nvSpPr>
          <p:cNvPr id="153603" name="文本框 153602"/>
          <p:cNvSpPr txBox="1"/>
          <p:nvPr/>
        </p:nvSpPr>
        <p:spPr>
          <a:xfrm>
            <a:off x="685800" y="990600"/>
            <a:ext cx="7848600" cy="530225"/>
          </a:xfrm>
          <a:prstGeom prst="rect">
            <a:avLst/>
          </a:prstGeom>
          <a:noFill/>
          <a:ln w="9525">
            <a:noFill/>
          </a:ln>
        </p:spPr>
        <p:txBody>
          <a:bodyPr anchor="ctr">
            <a:spAutoFit/>
          </a:bodyPr>
          <a:lstStyle/>
          <a:p>
            <a:pPr algn="l" eaLnBrk="0" hangingPunct="0">
              <a:lnSpc>
                <a:spcPct val="120000"/>
              </a:lnSpc>
            </a:pPr>
            <a:r>
              <a:rPr lang="en-US" altLang="zh-CN" dirty="0">
                <a:latin typeface="Times New Roman" panose="02020603050405020304" pitchFamily="18" charset="0"/>
              </a:rPr>
              <a:t>     </a:t>
            </a:r>
            <a:r>
              <a:rPr lang="zh-CN" altLang="en-US" b="1" dirty="0">
                <a:latin typeface="宋体" panose="02010600030101010101" pitchFamily="2" charset="-122"/>
              </a:rPr>
              <a:t>根据理论推导，</a:t>
            </a:r>
            <a:r>
              <a:rPr lang="en-US" altLang="zh-CN" b="1" dirty="0">
                <a:latin typeface="宋体" panose="02010600030101010101" pitchFamily="2" charset="-122"/>
              </a:rPr>
              <a:t>PN</a:t>
            </a:r>
            <a:r>
              <a:rPr lang="zh-CN" altLang="en-US" b="1" dirty="0">
                <a:latin typeface="宋体" panose="02010600030101010101" pitchFamily="2" charset="-122"/>
              </a:rPr>
              <a:t>结的伏安特性曲线如图</a:t>
            </a:r>
            <a:endParaRPr lang="zh-CN" altLang="en-US" b="1" dirty="0">
              <a:latin typeface="宋体" panose="02010600030101010101" pitchFamily="2" charset="-122"/>
            </a:endParaRPr>
          </a:p>
        </p:txBody>
      </p:sp>
      <p:pic>
        <p:nvPicPr>
          <p:cNvPr id="153604" name="图片 153603" descr="定图1－9"/>
          <p:cNvPicPr>
            <a:picLocks noChangeAspect="1"/>
          </p:cNvPicPr>
          <p:nvPr/>
        </p:nvPicPr>
        <p:blipFill>
          <a:blip r:embed="rId1"/>
          <a:stretch>
            <a:fillRect/>
          </a:stretch>
        </p:blipFill>
        <p:spPr>
          <a:xfrm>
            <a:off x="1908175" y="1916113"/>
            <a:ext cx="4648200" cy="3451225"/>
          </a:xfrm>
          <a:prstGeom prst="rect">
            <a:avLst/>
          </a:prstGeom>
          <a:noFill/>
          <a:ln w="9525">
            <a:noFill/>
          </a:ln>
        </p:spPr>
      </p:pic>
      <p:sp>
        <p:nvSpPr>
          <p:cNvPr id="153605" name="文本框 153604"/>
          <p:cNvSpPr txBox="1"/>
          <p:nvPr/>
        </p:nvSpPr>
        <p:spPr>
          <a:xfrm>
            <a:off x="6324600" y="2819400"/>
            <a:ext cx="1447800" cy="457200"/>
          </a:xfrm>
          <a:prstGeom prst="rect">
            <a:avLst/>
          </a:prstGeom>
          <a:noFill/>
          <a:ln w="9525">
            <a:noFill/>
          </a:ln>
        </p:spPr>
        <p:txBody>
          <a:bodyPr>
            <a:spAutoFit/>
          </a:bodyPr>
          <a:lstStyle/>
          <a:p>
            <a:pPr algn="l" eaLnBrk="0" hangingPunct="0">
              <a:spcBef>
                <a:spcPct val="50000"/>
              </a:spcBef>
            </a:pPr>
            <a:r>
              <a:rPr lang="zh-CN" altLang="en-US" b="1">
                <a:solidFill>
                  <a:srgbClr val="FF0000"/>
                </a:solidFill>
                <a:latin typeface="Times New Roman" panose="02020603050405020304" pitchFamily="18" charset="0"/>
              </a:rPr>
              <a:t>正偏</a:t>
            </a:r>
            <a:endParaRPr lang="zh-CN" altLang="en-US" b="1">
              <a:solidFill>
                <a:srgbClr val="FF0000"/>
              </a:solidFill>
              <a:latin typeface="Times New Roman" panose="02020603050405020304" pitchFamily="18" charset="0"/>
            </a:endParaRPr>
          </a:p>
        </p:txBody>
      </p:sp>
      <p:sp>
        <p:nvSpPr>
          <p:cNvPr id="153606" name="文本框 153605"/>
          <p:cNvSpPr txBox="1"/>
          <p:nvPr/>
        </p:nvSpPr>
        <p:spPr>
          <a:xfrm>
            <a:off x="6400800" y="2133600"/>
            <a:ext cx="2286000" cy="457200"/>
          </a:xfrm>
          <a:prstGeom prst="rect">
            <a:avLst/>
          </a:prstGeom>
          <a:noFill/>
          <a:ln w="9525">
            <a:noFill/>
          </a:ln>
        </p:spPr>
        <p:txBody>
          <a:bodyPr>
            <a:spAutoFit/>
          </a:bodyPr>
          <a:lstStyle/>
          <a:p>
            <a:pPr algn="l" eaLnBrk="0" hangingPunct="0">
              <a:spcBef>
                <a:spcPct val="50000"/>
              </a:spcBef>
            </a:pPr>
            <a:r>
              <a:rPr lang="en-US" altLang="zh-CN" b="1">
                <a:solidFill>
                  <a:srgbClr val="FF0000"/>
                </a:solidFill>
                <a:latin typeface="Times New Roman" panose="02020603050405020304" pitchFamily="18" charset="0"/>
              </a:rPr>
              <a:t>I</a:t>
            </a:r>
            <a:r>
              <a:rPr lang="en-US" altLang="zh-CN" b="1" baseline="-25000">
                <a:solidFill>
                  <a:srgbClr val="FF0000"/>
                </a:solidFill>
                <a:latin typeface="Times New Roman" panose="02020603050405020304" pitchFamily="18" charset="0"/>
              </a:rPr>
              <a:t>F</a:t>
            </a:r>
            <a:r>
              <a:rPr lang="zh-CN" altLang="en-US" b="1" dirty="0">
                <a:solidFill>
                  <a:srgbClr val="FF0000"/>
                </a:solidFill>
                <a:latin typeface="Times New Roman" panose="02020603050405020304" pitchFamily="18" charset="0"/>
              </a:rPr>
              <a:t>（多子扩散）</a:t>
            </a:r>
            <a:endParaRPr lang="zh-CN" altLang="en-US" b="1" dirty="0">
              <a:solidFill>
                <a:srgbClr val="FF0000"/>
              </a:solidFill>
              <a:latin typeface="Times New Roman" panose="02020603050405020304" pitchFamily="18" charset="0"/>
            </a:endParaRPr>
          </a:p>
        </p:txBody>
      </p:sp>
      <p:sp>
        <p:nvSpPr>
          <p:cNvPr id="153607" name="文本框 153606"/>
          <p:cNvSpPr txBox="1"/>
          <p:nvPr/>
        </p:nvSpPr>
        <p:spPr>
          <a:xfrm>
            <a:off x="2819400" y="4800600"/>
            <a:ext cx="2438400" cy="457200"/>
          </a:xfrm>
          <a:prstGeom prst="rect">
            <a:avLst/>
          </a:prstGeom>
          <a:noFill/>
          <a:ln w="9525">
            <a:noFill/>
          </a:ln>
        </p:spPr>
        <p:txBody>
          <a:bodyPr>
            <a:spAutoFit/>
          </a:bodyPr>
          <a:lstStyle/>
          <a:p>
            <a:pPr algn="l" eaLnBrk="0" hangingPunct="0">
              <a:spcBef>
                <a:spcPct val="50000"/>
              </a:spcBef>
            </a:pPr>
            <a:r>
              <a:rPr lang="en-US" altLang="zh-CN" b="1">
                <a:solidFill>
                  <a:srgbClr val="FF0000"/>
                </a:solidFill>
                <a:latin typeface="Times New Roman" panose="02020603050405020304" pitchFamily="18" charset="0"/>
              </a:rPr>
              <a:t>I</a:t>
            </a:r>
            <a:r>
              <a:rPr lang="en-US" altLang="zh-CN" b="1" baseline="-25000">
                <a:solidFill>
                  <a:srgbClr val="FF0000"/>
                </a:solidFill>
                <a:latin typeface="Times New Roman" panose="02020603050405020304" pitchFamily="18" charset="0"/>
              </a:rPr>
              <a:t>R</a:t>
            </a:r>
            <a:r>
              <a:rPr lang="zh-CN" altLang="en-US" b="1" dirty="0">
                <a:solidFill>
                  <a:srgbClr val="FF0000"/>
                </a:solidFill>
                <a:latin typeface="Times New Roman" panose="02020603050405020304" pitchFamily="18" charset="0"/>
              </a:rPr>
              <a:t>（少子漂移）</a:t>
            </a:r>
            <a:endParaRPr lang="zh-CN" altLang="en-US" b="1" dirty="0">
              <a:solidFill>
                <a:srgbClr val="FF0000"/>
              </a:solidFill>
              <a:latin typeface="Times New Roman" panose="02020603050405020304" pitchFamily="18" charset="0"/>
            </a:endParaRPr>
          </a:p>
        </p:txBody>
      </p:sp>
      <p:sp>
        <p:nvSpPr>
          <p:cNvPr id="153608" name="文本框 153607"/>
          <p:cNvSpPr txBox="1"/>
          <p:nvPr/>
        </p:nvSpPr>
        <p:spPr>
          <a:xfrm>
            <a:off x="3352800" y="4191000"/>
            <a:ext cx="1447800" cy="457200"/>
          </a:xfrm>
          <a:prstGeom prst="rect">
            <a:avLst/>
          </a:prstGeom>
          <a:noFill/>
          <a:ln w="9525">
            <a:noFill/>
          </a:ln>
        </p:spPr>
        <p:txBody>
          <a:bodyPr>
            <a:spAutoFit/>
          </a:bodyPr>
          <a:lstStyle/>
          <a:p>
            <a:pPr algn="l" eaLnBrk="0" hangingPunct="0">
              <a:spcBef>
                <a:spcPct val="50000"/>
              </a:spcBef>
            </a:pPr>
            <a:r>
              <a:rPr lang="zh-CN" altLang="en-US" b="1" dirty="0">
                <a:solidFill>
                  <a:srgbClr val="FF0000"/>
                </a:solidFill>
                <a:latin typeface="Times New Roman" panose="02020603050405020304" pitchFamily="18" charset="0"/>
              </a:rPr>
              <a:t>反偏</a:t>
            </a:r>
            <a:endParaRPr lang="zh-CN" altLang="en-US" b="1">
              <a:solidFill>
                <a:srgbClr val="FF0000"/>
              </a:solidFill>
              <a:latin typeface="Times New Roman" panose="02020603050405020304" pitchFamily="18" charset="0"/>
            </a:endParaRPr>
          </a:p>
        </p:txBody>
      </p:sp>
      <p:sp>
        <p:nvSpPr>
          <p:cNvPr id="153609" name="文本框 153608"/>
          <p:cNvSpPr txBox="1"/>
          <p:nvPr/>
        </p:nvSpPr>
        <p:spPr>
          <a:xfrm>
            <a:off x="2514600" y="2590800"/>
            <a:ext cx="2438400" cy="457200"/>
          </a:xfrm>
          <a:prstGeom prst="rect">
            <a:avLst/>
          </a:prstGeom>
          <a:noFill/>
          <a:ln w="9525">
            <a:noFill/>
          </a:ln>
        </p:spPr>
        <p:txBody>
          <a:bodyPr>
            <a:spAutoFit/>
          </a:bodyPr>
          <a:lstStyle/>
          <a:p>
            <a:pPr algn="l" eaLnBrk="0" hangingPunct="0">
              <a:spcBef>
                <a:spcPct val="50000"/>
              </a:spcBef>
            </a:pPr>
            <a:r>
              <a:rPr lang="zh-CN" altLang="en-US" b="1" dirty="0">
                <a:solidFill>
                  <a:schemeClr val="hlink"/>
                </a:solidFill>
                <a:latin typeface="Times New Roman" panose="02020603050405020304" pitchFamily="18" charset="0"/>
              </a:rPr>
              <a:t>反向饱和电流</a:t>
            </a:r>
            <a:endParaRPr lang="zh-CN" altLang="en-US" b="1" dirty="0">
              <a:solidFill>
                <a:schemeClr val="hlink"/>
              </a:solidFill>
              <a:latin typeface="Times New Roman" panose="02020603050405020304" pitchFamily="18" charset="0"/>
            </a:endParaRPr>
          </a:p>
        </p:txBody>
      </p:sp>
      <p:sp>
        <p:nvSpPr>
          <p:cNvPr id="153610" name="文本框 153609"/>
          <p:cNvSpPr txBox="1"/>
          <p:nvPr/>
        </p:nvSpPr>
        <p:spPr>
          <a:xfrm>
            <a:off x="228600" y="2971800"/>
            <a:ext cx="2438400" cy="457200"/>
          </a:xfrm>
          <a:prstGeom prst="rect">
            <a:avLst/>
          </a:prstGeom>
          <a:noFill/>
          <a:ln w="9525">
            <a:noFill/>
          </a:ln>
        </p:spPr>
        <p:txBody>
          <a:bodyPr>
            <a:spAutoFit/>
          </a:bodyPr>
          <a:lstStyle/>
          <a:p>
            <a:pPr algn="l" eaLnBrk="0" hangingPunct="0">
              <a:spcBef>
                <a:spcPct val="50000"/>
              </a:spcBef>
            </a:pPr>
            <a:r>
              <a:rPr lang="zh-CN" altLang="en-US" b="1" dirty="0">
                <a:solidFill>
                  <a:srgbClr val="000000"/>
                </a:solidFill>
                <a:latin typeface="Times New Roman" panose="02020603050405020304" pitchFamily="18" charset="0"/>
              </a:rPr>
              <a:t>反向击穿电压</a:t>
            </a:r>
            <a:endParaRPr lang="zh-CN" altLang="en-US" b="1" dirty="0">
              <a:solidFill>
                <a:srgbClr val="000000"/>
              </a:solidFill>
              <a:latin typeface="Times New Roman" panose="02020603050405020304" pitchFamily="18" charset="0"/>
            </a:endParaRPr>
          </a:p>
        </p:txBody>
      </p:sp>
      <p:sp>
        <p:nvSpPr>
          <p:cNvPr id="153611" name="文本框 153610"/>
          <p:cNvSpPr txBox="1"/>
          <p:nvPr/>
        </p:nvSpPr>
        <p:spPr>
          <a:xfrm>
            <a:off x="609600" y="4800600"/>
            <a:ext cx="1447800" cy="457200"/>
          </a:xfrm>
          <a:prstGeom prst="rect">
            <a:avLst/>
          </a:prstGeom>
          <a:noFill/>
          <a:ln w="9525">
            <a:noFill/>
          </a:ln>
        </p:spPr>
        <p:txBody>
          <a:bodyPr>
            <a:spAutoFit/>
          </a:bodyPr>
          <a:lstStyle/>
          <a:p>
            <a:pPr algn="l" eaLnBrk="0" hangingPunct="0">
              <a:spcBef>
                <a:spcPct val="50000"/>
              </a:spcBef>
            </a:pPr>
            <a:r>
              <a:rPr lang="zh-CN" altLang="en-US" b="1" dirty="0">
                <a:solidFill>
                  <a:srgbClr val="FF0000"/>
                </a:solidFill>
                <a:latin typeface="Times New Roman" panose="02020603050405020304" pitchFamily="18" charset="0"/>
              </a:rPr>
              <a:t>反向击穿</a:t>
            </a:r>
            <a:endParaRPr lang="zh-CN" altLang="en-US" b="1">
              <a:solidFill>
                <a:srgbClr val="FF0000"/>
              </a:solidFill>
              <a:latin typeface="Times New Roman" panose="02020603050405020304" pitchFamily="18" charset="0"/>
            </a:endParaRPr>
          </a:p>
        </p:txBody>
      </p:sp>
      <p:sp>
        <p:nvSpPr>
          <p:cNvPr id="153612" name="文本框 153611"/>
          <p:cNvSpPr txBox="1"/>
          <p:nvPr/>
        </p:nvSpPr>
        <p:spPr>
          <a:xfrm>
            <a:off x="685800" y="6019800"/>
            <a:ext cx="3581400" cy="457200"/>
          </a:xfrm>
          <a:prstGeom prst="rect">
            <a:avLst/>
          </a:prstGeom>
          <a:noFill/>
          <a:ln w="9525">
            <a:noFill/>
          </a:ln>
        </p:spPr>
        <p:txBody>
          <a:bodyPr>
            <a:spAutoFit/>
          </a:bodyPr>
          <a:lstStyle/>
          <a:p>
            <a:pPr algn="l" eaLnBrk="0" hangingPunct="0">
              <a:spcBef>
                <a:spcPct val="50000"/>
              </a:spcBef>
            </a:pPr>
            <a:r>
              <a:rPr lang="zh-CN" altLang="en-US" b="1" dirty="0">
                <a:latin typeface="Times New Roman" panose="02020603050405020304" pitchFamily="18" charset="0"/>
              </a:rPr>
              <a:t>热击穿</a:t>
            </a:r>
            <a:r>
              <a:rPr lang="en-US" altLang="zh-CN" b="1">
                <a:latin typeface="Times New Roman" panose="02020603050405020304" pitchFamily="18" charset="0"/>
              </a:rPr>
              <a:t>——</a:t>
            </a:r>
            <a:r>
              <a:rPr lang="zh-CN" altLang="en-US" b="1" dirty="0">
                <a:latin typeface="Times New Roman" panose="02020603050405020304" pitchFamily="18" charset="0"/>
              </a:rPr>
              <a:t>烧坏</a:t>
            </a:r>
            <a:r>
              <a:rPr lang="en-US" altLang="zh-CN" b="1" dirty="0">
                <a:latin typeface="Times New Roman" panose="02020603050405020304" pitchFamily="18" charset="0"/>
              </a:rPr>
              <a:t>PN</a:t>
            </a:r>
            <a:r>
              <a:rPr lang="zh-CN" altLang="en-US" b="1" dirty="0">
                <a:latin typeface="Times New Roman" panose="02020603050405020304" pitchFamily="18" charset="0"/>
              </a:rPr>
              <a:t>结</a:t>
            </a:r>
            <a:endParaRPr lang="zh-CN" altLang="en-US" b="1" dirty="0">
              <a:latin typeface="Times New Roman" panose="02020603050405020304" pitchFamily="18" charset="0"/>
            </a:endParaRPr>
          </a:p>
        </p:txBody>
      </p:sp>
      <p:sp>
        <p:nvSpPr>
          <p:cNvPr id="153613" name="文本框 153612"/>
          <p:cNvSpPr txBox="1"/>
          <p:nvPr/>
        </p:nvSpPr>
        <p:spPr>
          <a:xfrm>
            <a:off x="685800" y="5486400"/>
            <a:ext cx="6765925" cy="457200"/>
          </a:xfrm>
          <a:prstGeom prst="rect">
            <a:avLst/>
          </a:prstGeom>
          <a:noFill/>
          <a:ln w="9525">
            <a:noFill/>
          </a:ln>
        </p:spPr>
        <p:txBody>
          <a:bodyPr>
            <a:spAutoFit/>
          </a:bodyPr>
          <a:lstStyle/>
          <a:p>
            <a:pPr algn="l" eaLnBrk="0" hangingPunct="0">
              <a:spcBef>
                <a:spcPct val="50000"/>
              </a:spcBef>
            </a:pPr>
            <a:r>
              <a:rPr lang="zh-CN" altLang="en-US" b="1" dirty="0">
                <a:latin typeface="Times New Roman" panose="02020603050405020304" pitchFamily="18" charset="0"/>
              </a:rPr>
              <a:t>电击穿</a:t>
            </a:r>
            <a:r>
              <a:rPr lang="en-US" altLang="zh-CN" b="1" dirty="0">
                <a:latin typeface="Times New Roman" panose="02020603050405020304" pitchFamily="18" charset="0"/>
              </a:rPr>
              <a:t>——</a:t>
            </a:r>
            <a:r>
              <a:rPr lang="zh-CN" altLang="en-US" b="1" dirty="0">
                <a:latin typeface="Times New Roman" panose="02020603050405020304" pitchFamily="18" charset="0"/>
              </a:rPr>
              <a:t>可逆。雪崩击穿、齐纳击穿 </a:t>
            </a:r>
            <a:endParaRPr lang="zh-CN" altLang="en-US" b="1"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03"/>
                                        </p:tgtEl>
                                        <p:attrNameLst>
                                          <p:attrName>style.visibility</p:attrName>
                                        </p:attrNameLst>
                                      </p:cBhvr>
                                      <p:to>
                                        <p:strVal val="visible"/>
                                      </p:to>
                                    </p:set>
                                    <p:animEffect transition="in" filter="blinds(horizontal)">
                                      <p:cBhvr>
                                        <p:cTn id="7" dur="500"/>
                                        <p:tgtEl>
                                          <p:spTgt spid="15360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3604"/>
                                        </p:tgtEl>
                                        <p:attrNameLst>
                                          <p:attrName>style.visibility</p:attrName>
                                        </p:attrNameLst>
                                      </p:cBhvr>
                                      <p:to>
                                        <p:strVal val="visible"/>
                                      </p:to>
                                    </p:set>
                                    <p:animEffect transition="in" filter="blinds(horizontal)">
                                      <p:cBhvr>
                                        <p:cTn id="12" dur="500"/>
                                        <p:tgtEl>
                                          <p:spTgt spid="15360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3605"/>
                                        </p:tgtEl>
                                        <p:attrNameLst>
                                          <p:attrName>style.visibility</p:attrName>
                                        </p:attrNameLst>
                                      </p:cBhvr>
                                      <p:to>
                                        <p:strVal val="visible"/>
                                      </p:to>
                                    </p:set>
                                    <p:animEffect transition="in" filter="blinds(horizontal)">
                                      <p:cBhvr>
                                        <p:cTn id="17" dur="500"/>
                                        <p:tgtEl>
                                          <p:spTgt spid="15360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3606"/>
                                        </p:tgtEl>
                                        <p:attrNameLst>
                                          <p:attrName>style.visibility</p:attrName>
                                        </p:attrNameLst>
                                      </p:cBhvr>
                                      <p:to>
                                        <p:strVal val="visible"/>
                                      </p:to>
                                    </p:set>
                                    <p:animEffect transition="in" filter="blinds(horizontal)">
                                      <p:cBhvr>
                                        <p:cTn id="22" dur="500"/>
                                        <p:tgtEl>
                                          <p:spTgt spid="15360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3608"/>
                                        </p:tgtEl>
                                        <p:attrNameLst>
                                          <p:attrName>style.visibility</p:attrName>
                                        </p:attrNameLst>
                                      </p:cBhvr>
                                      <p:to>
                                        <p:strVal val="visible"/>
                                      </p:to>
                                    </p:set>
                                    <p:animEffect transition="in" filter="blinds(horizontal)">
                                      <p:cBhvr>
                                        <p:cTn id="27" dur="500"/>
                                        <p:tgtEl>
                                          <p:spTgt spid="15360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3607"/>
                                        </p:tgtEl>
                                        <p:attrNameLst>
                                          <p:attrName>style.visibility</p:attrName>
                                        </p:attrNameLst>
                                      </p:cBhvr>
                                      <p:to>
                                        <p:strVal val="visible"/>
                                      </p:to>
                                    </p:set>
                                    <p:animEffect transition="in" filter="blinds(horizontal)">
                                      <p:cBhvr>
                                        <p:cTn id="32" dur="500"/>
                                        <p:tgtEl>
                                          <p:spTgt spid="15360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3609"/>
                                        </p:tgtEl>
                                        <p:attrNameLst>
                                          <p:attrName>style.visibility</p:attrName>
                                        </p:attrNameLst>
                                      </p:cBhvr>
                                      <p:to>
                                        <p:strVal val="visible"/>
                                      </p:to>
                                    </p:set>
                                    <p:animEffect transition="in" filter="blinds(horizontal)">
                                      <p:cBhvr>
                                        <p:cTn id="37" dur="500"/>
                                        <p:tgtEl>
                                          <p:spTgt spid="15360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53611"/>
                                        </p:tgtEl>
                                        <p:attrNameLst>
                                          <p:attrName>style.visibility</p:attrName>
                                        </p:attrNameLst>
                                      </p:cBhvr>
                                      <p:to>
                                        <p:strVal val="visible"/>
                                      </p:to>
                                    </p:set>
                                    <p:animEffect transition="in" filter="blinds(horizontal)">
                                      <p:cBhvr>
                                        <p:cTn id="42" dur="500"/>
                                        <p:tgtEl>
                                          <p:spTgt spid="15361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53610"/>
                                        </p:tgtEl>
                                        <p:attrNameLst>
                                          <p:attrName>style.visibility</p:attrName>
                                        </p:attrNameLst>
                                      </p:cBhvr>
                                      <p:to>
                                        <p:strVal val="visible"/>
                                      </p:to>
                                    </p:set>
                                    <p:animEffect transition="in" filter="blinds(horizontal)">
                                      <p:cBhvr>
                                        <p:cTn id="47" dur="500"/>
                                        <p:tgtEl>
                                          <p:spTgt spid="15361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53612"/>
                                        </p:tgtEl>
                                        <p:attrNameLst>
                                          <p:attrName>style.visibility</p:attrName>
                                        </p:attrNameLst>
                                      </p:cBhvr>
                                      <p:to>
                                        <p:strVal val="visible"/>
                                      </p:to>
                                    </p:set>
                                    <p:animEffect transition="in" filter="blinds(horizontal)">
                                      <p:cBhvr>
                                        <p:cTn id="52" dur="500"/>
                                        <p:tgtEl>
                                          <p:spTgt spid="15361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53613"/>
                                        </p:tgtEl>
                                        <p:attrNameLst>
                                          <p:attrName>style.visibility</p:attrName>
                                        </p:attrNameLst>
                                      </p:cBhvr>
                                      <p:to>
                                        <p:strVal val="visible"/>
                                      </p:to>
                                    </p:set>
                                    <p:animEffect transition="in" filter="blinds(horizontal)">
                                      <p:cBhvr>
                                        <p:cTn id="57" dur="500"/>
                                        <p:tgtEl>
                                          <p:spTgt spid="153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p:bldP spid="153605" grpId="0"/>
      <p:bldP spid="153606" grpId="0"/>
      <p:bldP spid="153607" grpId="0"/>
      <p:bldP spid="153608" grpId="0"/>
      <p:bldP spid="153609" grpId="0"/>
      <p:bldP spid="153610" grpId="0"/>
      <p:bldP spid="153611" grpId="0"/>
      <p:bldP spid="153612" grpId="0"/>
      <p:bldP spid="1536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8596" name="组合 238595"/>
          <p:cNvGrpSpPr/>
          <p:nvPr/>
        </p:nvGrpSpPr>
        <p:grpSpPr>
          <a:xfrm>
            <a:off x="107315" y="4869180"/>
            <a:ext cx="4011930" cy="2056130"/>
            <a:chOff x="1248" y="1728"/>
            <a:chExt cx="4224" cy="2417"/>
          </a:xfrm>
        </p:grpSpPr>
        <p:pic>
          <p:nvPicPr>
            <p:cNvPr id="238597" name="图片 238596"/>
            <p:cNvPicPr>
              <a:picLocks noChangeAspect="1"/>
            </p:cNvPicPr>
            <p:nvPr/>
          </p:nvPicPr>
          <p:blipFill>
            <a:blip r:embed="rId1"/>
            <a:stretch>
              <a:fillRect/>
            </a:stretch>
          </p:blipFill>
          <p:spPr>
            <a:xfrm>
              <a:off x="1248" y="1728"/>
              <a:ext cx="4224" cy="2417"/>
            </a:xfrm>
            <a:prstGeom prst="rect">
              <a:avLst/>
            </a:prstGeom>
            <a:noFill/>
            <a:ln w="9525">
              <a:noFill/>
            </a:ln>
          </p:spPr>
        </p:pic>
        <p:sp>
          <p:nvSpPr>
            <p:cNvPr id="238598" name="文本框 238597"/>
            <p:cNvSpPr txBox="1"/>
            <p:nvPr/>
          </p:nvSpPr>
          <p:spPr>
            <a:xfrm>
              <a:off x="1776" y="1776"/>
              <a:ext cx="288" cy="469"/>
            </a:xfrm>
            <a:prstGeom prst="rect">
              <a:avLst/>
            </a:prstGeom>
            <a:noFill/>
            <a:ln w="9525">
              <a:noFill/>
            </a:ln>
          </p:spPr>
          <p:txBody>
            <a:bodyPr>
              <a:spAutoFit/>
            </a:bodyPr>
            <a:lstStyle/>
            <a:p>
              <a:pPr eaLnBrk="0" hangingPunct="0">
                <a:spcBef>
                  <a:spcPct val="50000"/>
                </a:spcBef>
              </a:pPr>
              <a:r>
                <a:rPr lang="en-US" altLang="zh-CN" sz="2000" b="1">
                  <a:latin typeface="Times New Roman" panose="02020603050405020304" pitchFamily="18" charset="0"/>
                </a:rPr>
                <a:t>P</a:t>
              </a:r>
              <a:endParaRPr lang="en-US" altLang="zh-CN" sz="2000" b="1">
                <a:latin typeface="Times New Roman" panose="02020603050405020304" pitchFamily="18" charset="0"/>
              </a:endParaRPr>
            </a:p>
          </p:txBody>
        </p:sp>
        <p:sp>
          <p:nvSpPr>
            <p:cNvPr id="238599" name="文本框 238598"/>
            <p:cNvSpPr txBox="1"/>
            <p:nvPr/>
          </p:nvSpPr>
          <p:spPr>
            <a:xfrm>
              <a:off x="4608" y="1776"/>
              <a:ext cx="288" cy="469"/>
            </a:xfrm>
            <a:prstGeom prst="rect">
              <a:avLst/>
            </a:prstGeom>
            <a:noFill/>
            <a:ln w="9525">
              <a:noFill/>
            </a:ln>
          </p:spPr>
          <p:txBody>
            <a:bodyPr>
              <a:spAutoFit/>
            </a:bodyPr>
            <a:lstStyle/>
            <a:p>
              <a:pPr eaLnBrk="0" hangingPunct="0">
                <a:spcBef>
                  <a:spcPct val="50000"/>
                </a:spcBef>
              </a:pPr>
              <a:r>
                <a:rPr lang="en-US" altLang="zh-CN" sz="2000" b="1">
                  <a:latin typeface="Times New Roman" panose="02020603050405020304" pitchFamily="18" charset="0"/>
                </a:rPr>
                <a:t>N</a:t>
              </a:r>
              <a:endParaRPr lang="en-US" altLang="zh-CN" sz="2000" b="1">
                <a:latin typeface="Times New Roman" panose="02020603050405020304" pitchFamily="18" charset="0"/>
              </a:endParaRPr>
            </a:p>
          </p:txBody>
        </p:sp>
      </p:grpSp>
      <p:sp>
        <p:nvSpPr>
          <p:cNvPr id="238600" name="文本框 238599"/>
          <p:cNvSpPr txBox="1"/>
          <p:nvPr/>
        </p:nvSpPr>
        <p:spPr>
          <a:xfrm>
            <a:off x="276860" y="764540"/>
            <a:ext cx="8590280" cy="3969385"/>
          </a:xfrm>
          <a:prstGeom prst="rect">
            <a:avLst/>
          </a:prstGeom>
          <a:noFill/>
          <a:ln w="9525">
            <a:noFill/>
          </a:ln>
        </p:spPr>
        <p:txBody>
          <a:bodyPr wrap="square">
            <a:spAutoFit/>
          </a:bodyPr>
          <a:lstStyle/>
          <a:p>
            <a:pPr algn="l" eaLnBrk="0" hangingPunct="0">
              <a:spcBef>
                <a:spcPct val="50000"/>
              </a:spcBef>
            </a:pPr>
            <a:r>
              <a:rPr lang="zh-CN" altLang="en-US" b="1" dirty="0">
                <a:latin typeface="Times New Roman" panose="02020603050405020304" pitchFamily="18" charset="0"/>
              </a:rPr>
              <a:t>电击穿</a:t>
            </a:r>
            <a:r>
              <a:rPr lang="en-US" altLang="zh-CN" b="1">
                <a:latin typeface="Times New Roman" panose="02020603050405020304" pitchFamily="18" charset="0"/>
              </a:rPr>
              <a:t>——</a:t>
            </a:r>
            <a:r>
              <a:rPr lang="zh-CN" altLang="en-US" b="1" dirty="0">
                <a:latin typeface="Times New Roman" panose="02020603050405020304" pitchFamily="18" charset="0"/>
              </a:rPr>
              <a:t>可逆。雪崩击穿、齐纳击穿</a:t>
            </a:r>
            <a:endParaRPr lang="zh-CN" altLang="en-US" b="1" dirty="0">
              <a:latin typeface="Times New Roman" panose="02020603050405020304" pitchFamily="18" charset="0"/>
            </a:endParaRPr>
          </a:p>
          <a:p>
            <a:pPr algn="l" eaLnBrk="0" hangingPunct="0">
              <a:spcBef>
                <a:spcPct val="50000"/>
              </a:spcBef>
            </a:pPr>
            <a:r>
              <a:rPr lang="en-US" altLang="zh-CN" dirty="0">
                <a:latin typeface="Times New Roman" panose="02020603050405020304" pitchFamily="18" charset="0"/>
              </a:rPr>
              <a:t>        </a:t>
            </a:r>
            <a:r>
              <a:rPr lang="zh-CN" altLang="en-US" dirty="0">
                <a:latin typeface="Times New Roman" panose="02020603050405020304" pitchFamily="18" charset="0"/>
              </a:rPr>
              <a:t>材料掺杂浓度较低的PN结中，当PN结反向电压增加时，空间电荷区中的电场随着增强。这样通过空间电荷区的电子，就会在电场作用下，使获得的能量增大。在晶体中运行的电子将不断的与晶体原子发生碰撞，通过这样的碰撞可使束缚在共价键中的价电子碰撞出来，产生自由电子和空穴。新产生的自由电子在电场作用下撞出其他价电子，又产生新的自由电子和空穴。如此连锁反应，使得阻挡层中的载流子的数量雪崩式地增加，流过PN结的电流就急剧增大击穿PN结，这种碰撞电离导致击穿称为雪崩击穿，也称为电子雪崩现象。</a:t>
            </a:r>
            <a:r>
              <a:rPr lang="zh-CN" altLang="en-US" b="1" dirty="0">
                <a:latin typeface="Times New Roman" panose="02020603050405020304" pitchFamily="18" charset="0"/>
              </a:rPr>
              <a:t> </a:t>
            </a:r>
            <a:endParaRPr lang="zh-CN" altLang="en-US"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8600"/>
                                        </p:tgtEl>
                                        <p:attrNameLst>
                                          <p:attrName>style.visibility</p:attrName>
                                        </p:attrNameLst>
                                      </p:cBhvr>
                                      <p:to>
                                        <p:strVal val="visible"/>
                                      </p:to>
                                    </p:set>
                                    <p:animEffect transition="in" filter="blinds(horizontal)">
                                      <p:cBhvr>
                                        <p:cTn id="7" dur="500"/>
                                        <p:tgtEl>
                                          <p:spTgt spid="238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0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8596" name="组合 238595"/>
          <p:cNvGrpSpPr/>
          <p:nvPr/>
        </p:nvGrpSpPr>
        <p:grpSpPr>
          <a:xfrm>
            <a:off x="107315" y="4869180"/>
            <a:ext cx="4011930" cy="2056130"/>
            <a:chOff x="1248" y="1728"/>
            <a:chExt cx="4224" cy="2417"/>
          </a:xfrm>
        </p:grpSpPr>
        <p:pic>
          <p:nvPicPr>
            <p:cNvPr id="238597" name="图片 238596"/>
            <p:cNvPicPr>
              <a:picLocks noChangeAspect="1"/>
            </p:cNvPicPr>
            <p:nvPr/>
          </p:nvPicPr>
          <p:blipFill>
            <a:blip r:embed="rId1"/>
            <a:stretch>
              <a:fillRect/>
            </a:stretch>
          </p:blipFill>
          <p:spPr>
            <a:xfrm>
              <a:off x="1248" y="1728"/>
              <a:ext cx="4224" cy="2417"/>
            </a:xfrm>
            <a:prstGeom prst="rect">
              <a:avLst/>
            </a:prstGeom>
            <a:noFill/>
            <a:ln w="9525">
              <a:noFill/>
            </a:ln>
          </p:spPr>
        </p:pic>
        <p:sp>
          <p:nvSpPr>
            <p:cNvPr id="238598" name="文本框 238597"/>
            <p:cNvSpPr txBox="1"/>
            <p:nvPr/>
          </p:nvSpPr>
          <p:spPr>
            <a:xfrm>
              <a:off x="1776" y="1776"/>
              <a:ext cx="288" cy="469"/>
            </a:xfrm>
            <a:prstGeom prst="rect">
              <a:avLst/>
            </a:prstGeom>
            <a:noFill/>
            <a:ln w="9525">
              <a:noFill/>
            </a:ln>
          </p:spPr>
          <p:txBody>
            <a:bodyPr>
              <a:spAutoFit/>
            </a:bodyPr>
            <a:lstStyle/>
            <a:p>
              <a:pPr eaLnBrk="0" hangingPunct="0">
                <a:spcBef>
                  <a:spcPct val="50000"/>
                </a:spcBef>
              </a:pPr>
              <a:r>
                <a:rPr lang="en-US" altLang="zh-CN" sz="2000" b="1">
                  <a:latin typeface="Times New Roman" panose="02020603050405020304" pitchFamily="18" charset="0"/>
                </a:rPr>
                <a:t>P</a:t>
              </a:r>
              <a:endParaRPr lang="en-US" altLang="zh-CN" sz="2000" b="1">
                <a:latin typeface="Times New Roman" panose="02020603050405020304" pitchFamily="18" charset="0"/>
              </a:endParaRPr>
            </a:p>
          </p:txBody>
        </p:sp>
        <p:sp>
          <p:nvSpPr>
            <p:cNvPr id="238599" name="文本框 238598"/>
            <p:cNvSpPr txBox="1"/>
            <p:nvPr/>
          </p:nvSpPr>
          <p:spPr>
            <a:xfrm>
              <a:off x="4608" y="1776"/>
              <a:ext cx="288" cy="469"/>
            </a:xfrm>
            <a:prstGeom prst="rect">
              <a:avLst/>
            </a:prstGeom>
            <a:noFill/>
            <a:ln w="9525">
              <a:noFill/>
            </a:ln>
          </p:spPr>
          <p:txBody>
            <a:bodyPr>
              <a:spAutoFit/>
            </a:bodyPr>
            <a:lstStyle/>
            <a:p>
              <a:pPr eaLnBrk="0" hangingPunct="0">
                <a:spcBef>
                  <a:spcPct val="50000"/>
                </a:spcBef>
              </a:pPr>
              <a:r>
                <a:rPr lang="en-US" altLang="zh-CN" sz="2000" b="1">
                  <a:latin typeface="Times New Roman" panose="02020603050405020304" pitchFamily="18" charset="0"/>
                </a:rPr>
                <a:t>N</a:t>
              </a:r>
              <a:endParaRPr lang="en-US" altLang="zh-CN" sz="2000" b="1">
                <a:latin typeface="Times New Roman" panose="02020603050405020304" pitchFamily="18" charset="0"/>
              </a:endParaRPr>
            </a:p>
          </p:txBody>
        </p:sp>
      </p:grpSp>
      <p:sp>
        <p:nvSpPr>
          <p:cNvPr id="238600" name="文本框 238599"/>
          <p:cNvSpPr txBox="1"/>
          <p:nvPr/>
        </p:nvSpPr>
        <p:spPr>
          <a:xfrm>
            <a:off x="276860" y="1124585"/>
            <a:ext cx="8590280" cy="3599815"/>
          </a:xfrm>
          <a:prstGeom prst="rect">
            <a:avLst/>
          </a:prstGeom>
          <a:noFill/>
          <a:ln w="9525">
            <a:noFill/>
          </a:ln>
        </p:spPr>
        <p:txBody>
          <a:bodyPr wrap="square">
            <a:spAutoFit/>
          </a:bodyPr>
          <a:lstStyle/>
          <a:p>
            <a:pPr algn="l" eaLnBrk="0" hangingPunct="0">
              <a:spcBef>
                <a:spcPct val="50000"/>
              </a:spcBef>
            </a:pPr>
            <a:r>
              <a:rPr lang="zh-CN" altLang="en-US" b="1" dirty="0">
                <a:latin typeface="Times New Roman" panose="02020603050405020304" pitchFamily="18" charset="0"/>
              </a:rPr>
              <a:t>电击穿</a:t>
            </a:r>
            <a:r>
              <a:rPr lang="en-US" altLang="zh-CN" b="1">
                <a:latin typeface="Times New Roman" panose="02020603050405020304" pitchFamily="18" charset="0"/>
              </a:rPr>
              <a:t>——</a:t>
            </a:r>
            <a:r>
              <a:rPr lang="zh-CN" altLang="en-US" b="1" dirty="0">
                <a:latin typeface="Times New Roman" panose="02020603050405020304" pitchFamily="18" charset="0"/>
              </a:rPr>
              <a:t>可逆。雪崩击穿、齐纳击穿</a:t>
            </a:r>
            <a:endParaRPr lang="zh-CN" altLang="en-US" b="1" dirty="0">
              <a:latin typeface="Times New Roman" panose="02020603050405020304" pitchFamily="18" charset="0"/>
            </a:endParaRPr>
          </a:p>
          <a:p>
            <a:pPr algn="l" eaLnBrk="0" hangingPunct="0">
              <a:spcBef>
                <a:spcPct val="50000"/>
              </a:spcBef>
            </a:pPr>
            <a:r>
              <a:rPr lang="en-US" altLang="zh-CN" dirty="0">
                <a:latin typeface="Times New Roman" panose="02020603050405020304" pitchFamily="18" charset="0"/>
              </a:rPr>
              <a:t>        </a:t>
            </a:r>
            <a:r>
              <a:rPr dirty="0">
                <a:latin typeface="Times New Roman" panose="02020603050405020304" pitchFamily="18" charset="0"/>
              </a:rPr>
              <a:t>当PN结的掺杂浓度很高时，阻挡层就十分薄。这种阻挡层特别薄的PN结，只要加上不大的反向电压，阻挡层内部的电场强度就可达到非常高的数值。这种很强的电场强度可以把阻挡层内中性原子的价电子直接从共价键中拉出来，变为自由电子，同时产生空穴，这个过程称为场致激发。由场致激发而产生大量的载流子，使PN结的反向电流剧增，呈现反向击穿现象。这种击穿通常称为齐纳击穿。齐纳击穿发生在掺杂浓度很高的PN结上，同时在此较低的外加电压时就会出现这种击穿。</a:t>
            </a:r>
            <a:r>
              <a:rPr lang="zh-CN" altLang="en-US" b="1" dirty="0">
                <a:latin typeface="Times New Roman" panose="02020603050405020304" pitchFamily="18" charset="0"/>
              </a:rPr>
              <a:t> </a:t>
            </a:r>
            <a:endParaRPr lang="zh-CN" altLang="en-US"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8600"/>
                                        </p:tgtEl>
                                        <p:attrNameLst>
                                          <p:attrName>style.visibility</p:attrName>
                                        </p:attrNameLst>
                                      </p:cBhvr>
                                      <p:to>
                                        <p:strVal val="visible"/>
                                      </p:to>
                                    </p:set>
                                    <p:animEffect transition="in" filter="blinds(horizontal)">
                                      <p:cBhvr>
                                        <p:cTn id="7" dur="500"/>
                                        <p:tgtEl>
                                          <p:spTgt spid="238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00"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54626" name="对象 154625"/>
          <p:cNvGraphicFramePr/>
          <p:nvPr/>
        </p:nvGraphicFramePr>
        <p:xfrm>
          <a:off x="3708400" y="0"/>
          <a:ext cx="3657600" cy="1228725"/>
        </p:xfrm>
        <a:graphic>
          <a:graphicData uri="http://schemas.openxmlformats.org/presentationml/2006/ole">
            <mc:AlternateContent xmlns:mc="http://schemas.openxmlformats.org/markup-compatibility/2006">
              <mc:Choice xmlns:v="urn:schemas-microsoft-com:vml" Requires="v">
                <p:oleObj spid="_x0000_s6160" name="" r:id="rId1" imgW="939165" imgH="317500" progId="Equation.3">
                  <p:embed/>
                </p:oleObj>
              </mc:Choice>
              <mc:Fallback>
                <p:oleObj name="" r:id="rId1" imgW="939165" imgH="317500" progId="Equation.3">
                  <p:embed/>
                  <p:pic>
                    <p:nvPicPr>
                      <p:cNvPr id="0" name="图片 3088"/>
                      <p:cNvPicPr/>
                      <p:nvPr/>
                    </p:nvPicPr>
                    <p:blipFill>
                      <a:blip r:embed="rId2"/>
                      <a:stretch>
                        <a:fillRect/>
                      </a:stretch>
                    </p:blipFill>
                    <p:spPr>
                      <a:xfrm>
                        <a:off x="3708400" y="0"/>
                        <a:ext cx="3657600" cy="1228725"/>
                      </a:xfrm>
                      <a:prstGeom prst="rect">
                        <a:avLst/>
                      </a:prstGeom>
                      <a:noFill/>
                      <a:ln w="38100">
                        <a:noFill/>
                        <a:miter/>
                      </a:ln>
                    </p:spPr>
                  </p:pic>
                </p:oleObj>
              </mc:Fallback>
            </mc:AlternateContent>
          </a:graphicData>
        </a:graphic>
      </p:graphicFrame>
      <p:sp>
        <p:nvSpPr>
          <p:cNvPr id="154627" name="文本框 154626"/>
          <p:cNvSpPr txBox="1"/>
          <p:nvPr/>
        </p:nvSpPr>
        <p:spPr>
          <a:xfrm>
            <a:off x="609600" y="457200"/>
            <a:ext cx="3276600" cy="604838"/>
          </a:xfrm>
          <a:prstGeom prst="rect">
            <a:avLst/>
          </a:prstGeom>
          <a:noFill/>
          <a:ln w="9525">
            <a:noFill/>
          </a:ln>
        </p:spPr>
        <p:txBody>
          <a:bodyPr anchor="ctr">
            <a:spAutoFit/>
          </a:bodyPr>
          <a:lstStyle/>
          <a:p>
            <a:pPr algn="l" eaLnBrk="0" hangingPunct="0">
              <a:lnSpc>
                <a:spcPct val="120000"/>
              </a:lnSpc>
            </a:pPr>
            <a:r>
              <a:rPr lang="en-US" altLang="zh-CN" dirty="0">
                <a:latin typeface="Times New Roman" panose="02020603050405020304" pitchFamily="18" charset="0"/>
              </a:rPr>
              <a:t>     </a:t>
            </a:r>
            <a:r>
              <a:rPr lang="zh-CN" altLang="en-US" sz="2800" b="1" dirty="0">
                <a:latin typeface="宋体" panose="02010600030101010101" pitchFamily="2" charset="-122"/>
              </a:rPr>
              <a:t>根据理论分析：</a:t>
            </a:r>
            <a:endParaRPr lang="zh-CN" altLang="en-US" sz="2800" b="1" dirty="0">
              <a:latin typeface="宋体" panose="02010600030101010101" pitchFamily="2" charset="-122"/>
            </a:endParaRPr>
          </a:p>
        </p:txBody>
      </p:sp>
      <p:sp>
        <p:nvSpPr>
          <p:cNvPr id="154628" name="矩形 154627"/>
          <p:cNvSpPr/>
          <p:nvPr/>
        </p:nvSpPr>
        <p:spPr>
          <a:xfrm>
            <a:off x="5334000" y="1371600"/>
            <a:ext cx="3300413" cy="457200"/>
          </a:xfrm>
          <a:prstGeom prst="rect">
            <a:avLst/>
          </a:prstGeom>
          <a:noFill/>
          <a:ln w="9525">
            <a:noFill/>
          </a:ln>
        </p:spPr>
        <p:txBody>
          <a:bodyPr wrap="none" anchor="t">
            <a:spAutoFit/>
          </a:bodyPr>
          <a:lstStyle/>
          <a:p>
            <a:pPr eaLnBrk="0" hangingPunct="0"/>
            <a:r>
              <a:rPr lang="en-US" altLang="zh-CN" b="1" i="1">
                <a:solidFill>
                  <a:schemeClr val="hlink"/>
                </a:solidFill>
                <a:latin typeface="Times New Roman" panose="02020603050405020304" pitchFamily="18" charset="0"/>
              </a:rPr>
              <a:t>u </a:t>
            </a:r>
            <a:r>
              <a:rPr lang="zh-CN" altLang="en-US" b="1" dirty="0">
                <a:solidFill>
                  <a:schemeClr val="hlink"/>
                </a:solidFill>
                <a:latin typeface="Times New Roman" panose="02020603050405020304" pitchFamily="18" charset="0"/>
              </a:rPr>
              <a:t>为</a:t>
            </a:r>
            <a:r>
              <a:rPr lang="en-US" altLang="zh-CN" b="1" dirty="0">
                <a:solidFill>
                  <a:schemeClr val="hlink"/>
                </a:solidFill>
                <a:latin typeface="Times New Roman" panose="02020603050405020304" pitchFamily="18" charset="0"/>
              </a:rPr>
              <a:t>PN</a:t>
            </a:r>
            <a:r>
              <a:rPr lang="zh-CN" altLang="en-US" b="1" dirty="0">
                <a:solidFill>
                  <a:schemeClr val="hlink"/>
                </a:solidFill>
                <a:latin typeface="Times New Roman" panose="02020603050405020304" pitchFamily="18" charset="0"/>
              </a:rPr>
              <a:t>结两端的电压降</a:t>
            </a:r>
            <a:endParaRPr lang="zh-CN" altLang="en-US" b="1" dirty="0">
              <a:solidFill>
                <a:schemeClr val="hlink"/>
              </a:solidFill>
              <a:latin typeface="Times New Roman" panose="02020603050405020304" pitchFamily="18" charset="0"/>
            </a:endParaRPr>
          </a:p>
        </p:txBody>
      </p:sp>
      <p:sp>
        <p:nvSpPr>
          <p:cNvPr id="154629" name="矩形 154628"/>
          <p:cNvSpPr/>
          <p:nvPr/>
        </p:nvSpPr>
        <p:spPr>
          <a:xfrm>
            <a:off x="5410200" y="1981200"/>
            <a:ext cx="2906713" cy="457200"/>
          </a:xfrm>
          <a:prstGeom prst="rect">
            <a:avLst/>
          </a:prstGeom>
          <a:noFill/>
          <a:ln w="9525">
            <a:noFill/>
          </a:ln>
        </p:spPr>
        <p:txBody>
          <a:bodyPr wrap="none" anchor="t">
            <a:spAutoFit/>
          </a:bodyPr>
          <a:lstStyle/>
          <a:p>
            <a:pPr eaLnBrk="0" hangingPunct="0"/>
            <a:r>
              <a:rPr lang="en-US" altLang="zh-CN" b="1" i="1">
                <a:solidFill>
                  <a:schemeClr val="hlink"/>
                </a:solidFill>
                <a:latin typeface="Times New Roman" panose="02020603050405020304" pitchFamily="18" charset="0"/>
              </a:rPr>
              <a:t>i </a:t>
            </a:r>
            <a:r>
              <a:rPr lang="zh-CN" altLang="en-US" b="1" dirty="0">
                <a:solidFill>
                  <a:schemeClr val="hlink"/>
                </a:solidFill>
                <a:latin typeface="Times New Roman" panose="02020603050405020304" pitchFamily="18" charset="0"/>
              </a:rPr>
              <a:t>为流过</a:t>
            </a:r>
            <a:r>
              <a:rPr lang="en-US" altLang="zh-CN" b="1" dirty="0">
                <a:solidFill>
                  <a:schemeClr val="hlink"/>
                </a:solidFill>
                <a:latin typeface="Times New Roman" panose="02020603050405020304" pitchFamily="18" charset="0"/>
              </a:rPr>
              <a:t>PN</a:t>
            </a:r>
            <a:r>
              <a:rPr lang="zh-CN" altLang="en-US" b="1" dirty="0">
                <a:solidFill>
                  <a:schemeClr val="hlink"/>
                </a:solidFill>
                <a:latin typeface="Times New Roman" panose="02020603050405020304" pitchFamily="18" charset="0"/>
              </a:rPr>
              <a:t>结的电流</a:t>
            </a:r>
            <a:endParaRPr lang="zh-CN" altLang="en-US" b="1" dirty="0">
              <a:solidFill>
                <a:schemeClr val="hlink"/>
              </a:solidFill>
              <a:latin typeface="Times New Roman" panose="02020603050405020304" pitchFamily="18" charset="0"/>
            </a:endParaRPr>
          </a:p>
        </p:txBody>
      </p:sp>
      <p:sp>
        <p:nvSpPr>
          <p:cNvPr id="154630" name="矩形 154629"/>
          <p:cNvSpPr/>
          <p:nvPr/>
        </p:nvSpPr>
        <p:spPr>
          <a:xfrm>
            <a:off x="5410200" y="2590800"/>
            <a:ext cx="2622550" cy="457200"/>
          </a:xfrm>
          <a:prstGeom prst="rect">
            <a:avLst/>
          </a:prstGeom>
          <a:noFill/>
          <a:ln w="9525">
            <a:noFill/>
          </a:ln>
        </p:spPr>
        <p:txBody>
          <a:bodyPr wrap="none" anchor="t">
            <a:spAutoFit/>
          </a:bodyPr>
          <a:lstStyle/>
          <a:p>
            <a:pPr eaLnBrk="0" hangingPunct="0"/>
            <a:r>
              <a:rPr lang="en-US" altLang="zh-CN" b="1" i="1">
                <a:latin typeface="Times New Roman" panose="02020603050405020304" pitchFamily="18" charset="0"/>
              </a:rPr>
              <a:t>I</a:t>
            </a:r>
            <a:r>
              <a:rPr lang="en-US" altLang="zh-CN" b="1" baseline="-25000">
                <a:latin typeface="Times New Roman" panose="02020603050405020304" pitchFamily="18" charset="0"/>
              </a:rPr>
              <a:t>S </a:t>
            </a:r>
            <a:r>
              <a:rPr lang="zh-CN" altLang="en-US" b="1" dirty="0">
                <a:latin typeface="Times New Roman" panose="02020603050405020304" pitchFamily="18" charset="0"/>
              </a:rPr>
              <a:t>为反向饱和电流</a:t>
            </a:r>
            <a:endParaRPr lang="zh-CN" altLang="en-US" b="1" dirty="0">
              <a:latin typeface="Times New Roman" panose="02020603050405020304" pitchFamily="18" charset="0"/>
            </a:endParaRPr>
          </a:p>
        </p:txBody>
      </p:sp>
      <p:sp>
        <p:nvSpPr>
          <p:cNvPr id="154631" name="矩形 154630"/>
          <p:cNvSpPr/>
          <p:nvPr/>
        </p:nvSpPr>
        <p:spPr>
          <a:xfrm>
            <a:off x="5334000" y="3048000"/>
            <a:ext cx="3657600" cy="822325"/>
          </a:xfrm>
          <a:prstGeom prst="rect">
            <a:avLst/>
          </a:prstGeom>
          <a:noFill/>
          <a:ln w="9525">
            <a:noFill/>
          </a:ln>
        </p:spPr>
        <p:txBody>
          <a:bodyPr>
            <a:spAutoFit/>
          </a:bodyPr>
          <a:lstStyle/>
          <a:p>
            <a:pPr algn="l" eaLnBrk="0" hangingPunct="0"/>
            <a:r>
              <a:rPr lang="en-US" altLang="zh-CN" b="1" i="1">
                <a:latin typeface="Times New Roman" panose="02020603050405020304" pitchFamily="18" charset="0"/>
              </a:rPr>
              <a:t>U</a:t>
            </a:r>
            <a:r>
              <a:rPr lang="en-US" altLang="zh-CN" b="1" baseline="-25000">
                <a:latin typeface="Times New Roman" panose="02020603050405020304" pitchFamily="18" charset="0"/>
              </a:rPr>
              <a:t>T</a:t>
            </a:r>
            <a:r>
              <a:rPr lang="en-US" altLang="zh-CN" b="1">
                <a:latin typeface="Times New Roman" panose="02020603050405020304" pitchFamily="18" charset="0"/>
              </a:rPr>
              <a:t> =</a:t>
            </a:r>
            <a:r>
              <a:rPr lang="en-US" altLang="zh-CN" b="1" i="1" err="1">
                <a:latin typeface="Times New Roman" panose="02020603050405020304" pitchFamily="18" charset="0"/>
              </a:rPr>
              <a:t>kT/q</a:t>
            </a:r>
            <a:r>
              <a:rPr lang="en-US" altLang="zh-CN" b="1">
                <a:latin typeface="Times New Roman" panose="02020603050405020304" pitchFamily="18" charset="0"/>
              </a:rPr>
              <a:t> </a:t>
            </a:r>
            <a:endParaRPr lang="en-US" altLang="zh-CN" b="1">
              <a:latin typeface="Times New Roman" panose="02020603050405020304" pitchFamily="18" charset="0"/>
            </a:endParaRPr>
          </a:p>
          <a:p>
            <a:pPr algn="l" eaLnBrk="0" hangingPunct="0"/>
            <a:r>
              <a:rPr lang="zh-CN" altLang="en-US" b="1" dirty="0">
                <a:latin typeface="Times New Roman" panose="02020603050405020304" pitchFamily="18" charset="0"/>
              </a:rPr>
              <a:t>称为温度的电压当量</a:t>
            </a:r>
            <a:endParaRPr lang="zh-CN" altLang="en-US" b="1" dirty="0">
              <a:latin typeface="Times New Roman" panose="02020603050405020304" pitchFamily="18" charset="0"/>
            </a:endParaRPr>
          </a:p>
        </p:txBody>
      </p:sp>
      <p:sp>
        <p:nvSpPr>
          <p:cNvPr id="154632" name="矩形 154631"/>
          <p:cNvSpPr/>
          <p:nvPr/>
        </p:nvSpPr>
        <p:spPr>
          <a:xfrm>
            <a:off x="5257800" y="3886200"/>
            <a:ext cx="3886200" cy="2720975"/>
          </a:xfrm>
          <a:prstGeom prst="rect">
            <a:avLst/>
          </a:prstGeom>
          <a:noFill/>
          <a:ln w="9525">
            <a:noFill/>
          </a:ln>
        </p:spPr>
        <p:txBody>
          <a:bodyPr>
            <a:spAutoFit/>
          </a:bodyPr>
          <a:lstStyle/>
          <a:p>
            <a:pPr algn="l" eaLnBrk="0" hangingPunct="0">
              <a:lnSpc>
                <a:spcPct val="120000"/>
              </a:lnSpc>
            </a:pPr>
            <a:r>
              <a:rPr lang="zh-CN" altLang="en-US" b="1" dirty="0">
                <a:solidFill>
                  <a:srgbClr val="CC0099"/>
                </a:solidFill>
                <a:latin typeface="Times New Roman" panose="02020603050405020304" pitchFamily="18" charset="0"/>
              </a:rPr>
              <a:t>其中</a:t>
            </a:r>
            <a:r>
              <a:rPr lang="en-US" altLang="zh-CN" b="1" i="1">
                <a:solidFill>
                  <a:srgbClr val="CC0099"/>
                </a:solidFill>
                <a:latin typeface="Times New Roman" panose="02020603050405020304" pitchFamily="18" charset="0"/>
              </a:rPr>
              <a:t>k</a:t>
            </a:r>
            <a:r>
              <a:rPr lang="zh-CN" altLang="en-US" b="1" dirty="0">
                <a:solidFill>
                  <a:srgbClr val="CC0099"/>
                </a:solidFill>
                <a:latin typeface="Times New Roman" panose="02020603050405020304" pitchFamily="18" charset="0"/>
              </a:rPr>
              <a:t>为玻耳兹曼常数</a:t>
            </a:r>
            <a:endParaRPr lang="zh-CN" altLang="en-US" b="1" dirty="0">
              <a:solidFill>
                <a:srgbClr val="CC0099"/>
              </a:solidFill>
              <a:latin typeface="Times New Roman" panose="02020603050405020304" pitchFamily="18" charset="0"/>
            </a:endParaRPr>
          </a:p>
          <a:p>
            <a:pPr algn="l" eaLnBrk="0" hangingPunct="0">
              <a:lnSpc>
                <a:spcPct val="120000"/>
              </a:lnSpc>
            </a:pPr>
            <a:r>
              <a:rPr lang="zh-CN" altLang="en-US" b="1" dirty="0">
                <a:solidFill>
                  <a:srgbClr val="CC0099"/>
                </a:solidFill>
                <a:latin typeface="Times New Roman" panose="02020603050405020304" pitchFamily="18" charset="0"/>
              </a:rPr>
              <a:t>      </a:t>
            </a:r>
            <a:r>
              <a:rPr lang="en-US" altLang="zh-CN" b="1">
                <a:solidFill>
                  <a:srgbClr val="CC0099"/>
                </a:solidFill>
                <a:latin typeface="Times New Roman" panose="02020603050405020304" pitchFamily="18" charset="0"/>
              </a:rPr>
              <a:t>1.38×10</a:t>
            </a:r>
            <a:r>
              <a:rPr lang="zh-CN" altLang="en-US" b="1" baseline="30000" dirty="0">
                <a:solidFill>
                  <a:srgbClr val="CC0099"/>
                </a:solidFill>
                <a:latin typeface="Times New Roman" panose="02020603050405020304" pitchFamily="18" charset="0"/>
              </a:rPr>
              <a:t>－</a:t>
            </a:r>
            <a:r>
              <a:rPr lang="en-US" altLang="zh-CN" b="1" baseline="30000">
                <a:solidFill>
                  <a:srgbClr val="CC0099"/>
                </a:solidFill>
                <a:latin typeface="Times New Roman" panose="02020603050405020304" pitchFamily="18" charset="0"/>
              </a:rPr>
              <a:t>23</a:t>
            </a:r>
            <a:endParaRPr lang="en-US" altLang="zh-CN" b="1">
              <a:solidFill>
                <a:srgbClr val="CC0099"/>
              </a:solidFill>
              <a:latin typeface="Times New Roman" panose="02020603050405020304" pitchFamily="18" charset="0"/>
            </a:endParaRPr>
          </a:p>
          <a:p>
            <a:pPr algn="l" eaLnBrk="0" hangingPunct="0">
              <a:lnSpc>
                <a:spcPct val="120000"/>
              </a:lnSpc>
            </a:pPr>
            <a:r>
              <a:rPr lang="en-US" altLang="zh-CN" b="1" i="1">
                <a:solidFill>
                  <a:srgbClr val="CC0099"/>
                </a:solidFill>
                <a:latin typeface="Times New Roman" panose="02020603050405020304" pitchFamily="18" charset="0"/>
              </a:rPr>
              <a:t>q</a:t>
            </a:r>
            <a:r>
              <a:rPr lang="en-US" altLang="zh-CN" b="1" dirty="0">
                <a:solidFill>
                  <a:srgbClr val="CC0099"/>
                </a:solidFill>
                <a:latin typeface="Times New Roman" panose="02020603050405020304" pitchFamily="18" charset="0"/>
              </a:rPr>
              <a:t> </a:t>
            </a:r>
            <a:r>
              <a:rPr lang="zh-CN" altLang="en-US" b="1" dirty="0">
                <a:solidFill>
                  <a:srgbClr val="CC0099"/>
                </a:solidFill>
                <a:latin typeface="Times New Roman" panose="02020603050405020304" pitchFamily="18" charset="0"/>
              </a:rPr>
              <a:t>为电子电荷量</a:t>
            </a:r>
            <a:r>
              <a:rPr lang="en-US" altLang="zh-CN" b="1">
                <a:solidFill>
                  <a:srgbClr val="CC0099"/>
                </a:solidFill>
                <a:latin typeface="Times New Roman" panose="02020603050405020304" pitchFamily="18" charset="0"/>
              </a:rPr>
              <a:t>1.6×10</a:t>
            </a:r>
            <a:r>
              <a:rPr lang="zh-CN" altLang="en-US" b="1" baseline="30000" dirty="0">
                <a:solidFill>
                  <a:srgbClr val="CC0099"/>
                </a:solidFill>
                <a:latin typeface="Times New Roman" panose="02020603050405020304" pitchFamily="18" charset="0"/>
              </a:rPr>
              <a:t>－</a:t>
            </a:r>
            <a:r>
              <a:rPr lang="en-US" altLang="zh-CN" b="1" baseline="30000">
                <a:solidFill>
                  <a:srgbClr val="CC0099"/>
                </a:solidFill>
                <a:latin typeface="Times New Roman" panose="02020603050405020304" pitchFamily="18" charset="0"/>
              </a:rPr>
              <a:t>9</a:t>
            </a:r>
            <a:endParaRPr lang="en-US" altLang="zh-CN" b="1">
              <a:solidFill>
                <a:srgbClr val="CC0099"/>
              </a:solidFill>
              <a:latin typeface="Times New Roman" panose="02020603050405020304" pitchFamily="18" charset="0"/>
            </a:endParaRPr>
          </a:p>
          <a:p>
            <a:pPr algn="l" eaLnBrk="0" hangingPunct="0">
              <a:lnSpc>
                <a:spcPct val="120000"/>
              </a:lnSpc>
            </a:pPr>
            <a:r>
              <a:rPr lang="en-US" altLang="zh-CN" b="1" i="1">
                <a:solidFill>
                  <a:srgbClr val="CC0099"/>
                </a:solidFill>
                <a:latin typeface="Times New Roman" panose="02020603050405020304" pitchFamily="18" charset="0"/>
              </a:rPr>
              <a:t>T </a:t>
            </a:r>
            <a:r>
              <a:rPr lang="zh-CN" altLang="en-US" b="1" dirty="0">
                <a:solidFill>
                  <a:srgbClr val="CC0099"/>
                </a:solidFill>
                <a:latin typeface="Times New Roman" panose="02020603050405020304" pitchFamily="18" charset="0"/>
              </a:rPr>
              <a:t>为热力学温度</a:t>
            </a:r>
            <a:endParaRPr lang="zh-CN" altLang="en-US" b="1" dirty="0">
              <a:solidFill>
                <a:srgbClr val="CC0099"/>
              </a:solidFill>
              <a:latin typeface="Times New Roman" panose="02020603050405020304" pitchFamily="18" charset="0"/>
            </a:endParaRPr>
          </a:p>
          <a:p>
            <a:pPr algn="l" eaLnBrk="0" hangingPunct="0">
              <a:lnSpc>
                <a:spcPct val="120000"/>
              </a:lnSpc>
            </a:pPr>
            <a:r>
              <a:rPr lang="zh-CN" altLang="en-US" b="1" dirty="0">
                <a:solidFill>
                  <a:srgbClr val="CC0099"/>
                </a:solidFill>
                <a:latin typeface="Times New Roman" panose="02020603050405020304" pitchFamily="18" charset="0"/>
              </a:rPr>
              <a:t> 对于室温（相当</a:t>
            </a:r>
            <a:r>
              <a:rPr lang="en-US" altLang="zh-CN" b="1" i="1">
                <a:solidFill>
                  <a:srgbClr val="CC0099"/>
                </a:solidFill>
                <a:latin typeface="Times New Roman" panose="02020603050405020304" pitchFamily="18" charset="0"/>
              </a:rPr>
              <a:t>T</a:t>
            </a:r>
            <a:r>
              <a:rPr lang="en-US" altLang="zh-CN" b="1">
                <a:solidFill>
                  <a:srgbClr val="CC0099"/>
                </a:solidFill>
                <a:latin typeface="Times New Roman" panose="02020603050405020304" pitchFamily="18" charset="0"/>
              </a:rPr>
              <a:t>=300 K</a:t>
            </a:r>
            <a:r>
              <a:rPr lang="zh-CN" altLang="en-US" b="1">
                <a:solidFill>
                  <a:srgbClr val="CC0099"/>
                </a:solidFill>
                <a:latin typeface="Times New Roman" panose="02020603050405020304" pitchFamily="18" charset="0"/>
              </a:rPr>
              <a:t>）</a:t>
            </a:r>
            <a:endParaRPr lang="zh-CN" altLang="en-US" b="1">
              <a:solidFill>
                <a:srgbClr val="CC0099"/>
              </a:solidFill>
              <a:latin typeface="Times New Roman" panose="02020603050405020304" pitchFamily="18" charset="0"/>
            </a:endParaRPr>
          </a:p>
          <a:p>
            <a:pPr algn="l" eaLnBrk="0" hangingPunct="0">
              <a:lnSpc>
                <a:spcPct val="120000"/>
              </a:lnSpc>
            </a:pPr>
            <a:r>
              <a:rPr lang="zh-CN" altLang="en-US" b="1" dirty="0">
                <a:solidFill>
                  <a:srgbClr val="CC0099"/>
                </a:solidFill>
                <a:latin typeface="Times New Roman" panose="02020603050405020304" pitchFamily="18" charset="0"/>
              </a:rPr>
              <a:t>则有</a:t>
            </a:r>
            <a:r>
              <a:rPr lang="en-US" altLang="zh-CN" b="1" i="1">
                <a:solidFill>
                  <a:srgbClr val="CC0099"/>
                </a:solidFill>
                <a:latin typeface="Times New Roman" panose="02020603050405020304" pitchFamily="18" charset="0"/>
              </a:rPr>
              <a:t>U</a:t>
            </a:r>
            <a:r>
              <a:rPr lang="en-US" altLang="zh-CN" b="1" baseline="-25000">
                <a:solidFill>
                  <a:srgbClr val="CC0099"/>
                </a:solidFill>
                <a:latin typeface="Times New Roman" panose="02020603050405020304" pitchFamily="18" charset="0"/>
              </a:rPr>
              <a:t>T</a:t>
            </a:r>
            <a:r>
              <a:rPr lang="en-US" altLang="zh-CN" b="1">
                <a:solidFill>
                  <a:srgbClr val="CC0099"/>
                </a:solidFill>
                <a:latin typeface="Times New Roman" panose="02020603050405020304" pitchFamily="18" charset="0"/>
              </a:rPr>
              <a:t>=26 mV</a:t>
            </a:r>
            <a:r>
              <a:rPr lang="zh-CN" altLang="en-US" b="1">
                <a:solidFill>
                  <a:srgbClr val="CC0099"/>
                </a:solidFill>
                <a:latin typeface="Times New Roman" panose="02020603050405020304" pitchFamily="18" charset="0"/>
              </a:rPr>
              <a:t>。</a:t>
            </a:r>
            <a:endParaRPr lang="zh-CN" altLang="en-US" b="1">
              <a:solidFill>
                <a:srgbClr val="CC0099"/>
              </a:solidFill>
              <a:latin typeface="Times New Roman" panose="02020603050405020304" pitchFamily="18" charset="0"/>
            </a:endParaRPr>
          </a:p>
        </p:txBody>
      </p:sp>
      <p:sp>
        <p:nvSpPr>
          <p:cNvPr id="154633" name="矩形 154632"/>
          <p:cNvSpPr/>
          <p:nvPr/>
        </p:nvSpPr>
        <p:spPr>
          <a:xfrm>
            <a:off x="304800" y="1828800"/>
            <a:ext cx="4724400" cy="4724400"/>
          </a:xfrm>
          <a:prstGeom prst="rect">
            <a:avLst/>
          </a:prstGeom>
          <a:solidFill>
            <a:srgbClr val="CCFFFF"/>
          </a:solidFill>
          <a:ln w="9525">
            <a:noFill/>
          </a:ln>
        </p:spPr>
        <p:txBody>
          <a:bodyPr/>
          <a:lstStyle/>
          <a:p>
            <a:endParaRPr lang="zh-CN" altLang="en-US"/>
          </a:p>
        </p:txBody>
      </p:sp>
      <p:grpSp>
        <p:nvGrpSpPr>
          <p:cNvPr id="154634" name="组合 154633"/>
          <p:cNvGrpSpPr/>
          <p:nvPr/>
        </p:nvGrpSpPr>
        <p:grpSpPr>
          <a:xfrm>
            <a:off x="457200" y="2133600"/>
            <a:ext cx="4191000" cy="685800"/>
            <a:chOff x="240" y="1200"/>
            <a:chExt cx="2561" cy="358"/>
          </a:xfrm>
        </p:grpSpPr>
        <p:sp>
          <p:nvSpPr>
            <p:cNvPr id="154635" name="矩形 154634"/>
            <p:cNvSpPr/>
            <p:nvPr/>
          </p:nvSpPr>
          <p:spPr>
            <a:xfrm>
              <a:off x="240" y="1200"/>
              <a:ext cx="1824" cy="277"/>
            </a:xfrm>
            <a:prstGeom prst="rect">
              <a:avLst/>
            </a:prstGeom>
            <a:noFill/>
            <a:ln w="9525">
              <a:noFill/>
            </a:ln>
          </p:spPr>
          <p:txBody>
            <a:bodyPr>
              <a:spAutoFit/>
            </a:bodyPr>
            <a:lstStyle/>
            <a:p>
              <a:pPr algn="l" eaLnBrk="0" hangingPunct="0">
                <a:lnSpc>
                  <a:spcPct val="120000"/>
                </a:lnSpc>
              </a:pPr>
              <a:r>
                <a:rPr lang="zh-CN" altLang="en-US" b="1" dirty="0">
                  <a:latin typeface="Times New Roman" panose="02020603050405020304" pitchFamily="18" charset="0"/>
                </a:rPr>
                <a:t>当 </a:t>
              </a:r>
              <a:r>
                <a:rPr lang="en-US" altLang="zh-CN" b="1" i="1">
                  <a:latin typeface="Times New Roman" panose="02020603050405020304" pitchFamily="18" charset="0"/>
                </a:rPr>
                <a:t>u</a:t>
              </a:r>
              <a:r>
                <a:rPr lang="en-US" altLang="zh-CN" b="1">
                  <a:latin typeface="Times New Roman" panose="02020603050405020304" pitchFamily="18" charset="0"/>
                </a:rPr>
                <a:t>&gt;0       </a:t>
              </a:r>
              <a:r>
                <a:rPr lang="en-US" altLang="zh-CN" b="1" i="1">
                  <a:latin typeface="Times New Roman" panose="02020603050405020304" pitchFamily="18" charset="0"/>
                </a:rPr>
                <a:t>u</a:t>
              </a:r>
              <a:r>
                <a:rPr lang="en-US" altLang="zh-CN" b="1">
                  <a:latin typeface="Times New Roman" panose="02020603050405020304" pitchFamily="18" charset="0"/>
                </a:rPr>
                <a:t>&gt;&gt;</a:t>
              </a:r>
              <a:r>
                <a:rPr lang="en-US" altLang="zh-CN" b="1" i="1">
                  <a:latin typeface="Times New Roman" panose="02020603050405020304" pitchFamily="18" charset="0"/>
                </a:rPr>
                <a:t>U</a:t>
              </a:r>
              <a:r>
                <a:rPr lang="en-US" altLang="zh-CN" b="1" baseline="-25000">
                  <a:latin typeface="Times New Roman" panose="02020603050405020304" pitchFamily="18" charset="0"/>
                </a:rPr>
                <a:t>T</a:t>
              </a:r>
              <a:r>
                <a:rPr lang="zh-CN" altLang="en-US" b="1">
                  <a:latin typeface="Times New Roman" panose="02020603050405020304" pitchFamily="18" charset="0"/>
                </a:rPr>
                <a:t>时</a:t>
              </a:r>
              <a:endParaRPr lang="zh-CN" altLang="en-US" b="1">
                <a:latin typeface="Times New Roman" panose="02020603050405020304" pitchFamily="18" charset="0"/>
              </a:endParaRPr>
            </a:p>
          </p:txBody>
        </p:sp>
        <p:graphicFrame>
          <p:nvGraphicFramePr>
            <p:cNvPr id="154636" name="对象 154635"/>
            <p:cNvGraphicFramePr/>
            <p:nvPr/>
          </p:nvGraphicFramePr>
          <p:xfrm>
            <a:off x="2016" y="1200"/>
            <a:ext cx="785" cy="358"/>
          </p:xfrm>
          <a:graphic>
            <a:graphicData uri="http://schemas.openxmlformats.org/presentationml/2006/ole">
              <mc:AlternateContent xmlns:mc="http://schemas.openxmlformats.org/markup-compatibility/2006">
                <mc:Choice xmlns:v="urn:schemas-microsoft-com:vml" Requires="v">
                  <p:oleObj spid="_x0000_s6161" name="" r:id="rId3" imgW="609600" imgH="279400" progId="Equation.3">
                    <p:embed/>
                  </p:oleObj>
                </mc:Choice>
                <mc:Fallback>
                  <p:oleObj name="" r:id="rId3" imgW="609600" imgH="279400" progId="Equation.3">
                    <p:embed/>
                    <p:pic>
                      <p:nvPicPr>
                        <p:cNvPr id="0" name="图片 3089"/>
                        <p:cNvPicPr/>
                        <p:nvPr/>
                      </p:nvPicPr>
                      <p:blipFill>
                        <a:blip r:embed="rId4"/>
                        <a:stretch>
                          <a:fillRect/>
                        </a:stretch>
                      </p:blipFill>
                      <p:spPr>
                        <a:xfrm>
                          <a:off x="2016" y="1200"/>
                          <a:ext cx="785" cy="358"/>
                        </a:xfrm>
                        <a:prstGeom prst="rect">
                          <a:avLst/>
                        </a:prstGeom>
                        <a:noFill/>
                        <a:ln w="38100">
                          <a:noFill/>
                          <a:miter/>
                        </a:ln>
                      </p:spPr>
                    </p:pic>
                  </p:oleObj>
                </mc:Fallback>
              </mc:AlternateContent>
            </a:graphicData>
          </a:graphic>
        </p:graphicFrame>
      </p:grpSp>
      <p:graphicFrame>
        <p:nvGraphicFramePr>
          <p:cNvPr id="154637" name="对象 154636"/>
          <p:cNvGraphicFramePr/>
          <p:nvPr/>
        </p:nvGraphicFramePr>
        <p:xfrm>
          <a:off x="1524000" y="2971800"/>
          <a:ext cx="2185988" cy="1109663"/>
        </p:xfrm>
        <a:graphic>
          <a:graphicData uri="http://schemas.openxmlformats.org/presentationml/2006/ole">
            <mc:AlternateContent xmlns:mc="http://schemas.openxmlformats.org/markup-compatibility/2006">
              <mc:Choice xmlns:v="urn:schemas-microsoft-com:vml" Requires="v">
                <p:oleObj spid="_x0000_s6162" name="" r:id="rId5" imgW="621665" imgH="317500" progId="Equation.3">
                  <p:embed/>
                </p:oleObj>
              </mc:Choice>
              <mc:Fallback>
                <p:oleObj name="" r:id="rId5" imgW="621665" imgH="317500" progId="Equation.3">
                  <p:embed/>
                  <p:pic>
                    <p:nvPicPr>
                      <p:cNvPr id="0" name="图片 3090"/>
                      <p:cNvPicPr/>
                      <p:nvPr/>
                    </p:nvPicPr>
                    <p:blipFill>
                      <a:blip r:embed="rId6"/>
                      <a:stretch>
                        <a:fillRect/>
                      </a:stretch>
                    </p:blipFill>
                    <p:spPr>
                      <a:xfrm>
                        <a:off x="1524000" y="2971800"/>
                        <a:ext cx="2185988" cy="1109663"/>
                      </a:xfrm>
                      <a:prstGeom prst="rect">
                        <a:avLst/>
                      </a:prstGeom>
                      <a:noFill/>
                      <a:ln w="38100">
                        <a:noFill/>
                        <a:miter/>
                      </a:ln>
                    </p:spPr>
                  </p:pic>
                </p:oleObj>
              </mc:Fallback>
            </mc:AlternateContent>
          </a:graphicData>
        </a:graphic>
      </p:graphicFrame>
      <p:grpSp>
        <p:nvGrpSpPr>
          <p:cNvPr id="154638" name="组合 154637"/>
          <p:cNvGrpSpPr/>
          <p:nvPr/>
        </p:nvGrpSpPr>
        <p:grpSpPr>
          <a:xfrm>
            <a:off x="381000" y="3962400"/>
            <a:ext cx="4733925" cy="769938"/>
            <a:chOff x="240" y="2496"/>
            <a:chExt cx="2982" cy="485"/>
          </a:xfrm>
        </p:grpSpPr>
        <p:sp>
          <p:nvSpPr>
            <p:cNvPr id="154639" name="矩形 154638"/>
            <p:cNvSpPr/>
            <p:nvPr/>
          </p:nvSpPr>
          <p:spPr>
            <a:xfrm>
              <a:off x="240" y="2640"/>
              <a:ext cx="2112" cy="334"/>
            </a:xfrm>
            <a:prstGeom prst="rect">
              <a:avLst/>
            </a:prstGeom>
            <a:noFill/>
            <a:ln w="9525">
              <a:noFill/>
            </a:ln>
          </p:spPr>
          <p:txBody>
            <a:bodyPr>
              <a:spAutoFit/>
            </a:bodyPr>
            <a:lstStyle/>
            <a:p>
              <a:pPr algn="l" eaLnBrk="0" hangingPunct="0">
                <a:lnSpc>
                  <a:spcPct val="120000"/>
                </a:lnSpc>
              </a:pPr>
              <a:r>
                <a:rPr lang="zh-CN" altLang="en-US" b="1" dirty="0">
                  <a:latin typeface="Times New Roman" panose="02020603050405020304" pitchFamily="18" charset="0"/>
                </a:rPr>
                <a:t>当 </a:t>
              </a:r>
              <a:r>
                <a:rPr lang="en-US" altLang="zh-CN" b="1" i="1">
                  <a:latin typeface="Times New Roman" panose="02020603050405020304" pitchFamily="18" charset="0"/>
                </a:rPr>
                <a:t>u</a:t>
              </a:r>
              <a:r>
                <a:rPr lang="en-US" altLang="zh-CN" b="1">
                  <a:latin typeface="Times New Roman" panose="02020603050405020304" pitchFamily="18" charset="0"/>
                </a:rPr>
                <a:t>&lt;0       |</a:t>
              </a:r>
              <a:r>
                <a:rPr lang="en-US" altLang="zh-CN" b="1" i="1">
                  <a:latin typeface="Times New Roman" panose="02020603050405020304" pitchFamily="18" charset="0"/>
                </a:rPr>
                <a:t>u</a:t>
              </a:r>
              <a:r>
                <a:rPr lang="en-US" altLang="zh-CN" b="1">
                  <a:latin typeface="Times New Roman" panose="02020603050405020304" pitchFamily="18" charset="0"/>
                </a:rPr>
                <a:t>|&gt;&gt;|</a:t>
              </a:r>
              <a:r>
                <a:rPr lang="en-US" altLang="zh-CN" b="1" i="1">
                  <a:latin typeface="Times New Roman" panose="02020603050405020304" pitchFamily="18" charset="0"/>
                </a:rPr>
                <a:t>U </a:t>
              </a:r>
              <a:r>
                <a:rPr lang="en-US" altLang="zh-CN" b="1" baseline="-25000">
                  <a:latin typeface="Times New Roman" panose="02020603050405020304" pitchFamily="18" charset="0"/>
                </a:rPr>
                <a:t>T</a:t>
              </a:r>
              <a:r>
                <a:rPr lang="en-US" altLang="zh-CN" b="1" i="1">
                  <a:latin typeface="Times New Roman" panose="02020603050405020304" pitchFamily="18" charset="0"/>
                </a:rPr>
                <a:t> </a:t>
              </a:r>
              <a:r>
                <a:rPr lang="en-US" altLang="zh-CN" b="1">
                  <a:latin typeface="Times New Roman" panose="02020603050405020304" pitchFamily="18" charset="0"/>
                </a:rPr>
                <a:t>|</a:t>
              </a:r>
              <a:r>
                <a:rPr lang="zh-CN" altLang="en-US" b="1">
                  <a:latin typeface="Times New Roman" panose="02020603050405020304" pitchFamily="18" charset="0"/>
                </a:rPr>
                <a:t>时</a:t>
              </a:r>
              <a:endParaRPr lang="zh-CN" altLang="en-US" b="1">
                <a:latin typeface="Times New Roman" panose="02020603050405020304" pitchFamily="18" charset="0"/>
              </a:endParaRPr>
            </a:p>
          </p:txBody>
        </p:sp>
        <p:graphicFrame>
          <p:nvGraphicFramePr>
            <p:cNvPr id="154640" name="对象 154639"/>
            <p:cNvGraphicFramePr/>
            <p:nvPr/>
          </p:nvGraphicFramePr>
          <p:xfrm>
            <a:off x="2256" y="2496"/>
            <a:ext cx="966" cy="485"/>
          </p:xfrm>
          <a:graphic>
            <a:graphicData uri="http://schemas.openxmlformats.org/presentationml/2006/ole">
              <mc:AlternateContent xmlns:mc="http://schemas.openxmlformats.org/markup-compatibility/2006">
                <mc:Choice xmlns:v="urn:schemas-microsoft-com:vml" Requires="v">
                  <p:oleObj spid="_x0000_s6163" name="" r:id="rId7" imgW="647700" imgH="279400" progId="Equation.3">
                    <p:embed/>
                  </p:oleObj>
                </mc:Choice>
                <mc:Fallback>
                  <p:oleObj name="" r:id="rId7" imgW="647700" imgH="279400" progId="Equation.3">
                    <p:embed/>
                    <p:pic>
                      <p:nvPicPr>
                        <p:cNvPr id="0" name="图片 3093"/>
                        <p:cNvPicPr/>
                        <p:nvPr/>
                      </p:nvPicPr>
                      <p:blipFill>
                        <a:blip r:embed="rId8"/>
                        <a:stretch>
                          <a:fillRect/>
                        </a:stretch>
                      </p:blipFill>
                      <p:spPr>
                        <a:xfrm>
                          <a:off x="2256" y="2496"/>
                          <a:ext cx="966" cy="485"/>
                        </a:xfrm>
                        <a:prstGeom prst="rect">
                          <a:avLst/>
                        </a:prstGeom>
                        <a:noFill/>
                        <a:ln w="38100">
                          <a:noFill/>
                          <a:miter/>
                        </a:ln>
                      </p:spPr>
                    </p:pic>
                  </p:oleObj>
                </mc:Fallback>
              </mc:AlternateContent>
            </a:graphicData>
          </a:graphic>
        </p:graphicFrame>
      </p:grpSp>
      <p:graphicFrame>
        <p:nvGraphicFramePr>
          <p:cNvPr id="154641" name="对象 154640"/>
          <p:cNvGraphicFramePr/>
          <p:nvPr/>
        </p:nvGraphicFramePr>
        <p:xfrm>
          <a:off x="1828800" y="5257800"/>
          <a:ext cx="1562100" cy="798513"/>
        </p:xfrm>
        <a:graphic>
          <a:graphicData uri="http://schemas.openxmlformats.org/presentationml/2006/ole">
            <mc:AlternateContent xmlns:mc="http://schemas.openxmlformats.org/markup-compatibility/2006">
              <mc:Choice xmlns:v="urn:schemas-microsoft-com:vml" Requires="v">
                <p:oleObj spid="_x0000_s6164" name="" r:id="rId9" imgW="444500" imgH="228600" progId="Equation.3">
                  <p:embed/>
                </p:oleObj>
              </mc:Choice>
              <mc:Fallback>
                <p:oleObj name="" r:id="rId9" imgW="444500" imgH="228600" progId="Equation.3">
                  <p:embed/>
                  <p:pic>
                    <p:nvPicPr>
                      <p:cNvPr id="0" name="图片 3091"/>
                      <p:cNvPicPr/>
                      <p:nvPr/>
                    </p:nvPicPr>
                    <p:blipFill>
                      <a:blip r:embed="rId10"/>
                      <a:stretch>
                        <a:fillRect/>
                      </a:stretch>
                    </p:blipFill>
                    <p:spPr>
                      <a:xfrm>
                        <a:off x="1828800" y="5257800"/>
                        <a:ext cx="1562100" cy="798513"/>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4627"/>
                                        </p:tgtEl>
                                        <p:attrNameLst>
                                          <p:attrName>style.visibility</p:attrName>
                                        </p:attrNameLst>
                                      </p:cBhvr>
                                      <p:to>
                                        <p:strVal val="visible"/>
                                      </p:to>
                                    </p:set>
                                    <p:animEffect transition="in" filter="blinds(horizontal)">
                                      <p:cBhvr>
                                        <p:cTn id="7" dur="500"/>
                                        <p:tgtEl>
                                          <p:spTgt spid="1546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4626"/>
                                        </p:tgtEl>
                                        <p:attrNameLst>
                                          <p:attrName>style.visibility</p:attrName>
                                        </p:attrNameLst>
                                      </p:cBhvr>
                                      <p:to>
                                        <p:strVal val="visible"/>
                                      </p:to>
                                    </p:set>
                                    <p:animEffect transition="in" filter="blinds(horizontal)">
                                      <p:cBhvr>
                                        <p:cTn id="12" dur="500"/>
                                        <p:tgtEl>
                                          <p:spTgt spid="1546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4628"/>
                                        </p:tgtEl>
                                        <p:attrNameLst>
                                          <p:attrName>style.visibility</p:attrName>
                                        </p:attrNameLst>
                                      </p:cBhvr>
                                      <p:to>
                                        <p:strVal val="visible"/>
                                      </p:to>
                                    </p:set>
                                    <p:animEffect transition="in" filter="blinds(horizontal)">
                                      <p:cBhvr>
                                        <p:cTn id="17" dur="500"/>
                                        <p:tgtEl>
                                          <p:spTgt spid="15462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4629"/>
                                        </p:tgtEl>
                                        <p:attrNameLst>
                                          <p:attrName>style.visibility</p:attrName>
                                        </p:attrNameLst>
                                      </p:cBhvr>
                                      <p:to>
                                        <p:strVal val="visible"/>
                                      </p:to>
                                    </p:set>
                                    <p:animEffect transition="in" filter="blinds(horizontal)">
                                      <p:cBhvr>
                                        <p:cTn id="22" dur="500"/>
                                        <p:tgtEl>
                                          <p:spTgt spid="15462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4630"/>
                                        </p:tgtEl>
                                        <p:attrNameLst>
                                          <p:attrName>style.visibility</p:attrName>
                                        </p:attrNameLst>
                                      </p:cBhvr>
                                      <p:to>
                                        <p:strVal val="visible"/>
                                      </p:to>
                                    </p:set>
                                    <p:animEffect transition="in" filter="blinds(horizontal)">
                                      <p:cBhvr>
                                        <p:cTn id="27" dur="500"/>
                                        <p:tgtEl>
                                          <p:spTgt spid="15463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4631"/>
                                        </p:tgtEl>
                                        <p:attrNameLst>
                                          <p:attrName>style.visibility</p:attrName>
                                        </p:attrNameLst>
                                      </p:cBhvr>
                                      <p:to>
                                        <p:strVal val="visible"/>
                                      </p:to>
                                    </p:set>
                                    <p:animEffect transition="in" filter="blinds(horizontal)">
                                      <p:cBhvr>
                                        <p:cTn id="32" dur="500"/>
                                        <p:tgtEl>
                                          <p:spTgt spid="15463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4632"/>
                                        </p:tgtEl>
                                        <p:attrNameLst>
                                          <p:attrName>style.visibility</p:attrName>
                                        </p:attrNameLst>
                                      </p:cBhvr>
                                      <p:to>
                                        <p:strVal val="visible"/>
                                      </p:to>
                                    </p:set>
                                    <p:animEffect transition="in" filter="blinds(horizontal)">
                                      <p:cBhvr>
                                        <p:cTn id="37" dur="500"/>
                                        <p:tgtEl>
                                          <p:spTgt spid="15463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54633"/>
                                        </p:tgtEl>
                                        <p:attrNameLst>
                                          <p:attrName>style.visibility</p:attrName>
                                        </p:attrNameLst>
                                      </p:cBhvr>
                                      <p:to>
                                        <p:strVal val="visible"/>
                                      </p:to>
                                    </p:set>
                                    <p:animEffect transition="in" filter="blinds(horizontal)">
                                      <p:cBhvr>
                                        <p:cTn id="42" dur="500"/>
                                        <p:tgtEl>
                                          <p:spTgt spid="15463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54634"/>
                                        </p:tgtEl>
                                        <p:attrNameLst>
                                          <p:attrName>style.visibility</p:attrName>
                                        </p:attrNameLst>
                                      </p:cBhvr>
                                      <p:to>
                                        <p:strVal val="visible"/>
                                      </p:to>
                                    </p:set>
                                    <p:animEffect transition="in" filter="blinds(horizontal)">
                                      <p:cBhvr>
                                        <p:cTn id="47" dur="500"/>
                                        <p:tgtEl>
                                          <p:spTgt spid="15463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54637"/>
                                        </p:tgtEl>
                                        <p:attrNameLst>
                                          <p:attrName>style.visibility</p:attrName>
                                        </p:attrNameLst>
                                      </p:cBhvr>
                                      <p:to>
                                        <p:strVal val="visible"/>
                                      </p:to>
                                    </p:set>
                                    <p:animEffect transition="in" filter="blinds(horizontal)">
                                      <p:cBhvr>
                                        <p:cTn id="52" dur="500"/>
                                        <p:tgtEl>
                                          <p:spTgt spid="154637"/>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54638"/>
                                        </p:tgtEl>
                                        <p:attrNameLst>
                                          <p:attrName>style.visibility</p:attrName>
                                        </p:attrNameLst>
                                      </p:cBhvr>
                                      <p:to>
                                        <p:strVal val="visible"/>
                                      </p:to>
                                    </p:set>
                                    <p:animEffect transition="in" filter="blinds(horizontal)">
                                      <p:cBhvr>
                                        <p:cTn id="57" dur="500"/>
                                        <p:tgtEl>
                                          <p:spTgt spid="15463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54641"/>
                                        </p:tgtEl>
                                        <p:attrNameLst>
                                          <p:attrName>style.visibility</p:attrName>
                                        </p:attrNameLst>
                                      </p:cBhvr>
                                      <p:to>
                                        <p:strVal val="visible"/>
                                      </p:to>
                                    </p:set>
                                    <p:animEffect transition="in" filter="blinds(horizontal)">
                                      <p:cBhvr>
                                        <p:cTn id="62" dur="500"/>
                                        <p:tgtEl>
                                          <p:spTgt spid="1546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p:bldP spid="154628" grpId="0"/>
      <p:bldP spid="154629" grpId="0"/>
      <p:bldP spid="154630" grpId="0"/>
      <p:bldP spid="154631" grpId="0"/>
      <p:bldP spid="15463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0644" name="图片 240643" descr="定图1－9"/>
          <p:cNvPicPr>
            <a:picLocks noChangeAspect="1"/>
          </p:cNvPicPr>
          <p:nvPr/>
        </p:nvPicPr>
        <p:blipFill>
          <a:blip r:embed="rId1"/>
          <a:stretch>
            <a:fillRect/>
          </a:stretch>
        </p:blipFill>
        <p:spPr>
          <a:xfrm>
            <a:off x="5148263" y="2420938"/>
            <a:ext cx="3640137" cy="3451225"/>
          </a:xfrm>
          <a:prstGeom prst="rect">
            <a:avLst/>
          </a:prstGeom>
          <a:noFill/>
          <a:ln w="9525">
            <a:noFill/>
          </a:ln>
        </p:spPr>
      </p:pic>
      <p:graphicFrame>
        <p:nvGraphicFramePr>
          <p:cNvPr id="240645" name="内容占位符 240644"/>
          <p:cNvGraphicFramePr>
            <a:graphicFrameLocks noGrp="1"/>
          </p:cNvGraphicFramePr>
          <p:nvPr>
            <p:ph/>
          </p:nvPr>
        </p:nvGraphicFramePr>
        <p:xfrm>
          <a:off x="5545138" y="1052513"/>
          <a:ext cx="2984500" cy="1008062"/>
        </p:xfrm>
        <a:graphic>
          <a:graphicData uri="http://schemas.openxmlformats.org/presentationml/2006/ole">
            <mc:AlternateContent xmlns:mc="http://schemas.openxmlformats.org/markup-compatibility/2006">
              <mc:Choice xmlns:v="urn:schemas-microsoft-com:vml" Requires="v">
                <p:oleObj spid="_x0000_s7172" name="" r:id="rId2" imgW="939165" imgH="317500" progId="Equation.3">
                  <p:embed/>
                </p:oleObj>
              </mc:Choice>
              <mc:Fallback>
                <p:oleObj name="" r:id="rId2" imgW="939165" imgH="317500" progId="Equation.3">
                  <p:embed/>
                  <p:pic>
                    <p:nvPicPr>
                      <p:cNvPr id="0" name="图片 3092"/>
                      <p:cNvPicPr/>
                      <p:nvPr/>
                    </p:nvPicPr>
                    <p:blipFill>
                      <a:blip r:embed="rId3"/>
                      <a:stretch>
                        <a:fillRect/>
                      </a:stretch>
                    </p:blipFill>
                    <p:spPr>
                      <a:xfrm>
                        <a:off x="5545138" y="1052513"/>
                        <a:ext cx="2984500" cy="1008062"/>
                      </a:xfrm>
                      <a:prstGeom prst="rect">
                        <a:avLst/>
                      </a:prstGeom>
                      <a:noFill/>
                      <a:ln w="38100">
                        <a:miter/>
                      </a:ln>
                    </p:spPr>
                  </p:pic>
                </p:oleObj>
              </mc:Fallback>
            </mc:AlternateContent>
          </a:graphicData>
        </a:graphic>
      </p:graphicFrame>
      <p:grpSp>
        <p:nvGrpSpPr>
          <p:cNvPr id="240647" name="组合 240646"/>
          <p:cNvGrpSpPr/>
          <p:nvPr/>
        </p:nvGrpSpPr>
        <p:grpSpPr>
          <a:xfrm>
            <a:off x="250825" y="3213100"/>
            <a:ext cx="4752975" cy="2592388"/>
            <a:chOff x="1248" y="1728"/>
            <a:chExt cx="4224" cy="2417"/>
          </a:xfrm>
        </p:grpSpPr>
        <p:pic>
          <p:nvPicPr>
            <p:cNvPr id="240648" name="图片 240647"/>
            <p:cNvPicPr>
              <a:picLocks noChangeAspect="1"/>
            </p:cNvPicPr>
            <p:nvPr/>
          </p:nvPicPr>
          <p:blipFill>
            <a:blip r:embed="rId4"/>
            <a:stretch>
              <a:fillRect/>
            </a:stretch>
          </p:blipFill>
          <p:spPr>
            <a:xfrm>
              <a:off x="1248" y="1728"/>
              <a:ext cx="4224" cy="2417"/>
            </a:xfrm>
            <a:prstGeom prst="rect">
              <a:avLst/>
            </a:prstGeom>
            <a:noFill/>
            <a:ln w="9525">
              <a:noFill/>
            </a:ln>
          </p:spPr>
        </p:pic>
        <p:sp>
          <p:nvSpPr>
            <p:cNvPr id="240649" name="文本框 240648"/>
            <p:cNvSpPr txBox="1"/>
            <p:nvPr/>
          </p:nvSpPr>
          <p:spPr>
            <a:xfrm>
              <a:off x="1776" y="1775"/>
              <a:ext cx="289" cy="370"/>
            </a:xfrm>
            <a:prstGeom prst="rect">
              <a:avLst/>
            </a:prstGeom>
            <a:noFill/>
            <a:ln w="9525">
              <a:noFill/>
            </a:ln>
          </p:spPr>
          <p:txBody>
            <a:bodyPr>
              <a:spAutoFit/>
            </a:bodyPr>
            <a:lstStyle/>
            <a:p>
              <a:pPr eaLnBrk="0" hangingPunct="0">
                <a:spcBef>
                  <a:spcPct val="50000"/>
                </a:spcBef>
              </a:pPr>
              <a:r>
                <a:rPr lang="en-US" altLang="zh-CN" sz="2000" b="1">
                  <a:latin typeface="Times New Roman" panose="02020603050405020304" pitchFamily="18" charset="0"/>
                </a:rPr>
                <a:t>P</a:t>
              </a:r>
              <a:endParaRPr lang="en-US" altLang="zh-CN" sz="2000" b="1">
                <a:latin typeface="Times New Roman" panose="02020603050405020304" pitchFamily="18" charset="0"/>
              </a:endParaRPr>
            </a:p>
          </p:txBody>
        </p:sp>
        <p:sp>
          <p:nvSpPr>
            <p:cNvPr id="240650" name="文本框 240649"/>
            <p:cNvSpPr txBox="1"/>
            <p:nvPr/>
          </p:nvSpPr>
          <p:spPr>
            <a:xfrm>
              <a:off x="4608" y="1775"/>
              <a:ext cx="288" cy="370"/>
            </a:xfrm>
            <a:prstGeom prst="rect">
              <a:avLst/>
            </a:prstGeom>
            <a:noFill/>
            <a:ln w="9525">
              <a:noFill/>
            </a:ln>
          </p:spPr>
          <p:txBody>
            <a:bodyPr>
              <a:spAutoFit/>
            </a:bodyPr>
            <a:lstStyle/>
            <a:p>
              <a:pPr eaLnBrk="0" hangingPunct="0">
                <a:spcBef>
                  <a:spcPct val="50000"/>
                </a:spcBef>
              </a:pPr>
              <a:r>
                <a:rPr lang="en-US" altLang="zh-CN" sz="2000" b="1">
                  <a:latin typeface="Times New Roman" panose="02020603050405020304" pitchFamily="18" charset="0"/>
                </a:rPr>
                <a:t>N</a:t>
              </a:r>
              <a:endParaRPr lang="en-US" altLang="zh-CN" sz="2000" b="1">
                <a:latin typeface="Times New Roman" panose="02020603050405020304" pitchFamily="18" charset="0"/>
              </a:endParaRPr>
            </a:p>
          </p:txBody>
        </p:sp>
      </p:grpSp>
      <p:pic>
        <p:nvPicPr>
          <p:cNvPr id="240651" name="图片 240650"/>
          <p:cNvPicPr>
            <a:picLocks noChangeAspect="1"/>
          </p:cNvPicPr>
          <p:nvPr/>
        </p:nvPicPr>
        <p:blipFill>
          <a:blip r:embed="rId5"/>
          <a:stretch>
            <a:fillRect/>
          </a:stretch>
        </p:blipFill>
        <p:spPr>
          <a:xfrm>
            <a:off x="179388" y="620713"/>
            <a:ext cx="4824412" cy="237648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0651"/>
                                        </p:tgtEl>
                                        <p:attrNameLst>
                                          <p:attrName>style.visibility</p:attrName>
                                        </p:attrNameLst>
                                      </p:cBhvr>
                                      <p:to>
                                        <p:strVal val="visible"/>
                                      </p:to>
                                    </p:set>
                                    <p:animEffect transition="in" filter="blinds(horizontal)">
                                      <p:cBhvr>
                                        <p:cTn id="7" dur="500"/>
                                        <p:tgtEl>
                                          <p:spTgt spid="2406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0647"/>
                                        </p:tgtEl>
                                        <p:attrNameLst>
                                          <p:attrName>style.visibility</p:attrName>
                                        </p:attrNameLst>
                                      </p:cBhvr>
                                      <p:to>
                                        <p:strVal val="visible"/>
                                      </p:to>
                                    </p:set>
                                    <p:animEffect transition="in" filter="blinds(horizontal)">
                                      <p:cBhvr>
                                        <p:cTn id="12" dur="500"/>
                                        <p:tgtEl>
                                          <p:spTgt spid="24064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0645"/>
                                        </p:tgtEl>
                                        <p:attrNameLst>
                                          <p:attrName>style.visibility</p:attrName>
                                        </p:attrNameLst>
                                      </p:cBhvr>
                                      <p:to>
                                        <p:strVal val="visible"/>
                                      </p:to>
                                    </p:set>
                                    <p:animEffect transition="in" filter="blinds(horizontal)">
                                      <p:cBhvr>
                                        <p:cTn id="17" dur="500"/>
                                        <p:tgtEl>
                                          <p:spTgt spid="24064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40644"/>
                                        </p:tgtEl>
                                        <p:attrNameLst>
                                          <p:attrName>style.visibility</p:attrName>
                                        </p:attrNameLst>
                                      </p:cBhvr>
                                      <p:to>
                                        <p:strVal val="visible"/>
                                      </p:to>
                                    </p:set>
                                    <p:animEffect transition="in" filter="blinds(horizontal)">
                                      <p:cBhvr>
                                        <p:cTn id="22" dur="500"/>
                                        <p:tgtEl>
                                          <p:spTgt spid="240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5650" name="文本框 155649"/>
          <p:cNvSpPr txBox="1"/>
          <p:nvPr/>
        </p:nvSpPr>
        <p:spPr>
          <a:xfrm>
            <a:off x="2526665" y="475298"/>
            <a:ext cx="5064125" cy="521970"/>
          </a:xfrm>
          <a:prstGeom prst="rect">
            <a:avLst/>
          </a:prstGeom>
          <a:noFill/>
          <a:ln w="9525">
            <a:noFill/>
          </a:ln>
        </p:spPr>
        <p:txBody>
          <a:bodyPr wrap="square" anchor="ctr">
            <a:spAutoFit/>
          </a:bodyPr>
          <a:lstStyle/>
          <a:p>
            <a:pPr algn="l" eaLnBrk="0" hangingPunct="0"/>
            <a:r>
              <a:rPr lang="en-US" altLang="zh-CN" sz="2800" b="1" dirty="0">
                <a:solidFill>
                  <a:srgbClr val="FF3300"/>
                </a:solidFill>
                <a:latin typeface="黑体" panose="02010609060101010101" pitchFamily="49" charset="-122"/>
                <a:ea typeface="黑体" panose="02010609060101010101" pitchFamily="49" charset="-122"/>
              </a:rPr>
              <a:t>8(1).2.3  PN</a:t>
            </a:r>
            <a:r>
              <a:rPr lang="zh-CN" altLang="en-US" sz="2800" b="1" dirty="0">
                <a:solidFill>
                  <a:srgbClr val="FF3300"/>
                </a:solidFill>
                <a:latin typeface="黑体" panose="02010609060101010101" pitchFamily="49" charset="-122"/>
                <a:ea typeface="黑体" panose="02010609060101010101" pitchFamily="49" charset="-122"/>
              </a:rPr>
              <a:t>结的电容效应</a:t>
            </a:r>
            <a:endParaRPr lang="zh-CN" altLang="en-US" sz="2800" b="1" dirty="0">
              <a:solidFill>
                <a:srgbClr val="FF3300"/>
              </a:solidFill>
              <a:latin typeface="黑体" panose="02010609060101010101" pitchFamily="49" charset="-122"/>
              <a:ea typeface="黑体" panose="02010609060101010101" pitchFamily="49" charset="-122"/>
            </a:endParaRPr>
          </a:p>
        </p:txBody>
      </p:sp>
      <p:sp>
        <p:nvSpPr>
          <p:cNvPr id="155651" name="文本框 155650"/>
          <p:cNvSpPr txBox="1"/>
          <p:nvPr/>
        </p:nvSpPr>
        <p:spPr>
          <a:xfrm>
            <a:off x="838200" y="1828800"/>
            <a:ext cx="7848600" cy="1630363"/>
          </a:xfrm>
          <a:prstGeom prst="rect">
            <a:avLst/>
          </a:prstGeom>
          <a:noFill/>
          <a:ln w="9525">
            <a:noFill/>
          </a:ln>
        </p:spPr>
        <p:txBody>
          <a:bodyPr anchor="ctr">
            <a:spAutoFit/>
          </a:bodyPr>
          <a:lstStyle/>
          <a:p>
            <a:pPr algn="l" eaLnBrk="0" hangingPunct="0">
              <a:lnSpc>
                <a:spcPct val="120000"/>
              </a:lnSpc>
            </a:pPr>
            <a:r>
              <a:rPr lang="en-US" altLang="zh-CN" sz="2800" b="1" dirty="0">
                <a:latin typeface="Times New Roman" panose="02020603050405020304" pitchFamily="18" charset="0"/>
              </a:rPr>
              <a:t>     </a:t>
            </a:r>
            <a:r>
              <a:rPr lang="zh-CN" altLang="en-US" sz="2800" b="1" dirty="0">
                <a:solidFill>
                  <a:schemeClr val="hlink"/>
                </a:solidFill>
                <a:latin typeface="Times New Roman" panose="02020603050405020304" pitchFamily="18" charset="0"/>
              </a:rPr>
              <a:t>当外加电压发生变化时，耗尽层的宽度要相应地随之改变，即</a:t>
            </a:r>
            <a:r>
              <a:rPr lang="en-US" altLang="zh-CN" sz="2800" b="1" dirty="0">
                <a:solidFill>
                  <a:schemeClr val="hlink"/>
                </a:solidFill>
                <a:latin typeface="Times New Roman" panose="02020603050405020304" pitchFamily="18" charset="0"/>
              </a:rPr>
              <a:t>PN</a:t>
            </a:r>
            <a:r>
              <a:rPr lang="zh-CN" altLang="en-US" sz="2800" b="1" dirty="0">
                <a:solidFill>
                  <a:schemeClr val="hlink"/>
                </a:solidFill>
                <a:latin typeface="Times New Roman" panose="02020603050405020304" pitchFamily="18" charset="0"/>
              </a:rPr>
              <a:t>结中存储的电荷量要随之变化，就像电容充放电一样。</a:t>
            </a:r>
            <a:endParaRPr lang="zh-CN" altLang="en-US" sz="2800" b="1" dirty="0">
              <a:solidFill>
                <a:schemeClr val="hlink"/>
              </a:solidFill>
              <a:latin typeface="Times New Roman" panose="02020603050405020304" pitchFamily="18" charset="0"/>
            </a:endParaRPr>
          </a:p>
        </p:txBody>
      </p:sp>
      <p:sp>
        <p:nvSpPr>
          <p:cNvPr id="155652" name="文本框 155651"/>
          <p:cNvSpPr txBox="1"/>
          <p:nvPr/>
        </p:nvSpPr>
        <p:spPr>
          <a:xfrm>
            <a:off x="1066800" y="1143000"/>
            <a:ext cx="7848600" cy="676275"/>
          </a:xfrm>
          <a:prstGeom prst="rect">
            <a:avLst/>
          </a:prstGeom>
          <a:noFill/>
          <a:ln w="9525">
            <a:noFill/>
          </a:ln>
        </p:spPr>
        <p:txBody>
          <a:bodyPr anchor="ctr">
            <a:spAutoFit/>
          </a:bodyPr>
          <a:lstStyle/>
          <a:p>
            <a:pPr algn="l" eaLnBrk="0" hangingPunct="0">
              <a:lnSpc>
                <a:spcPct val="120000"/>
              </a:lnSpc>
            </a:pPr>
            <a:r>
              <a:rPr lang="en-US" altLang="zh-CN" dirty="0">
                <a:latin typeface="Times New Roman" panose="02020603050405020304" pitchFamily="18" charset="0"/>
              </a:rPr>
              <a:t> </a:t>
            </a:r>
            <a:r>
              <a:rPr lang="en-US" altLang="zh-CN" sz="3200" b="1" dirty="0">
                <a:solidFill>
                  <a:srgbClr val="A50021"/>
                </a:solidFill>
                <a:latin typeface="Times New Roman" panose="02020603050405020304" pitchFamily="18" charset="0"/>
                <a:ea typeface="幼圆" panose="02010509060101010101" pitchFamily="49" charset="-122"/>
              </a:rPr>
              <a:t>1.  </a:t>
            </a:r>
            <a:r>
              <a:rPr lang="zh-CN" altLang="en-US" sz="3200" b="1" dirty="0">
                <a:solidFill>
                  <a:srgbClr val="A50021"/>
                </a:solidFill>
                <a:latin typeface="Times New Roman" panose="02020603050405020304" pitchFamily="18" charset="0"/>
                <a:ea typeface="幼圆" panose="02010509060101010101" pitchFamily="49" charset="-122"/>
              </a:rPr>
              <a:t>势垒电容</a:t>
            </a:r>
            <a:r>
              <a:rPr lang="en-US" altLang="zh-CN" sz="3200" b="1" i="1">
                <a:solidFill>
                  <a:srgbClr val="A50021"/>
                </a:solidFill>
                <a:latin typeface="Times New Roman" panose="02020603050405020304" pitchFamily="18" charset="0"/>
                <a:ea typeface="幼圆" panose="02010509060101010101" pitchFamily="49" charset="-122"/>
              </a:rPr>
              <a:t>C</a:t>
            </a:r>
            <a:r>
              <a:rPr lang="en-US" altLang="zh-CN" sz="3200" b="1" baseline="-25000">
                <a:solidFill>
                  <a:srgbClr val="A50021"/>
                </a:solidFill>
                <a:latin typeface="Times New Roman" panose="02020603050405020304" pitchFamily="18" charset="0"/>
                <a:ea typeface="幼圆" panose="02010509060101010101" pitchFamily="49" charset="-122"/>
              </a:rPr>
              <a:t>B</a:t>
            </a:r>
            <a:endParaRPr lang="en-US" altLang="zh-CN" sz="2800" b="1">
              <a:latin typeface="宋体" panose="02010600030101010101" pitchFamily="2" charset="-122"/>
            </a:endParaRPr>
          </a:p>
        </p:txBody>
      </p:sp>
      <p:pic>
        <p:nvPicPr>
          <p:cNvPr id="155653" name="图片 155652"/>
          <p:cNvPicPr>
            <a:picLocks noChangeAspect="1"/>
          </p:cNvPicPr>
          <p:nvPr/>
        </p:nvPicPr>
        <p:blipFill>
          <a:blip r:embed="rId1"/>
          <a:stretch>
            <a:fillRect/>
          </a:stretch>
        </p:blipFill>
        <p:spPr>
          <a:xfrm>
            <a:off x="2484438" y="3429000"/>
            <a:ext cx="4876800" cy="3157538"/>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5652"/>
                                        </p:tgtEl>
                                        <p:attrNameLst>
                                          <p:attrName>style.visibility</p:attrName>
                                        </p:attrNameLst>
                                      </p:cBhvr>
                                      <p:to>
                                        <p:strVal val="visible"/>
                                      </p:to>
                                    </p:set>
                                    <p:anim calcmode="lin" valueType="num">
                                      <p:cBhvr additive="base">
                                        <p:cTn id="7" dur="500" fill="hold"/>
                                        <p:tgtEl>
                                          <p:spTgt spid="155652"/>
                                        </p:tgtEl>
                                        <p:attrNameLst>
                                          <p:attrName>ppt_x</p:attrName>
                                        </p:attrNameLst>
                                      </p:cBhvr>
                                      <p:tavLst>
                                        <p:tav tm="0">
                                          <p:val>
                                            <p:strVal val="0-#ppt_w/2"/>
                                          </p:val>
                                        </p:tav>
                                        <p:tav tm="100000">
                                          <p:val>
                                            <p:strVal val="#ppt_x"/>
                                          </p:val>
                                        </p:tav>
                                      </p:tavLst>
                                    </p:anim>
                                    <p:anim calcmode="lin" valueType="num">
                                      <p:cBhvr additive="base">
                                        <p:cTn id="8" dur="500" fill="hold"/>
                                        <p:tgtEl>
                                          <p:spTgt spid="15565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55651"/>
                                        </p:tgtEl>
                                        <p:attrNameLst>
                                          <p:attrName>style.visibility</p:attrName>
                                        </p:attrNameLst>
                                      </p:cBhvr>
                                      <p:to>
                                        <p:strVal val="visible"/>
                                      </p:to>
                                    </p:set>
                                    <p:animEffect transition="in" filter="dissolve">
                                      <p:cBhvr>
                                        <p:cTn id="13" dur="500"/>
                                        <p:tgtEl>
                                          <p:spTgt spid="155651"/>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55653"/>
                                        </p:tgtEl>
                                        <p:attrNameLst>
                                          <p:attrName>style.visibility</p:attrName>
                                        </p:attrNameLst>
                                      </p:cBhvr>
                                      <p:to>
                                        <p:strVal val="visible"/>
                                      </p:to>
                                    </p:set>
                                    <p:animEffect transition="in" filter="blinds(horizontal)">
                                      <p:cBhvr>
                                        <p:cTn id="18" dur="500"/>
                                        <p:tgtEl>
                                          <p:spTgt spid="155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p:bldP spid="155652"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6674" name="文本框 156673"/>
          <p:cNvSpPr txBox="1"/>
          <p:nvPr/>
        </p:nvSpPr>
        <p:spPr>
          <a:xfrm>
            <a:off x="762000" y="304800"/>
            <a:ext cx="2781300" cy="579438"/>
          </a:xfrm>
          <a:prstGeom prst="rect">
            <a:avLst/>
          </a:prstGeom>
          <a:noFill/>
          <a:ln w="9525">
            <a:noFill/>
          </a:ln>
        </p:spPr>
        <p:txBody>
          <a:bodyPr wrap="none" anchor="ctr">
            <a:spAutoFit/>
          </a:bodyPr>
          <a:lstStyle/>
          <a:p>
            <a:pPr algn="l" eaLnBrk="0" hangingPunct="0"/>
            <a:r>
              <a:rPr lang="en-US" altLang="zh-CN" sz="3200" b="1" dirty="0">
                <a:solidFill>
                  <a:srgbClr val="A50021"/>
                </a:solidFill>
                <a:latin typeface="Times New Roman" panose="02020603050405020304" pitchFamily="18" charset="0"/>
              </a:rPr>
              <a:t>2.  </a:t>
            </a:r>
            <a:r>
              <a:rPr lang="zh-CN" altLang="en-US" sz="3200" b="1" dirty="0">
                <a:solidFill>
                  <a:srgbClr val="A50021"/>
                </a:solidFill>
                <a:latin typeface="Times New Roman" panose="02020603050405020304" pitchFamily="18" charset="0"/>
              </a:rPr>
              <a:t>扩散电容</a:t>
            </a:r>
            <a:r>
              <a:rPr lang="en-US" altLang="zh-CN" sz="3200" b="1" i="1">
                <a:solidFill>
                  <a:srgbClr val="A50021"/>
                </a:solidFill>
                <a:latin typeface="Times New Roman" panose="02020603050405020304" pitchFamily="18" charset="0"/>
              </a:rPr>
              <a:t>C</a:t>
            </a:r>
            <a:r>
              <a:rPr lang="en-US" altLang="zh-CN" sz="3200" b="1" baseline="-25000">
                <a:solidFill>
                  <a:srgbClr val="A50021"/>
                </a:solidFill>
                <a:latin typeface="Times New Roman" panose="02020603050405020304" pitchFamily="18" charset="0"/>
              </a:rPr>
              <a:t>D</a:t>
            </a:r>
            <a:endParaRPr lang="en-US" altLang="zh-CN" sz="3200">
              <a:solidFill>
                <a:srgbClr val="A50021"/>
              </a:solidFill>
              <a:latin typeface="Times New Roman" panose="02020603050405020304" pitchFamily="18" charset="0"/>
            </a:endParaRPr>
          </a:p>
        </p:txBody>
      </p:sp>
      <p:sp>
        <p:nvSpPr>
          <p:cNvPr id="156675" name="文本框 156674"/>
          <p:cNvSpPr txBox="1"/>
          <p:nvPr/>
        </p:nvSpPr>
        <p:spPr>
          <a:xfrm>
            <a:off x="609600" y="1600200"/>
            <a:ext cx="2971800" cy="3124200"/>
          </a:xfrm>
          <a:prstGeom prst="rect">
            <a:avLst/>
          </a:prstGeom>
          <a:noFill/>
          <a:ln w="9525">
            <a:noFill/>
          </a:ln>
        </p:spPr>
        <p:txBody>
          <a:bodyPr anchor="ctr">
            <a:spAutoFit/>
          </a:bodyPr>
          <a:lstStyle/>
          <a:p>
            <a:pPr algn="l">
              <a:spcBef>
                <a:spcPct val="10000"/>
              </a:spcBef>
            </a:pPr>
            <a:r>
              <a:rPr lang="en-US" altLang="zh-CN" sz="2800" b="1" dirty="0">
                <a:solidFill>
                  <a:schemeClr val="tx2"/>
                </a:solidFill>
                <a:latin typeface="Times New Roman" panose="02020603050405020304" pitchFamily="18" charset="0"/>
              </a:rPr>
              <a:t>  </a:t>
            </a:r>
            <a:r>
              <a:rPr lang="zh-CN" altLang="en-US" sz="2800" b="1" dirty="0">
                <a:solidFill>
                  <a:srgbClr val="FF3300"/>
                </a:solidFill>
                <a:latin typeface="Times New Roman" panose="02020603050405020304" pitchFamily="18" charset="0"/>
              </a:rPr>
              <a:t>当外加正向电压</a:t>
            </a:r>
            <a:endParaRPr lang="zh-CN" altLang="en-US" sz="2800" b="1" dirty="0">
              <a:solidFill>
                <a:srgbClr val="FF3300"/>
              </a:solidFill>
              <a:latin typeface="Times New Roman" panose="02020603050405020304" pitchFamily="18" charset="0"/>
            </a:endParaRPr>
          </a:p>
          <a:p>
            <a:pPr algn="l">
              <a:spcBef>
                <a:spcPct val="10000"/>
              </a:spcBef>
            </a:pPr>
            <a:r>
              <a:rPr lang="zh-CN" altLang="en-US" sz="2800" b="1" dirty="0">
                <a:solidFill>
                  <a:srgbClr val="FF3300"/>
                </a:solidFill>
                <a:latin typeface="Times New Roman" panose="02020603050405020304" pitchFamily="18" charset="0"/>
              </a:rPr>
              <a:t>不同时，</a:t>
            </a:r>
            <a:r>
              <a:rPr lang="en-US" altLang="zh-CN" sz="2800" b="1" dirty="0">
                <a:solidFill>
                  <a:srgbClr val="FF3300"/>
                </a:solidFill>
                <a:latin typeface="Times New Roman" panose="02020603050405020304" pitchFamily="18" charset="0"/>
              </a:rPr>
              <a:t>PN</a:t>
            </a:r>
            <a:r>
              <a:rPr lang="zh-CN" altLang="en-US" sz="2800" b="1" dirty="0">
                <a:solidFill>
                  <a:srgbClr val="FF3300"/>
                </a:solidFill>
                <a:latin typeface="Times New Roman" panose="02020603050405020304" pitchFamily="18" charset="0"/>
              </a:rPr>
              <a:t>结两侧堆积的少子的数量及浓度梯度也不同，这就相当电容的充放电过程</a:t>
            </a:r>
            <a:r>
              <a:rPr lang="zh-CN" altLang="en-US" sz="2800" dirty="0">
                <a:solidFill>
                  <a:srgbClr val="FF3300"/>
                </a:solidFill>
                <a:latin typeface="Times New Roman" panose="02020603050405020304" pitchFamily="18" charset="0"/>
              </a:rPr>
              <a:t>。</a:t>
            </a:r>
            <a:endParaRPr lang="zh-CN" altLang="en-US" sz="2800" dirty="0">
              <a:solidFill>
                <a:srgbClr val="FF3300"/>
              </a:solidFill>
              <a:latin typeface="Times New Roman" panose="02020603050405020304" pitchFamily="18" charset="0"/>
            </a:endParaRPr>
          </a:p>
        </p:txBody>
      </p:sp>
      <p:pic>
        <p:nvPicPr>
          <p:cNvPr id="156676" name="图片 156675"/>
          <p:cNvPicPr>
            <a:picLocks noChangeAspect="1"/>
          </p:cNvPicPr>
          <p:nvPr/>
        </p:nvPicPr>
        <p:blipFill>
          <a:blip r:embed="rId1"/>
          <a:stretch>
            <a:fillRect/>
          </a:stretch>
        </p:blipFill>
        <p:spPr>
          <a:xfrm>
            <a:off x="3563938" y="1412875"/>
            <a:ext cx="5157787" cy="4027488"/>
          </a:xfrm>
          <a:prstGeom prst="rect">
            <a:avLst/>
          </a:prstGeom>
          <a:noFill/>
          <a:ln w="9525">
            <a:noFill/>
          </a:ln>
        </p:spPr>
      </p:pic>
      <p:sp>
        <p:nvSpPr>
          <p:cNvPr id="156677" name="文本框 156676"/>
          <p:cNvSpPr txBox="1"/>
          <p:nvPr/>
        </p:nvSpPr>
        <p:spPr>
          <a:xfrm>
            <a:off x="1295400" y="5943600"/>
            <a:ext cx="6781800" cy="457200"/>
          </a:xfrm>
          <a:prstGeom prst="rect">
            <a:avLst/>
          </a:prstGeom>
          <a:noFill/>
          <a:ln w="27051">
            <a:noFill/>
          </a:ln>
        </p:spPr>
        <p:txBody>
          <a:bodyPr>
            <a:spAutoFit/>
          </a:bodyPr>
          <a:lstStyle/>
          <a:p>
            <a:pPr algn="l" eaLnBrk="0" hangingPunct="0">
              <a:spcBef>
                <a:spcPct val="50000"/>
              </a:spcBef>
            </a:pPr>
            <a:r>
              <a:rPr lang="zh-CN" altLang="en-US" b="1" dirty="0">
                <a:latin typeface="Times New Roman" panose="02020603050405020304" pitchFamily="18" charset="0"/>
              </a:rPr>
              <a:t>电容效应在交流信号作用下才会明显表现出来</a:t>
            </a:r>
            <a:endParaRPr lang="zh-CN" altLang="en-US" b="1">
              <a:latin typeface="Times New Roman" panose="02020603050405020304" pitchFamily="18" charset="0"/>
            </a:endParaRPr>
          </a:p>
        </p:txBody>
      </p:sp>
      <p:sp>
        <p:nvSpPr>
          <p:cNvPr id="156678" name="文本框 156677"/>
          <p:cNvSpPr txBox="1"/>
          <p:nvPr/>
        </p:nvSpPr>
        <p:spPr>
          <a:xfrm>
            <a:off x="381000" y="4948238"/>
            <a:ext cx="3865563" cy="588962"/>
          </a:xfrm>
          <a:prstGeom prst="rect">
            <a:avLst/>
          </a:prstGeom>
          <a:noFill/>
          <a:ln w="9525" cap="flat" cmpd="sng">
            <a:solidFill>
              <a:schemeClr val="hlink"/>
            </a:solidFill>
            <a:prstDash val="solid"/>
            <a:miter/>
            <a:headEnd type="none" w="med" len="med"/>
            <a:tailEnd type="none" w="med" len="med"/>
          </a:ln>
        </p:spPr>
        <p:txBody>
          <a:bodyPr wrap="none" anchor="ctr">
            <a:spAutoFit/>
          </a:bodyPr>
          <a:lstStyle/>
          <a:p>
            <a:pPr algn="l" eaLnBrk="0" hangingPunct="0"/>
            <a:r>
              <a:rPr lang="zh-CN" altLang="en-US" sz="3200" b="1" dirty="0">
                <a:solidFill>
                  <a:srgbClr val="000066"/>
                </a:solidFill>
                <a:latin typeface="Times New Roman" panose="02020603050405020304" pitchFamily="18" charset="0"/>
              </a:rPr>
              <a:t>极间电容（结电容）</a:t>
            </a:r>
            <a:endParaRPr lang="zh-CN" altLang="en-US" sz="3200">
              <a:solidFill>
                <a:srgbClr val="000066"/>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6675"/>
                                        </p:tgtEl>
                                        <p:attrNameLst>
                                          <p:attrName>style.visibility</p:attrName>
                                        </p:attrNameLst>
                                      </p:cBhvr>
                                      <p:to>
                                        <p:strVal val="visible"/>
                                      </p:to>
                                    </p:set>
                                    <p:anim calcmode="lin" valueType="num">
                                      <p:cBhvr additive="base">
                                        <p:cTn id="7" dur="500" fill="hold"/>
                                        <p:tgtEl>
                                          <p:spTgt spid="156675"/>
                                        </p:tgtEl>
                                        <p:attrNameLst>
                                          <p:attrName>ppt_x</p:attrName>
                                        </p:attrNameLst>
                                      </p:cBhvr>
                                      <p:tavLst>
                                        <p:tav tm="0">
                                          <p:val>
                                            <p:strVal val="0-#ppt_w/2"/>
                                          </p:val>
                                        </p:tav>
                                        <p:tav tm="100000">
                                          <p:val>
                                            <p:strVal val="#ppt_x"/>
                                          </p:val>
                                        </p:tav>
                                      </p:tavLst>
                                    </p:anim>
                                    <p:anim calcmode="lin" valueType="num">
                                      <p:cBhvr additive="base">
                                        <p:cTn id="8" dur="500" fill="hold"/>
                                        <p:tgtEl>
                                          <p:spTgt spid="15667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56676"/>
                                        </p:tgtEl>
                                        <p:attrNameLst>
                                          <p:attrName>style.visibility</p:attrName>
                                        </p:attrNameLst>
                                      </p:cBhvr>
                                      <p:to>
                                        <p:strVal val="visible"/>
                                      </p:to>
                                    </p:set>
                                    <p:animEffect transition="in" filter="blinds(horizontal)">
                                      <p:cBhvr>
                                        <p:cTn id="13" dur="500"/>
                                        <p:tgtEl>
                                          <p:spTgt spid="15667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56678"/>
                                        </p:tgtEl>
                                        <p:attrNameLst>
                                          <p:attrName>style.visibility</p:attrName>
                                        </p:attrNameLst>
                                      </p:cBhvr>
                                      <p:to>
                                        <p:strVal val="visible"/>
                                      </p:to>
                                    </p:set>
                                    <p:animEffect transition="in" filter="blinds(horizontal)">
                                      <p:cBhvr>
                                        <p:cTn id="18" dur="500"/>
                                        <p:tgtEl>
                                          <p:spTgt spid="15667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56677"/>
                                        </p:tgtEl>
                                        <p:attrNameLst>
                                          <p:attrName>style.visibility</p:attrName>
                                        </p:attrNameLst>
                                      </p:cBhvr>
                                      <p:to>
                                        <p:strVal val="visible"/>
                                      </p:to>
                                    </p:set>
                                    <p:animEffect transition="in" filter="blinds(horizontal)">
                                      <p:cBhvr>
                                        <p:cTn id="23" dur="500"/>
                                        <p:tgtEl>
                                          <p:spTgt spid="156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p:bldP spid="156677" grpId="0"/>
      <p:bldP spid="15667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4" name="文本框 225283"/>
          <p:cNvSpPr txBox="1"/>
          <p:nvPr/>
        </p:nvSpPr>
        <p:spPr>
          <a:xfrm>
            <a:off x="2411730" y="2779395"/>
            <a:ext cx="4802505" cy="645160"/>
          </a:xfrm>
          <a:prstGeom prst="rect">
            <a:avLst/>
          </a:prstGeom>
          <a:noFill/>
          <a:ln w="9525">
            <a:noFill/>
          </a:ln>
        </p:spPr>
        <p:txBody>
          <a:bodyPr wrap="square" anchor="ctr">
            <a:spAutoFit/>
          </a:bodyPr>
          <a:lstStyle/>
          <a:p>
            <a:pPr algn="l" eaLnBrk="0" hangingPunct="0"/>
            <a:r>
              <a:rPr lang="en-US" altLang="zh-CN" sz="3600" b="1" dirty="0">
                <a:solidFill>
                  <a:srgbClr val="FF3300"/>
                </a:solidFill>
                <a:latin typeface="黑体" panose="02010609060101010101" pitchFamily="49" charset="-122"/>
                <a:ea typeface="黑体" panose="02010609060101010101" pitchFamily="49" charset="-122"/>
              </a:rPr>
              <a:t>8(1).3 </a:t>
            </a:r>
            <a:r>
              <a:rPr lang="zh-CN" altLang="en-US" sz="3600" b="1" dirty="0">
                <a:solidFill>
                  <a:srgbClr val="FF3300"/>
                </a:solidFill>
                <a:latin typeface="黑体" panose="02010609060101010101" pitchFamily="49" charset="-122"/>
                <a:ea typeface="黑体" panose="02010609060101010101" pitchFamily="49" charset="-122"/>
              </a:rPr>
              <a:t>半导体二极管</a:t>
            </a:r>
            <a:endParaRPr lang="zh-CN" altLang="en-US" sz="3600" b="1" dirty="0">
              <a:solidFill>
                <a:srgbClr val="0000FF"/>
              </a:solidFill>
              <a:latin typeface="Times New Roman" panose="02020603050405020304" pitchFamily="18" charset="0"/>
              <a:ea typeface="黑体" panose="02010609060101010101" pitchFamily="49"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7699" name="文本框 157698"/>
          <p:cNvSpPr txBox="1"/>
          <p:nvPr/>
        </p:nvSpPr>
        <p:spPr>
          <a:xfrm>
            <a:off x="2362200" y="1600200"/>
            <a:ext cx="5105400" cy="647700"/>
          </a:xfrm>
          <a:prstGeom prst="rect">
            <a:avLst/>
          </a:prstGeom>
          <a:noFill/>
          <a:ln w="9525">
            <a:noFill/>
          </a:ln>
        </p:spPr>
        <p:txBody>
          <a:bodyPr anchor="ctr">
            <a:spAutoFit/>
          </a:bodyPr>
          <a:lstStyle/>
          <a:p>
            <a:pPr algn="l" eaLnBrk="0" hangingPunct="0">
              <a:lnSpc>
                <a:spcPct val="130000"/>
              </a:lnSpc>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二极管 </a:t>
            </a:r>
            <a:r>
              <a:rPr lang="en-US" altLang="zh-CN" sz="2800" b="1" dirty="0">
                <a:latin typeface="Times New Roman" panose="02020603050405020304" pitchFamily="18" charset="0"/>
              </a:rPr>
              <a:t>= PN</a:t>
            </a:r>
            <a:r>
              <a:rPr lang="zh-CN" altLang="en-US" sz="2800" b="1" dirty="0">
                <a:latin typeface="Times New Roman" panose="02020603050405020304" pitchFamily="18" charset="0"/>
              </a:rPr>
              <a:t>结 </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管壳 </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引线</a:t>
            </a:r>
            <a:endParaRPr lang="zh-CN" altLang="en-US" sz="2800" b="1" dirty="0">
              <a:solidFill>
                <a:schemeClr val="tx2"/>
              </a:solidFill>
              <a:latin typeface="Times New Roman" panose="02020603050405020304" pitchFamily="18" charset="0"/>
            </a:endParaRPr>
          </a:p>
        </p:txBody>
      </p:sp>
      <p:grpSp>
        <p:nvGrpSpPr>
          <p:cNvPr id="157700" name="组合 157699"/>
          <p:cNvGrpSpPr/>
          <p:nvPr/>
        </p:nvGrpSpPr>
        <p:grpSpPr>
          <a:xfrm>
            <a:off x="2590800" y="3124200"/>
            <a:ext cx="3567113" cy="685800"/>
            <a:chOff x="1536" y="1392"/>
            <a:chExt cx="2247" cy="432"/>
          </a:xfrm>
        </p:grpSpPr>
        <p:sp>
          <p:nvSpPr>
            <p:cNvPr id="157701" name="矩形 157700"/>
            <p:cNvSpPr/>
            <p:nvPr/>
          </p:nvSpPr>
          <p:spPr>
            <a:xfrm>
              <a:off x="1920" y="1392"/>
              <a:ext cx="768" cy="432"/>
            </a:xfrm>
            <a:prstGeom prst="rect">
              <a:avLst/>
            </a:prstGeom>
            <a:noFill/>
            <a:ln w="28575" cap="flat" cmpd="sng">
              <a:solidFill>
                <a:schemeClr val="hlink"/>
              </a:solidFill>
              <a:prstDash val="solid"/>
              <a:miter/>
              <a:headEnd type="none" w="med" len="med"/>
              <a:tailEnd type="none" w="med" len="med"/>
            </a:ln>
          </p:spPr>
          <p:txBody>
            <a:bodyPr/>
            <a:lstStyle/>
            <a:p>
              <a:endParaRPr lang="zh-CN" altLang="en-US"/>
            </a:p>
          </p:txBody>
        </p:sp>
        <p:sp>
          <p:nvSpPr>
            <p:cNvPr id="157702" name="矩形 157701"/>
            <p:cNvSpPr/>
            <p:nvPr/>
          </p:nvSpPr>
          <p:spPr>
            <a:xfrm>
              <a:off x="2688" y="1392"/>
              <a:ext cx="768" cy="432"/>
            </a:xfrm>
            <a:prstGeom prst="rect">
              <a:avLst/>
            </a:prstGeom>
            <a:noFill/>
            <a:ln w="28575" cap="flat" cmpd="sng">
              <a:solidFill>
                <a:schemeClr val="hlink"/>
              </a:solidFill>
              <a:prstDash val="solid"/>
              <a:miter/>
              <a:headEnd type="none" w="med" len="med"/>
              <a:tailEnd type="none" w="med" len="med"/>
            </a:ln>
          </p:spPr>
          <p:txBody>
            <a:bodyPr/>
            <a:lstStyle/>
            <a:p>
              <a:endParaRPr lang="zh-CN" altLang="en-US"/>
            </a:p>
          </p:txBody>
        </p:sp>
        <p:sp>
          <p:nvSpPr>
            <p:cNvPr id="157703" name="文本框 157702"/>
            <p:cNvSpPr txBox="1"/>
            <p:nvPr/>
          </p:nvSpPr>
          <p:spPr>
            <a:xfrm>
              <a:off x="2928" y="1440"/>
              <a:ext cx="288" cy="288"/>
            </a:xfrm>
            <a:prstGeom prst="rect">
              <a:avLst/>
            </a:prstGeom>
            <a:noFill/>
            <a:ln w="9525">
              <a:noFill/>
            </a:ln>
          </p:spPr>
          <p:txBody>
            <a:bodyPr>
              <a:spAutoFit/>
            </a:bodyPr>
            <a:lstStyle/>
            <a:p>
              <a:pPr eaLnBrk="0" hangingPunct="0">
                <a:spcBef>
                  <a:spcPct val="50000"/>
                </a:spcBef>
              </a:pPr>
              <a:r>
                <a:rPr lang="en-US" altLang="zh-CN" b="1">
                  <a:latin typeface="Times New Roman" panose="02020603050405020304" pitchFamily="18" charset="0"/>
                </a:rPr>
                <a:t>N</a:t>
              </a:r>
              <a:endParaRPr lang="en-US" altLang="zh-CN" b="1">
                <a:latin typeface="Times New Roman" panose="02020603050405020304" pitchFamily="18" charset="0"/>
              </a:endParaRPr>
            </a:p>
          </p:txBody>
        </p:sp>
        <p:sp>
          <p:nvSpPr>
            <p:cNvPr id="157704" name="文本框 157703"/>
            <p:cNvSpPr txBox="1"/>
            <p:nvPr/>
          </p:nvSpPr>
          <p:spPr>
            <a:xfrm>
              <a:off x="2208" y="1440"/>
              <a:ext cx="288" cy="288"/>
            </a:xfrm>
            <a:prstGeom prst="rect">
              <a:avLst/>
            </a:prstGeom>
            <a:noFill/>
            <a:ln w="9525">
              <a:noFill/>
            </a:ln>
          </p:spPr>
          <p:txBody>
            <a:bodyPr>
              <a:spAutoFit/>
            </a:bodyPr>
            <a:lstStyle/>
            <a:p>
              <a:pPr eaLnBrk="0" hangingPunct="0">
                <a:spcBef>
                  <a:spcPct val="50000"/>
                </a:spcBef>
              </a:pPr>
              <a:r>
                <a:rPr lang="en-US" altLang="zh-CN" b="1">
                  <a:latin typeface="Times New Roman" panose="02020603050405020304" pitchFamily="18" charset="0"/>
                </a:rPr>
                <a:t>P</a:t>
              </a:r>
              <a:endParaRPr lang="en-US" altLang="zh-CN" b="1">
                <a:latin typeface="Times New Roman" panose="02020603050405020304" pitchFamily="18" charset="0"/>
              </a:endParaRPr>
            </a:p>
          </p:txBody>
        </p:sp>
        <p:sp>
          <p:nvSpPr>
            <p:cNvPr id="157705" name="直接连接符 157704"/>
            <p:cNvSpPr/>
            <p:nvPr/>
          </p:nvSpPr>
          <p:spPr>
            <a:xfrm flipH="1">
              <a:off x="1536" y="1605"/>
              <a:ext cx="384" cy="0"/>
            </a:xfrm>
            <a:prstGeom prst="line">
              <a:avLst/>
            </a:prstGeom>
            <a:ln w="28575" cap="flat" cmpd="sng">
              <a:solidFill>
                <a:schemeClr val="hlink"/>
              </a:solidFill>
              <a:prstDash val="solid"/>
              <a:headEnd type="none" w="med" len="med"/>
              <a:tailEnd type="none" w="med" len="med"/>
            </a:ln>
          </p:spPr>
        </p:sp>
        <p:sp>
          <p:nvSpPr>
            <p:cNvPr id="157706" name="直接连接符 157705"/>
            <p:cNvSpPr/>
            <p:nvPr/>
          </p:nvSpPr>
          <p:spPr>
            <a:xfrm>
              <a:off x="3447" y="1611"/>
              <a:ext cx="336" cy="0"/>
            </a:xfrm>
            <a:prstGeom prst="line">
              <a:avLst/>
            </a:prstGeom>
            <a:ln w="28575" cap="flat" cmpd="sng">
              <a:solidFill>
                <a:schemeClr val="hlink"/>
              </a:solidFill>
              <a:prstDash val="solid"/>
              <a:headEnd type="none" w="med" len="med"/>
              <a:tailEnd type="none" w="med" len="med"/>
            </a:ln>
          </p:spPr>
        </p:sp>
      </p:grpSp>
      <p:grpSp>
        <p:nvGrpSpPr>
          <p:cNvPr id="157707" name="组合 157706"/>
          <p:cNvGrpSpPr/>
          <p:nvPr/>
        </p:nvGrpSpPr>
        <p:grpSpPr>
          <a:xfrm>
            <a:off x="2514600" y="4343400"/>
            <a:ext cx="3814763" cy="609600"/>
            <a:chOff x="1488" y="2112"/>
            <a:chExt cx="2403" cy="384"/>
          </a:xfrm>
        </p:grpSpPr>
        <p:sp>
          <p:nvSpPr>
            <p:cNvPr id="157708" name="椭圆 157707"/>
            <p:cNvSpPr/>
            <p:nvPr/>
          </p:nvSpPr>
          <p:spPr>
            <a:xfrm rot="5400000">
              <a:off x="1488" y="2256"/>
              <a:ext cx="99" cy="99"/>
            </a:xfrm>
            <a:prstGeom prst="ellipse">
              <a:avLst/>
            </a:prstGeom>
            <a:noFill/>
            <a:ln w="27051" cap="flat" cmpd="sng">
              <a:solidFill>
                <a:srgbClr val="000000"/>
              </a:solidFill>
              <a:prstDash val="solid"/>
              <a:headEnd type="none" w="med" len="med"/>
              <a:tailEnd type="none" w="med" len="med"/>
            </a:ln>
          </p:spPr>
          <p:txBody>
            <a:bodyPr/>
            <a:lstStyle/>
            <a:p>
              <a:endParaRPr lang="zh-CN" altLang="en-US"/>
            </a:p>
          </p:txBody>
        </p:sp>
        <p:sp>
          <p:nvSpPr>
            <p:cNvPr id="157709" name="直接连接符 157708"/>
            <p:cNvSpPr/>
            <p:nvPr/>
          </p:nvSpPr>
          <p:spPr>
            <a:xfrm rot="5400000">
              <a:off x="2760" y="2328"/>
              <a:ext cx="336" cy="0"/>
            </a:xfrm>
            <a:prstGeom prst="line">
              <a:avLst/>
            </a:prstGeom>
            <a:ln w="38100" cap="flat" cmpd="sng">
              <a:solidFill>
                <a:srgbClr val="0000FF"/>
              </a:solidFill>
              <a:prstDash val="solid"/>
              <a:headEnd type="none" w="med" len="med"/>
              <a:tailEnd type="none" w="med" len="med"/>
            </a:ln>
          </p:spPr>
        </p:sp>
        <p:sp>
          <p:nvSpPr>
            <p:cNvPr id="157710" name="直接连接符 157709"/>
            <p:cNvSpPr/>
            <p:nvPr/>
          </p:nvSpPr>
          <p:spPr>
            <a:xfrm rot="5400000">
              <a:off x="3119" y="2112"/>
              <a:ext cx="1" cy="384"/>
            </a:xfrm>
            <a:prstGeom prst="line">
              <a:avLst/>
            </a:prstGeom>
            <a:ln w="38100" cap="flat" cmpd="sng">
              <a:solidFill>
                <a:srgbClr val="0000FF"/>
              </a:solidFill>
              <a:prstDash val="solid"/>
              <a:headEnd type="none" w="med" len="med"/>
              <a:tailEnd type="none" w="med" len="med"/>
            </a:ln>
          </p:spPr>
        </p:sp>
        <p:sp>
          <p:nvSpPr>
            <p:cNvPr id="157711" name="直接连接符 157710"/>
            <p:cNvSpPr/>
            <p:nvPr/>
          </p:nvSpPr>
          <p:spPr>
            <a:xfrm rot="5400000">
              <a:off x="2338" y="2125"/>
              <a:ext cx="0" cy="357"/>
            </a:xfrm>
            <a:prstGeom prst="line">
              <a:avLst/>
            </a:prstGeom>
            <a:ln w="38100" cap="flat" cmpd="sng">
              <a:solidFill>
                <a:srgbClr val="0000FF"/>
              </a:solidFill>
              <a:prstDash val="solid"/>
              <a:headEnd type="none" w="med" len="med"/>
              <a:tailEnd type="none" w="med" len="med"/>
            </a:ln>
          </p:spPr>
        </p:sp>
        <p:sp>
          <p:nvSpPr>
            <p:cNvPr id="157712" name="任意多边形 157711"/>
            <p:cNvSpPr/>
            <p:nvPr/>
          </p:nvSpPr>
          <p:spPr>
            <a:xfrm rot="16200000">
              <a:off x="2531" y="2125"/>
              <a:ext cx="384" cy="358"/>
            </a:xfrm>
            <a:custGeom>
              <a:avLst/>
              <a:gdLst/>
              <a:ahLst/>
              <a:cxnLst/>
              <a:rect l="0" t="0" r="0" b="0"/>
              <a:pathLst>
                <a:path w="232" h="166">
                  <a:moveTo>
                    <a:pt x="116" y="166"/>
                  </a:moveTo>
                  <a:lnTo>
                    <a:pt x="116" y="166"/>
                  </a:lnTo>
                  <a:lnTo>
                    <a:pt x="232" y="0"/>
                  </a:lnTo>
                  <a:lnTo>
                    <a:pt x="0" y="0"/>
                  </a:lnTo>
                  <a:lnTo>
                    <a:pt x="116" y="166"/>
                  </a:lnTo>
                  <a:close/>
                </a:path>
              </a:pathLst>
            </a:custGeom>
            <a:solidFill>
              <a:srgbClr val="0000FF"/>
            </a:solidFill>
            <a:ln w="27051" cap="flat" cmpd="sng">
              <a:solidFill>
                <a:srgbClr val="0000FF"/>
              </a:solidFill>
              <a:prstDash val="solid"/>
              <a:headEnd type="none" w="med" len="med"/>
              <a:tailEnd type="none" w="med" len="med"/>
            </a:ln>
          </p:spPr>
          <p:txBody>
            <a:bodyPr/>
            <a:lstStyle/>
            <a:p>
              <a:endParaRPr lang="zh-CN" altLang="en-US"/>
            </a:p>
          </p:txBody>
        </p:sp>
        <p:sp>
          <p:nvSpPr>
            <p:cNvPr id="157713" name="直接连接符 157712"/>
            <p:cNvSpPr/>
            <p:nvPr/>
          </p:nvSpPr>
          <p:spPr>
            <a:xfrm rot="5400000">
              <a:off x="3552" y="2064"/>
              <a:ext cx="0" cy="480"/>
            </a:xfrm>
            <a:prstGeom prst="line">
              <a:avLst/>
            </a:prstGeom>
            <a:ln w="38100" cap="flat" cmpd="sng">
              <a:solidFill>
                <a:srgbClr val="800000"/>
              </a:solidFill>
              <a:prstDash val="solid"/>
              <a:headEnd type="none" w="med" len="med"/>
              <a:tailEnd type="none" w="med" len="med"/>
            </a:ln>
          </p:spPr>
        </p:sp>
        <p:sp>
          <p:nvSpPr>
            <p:cNvPr id="157714" name="直接连接符 157713"/>
            <p:cNvSpPr/>
            <p:nvPr/>
          </p:nvSpPr>
          <p:spPr>
            <a:xfrm rot="5400000">
              <a:off x="1871" y="2016"/>
              <a:ext cx="1" cy="576"/>
            </a:xfrm>
            <a:prstGeom prst="line">
              <a:avLst/>
            </a:prstGeom>
            <a:ln w="38100" cap="flat" cmpd="sng">
              <a:solidFill>
                <a:srgbClr val="800000"/>
              </a:solidFill>
              <a:prstDash val="solid"/>
              <a:headEnd type="none" w="med" len="med"/>
              <a:tailEnd type="none" w="med" len="med"/>
            </a:ln>
          </p:spPr>
        </p:sp>
        <p:sp>
          <p:nvSpPr>
            <p:cNvPr id="157715" name="椭圆 157714"/>
            <p:cNvSpPr/>
            <p:nvPr/>
          </p:nvSpPr>
          <p:spPr>
            <a:xfrm rot="5400000">
              <a:off x="3792" y="2256"/>
              <a:ext cx="99" cy="99"/>
            </a:xfrm>
            <a:prstGeom prst="ellipse">
              <a:avLst/>
            </a:prstGeom>
            <a:noFill/>
            <a:ln w="27051" cap="flat" cmpd="sng">
              <a:solidFill>
                <a:srgbClr val="000000"/>
              </a:solidFill>
              <a:prstDash val="solid"/>
              <a:headEnd type="none" w="med" len="med"/>
              <a:tailEnd type="none" w="med" len="med"/>
            </a:ln>
          </p:spPr>
          <p:txBody>
            <a:bodyPr/>
            <a:lstStyle/>
            <a:p>
              <a:endParaRPr lang="zh-CN" altLang="en-US"/>
            </a:p>
          </p:txBody>
        </p:sp>
      </p:grpSp>
      <p:sp>
        <p:nvSpPr>
          <p:cNvPr id="157716" name="文本框 157715"/>
          <p:cNvSpPr txBox="1"/>
          <p:nvPr/>
        </p:nvSpPr>
        <p:spPr>
          <a:xfrm>
            <a:off x="685800" y="1676400"/>
            <a:ext cx="1295400" cy="579438"/>
          </a:xfrm>
          <a:prstGeom prst="rect">
            <a:avLst/>
          </a:prstGeom>
          <a:noFill/>
          <a:ln w="27051">
            <a:noFill/>
          </a:ln>
        </p:spPr>
        <p:txBody>
          <a:bodyPr>
            <a:spAutoFit/>
          </a:bodyPr>
          <a:lstStyle/>
          <a:p>
            <a:pPr eaLnBrk="0" hangingPunct="0">
              <a:spcBef>
                <a:spcPct val="50000"/>
              </a:spcBef>
            </a:pPr>
            <a:r>
              <a:rPr lang="zh-CN" altLang="en-US" sz="3200" b="1" dirty="0">
                <a:solidFill>
                  <a:srgbClr val="CC0099"/>
                </a:solidFill>
                <a:latin typeface="Times New Roman" panose="02020603050405020304" pitchFamily="18" charset="0"/>
              </a:rPr>
              <a:t>结构</a:t>
            </a:r>
            <a:endParaRPr lang="zh-CN" altLang="en-US" sz="3200" b="1">
              <a:solidFill>
                <a:srgbClr val="CC0099"/>
              </a:solidFill>
              <a:latin typeface="Times New Roman" panose="02020603050405020304" pitchFamily="18" charset="0"/>
            </a:endParaRPr>
          </a:p>
        </p:txBody>
      </p:sp>
      <p:sp>
        <p:nvSpPr>
          <p:cNvPr id="157717" name="文本框 157716"/>
          <p:cNvSpPr txBox="1"/>
          <p:nvPr/>
        </p:nvSpPr>
        <p:spPr>
          <a:xfrm>
            <a:off x="762000" y="4267200"/>
            <a:ext cx="1295400" cy="579438"/>
          </a:xfrm>
          <a:prstGeom prst="rect">
            <a:avLst/>
          </a:prstGeom>
          <a:noFill/>
          <a:ln w="27051">
            <a:noFill/>
          </a:ln>
        </p:spPr>
        <p:txBody>
          <a:bodyPr>
            <a:spAutoFit/>
          </a:bodyPr>
          <a:lstStyle/>
          <a:p>
            <a:pPr eaLnBrk="0" hangingPunct="0">
              <a:spcBef>
                <a:spcPct val="50000"/>
              </a:spcBef>
            </a:pPr>
            <a:r>
              <a:rPr lang="zh-CN" altLang="en-US" sz="3200" b="1" dirty="0">
                <a:solidFill>
                  <a:srgbClr val="CC0099"/>
                </a:solidFill>
                <a:latin typeface="Times New Roman" panose="02020603050405020304" pitchFamily="18" charset="0"/>
              </a:rPr>
              <a:t>符号</a:t>
            </a:r>
            <a:endParaRPr lang="zh-CN" altLang="en-US" sz="3200" b="1">
              <a:solidFill>
                <a:srgbClr val="CC0099"/>
              </a:solidFill>
              <a:latin typeface="Times New Roman" panose="02020603050405020304" pitchFamily="18" charset="0"/>
            </a:endParaRPr>
          </a:p>
        </p:txBody>
      </p:sp>
      <p:grpSp>
        <p:nvGrpSpPr>
          <p:cNvPr id="157718" name="组合 157717"/>
          <p:cNvGrpSpPr/>
          <p:nvPr/>
        </p:nvGrpSpPr>
        <p:grpSpPr>
          <a:xfrm>
            <a:off x="2895600" y="4114800"/>
            <a:ext cx="990600" cy="1143000"/>
            <a:chOff x="1824" y="2592"/>
            <a:chExt cx="624" cy="720"/>
          </a:xfrm>
        </p:grpSpPr>
        <p:sp>
          <p:nvSpPr>
            <p:cNvPr id="157719" name="文本框 157718"/>
            <p:cNvSpPr txBox="1"/>
            <p:nvPr/>
          </p:nvSpPr>
          <p:spPr>
            <a:xfrm>
              <a:off x="1824" y="3024"/>
              <a:ext cx="624" cy="288"/>
            </a:xfrm>
            <a:prstGeom prst="rect">
              <a:avLst/>
            </a:prstGeom>
            <a:noFill/>
            <a:ln w="27051">
              <a:noFill/>
            </a:ln>
          </p:spPr>
          <p:txBody>
            <a:bodyPr>
              <a:spAutoFit/>
            </a:bodyPr>
            <a:lstStyle/>
            <a:p>
              <a:pPr eaLnBrk="0" hangingPunct="0">
                <a:spcBef>
                  <a:spcPct val="50000"/>
                </a:spcBef>
              </a:pPr>
              <a:r>
                <a:rPr lang="zh-CN" altLang="en-US" b="1" dirty="0">
                  <a:latin typeface="Times New Roman" panose="02020603050405020304" pitchFamily="18" charset="0"/>
                </a:rPr>
                <a:t>阳极</a:t>
              </a:r>
              <a:endParaRPr lang="zh-CN" altLang="en-US" b="1">
                <a:latin typeface="Times New Roman" panose="02020603050405020304" pitchFamily="18" charset="0"/>
              </a:endParaRPr>
            </a:p>
          </p:txBody>
        </p:sp>
        <p:sp>
          <p:nvSpPr>
            <p:cNvPr id="157720" name="文本框 157719"/>
            <p:cNvSpPr txBox="1"/>
            <p:nvPr/>
          </p:nvSpPr>
          <p:spPr>
            <a:xfrm>
              <a:off x="2016" y="2592"/>
              <a:ext cx="240" cy="327"/>
            </a:xfrm>
            <a:prstGeom prst="rect">
              <a:avLst/>
            </a:prstGeom>
            <a:noFill/>
            <a:ln w="27051">
              <a:noFill/>
            </a:ln>
          </p:spPr>
          <p:txBody>
            <a:bodyPr>
              <a:spAutoFit/>
            </a:bodyPr>
            <a:lstStyle/>
            <a:p>
              <a:pPr eaLnBrk="0" hangingPunct="0">
                <a:spcBef>
                  <a:spcPct val="50000"/>
                </a:spcBef>
              </a:pPr>
              <a:r>
                <a:rPr lang="en-US" altLang="zh-CN" sz="2800" b="1">
                  <a:latin typeface="Times New Roman" panose="02020603050405020304" pitchFamily="18" charset="0"/>
                </a:rPr>
                <a:t>+</a:t>
              </a:r>
              <a:endParaRPr lang="en-US" altLang="zh-CN" sz="2800" b="1">
                <a:latin typeface="Times New Roman" panose="02020603050405020304" pitchFamily="18" charset="0"/>
              </a:endParaRPr>
            </a:p>
          </p:txBody>
        </p:sp>
      </p:grpSp>
      <p:grpSp>
        <p:nvGrpSpPr>
          <p:cNvPr id="157721" name="组合 157720"/>
          <p:cNvGrpSpPr/>
          <p:nvPr/>
        </p:nvGrpSpPr>
        <p:grpSpPr>
          <a:xfrm>
            <a:off x="5257800" y="4114800"/>
            <a:ext cx="838200" cy="1143000"/>
            <a:chOff x="3312" y="2592"/>
            <a:chExt cx="528" cy="720"/>
          </a:xfrm>
        </p:grpSpPr>
        <p:sp>
          <p:nvSpPr>
            <p:cNvPr id="157722" name="文本框 157721"/>
            <p:cNvSpPr txBox="1"/>
            <p:nvPr/>
          </p:nvSpPr>
          <p:spPr>
            <a:xfrm>
              <a:off x="3312" y="3024"/>
              <a:ext cx="528" cy="288"/>
            </a:xfrm>
            <a:prstGeom prst="rect">
              <a:avLst/>
            </a:prstGeom>
            <a:noFill/>
            <a:ln w="27051">
              <a:noFill/>
            </a:ln>
          </p:spPr>
          <p:txBody>
            <a:bodyPr>
              <a:spAutoFit/>
            </a:bodyPr>
            <a:lstStyle/>
            <a:p>
              <a:pPr eaLnBrk="0" hangingPunct="0">
                <a:spcBef>
                  <a:spcPct val="50000"/>
                </a:spcBef>
              </a:pPr>
              <a:r>
                <a:rPr lang="zh-CN" altLang="en-US" b="1" dirty="0">
                  <a:latin typeface="Times New Roman" panose="02020603050405020304" pitchFamily="18" charset="0"/>
                </a:rPr>
                <a:t>阴极</a:t>
              </a:r>
              <a:endParaRPr lang="zh-CN" altLang="en-US" b="1">
                <a:latin typeface="Times New Roman" panose="02020603050405020304" pitchFamily="18" charset="0"/>
              </a:endParaRPr>
            </a:p>
          </p:txBody>
        </p:sp>
        <p:sp>
          <p:nvSpPr>
            <p:cNvPr id="157723" name="文本框 157722"/>
            <p:cNvSpPr txBox="1"/>
            <p:nvPr/>
          </p:nvSpPr>
          <p:spPr>
            <a:xfrm>
              <a:off x="3456" y="2592"/>
              <a:ext cx="192" cy="327"/>
            </a:xfrm>
            <a:prstGeom prst="rect">
              <a:avLst/>
            </a:prstGeom>
            <a:noFill/>
            <a:ln w="27051">
              <a:noFill/>
            </a:ln>
          </p:spPr>
          <p:txBody>
            <a:bodyPr>
              <a:spAutoFit/>
            </a:bodyPr>
            <a:lstStyle/>
            <a:p>
              <a:pPr eaLnBrk="0" hangingPunct="0">
                <a:spcBef>
                  <a:spcPct val="50000"/>
                </a:spcBef>
              </a:pPr>
              <a:r>
                <a:rPr lang="en-US" altLang="zh-CN" sz="2800" b="1">
                  <a:latin typeface="Times New Roman" panose="02020603050405020304" pitchFamily="18" charset="0"/>
                </a:rPr>
                <a:t>-</a:t>
              </a:r>
              <a:endParaRPr lang="en-US" altLang="zh-CN" sz="2800" b="1">
                <a:latin typeface="Times New Roman" panose="02020603050405020304" pitchFamily="18" charset="0"/>
              </a:endParaRPr>
            </a:p>
          </p:txBody>
        </p:sp>
      </p:grpSp>
      <p:sp>
        <p:nvSpPr>
          <p:cNvPr id="157724" name="文本框 157723"/>
          <p:cNvSpPr txBox="1"/>
          <p:nvPr/>
        </p:nvSpPr>
        <p:spPr>
          <a:xfrm>
            <a:off x="2339975" y="549275"/>
            <a:ext cx="5044440" cy="521970"/>
          </a:xfrm>
          <a:prstGeom prst="rect">
            <a:avLst/>
          </a:prstGeom>
          <a:noFill/>
          <a:ln w="9525">
            <a:noFill/>
          </a:ln>
        </p:spPr>
        <p:txBody>
          <a:bodyPr wrap="square">
            <a:spAutoFit/>
          </a:bodyPr>
          <a:lstStyle/>
          <a:p>
            <a:pPr algn="l">
              <a:spcBef>
                <a:spcPct val="50000"/>
              </a:spcBef>
            </a:pPr>
            <a:r>
              <a:rPr lang="en-US" altLang="zh-CN" sz="2800" dirty="0">
                <a:solidFill>
                  <a:srgbClr val="6600CC"/>
                </a:solidFill>
                <a:latin typeface="黑体" panose="02010609060101010101" pitchFamily="49" charset="-122"/>
                <a:ea typeface="黑体" panose="02010609060101010101" pitchFamily="49" charset="-122"/>
              </a:rPr>
              <a:t>8(1).3.1</a:t>
            </a:r>
            <a:r>
              <a:rPr lang="zh-CN" altLang="en-US" sz="2800" dirty="0">
                <a:solidFill>
                  <a:srgbClr val="6600CC"/>
                </a:solidFill>
                <a:latin typeface="黑体" panose="02010609060101010101" pitchFamily="49" charset="-122"/>
                <a:ea typeface="黑体" panose="02010609060101010101" pitchFamily="49" charset="-122"/>
              </a:rPr>
              <a:t>二极管的结构及类型</a:t>
            </a:r>
            <a:endParaRPr lang="zh-CN" altLang="en-US" sz="2800" dirty="0">
              <a:solidFill>
                <a:srgbClr val="6600CC"/>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7716"/>
                                        </p:tgtEl>
                                        <p:attrNameLst>
                                          <p:attrName>style.visibility</p:attrName>
                                        </p:attrNameLst>
                                      </p:cBhvr>
                                      <p:to>
                                        <p:strVal val="visible"/>
                                      </p:to>
                                    </p:set>
                                    <p:animEffect transition="in" filter="blinds(horizontal)">
                                      <p:cBhvr>
                                        <p:cTn id="7" dur="500"/>
                                        <p:tgtEl>
                                          <p:spTgt spid="1577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7699"/>
                                        </p:tgtEl>
                                        <p:attrNameLst>
                                          <p:attrName>style.visibility</p:attrName>
                                        </p:attrNameLst>
                                      </p:cBhvr>
                                      <p:to>
                                        <p:strVal val="visible"/>
                                      </p:to>
                                    </p:set>
                                    <p:animEffect transition="in" filter="blinds(horizontal)">
                                      <p:cBhvr>
                                        <p:cTn id="12" dur="500"/>
                                        <p:tgtEl>
                                          <p:spTgt spid="15769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7700"/>
                                        </p:tgtEl>
                                        <p:attrNameLst>
                                          <p:attrName>style.visibility</p:attrName>
                                        </p:attrNameLst>
                                      </p:cBhvr>
                                      <p:to>
                                        <p:strVal val="visible"/>
                                      </p:to>
                                    </p:set>
                                    <p:animEffect transition="in" filter="blinds(horizontal)">
                                      <p:cBhvr>
                                        <p:cTn id="17" dur="500"/>
                                        <p:tgtEl>
                                          <p:spTgt spid="15770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7717"/>
                                        </p:tgtEl>
                                        <p:attrNameLst>
                                          <p:attrName>style.visibility</p:attrName>
                                        </p:attrNameLst>
                                      </p:cBhvr>
                                      <p:to>
                                        <p:strVal val="visible"/>
                                      </p:to>
                                    </p:set>
                                    <p:animEffect transition="in" filter="blinds(horizontal)">
                                      <p:cBhvr>
                                        <p:cTn id="22" dur="500"/>
                                        <p:tgtEl>
                                          <p:spTgt spid="15771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7707"/>
                                        </p:tgtEl>
                                        <p:attrNameLst>
                                          <p:attrName>style.visibility</p:attrName>
                                        </p:attrNameLst>
                                      </p:cBhvr>
                                      <p:to>
                                        <p:strVal val="visible"/>
                                      </p:to>
                                    </p:set>
                                    <p:animEffect transition="in" filter="blinds(horizontal)">
                                      <p:cBhvr>
                                        <p:cTn id="27" dur="500"/>
                                        <p:tgtEl>
                                          <p:spTgt spid="15770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57718"/>
                                        </p:tgtEl>
                                        <p:attrNameLst>
                                          <p:attrName>style.visibility</p:attrName>
                                        </p:attrNameLst>
                                      </p:cBhvr>
                                      <p:to>
                                        <p:strVal val="visible"/>
                                      </p:to>
                                    </p:set>
                                    <p:animEffect transition="in" filter="blinds(horizontal)">
                                      <p:cBhvr>
                                        <p:cTn id="32" dur="500"/>
                                        <p:tgtEl>
                                          <p:spTgt spid="15771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57721"/>
                                        </p:tgtEl>
                                        <p:attrNameLst>
                                          <p:attrName>style.visibility</p:attrName>
                                        </p:attrNameLst>
                                      </p:cBhvr>
                                      <p:to>
                                        <p:strVal val="visible"/>
                                      </p:to>
                                    </p:set>
                                    <p:animEffect transition="in" filter="blinds(horizontal)">
                                      <p:cBhvr>
                                        <p:cTn id="37" dur="500"/>
                                        <p:tgtEl>
                                          <p:spTgt spid="1577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p:bldP spid="157716" grpId="0"/>
      <p:bldP spid="157717"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8722" name="文本框 158721"/>
          <p:cNvSpPr txBox="1"/>
          <p:nvPr/>
        </p:nvSpPr>
        <p:spPr>
          <a:xfrm>
            <a:off x="755650" y="1235075"/>
            <a:ext cx="5334000" cy="647700"/>
          </a:xfrm>
          <a:prstGeom prst="rect">
            <a:avLst/>
          </a:prstGeom>
          <a:noFill/>
          <a:ln w="9525">
            <a:noFill/>
          </a:ln>
        </p:spPr>
        <p:txBody>
          <a:bodyPr anchor="ctr">
            <a:spAutoFit/>
          </a:bodyPr>
          <a:lstStyle/>
          <a:p>
            <a:pPr algn="l" eaLnBrk="0" hangingPunct="0">
              <a:lnSpc>
                <a:spcPct val="130000"/>
              </a:lnSpc>
            </a:pPr>
            <a:r>
              <a:rPr lang="en-US" altLang="zh-CN" sz="2800" b="1" dirty="0">
                <a:latin typeface="Times New Roman" panose="02020603050405020304" pitchFamily="18" charset="0"/>
              </a:rPr>
              <a:t>    </a:t>
            </a:r>
            <a:r>
              <a:rPr lang="zh-CN" altLang="en-US" sz="2800" b="1" dirty="0">
                <a:solidFill>
                  <a:srgbClr val="FF0000"/>
                </a:solidFill>
                <a:latin typeface="Times New Roman" panose="02020603050405020304" pitchFamily="18" charset="0"/>
              </a:rPr>
              <a:t>二极管按结构分三大类：</a:t>
            </a:r>
            <a:endParaRPr lang="zh-CN" altLang="en-US" sz="2800" b="1" baseline="-25000" dirty="0">
              <a:solidFill>
                <a:srgbClr val="FF0000"/>
              </a:solidFill>
              <a:latin typeface="Times New Roman" panose="02020603050405020304" pitchFamily="18" charset="0"/>
              <a:ea typeface="幼圆" panose="02010509060101010101" pitchFamily="49" charset="-122"/>
            </a:endParaRPr>
          </a:p>
        </p:txBody>
      </p:sp>
      <p:sp>
        <p:nvSpPr>
          <p:cNvPr id="158723" name="文本框 158722"/>
          <p:cNvSpPr txBox="1"/>
          <p:nvPr/>
        </p:nvSpPr>
        <p:spPr>
          <a:xfrm>
            <a:off x="914400" y="2438400"/>
            <a:ext cx="3657600" cy="519113"/>
          </a:xfrm>
          <a:prstGeom prst="rect">
            <a:avLst/>
          </a:prstGeom>
          <a:noFill/>
          <a:ln w="9525">
            <a:noFill/>
          </a:ln>
        </p:spPr>
        <p:txBody>
          <a:bodyPr anchor="ctr">
            <a:spAutoFit/>
          </a:bodyPr>
          <a:lstStyle/>
          <a:p>
            <a:pPr algn="l" eaLnBrk="0" hangingPunct="0"/>
            <a:r>
              <a:rPr lang="en-US" altLang="zh-CN" sz="2800" b="1" dirty="0">
                <a:solidFill>
                  <a:srgbClr val="0000FF"/>
                </a:solidFill>
                <a:latin typeface="Times New Roman" panose="02020603050405020304" pitchFamily="18" charset="0"/>
              </a:rPr>
              <a:t>(1)  </a:t>
            </a:r>
            <a:r>
              <a:rPr lang="zh-CN" altLang="en-US" sz="2800" b="1" dirty="0">
                <a:solidFill>
                  <a:srgbClr val="0000FF"/>
                </a:solidFill>
                <a:latin typeface="Times New Roman" panose="02020603050405020304" pitchFamily="18" charset="0"/>
              </a:rPr>
              <a:t>点接触型二极管</a:t>
            </a:r>
            <a:endParaRPr lang="zh-CN" altLang="en-US" sz="2800" dirty="0">
              <a:solidFill>
                <a:srgbClr val="0000FF"/>
              </a:solidFill>
              <a:latin typeface="Times New Roman" panose="02020603050405020304" pitchFamily="18" charset="0"/>
            </a:endParaRPr>
          </a:p>
        </p:txBody>
      </p:sp>
      <p:sp>
        <p:nvSpPr>
          <p:cNvPr id="158724" name="椭圆形标注 158723"/>
          <p:cNvSpPr/>
          <p:nvPr/>
        </p:nvSpPr>
        <p:spPr>
          <a:xfrm>
            <a:off x="4572000" y="1905000"/>
            <a:ext cx="4267200" cy="1600200"/>
          </a:xfrm>
          <a:prstGeom prst="wedgeEllipseCallout">
            <a:avLst>
              <a:gd name="adj1" fmla="val -40921"/>
              <a:gd name="adj2" fmla="val 79861"/>
            </a:avLst>
          </a:prstGeom>
          <a:gradFill rotWithShape="0">
            <a:gsLst>
              <a:gs pos="0">
                <a:srgbClr val="00FF00"/>
              </a:gs>
              <a:gs pos="100000">
                <a:srgbClr val="66FFFF"/>
              </a:gs>
            </a:gsLst>
            <a:path path="rect">
              <a:fillToRect t="100000" r="100000"/>
            </a:path>
            <a:tileRect/>
          </a:gradFill>
          <a:ln w="9525">
            <a:noFill/>
          </a:ln>
        </p:spPr>
        <p:txBody>
          <a:bodyPr wrap="none" anchor="ctr"/>
          <a:lstStyle/>
          <a:p>
            <a:pPr algn="l"/>
            <a:r>
              <a:rPr lang="en-US" altLang="zh-CN">
                <a:latin typeface="Times New Roman" panose="02020603050405020304" pitchFamily="18" charset="0"/>
              </a:rPr>
              <a:t> </a:t>
            </a:r>
            <a:r>
              <a:rPr lang="en-US" altLang="zh-CN" b="1" dirty="0">
                <a:latin typeface="Times New Roman" panose="02020603050405020304" pitchFamily="18" charset="0"/>
              </a:rPr>
              <a:t>PN</a:t>
            </a:r>
            <a:r>
              <a:rPr lang="zh-CN" altLang="en-US" b="1" dirty="0">
                <a:latin typeface="Times New Roman" panose="02020603050405020304" pitchFamily="18" charset="0"/>
              </a:rPr>
              <a:t>结面积小，结电容小，</a:t>
            </a:r>
            <a:endParaRPr lang="zh-CN" altLang="en-US" b="1" dirty="0">
              <a:latin typeface="Times New Roman" panose="02020603050405020304" pitchFamily="18" charset="0"/>
            </a:endParaRPr>
          </a:p>
          <a:p>
            <a:pPr algn="l"/>
            <a:r>
              <a:rPr lang="zh-CN" altLang="en-US" b="1" dirty="0">
                <a:latin typeface="Times New Roman" panose="02020603050405020304" pitchFamily="18" charset="0"/>
              </a:rPr>
              <a:t>用于检波和变频等高频电路。</a:t>
            </a:r>
            <a:endParaRPr lang="zh-CN" altLang="en-US" b="1">
              <a:latin typeface="Times New Roman" panose="02020603050405020304" pitchFamily="18" charset="0"/>
            </a:endParaRPr>
          </a:p>
        </p:txBody>
      </p:sp>
      <p:grpSp>
        <p:nvGrpSpPr>
          <p:cNvPr id="158725" name="组合 158724"/>
          <p:cNvGrpSpPr/>
          <p:nvPr/>
        </p:nvGrpSpPr>
        <p:grpSpPr>
          <a:xfrm>
            <a:off x="1676400" y="3581400"/>
            <a:ext cx="5091113" cy="2132013"/>
            <a:chOff x="1056" y="2496"/>
            <a:chExt cx="3207" cy="1343"/>
          </a:xfrm>
        </p:grpSpPr>
        <p:pic>
          <p:nvPicPr>
            <p:cNvPr id="158726" name="图片 158725"/>
            <p:cNvPicPr>
              <a:picLocks noChangeAspect="1"/>
            </p:cNvPicPr>
            <p:nvPr/>
          </p:nvPicPr>
          <p:blipFill>
            <a:blip r:embed="rId1"/>
            <a:stretch>
              <a:fillRect/>
            </a:stretch>
          </p:blipFill>
          <p:spPr>
            <a:xfrm>
              <a:off x="1056" y="2496"/>
              <a:ext cx="3207" cy="1343"/>
            </a:xfrm>
            <a:prstGeom prst="rect">
              <a:avLst/>
            </a:prstGeom>
            <a:noFill/>
            <a:ln w="9525">
              <a:noFill/>
            </a:ln>
          </p:spPr>
        </p:pic>
        <p:sp>
          <p:nvSpPr>
            <p:cNvPr id="158727" name="直接连接符 158726"/>
            <p:cNvSpPr/>
            <p:nvPr/>
          </p:nvSpPr>
          <p:spPr>
            <a:xfrm flipH="1" flipV="1">
              <a:off x="3072" y="3216"/>
              <a:ext cx="192" cy="288"/>
            </a:xfrm>
            <a:prstGeom prst="line">
              <a:avLst/>
            </a:prstGeom>
            <a:ln w="9525" cap="flat" cmpd="sng">
              <a:solidFill>
                <a:schemeClr val="tx1"/>
              </a:solidFill>
              <a:prstDash val="solid"/>
              <a:headEnd type="none" w="med" len="med"/>
              <a:tailEnd type="triangle" w="med" len="med"/>
            </a:ln>
          </p:spPr>
        </p:sp>
        <p:sp>
          <p:nvSpPr>
            <p:cNvPr id="158728" name="直接连接符 158727"/>
            <p:cNvSpPr/>
            <p:nvPr/>
          </p:nvSpPr>
          <p:spPr>
            <a:xfrm>
              <a:off x="2544" y="2640"/>
              <a:ext cx="144" cy="384"/>
            </a:xfrm>
            <a:prstGeom prst="line">
              <a:avLst/>
            </a:prstGeom>
            <a:ln w="9525" cap="flat" cmpd="sng">
              <a:solidFill>
                <a:schemeClr val="tx1"/>
              </a:solidFill>
              <a:prstDash val="solid"/>
              <a:headEnd type="none" w="med" len="med"/>
              <a:tailEnd type="triangle" w="med" len="med"/>
            </a:ln>
          </p:spPr>
        </p:sp>
        <p:sp>
          <p:nvSpPr>
            <p:cNvPr id="158729" name="直接连接符 158728"/>
            <p:cNvSpPr/>
            <p:nvPr/>
          </p:nvSpPr>
          <p:spPr>
            <a:xfrm flipV="1">
              <a:off x="2352" y="3456"/>
              <a:ext cx="240" cy="288"/>
            </a:xfrm>
            <a:prstGeom prst="line">
              <a:avLst/>
            </a:prstGeom>
            <a:ln w="9525" cap="flat" cmpd="sng">
              <a:solidFill>
                <a:schemeClr val="tx1"/>
              </a:solidFill>
              <a:prstDash val="solid"/>
              <a:headEnd type="none" w="med" len="med"/>
              <a:tailEnd type="triangle" w="med" len="med"/>
            </a:ln>
          </p:spPr>
        </p:sp>
      </p:grpSp>
      <p:sp>
        <p:nvSpPr>
          <p:cNvPr id="158730" name="文本框 158729"/>
          <p:cNvSpPr txBox="1"/>
          <p:nvPr/>
        </p:nvSpPr>
        <p:spPr>
          <a:xfrm>
            <a:off x="827088" y="476250"/>
            <a:ext cx="1223962" cy="519113"/>
          </a:xfrm>
          <a:prstGeom prst="rect">
            <a:avLst/>
          </a:prstGeom>
          <a:noFill/>
          <a:ln w="9525">
            <a:noFill/>
          </a:ln>
        </p:spPr>
        <p:txBody>
          <a:bodyPr>
            <a:spAutoFit/>
          </a:bodyPr>
          <a:lstStyle/>
          <a:p>
            <a:pPr algn="l">
              <a:spcBef>
                <a:spcPct val="50000"/>
              </a:spcBef>
            </a:pPr>
            <a:r>
              <a:rPr lang="zh-CN" altLang="en-US" sz="2800" dirty="0">
                <a:solidFill>
                  <a:schemeClr val="folHlink"/>
                </a:solidFill>
                <a:latin typeface="黑体" panose="02010609060101010101" pitchFamily="49" charset="-122"/>
                <a:ea typeface="黑体" panose="02010609060101010101" pitchFamily="49" charset="-122"/>
              </a:rPr>
              <a:t>类型</a:t>
            </a:r>
            <a:r>
              <a:rPr lang="en-US" altLang="zh-CN" sz="2800">
                <a:solidFill>
                  <a:schemeClr val="folHlink"/>
                </a:solidFill>
                <a:latin typeface="黑体" panose="02010609060101010101" pitchFamily="49" charset="-122"/>
                <a:ea typeface="黑体" panose="02010609060101010101" pitchFamily="49" charset="-122"/>
              </a:rPr>
              <a:t>:</a:t>
            </a:r>
            <a:endParaRPr lang="en-US" altLang="zh-CN" sz="2800">
              <a:solidFill>
                <a:schemeClr val="folHlink"/>
              </a:solidFill>
              <a:latin typeface="黑体" panose="02010609060101010101" pitchFamily="49" charset="-122"/>
              <a:ea typeface="黑体" panose="02010609060101010101" pitchFamily="49" charset="-122"/>
            </a:endParaRPr>
          </a:p>
        </p:txBody>
      </p:sp>
    </p:spTree>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8722"/>
                                        </p:tgtEl>
                                        <p:attrNameLst>
                                          <p:attrName>style.visibility</p:attrName>
                                        </p:attrNameLst>
                                      </p:cBhvr>
                                      <p:to>
                                        <p:strVal val="visible"/>
                                      </p:to>
                                    </p:set>
                                    <p:animEffect transition="in" filter="blinds(horizontal)">
                                      <p:cBhvr>
                                        <p:cTn id="7" dur="500"/>
                                        <p:tgtEl>
                                          <p:spTgt spid="1587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8723"/>
                                        </p:tgtEl>
                                        <p:attrNameLst>
                                          <p:attrName>style.visibility</p:attrName>
                                        </p:attrNameLst>
                                      </p:cBhvr>
                                      <p:to>
                                        <p:strVal val="visible"/>
                                      </p:to>
                                    </p:set>
                                    <p:animEffect transition="in" filter="blinds(horizontal)">
                                      <p:cBhvr>
                                        <p:cTn id="12" dur="500"/>
                                        <p:tgtEl>
                                          <p:spTgt spid="1587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8725"/>
                                        </p:tgtEl>
                                        <p:attrNameLst>
                                          <p:attrName>style.visibility</p:attrName>
                                        </p:attrNameLst>
                                      </p:cBhvr>
                                      <p:to>
                                        <p:strVal val="visible"/>
                                      </p:to>
                                    </p:set>
                                    <p:animEffect transition="in" filter="blinds(horizontal)">
                                      <p:cBhvr>
                                        <p:cTn id="17" dur="500"/>
                                        <p:tgtEl>
                                          <p:spTgt spid="15872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58724"/>
                                        </p:tgtEl>
                                        <p:attrNameLst>
                                          <p:attrName>style.visibility</p:attrName>
                                        </p:attrNameLst>
                                      </p:cBhvr>
                                      <p:to>
                                        <p:strVal val="visible"/>
                                      </p:to>
                                    </p:set>
                                    <p:animEffect transition="in" filter="blinds(vertical)">
                                      <p:cBhvr>
                                        <p:cTn id="22" dur="500"/>
                                        <p:tgtEl>
                                          <p:spTgt spid="158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2" grpId="0"/>
      <p:bldP spid="158723" grpId="0"/>
      <p:bldP spid="1587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2" name="文本框 222211"/>
          <p:cNvSpPr txBox="1"/>
          <p:nvPr/>
        </p:nvSpPr>
        <p:spPr>
          <a:xfrm>
            <a:off x="2339975" y="2708275"/>
            <a:ext cx="5274310" cy="583565"/>
          </a:xfrm>
          <a:prstGeom prst="rect">
            <a:avLst/>
          </a:prstGeom>
          <a:noFill/>
          <a:ln w="9525">
            <a:noFill/>
          </a:ln>
        </p:spPr>
        <p:txBody>
          <a:bodyPr wrap="square">
            <a:spAutoFit/>
          </a:bodyPr>
          <a:lstStyle/>
          <a:p>
            <a:pPr algn="just" eaLnBrk="0" hangingPunct="0"/>
            <a:r>
              <a:rPr lang="en-US" altLang="zh-CN" sz="3200" b="1" dirty="0">
                <a:solidFill>
                  <a:srgbClr val="FF0066"/>
                </a:solidFill>
                <a:latin typeface="黑体" panose="02010609060101010101" pitchFamily="49" charset="-122"/>
                <a:ea typeface="黑体" panose="02010609060101010101" pitchFamily="49" charset="-122"/>
              </a:rPr>
              <a:t>8(1).1 </a:t>
            </a:r>
            <a:r>
              <a:rPr lang="zh-CN" altLang="en-US" sz="3200" b="1" dirty="0">
                <a:solidFill>
                  <a:srgbClr val="FF0066"/>
                </a:solidFill>
                <a:latin typeface="黑体" panose="02010609060101010101" pitchFamily="49" charset="-122"/>
                <a:ea typeface="黑体" panose="02010609060101010101" pitchFamily="49" charset="-122"/>
              </a:rPr>
              <a:t>半导体的基本知识</a:t>
            </a:r>
            <a:endParaRPr lang="zh-CN" altLang="en-US" sz="2800">
              <a:solidFill>
                <a:srgbClr val="FF0066"/>
              </a:solidFill>
              <a:latin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9746" name="文本框 159745"/>
          <p:cNvSpPr txBox="1"/>
          <p:nvPr/>
        </p:nvSpPr>
        <p:spPr>
          <a:xfrm>
            <a:off x="939800" y="4876800"/>
            <a:ext cx="2921000" cy="519113"/>
          </a:xfrm>
          <a:prstGeom prst="rect">
            <a:avLst/>
          </a:prstGeom>
          <a:noFill/>
          <a:ln w="9525">
            <a:noFill/>
          </a:ln>
        </p:spPr>
        <p:txBody>
          <a:bodyPr wrap="none" anchor="ctr">
            <a:spAutoFit/>
          </a:bodyPr>
          <a:lstStyle/>
          <a:p>
            <a:pPr>
              <a:spcBef>
                <a:spcPct val="50000"/>
              </a:spcBef>
            </a:pPr>
            <a:r>
              <a:rPr lang="en-US" altLang="zh-CN" sz="2800" b="1" dirty="0">
                <a:solidFill>
                  <a:srgbClr val="0000FF"/>
                </a:solidFill>
                <a:latin typeface="Times New Roman" panose="02020603050405020304" pitchFamily="18" charset="0"/>
              </a:rPr>
              <a:t>(3)  </a:t>
            </a:r>
            <a:r>
              <a:rPr lang="zh-CN" altLang="en-US" sz="2800" b="1" dirty="0">
                <a:solidFill>
                  <a:srgbClr val="0000FF"/>
                </a:solidFill>
                <a:latin typeface="Times New Roman" panose="02020603050405020304" pitchFamily="18" charset="0"/>
              </a:rPr>
              <a:t>平面型二极管</a:t>
            </a:r>
            <a:endParaRPr lang="zh-CN" altLang="en-US" b="1">
              <a:solidFill>
                <a:srgbClr val="0000FF"/>
              </a:solidFill>
              <a:latin typeface="Times New Roman" panose="02020603050405020304" pitchFamily="18" charset="0"/>
            </a:endParaRPr>
          </a:p>
        </p:txBody>
      </p:sp>
      <p:sp>
        <p:nvSpPr>
          <p:cNvPr id="159747" name="椭圆形标注 159746"/>
          <p:cNvSpPr/>
          <p:nvPr/>
        </p:nvSpPr>
        <p:spPr>
          <a:xfrm>
            <a:off x="4114800" y="1905000"/>
            <a:ext cx="4495800" cy="1600200"/>
          </a:xfrm>
          <a:prstGeom prst="wedgeEllipseCallout">
            <a:avLst>
              <a:gd name="adj1" fmla="val 13102"/>
              <a:gd name="adj2" fmla="val 79366"/>
            </a:avLst>
          </a:prstGeom>
          <a:gradFill rotWithShape="0">
            <a:gsLst>
              <a:gs pos="0">
                <a:srgbClr val="FFFFFF"/>
              </a:gs>
              <a:gs pos="100000">
                <a:srgbClr val="66FFFF"/>
              </a:gs>
            </a:gsLst>
            <a:path path="rect">
              <a:fillToRect l="50000" t="50000" r="50000" b="50000"/>
            </a:path>
            <a:tileRect/>
          </a:gradFill>
          <a:ln w="9525">
            <a:noFill/>
          </a:ln>
        </p:spPr>
        <p:txBody>
          <a:bodyPr wrap="none" anchor="ctr"/>
          <a:lstStyle/>
          <a:p>
            <a:pPr algn="l" eaLnBrk="0" hangingPunct="0"/>
            <a:r>
              <a:rPr lang="en-US" altLang="zh-CN" dirty="0">
                <a:latin typeface="Times New Roman" panose="02020603050405020304" pitchFamily="18" charset="0"/>
              </a:rPr>
              <a:t>    </a:t>
            </a:r>
            <a:r>
              <a:rPr lang="zh-CN" altLang="en-US" b="1" dirty="0">
                <a:latin typeface="Times New Roman" panose="02020603050405020304" pitchFamily="18" charset="0"/>
              </a:rPr>
              <a:t>用于集成电路制造工艺中。</a:t>
            </a:r>
            <a:endParaRPr lang="zh-CN" altLang="en-US" b="1" dirty="0">
              <a:latin typeface="Times New Roman" panose="02020603050405020304" pitchFamily="18" charset="0"/>
            </a:endParaRPr>
          </a:p>
          <a:p>
            <a:pPr algn="l" eaLnBrk="0" hangingPunct="0"/>
            <a:r>
              <a:rPr lang="en-US" altLang="zh-CN" b="1" dirty="0">
                <a:latin typeface="Times New Roman" panose="02020603050405020304" pitchFamily="18" charset="0"/>
              </a:rPr>
              <a:t>PN </a:t>
            </a:r>
            <a:r>
              <a:rPr lang="zh-CN" altLang="en-US" b="1" dirty="0">
                <a:latin typeface="Times New Roman" panose="02020603050405020304" pitchFamily="18" charset="0"/>
              </a:rPr>
              <a:t>结面积可大可小，用</a:t>
            </a:r>
            <a:endParaRPr lang="zh-CN" altLang="en-US" b="1" dirty="0">
              <a:latin typeface="Times New Roman" panose="02020603050405020304" pitchFamily="18" charset="0"/>
            </a:endParaRPr>
          </a:p>
          <a:p>
            <a:pPr algn="l" eaLnBrk="0" hangingPunct="0"/>
            <a:r>
              <a:rPr lang="zh-CN" altLang="en-US" b="1" dirty="0">
                <a:latin typeface="Times New Roman" panose="02020603050405020304" pitchFamily="18" charset="0"/>
              </a:rPr>
              <a:t>于高频整流和开关电路中。</a:t>
            </a:r>
            <a:endParaRPr lang="zh-CN" altLang="en-US" b="1">
              <a:latin typeface="Times New Roman" panose="02020603050405020304" pitchFamily="18" charset="0"/>
            </a:endParaRPr>
          </a:p>
        </p:txBody>
      </p:sp>
      <p:sp>
        <p:nvSpPr>
          <p:cNvPr id="159748" name="文本框 159747"/>
          <p:cNvSpPr txBox="1"/>
          <p:nvPr/>
        </p:nvSpPr>
        <p:spPr>
          <a:xfrm>
            <a:off x="533400" y="457200"/>
            <a:ext cx="3278188" cy="519113"/>
          </a:xfrm>
          <a:prstGeom prst="rect">
            <a:avLst/>
          </a:prstGeom>
          <a:noFill/>
          <a:ln w="9525">
            <a:noFill/>
          </a:ln>
        </p:spPr>
        <p:txBody>
          <a:bodyPr wrap="none" anchor="ctr">
            <a:spAutoFit/>
          </a:bodyPr>
          <a:lstStyle/>
          <a:p>
            <a:pPr algn="l">
              <a:spcBef>
                <a:spcPct val="50000"/>
              </a:spcBef>
            </a:pPr>
            <a:r>
              <a:rPr lang="en-US" altLang="zh-CN" sz="2800" b="1" dirty="0">
                <a:solidFill>
                  <a:srgbClr val="0000FF"/>
                </a:solidFill>
                <a:latin typeface="Times New Roman" panose="02020603050405020304" pitchFamily="18" charset="0"/>
              </a:rPr>
              <a:t>(2)  </a:t>
            </a:r>
            <a:r>
              <a:rPr lang="zh-CN" altLang="en-US" sz="2800" b="1" dirty="0">
                <a:solidFill>
                  <a:srgbClr val="0000FF"/>
                </a:solidFill>
                <a:latin typeface="Times New Roman" panose="02020603050405020304" pitchFamily="18" charset="0"/>
              </a:rPr>
              <a:t>面接触型二极管</a:t>
            </a:r>
            <a:endParaRPr lang="zh-CN" altLang="en-US">
              <a:solidFill>
                <a:srgbClr val="0000FF"/>
              </a:solidFill>
              <a:latin typeface="Times New Roman" panose="02020603050405020304" pitchFamily="18" charset="0"/>
            </a:endParaRPr>
          </a:p>
        </p:txBody>
      </p:sp>
      <p:sp>
        <p:nvSpPr>
          <p:cNvPr id="159749" name="椭圆形标注 159748"/>
          <p:cNvSpPr/>
          <p:nvPr/>
        </p:nvSpPr>
        <p:spPr>
          <a:xfrm>
            <a:off x="4718050" y="381000"/>
            <a:ext cx="3663950" cy="1524000"/>
          </a:xfrm>
          <a:prstGeom prst="wedgeEllipseCallout">
            <a:avLst>
              <a:gd name="adj1" fmla="val -81977"/>
              <a:gd name="adj2" fmla="val 63333"/>
            </a:avLst>
          </a:prstGeom>
          <a:gradFill rotWithShape="0">
            <a:gsLst>
              <a:gs pos="0">
                <a:srgbClr val="FFCCFF"/>
              </a:gs>
              <a:gs pos="50000">
                <a:srgbClr val="FFFFCC"/>
              </a:gs>
              <a:gs pos="100000">
                <a:srgbClr val="FFCCFF"/>
              </a:gs>
            </a:gsLst>
            <a:lin ang="0" scaled="1"/>
            <a:tileRect/>
          </a:gradFill>
          <a:ln w="9525">
            <a:noFill/>
          </a:ln>
        </p:spPr>
        <p:txBody>
          <a:bodyPr wrap="none" anchor="ctr"/>
          <a:lstStyle/>
          <a:p>
            <a:pPr algn="l" eaLnBrk="0" hangingPunct="0"/>
            <a:r>
              <a:rPr lang="en-US" altLang="zh-CN">
                <a:latin typeface="Times New Roman" panose="02020603050405020304" pitchFamily="18" charset="0"/>
              </a:rPr>
              <a:t>    </a:t>
            </a:r>
            <a:r>
              <a:rPr lang="en-US" altLang="zh-CN" b="1" dirty="0">
                <a:latin typeface="Times New Roman" panose="02020603050405020304" pitchFamily="18" charset="0"/>
              </a:rPr>
              <a:t>PN</a:t>
            </a:r>
            <a:r>
              <a:rPr lang="zh-CN" altLang="en-US" b="1" dirty="0">
                <a:latin typeface="Times New Roman" panose="02020603050405020304" pitchFamily="18" charset="0"/>
              </a:rPr>
              <a:t>结面积大，用</a:t>
            </a:r>
            <a:endParaRPr lang="zh-CN" altLang="en-US" b="1" dirty="0">
              <a:latin typeface="Times New Roman" panose="02020603050405020304" pitchFamily="18" charset="0"/>
            </a:endParaRPr>
          </a:p>
          <a:p>
            <a:pPr algn="l" eaLnBrk="0" hangingPunct="0"/>
            <a:r>
              <a:rPr lang="zh-CN" altLang="en-US" b="1" dirty="0">
                <a:latin typeface="Times New Roman" panose="02020603050405020304" pitchFamily="18" charset="0"/>
              </a:rPr>
              <a:t>于工频大电流整流电路。</a:t>
            </a:r>
            <a:endParaRPr lang="zh-CN" altLang="en-US" b="1">
              <a:latin typeface="Times New Roman" panose="02020603050405020304" pitchFamily="18" charset="0"/>
            </a:endParaRPr>
          </a:p>
        </p:txBody>
      </p:sp>
      <p:pic>
        <p:nvPicPr>
          <p:cNvPr id="159750" name="图片 159749"/>
          <p:cNvPicPr>
            <a:picLocks noChangeAspect="1"/>
          </p:cNvPicPr>
          <p:nvPr/>
        </p:nvPicPr>
        <p:blipFill>
          <a:blip r:embed="rId1"/>
          <a:stretch>
            <a:fillRect/>
          </a:stretch>
        </p:blipFill>
        <p:spPr>
          <a:xfrm>
            <a:off x="4648200" y="3657600"/>
            <a:ext cx="3200400" cy="3086100"/>
          </a:xfrm>
          <a:prstGeom prst="rect">
            <a:avLst/>
          </a:prstGeom>
          <a:noFill/>
          <a:ln w="9525">
            <a:noFill/>
          </a:ln>
        </p:spPr>
      </p:pic>
      <p:grpSp>
        <p:nvGrpSpPr>
          <p:cNvPr id="159751" name="组合 159750"/>
          <p:cNvGrpSpPr/>
          <p:nvPr/>
        </p:nvGrpSpPr>
        <p:grpSpPr>
          <a:xfrm>
            <a:off x="990600" y="990600"/>
            <a:ext cx="3173413" cy="3505200"/>
            <a:chOff x="624" y="624"/>
            <a:chExt cx="1999" cy="2208"/>
          </a:xfrm>
        </p:grpSpPr>
        <p:pic>
          <p:nvPicPr>
            <p:cNvPr id="159752" name="图片 159751"/>
            <p:cNvPicPr>
              <a:picLocks noChangeAspect="1"/>
            </p:cNvPicPr>
            <p:nvPr/>
          </p:nvPicPr>
          <p:blipFill>
            <a:blip r:embed="rId2"/>
            <a:stretch>
              <a:fillRect/>
            </a:stretch>
          </p:blipFill>
          <p:spPr>
            <a:xfrm>
              <a:off x="624" y="624"/>
              <a:ext cx="1999" cy="2208"/>
            </a:xfrm>
            <a:prstGeom prst="rect">
              <a:avLst/>
            </a:prstGeom>
            <a:noFill/>
            <a:ln w="9525">
              <a:noFill/>
            </a:ln>
          </p:spPr>
        </p:pic>
        <p:sp>
          <p:nvSpPr>
            <p:cNvPr id="159753" name="直接连接符 159752"/>
            <p:cNvSpPr/>
            <p:nvPr/>
          </p:nvSpPr>
          <p:spPr>
            <a:xfrm>
              <a:off x="1104" y="1296"/>
              <a:ext cx="336" cy="240"/>
            </a:xfrm>
            <a:prstGeom prst="line">
              <a:avLst/>
            </a:prstGeom>
            <a:ln w="9525" cap="flat" cmpd="sng">
              <a:solidFill>
                <a:schemeClr val="tx1"/>
              </a:solidFill>
              <a:prstDash val="solid"/>
              <a:headEnd type="none" w="med" len="med"/>
              <a:tailEnd type="triangle" w="med" len="med"/>
            </a:ln>
          </p:spPr>
        </p:sp>
        <p:sp>
          <p:nvSpPr>
            <p:cNvPr id="159754" name="直接连接符 159753"/>
            <p:cNvSpPr/>
            <p:nvPr/>
          </p:nvSpPr>
          <p:spPr>
            <a:xfrm flipH="1">
              <a:off x="1680" y="1536"/>
              <a:ext cx="240" cy="144"/>
            </a:xfrm>
            <a:prstGeom prst="line">
              <a:avLst/>
            </a:prstGeom>
            <a:ln w="9525" cap="flat" cmpd="sng">
              <a:solidFill>
                <a:schemeClr val="tx1"/>
              </a:solidFill>
              <a:prstDash val="solid"/>
              <a:headEnd type="none" w="med" len="med"/>
              <a:tailEnd type="triangle" w="med" len="med"/>
            </a:ln>
          </p:spPr>
        </p:sp>
        <p:sp>
          <p:nvSpPr>
            <p:cNvPr id="159755" name="直接连接符 159754"/>
            <p:cNvSpPr/>
            <p:nvPr/>
          </p:nvSpPr>
          <p:spPr>
            <a:xfrm flipH="1">
              <a:off x="1584" y="1200"/>
              <a:ext cx="144" cy="144"/>
            </a:xfrm>
            <a:prstGeom prst="line">
              <a:avLst/>
            </a:prstGeom>
            <a:ln w="9525" cap="flat" cmpd="sng">
              <a:solidFill>
                <a:schemeClr val="tx1"/>
              </a:solidFill>
              <a:prstDash val="solid"/>
              <a:headEnd type="none" w="med" len="med"/>
              <a:tailEnd type="triangle" w="med" len="med"/>
            </a:ln>
          </p:spPr>
        </p:sp>
        <p:sp>
          <p:nvSpPr>
            <p:cNvPr id="159756" name="直接连接符 159755"/>
            <p:cNvSpPr/>
            <p:nvPr/>
          </p:nvSpPr>
          <p:spPr>
            <a:xfrm flipH="1" flipV="1">
              <a:off x="1824" y="2016"/>
              <a:ext cx="240" cy="288"/>
            </a:xfrm>
            <a:prstGeom prst="line">
              <a:avLst/>
            </a:prstGeom>
            <a:ln w="9525" cap="flat" cmpd="sng">
              <a:solidFill>
                <a:schemeClr val="tx1"/>
              </a:solidFill>
              <a:prstDash val="solid"/>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9751"/>
                                        </p:tgtEl>
                                        <p:attrNameLst>
                                          <p:attrName>style.visibility</p:attrName>
                                        </p:attrNameLst>
                                      </p:cBhvr>
                                      <p:to>
                                        <p:strVal val="visible"/>
                                      </p:to>
                                    </p:set>
                                    <p:animEffect transition="in" filter="blinds(horizontal)">
                                      <p:cBhvr>
                                        <p:cTn id="7" dur="500"/>
                                        <p:tgtEl>
                                          <p:spTgt spid="15975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3" fill="hold" grpId="0" nodeType="clickEffect">
                                  <p:stCondLst>
                                    <p:cond delay="0"/>
                                  </p:stCondLst>
                                  <p:childTnLst>
                                    <p:set>
                                      <p:cBhvr>
                                        <p:cTn id="11" dur="1" fill="hold">
                                          <p:stCondLst>
                                            <p:cond delay="0"/>
                                          </p:stCondLst>
                                        </p:cTn>
                                        <p:tgtEl>
                                          <p:spTgt spid="159749"/>
                                        </p:tgtEl>
                                        <p:attrNameLst>
                                          <p:attrName>style.visibility</p:attrName>
                                        </p:attrNameLst>
                                      </p:cBhvr>
                                      <p:to>
                                        <p:strVal val="visible"/>
                                      </p:to>
                                    </p:set>
                                    <p:anim calcmode="lin" valueType="num">
                                      <p:cBhvr additive="base">
                                        <p:cTn id="12" dur="500" fill="hold"/>
                                        <p:tgtEl>
                                          <p:spTgt spid="159749"/>
                                        </p:tgtEl>
                                        <p:attrNameLst>
                                          <p:attrName>ppt_x</p:attrName>
                                        </p:attrNameLst>
                                      </p:cBhvr>
                                      <p:tavLst>
                                        <p:tav tm="0">
                                          <p:val>
                                            <p:strVal val="1+#ppt_w/2"/>
                                          </p:val>
                                        </p:tav>
                                        <p:tav tm="100000">
                                          <p:val>
                                            <p:strVal val="#ppt_x"/>
                                          </p:val>
                                        </p:tav>
                                      </p:tavLst>
                                    </p:anim>
                                    <p:anim calcmode="lin" valueType="num">
                                      <p:cBhvr additive="base">
                                        <p:cTn id="13" dur="500" fill="hold"/>
                                        <p:tgtEl>
                                          <p:spTgt spid="159749"/>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5974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59750"/>
                                        </p:tgtEl>
                                        <p:attrNameLst>
                                          <p:attrName>style.visibility</p:attrName>
                                        </p:attrNameLst>
                                      </p:cBhvr>
                                      <p:to>
                                        <p:strVal val="visible"/>
                                      </p:to>
                                    </p:set>
                                    <p:animEffect transition="in" filter="blinds(horizontal)">
                                      <p:cBhvr>
                                        <p:cTn id="22" dur="500"/>
                                        <p:tgtEl>
                                          <p:spTgt spid="15975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9747"/>
                                        </p:tgtEl>
                                        <p:attrNameLst>
                                          <p:attrName>style.visibility</p:attrName>
                                        </p:attrNameLst>
                                      </p:cBhvr>
                                      <p:to>
                                        <p:strVal val="visible"/>
                                      </p:to>
                                    </p:set>
                                    <p:animEffect transition="in" filter="blinds(horizontal)">
                                      <p:cBhvr>
                                        <p:cTn id="27" dur="500"/>
                                        <p:tgtEl>
                                          <p:spTgt spid="159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6" grpId="0"/>
      <p:bldP spid="159747" grpId="0" animBg="1"/>
      <p:bldP spid="159749"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0770" name="文本框 160769"/>
          <p:cNvSpPr txBox="1"/>
          <p:nvPr/>
        </p:nvSpPr>
        <p:spPr>
          <a:xfrm>
            <a:off x="755650" y="595313"/>
            <a:ext cx="4608513" cy="519112"/>
          </a:xfrm>
          <a:prstGeom prst="rect">
            <a:avLst/>
          </a:prstGeom>
          <a:noFill/>
          <a:ln w="9525">
            <a:noFill/>
          </a:ln>
        </p:spPr>
        <p:txBody>
          <a:bodyPr anchor="ctr">
            <a:spAutoFit/>
          </a:bodyPr>
          <a:lstStyle/>
          <a:p>
            <a:pPr>
              <a:spcBef>
                <a:spcPct val="50000"/>
              </a:spcBef>
            </a:pPr>
            <a:r>
              <a:rPr lang="zh-CN" altLang="en-US" sz="2800" b="1" dirty="0">
                <a:solidFill>
                  <a:srgbClr val="FF0066"/>
                </a:solidFill>
                <a:latin typeface="Times New Roman" panose="02020603050405020304" pitchFamily="18" charset="0"/>
                <a:ea typeface="黑体" panose="02010609060101010101" pitchFamily="49" charset="-122"/>
              </a:rPr>
              <a:t>半导体二极管的型号</a:t>
            </a:r>
            <a:endParaRPr lang="zh-CN" altLang="en-US" sz="2800" b="1">
              <a:solidFill>
                <a:srgbClr val="FF0066"/>
              </a:solidFill>
              <a:latin typeface="Times New Roman" panose="02020603050405020304" pitchFamily="18" charset="0"/>
              <a:ea typeface="黑体" panose="02010609060101010101" pitchFamily="49" charset="-122"/>
            </a:endParaRPr>
          </a:p>
        </p:txBody>
      </p:sp>
      <p:sp>
        <p:nvSpPr>
          <p:cNvPr id="160771" name="文本框 160770"/>
          <p:cNvSpPr txBox="1"/>
          <p:nvPr/>
        </p:nvSpPr>
        <p:spPr>
          <a:xfrm>
            <a:off x="685800" y="1524000"/>
            <a:ext cx="7327900" cy="519113"/>
          </a:xfrm>
          <a:prstGeom prst="rect">
            <a:avLst/>
          </a:prstGeom>
          <a:noFill/>
          <a:ln w="9525">
            <a:noFill/>
          </a:ln>
        </p:spPr>
        <p:txBody>
          <a:bodyPr wrap="none" anchor="ctr">
            <a:spAutoFit/>
          </a:bodyPr>
          <a:lstStyle/>
          <a:p>
            <a:pPr eaLnBrk="0" hangingPunct="0"/>
            <a:r>
              <a:rPr lang="zh-CN" altLang="en-US" sz="2800" b="1" dirty="0">
                <a:latin typeface="Times New Roman" panose="02020603050405020304" pitchFamily="18" charset="0"/>
              </a:rPr>
              <a:t>国家标准对半导体器件型号的命名举例如下：</a:t>
            </a:r>
            <a:endParaRPr lang="zh-CN" altLang="en-US" sz="2800" b="1">
              <a:latin typeface="Times New Roman" panose="02020603050405020304" pitchFamily="18" charset="0"/>
            </a:endParaRPr>
          </a:p>
        </p:txBody>
      </p:sp>
      <p:sp>
        <p:nvSpPr>
          <p:cNvPr id="160772" name="文本框 160771"/>
          <p:cNvSpPr txBox="1"/>
          <p:nvPr/>
        </p:nvSpPr>
        <p:spPr>
          <a:xfrm>
            <a:off x="1295400" y="2362200"/>
            <a:ext cx="1250950" cy="641350"/>
          </a:xfrm>
          <a:prstGeom prst="rect">
            <a:avLst/>
          </a:prstGeom>
          <a:noFill/>
          <a:ln w="9525">
            <a:noFill/>
          </a:ln>
        </p:spPr>
        <p:txBody>
          <a:bodyPr wrap="none" anchor="ctr">
            <a:spAutoFit/>
          </a:bodyPr>
          <a:lstStyle/>
          <a:p>
            <a:pPr eaLnBrk="0" hangingPunct="0"/>
            <a:r>
              <a:rPr lang="en-US" altLang="zh-CN" sz="3600" b="1">
                <a:solidFill>
                  <a:srgbClr val="3333CC"/>
                </a:solidFill>
                <a:latin typeface="Times New Roman" panose="02020603050405020304" pitchFamily="18" charset="0"/>
              </a:rPr>
              <a:t>2AP9</a:t>
            </a:r>
            <a:endParaRPr lang="en-US" altLang="zh-CN" sz="3600" b="1">
              <a:solidFill>
                <a:srgbClr val="3333CC"/>
              </a:solidFill>
              <a:latin typeface="Times New Roman" panose="02020603050405020304" pitchFamily="18" charset="0"/>
            </a:endParaRPr>
          </a:p>
        </p:txBody>
      </p:sp>
      <p:grpSp>
        <p:nvGrpSpPr>
          <p:cNvPr id="160773" name="组合 160772"/>
          <p:cNvGrpSpPr/>
          <p:nvPr/>
        </p:nvGrpSpPr>
        <p:grpSpPr>
          <a:xfrm>
            <a:off x="2362200" y="2895600"/>
            <a:ext cx="4551363" cy="549275"/>
            <a:chOff x="1488" y="1824"/>
            <a:chExt cx="2867" cy="346"/>
          </a:xfrm>
        </p:grpSpPr>
        <p:sp>
          <p:nvSpPr>
            <p:cNvPr id="160774" name="直接连接符 160773"/>
            <p:cNvSpPr/>
            <p:nvPr/>
          </p:nvSpPr>
          <p:spPr>
            <a:xfrm>
              <a:off x="1488" y="1824"/>
              <a:ext cx="0" cy="192"/>
            </a:xfrm>
            <a:prstGeom prst="line">
              <a:avLst/>
            </a:prstGeom>
            <a:ln w="12700" cap="flat" cmpd="sng">
              <a:solidFill>
                <a:srgbClr val="FF0000"/>
              </a:solidFill>
              <a:prstDash val="solid"/>
              <a:headEnd type="none" w="med" len="med"/>
              <a:tailEnd type="none" w="med" len="med"/>
            </a:ln>
          </p:spPr>
        </p:sp>
        <p:sp>
          <p:nvSpPr>
            <p:cNvPr id="160775" name="直接连接符 160774"/>
            <p:cNvSpPr/>
            <p:nvPr/>
          </p:nvSpPr>
          <p:spPr>
            <a:xfrm>
              <a:off x="1488" y="2016"/>
              <a:ext cx="288" cy="0"/>
            </a:xfrm>
            <a:prstGeom prst="line">
              <a:avLst/>
            </a:prstGeom>
            <a:ln w="12700" cap="flat" cmpd="sng">
              <a:solidFill>
                <a:srgbClr val="FF0000"/>
              </a:solidFill>
              <a:prstDash val="solid"/>
              <a:headEnd type="none" w="med" len="med"/>
              <a:tailEnd type="none" w="med" len="med"/>
            </a:ln>
          </p:spPr>
        </p:sp>
        <p:sp>
          <p:nvSpPr>
            <p:cNvPr id="160776" name="文本框 160775"/>
            <p:cNvSpPr txBox="1"/>
            <p:nvPr/>
          </p:nvSpPr>
          <p:spPr>
            <a:xfrm>
              <a:off x="1824" y="1920"/>
              <a:ext cx="2531" cy="250"/>
            </a:xfrm>
            <a:prstGeom prst="rect">
              <a:avLst/>
            </a:prstGeom>
            <a:noFill/>
            <a:ln w="9525">
              <a:noFill/>
            </a:ln>
          </p:spPr>
          <p:txBody>
            <a:bodyPr wrap="none" anchor="ctr">
              <a:spAutoFit/>
            </a:bodyPr>
            <a:lstStyle/>
            <a:p>
              <a:pPr eaLnBrk="0" hangingPunct="0"/>
              <a:r>
                <a:rPr lang="zh-CN" altLang="en-US" sz="2000" b="1" dirty="0">
                  <a:latin typeface="Times New Roman" panose="02020603050405020304" pitchFamily="18" charset="0"/>
                </a:rPr>
                <a:t>用数字代表同类器件的不同规格。</a:t>
              </a:r>
              <a:endParaRPr lang="zh-CN" altLang="en-US" sz="2000" b="1" dirty="0">
                <a:latin typeface="Times New Roman" panose="02020603050405020304" pitchFamily="18" charset="0"/>
              </a:endParaRPr>
            </a:p>
          </p:txBody>
        </p:sp>
      </p:grpSp>
      <p:grpSp>
        <p:nvGrpSpPr>
          <p:cNvPr id="160777" name="组合 160776"/>
          <p:cNvGrpSpPr/>
          <p:nvPr/>
        </p:nvGrpSpPr>
        <p:grpSpPr>
          <a:xfrm>
            <a:off x="2057400" y="2971800"/>
            <a:ext cx="7086600" cy="930275"/>
            <a:chOff x="1296" y="1872"/>
            <a:chExt cx="4464" cy="586"/>
          </a:xfrm>
        </p:grpSpPr>
        <p:sp>
          <p:nvSpPr>
            <p:cNvPr id="160778" name="直接连接符 160777"/>
            <p:cNvSpPr/>
            <p:nvPr/>
          </p:nvSpPr>
          <p:spPr>
            <a:xfrm>
              <a:off x="1296" y="2304"/>
              <a:ext cx="288" cy="0"/>
            </a:xfrm>
            <a:prstGeom prst="line">
              <a:avLst/>
            </a:prstGeom>
            <a:ln w="12700" cap="flat" cmpd="sng">
              <a:solidFill>
                <a:srgbClr val="FF0000"/>
              </a:solidFill>
              <a:prstDash val="solid"/>
              <a:headEnd type="none" w="med" len="med"/>
              <a:tailEnd type="none" w="med" len="med"/>
            </a:ln>
          </p:spPr>
        </p:sp>
        <p:sp>
          <p:nvSpPr>
            <p:cNvPr id="160779" name="文本框 160778"/>
            <p:cNvSpPr txBox="1"/>
            <p:nvPr/>
          </p:nvSpPr>
          <p:spPr>
            <a:xfrm>
              <a:off x="1584" y="2208"/>
              <a:ext cx="4176" cy="250"/>
            </a:xfrm>
            <a:prstGeom prst="rect">
              <a:avLst/>
            </a:prstGeom>
            <a:noFill/>
            <a:ln w="9525">
              <a:noFill/>
            </a:ln>
          </p:spPr>
          <p:txBody>
            <a:bodyPr anchor="ctr">
              <a:spAutoFit/>
            </a:bodyPr>
            <a:lstStyle/>
            <a:p>
              <a:pPr algn="l" eaLnBrk="0" hangingPunct="0"/>
              <a:r>
                <a:rPr lang="zh-CN" altLang="en-US" sz="2000" b="1" dirty="0">
                  <a:solidFill>
                    <a:schemeClr val="tx2"/>
                  </a:solidFill>
                  <a:latin typeface="Times New Roman" panose="02020603050405020304" pitchFamily="18" charset="0"/>
                </a:rPr>
                <a:t>代表器件的类型，</a:t>
              </a:r>
              <a:r>
                <a:rPr lang="en-US" altLang="zh-CN" sz="2000" b="1" dirty="0">
                  <a:solidFill>
                    <a:schemeClr val="tx2"/>
                  </a:solidFill>
                  <a:latin typeface="Times New Roman" panose="02020603050405020304" pitchFamily="18" charset="0"/>
                </a:rPr>
                <a:t>P</a:t>
              </a:r>
              <a:r>
                <a:rPr lang="zh-CN" altLang="en-US" sz="2000" b="1" dirty="0">
                  <a:solidFill>
                    <a:schemeClr val="tx2"/>
                  </a:solidFill>
                  <a:latin typeface="Times New Roman" panose="02020603050405020304" pitchFamily="18" charset="0"/>
                </a:rPr>
                <a:t>为普通管，</a:t>
              </a:r>
              <a:r>
                <a:rPr lang="en-US" altLang="zh-CN" sz="2000" b="1" dirty="0">
                  <a:solidFill>
                    <a:schemeClr val="tx2"/>
                  </a:solidFill>
                  <a:latin typeface="Times New Roman" panose="02020603050405020304" pitchFamily="18" charset="0"/>
                </a:rPr>
                <a:t>Z</a:t>
              </a:r>
              <a:r>
                <a:rPr lang="zh-CN" altLang="en-US" sz="2000" b="1" dirty="0">
                  <a:solidFill>
                    <a:schemeClr val="tx2"/>
                  </a:solidFill>
                  <a:latin typeface="Times New Roman" panose="02020603050405020304" pitchFamily="18" charset="0"/>
                </a:rPr>
                <a:t>为整流管，</a:t>
              </a:r>
              <a:r>
                <a:rPr lang="en-US" altLang="zh-CN" sz="2000" b="1" dirty="0">
                  <a:solidFill>
                    <a:schemeClr val="tx2"/>
                  </a:solidFill>
                  <a:latin typeface="Times New Roman" panose="02020603050405020304" pitchFamily="18" charset="0"/>
                </a:rPr>
                <a:t>K</a:t>
              </a:r>
              <a:r>
                <a:rPr lang="zh-CN" altLang="en-US" sz="2000" b="1" dirty="0">
                  <a:solidFill>
                    <a:schemeClr val="tx2"/>
                  </a:solidFill>
                  <a:latin typeface="Times New Roman" panose="02020603050405020304" pitchFamily="18" charset="0"/>
                </a:rPr>
                <a:t>为开关管。</a:t>
              </a:r>
              <a:endParaRPr lang="zh-CN" altLang="en-US" sz="2000" b="1" dirty="0">
                <a:solidFill>
                  <a:schemeClr val="tx2"/>
                </a:solidFill>
                <a:latin typeface="Times New Roman" panose="02020603050405020304" pitchFamily="18" charset="0"/>
              </a:endParaRPr>
            </a:p>
          </p:txBody>
        </p:sp>
        <p:sp>
          <p:nvSpPr>
            <p:cNvPr id="160780" name="直接连接符 160779"/>
            <p:cNvSpPr/>
            <p:nvPr/>
          </p:nvSpPr>
          <p:spPr>
            <a:xfrm>
              <a:off x="1296" y="1872"/>
              <a:ext cx="0" cy="432"/>
            </a:xfrm>
            <a:prstGeom prst="line">
              <a:avLst/>
            </a:prstGeom>
            <a:ln w="12700" cap="flat" cmpd="sng">
              <a:solidFill>
                <a:srgbClr val="FF0000"/>
              </a:solidFill>
              <a:prstDash val="solid"/>
              <a:headEnd type="none" w="med" len="med"/>
              <a:tailEnd type="none" w="med" len="med"/>
            </a:ln>
          </p:spPr>
        </p:sp>
      </p:grpSp>
      <p:grpSp>
        <p:nvGrpSpPr>
          <p:cNvPr id="160781" name="组合 160780"/>
          <p:cNvGrpSpPr/>
          <p:nvPr/>
        </p:nvGrpSpPr>
        <p:grpSpPr>
          <a:xfrm>
            <a:off x="1752600" y="2895600"/>
            <a:ext cx="6781800" cy="1844675"/>
            <a:chOff x="1104" y="1824"/>
            <a:chExt cx="4272" cy="1162"/>
          </a:xfrm>
        </p:grpSpPr>
        <p:sp>
          <p:nvSpPr>
            <p:cNvPr id="160782" name="直接连接符 160781"/>
            <p:cNvSpPr/>
            <p:nvPr/>
          </p:nvSpPr>
          <p:spPr>
            <a:xfrm>
              <a:off x="1104" y="2640"/>
              <a:ext cx="528" cy="0"/>
            </a:xfrm>
            <a:prstGeom prst="line">
              <a:avLst/>
            </a:prstGeom>
            <a:ln w="12700" cap="flat" cmpd="sng">
              <a:solidFill>
                <a:srgbClr val="FF0000"/>
              </a:solidFill>
              <a:prstDash val="solid"/>
              <a:headEnd type="none" w="med" len="med"/>
              <a:tailEnd type="none" w="med" len="med"/>
            </a:ln>
          </p:spPr>
        </p:sp>
        <p:sp>
          <p:nvSpPr>
            <p:cNvPr id="160783" name="文本框 160782"/>
            <p:cNvSpPr txBox="1"/>
            <p:nvPr/>
          </p:nvSpPr>
          <p:spPr>
            <a:xfrm>
              <a:off x="1632" y="2544"/>
              <a:ext cx="3744" cy="442"/>
            </a:xfrm>
            <a:prstGeom prst="rect">
              <a:avLst/>
            </a:prstGeom>
            <a:noFill/>
            <a:ln w="9525">
              <a:noFill/>
            </a:ln>
          </p:spPr>
          <p:txBody>
            <a:bodyPr anchor="ctr">
              <a:spAutoFit/>
            </a:bodyPr>
            <a:lstStyle/>
            <a:p>
              <a:pPr algn="l" eaLnBrk="0" hangingPunct="0"/>
              <a:r>
                <a:rPr lang="zh-CN" altLang="en-US" sz="2000" b="1" dirty="0">
                  <a:solidFill>
                    <a:srgbClr val="FF0000"/>
                  </a:solidFill>
                  <a:latin typeface="Times New Roman" panose="02020603050405020304" pitchFamily="18" charset="0"/>
                </a:rPr>
                <a:t>代表器件的材料，</a:t>
              </a:r>
              <a:r>
                <a:rPr lang="en-US" altLang="zh-CN" sz="2000" b="1" err="1">
                  <a:solidFill>
                    <a:srgbClr val="FF0000"/>
                  </a:solidFill>
                  <a:latin typeface="Times New Roman" panose="02020603050405020304" pitchFamily="18" charset="0"/>
                </a:rPr>
                <a:t>A</a:t>
              </a:r>
              <a:r>
                <a:rPr lang="zh-CN" altLang="en-US" sz="2000" b="1" err="1">
                  <a:solidFill>
                    <a:srgbClr val="FF0000"/>
                  </a:solidFill>
                  <a:latin typeface="Times New Roman" panose="02020603050405020304" pitchFamily="18" charset="0"/>
                </a:rPr>
                <a:t>为</a:t>
              </a:r>
              <a:r>
                <a:rPr lang="en-US" altLang="zh-CN" sz="2000" b="1" err="1">
                  <a:solidFill>
                    <a:srgbClr val="FF0000"/>
                  </a:solidFill>
                  <a:latin typeface="Times New Roman" panose="02020603050405020304" pitchFamily="18" charset="0"/>
                </a:rPr>
                <a:t>N</a:t>
              </a:r>
              <a:r>
                <a:rPr lang="zh-CN" altLang="en-US" sz="2000" b="1" err="1">
                  <a:solidFill>
                    <a:srgbClr val="FF0000"/>
                  </a:solidFill>
                  <a:latin typeface="Times New Roman" panose="02020603050405020304" pitchFamily="18" charset="0"/>
                </a:rPr>
                <a:t>型</a:t>
              </a:r>
              <a:r>
                <a:rPr lang="en-US" altLang="zh-CN" sz="2000" b="1" err="1">
                  <a:solidFill>
                    <a:srgbClr val="FF0000"/>
                  </a:solidFill>
                  <a:latin typeface="Times New Roman" panose="02020603050405020304" pitchFamily="18" charset="0"/>
                </a:rPr>
                <a:t>Ge</a:t>
              </a:r>
              <a:r>
                <a:rPr lang="zh-CN" altLang="en-US" sz="2000" b="1" err="1">
                  <a:solidFill>
                    <a:srgbClr val="FF0000"/>
                  </a:solidFill>
                  <a:latin typeface="Times New Roman" panose="02020603050405020304" pitchFamily="18" charset="0"/>
                </a:rPr>
                <a:t>，</a:t>
              </a:r>
              <a:r>
                <a:rPr lang="en-US" altLang="zh-CN" sz="2000" b="1" err="1">
                  <a:solidFill>
                    <a:srgbClr val="FF0000"/>
                  </a:solidFill>
                  <a:latin typeface="Times New Roman" panose="02020603050405020304" pitchFamily="18" charset="0"/>
                </a:rPr>
                <a:t>B</a:t>
              </a:r>
              <a:r>
                <a:rPr lang="zh-CN" altLang="en-US" sz="2000" b="1" err="1">
                  <a:solidFill>
                    <a:srgbClr val="FF0000"/>
                  </a:solidFill>
                  <a:latin typeface="Times New Roman" panose="02020603050405020304" pitchFamily="18" charset="0"/>
                </a:rPr>
                <a:t>为</a:t>
              </a:r>
              <a:r>
                <a:rPr lang="en-US" altLang="zh-CN" sz="2000" b="1" err="1">
                  <a:solidFill>
                    <a:srgbClr val="FF0000"/>
                  </a:solidFill>
                  <a:latin typeface="Times New Roman" panose="02020603050405020304" pitchFamily="18" charset="0"/>
                </a:rPr>
                <a:t>P</a:t>
              </a:r>
              <a:r>
                <a:rPr lang="zh-CN" altLang="en-US" sz="2000" b="1" err="1">
                  <a:solidFill>
                    <a:srgbClr val="FF0000"/>
                  </a:solidFill>
                  <a:latin typeface="Times New Roman" panose="02020603050405020304" pitchFamily="18" charset="0"/>
                </a:rPr>
                <a:t>型</a:t>
              </a:r>
              <a:r>
                <a:rPr lang="en-US" altLang="zh-CN" sz="2000" b="1" err="1">
                  <a:solidFill>
                    <a:srgbClr val="FF0000"/>
                  </a:solidFill>
                  <a:latin typeface="Times New Roman" panose="02020603050405020304" pitchFamily="18" charset="0"/>
                </a:rPr>
                <a:t>Ge</a:t>
              </a:r>
              <a:r>
                <a:rPr lang="zh-CN" altLang="en-US" sz="2000" b="1">
                  <a:solidFill>
                    <a:srgbClr val="FF0000"/>
                  </a:solidFill>
                  <a:latin typeface="Times New Roman" panose="02020603050405020304" pitchFamily="18" charset="0"/>
                </a:rPr>
                <a:t>， </a:t>
              </a:r>
              <a:r>
                <a:rPr lang="en-US" altLang="zh-CN" sz="2000" b="1">
                  <a:solidFill>
                    <a:srgbClr val="FF0000"/>
                  </a:solidFill>
                  <a:latin typeface="Times New Roman" panose="02020603050405020304" pitchFamily="18" charset="0"/>
                </a:rPr>
                <a:t>C</a:t>
              </a:r>
              <a:r>
                <a:rPr lang="zh-CN" altLang="en-US" sz="2000" b="1">
                  <a:solidFill>
                    <a:srgbClr val="FF0000"/>
                  </a:solidFill>
                  <a:latin typeface="Times New Roman" panose="02020603050405020304" pitchFamily="18" charset="0"/>
                </a:rPr>
                <a:t>为</a:t>
              </a:r>
              <a:r>
                <a:rPr lang="en-US" altLang="zh-CN" sz="2000" b="1">
                  <a:solidFill>
                    <a:srgbClr val="FF0000"/>
                  </a:solidFill>
                  <a:latin typeface="Times New Roman" panose="02020603050405020304" pitchFamily="18" charset="0"/>
                </a:rPr>
                <a:t>N</a:t>
              </a:r>
              <a:r>
                <a:rPr lang="zh-CN" altLang="en-US" sz="2000" b="1">
                  <a:solidFill>
                    <a:srgbClr val="FF0000"/>
                  </a:solidFill>
                  <a:latin typeface="Times New Roman" panose="02020603050405020304" pitchFamily="18" charset="0"/>
                </a:rPr>
                <a:t>型</a:t>
              </a:r>
              <a:r>
                <a:rPr lang="en-US" altLang="zh-CN" sz="2000" b="1">
                  <a:solidFill>
                    <a:srgbClr val="FF0000"/>
                  </a:solidFill>
                  <a:latin typeface="Times New Roman" panose="02020603050405020304" pitchFamily="18" charset="0"/>
                </a:rPr>
                <a:t>Si</a:t>
              </a:r>
              <a:r>
                <a:rPr lang="zh-CN" altLang="en-US" sz="2000" b="1">
                  <a:solidFill>
                    <a:srgbClr val="FF0000"/>
                  </a:solidFill>
                  <a:latin typeface="Times New Roman" panose="02020603050405020304" pitchFamily="18" charset="0"/>
                </a:rPr>
                <a:t>， </a:t>
              </a:r>
              <a:r>
                <a:rPr lang="en-US" altLang="zh-CN" sz="2000" b="1">
                  <a:solidFill>
                    <a:srgbClr val="FF0000"/>
                  </a:solidFill>
                  <a:latin typeface="Times New Roman" panose="02020603050405020304" pitchFamily="18" charset="0"/>
                </a:rPr>
                <a:t>D</a:t>
              </a:r>
              <a:r>
                <a:rPr lang="zh-CN" altLang="en-US" sz="2000" b="1">
                  <a:solidFill>
                    <a:srgbClr val="FF0000"/>
                  </a:solidFill>
                  <a:latin typeface="Times New Roman" panose="02020603050405020304" pitchFamily="18" charset="0"/>
                </a:rPr>
                <a:t>为</a:t>
              </a:r>
              <a:r>
                <a:rPr lang="en-US" altLang="zh-CN" sz="2000" b="1">
                  <a:solidFill>
                    <a:srgbClr val="FF0000"/>
                  </a:solidFill>
                  <a:latin typeface="Times New Roman" panose="02020603050405020304" pitchFamily="18" charset="0"/>
                </a:rPr>
                <a:t>P</a:t>
              </a:r>
              <a:r>
                <a:rPr lang="zh-CN" altLang="en-US" sz="2000" b="1">
                  <a:solidFill>
                    <a:srgbClr val="FF0000"/>
                  </a:solidFill>
                  <a:latin typeface="Times New Roman" panose="02020603050405020304" pitchFamily="18" charset="0"/>
                </a:rPr>
                <a:t>型</a:t>
              </a:r>
              <a:r>
                <a:rPr lang="en-US" altLang="zh-CN" sz="2000" b="1">
                  <a:solidFill>
                    <a:srgbClr val="FF0000"/>
                  </a:solidFill>
                  <a:latin typeface="Times New Roman" panose="02020603050405020304" pitchFamily="18" charset="0"/>
                </a:rPr>
                <a:t>Si</a:t>
              </a:r>
              <a:r>
                <a:rPr lang="zh-CN" altLang="en-US" sz="2000" b="1">
                  <a:solidFill>
                    <a:srgbClr val="FF0000"/>
                  </a:solidFill>
                  <a:latin typeface="Times New Roman" panose="02020603050405020304" pitchFamily="18" charset="0"/>
                </a:rPr>
                <a:t>。</a:t>
              </a:r>
              <a:endParaRPr lang="zh-CN" altLang="en-US" sz="2000" b="1">
                <a:solidFill>
                  <a:srgbClr val="FF0000"/>
                </a:solidFill>
                <a:latin typeface="Times New Roman" panose="02020603050405020304" pitchFamily="18" charset="0"/>
              </a:endParaRPr>
            </a:p>
          </p:txBody>
        </p:sp>
        <p:sp>
          <p:nvSpPr>
            <p:cNvPr id="160784" name="直接连接符 160783"/>
            <p:cNvSpPr/>
            <p:nvPr/>
          </p:nvSpPr>
          <p:spPr>
            <a:xfrm>
              <a:off x="1104" y="1824"/>
              <a:ext cx="0" cy="816"/>
            </a:xfrm>
            <a:prstGeom prst="line">
              <a:avLst/>
            </a:prstGeom>
            <a:ln w="12700" cap="flat" cmpd="sng">
              <a:solidFill>
                <a:srgbClr val="FF0000"/>
              </a:solidFill>
              <a:prstDash val="solid"/>
              <a:headEnd type="none" w="med" len="med"/>
              <a:tailEnd type="none" w="med" len="med"/>
            </a:ln>
          </p:spPr>
        </p:sp>
      </p:grpSp>
      <p:grpSp>
        <p:nvGrpSpPr>
          <p:cNvPr id="160785" name="组合 160784"/>
          <p:cNvGrpSpPr/>
          <p:nvPr/>
        </p:nvGrpSpPr>
        <p:grpSpPr>
          <a:xfrm>
            <a:off x="1524000" y="2895600"/>
            <a:ext cx="4876800" cy="2378075"/>
            <a:chOff x="960" y="1824"/>
            <a:chExt cx="3072" cy="1498"/>
          </a:xfrm>
        </p:grpSpPr>
        <p:sp>
          <p:nvSpPr>
            <p:cNvPr id="160786" name="直接连接符 160785"/>
            <p:cNvSpPr/>
            <p:nvPr/>
          </p:nvSpPr>
          <p:spPr>
            <a:xfrm>
              <a:off x="960" y="1824"/>
              <a:ext cx="0" cy="1296"/>
            </a:xfrm>
            <a:prstGeom prst="line">
              <a:avLst/>
            </a:prstGeom>
            <a:ln w="12700" cap="flat" cmpd="sng">
              <a:solidFill>
                <a:srgbClr val="FF0000"/>
              </a:solidFill>
              <a:prstDash val="solid"/>
              <a:headEnd type="none" w="med" len="med"/>
              <a:tailEnd type="none" w="med" len="med"/>
            </a:ln>
          </p:spPr>
        </p:sp>
        <p:sp>
          <p:nvSpPr>
            <p:cNvPr id="160787" name="直接连接符 160786"/>
            <p:cNvSpPr/>
            <p:nvPr/>
          </p:nvSpPr>
          <p:spPr>
            <a:xfrm>
              <a:off x="960" y="3120"/>
              <a:ext cx="672" cy="0"/>
            </a:xfrm>
            <a:prstGeom prst="line">
              <a:avLst/>
            </a:prstGeom>
            <a:ln w="12700" cap="flat" cmpd="sng">
              <a:solidFill>
                <a:srgbClr val="FF0000"/>
              </a:solidFill>
              <a:prstDash val="solid"/>
              <a:headEnd type="none" w="med" len="med"/>
              <a:tailEnd type="none" w="med" len="med"/>
            </a:ln>
          </p:spPr>
        </p:sp>
        <p:sp>
          <p:nvSpPr>
            <p:cNvPr id="160788" name="文本框 160787"/>
            <p:cNvSpPr txBox="1"/>
            <p:nvPr/>
          </p:nvSpPr>
          <p:spPr>
            <a:xfrm>
              <a:off x="1632" y="3072"/>
              <a:ext cx="2400" cy="250"/>
            </a:xfrm>
            <a:prstGeom prst="rect">
              <a:avLst/>
            </a:prstGeom>
            <a:noFill/>
            <a:ln w="9525">
              <a:noFill/>
            </a:ln>
          </p:spPr>
          <p:txBody>
            <a:bodyPr anchor="ctr">
              <a:spAutoFit/>
            </a:bodyPr>
            <a:lstStyle/>
            <a:p>
              <a:pPr algn="l" eaLnBrk="0" hangingPunct="0"/>
              <a:r>
                <a:rPr lang="en-US" altLang="zh-CN" sz="2000" b="1" dirty="0">
                  <a:solidFill>
                    <a:srgbClr val="3333CC"/>
                  </a:solidFill>
                  <a:latin typeface="Times New Roman" panose="02020603050405020304" pitchFamily="18" charset="0"/>
                </a:rPr>
                <a:t>2</a:t>
              </a:r>
              <a:r>
                <a:rPr lang="zh-CN" altLang="en-US" sz="2000" b="1" dirty="0">
                  <a:solidFill>
                    <a:srgbClr val="3333CC"/>
                  </a:solidFill>
                  <a:latin typeface="Times New Roman" panose="02020603050405020304" pitchFamily="18" charset="0"/>
                </a:rPr>
                <a:t>代表二极管，</a:t>
              </a:r>
              <a:r>
                <a:rPr lang="en-US" altLang="zh-CN" sz="2000" b="1" dirty="0">
                  <a:solidFill>
                    <a:srgbClr val="3333CC"/>
                  </a:solidFill>
                  <a:latin typeface="Times New Roman" panose="02020603050405020304" pitchFamily="18" charset="0"/>
                </a:rPr>
                <a:t>3</a:t>
              </a:r>
              <a:r>
                <a:rPr lang="zh-CN" altLang="en-US" sz="2000" b="1" dirty="0">
                  <a:solidFill>
                    <a:srgbClr val="3333CC"/>
                  </a:solidFill>
                  <a:latin typeface="Times New Roman" panose="02020603050405020304" pitchFamily="18" charset="0"/>
                </a:rPr>
                <a:t>代表三极管。</a:t>
              </a:r>
              <a:endParaRPr lang="zh-CN" altLang="en-US" sz="2000" b="1">
                <a:solidFill>
                  <a:srgbClr val="3333CC"/>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0771"/>
                                        </p:tgtEl>
                                        <p:attrNameLst>
                                          <p:attrName>style.visibility</p:attrName>
                                        </p:attrNameLst>
                                      </p:cBhvr>
                                      <p:to>
                                        <p:strVal val="visible"/>
                                      </p:to>
                                    </p:set>
                                    <p:animEffect transition="in" filter="blinds(horizontal)">
                                      <p:cBhvr>
                                        <p:cTn id="7" dur="500"/>
                                        <p:tgtEl>
                                          <p:spTgt spid="16077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0772"/>
                                        </p:tgtEl>
                                        <p:attrNameLst>
                                          <p:attrName>style.visibility</p:attrName>
                                        </p:attrNameLst>
                                      </p:cBhvr>
                                      <p:to>
                                        <p:strVal val="visible"/>
                                      </p:to>
                                    </p:set>
                                    <p:animEffect transition="in" filter="blinds(horizontal)">
                                      <p:cBhvr>
                                        <p:cTn id="12" dur="500"/>
                                        <p:tgtEl>
                                          <p:spTgt spid="16077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0785"/>
                                        </p:tgtEl>
                                        <p:attrNameLst>
                                          <p:attrName>style.visibility</p:attrName>
                                        </p:attrNameLst>
                                      </p:cBhvr>
                                      <p:to>
                                        <p:strVal val="visible"/>
                                      </p:to>
                                    </p:set>
                                    <p:animEffect transition="in" filter="wipe(left)">
                                      <p:cBhvr>
                                        <p:cTn id="17" dur="500"/>
                                        <p:tgtEl>
                                          <p:spTgt spid="16078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0781"/>
                                        </p:tgtEl>
                                        <p:attrNameLst>
                                          <p:attrName>style.visibility</p:attrName>
                                        </p:attrNameLst>
                                      </p:cBhvr>
                                      <p:to>
                                        <p:strVal val="visible"/>
                                      </p:to>
                                    </p:set>
                                    <p:animEffect transition="in" filter="wipe(left)">
                                      <p:cBhvr>
                                        <p:cTn id="22" dur="500"/>
                                        <p:tgtEl>
                                          <p:spTgt spid="16078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0777"/>
                                        </p:tgtEl>
                                        <p:attrNameLst>
                                          <p:attrName>style.visibility</p:attrName>
                                        </p:attrNameLst>
                                      </p:cBhvr>
                                      <p:to>
                                        <p:strVal val="visible"/>
                                      </p:to>
                                    </p:set>
                                    <p:animEffect transition="in" filter="wipe(left)">
                                      <p:cBhvr>
                                        <p:cTn id="27" dur="500"/>
                                        <p:tgtEl>
                                          <p:spTgt spid="16077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60773"/>
                                        </p:tgtEl>
                                        <p:attrNameLst>
                                          <p:attrName>style.visibility</p:attrName>
                                        </p:attrNameLst>
                                      </p:cBhvr>
                                      <p:to>
                                        <p:strVal val="visible"/>
                                      </p:to>
                                    </p:set>
                                    <p:animEffect transition="in" filter="wipe(left)">
                                      <p:cBhvr>
                                        <p:cTn id="32" dur="500"/>
                                        <p:tgtEl>
                                          <p:spTgt spid="160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p:bldP spid="160772"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794" name="文本框 161793"/>
          <p:cNvSpPr txBox="1"/>
          <p:nvPr/>
        </p:nvSpPr>
        <p:spPr>
          <a:xfrm>
            <a:off x="1619250" y="258763"/>
            <a:ext cx="5828030" cy="645160"/>
          </a:xfrm>
          <a:prstGeom prst="rect">
            <a:avLst/>
          </a:prstGeom>
          <a:noFill/>
          <a:ln w="9525">
            <a:noFill/>
          </a:ln>
        </p:spPr>
        <p:txBody>
          <a:bodyPr wrap="square" anchor="ctr">
            <a:spAutoFit/>
          </a:bodyPr>
          <a:lstStyle/>
          <a:p>
            <a:pPr algn="l" eaLnBrk="0" hangingPunct="0"/>
            <a:r>
              <a:rPr lang="en-US" altLang="zh-CN" sz="3600">
                <a:solidFill>
                  <a:srgbClr val="FF0000"/>
                </a:solidFill>
                <a:latin typeface="Times New Roman" panose="02020603050405020304" pitchFamily="18" charset="0"/>
                <a:ea typeface="黑体" panose="02010609060101010101" pitchFamily="49" charset="-122"/>
              </a:rPr>
              <a:t> </a:t>
            </a:r>
            <a:r>
              <a:rPr lang="en-US" altLang="zh-CN" sz="2800" b="1">
                <a:solidFill>
                  <a:srgbClr val="6600CC"/>
                </a:solidFill>
                <a:latin typeface="黑体" panose="02010609060101010101" pitchFamily="49" charset="-122"/>
                <a:ea typeface="黑体" panose="02010609060101010101" pitchFamily="49" charset="-122"/>
              </a:rPr>
              <a:t>8(1).</a:t>
            </a:r>
            <a:r>
              <a:rPr lang="en-US" altLang="zh-CN" sz="2800" b="1">
                <a:solidFill>
                  <a:srgbClr val="6600CC"/>
                </a:solidFill>
                <a:latin typeface="黑体" panose="02010609060101010101" pitchFamily="49" charset="-122"/>
                <a:ea typeface="黑体" panose="02010609060101010101" pitchFamily="49" charset="-122"/>
              </a:rPr>
              <a:t>3.2</a:t>
            </a:r>
            <a:r>
              <a:rPr lang="en-US" altLang="zh-CN" sz="2800" b="1" dirty="0">
                <a:solidFill>
                  <a:srgbClr val="6600CC"/>
                </a:solidFill>
                <a:latin typeface="Times New Roman" panose="02020603050405020304" pitchFamily="18" charset="0"/>
                <a:ea typeface="黑体" panose="02010609060101010101" pitchFamily="49" charset="-122"/>
              </a:rPr>
              <a:t>   </a:t>
            </a:r>
            <a:r>
              <a:rPr lang="zh-CN" altLang="en-US" sz="2800" b="1" dirty="0">
                <a:solidFill>
                  <a:srgbClr val="6600CC"/>
                </a:solidFill>
                <a:latin typeface="Times New Roman" panose="02020603050405020304" pitchFamily="18" charset="0"/>
                <a:ea typeface="黑体" panose="02010609060101010101" pitchFamily="49" charset="-122"/>
              </a:rPr>
              <a:t>二极管的 </a:t>
            </a:r>
            <a:r>
              <a:rPr lang="en-US" altLang="zh-CN" sz="2800" b="1" i="1">
                <a:solidFill>
                  <a:srgbClr val="6600CC"/>
                </a:solidFill>
                <a:latin typeface="Times New Roman" panose="02020603050405020304" pitchFamily="18" charset="0"/>
                <a:ea typeface="黑体" panose="02010609060101010101" pitchFamily="49" charset="-122"/>
              </a:rPr>
              <a:t>V—I  </a:t>
            </a:r>
            <a:r>
              <a:rPr lang="zh-CN" altLang="en-US" sz="2800" b="1" dirty="0">
                <a:solidFill>
                  <a:srgbClr val="6600CC"/>
                </a:solidFill>
                <a:latin typeface="Times New Roman" panose="02020603050405020304" pitchFamily="18" charset="0"/>
                <a:ea typeface="黑体" panose="02010609060101010101" pitchFamily="49" charset="-122"/>
              </a:rPr>
              <a:t>特性</a:t>
            </a:r>
            <a:endParaRPr lang="zh-CN" altLang="en-US" sz="2800">
              <a:solidFill>
                <a:srgbClr val="6600CC"/>
              </a:solidFill>
              <a:latin typeface="Times New Roman" panose="02020603050405020304" pitchFamily="18" charset="0"/>
              <a:ea typeface="黑体" panose="02010609060101010101" pitchFamily="49" charset="-122"/>
            </a:endParaRPr>
          </a:p>
        </p:txBody>
      </p:sp>
      <p:sp>
        <p:nvSpPr>
          <p:cNvPr id="161795" name="文本框 161794"/>
          <p:cNvSpPr txBox="1"/>
          <p:nvPr/>
        </p:nvSpPr>
        <p:spPr>
          <a:xfrm>
            <a:off x="3810000" y="4495800"/>
            <a:ext cx="2362200" cy="895350"/>
          </a:xfrm>
          <a:prstGeom prst="rect">
            <a:avLst/>
          </a:prstGeom>
          <a:noFill/>
          <a:ln w="9525">
            <a:noFill/>
          </a:ln>
        </p:spPr>
        <p:txBody>
          <a:bodyPr anchor="ctr">
            <a:spAutoFit/>
          </a:bodyPr>
          <a:lstStyle/>
          <a:p>
            <a:pPr algn="l" eaLnBrk="0" hangingPunct="0">
              <a:lnSpc>
                <a:spcPct val="120000"/>
              </a:lnSpc>
            </a:pPr>
            <a:r>
              <a:rPr lang="en-US" altLang="zh-CN" dirty="0">
                <a:latin typeface="Times New Roman" panose="02020603050405020304" pitchFamily="18" charset="0"/>
              </a:rPr>
              <a:t>         </a:t>
            </a:r>
            <a:r>
              <a:rPr lang="zh-CN" altLang="en-US" sz="2000" b="1" dirty="0">
                <a:solidFill>
                  <a:srgbClr val="FF3300"/>
                </a:solidFill>
                <a:latin typeface="Times New Roman" panose="02020603050405020304" pitchFamily="18" charset="0"/>
              </a:rPr>
              <a:t>硅：</a:t>
            </a:r>
            <a:r>
              <a:rPr lang="en-US" altLang="zh-CN" sz="2000" b="1">
                <a:solidFill>
                  <a:srgbClr val="FF3300"/>
                </a:solidFill>
                <a:latin typeface="Times New Roman" panose="02020603050405020304" pitchFamily="18" charset="0"/>
              </a:rPr>
              <a:t>0.5 V</a:t>
            </a:r>
            <a:endParaRPr lang="en-US" altLang="zh-CN" sz="2000" b="1">
              <a:solidFill>
                <a:srgbClr val="FF3300"/>
              </a:solidFill>
              <a:latin typeface="Times New Roman" panose="02020603050405020304" pitchFamily="18" charset="0"/>
            </a:endParaRPr>
          </a:p>
          <a:p>
            <a:pPr algn="l" eaLnBrk="0" hangingPunct="0">
              <a:lnSpc>
                <a:spcPct val="120000"/>
              </a:lnSpc>
            </a:pPr>
            <a:r>
              <a:rPr lang="en-US" altLang="zh-CN" sz="2000" b="1" dirty="0">
                <a:solidFill>
                  <a:srgbClr val="FF3300"/>
                </a:solidFill>
                <a:latin typeface="Times New Roman" panose="02020603050405020304" pitchFamily="18" charset="0"/>
              </a:rPr>
              <a:t>           </a:t>
            </a:r>
            <a:r>
              <a:rPr lang="zh-CN" altLang="en-US" sz="2000" b="1" dirty="0">
                <a:solidFill>
                  <a:srgbClr val="FF3300"/>
                </a:solidFill>
                <a:latin typeface="Times New Roman" panose="02020603050405020304" pitchFamily="18" charset="0"/>
              </a:rPr>
              <a:t>锗：</a:t>
            </a:r>
            <a:r>
              <a:rPr lang="zh-CN" altLang="en-US" sz="2000" b="1" baseline="-25000">
                <a:solidFill>
                  <a:srgbClr val="FF3300"/>
                </a:solidFill>
                <a:latin typeface="Times New Roman" panose="02020603050405020304" pitchFamily="18" charset="0"/>
              </a:rPr>
              <a:t> </a:t>
            </a:r>
            <a:r>
              <a:rPr lang="en-US" altLang="zh-CN" sz="2000" b="1">
                <a:solidFill>
                  <a:srgbClr val="FF3300"/>
                </a:solidFill>
                <a:latin typeface="Times New Roman" panose="02020603050405020304" pitchFamily="18" charset="0"/>
              </a:rPr>
              <a:t>0.1 V</a:t>
            </a:r>
            <a:endParaRPr lang="en-US" altLang="zh-CN" sz="2000" b="1">
              <a:solidFill>
                <a:srgbClr val="FF0000"/>
              </a:solidFill>
              <a:latin typeface="Times New Roman" panose="02020603050405020304" pitchFamily="18" charset="0"/>
            </a:endParaRPr>
          </a:p>
        </p:txBody>
      </p:sp>
      <p:sp>
        <p:nvSpPr>
          <p:cNvPr id="161796" name="文本框 161795"/>
          <p:cNvSpPr txBox="1"/>
          <p:nvPr/>
        </p:nvSpPr>
        <p:spPr>
          <a:xfrm>
            <a:off x="6705600" y="914400"/>
            <a:ext cx="1924050" cy="457200"/>
          </a:xfrm>
          <a:prstGeom prst="rect">
            <a:avLst/>
          </a:prstGeom>
          <a:noFill/>
          <a:ln w="9525">
            <a:noFill/>
          </a:ln>
        </p:spPr>
        <p:txBody>
          <a:bodyPr wrap="none" anchor="ctr">
            <a:spAutoFit/>
          </a:bodyPr>
          <a:lstStyle/>
          <a:p>
            <a:pPr algn="l" eaLnBrk="0" hangingPunct="0"/>
            <a:r>
              <a:rPr lang="en-US" altLang="zh-CN" b="1" dirty="0">
                <a:solidFill>
                  <a:srgbClr val="A50021"/>
                </a:solidFill>
                <a:latin typeface="Times New Roman" panose="02020603050405020304" pitchFamily="18" charset="0"/>
                <a:ea typeface="幼圆" panose="02010509060101010101" pitchFamily="49" charset="-122"/>
              </a:rPr>
              <a:t>(1)  </a:t>
            </a:r>
            <a:r>
              <a:rPr lang="zh-CN" altLang="en-US" b="1" dirty="0">
                <a:solidFill>
                  <a:srgbClr val="A50021"/>
                </a:solidFill>
                <a:latin typeface="Times New Roman" panose="02020603050405020304" pitchFamily="18" charset="0"/>
                <a:ea typeface="幼圆" panose="02010509060101010101" pitchFamily="49" charset="-122"/>
              </a:rPr>
              <a:t>正向特性</a:t>
            </a:r>
            <a:endParaRPr lang="zh-CN" altLang="en-US" sz="3200" b="1">
              <a:solidFill>
                <a:srgbClr val="A50021"/>
              </a:solidFill>
              <a:latin typeface="Times New Roman" panose="02020603050405020304" pitchFamily="18" charset="0"/>
              <a:ea typeface="幼圆" panose="02010509060101010101" pitchFamily="49" charset="-122"/>
            </a:endParaRPr>
          </a:p>
        </p:txBody>
      </p:sp>
      <p:sp>
        <p:nvSpPr>
          <p:cNvPr id="161797" name="直接连接符 161796"/>
          <p:cNvSpPr/>
          <p:nvPr/>
        </p:nvSpPr>
        <p:spPr>
          <a:xfrm>
            <a:off x="5181600" y="2743200"/>
            <a:ext cx="0" cy="1411288"/>
          </a:xfrm>
          <a:prstGeom prst="line">
            <a:avLst/>
          </a:prstGeom>
          <a:ln w="19050" cap="flat" cmpd="sng">
            <a:solidFill>
              <a:srgbClr val="0033CC"/>
            </a:solidFill>
            <a:prstDash val="solid"/>
            <a:headEnd type="none" w="sm" len="sm"/>
            <a:tailEnd type="none" w="sm" len="sm"/>
          </a:ln>
        </p:spPr>
      </p:sp>
      <p:sp>
        <p:nvSpPr>
          <p:cNvPr id="161798" name="直接连接符 161797"/>
          <p:cNvSpPr/>
          <p:nvPr/>
        </p:nvSpPr>
        <p:spPr>
          <a:xfrm>
            <a:off x="5562600" y="1066800"/>
            <a:ext cx="0" cy="2352675"/>
          </a:xfrm>
          <a:prstGeom prst="line">
            <a:avLst/>
          </a:prstGeom>
          <a:ln w="19050" cap="flat" cmpd="sng">
            <a:solidFill>
              <a:srgbClr val="0033CC"/>
            </a:solidFill>
            <a:prstDash val="solid"/>
            <a:headEnd type="none" w="sm" len="sm"/>
            <a:tailEnd type="none" w="sm" len="sm"/>
          </a:ln>
        </p:spPr>
      </p:sp>
      <p:sp>
        <p:nvSpPr>
          <p:cNvPr id="161799" name="直接连接符 161798"/>
          <p:cNvSpPr/>
          <p:nvPr/>
        </p:nvSpPr>
        <p:spPr>
          <a:xfrm>
            <a:off x="4114800" y="4038600"/>
            <a:ext cx="438150" cy="0"/>
          </a:xfrm>
          <a:prstGeom prst="line">
            <a:avLst/>
          </a:prstGeom>
          <a:ln w="28575" cap="flat" cmpd="sng">
            <a:solidFill>
              <a:srgbClr val="FF3300"/>
            </a:solidFill>
            <a:prstDash val="solid"/>
            <a:headEnd type="none" w="med" len="med"/>
            <a:tailEnd type="triangle" w="med" len="med"/>
          </a:ln>
        </p:spPr>
      </p:sp>
      <p:sp>
        <p:nvSpPr>
          <p:cNvPr id="161800" name="直接连接符 161799"/>
          <p:cNvSpPr/>
          <p:nvPr/>
        </p:nvSpPr>
        <p:spPr>
          <a:xfrm flipH="1">
            <a:off x="5181600" y="4038600"/>
            <a:ext cx="685800" cy="0"/>
          </a:xfrm>
          <a:prstGeom prst="line">
            <a:avLst/>
          </a:prstGeom>
          <a:ln w="28575" cap="flat" cmpd="sng">
            <a:solidFill>
              <a:srgbClr val="FF3300"/>
            </a:solidFill>
            <a:prstDash val="solid"/>
            <a:headEnd type="none" w="med" len="med"/>
            <a:tailEnd type="triangle" w="med" len="med"/>
          </a:ln>
        </p:spPr>
      </p:sp>
      <p:sp>
        <p:nvSpPr>
          <p:cNvPr id="161801" name="文本框 161800"/>
          <p:cNvSpPr txBox="1"/>
          <p:nvPr/>
        </p:nvSpPr>
        <p:spPr>
          <a:xfrm>
            <a:off x="5181600" y="3352800"/>
            <a:ext cx="1733550" cy="396875"/>
          </a:xfrm>
          <a:prstGeom prst="rect">
            <a:avLst/>
          </a:prstGeom>
          <a:noFill/>
          <a:ln w="38100">
            <a:noFill/>
          </a:ln>
        </p:spPr>
        <p:txBody>
          <a:bodyPr lIns="90000" tIns="46800" rIns="90000" bIns="46800" anchor="ctr">
            <a:spAutoFit/>
          </a:bodyPr>
          <a:lstStyle/>
          <a:p>
            <a:pPr algn="l" eaLnBrk="0" hangingPunct="0">
              <a:spcBef>
                <a:spcPct val="50000"/>
              </a:spcBef>
            </a:pPr>
            <a:r>
              <a:rPr lang="zh-CN" altLang="en-US" sz="2000" b="1" dirty="0">
                <a:solidFill>
                  <a:srgbClr val="CC3300"/>
                </a:solidFill>
                <a:latin typeface="宋体" panose="02010600030101010101" pitchFamily="2" charset="-122"/>
              </a:rPr>
              <a:t>导通压降</a:t>
            </a:r>
            <a:endParaRPr lang="zh-CN" altLang="en-US" sz="2000" b="1">
              <a:solidFill>
                <a:srgbClr val="CC3300"/>
              </a:solidFill>
              <a:latin typeface="Times New Roman" panose="02020603050405020304" pitchFamily="18" charset="0"/>
              <a:ea typeface="楷体_GB2312" pitchFamily="49" charset="-122"/>
            </a:endParaRPr>
          </a:p>
        </p:txBody>
      </p:sp>
      <p:grpSp>
        <p:nvGrpSpPr>
          <p:cNvPr id="161802" name="组合 161801"/>
          <p:cNvGrpSpPr/>
          <p:nvPr/>
        </p:nvGrpSpPr>
        <p:grpSpPr>
          <a:xfrm>
            <a:off x="2819400" y="2590800"/>
            <a:ext cx="2209800" cy="1082675"/>
            <a:chOff x="1188" y="2664"/>
            <a:chExt cx="1092" cy="682"/>
          </a:xfrm>
        </p:grpSpPr>
        <p:sp>
          <p:nvSpPr>
            <p:cNvPr id="161803" name="文本框 161802"/>
            <p:cNvSpPr txBox="1"/>
            <p:nvPr/>
          </p:nvSpPr>
          <p:spPr>
            <a:xfrm>
              <a:off x="1188" y="3096"/>
              <a:ext cx="1092" cy="250"/>
            </a:xfrm>
            <a:prstGeom prst="rect">
              <a:avLst/>
            </a:prstGeom>
            <a:noFill/>
            <a:ln w="9525">
              <a:noFill/>
            </a:ln>
          </p:spPr>
          <p:txBody>
            <a:bodyPr>
              <a:spAutoFit/>
            </a:bodyPr>
            <a:lstStyle/>
            <a:p>
              <a:pPr algn="l" eaLnBrk="0" hangingPunct="0">
                <a:spcBef>
                  <a:spcPct val="50000"/>
                </a:spcBef>
              </a:pPr>
              <a:r>
                <a:rPr lang="zh-CN" altLang="en-US" sz="2000" b="1" dirty="0">
                  <a:solidFill>
                    <a:srgbClr val="FF3300"/>
                  </a:solidFill>
                  <a:latin typeface="Times New Roman" panose="02020603050405020304" pitchFamily="18" charset="0"/>
                  <a:ea typeface="楷体_GB2312" pitchFamily="49" charset="-122"/>
                </a:rPr>
                <a:t>反向饱和电流</a:t>
              </a:r>
              <a:endParaRPr lang="zh-CN" altLang="en-US" sz="2000" b="1">
                <a:solidFill>
                  <a:srgbClr val="FF3300"/>
                </a:solidFill>
                <a:latin typeface="Times New Roman" panose="02020603050405020304" pitchFamily="18" charset="0"/>
                <a:ea typeface="楷体_GB2312" pitchFamily="49" charset="-122"/>
              </a:endParaRPr>
            </a:p>
          </p:txBody>
        </p:sp>
        <p:sp>
          <p:nvSpPr>
            <p:cNvPr id="161804" name="直接连接符 161803"/>
            <p:cNvSpPr/>
            <p:nvPr/>
          </p:nvSpPr>
          <p:spPr>
            <a:xfrm flipH="1">
              <a:off x="1596" y="2664"/>
              <a:ext cx="144" cy="480"/>
            </a:xfrm>
            <a:prstGeom prst="line">
              <a:avLst/>
            </a:prstGeom>
            <a:ln w="19050" cap="flat" cmpd="sng">
              <a:solidFill>
                <a:srgbClr val="000000"/>
              </a:solidFill>
              <a:prstDash val="solid"/>
              <a:headEnd type="none" w="med" len="med"/>
              <a:tailEnd type="triangle" w="med" len="med"/>
            </a:ln>
          </p:spPr>
        </p:sp>
      </p:grpSp>
      <p:sp>
        <p:nvSpPr>
          <p:cNvPr id="161805" name="文本框 161804"/>
          <p:cNvSpPr txBox="1"/>
          <p:nvPr/>
        </p:nvSpPr>
        <p:spPr>
          <a:xfrm>
            <a:off x="228600" y="3581400"/>
            <a:ext cx="2133600" cy="457200"/>
          </a:xfrm>
          <a:prstGeom prst="rect">
            <a:avLst/>
          </a:prstGeom>
          <a:noFill/>
          <a:ln w="9525">
            <a:noFill/>
          </a:ln>
        </p:spPr>
        <p:txBody>
          <a:bodyPr anchor="ctr">
            <a:spAutoFit/>
          </a:bodyPr>
          <a:lstStyle/>
          <a:p>
            <a:pPr algn="l" eaLnBrk="0" hangingPunct="0"/>
            <a:r>
              <a:rPr lang="en-US" altLang="zh-CN" b="1" dirty="0">
                <a:solidFill>
                  <a:srgbClr val="A50021"/>
                </a:solidFill>
                <a:latin typeface="Times New Roman" panose="02020603050405020304" pitchFamily="18" charset="0"/>
                <a:ea typeface="幼圆" panose="02010509060101010101" pitchFamily="49" charset="-122"/>
              </a:rPr>
              <a:t>(2)  </a:t>
            </a:r>
            <a:r>
              <a:rPr lang="zh-CN" altLang="en-US" b="1" dirty="0">
                <a:solidFill>
                  <a:srgbClr val="A50021"/>
                </a:solidFill>
                <a:latin typeface="Times New Roman" panose="02020603050405020304" pitchFamily="18" charset="0"/>
                <a:ea typeface="幼圆" panose="02010509060101010101" pitchFamily="49" charset="-122"/>
              </a:rPr>
              <a:t>反向特性</a:t>
            </a:r>
            <a:endParaRPr lang="zh-CN" altLang="en-US">
              <a:latin typeface="Times New Roman" panose="02020603050405020304" pitchFamily="18" charset="0"/>
            </a:endParaRPr>
          </a:p>
        </p:txBody>
      </p:sp>
      <p:sp>
        <p:nvSpPr>
          <p:cNvPr id="161806" name="文本框 161805"/>
          <p:cNvSpPr txBox="1"/>
          <p:nvPr/>
        </p:nvSpPr>
        <p:spPr>
          <a:xfrm>
            <a:off x="4572000" y="3810000"/>
            <a:ext cx="762000" cy="600075"/>
          </a:xfrm>
          <a:prstGeom prst="rect">
            <a:avLst/>
          </a:prstGeom>
          <a:noFill/>
          <a:ln w="38100">
            <a:noFill/>
          </a:ln>
        </p:spPr>
        <p:txBody>
          <a:bodyPr lIns="90000" tIns="46800" rIns="90000" bIns="46800" anchor="ctr">
            <a:spAutoFit/>
          </a:bodyPr>
          <a:lstStyle/>
          <a:p>
            <a:pPr algn="l" eaLnBrk="0" hangingPunct="0">
              <a:lnSpc>
                <a:spcPct val="85000"/>
              </a:lnSpc>
              <a:spcBef>
                <a:spcPct val="15000"/>
              </a:spcBef>
            </a:pPr>
            <a:r>
              <a:rPr lang="zh-CN" altLang="en-US" sz="1800" b="1" dirty="0">
                <a:solidFill>
                  <a:srgbClr val="3333CC"/>
                </a:solidFill>
                <a:latin typeface="Times New Roman" panose="02020603050405020304" pitchFamily="18" charset="0"/>
              </a:rPr>
              <a:t>死区</a:t>
            </a:r>
            <a:endParaRPr lang="zh-CN" altLang="en-US" sz="1800" b="1" dirty="0">
              <a:solidFill>
                <a:srgbClr val="3333CC"/>
              </a:solidFill>
              <a:latin typeface="Times New Roman" panose="02020603050405020304" pitchFamily="18" charset="0"/>
            </a:endParaRPr>
          </a:p>
          <a:p>
            <a:pPr algn="l" eaLnBrk="0" hangingPunct="0">
              <a:lnSpc>
                <a:spcPct val="85000"/>
              </a:lnSpc>
              <a:spcBef>
                <a:spcPct val="15000"/>
              </a:spcBef>
            </a:pPr>
            <a:r>
              <a:rPr lang="zh-CN" altLang="en-US" sz="1800" b="1" dirty="0">
                <a:solidFill>
                  <a:srgbClr val="3333CC"/>
                </a:solidFill>
                <a:latin typeface="Times New Roman" panose="02020603050405020304" pitchFamily="18" charset="0"/>
              </a:rPr>
              <a:t>电压</a:t>
            </a:r>
            <a:endParaRPr lang="zh-CN" altLang="en-US" sz="1800" b="1" dirty="0">
              <a:solidFill>
                <a:srgbClr val="3333CC"/>
              </a:solidFill>
              <a:latin typeface="Times New Roman" panose="02020603050405020304" pitchFamily="18" charset="0"/>
            </a:endParaRPr>
          </a:p>
        </p:txBody>
      </p:sp>
      <p:grpSp>
        <p:nvGrpSpPr>
          <p:cNvPr id="161807" name="组合 161806"/>
          <p:cNvGrpSpPr/>
          <p:nvPr/>
        </p:nvGrpSpPr>
        <p:grpSpPr>
          <a:xfrm>
            <a:off x="1828800" y="990600"/>
            <a:ext cx="4997450" cy="4260850"/>
            <a:chOff x="1440" y="1104"/>
            <a:chExt cx="3148" cy="2684"/>
          </a:xfrm>
        </p:grpSpPr>
        <p:pic>
          <p:nvPicPr>
            <p:cNvPr id="161808" name="图片 161807"/>
            <p:cNvPicPr>
              <a:picLocks noChangeAspect="1"/>
            </p:cNvPicPr>
            <p:nvPr/>
          </p:nvPicPr>
          <p:blipFill>
            <a:blip r:embed="rId1"/>
            <a:stretch>
              <a:fillRect/>
            </a:stretch>
          </p:blipFill>
          <p:spPr>
            <a:xfrm>
              <a:off x="1440" y="1104"/>
              <a:ext cx="3148" cy="2684"/>
            </a:xfrm>
            <a:prstGeom prst="rect">
              <a:avLst/>
            </a:prstGeom>
            <a:noFill/>
            <a:ln w="9525">
              <a:noFill/>
            </a:ln>
          </p:spPr>
        </p:pic>
        <p:sp>
          <p:nvSpPr>
            <p:cNvPr id="161809" name="任意多边形 161808"/>
            <p:cNvSpPr/>
            <p:nvPr/>
          </p:nvSpPr>
          <p:spPr>
            <a:xfrm>
              <a:off x="3457" y="2304"/>
              <a:ext cx="292" cy="212"/>
            </a:xfrm>
            <a:custGeom>
              <a:avLst/>
              <a:gdLst>
                <a:gd name="txL" fmla="*/ 0 w 25003"/>
                <a:gd name="txT" fmla="*/ 0 h 21600"/>
                <a:gd name="txR" fmla="*/ 25003 w 25003"/>
                <a:gd name="txB" fmla="*/ 21600 h 21600"/>
              </a:gdLst>
              <a:ahLst/>
              <a:cxnLst>
                <a:cxn ang="0">
                  <a:pos x="25003" y="3364"/>
                </a:cxn>
                <a:cxn ang="180">
                  <a:pos x="0" y="21286"/>
                </a:cxn>
                <a:cxn ang="270">
                  <a:pos x="3667" y="0"/>
                </a:cxn>
              </a:cxnLst>
              <a:rect l="txL" t="txT" r="txR" b="txB"/>
              <a:pathLst>
                <a:path w="25003" h="21600" fill="none">
                  <a:moveTo>
                    <a:pt x="25003" y="3364"/>
                  </a:moveTo>
                  <a:arcTo wR="21600" hR="21600" stAng="-21062404" swAng="5448878"/>
                </a:path>
                <a:path w="25003" h="21600" stroke="0">
                  <a:moveTo>
                    <a:pt x="25003" y="3364"/>
                  </a:moveTo>
                  <a:arcTo wR="21600" hR="21600" stAng="-21062404" swAng="5448878"/>
                  <a:lnTo>
                    <a:pt x="3667" y="0"/>
                  </a:lnTo>
                  <a:close/>
                </a:path>
              </a:pathLst>
            </a:custGeom>
            <a:noFill/>
            <a:ln w="38100" cap="flat" cmpd="sng">
              <a:solidFill>
                <a:srgbClr val="FF0000"/>
              </a:solidFill>
              <a:prstDash val="solid"/>
              <a:headEnd type="none" w="med" len="med"/>
              <a:tailEnd type="none" w="med" len="med"/>
            </a:ln>
          </p:spPr>
          <p:txBody>
            <a:bodyPr/>
            <a:lstStyle/>
            <a:p>
              <a:endParaRPr lang="zh-CN" altLang="en-US"/>
            </a:p>
          </p:txBody>
        </p:sp>
        <p:sp>
          <p:nvSpPr>
            <p:cNvPr id="161810" name="直接连接符 161809"/>
            <p:cNvSpPr/>
            <p:nvPr/>
          </p:nvSpPr>
          <p:spPr>
            <a:xfrm>
              <a:off x="3156" y="2512"/>
              <a:ext cx="312" cy="1"/>
            </a:xfrm>
            <a:prstGeom prst="line">
              <a:avLst/>
            </a:prstGeom>
            <a:ln w="25400" cap="flat" cmpd="sng">
              <a:solidFill>
                <a:srgbClr val="FF0000"/>
              </a:solidFill>
              <a:prstDash val="solid"/>
              <a:headEnd type="none" w="med" len="med"/>
              <a:tailEnd type="none" w="med" len="med"/>
            </a:ln>
          </p:spPr>
        </p:sp>
        <p:sp>
          <p:nvSpPr>
            <p:cNvPr id="161811" name="直接连接符 161810"/>
            <p:cNvSpPr/>
            <p:nvPr/>
          </p:nvSpPr>
          <p:spPr>
            <a:xfrm flipV="1">
              <a:off x="3744" y="1296"/>
              <a:ext cx="92" cy="1056"/>
            </a:xfrm>
            <a:prstGeom prst="line">
              <a:avLst/>
            </a:prstGeom>
            <a:ln w="38100" cap="flat" cmpd="sng">
              <a:solidFill>
                <a:srgbClr val="FF0000"/>
              </a:solidFill>
              <a:prstDash val="solid"/>
              <a:headEnd type="none" w="med" len="med"/>
              <a:tailEnd type="none" w="med" len="med"/>
            </a:ln>
          </p:spPr>
        </p:sp>
        <p:pic>
          <p:nvPicPr>
            <p:cNvPr id="161812" name="图片 161811"/>
            <p:cNvPicPr>
              <a:picLocks noChangeAspect="1"/>
            </p:cNvPicPr>
            <p:nvPr/>
          </p:nvPicPr>
          <p:blipFill>
            <a:blip r:embed="rId2"/>
            <a:stretch>
              <a:fillRect/>
            </a:stretch>
          </p:blipFill>
          <p:spPr>
            <a:xfrm>
              <a:off x="1830" y="2484"/>
              <a:ext cx="1339" cy="979"/>
            </a:xfrm>
            <a:prstGeom prst="rect">
              <a:avLst/>
            </a:prstGeom>
            <a:noFill/>
            <a:ln w="9525">
              <a:noFill/>
            </a:ln>
          </p:spPr>
        </p:pic>
      </p:grpSp>
      <p:grpSp>
        <p:nvGrpSpPr>
          <p:cNvPr id="161813" name="组合 161812"/>
          <p:cNvGrpSpPr/>
          <p:nvPr/>
        </p:nvGrpSpPr>
        <p:grpSpPr>
          <a:xfrm>
            <a:off x="1828800" y="2362200"/>
            <a:ext cx="1733550" cy="914400"/>
            <a:chOff x="1440" y="1968"/>
            <a:chExt cx="1092" cy="576"/>
          </a:xfrm>
        </p:grpSpPr>
        <p:sp>
          <p:nvSpPr>
            <p:cNvPr id="161814" name="直接连接符 161813"/>
            <p:cNvSpPr/>
            <p:nvPr/>
          </p:nvSpPr>
          <p:spPr>
            <a:xfrm>
              <a:off x="1920" y="2208"/>
              <a:ext cx="0" cy="336"/>
            </a:xfrm>
            <a:prstGeom prst="line">
              <a:avLst/>
            </a:prstGeom>
            <a:ln w="9525" cap="flat" cmpd="sng">
              <a:solidFill>
                <a:schemeClr val="tx1"/>
              </a:solidFill>
              <a:prstDash val="solid"/>
              <a:headEnd type="none" w="med" len="med"/>
              <a:tailEnd type="triangle" w="med" len="med"/>
            </a:ln>
          </p:spPr>
        </p:sp>
        <p:sp>
          <p:nvSpPr>
            <p:cNvPr id="161815" name="文本框 161814"/>
            <p:cNvSpPr txBox="1"/>
            <p:nvPr/>
          </p:nvSpPr>
          <p:spPr>
            <a:xfrm>
              <a:off x="1440" y="1968"/>
              <a:ext cx="1092" cy="250"/>
            </a:xfrm>
            <a:prstGeom prst="rect">
              <a:avLst/>
            </a:prstGeom>
            <a:noFill/>
            <a:ln w="38100">
              <a:noFill/>
            </a:ln>
          </p:spPr>
          <p:txBody>
            <a:bodyPr lIns="90000" tIns="46800" rIns="90000" bIns="46800" anchor="ctr">
              <a:spAutoFit/>
            </a:bodyPr>
            <a:lstStyle/>
            <a:p>
              <a:pPr algn="l" eaLnBrk="0" hangingPunct="0">
                <a:spcBef>
                  <a:spcPct val="50000"/>
                </a:spcBef>
              </a:pPr>
              <a:r>
                <a:rPr lang="zh-CN" altLang="en-US" sz="2000" b="1" dirty="0">
                  <a:latin typeface="宋体" panose="02010600030101010101" pitchFamily="2" charset="-122"/>
                </a:rPr>
                <a:t>击穿电压</a:t>
              </a:r>
              <a:r>
                <a:rPr lang="en-US" altLang="zh-CN" sz="2000" b="1" i="1">
                  <a:latin typeface="Times New Roman" panose="02020603050405020304" pitchFamily="18" charset="0"/>
                </a:rPr>
                <a:t>U</a:t>
              </a:r>
              <a:r>
                <a:rPr lang="en-US" altLang="zh-CN" sz="2000" b="1" baseline="-25000">
                  <a:latin typeface="Times New Roman" panose="02020603050405020304" pitchFamily="18" charset="0"/>
                </a:rPr>
                <a:t>BR</a:t>
              </a:r>
              <a:endParaRPr lang="en-US" altLang="zh-CN" sz="2000" b="1" baseline="-25000">
                <a:latin typeface="Times New Roman" panose="02020603050405020304" pitchFamily="18" charset="0"/>
              </a:endParaRPr>
            </a:p>
          </p:txBody>
        </p:sp>
      </p:grpSp>
      <p:sp>
        <p:nvSpPr>
          <p:cNvPr id="161816" name="矩形 161815"/>
          <p:cNvSpPr/>
          <p:nvPr/>
        </p:nvSpPr>
        <p:spPr>
          <a:xfrm>
            <a:off x="533400" y="1066800"/>
            <a:ext cx="1662113" cy="457200"/>
          </a:xfrm>
          <a:prstGeom prst="rect">
            <a:avLst/>
          </a:prstGeom>
          <a:noFill/>
          <a:ln w="27051">
            <a:noFill/>
          </a:ln>
        </p:spPr>
        <p:txBody>
          <a:bodyPr>
            <a:spAutoFit/>
          </a:bodyPr>
          <a:lstStyle/>
          <a:p>
            <a:pPr eaLnBrk="0" hangingPunct="0"/>
            <a:r>
              <a:rPr lang="zh-CN" altLang="en-US" b="1" dirty="0">
                <a:latin typeface="宋体" panose="02010600030101010101" pitchFamily="2" charset="-122"/>
              </a:rPr>
              <a:t>实验曲线</a:t>
            </a:r>
            <a:endParaRPr lang="zh-CN" altLang="en-US" b="1" dirty="0">
              <a:latin typeface="宋体" panose="02010600030101010101" pitchFamily="2" charset="-122"/>
            </a:endParaRPr>
          </a:p>
        </p:txBody>
      </p:sp>
      <p:grpSp>
        <p:nvGrpSpPr>
          <p:cNvPr id="161817" name="组合 161816"/>
          <p:cNvGrpSpPr/>
          <p:nvPr/>
        </p:nvGrpSpPr>
        <p:grpSpPr>
          <a:xfrm>
            <a:off x="6858000" y="1371600"/>
            <a:ext cx="1804988" cy="2117725"/>
            <a:chOff x="2458" y="1680"/>
            <a:chExt cx="1137" cy="1334"/>
          </a:xfrm>
        </p:grpSpPr>
        <p:sp>
          <p:nvSpPr>
            <p:cNvPr id="161818" name="直接连接符 161817"/>
            <p:cNvSpPr/>
            <p:nvPr/>
          </p:nvSpPr>
          <p:spPr>
            <a:xfrm>
              <a:off x="2593" y="2285"/>
              <a:ext cx="373" cy="1"/>
            </a:xfrm>
            <a:prstGeom prst="line">
              <a:avLst/>
            </a:prstGeom>
            <a:ln w="19050" cap="flat" cmpd="sng">
              <a:solidFill>
                <a:srgbClr val="800000"/>
              </a:solidFill>
              <a:prstDash val="solid"/>
              <a:headEnd type="none" w="med" len="med"/>
              <a:tailEnd type="none" w="med" len="med"/>
            </a:ln>
          </p:spPr>
        </p:sp>
        <p:sp>
          <p:nvSpPr>
            <p:cNvPr id="161819" name="直接连接符 161818"/>
            <p:cNvSpPr/>
            <p:nvPr/>
          </p:nvSpPr>
          <p:spPr>
            <a:xfrm>
              <a:off x="3552" y="1998"/>
              <a:ext cx="0" cy="738"/>
            </a:xfrm>
            <a:prstGeom prst="line">
              <a:avLst/>
            </a:prstGeom>
            <a:ln w="19050" cap="flat" cmpd="sng">
              <a:solidFill>
                <a:srgbClr val="800000"/>
              </a:solidFill>
              <a:prstDash val="solid"/>
              <a:headEnd type="none" w="med" len="med"/>
              <a:tailEnd type="none" w="med" len="med"/>
            </a:ln>
          </p:spPr>
        </p:sp>
        <p:sp>
          <p:nvSpPr>
            <p:cNvPr id="161820" name="直接连接符 161819"/>
            <p:cNvSpPr/>
            <p:nvPr/>
          </p:nvSpPr>
          <p:spPr>
            <a:xfrm flipH="1">
              <a:off x="2592" y="2736"/>
              <a:ext cx="416" cy="0"/>
            </a:xfrm>
            <a:prstGeom prst="line">
              <a:avLst/>
            </a:prstGeom>
            <a:ln w="19050" cap="flat" cmpd="sng">
              <a:solidFill>
                <a:srgbClr val="800000"/>
              </a:solidFill>
              <a:prstDash val="solid"/>
              <a:headEnd type="none" w="med" len="med"/>
              <a:tailEnd type="none" w="med" len="med"/>
            </a:ln>
          </p:spPr>
        </p:sp>
        <p:sp>
          <p:nvSpPr>
            <p:cNvPr id="161821" name="直接连接符 161820"/>
            <p:cNvSpPr/>
            <p:nvPr/>
          </p:nvSpPr>
          <p:spPr>
            <a:xfrm>
              <a:off x="3095" y="1920"/>
              <a:ext cx="1" cy="166"/>
            </a:xfrm>
            <a:prstGeom prst="line">
              <a:avLst/>
            </a:prstGeom>
            <a:ln w="19050" cap="flat" cmpd="sng">
              <a:solidFill>
                <a:srgbClr val="0000FF"/>
              </a:solidFill>
              <a:prstDash val="solid"/>
              <a:headEnd type="none" w="med" len="med"/>
              <a:tailEnd type="none" w="med" len="med"/>
            </a:ln>
          </p:spPr>
        </p:sp>
        <p:sp>
          <p:nvSpPr>
            <p:cNvPr id="161822" name="任意多边形 161821"/>
            <p:cNvSpPr/>
            <p:nvPr/>
          </p:nvSpPr>
          <p:spPr>
            <a:xfrm>
              <a:off x="2976" y="1920"/>
              <a:ext cx="119" cy="166"/>
            </a:xfrm>
            <a:custGeom>
              <a:avLst/>
              <a:gdLst/>
              <a:ahLst/>
              <a:cxnLst/>
              <a:rect l="0" t="0" r="0" b="0"/>
              <a:pathLst>
                <a:path w="119" h="166">
                  <a:moveTo>
                    <a:pt x="119" y="83"/>
                  </a:moveTo>
                  <a:lnTo>
                    <a:pt x="119" y="83"/>
                  </a:lnTo>
                  <a:lnTo>
                    <a:pt x="0" y="166"/>
                  </a:lnTo>
                  <a:lnTo>
                    <a:pt x="0" y="0"/>
                  </a:lnTo>
                  <a:lnTo>
                    <a:pt x="119" y="83"/>
                  </a:lnTo>
                  <a:close/>
                </a:path>
              </a:pathLst>
            </a:custGeom>
            <a:solidFill>
              <a:srgbClr val="0000FF"/>
            </a:solidFill>
            <a:ln w="19050" cap="flat" cmpd="sng">
              <a:solidFill>
                <a:srgbClr val="0000FF"/>
              </a:solidFill>
              <a:prstDash val="solid"/>
              <a:headEnd type="none" w="med" len="med"/>
              <a:tailEnd type="none" w="med" len="med"/>
            </a:ln>
          </p:spPr>
          <p:txBody>
            <a:bodyPr/>
            <a:lstStyle/>
            <a:p>
              <a:endParaRPr lang="zh-CN" altLang="en-US"/>
            </a:p>
          </p:txBody>
        </p:sp>
        <p:sp>
          <p:nvSpPr>
            <p:cNvPr id="161823" name="矩形 161822"/>
            <p:cNvSpPr/>
            <p:nvPr/>
          </p:nvSpPr>
          <p:spPr>
            <a:xfrm rot="5400000">
              <a:off x="3451" y="2457"/>
              <a:ext cx="215" cy="73"/>
            </a:xfrm>
            <a:prstGeom prst="rect">
              <a:avLst/>
            </a:prstGeom>
            <a:solidFill>
              <a:srgbClr val="8000FF"/>
            </a:solidFill>
            <a:ln w="19050" cap="flat" cmpd="sng">
              <a:solidFill>
                <a:srgbClr val="8000FF"/>
              </a:solidFill>
              <a:prstDash val="solid"/>
              <a:miter/>
              <a:headEnd type="none" w="med" len="med"/>
              <a:tailEnd type="none" w="med" len="med"/>
            </a:ln>
          </p:spPr>
          <p:txBody>
            <a:bodyPr/>
            <a:lstStyle/>
            <a:p>
              <a:endParaRPr lang="zh-CN" altLang="en-US"/>
            </a:p>
          </p:txBody>
        </p:sp>
        <p:sp>
          <p:nvSpPr>
            <p:cNvPr id="161824" name="矩形 161823"/>
            <p:cNvSpPr/>
            <p:nvPr/>
          </p:nvSpPr>
          <p:spPr>
            <a:xfrm>
              <a:off x="3203" y="1968"/>
              <a:ext cx="96" cy="230"/>
            </a:xfrm>
            <a:prstGeom prst="rect">
              <a:avLst/>
            </a:prstGeom>
            <a:noFill/>
            <a:ln w="9525">
              <a:noFill/>
            </a:ln>
          </p:spPr>
          <p:txBody>
            <a:bodyPr wrap="none" lIns="0" tIns="0" rIns="0" bIns="0">
              <a:spAutoFit/>
            </a:bodyPr>
            <a:lstStyle/>
            <a:p>
              <a:pPr eaLnBrk="0" hangingPunct="0"/>
              <a:r>
                <a:rPr lang="en-US" altLang="zh-CN" i="1">
                  <a:solidFill>
                    <a:srgbClr val="400000"/>
                  </a:solidFill>
                  <a:latin typeface="Times New Roman" panose="02020603050405020304" pitchFamily="18" charset="0"/>
                </a:rPr>
                <a:t>u</a:t>
              </a:r>
              <a:endParaRPr lang="en-US" altLang="zh-CN" sz="3600" b="1">
                <a:latin typeface="Times New Roman" panose="02020603050405020304" pitchFamily="18" charset="0"/>
              </a:endParaRPr>
            </a:p>
          </p:txBody>
        </p:sp>
        <p:sp>
          <p:nvSpPr>
            <p:cNvPr id="161825" name="矩形 161824"/>
            <p:cNvSpPr/>
            <p:nvPr/>
          </p:nvSpPr>
          <p:spPr>
            <a:xfrm>
              <a:off x="3168" y="2784"/>
              <a:ext cx="117" cy="230"/>
            </a:xfrm>
            <a:prstGeom prst="rect">
              <a:avLst/>
            </a:prstGeom>
            <a:noFill/>
            <a:ln w="9525">
              <a:noFill/>
            </a:ln>
          </p:spPr>
          <p:txBody>
            <a:bodyPr wrap="none" lIns="0" tIns="0" rIns="0" bIns="0">
              <a:spAutoFit/>
            </a:bodyPr>
            <a:lstStyle/>
            <a:p>
              <a:pPr eaLnBrk="0" hangingPunct="0"/>
              <a:r>
                <a:rPr lang="en-US" altLang="zh-CN" i="1">
                  <a:solidFill>
                    <a:srgbClr val="400000"/>
                  </a:solidFill>
                  <a:latin typeface="Times New Roman" panose="02020603050405020304" pitchFamily="18" charset="0"/>
                </a:rPr>
                <a:t>E</a:t>
              </a:r>
              <a:endParaRPr lang="en-US" altLang="zh-CN" sz="3600" b="1">
                <a:latin typeface="Times New Roman" panose="02020603050405020304" pitchFamily="18" charset="0"/>
              </a:endParaRPr>
            </a:p>
          </p:txBody>
        </p:sp>
        <p:sp>
          <p:nvSpPr>
            <p:cNvPr id="161826" name="矩形 161825"/>
            <p:cNvSpPr/>
            <p:nvPr/>
          </p:nvSpPr>
          <p:spPr>
            <a:xfrm>
              <a:off x="2640" y="1680"/>
              <a:ext cx="53" cy="230"/>
            </a:xfrm>
            <a:prstGeom prst="rect">
              <a:avLst/>
            </a:prstGeom>
            <a:noFill/>
            <a:ln w="9525">
              <a:noFill/>
            </a:ln>
          </p:spPr>
          <p:txBody>
            <a:bodyPr wrap="none" lIns="0" tIns="0" rIns="0" bIns="0">
              <a:spAutoFit/>
            </a:bodyPr>
            <a:lstStyle/>
            <a:p>
              <a:pPr eaLnBrk="0" hangingPunct="0"/>
              <a:r>
                <a:rPr lang="en-US" altLang="zh-CN" i="1">
                  <a:solidFill>
                    <a:srgbClr val="400000"/>
                  </a:solidFill>
                  <a:latin typeface="Times New Roman" panose="02020603050405020304" pitchFamily="18" charset="0"/>
                </a:rPr>
                <a:t>i</a:t>
              </a:r>
              <a:endParaRPr lang="en-US" altLang="zh-CN" sz="3600" b="1">
                <a:latin typeface="Times New Roman" panose="02020603050405020304" pitchFamily="18" charset="0"/>
              </a:endParaRPr>
            </a:p>
          </p:txBody>
        </p:sp>
        <p:sp>
          <p:nvSpPr>
            <p:cNvPr id="161827" name="直接连接符 161826"/>
            <p:cNvSpPr/>
            <p:nvPr/>
          </p:nvSpPr>
          <p:spPr>
            <a:xfrm>
              <a:off x="2589" y="2005"/>
              <a:ext cx="409" cy="1"/>
            </a:xfrm>
            <a:prstGeom prst="line">
              <a:avLst/>
            </a:prstGeom>
            <a:ln w="19050" cap="flat" cmpd="sng">
              <a:solidFill>
                <a:srgbClr val="800000"/>
              </a:solidFill>
              <a:prstDash val="solid"/>
              <a:headEnd type="none" w="med" len="med"/>
              <a:tailEnd type="none" w="med" len="med"/>
            </a:ln>
          </p:spPr>
        </p:sp>
        <p:sp>
          <p:nvSpPr>
            <p:cNvPr id="161828" name="直接连接符 161827"/>
            <p:cNvSpPr/>
            <p:nvPr/>
          </p:nvSpPr>
          <p:spPr>
            <a:xfrm>
              <a:off x="3110" y="2005"/>
              <a:ext cx="446" cy="1"/>
            </a:xfrm>
            <a:prstGeom prst="line">
              <a:avLst/>
            </a:prstGeom>
            <a:ln w="19050" cap="flat" cmpd="sng">
              <a:solidFill>
                <a:srgbClr val="800000"/>
              </a:solidFill>
              <a:prstDash val="solid"/>
              <a:headEnd type="none" w="med" len="med"/>
              <a:tailEnd type="none" w="med" len="med"/>
            </a:ln>
          </p:spPr>
        </p:sp>
        <p:sp>
          <p:nvSpPr>
            <p:cNvPr id="161829" name="椭圆 161828"/>
            <p:cNvSpPr/>
            <p:nvPr/>
          </p:nvSpPr>
          <p:spPr>
            <a:xfrm>
              <a:off x="2956" y="2178"/>
              <a:ext cx="212" cy="212"/>
            </a:xfrm>
            <a:prstGeom prst="ellipse">
              <a:avLst/>
            </a:prstGeom>
            <a:noFill/>
            <a:ln w="28575" cap="flat" cmpd="sng">
              <a:solidFill>
                <a:srgbClr val="0000FF"/>
              </a:solidFill>
              <a:prstDash val="solid"/>
              <a:headEnd type="none" w="med" len="med"/>
              <a:tailEnd type="none" w="med" len="med"/>
            </a:ln>
          </p:spPr>
          <p:txBody>
            <a:bodyPr/>
            <a:lstStyle/>
            <a:p>
              <a:endParaRPr lang="zh-CN" altLang="en-US"/>
            </a:p>
          </p:txBody>
        </p:sp>
        <p:sp>
          <p:nvSpPr>
            <p:cNvPr id="161830" name="椭圆 161829"/>
            <p:cNvSpPr/>
            <p:nvPr/>
          </p:nvSpPr>
          <p:spPr>
            <a:xfrm>
              <a:off x="2496" y="2387"/>
              <a:ext cx="222" cy="204"/>
            </a:xfrm>
            <a:prstGeom prst="ellipse">
              <a:avLst/>
            </a:prstGeom>
            <a:noFill/>
            <a:ln w="28575" cap="flat" cmpd="sng">
              <a:solidFill>
                <a:srgbClr val="0000FF"/>
              </a:solidFill>
              <a:prstDash val="solid"/>
              <a:headEnd type="none" w="med" len="med"/>
              <a:tailEnd type="none" w="med" len="med"/>
            </a:ln>
          </p:spPr>
          <p:txBody>
            <a:bodyPr/>
            <a:lstStyle/>
            <a:p>
              <a:endParaRPr lang="zh-CN" altLang="en-US"/>
            </a:p>
          </p:txBody>
        </p:sp>
        <p:sp>
          <p:nvSpPr>
            <p:cNvPr id="161831" name="直接连接符 161830"/>
            <p:cNvSpPr/>
            <p:nvPr/>
          </p:nvSpPr>
          <p:spPr>
            <a:xfrm>
              <a:off x="2592" y="1998"/>
              <a:ext cx="0" cy="370"/>
            </a:xfrm>
            <a:prstGeom prst="line">
              <a:avLst/>
            </a:prstGeom>
            <a:ln w="19050" cap="flat" cmpd="sng">
              <a:solidFill>
                <a:srgbClr val="800000"/>
              </a:solidFill>
              <a:prstDash val="solid"/>
              <a:headEnd type="none" w="med" len="med"/>
              <a:tailEnd type="none" w="med" len="med"/>
            </a:ln>
          </p:spPr>
        </p:sp>
        <p:sp>
          <p:nvSpPr>
            <p:cNvPr id="161832" name="直接连接符 161831"/>
            <p:cNvSpPr/>
            <p:nvPr/>
          </p:nvSpPr>
          <p:spPr>
            <a:xfrm>
              <a:off x="3183" y="2289"/>
              <a:ext cx="374" cy="1"/>
            </a:xfrm>
            <a:prstGeom prst="line">
              <a:avLst/>
            </a:prstGeom>
            <a:ln w="19050" cap="flat" cmpd="sng">
              <a:solidFill>
                <a:srgbClr val="800000"/>
              </a:solidFill>
              <a:prstDash val="solid"/>
              <a:headEnd type="none" w="med" len="med"/>
              <a:tailEnd type="none" w="med" len="med"/>
            </a:ln>
          </p:spPr>
        </p:sp>
        <p:sp>
          <p:nvSpPr>
            <p:cNvPr id="161833" name="直接连接符 161832"/>
            <p:cNvSpPr/>
            <p:nvPr/>
          </p:nvSpPr>
          <p:spPr>
            <a:xfrm>
              <a:off x="2592" y="2592"/>
              <a:ext cx="0" cy="144"/>
            </a:xfrm>
            <a:prstGeom prst="line">
              <a:avLst/>
            </a:prstGeom>
            <a:ln w="19050" cap="flat" cmpd="sng">
              <a:solidFill>
                <a:srgbClr val="800000"/>
              </a:solidFill>
              <a:prstDash val="solid"/>
              <a:headEnd type="none" w="med" len="med"/>
              <a:tailEnd type="none" w="med" len="med"/>
            </a:ln>
          </p:spPr>
        </p:sp>
        <p:sp>
          <p:nvSpPr>
            <p:cNvPr id="161834" name="文本框 161833"/>
            <p:cNvSpPr txBox="1"/>
            <p:nvPr/>
          </p:nvSpPr>
          <p:spPr>
            <a:xfrm>
              <a:off x="2910" y="2178"/>
              <a:ext cx="288" cy="212"/>
            </a:xfrm>
            <a:prstGeom prst="rect">
              <a:avLst/>
            </a:prstGeom>
            <a:noFill/>
            <a:ln w="27051">
              <a:noFill/>
            </a:ln>
          </p:spPr>
          <p:txBody>
            <a:bodyPr>
              <a:spAutoFit/>
            </a:bodyPr>
            <a:lstStyle/>
            <a:p>
              <a:pPr eaLnBrk="0" hangingPunct="0">
                <a:spcBef>
                  <a:spcPct val="50000"/>
                </a:spcBef>
              </a:pPr>
              <a:r>
                <a:rPr lang="en-US" altLang="zh-CN" sz="1600">
                  <a:solidFill>
                    <a:srgbClr val="000000"/>
                  </a:solidFill>
                  <a:latin typeface="Times New Roman" panose="02020603050405020304" pitchFamily="18" charset="0"/>
                </a:rPr>
                <a:t>V</a:t>
              </a:r>
              <a:endParaRPr lang="en-US" altLang="zh-CN" sz="1600">
                <a:solidFill>
                  <a:srgbClr val="000000"/>
                </a:solidFill>
                <a:latin typeface="Times New Roman" panose="02020603050405020304" pitchFamily="18" charset="0"/>
              </a:endParaRPr>
            </a:p>
          </p:txBody>
        </p:sp>
        <p:sp>
          <p:nvSpPr>
            <p:cNvPr id="161835" name="文本框 161834"/>
            <p:cNvSpPr txBox="1"/>
            <p:nvPr/>
          </p:nvSpPr>
          <p:spPr>
            <a:xfrm>
              <a:off x="2458" y="2384"/>
              <a:ext cx="288" cy="192"/>
            </a:xfrm>
            <a:prstGeom prst="rect">
              <a:avLst/>
            </a:prstGeom>
            <a:noFill/>
            <a:ln w="27051">
              <a:noFill/>
            </a:ln>
          </p:spPr>
          <p:txBody>
            <a:bodyPr>
              <a:spAutoFit/>
            </a:bodyPr>
            <a:lstStyle/>
            <a:p>
              <a:pPr eaLnBrk="0" hangingPunct="0">
                <a:spcBef>
                  <a:spcPct val="50000"/>
                </a:spcBef>
              </a:pPr>
              <a:r>
                <a:rPr lang="en-US" altLang="zh-CN" sz="1400" err="1">
                  <a:solidFill>
                    <a:srgbClr val="000000"/>
                  </a:solidFill>
                  <a:latin typeface="Times New Roman" panose="02020603050405020304" pitchFamily="18" charset="0"/>
                </a:rPr>
                <a:t>mA</a:t>
              </a:r>
              <a:endParaRPr lang="en-US" altLang="zh-CN" sz="1400">
                <a:solidFill>
                  <a:srgbClr val="000000"/>
                </a:solidFill>
                <a:latin typeface="Times New Roman" panose="02020603050405020304" pitchFamily="18" charset="0"/>
              </a:endParaRPr>
            </a:p>
          </p:txBody>
        </p:sp>
        <p:sp>
          <p:nvSpPr>
            <p:cNvPr id="161836" name="直接连接符 161835"/>
            <p:cNvSpPr/>
            <p:nvPr/>
          </p:nvSpPr>
          <p:spPr>
            <a:xfrm>
              <a:off x="3024" y="2592"/>
              <a:ext cx="0" cy="288"/>
            </a:xfrm>
            <a:prstGeom prst="line">
              <a:avLst/>
            </a:prstGeom>
            <a:ln w="28575" cap="flat" cmpd="sng">
              <a:solidFill>
                <a:srgbClr val="0000FF"/>
              </a:solidFill>
              <a:prstDash val="solid"/>
              <a:headEnd type="none" w="med" len="med"/>
              <a:tailEnd type="none" w="med" len="med"/>
            </a:ln>
          </p:spPr>
        </p:sp>
        <p:sp>
          <p:nvSpPr>
            <p:cNvPr id="161837" name="直接连接符 161836"/>
            <p:cNvSpPr/>
            <p:nvPr/>
          </p:nvSpPr>
          <p:spPr>
            <a:xfrm>
              <a:off x="3120" y="2640"/>
              <a:ext cx="0" cy="192"/>
            </a:xfrm>
            <a:prstGeom prst="line">
              <a:avLst/>
            </a:prstGeom>
            <a:ln w="27051" cap="flat" cmpd="sng">
              <a:solidFill>
                <a:srgbClr val="0000FF"/>
              </a:solidFill>
              <a:prstDash val="solid"/>
              <a:headEnd type="none" w="med" len="med"/>
              <a:tailEnd type="none" w="med" len="med"/>
            </a:ln>
          </p:spPr>
        </p:sp>
        <p:sp>
          <p:nvSpPr>
            <p:cNvPr id="161838" name="直接连接符 161837"/>
            <p:cNvSpPr/>
            <p:nvPr/>
          </p:nvSpPr>
          <p:spPr>
            <a:xfrm flipH="1">
              <a:off x="3120" y="2736"/>
              <a:ext cx="432" cy="0"/>
            </a:xfrm>
            <a:prstGeom prst="line">
              <a:avLst/>
            </a:prstGeom>
            <a:ln w="19050" cap="flat" cmpd="sng">
              <a:solidFill>
                <a:srgbClr val="800000"/>
              </a:solidFill>
              <a:prstDash val="solid"/>
              <a:headEnd type="none" w="med" len="med"/>
              <a:tailEnd type="none" w="med" len="med"/>
            </a:ln>
          </p:spPr>
        </p:sp>
        <p:sp>
          <p:nvSpPr>
            <p:cNvPr id="161839" name="直接连接符 161838"/>
            <p:cNvSpPr/>
            <p:nvPr/>
          </p:nvSpPr>
          <p:spPr>
            <a:xfrm>
              <a:off x="2544" y="1920"/>
              <a:ext cx="240" cy="0"/>
            </a:xfrm>
            <a:prstGeom prst="line">
              <a:avLst/>
            </a:prstGeom>
            <a:ln w="19050" cap="flat" cmpd="sng">
              <a:solidFill>
                <a:srgbClr val="000000"/>
              </a:solidFill>
              <a:prstDash val="solid"/>
              <a:headEnd type="none" w="med" len="med"/>
              <a:tailEnd type="triangle" w="med" len="med"/>
            </a:ln>
          </p:spPr>
        </p:sp>
        <p:sp>
          <p:nvSpPr>
            <p:cNvPr id="161840" name="直接连接符 161839"/>
            <p:cNvSpPr/>
            <p:nvPr/>
          </p:nvSpPr>
          <p:spPr>
            <a:xfrm flipH="1" flipV="1">
              <a:off x="2880" y="2640"/>
              <a:ext cx="336" cy="144"/>
            </a:xfrm>
            <a:prstGeom prst="line">
              <a:avLst/>
            </a:prstGeom>
            <a:ln w="27051" cap="flat" cmpd="sng">
              <a:solidFill>
                <a:schemeClr val="tx2"/>
              </a:solidFill>
              <a:prstDash val="solid"/>
              <a:headEnd type="none" w="med" len="med"/>
              <a:tailEnd type="triangle" w="med" len="med"/>
            </a:ln>
          </p:spPr>
        </p:sp>
      </p:grpSp>
      <p:grpSp>
        <p:nvGrpSpPr>
          <p:cNvPr id="161841" name="组合 161840"/>
          <p:cNvGrpSpPr/>
          <p:nvPr/>
        </p:nvGrpSpPr>
        <p:grpSpPr>
          <a:xfrm>
            <a:off x="457200" y="4267200"/>
            <a:ext cx="1804988" cy="2089150"/>
            <a:chOff x="3150" y="480"/>
            <a:chExt cx="1137" cy="1316"/>
          </a:xfrm>
        </p:grpSpPr>
        <p:sp>
          <p:nvSpPr>
            <p:cNvPr id="161842" name="直接连接符 161841"/>
            <p:cNvSpPr/>
            <p:nvPr/>
          </p:nvSpPr>
          <p:spPr>
            <a:xfrm>
              <a:off x="3285" y="1067"/>
              <a:ext cx="373" cy="1"/>
            </a:xfrm>
            <a:prstGeom prst="line">
              <a:avLst/>
            </a:prstGeom>
            <a:ln w="19050" cap="flat" cmpd="sng">
              <a:solidFill>
                <a:srgbClr val="800000"/>
              </a:solidFill>
              <a:prstDash val="solid"/>
              <a:headEnd type="none" w="med" len="med"/>
              <a:tailEnd type="none" w="med" len="med"/>
            </a:ln>
          </p:spPr>
        </p:sp>
        <p:sp>
          <p:nvSpPr>
            <p:cNvPr id="161843" name="直接连接符 161842"/>
            <p:cNvSpPr/>
            <p:nvPr/>
          </p:nvSpPr>
          <p:spPr>
            <a:xfrm>
              <a:off x="4244" y="780"/>
              <a:ext cx="0" cy="738"/>
            </a:xfrm>
            <a:prstGeom prst="line">
              <a:avLst/>
            </a:prstGeom>
            <a:ln w="19050" cap="flat" cmpd="sng">
              <a:solidFill>
                <a:srgbClr val="800000"/>
              </a:solidFill>
              <a:prstDash val="solid"/>
              <a:headEnd type="none" w="med" len="med"/>
              <a:tailEnd type="none" w="med" len="med"/>
            </a:ln>
          </p:spPr>
        </p:sp>
        <p:sp>
          <p:nvSpPr>
            <p:cNvPr id="161844" name="直接连接符 161843"/>
            <p:cNvSpPr/>
            <p:nvPr/>
          </p:nvSpPr>
          <p:spPr>
            <a:xfrm flipH="1">
              <a:off x="3284" y="1518"/>
              <a:ext cx="416" cy="0"/>
            </a:xfrm>
            <a:prstGeom prst="line">
              <a:avLst/>
            </a:prstGeom>
            <a:ln w="19050" cap="flat" cmpd="sng">
              <a:solidFill>
                <a:srgbClr val="800000"/>
              </a:solidFill>
              <a:prstDash val="solid"/>
              <a:headEnd type="none" w="med" len="med"/>
              <a:tailEnd type="none" w="med" len="med"/>
            </a:ln>
          </p:spPr>
        </p:sp>
        <p:sp>
          <p:nvSpPr>
            <p:cNvPr id="161845" name="直接连接符 161844"/>
            <p:cNvSpPr/>
            <p:nvPr/>
          </p:nvSpPr>
          <p:spPr>
            <a:xfrm>
              <a:off x="3787" y="702"/>
              <a:ext cx="1" cy="166"/>
            </a:xfrm>
            <a:prstGeom prst="line">
              <a:avLst/>
            </a:prstGeom>
            <a:ln w="19050" cap="flat" cmpd="sng">
              <a:solidFill>
                <a:srgbClr val="0000FF"/>
              </a:solidFill>
              <a:prstDash val="solid"/>
              <a:headEnd type="none" w="med" len="med"/>
              <a:tailEnd type="none" w="med" len="med"/>
            </a:ln>
          </p:spPr>
        </p:sp>
        <p:sp>
          <p:nvSpPr>
            <p:cNvPr id="161846" name="任意多边形 161845"/>
            <p:cNvSpPr/>
            <p:nvPr/>
          </p:nvSpPr>
          <p:spPr>
            <a:xfrm>
              <a:off x="3668" y="702"/>
              <a:ext cx="119" cy="166"/>
            </a:xfrm>
            <a:custGeom>
              <a:avLst/>
              <a:gdLst/>
              <a:ahLst/>
              <a:cxnLst/>
              <a:rect l="0" t="0" r="0" b="0"/>
              <a:pathLst>
                <a:path w="119" h="166">
                  <a:moveTo>
                    <a:pt x="119" y="83"/>
                  </a:moveTo>
                  <a:lnTo>
                    <a:pt x="119" y="83"/>
                  </a:lnTo>
                  <a:lnTo>
                    <a:pt x="0" y="166"/>
                  </a:lnTo>
                  <a:lnTo>
                    <a:pt x="0" y="0"/>
                  </a:lnTo>
                  <a:lnTo>
                    <a:pt x="119" y="83"/>
                  </a:lnTo>
                  <a:close/>
                </a:path>
              </a:pathLst>
            </a:custGeom>
            <a:solidFill>
              <a:srgbClr val="0000FF"/>
            </a:solidFill>
            <a:ln w="19050" cap="flat" cmpd="sng">
              <a:solidFill>
                <a:srgbClr val="0000FF"/>
              </a:solidFill>
              <a:prstDash val="solid"/>
              <a:headEnd type="none" w="med" len="med"/>
              <a:tailEnd type="none" w="med" len="med"/>
            </a:ln>
          </p:spPr>
          <p:txBody>
            <a:bodyPr/>
            <a:lstStyle/>
            <a:p>
              <a:endParaRPr lang="zh-CN" altLang="en-US"/>
            </a:p>
          </p:txBody>
        </p:sp>
        <p:sp>
          <p:nvSpPr>
            <p:cNvPr id="161847" name="矩形 161846"/>
            <p:cNvSpPr/>
            <p:nvPr/>
          </p:nvSpPr>
          <p:spPr>
            <a:xfrm rot="5400000">
              <a:off x="4143" y="1239"/>
              <a:ext cx="215" cy="73"/>
            </a:xfrm>
            <a:prstGeom prst="rect">
              <a:avLst/>
            </a:prstGeom>
            <a:solidFill>
              <a:srgbClr val="8000FF"/>
            </a:solidFill>
            <a:ln w="19050" cap="flat" cmpd="sng">
              <a:solidFill>
                <a:srgbClr val="8000FF"/>
              </a:solidFill>
              <a:prstDash val="solid"/>
              <a:miter/>
              <a:headEnd type="none" w="med" len="med"/>
              <a:tailEnd type="none" w="med" len="med"/>
            </a:ln>
          </p:spPr>
          <p:txBody>
            <a:bodyPr/>
            <a:lstStyle/>
            <a:p>
              <a:endParaRPr lang="zh-CN" altLang="en-US"/>
            </a:p>
          </p:txBody>
        </p:sp>
        <p:sp>
          <p:nvSpPr>
            <p:cNvPr id="161848" name="矩形 161847"/>
            <p:cNvSpPr/>
            <p:nvPr/>
          </p:nvSpPr>
          <p:spPr>
            <a:xfrm>
              <a:off x="3895" y="750"/>
              <a:ext cx="96" cy="230"/>
            </a:xfrm>
            <a:prstGeom prst="rect">
              <a:avLst/>
            </a:prstGeom>
            <a:noFill/>
            <a:ln w="9525">
              <a:noFill/>
            </a:ln>
          </p:spPr>
          <p:txBody>
            <a:bodyPr wrap="none" lIns="0" tIns="0" rIns="0" bIns="0">
              <a:spAutoFit/>
            </a:bodyPr>
            <a:lstStyle/>
            <a:p>
              <a:pPr eaLnBrk="0" hangingPunct="0"/>
              <a:r>
                <a:rPr lang="en-US" altLang="zh-CN" i="1">
                  <a:solidFill>
                    <a:srgbClr val="400000"/>
                  </a:solidFill>
                  <a:latin typeface="Times New Roman" panose="02020603050405020304" pitchFamily="18" charset="0"/>
                </a:rPr>
                <a:t>u</a:t>
              </a:r>
              <a:endParaRPr lang="en-US" altLang="zh-CN" sz="3600" b="1">
                <a:latin typeface="Times New Roman" panose="02020603050405020304" pitchFamily="18" charset="0"/>
              </a:endParaRPr>
            </a:p>
          </p:txBody>
        </p:sp>
        <p:sp>
          <p:nvSpPr>
            <p:cNvPr id="161849" name="矩形 161848"/>
            <p:cNvSpPr/>
            <p:nvPr/>
          </p:nvSpPr>
          <p:spPr>
            <a:xfrm>
              <a:off x="3860" y="1566"/>
              <a:ext cx="117" cy="230"/>
            </a:xfrm>
            <a:prstGeom prst="rect">
              <a:avLst/>
            </a:prstGeom>
            <a:noFill/>
            <a:ln w="9525">
              <a:noFill/>
            </a:ln>
          </p:spPr>
          <p:txBody>
            <a:bodyPr wrap="none" lIns="0" tIns="0" rIns="0" bIns="0">
              <a:spAutoFit/>
            </a:bodyPr>
            <a:lstStyle/>
            <a:p>
              <a:pPr eaLnBrk="0" hangingPunct="0"/>
              <a:r>
                <a:rPr lang="en-US" altLang="zh-CN" i="1">
                  <a:solidFill>
                    <a:srgbClr val="400000"/>
                  </a:solidFill>
                  <a:latin typeface="Times New Roman" panose="02020603050405020304" pitchFamily="18" charset="0"/>
                </a:rPr>
                <a:t>E</a:t>
              </a:r>
              <a:endParaRPr lang="en-US" altLang="zh-CN" sz="3600" b="1">
                <a:latin typeface="Times New Roman" panose="02020603050405020304" pitchFamily="18" charset="0"/>
              </a:endParaRPr>
            </a:p>
          </p:txBody>
        </p:sp>
        <p:sp>
          <p:nvSpPr>
            <p:cNvPr id="161850" name="矩形 161849"/>
            <p:cNvSpPr/>
            <p:nvPr/>
          </p:nvSpPr>
          <p:spPr>
            <a:xfrm>
              <a:off x="3936" y="480"/>
              <a:ext cx="53" cy="230"/>
            </a:xfrm>
            <a:prstGeom prst="rect">
              <a:avLst/>
            </a:prstGeom>
            <a:noFill/>
            <a:ln w="9525">
              <a:noFill/>
            </a:ln>
          </p:spPr>
          <p:txBody>
            <a:bodyPr wrap="none" lIns="0" tIns="0" rIns="0" bIns="0">
              <a:spAutoFit/>
            </a:bodyPr>
            <a:lstStyle/>
            <a:p>
              <a:pPr eaLnBrk="0" hangingPunct="0"/>
              <a:r>
                <a:rPr lang="en-US" altLang="zh-CN" i="1">
                  <a:solidFill>
                    <a:srgbClr val="400000"/>
                  </a:solidFill>
                  <a:latin typeface="Times New Roman" panose="02020603050405020304" pitchFamily="18" charset="0"/>
                </a:rPr>
                <a:t>i</a:t>
              </a:r>
              <a:endParaRPr lang="en-US" altLang="zh-CN" sz="3600" b="1">
                <a:latin typeface="Times New Roman" panose="02020603050405020304" pitchFamily="18" charset="0"/>
              </a:endParaRPr>
            </a:p>
          </p:txBody>
        </p:sp>
        <p:sp>
          <p:nvSpPr>
            <p:cNvPr id="161851" name="直接连接符 161850"/>
            <p:cNvSpPr/>
            <p:nvPr/>
          </p:nvSpPr>
          <p:spPr>
            <a:xfrm>
              <a:off x="3281" y="787"/>
              <a:ext cx="409" cy="1"/>
            </a:xfrm>
            <a:prstGeom prst="line">
              <a:avLst/>
            </a:prstGeom>
            <a:ln w="19050" cap="flat" cmpd="sng">
              <a:solidFill>
                <a:srgbClr val="800000"/>
              </a:solidFill>
              <a:prstDash val="solid"/>
              <a:headEnd type="none" w="med" len="med"/>
              <a:tailEnd type="none" w="med" len="med"/>
            </a:ln>
          </p:spPr>
        </p:sp>
        <p:sp>
          <p:nvSpPr>
            <p:cNvPr id="161852" name="直接连接符 161851"/>
            <p:cNvSpPr/>
            <p:nvPr/>
          </p:nvSpPr>
          <p:spPr>
            <a:xfrm flipV="1">
              <a:off x="3766" y="788"/>
              <a:ext cx="482" cy="5"/>
            </a:xfrm>
            <a:prstGeom prst="line">
              <a:avLst/>
            </a:prstGeom>
            <a:ln w="19050" cap="flat" cmpd="sng">
              <a:solidFill>
                <a:srgbClr val="800000"/>
              </a:solidFill>
              <a:prstDash val="solid"/>
              <a:headEnd type="none" w="med" len="med"/>
              <a:tailEnd type="none" w="med" len="med"/>
            </a:ln>
          </p:spPr>
        </p:sp>
        <p:sp>
          <p:nvSpPr>
            <p:cNvPr id="161853" name="椭圆 161852"/>
            <p:cNvSpPr/>
            <p:nvPr/>
          </p:nvSpPr>
          <p:spPr>
            <a:xfrm>
              <a:off x="3648" y="960"/>
              <a:ext cx="212" cy="212"/>
            </a:xfrm>
            <a:prstGeom prst="ellipse">
              <a:avLst/>
            </a:prstGeom>
            <a:noFill/>
            <a:ln w="28575" cap="flat" cmpd="sng">
              <a:solidFill>
                <a:srgbClr val="0000FF"/>
              </a:solidFill>
              <a:prstDash val="solid"/>
              <a:headEnd type="none" w="med" len="med"/>
              <a:tailEnd type="none" w="med" len="med"/>
            </a:ln>
          </p:spPr>
          <p:txBody>
            <a:bodyPr/>
            <a:lstStyle/>
            <a:p>
              <a:endParaRPr lang="zh-CN" altLang="en-US"/>
            </a:p>
          </p:txBody>
        </p:sp>
        <p:sp>
          <p:nvSpPr>
            <p:cNvPr id="161854" name="椭圆 161853"/>
            <p:cNvSpPr/>
            <p:nvPr/>
          </p:nvSpPr>
          <p:spPr>
            <a:xfrm>
              <a:off x="3188" y="1169"/>
              <a:ext cx="222" cy="204"/>
            </a:xfrm>
            <a:prstGeom prst="ellipse">
              <a:avLst/>
            </a:prstGeom>
            <a:noFill/>
            <a:ln w="28575" cap="flat" cmpd="sng">
              <a:solidFill>
                <a:srgbClr val="0000FF"/>
              </a:solidFill>
              <a:prstDash val="solid"/>
              <a:headEnd type="none" w="med" len="med"/>
              <a:tailEnd type="none" w="med" len="med"/>
            </a:ln>
          </p:spPr>
          <p:txBody>
            <a:bodyPr/>
            <a:lstStyle/>
            <a:p>
              <a:endParaRPr lang="zh-CN" altLang="en-US"/>
            </a:p>
          </p:txBody>
        </p:sp>
        <p:sp>
          <p:nvSpPr>
            <p:cNvPr id="161855" name="直接连接符 161854"/>
            <p:cNvSpPr/>
            <p:nvPr/>
          </p:nvSpPr>
          <p:spPr>
            <a:xfrm>
              <a:off x="3284" y="780"/>
              <a:ext cx="0" cy="370"/>
            </a:xfrm>
            <a:prstGeom prst="line">
              <a:avLst/>
            </a:prstGeom>
            <a:ln w="19050" cap="flat" cmpd="sng">
              <a:solidFill>
                <a:srgbClr val="800000"/>
              </a:solidFill>
              <a:prstDash val="solid"/>
              <a:headEnd type="none" w="med" len="med"/>
              <a:tailEnd type="none" w="med" len="med"/>
            </a:ln>
          </p:spPr>
        </p:sp>
        <p:sp>
          <p:nvSpPr>
            <p:cNvPr id="161856" name="直接连接符 161855"/>
            <p:cNvSpPr/>
            <p:nvPr/>
          </p:nvSpPr>
          <p:spPr>
            <a:xfrm>
              <a:off x="3875" y="1071"/>
              <a:ext cx="374" cy="1"/>
            </a:xfrm>
            <a:prstGeom prst="line">
              <a:avLst/>
            </a:prstGeom>
            <a:ln w="19050" cap="flat" cmpd="sng">
              <a:solidFill>
                <a:srgbClr val="800000"/>
              </a:solidFill>
              <a:prstDash val="solid"/>
              <a:headEnd type="none" w="med" len="med"/>
              <a:tailEnd type="none" w="med" len="med"/>
            </a:ln>
          </p:spPr>
        </p:sp>
        <p:sp>
          <p:nvSpPr>
            <p:cNvPr id="161857" name="直接连接符 161856"/>
            <p:cNvSpPr/>
            <p:nvPr/>
          </p:nvSpPr>
          <p:spPr>
            <a:xfrm>
              <a:off x="3284" y="1374"/>
              <a:ext cx="0" cy="144"/>
            </a:xfrm>
            <a:prstGeom prst="line">
              <a:avLst/>
            </a:prstGeom>
            <a:ln w="19050" cap="flat" cmpd="sng">
              <a:solidFill>
                <a:srgbClr val="800000"/>
              </a:solidFill>
              <a:prstDash val="solid"/>
              <a:headEnd type="none" w="med" len="med"/>
              <a:tailEnd type="none" w="med" len="med"/>
            </a:ln>
          </p:spPr>
        </p:sp>
        <p:sp>
          <p:nvSpPr>
            <p:cNvPr id="161858" name="文本框 161857"/>
            <p:cNvSpPr txBox="1"/>
            <p:nvPr/>
          </p:nvSpPr>
          <p:spPr>
            <a:xfrm>
              <a:off x="3602" y="960"/>
              <a:ext cx="288" cy="212"/>
            </a:xfrm>
            <a:prstGeom prst="rect">
              <a:avLst/>
            </a:prstGeom>
            <a:noFill/>
            <a:ln w="27051">
              <a:noFill/>
            </a:ln>
          </p:spPr>
          <p:txBody>
            <a:bodyPr>
              <a:spAutoFit/>
            </a:bodyPr>
            <a:lstStyle/>
            <a:p>
              <a:pPr eaLnBrk="0" hangingPunct="0">
                <a:spcBef>
                  <a:spcPct val="50000"/>
                </a:spcBef>
              </a:pPr>
              <a:r>
                <a:rPr lang="en-US" altLang="zh-CN" sz="1600">
                  <a:solidFill>
                    <a:srgbClr val="000000"/>
                  </a:solidFill>
                  <a:latin typeface="Times New Roman" panose="02020603050405020304" pitchFamily="18" charset="0"/>
                </a:rPr>
                <a:t>V</a:t>
              </a:r>
              <a:endParaRPr lang="en-US" altLang="zh-CN" sz="1600">
                <a:solidFill>
                  <a:srgbClr val="000000"/>
                </a:solidFill>
                <a:latin typeface="Times New Roman" panose="02020603050405020304" pitchFamily="18" charset="0"/>
              </a:endParaRPr>
            </a:p>
          </p:txBody>
        </p:sp>
        <p:sp>
          <p:nvSpPr>
            <p:cNvPr id="161859" name="文本框 161858"/>
            <p:cNvSpPr txBox="1"/>
            <p:nvPr/>
          </p:nvSpPr>
          <p:spPr>
            <a:xfrm>
              <a:off x="3150" y="1166"/>
              <a:ext cx="288" cy="192"/>
            </a:xfrm>
            <a:prstGeom prst="rect">
              <a:avLst/>
            </a:prstGeom>
            <a:noFill/>
            <a:ln w="27051">
              <a:noFill/>
            </a:ln>
          </p:spPr>
          <p:txBody>
            <a:bodyPr>
              <a:spAutoFit/>
            </a:bodyPr>
            <a:lstStyle/>
            <a:p>
              <a:pPr eaLnBrk="0" hangingPunct="0">
                <a:spcBef>
                  <a:spcPct val="50000"/>
                </a:spcBef>
              </a:pPr>
              <a:r>
                <a:rPr lang="en-US" altLang="zh-CN" sz="1400" err="1">
                  <a:solidFill>
                    <a:srgbClr val="000000"/>
                  </a:solidFill>
                  <a:latin typeface="Times New Roman" panose="02020603050405020304" pitchFamily="18" charset="0"/>
                </a:rPr>
                <a:t>uA</a:t>
              </a:r>
              <a:endParaRPr lang="en-US" altLang="zh-CN" sz="1400">
                <a:solidFill>
                  <a:srgbClr val="000000"/>
                </a:solidFill>
                <a:latin typeface="Times New Roman" panose="02020603050405020304" pitchFamily="18" charset="0"/>
              </a:endParaRPr>
            </a:p>
          </p:txBody>
        </p:sp>
        <p:sp>
          <p:nvSpPr>
            <p:cNvPr id="161860" name="直接连接符 161859"/>
            <p:cNvSpPr/>
            <p:nvPr/>
          </p:nvSpPr>
          <p:spPr>
            <a:xfrm>
              <a:off x="3792" y="1392"/>
              <a:ext cx="0" cy="288"/>
            </a:xfrm>
            <a:prstGeom prst="line">
              <a:avLst/>
            </a:prstGeom>
            <a:ln w="28575" cap="flat" cmpd="sng">
              <a:solidFill>
                <a:srgbClr val="0000FF"/>
              </a:solidFill>
              <a:prstDash val="solid"/>
              <a:headEnd type="none" w="med" len="med"/>
              <a:tailEnd type="none" w="med" len="med"/>
            </a:ln>
          </p:spPr>
        </p:sp>
        <p:sp>
          <p:nvSpPr>
            <p:cNvPr id="161861" name="直接连接符 161860"/>
            <p:cNvSpPr/>
            <p:nvPr/>
          </p:nvSpPr>
          <p:spPr>
            <a:xfrm>
              <a:off x="3696" y="1440"/>
              <a:ext cx="0" cy="192"/>
            </a:xfrm>
            <a:prstGeom prst="line">
              <a:avLst/>
            </a:prstGeom>
            <a:ln w="27051" cap="flat" cmpd="sng">
              <a:solidFill>
                <a:srgbClr val="0000FF"/>
              </a:solidFill>
              <a:prstDash val="solid"/>
              <a:headEnd type="none" w="med" len="med"/>
              <a:tailEnd type="none" w="med" len="med"/>
            </a:ln>
          </p:spPr>
        </p:sp>
        <p:sp>
          <p:nvSpPr>
            <p:cNvPr id="161862" name="直接连接符 161861"/>
            <p:cNvSpPr/>
            <p:nvPr/>
          </p:nvSpPr>
          <p:spPr>
            <a:xfrm flipH="1">
              <a:off x="3812" y="1518"/>
              <a:ext cx="432" cy="0"/>
            </a:xfrm>
            <a:prstGeom prst="line">
              <a:avLst/>
            </a:prstGeom>
            <a:ln w="19050" cap="flat" cmpd="sng">
              <a:solidFill>
                <a:srgbClr val="800000"/>
              </a:solidFill>
              <a:prstDash val="solid"/>
              <a:headEnd type="none" w="med" len="med"/>
              <a:tailEnd type="none" w="med" len="med"/>
            </a:ln>
          </p:spPr>
        </p:sp>
        <p:sp>
          <p:nvSpPr>
            <p:cNvPr id="161863" name="直接连接符 161862"/>
            <p:cNvSpPr/>
            <p:nvPr/>
          </p:nvSpPr>
          <p:spPr>
            <a:xfrm flipH="1">
              <a:off x="3936" y="720"/>
              <a:ext cx="336" cy="0"/>
            </a:xfrm>
            <a:prstGeom prst="line">
              <a:avLst/>
            </a:prstGeom>
            <a:ln w="12700" cap="flat" cmpd="sng">
              <a:solidFill>
                <a:srgbClr val="000000"/>
              </a:solidFill>
              <a:prstDash val="solid"/>
              <a:headEnd type="none" w="med" len="med"/>
              <a:tailEnd type="triangle" w="med" len="med"/>
            </a:ln>
          </p:spPr>
        </p:sp>
        <p:sp>
          <p:nvSpPr>
            <p:cNvPr id="161864" name="直接连接符 161863"/>
            <p:cNvSpPr/>
            <p:nvPr/>
          </p:nvSpPr>
          <p:spPr>
            <a:xfrm flipV="1">
              <a:off x="3600" y="1440"/>
              <a:ext cx="336" cy="144"/>
            </a:xfrm>
            <a:prstGeom prst="line">
              <a:avLst/>
            </a:prstGeom>
            <a:ln w="27051" cap="flat" cmpd="sng">
              <a:solidFill>
                <a:schemeClr val="tx2"/>
              </a:solidFill>
              <a:prstDash val="solid"/>
              <a:headEnd type="none" w="med" len="med"/>
              <a:tailEnd type="triangle" w="med" len="med"/>
            </a:ln>
          </p:spPr>
        </p:sp>
      </p:grpSp>
      <p:grpSp>
        <p:nvGrpSpPr>
          <p:cNvPr id="161865" name="组合 161864"/>
          <p:cNvGrpSpPr/>
          <p:nvPr/>
        </p:nvGrpSpPr>
        <p:grpSpPr>
          <a:xfrm>
            <a:off x="2498725" y="1295400"/>
            <a:ext cx="2600325" cy="3449638"/>
            <a:chOff x="1574" y="816"/>
            <a:chExt cx="1638" cy="2173"/>
          </a:xfrm>
        </p:grpSpPr>
        <p:grpSp>
          <p:nvGrpSpPr>
            <p:cNvPr id="161866" name="组合 161865"/>
            <p:cNvGrpSpPr/>
            <p:nvPr/>
          </p:nvGrpSpPr>
          <p:grpSpPr>
            <a:xfrm>
              <a:off x="1574" y="816"/>
              <a:ext cx="1638" cy="2173"/>
              <a:chOff x="1574" y="816"/>
              <a:chExt cx="1638" cy="2173"/>
            </a:xfrm>
          </p:grpSpPr>
          <p:sp>
            <p:nvSpPr>
              <p:cNvPr id="161867" name="任意多边形 161866"/>
              <p:cNvSpPr/>
              <p:nvPr/>
            </p:nvSpPr>
            <p:spPr>
              <a:xfrm>
                <a:off x="2976" y="1824"/>
                <a:ext cx="144" cy="212"/>
              </a:xfrm>
              <a:custGeom>
                <a:avLst/>
                <a:gdLst>
                  <a:gd name="txL" fmla="*/ 0 w 25003"/>
                  <a:gd name="txT" fmla="*/ 0 h 21600"/>
                  <a:gd name="txR" fmla="*/ 25003 w 25003"/>
                  <a:gd name="txB" fmla="*/ 21600 h 21600"/>
                </a:gdLst>
                <a:ahLst/>
                <a:cxnLst>
                  <a:cxn ang="0">
                    <a:pos x="25003" y="3364"/>
                  </a:cxn>
                  <a:cxn ang="180">
                    <a:pos x="0" y="21286"/>
                  </a:cxn>
                  <a:cxn ang="270">
                    <a:pos x="3667" y="0"/>
                  </a:cxn>
                </a:cxnLst>
                <a:rect l="txL" t="txT" r="txR" b="txB"/>
                <a:pathLst>
                  <a:path w="25003" h="21600" fill="none">
                    <a:moveTo>
                      <a:pt x="25003" y="3364"/>
                    </a:moveTo>
                    <a:arcTo wR="21600" hR="21600" stAng="-21062404" swAng="5448878"/>
                  </a:path>
                  <a:path w="25003" h="21600" stroke="0">
                    <a:moveTo>
                      <a:pt x="25003" y="3364"/>
                    </a:moveTo>
                    <a:arcTo wR="21600" hR="21600" stAng="-21062404" swAng="5448878"/>
                    <a:lnTo>
                      <a:pt x="3667" y="0"/>
                    </a:lnTo>
                    <a:close/>
                  </a:path>
                </a:pathLst>
              </a:custGeom>
              <a:noFill/>
              <a:ln w="38100" cap="flat" cmpd="sng">
                <a:solidFill>
                  <a:schemeClr val="folHlink"/>
                </a:solidFill>
                <a:prstDash val="solid"/>
                <a:headEnd type="none" w="med" len="med"/>
                <a:tailEnd type="none" w="med" len="med"/>
              </a:ln>
            </p:spPr>
            <p:txBody>
              <a:bodyPr/>
              <a:lstStyle/>
              <a:p>
                <a:endParaRPr lang="zh-CN" altLang="en-US"/>
              </a:p>
            </p:txBody>
          </p:sp>
          <p:sp>
            <p:nvSpPr>
              <p:cNvPr id="161868" name="直接连接符 161867"/>
              <p:cNvSpPr/>
              <p:nvPr/>
            </p:nvSpPr>
            <p:spPr>
              <a:xfrm flipV="1">
                <a:off x="3120" y="816"/>
                <a:ext cx="92" cy="1056"/>
              </a:xfrm>
              <a:prstGeom prst="line">
                <a:avLst/>
              </a:prstGeom>
              <a:ln w="38100" cap="flat" cmpd="sng">
                <a:solidFill>
                  <a:schemeClr val="folHlink"/>
                </a:solidFill>
                <a:prstDash val="solid"/>
                <a:headEnd type="none" w="med" len="med"/>
                <a:tailEnd type="none" w="med" len="med"/>
              </a:ln>
            </p:spPr>
          </p:sp>
          <p:sp>
            <p:nvSpPr>
              <p:cNvPr id="161869" name="任意多边形 161868"/>
              <p:cNvSpPr/>
              <p:nvPr/>
            </p:nvSpPr>
            <p:spPr>
              <a:xfrm>
                <a:off x="1599" y="2160"/>
                <a:ext cx="139" cy="135"/>
              </a:xfrm>
              <a:custGeom>
                <a:avLst/>
                <a:gdLst>
                  <a:gd name="txL" fmla="*/ 0 w 21579"/>
                  <a:gd name="txT" fmla="*/ 0 h 21600"/>
                  <a:gd name="txR" fmla="*/ 21579 w 21579"/>
                  <a:gd name="txB" fmla="*/ 21600 h 21600"/>
                </a:gdLst>
                <a:ahLst/>
                <a:cxnLst>
                  <a:cxn ang="180">
                    <a:pos x="0" y="15788"/>
                  </a:cxn>
                  <a:cxn ang="270">
                    <a:pos x="21579" y="13"/>
                  </a:cxn>
                  <a:cxn ang="90">
                    <a:pos x="20803" y="21600"/>
                  </a:cxn>
                </a:cxnLst>
                <a:rect l="txL" t="txT" r="txR" b="txB"/>
                <a:pathLst>
                  <a:path w="21579" h="21600" fill="none">
                    <a:moveTo>
                      <a:pt x="0" y="15788"/>
                    </a:moveTo>
                    <a:arcTo wR="21600" hR="21600" stAng="-9863433" swAng="4586959"/>
                  </a:path>
                  <a:path w="21579" h="21600" stroke="0">
                    <a:moveTo>
                      <a:pt x="0" y="15788"/>
                    </a:moveTo>
                    <a:arcTo wR="21600" hR="21600" stAng="-9863433" swAng="4586959"/>
                    <a:lnTo>
                      <a:pt x="20803" y="21600"/>
                    </a:lnTo>
                    <a:close/>
                  </a:path>
                </a:pathLst>
              </a:custGeom>
              <a:noFill/>
              <a:ln w="15875" cap="flat" cmpd="sng">
                <a:solidFill>
                  <a:schemeClr val="folHlink"/>
                </a:solidFill>
                <a:prstDash val="solid"/>
                <a:headEnd type="none" w="med" len="med"/>
                <a:tailEnd type="none" w="med" len="med"/>
              </a:ln>
            </p:spPr>
            <p:txBody>
              <a:bodyPr/>
              <a:lstStyle/>
              <a:p>
                <a:endParaRPr lang="zh-CN" altLang="en-US"/>
              </a:p>
            </p:txBody>
          </p:sp>
          <p:sp>
            <p:nvSpPr>
              <p:cNvPr id="161870" name="任意多边形 161869"/>
              <p:cNvSpPr/>
              <p:nvPr/>
            </p:nvSpPr>
            <p:spPr>
              <a:xfrm>
                <a:off x="2743" y="2048"/>
                <a:ext cx="107" cy="112"/>
              </a:xfrm>
              <a:custGeom>
                <a:avLst/>
                <a:gdLst>
                  <a:gd name="txL" fmla="*/ 0 w 21600"/>
                  <a:gd name="txT" fmla="*/ 0 h 25452"/>
                  <a:gd name="txR" fmla="*/ 21600 w 21600"/>
                  <a:gd name="txB" fmla="*/ 25452 h 25452"/>
                </a:gdLst>
                <a:ahLst/>
                <a:cxnLst>
                  <a:cxn ang="270">
                    <a:pos x="21194" y="0"/>
                  </a:cxn>
                  <a:cxn ang="90">
                    <a:pos x="3660" y="25451"/>
                  </a:cxn>
                  <a:cxn ang="180">
                    <a:pos x="0" y="4164"/>
                  </a:cxn>
                </a:cxnLst>
                <a:rect l="txL" t="txT" r="txR" b="txB"/>
                <a:pathLst>
                  <a:path w="21600" h="25452" fill="none">
                    <a:moveTo>
                      <a:pt x="21194" y="0"/>
                    </a:moveTo>
                    <a:arcTo wR="21600" hR="21600" stAng="-666922" swAng="5481573"/>
                  </a:path>
                  <a:path w="21600" h="25452" stroke="0">
                    <a:moveTo>
                      <a:pt x="21194" y="0"/>
                    </a:moveTo>
                    <a:arcTo wR="21600" hR="21600" stAng="-666922" swAng="5481573"/>
                    <a:lnTo>
                      <a:pt x="0" y="4164"/>
                    </a:lnTo>
                    <a:close/>
                  </a:path>
                </a:pathLst>
              </a:custGeom>
              <a:noFill/>
              <a:ln w="15875" cap="flat" cmpd="sng">
                <a:solidFill>
                  <a:schemeClr val="folHlink"/>
                </a:solidFill>
                <a:prstDash val="solid"/>
                <a:headEnd type="none" w="med" len="med"/>
                <a:tailEnd type="none" w="med" len="med"/>
              </a:ln>
            </p:spPr>
            <p:txBody>
              <a:bodyPr/>
              <a:lstStyle/>
              <a:p>
                <a:endParaRPr lang="zh-CN" altLang="en-US"/>
              </a:p>
            </p:txBody>
          </p:sp>
          <p:sp>
            <p:nvSpPr>
              <p:cNvPr id="161871" name="直接连接符 161870"/>
              <p:cNvSpPr/>
              <p:nvPr/>
            </p:nvSpPr>
            <p:spPr>
              <a:xfrm flipH="1">
                <a:off x="1574" y="2240"/>
                <a:ext cx="20" cy="749"/>
              </a:xfrm>
              <a:prstGeom prst="line">
                <a:avLst/>
              </a:prstGeom>
              <a:ln w="15875" cap="flat" cmpd="sng">
                <a:solidFill>
                  <a:schemeClr val="folHlink"/>
                </a:solidFill>
                <a:prstDash val="solid"/>
                <a:headEnd type="none" w="med" len="med"/>
                <a:tailEnd type="none" w="med" len="med"/>
              </a:ln>
            </p:spPr>
          </p:sp>
          <p:sp>
            <p:nvSpPr>
              <p:cNvPr id="161872" name="直接连接符 161871"/>
              <p:cNvSpPr/>
              <p:nvPr/>
            </p:nvSpPr>
            <p:spPr>
              <a:xfrm>
                <a:off x="1728" y="2160"/>
                <a:ext cx="1040" cy="1"/>
              </a:xfrm>
              <a:prstGeom prst="line">
                <a:avLst/>
              </a:prstGeom>
              <a:ln w="15875" cap="flat" cmpd="sng">
                <a:solidFill>
                  <a:schemeClr val="folHlink"/>
                </a:solidFill>
                <a:prstDash val="solid"/>
                <a:headEnd type="none" w="med" len="med"/>
                <a:tailEnd type="none" w="med" len="med"/>
              </a:ln>
            </p:spPr>
          </p:sp>
          <p:sp>
            <p:nvSpPr>
              <p:cNvPr id="161873" name="直接连接符 161872"/>
              <p:cNvSpPr/>
              <p:nvPr/>
            </p:nvSpPr>
            <p:spPr>
              <a:xfrm>
                <a:off x="2856" y="2034"/>
                <a:ext cx="162" cy="0"/>
              </a:xfrm>
              <a:prstGeom prst="line">
                <a:avLst/>
              </a:prstGeom>
              <a:ln w="38100" cap="flat" cmpd="sng">
                <a:solidFill>
                  <a:schemeClr val="folHlink"/>
                </a:solidFill>
                <a:prstDash val="solid"/>
                <a:headEnd type="none" w="med" len="med"/>
                <a:tailEnd type="none" w="med" len="med"/>
              </a:ln>
            </p:spPr>
          </p:sp>
        </p:grpSp>
        <p:sp>
          <p:nvSpPr>
            <p:cNvPr id="161874" name="文本框 161873"/>
            <p:cNvSpPr txBox="1"/>
            <p:nvPr/>
          </p:nvSpPr>
          <p:spPr>
            <a:xfrm>
              <a:off x="2832" y="960"/>
              <a:ext cx="288" cy="250"/>
            </a:xfrm>
            <a:prstGeom prst="rect">
              <a:avLst/>
            </a:prstGeom>
            <a:noFill/>
            <a:ln w="27051">
              <a:noFill/>
            </a:ln>
          </p:spPr>
          <p:txBody>
            <a:bodyPr>
              <a:spAutoFit/>
            </a:bodyPr>
            <a:lstStyle/>
            <a:p>
              <a:pPr eaLnBrk="0" hangingPunct="0">
                <a:spcBef>
                  <a:spcPct val="50000"/>
                </a:spcBef>
              </a:pPr>
              <a:r>
                <a:rPr lang="zh-CN" altLang="en-US" sz="2000" b="1" dirty="0">
                  <a:solidFill>
                    <a:schemeClr val="folHlink"/>
                  </a:solidFill>
                  <a:latin typeface="Times New Roman" panose="02020603050405020304" pitchFamily="18" charset="0"/>
                </a:rPr>
                <a:t>锗</a:t>
              </a:r>
              <a:endParaRPr lang="zh-CN" altLang="en-US" sz="2000" b="1" dirty="0">
                <a:solidFill>
                  <a:schemeClr val="folHlink"/>
                </a:solidFill>
                <a:latin typeface="Times New Roman" panose="02020603050405020304" pitchFamily="18" charset="0"/>
              </a:endParaRPr>
            </a:p>
          </p:txBody>
        </p:sp>
      </p:grpSp>
      <p:pic>
        <p:nvPicPr>
          <p:cNvPr id="161875" name="图片 161874" descr="定图1－9"/>
          <p:cNvPicPr>
            <a:picLocks noChangeAspect="1"/>
          </p:cNvPicPr>
          <p:nvPr/>
        </p:nvPicPr>
        <p:blipFill>
          <a:blip r:embed="rId3"/>
          <a:stretch>
            <a:fillRect/>
          </a:stretch>
        </p:blipFill>
        <p:spPr>
          <a:xfrm>
            <a:off x="5943600" y="4191000"/>
            <a:ext cx="3200400" cy="2376488"/>
          </a:xfrm>
          <a:prstGeom prst="rect">
            <a:avLst/>
          </a:prstGeom>
          <a:noFill/>
          <a:ln w="9525">
            <a:noFill/>
          </a:ln>
        </p:spPr>
      </p:pic>
      <p:sp>
        <p:nvSpPr>
          <p:cNvPr id="161876" name="矩形 161875"/>
          <p:cNvSpPr/>
          <p:nvPr/>
        </p:nvSpPr>
        <p:spPr>
          <a:xfrm>
            <a:off x="5638800" y="3505200"/>
            <a:ext cx="3200400" cy="457200"/>
          </a:xfrm>
          <a:prstGeom prst="rect">
            <a:avLst/>
          </a:prstGeom>
          <a:noFill/>
          <a:ln w="27051">
            <a:noFill/>
          </a:ln>
        </p:spPr>
        <p:txBody>
          <a:bodyPr>
            <a:spAutoFit/>
          </a:bodyPr>
          <a:lstStyle/>
          <a:p>
            <a:pPr algn="l" eaLnBrk="0" hangingPunct="0">
              <a:lnSpc>
                <a:spcPct val="120000"/>
              </a:lnSpc>
              <a:spcBef>
                <a:spcPct val="50000"/>
              </a:spcBef>
            </a:pPr>
            <a:r>
              <a:rPr lang="en-US" altLang="zh-CN" sz="2000" b="1" dirty="0">
                <a:solidFill>
                  <a:srgbClr val="FF3300"/>
                </a:solidFill>
                <a:latin typeface="Times New Roman" panose="02020603050405020304" pitchFamily="18" charset="0"/>
              </a:rPr>
              <a:t>          </a:t>
            </a:r>
            <a:r>
              <a:rPr lang="zh-CN" altLang="en-US" sz="2000" b="1" dirty="0">
                <a:solidFill>
                  <a:srgbClr val="FF3300"/>
                </a:solidFill>
                <a:latin typeface="Times New Roman" panose="02020603050405020304" pitchFamily="18" charset="0"/>
              </a:rPr>
              <a:t>硅：</a:t>
            </a:r>
            <a:r>
              <a:rPr lang="en-US" altLang="zh-CN" sz="2000" b="1" dirty="0">
                <a:solidFill>
                  <a:srgbClr val="FF3300"/>
                </a:solidFill>
                <a:latin typeface="Times New Roman" panose="02020603050405020304" pitchFamily="18" charset="0"/>
              </a:rPr>
              <a:t>0.7 V    </a:t>
            </a:r>
            <a:r>
              <a:rPr lang="zh-CN" altLang="en-US" sz="2000" b="1" dirty="0">
                <a:solidFill>
                  <a:srgbClr val="FF3300"/>
                </a:solidFill>
                <a:latin typeface="Times New Roman" panose="02020603050405020304" pitchFamily="18" charset="0"/>
              </a:rPr>
              <a:t>锗：</a:t>
            </a:r>
            <a:r>
              <a:rPr lang="en-US" altLang="zh-CN" sz="2000" b="1">
                <a:solidFill>
                  <a:srgbClr val="FF3300"/>
                </a:solidFill>
                <a:latin typeface="Times New Roman" panose="02020603050405020304" pitchFamily="18" charset="0"/>
              </a:rPr>
              <a:t>0.3V</a:t>
            </a:r>
            <a:endParaRPr lang="en-US" altLang="zh-CN" sz="2000" b="1">
              <a:solidFill>
                <a:srgbClr val="FF3300"/>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1816"/>
                                        </p:tgtEl>
                                        <p:attrNameLst>
                                          <p:attrName>style.visibility</p:attrName>
                                        </p:attrNameLst>
                                      </p:cBhvr>
                                      <p:to>
                                        <p:strVal val="visible"/>
                                      </p:to>
                                    </p:set>
                                    <p:animEffect transition="in" filter="blinds(horizontal)">
                                      <p:cBhvr>
                                        <p:cTn id="7" dur="500"/>
                                        <p:tgtEl>
                                          <p:spTgt spid="1618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1807"/>
                                        </p:tgtEl>
                                        <p:attrNameLst>
                                          <p:attrName>style.visibility</p:attrName>
                                        </p:attrNameLst>
                                      </p:cBhvr>
                                      <p:to>
                                        <p:strVal val="visible"/>
                                      </p:to>
                                    </p:set>
                                    <p:animEffect transition="in" filter="blinds(horizontal)">
                                      <p:cBhvr>
                                        <p:cTn id="12" dur="500"/>
                                        <p:tgtEl>
                                          <p:spTgt spid="16180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1796"/>
                                        </p:tgtEl>
                                        <p:attrNameLst>
                                          <p:attrName>style.visibility</p:attrName>
                                        </p:attrNameLst>
                                      </p:cBhvr>
                                      <p:to>
                                        <p:strVal val="visible"/>
                                      </p:to>
                                    </p:set>
                                    <p:animEffect transition="in" filter="blinds(horizontal)">
                                      <p:cBhvr>
                                        <p:cTn id="17" dur="500"/>
                                        <p:tgtEl>
                                          <p:spTgt spid="16179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1817"/>
                                        </p:tgtEl>
                                        <p:attrNameLst>
                                          <p:attrName>style.visibility</p:attrName>
                                        </p:attrNameLst>
                                      </p:cBhvr>
                                      <p:to>
                                        <p:strVal val="visible"/>
                                      </p:to>
                                    </p:set>
                                    <p:animEffect transition="in" filter="blinds(horizontal)">
                                      <p:cBhvr>
                                        <p:cTn id="22" dur="500"/>
                                        <p:tgtEl>
                                          <p:spTgt spid="16181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1805"/>
                                        </p:tgtEl>
                                        <p:attrNameLst>
                                          <p:attrName>style.visibility</p:attrName>
                                        </p:attrNameLst>
                                      </p:cBhvr>
                                      <p:to>
                                        <p:strVal val="visible"/>
                                      </p:to>
                                    </p:set>
                                    <p:animEffect transition="in" filter="blinds(horizontal)">
                                      <p:cBhvr>
                                        <p:cTn id="27" dur="500"/>
                                        <p:tgtEl>
                                          <p:spTgt spid="16180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61841"/>
                                        </p:tgtEl>
                                        <p:attrNameLst>
                                          <p:attrName>style.visibility</p:attrName>
                                        </p:attrNameLst>
                                      </p:cBhvr>
                                      <p:to>
                                        <p:strVal val="visible"/>
                                      </p:to>
                                    </p:set>
                                    <p:animEffect transition="in" filter="blinds(horizontal)">
                                      <p:cBhvr>
                                        <p:cTn id="32" dur="500"/>
                                        <p:tgtEl>
                                          <p:spTgt spid="16184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61875"/>
                                        </p:tgtEl>
                                        <p:attrNameLst>
                                          <p:attrName>style.visibility</p:attrName>
                                        </p:attrNameLst>
                                      </p:cBhvr>
                                      <p:to>
                                        <p:strVal val="visible"/>
                                      </p:to>
                                    </p:set>
                                    <p:animEffect transition="in" filter="blinds(horizontal)">
                                      <p:cBhvr>
                                        <p:cTn id="37" dur="500"/>
                                        <p:tgtEl>
                                          <p:spTgt spid="16187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61797"/>
                                        </p:tgtEl>
                                        <p:attrNameLst>
                                          <p:attrName>style.visibility</p:attrName>
                                        </p:attrNameLst>
                                      </p:cBhvr>
                                      <p:to>
                                        <p:strVal val="visible"/>
                                      </p:to>
                                    </p:set>
                                    <p:animEffect transition="in" filter="wipe(up)">
                                      <p:cBhvr>
                                        <p:cTn id="42" dur="500"/>
                                        <p:tgtEl>
                                          <p:spTgt spid="16179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61799"/>
                                        </p:tgtEl>
                                        <p:attrNameLst>
                                          <p:attrName>style.visibility</p:attrName>
                                        </p:attrNameLst>
                                      </p:cBhvr>
                                      <p:to>
                                        <p:strVal val="visible"/>
                                      </p:to>
                                    </p:set>
                                    <p:animEffect transition="in" filter="blinds(horizontal)">
                                      <p:cBhvr>
                                        <p:cTn id="47" dur="500"/>
                                        <p:tgtEl>
                                          <p:spTgt spid="16179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61800"/>
                                        </p:tgtEl>
                                        <p:attrNameLst>
                                          <p:attrName>style.visibility</p:attrName>
                                        </p:attrNameLst>
                                      </p:cBhvr>
                                      <p:to>
                                        <p:strVal val="visible"/>
                                      </p:to>
                                    </p:set>
                                    <p:animEffect transition="in" filter="blinds(horizontal)">
                                      <p:cBhvr>
                                        <p:cTn id="52" dur="500"/>
                                        <p:tgtEl>
                                          <p:spTgt spid="161800"/>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61806"/>
                                        </p:tgtEl>
                                        <p:attrNameLst>
                                          <p:attrName>style.visibility</p:attrName>
                                        </p:attrNameLst>
                                      </p:cBhvr>
                                      <p:to>
                                        <p:strVal val="visible"/>
                                      </p:to>
                                    </p:set>
                                    <p:animEffect transition="in" filter="blinds(horizontal)">
                                      <p:cBhvr>
                                        <p:cTn id="57" dur="500"/>
                                        <p:tgtEl>
                                          <p:spTgt spid="16180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61795"/>
                                        </p:tgtEl>
                                        <p:attrNameLst>
                                          <p:attrName>style.visibility</p:attrName>
                                        </p:attrNameLst>
                                      </p:cBhvr>
                                      <p:to>
                                        <p:strVal val="visible"/>
                                      </p:to>
                                    </p:set>
                                    <p:animEffect transition="in" filter="blinds(horizontal)">
                                      <p:cBhvr>
                                        <p:cTn id="62" dur="500"/>
                                        <p:tgtEl>
                                          <p:spTgt spid="16179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161798"/>
                                        </p:tgtEl>
                                        <p:attrNameLst>
                                          <p:attrName>style.visibility</p:attrName>
                                        </p:attrNameLst>
                                      </p:cBhvr>
                                      <p:to>
                                        <p:strVal val="visible"/>
                                      </p:to>
                                    </p:set>
                                    <p:animEffect transition="in" filter="wipe(up)">
                                      <p:cBhvr>
                                        <p:cTn id="67" dur="500"/>
                                        <p:tgtEl>
                                          <p:spTgt spid="16179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61801"/>
                                        </p:tgtEl>
                                        <p:attrNameLst>
                                          <p:attrName>style.visibility</p:attrName>
                                        </p:attrNameLst>
                                      </p:cBhvr>
                                      <p:to>
                                        <p:strVal val="visible"/>
                                      </p:to>
                                    </p:set>
                                    <p:animEffect transition="in" filter="blinds(horizontal)">
                                      <p:cBhvr>
                                        <p:cTn id="72" dur="500"/>
                                        <p:tgtEl>
                                          <p:spTgt spid="161801"/>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61876"/>
                                        </p:tgtEl>
                                        <p:attrNameLst>
                                          <p:attrName>style.visibility</p:attrName>
                                        </p:attrNameLst>
                                      </p:cBhvr>
                                      <p:to>
                                        <p:strVal val="visible"/>
                                      </p:to>
                                    </p:set>
                                    <p:animEffect transition="in" filter="blinds(horizontal)">
                                      <p:cBhvr>
                                        <p:cTn id="77" dur="500"/>
                                        <p:tgtEl>
                                          <p:spTgt spid="161876"/>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161802"/>
                                        </p:tgtEl>
                                        <p:attrNameLst>
                                          <p:attrName>style.visibility</p:attrName>
                                        </p:attrNameLst>
                                      </p:cBhvr>
                                      <p:to>
                                        <p:strVal val="visible"/>
                                      </p:to>
                                    </p:set>
                                    <p:animEffect transition="in" filter="blinds(horizontal)">
                                      <p:cBhvr>
                                        <p:cTn id="82" dur="500"/>
                                        <p:tgtEl>
                                          <p:spTgt spid="161802"/>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161813"/>
                                        </p:tgtEl>
                                        <p:attrNameLst>
                                          <p:attrName>style.visibility</p:attrName>
                                        </p:attrNameLst>
                                      </p:cBhvr>
                                      <p:to>
                                        <p:strVal val="visible"/>
                                      </p:to>
                                    </p:set>
                                    <p:animEffect transition="in" filter="blinds(horizontal)">
                                      <p:cBhvr>
                                        <p:cTn id="87" dur="500"/>
                                        <p:tgtEl>
                                          <p:spTgt spid="161813"/>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161865"/>
                                        </p:tgtEl>
                                        <p:attrNameLst>
                                          <p:attrName>style.visibility</p:attrName>
                                        </p:attrNameLst>
                                      </p:cBhvr>
                                      <p:to>
                                        <p:strVal val="visible"/>
                                      </p:to>
                                    </p:set>
                                    <p:animEffect transition="in" filter="blinds(horizontal)">
                                      <p:cBhvr>
                                        <p:cTn id="92" dur="500"/>
                                        <p:tgtEl>
                                          <p:spTgt spid="1618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p:bldP spid="161796" grpId="0"/>
      <p:bldP spid="161801" grpId="0"/>
      <p:bldP spid="161805" grpId="0"/>
      <p:bldP spid="161806" grpId="0"/>
      <p:bldP spid="161816" grpId="0"/>
      <p:bldP spid="161876"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9986" name="文本框 169985"/>
          <p:cNvSpPr txBox="1"/>
          <p:nvPr/>
        </p:nvSpPr>
        <p:spPr>
          <a:xfrm>
            <a:off x="1692275" y="189230"/>
            <a:ext cx="5116830" cy="521970"/>
          </a:xfrm>
          <a:prstGeom prst="rect">
            <a:avLst/>
          </a:prstGeom>
          <a:noFill/>
          <a:ln w="9525">
            <a:noFill/>
          </a:ln>
        </p:spPr>
        <p:txBody>
          <a:bodyPr wrap="square">
            <a:spAutoFit/>
          </a:bodyPr>
          <a:lstStyle/>
          <a:p>
            <a:pPr algn="l" eaLnBrk="0" hangingPunct="0"/>
            <a:r>
              <a:rPr lang="en-US" altLang="zh-CN" sz="2800" b="1" dirty="0">
                <a:solidFill>
                  <a:srgbClr val="6600CC"/>
                </a:solidFill>
                <a:latin typeface="黑体" panose="02010609060101010101" pitchFamily="49" charset="-122"/>
                <a:ea typeface="黑体" panose="02010609060101010101" pitchFamily="49" charset="-122"/>
              </a:rPr>
              <a:t>8(1).3.3  </a:t>
            </a:r>
            <a:r>
              <a:rPr lang="zh-CN" altLang="en-US" sz="2800" b="1" dirty="0">
                <a:solidFill>
                  <a:srgbClr val="6600CC"/>
                </a:solidFill>
                <a:latin typeface="黑体" panose="02010609060101010101" pitchFamily="49" charset="-122"/>
                <a:ea typeface="黑体" panose="02010609060101010101" pitchFamily="49" charset="-122"/>
              </a:rPr>
              <a:t>二极管的主要参数</a:t>
            </a:r>
            <a:endParaRPr lang="zh-CN" altLang="en-US" sz="2800" b="1">
              <a:solidFill>
                <a:srgbClr val="6600CC"/>
              </a:solidFill>
              <a:latin typeface="黑体" panose="02010609060101010101" pitchFamily="49" charset="-122"/>
              <a:ea typeface="黑体" panose="02010609060101010101" pitchFamily="49" charset="-122"/>
            </a:endParaRPr>
          </a:p>
        </p:txBody>
      </p:sp>
      <p:sp>
        <p:nvSpPr>
          <p:cNvPr id="169987" name="文本框 169986"/>
          <p:cNvSpPr txBox="1"/>
          <p:nvPr/>
        </p:nvSpPr>
        <p:spPr>
          <a:xfrm>
            <a:off x="838200" y="1371600"/>
            <a:ext cx="4114800" cy="519113"/>
          </a:xfrm>
          <a:prstGeom prst="rect">
            <a:avLst/>
          </a:prstGeom>
          <a:noFill/>
          <a:ln w="9525">
            <a:noFill/>
          </a:ln>
        </p:spPr>
        <p:txBody>
          <a:bodyPr>
            <a:spAutoFit/>
          </a:bodyPr>
          <a:lstStyle/>
          <a:p>
            <a:pPr algn="l">
              <a:spcBef>
                <a:spcPct val="50000"/>
              </a:spcBef>
            </a:pPr>
            <a:r>
              <a:rPr lang="en-US" altLang="zh-CN" dirty="0">
                <a:latin typeface="Times New Roman" panose="02020603050405020304" pitchFamily="18" charset="0"/>
              </a:rPr>
              <a:t> </a:t>
            </a:r>
            <a:r>
              <a:rPr lang="en-US" altLang="zh-CN" sz="2800" b="1" dirty="0">
                <a:solidFill>
                  <a:srgbClr val="0000FF"/>
                </a:solidFill>
                <a:latin typeface="Times New Roman" panose="02020603050405020304" pitchFamily="18" charset="0"/>
              </a:rPr>
              <a:t>(1) </a:t>
            </a:r>
            <a:r>
              <a:rPr lang="zh-CN" altLang="en-US" sz="2800" b="1" dirty="0">
                <a:solidFill>
                  <a:srgbClr val="0000FF"/>
                </a:solidFill>
                <a:latin typeface="Times New Roman" panose="02020603050405020304" pitchFamily="18" charset="0"/>
              </a:rPr>
              <a:t>最大整流电流</a:t>
            </a:r>
            <a:r>
              <a:rPr lang="en-US" altLang="zh-CN" sz="2800" b="1" i="1">
                <a:solidFill>
                  <a:srgbClr val="0000FF"/>
                </a:solidFill>
                <a:latin typeface="Times New Roman" panose="02020603050405020304" pitchFamily="18" charset="0"/>
              </a:rPr>
              <a:t>I</a:t>
            </a:r>
            <a:r>
              <a:rPr lang="en-US" altLang="zh-CN" sz="2800" b="1" baseline="-25000">
                <a:solidFill>
                  <a:srgbClr val="0000FF"/>
                </a:solidFill>
                <a:latin typeface="Times New Roman" panose="02020603050405020304" pitchFamily="18" charset="0"/>
              </a:rPr>
              <a:t>F——</a:t>
            </a:r>
            <a:endParaRPr lang="en-US" altLang="zh-CN">
              <a:solidFill>
                <a:srgbClr val="0000FF"/>
              </a:solidFill>
              <a:latin typeface="Times New Roman" panose="02020603050405020304" pitchFamily="18" charset="0"/>
            </a:endParaRPr>
          </a:p>
        </p:txBody>
      </p:sp>
      <p:sp>
        <p:nvSpPr>
          <p:cNvPr id="169988" name="椭圆 169987"/>
          <p:cNvSpPr/>
          <p:nvPr/>
        </p:nvSpPr>
        <p:spPr>
          <a:xfrm>
            <a:off x="4648200" y="762000"/>
            <a:ext cx="3810000" cy="1828800"/>
          </a:xfrm>
          <a:prstGeom prst="ellipse">
            <a:avLst/>
          </a:prstGeom>
          <a:solidFill>
            <a:srgbClr val="C9FFC9"/>
          </a:solidFill>
          <a:ln w="9525">
            <a:noFill/>
          </a:ln>
        </p:spPr>
        <p:txBody>
          <a:bodyPr wrap="none" anchor="ctr"/>
          <a:lstStyle/>
          <a:p>
            <a:r>
              <a:rPr lang="zh-CN" altLang="en-US" b="1" dirty="0">
                <a:latin typeface="Times New Roman" panose="02020603050405020304" pitchFamily="18" charset="0"/>
              </a:rPr>
              <a:t>二极管长期连续工</a:t>
            </a:r>
            <a:endParaRPr lang="zh-CN" altLang="en-US" b="1" dirty="0">
              <a:latin typeface="Times New Roman" panose="02020603050405020304" pitchFamily="18" charset="0"/>
            </a:endParaRPr>
          </a:p>
          <a:p>
            <a:r>
              <a:rPr lang="zh-CN" altLang="en-US" b="1" dirty="0">
                <a:latin typeface="Times New Roman" panose="02020603050405020304" pitchFamily="18" charset="0"/>
              </a:rPr>
              <a:t>作时，允许通过二</a:t>
            </a:r>
            <a:endParaRPr lang="zh-CN" altLang="en-US" b="1" dirty="0">
              <a:latin typeface="Times New Roman" panose="02020603050405020304" pitchFamily="18" charset="0"/>
            </a:endParaRPr>
          </a:p>
          <a:p>
            <a:r>
              <a:rPr lang="zh-CN" altLang="en-US" b="1" dirty="0">
                <a:latin typeface="Times New Roman" panose="02020603050405020304" pitchFamily="18" charset="0"/>
              </a:rPr>
              <a:t>极管的最大整流</a:t>
            </a:r>
            <a:endParaRPr lang="zh-CN" altLang="en-US" b="1" dirty="0">
              <a:latin typeface="Times New Roman" panose="02020603050405020304" pitchFamily="18" charset="0"/>
            </a:endParaRPr>
          </a:p>
          <a:p>
            <a:r>
              <a:rPr lang="zh-CN" altLang="en-US" b="1" dirty="0">
                <a:latin typeface="Times New Roman" panose="02020603050405020304" pitchFamily="18" charset="0"/>
              </a:rPr>
              <a:t>电流的平均值。</a:t>
            </a:r>
            <a:endParaRPr lang="zh-CN" altLang="en-US" dirty="0">
              <a:latin typeface="Times New Roman" panose="02020603050405020304" pitchFamily="18" charset="0"/>
            </a:endParaRPr>
          </a:p>
        </p:txBody>
      </p:sp>
      <p:sp>
        <p:nvSpPr>
          <p:cNvPr id="169989" name="文本框 169988"/>
          <p:cNvSpPr txBox="1"/>
          <p:nvPr/>
        </p:nvSpPr>
        <p:spPr>
          <a:xfrm>
            <a:off x="914400" y="2590800"/>
            <a:ext cx="4191000" cy="1066800"/>
          </a:xfrm>
          <a:prstGeom prst="rect">
            <a:avLst/>
          </a:prstGeom>
          <a:noFill/>
          <a:ln w="9525">
            <a:noFill/>
          </a:ln>
        </p:spPr>
        <p:txBody>
          <a:bodyPr>
            <a:spAutoFit/>
          </a:bodyPr>
          <a:lstStyle/>
          <a:p>
            <a:pPr algn="l">
              <a:spcBef>
                <a:spcPct val="50000"/>
              </a:spcBef>
            </a:pPr>
            <a:r>
              <a:rPr lang="en-US" altLang="zh-CN" sz="2800" b="1" dirty="0">
                <a:solidFill>
                  <a:srgbClr val="A50021"/>
                </a:solidFill>
                <a:latin typeface="Times New Roman" panose="02020603050405020304" pitchFamily="18" charset="0"/>
              </a:rPr>
              <a:t>(2) </a:t>
            </a:r>
            <a:r>
              <a:rPr lang="zh-CN" altLang="en-US" sz="2800" b="1" dirty="0">
                <a:solidFill>
                  <a:srgbClr val="A50021"/>
                </a:solidFill>
                <a:latin typeface="Times New Roman" panose="02020603050405020304" pitchFamily="18" charset="0"/>
              </a:rPr>
              <a:t>反向击穿电压</a:t>
            </a:r>
            <a:r>
              <a:rPr lang="en-US" altLang="zh-CN" sz="2800" b="1" i="1">
                <a:solidFill>
                  <a:srgbClr val="A50021"/>
                </a:solidFill>
                <a:latin typeface="Times New Roman" panose="02020603050405020304" pitchFamily="18" charset="0"/>
              </a:rPr>
              <a:t>U</a:t>
            </a:r>
            <a:r>
              <a:rPr lang="en-US" altLang="zh-CN" sz="2800" b="1" baseline="-25000">
                <a:solidFill>
                  <a:srgbClr val="A50021"/>
                </a:solidFill>
                <a:latin typeface="Times New Roman" panose="02020603050405020304" pitchFamily="18" charset="0"/>
              </a:rPr>
              <a:t>BR———</a:t>
            </a:r>
            <a:endParaRPr lang="en-US" altLang="zh-CN" sz="2800" b="1" baseline="-25000">
              <a:latin typeface="Times New Roman" panose="02020603050405020304" pitchFamily="18" charset="0"/>
            </a:endParaRPr>
          </a:p>
          <a:p>
            <a:pPr algn="l">
              <a:spcBef>
                <a:spcPct val="50000"/>
              </a:spcBef>
            </a:pPr>
            <a:endParaRPr lang="en-US" altLang="zh-CN" b="1" i="1">
              <a:latin typeface="Times New Roman" panose="02020603050405020304" pitchFamily="18" charset="0"/>
            </a:endParaRPr>
          </a:p>
        </p:txBody>
      </p:sp>
      <p:sp>
        <p:nvSpPr>
          <p:cNvPr id="169990" name="椭圆 169989"/>
          <p:cNvSpPr/>
          <p:nvPr/>
        </p:nvSpPr>
        <p:spPr>
          <a:xfrm>
            <a:off x="4724400" y="2514600"/>
            <a:ext cx="4114800" cy="1901825"/>
          </a:xfrm>
          <a:prstGeom prst="ellipse">
            <a:avLst/>
          </a:prstGeom>
          <a:gradFill rotWithShape="0">
            <a:gsLst>
              <a:gs pos="0">
                <a:srgbClr val="FFCCFF"/>
              </a:gs>
              <a:gs pos="100000">
                <a:srgbClr val="FFFFCC"/>
              </a:gs>
            </a:gsLst>
            <a:path path="shape">
              <a:fillToRect l="50000" t="50000" r="50000" b="50000"/>
            </a:path>
            <a:tileRect/>
          </a:gradFill>
          <a:ln w="9525">
            <a:noFill/>
          </a:ln>
        </p:spPr>
        <p:txBody>
          <a:bodyPr wrap="none" anchor="ctr"/>
          <a:lstStyle/>
          <a:p>
            <a:r>
              <a:rPr lang="en-US" altLang="zh-CN" dirty="0">
                <a:latin typeface="Times New Roman" panose="02020603050405020304" pitchFamily="18" charset="0"/>
              </a:rPr>
              <a:t>    </a:t>
            </a:r>
            <a:r>
              <a:rPr lang="zh-CN" altLang="en-US" b="1" dirty="0">
                <a:solidFill>
                  <a:srgbClr val="000000"/>
                </a:solidFill>
                <a:latin typeface="Times New Roman" panose="02020603050405020304" pitchFamily="18" charset="0"/>
              </a:rPr>
              <a:t>二极管反向电流</a:t>
            </a:r>
            <a:endParaRPr lang="zh-CN" altLang="en-US" b="1" dirty="0">
              <a:solidFill>
                <a:srgbClr val="000000"/>
              </a:solidFill>
              <a:latin typeface="Times New Roman" panose="02020603050405020304" pitchFamily="18" charset="0"/>
            </a:endParaRPr>
          </a:p>
          <a:p>
            <a:r>
              <a:rPr lang="zh-CN" altLang="en-US" b="1" dirty="0">
                <a:solidFill>
                  <a:srgbClr val="000000"/>
                </a:solidFill>
                <a:latin typeface="Times New Roman" panose="02020603050405020304" pitchFamily="18" charset="0"/>
              </a:rPr>
              <a:t>急剧增加时对应的反向</a:t>
            </a:r>
            <a:endParaRPr lang="zh-CN" altLang="en-US" b="1" dirty="0">
              <a:solidFill>
                <a:srgbClr val="000000"/>
              </a:solidFill>
              <a:latin typeface="Times New Roman" panose="02020603050405020304" pitchFamily="18" charset="0"/>
            </a:endParaRPr>
          </a:p>
          <a:p>
            <a:r>
              <a:rPr lang="zh-CN" altLang="en-US" b="1" dirty="0">
                <a:solidFill>
                  <a:srgbClr val="000000"/>
                </a:solidFill>
                <a:latin typeface="Times New Roman" panose="02020603050405020304" pitchFamily="18" charset="0"/>
              </a:rPr>
              <a:t>电压值称为反向击穿</a:t>
            </a:r>
            <a:endParaRPr lang="zh-CN" altLang="en-US" b="1" dirty="0">
              <a:solidFill>
                <a:srgbClr val="000000"/>
              </a:solidFill>
              <a:latin typeface="Times New Roman" panose="02020603050405020304" pitchFamily="18" charset="0"/>
            </a:endParaRPr>
          </a:p>
          <a:p>
            <a:r>
              <a:rPr lang="zh-CN" altLang="en-US" b="1" dirty="0">
                <a:solidFill>
                  <a:srgbClr val="000000"/>
                </a:solidFill>
                <a:latin typeface="Times New Roman" panose="02020603050405020304" pitchFamily="18" charset="0"/>
              </a:rPr>
              <a:t>电压</a:t>
            </a:r>
            <a:r>
              <a:rPr lang="en-US" altLang="zh-CN" b="1" i="1">
                <a:solidFill>
                  <a:srgbClr val="FF0000"/>
                </a:solidFill>
                <a:latin typeface="Times New Roman" panose="02020603050405020304" pitchFamily="18" charset="0"/>
              </a:rPr>
              <a:t>U</a:t>
            </a:r>
            <a:r>
              <a:rPr lang="en-US" altLang="zh-CN" b="1" baseline="-25000">
                <a:solidFill>
                  <a:srgbClr val="FF0000"/>
                </a:solidFill>
                <a:latin typeface="Times New Roman" panose="02020603050405020304" pitchFamily="18" charset="0"/>
              </a:rPr>
              <a:t>BR</a:t>
            </a:r>
            <a:r>
              <a:rPr lang="zh-CN" altLang="en-US" b="1">
                <a:solidFill>
                  <a:srgbClr val="000000"/>
                </a:solidFill>
                <a:latin typeface="Times New Roman" panose="02020603050405020304" pitchFamily="18" charset="0"/>
              </a:rPr>
              <a:t>。</a:t>
            </a:r>
            <a:endParaRPr lang="zh-CN" altLang="en-US" b="1">
              <a:latin typeface="Times New Roman" panose="02020603050405020304" pitchFamily="18" charset="0"/>
            </a:endParaRPr>
          </a:p>
        </p:txBody>
      </p:sp>
      <p:sp>
        <p:nvSpPr>
          <p:cNvPr id="169991" name="文本框 169990"/>
          <p:cNvSpPr txBox="1"/>
          <p:nvPr/>
        </p:nvSpPr>
        <p:spPr>
          <a:xfrm>
            <a:off x="914400" y="3962400"/>
            <a:ext cx="3962400" cy="519113"/>
          </a:xfrm>
          <a:prstGeom prst="rect">
            <a:avLst/>
          </a:prstGeom>
          <a:noFill/>
          <a:ln w="9525">
            <a:noFill/>
          </a:ln>
        </p:spPr>
        <p:txBody>
          <a:bodyPr>
            <a:spAutoFit/>
          </a:bodyPr>
          <a:lstStyle/>
          <a:p>
            <a:pPr algn="l">
              <a:spcBef>
                <a:spcPct val="50000"/>
              </a:spcBef>
            </a:pPr>
            <a:r>
              <a:rPr lang="en-US" altLang="zh-CN" dirty="0">
                <a:latin typeface="Times New Roman" panose="02020603050405020304" pitchFamily="18" charset="0"/>
              </a:rPr>
              <a:t> </a:t>
            </a:r>
            <a:r>
              <a:rPr lang="en-US" altLang="zh-CN" sz="2800" b="1">
                <a:solidFill>
                  <a:srgbClr val="A50021"/>
                </a:solidFill>
                <a:latin typeface="Times New Roman" panose="02020603050405020304" pitchFamily="18" charset="0"/>
              </a:rPr>
              <a:t>(3) </a:t>
            </a:r>
            <a:r>
              <a:rPr lang="zh-CN" altLang="en-US" sz="2800" b="1" dirty="0">
                <a:solidFill>
                  <a:srgbClr val="A50021"/>
                </a:solidFill>
                <a:latin typeface="宋体" panose="02010600030101010101" pitchFamily="2" charset="-122"/>
              </a:rPr>
              <a:t>反向电流</a:t>
            </a:r>
            <a:r>
              <a:rPr lang="en-US" altLang="zh-CN" sz="2800" b="1" i="1">
                <a:solidFill>
                  <a:srgbClr val="A50021"/>
                </a:solidFill>
                <a:latin typeface="宋体" panose="02010600030101010101" pitchFamily="2" charset="-122"/>
              </a:rPr>
              <a:t>I</a:t>
            </a:r>
            <a:r>
              <a:rPr lang="en-US" altLang="zh-CN" sz="2800" b="1" baseline="-25000">
                <a:solidFill>
                  <a:srgbClr val="A50021"/>
                </a:solidFill>
                <a:latin typeface="宋体" panose="02010600030101010101" pitchFamily="2" charset="-122"/>
              </a:rPr>
              <a:t>R</a:t>
            </a:r>
            <a:r>
              <a:rPr lang="en-US" altLang="zh-CN" sz="2800" b="1" baseline="-25000">
                <a:solidFill>
                  <a:srgbClr val="A50021"/>
                </a:solidFill>
                <a:latin typeface="Times New Roman" panose="02020603050405020304" pitchFamily="18" charset="0"/>
              </a:rPr>
              <a:t>——</a:t>
            </a:r>
            <a:endParaRPr lang="en-US" altLang="zh-CN" sz="2800" b="1">
              <a:solidFill>
                <a:srgbClr val="A50021"/>
              </a:solidFill>
              <a:latin typeface="宋体" panose="02010600030101010101" pitchFamily="2" charset="-122"/>
            </a:endParaRPr>
          </a:p>
        </p:txBody>
      </p:sp>
      <p:sp>
        <p:nvSpPr>
          <p:cNvPr id="169992" name="文本框 169991"/>
          <p:cNvSpPr txBox="1"/>
          <p:nvPr/>
        </p:nvSpPr>
        <p:spPr>
          <a:xfrm>
            <a:off x="457200" y="4648200"/>
            <a:ext cx="8001000" cy="1501775"/>
          </a:xfrm>
          <a:prstGeom prst="rect">
            <a:avLst/>
          </a:prstGeom>
          <a:gradFill rotWithShape="0">
            <a:gsLst>
              <a:gs pos="0">
                <a:srgbClr val="C9FFC9"/>
              </a:gs>
              <a:gs pos="100000">
                <a:srgbClr val="C9FFC9">
                  <a:gamma/>
                  <a:tint val="50588"/>
                  <a:invGamma/>
                </a:srgbClr>
              </a:gs>
            </a:gsLst>
            <a:lin ang="5400000" scaled="1"/>
            <a:tileRect/>
          </a:gradFill>
          <a:ln w="9525">
            <a:noFill/>
          </a:ln>
        </p:spPr>
        <p:txBody>
          <a:bodyPr>
            <a:spAutoFit/>
          </a:bodyPr>
          <a:lstStyle/>
          <a:p>
            <a:pPr algn="l">
              <a:lnSpc>
                <a:spcPct val="110000"/>
              </a:lnSpc>
            </a:pPr>
            <a:r>
              <a:rPr lang="en-US" altLang="zh-CN" sz="2800" dirty="0">
                <a:latin typeface="Times New Roman" panose="02020603050405020304" pitchFamily="18" charset="0"/>
              </a:rPr>
              <a:t>       </a:t>
            </a:r>
            <a:r>
              <a:rPr lang="zh-CN" altLang="en-US" sz="2800" b="1" dirty="0">
                <a:latin typeface="Times New Roman" panose="02020603050405020304" pitchFamily="18" charset="0"/>
              </a:rPr>
              <a:t>在室温下，在规定的反向电压下的反向电流值。硅二极管的反向电流一般在纳安</a:t>
            </a:r>
            <a:r>
              <a:rPr lang="en-US" altLang="zh-CN" sz="2800" b="1" err="1">
                <a:latin typeface="Times New Roman" panose="02020603050405020304" pitchFamily="18" charset="0"/>
              </a:rPr>
              <a:t>(nA</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级；锗二极管在微安</a:t>
            </a:r>
            <a:r>
              <a:rPr lang="en-US" altLang="zh-CN" sz="2800" b="1">
                <a:latin typeface="Times New Roman" panose="02020603050405020304" pitchFamily="18" charset="0"/>
              </a:rPr>
              <a:t>(</a:t>
            </a:r>
            <a:r>
              <a:rPr lang="en-US" altLang="zh-CN" sz="2800" b="1">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A)</a:t>
            </a:r>
            <a:r>
              <a:rPr lang="zh-CN" altLang="en-US" sz="2800" b="1" dirty="0">
                <a:latin typeface="Times New Roman" panose="02020603050405020304" pitchFamily="18" charset="0"/>
              </a:rPr>
              <a:t>级。</a:t>
            </a:r>
            <a:endParaRPr lang="zh-CN" altLang="en-US" sz="280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9987"/>
                                        </p:tgtEl>
                                        <p:attrNameLst>
                                          <p:attrName>style.visibility</p:attrName>
                                        </p:attrNameLst>
                                      </p:cBhvr>
                                      <p:to>
                                        <p:strVal val="visible"/>
                                      </p:to>
                                    </p:set>
                                    <p:animEffect transition="in" filter="blinds(horizontal)">
                                      <p:cBhvr>
                                        <p:cTn id="7" dur="500"/>
                                        <p:tgtEl>
                                          <p:spTgt spid="16998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9988"/>
                                        </p:tgtEl>
                                        <p:attrNameLst>
                                          <p:attrName>style.visibility</p:attrName>
                                        </p:attrNameLst>
                                      </p:cBhvr>
                                      <p:to>
                                        <p:strVal val="visible"/>
                                      </p:to>
                                    </p:set>
                                    <p:animEffect transition="in" filter="dissolve">
                                      <p:cBhvr>
                                        <p:cTn id="12" dur="500"/>
                                        <p:tgtEl>
                                          <p:spTgt spid="16998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9989"/>
                                        </p:tgtEl>
                                        <p:attrNameLst>
                                          <p:attrName>style.visibility</p:attrName>
                                        </p:attrNameLst>
                                      </p:cBhvr>
                                      <p:to>
                                        <p:strVal val="visible"/>
                                      </p:to>
                                    </p:set>
                                    <p:animEffect transition="in" filter="blinds(horizontal)">
                                      <p:cBhvr>
                                        <p:cTn id="17" dur="500"/>
                                        <p:tgtEl>
                                          <p:spTgt spid="16998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69990"/>
                                        </p:tgtEl>
                                        <p:attrNameLst>
                                          <p:attrName>style.visibility</p:attrName>
                                        </p:attrNameLst>
                                      </p:cBhvr>
                                      <p:to>
                                        <p:strVal val="visible"/>
                                      </p:to>
                                    </p:set>
                                    <p:animEffect transition="in" filter="slide(fromTop)">
                                      <p:cBhvr>
                                        <p:cTn id="22" dur="500"/>
                                        <p:tgtEl>
                                          <p:spTgt spid="16999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69991">
                                            <p:txEl>
                                              <p:pRg st="0" end="0"/>
                                            </p:txEl>
                                          </p:spTgt>
                                        </p:tgtEl>
                                        <p:attrNameLst>
                                          <p:attrName>style.visibility</p:attrName>
                                        </p:attrNameLst>
                                      </p:cBhvr>
                                      <p:to>
                                        <p:strVal val="visible"/>
                                      </p:to>
                                    </p:set>
                                    <p:animEffect transition="in" filter="dissolve">
                                      <p:cBhvr>
                                        <p:cTn id="27" dur="500"/>
                                        <p:tgtEl>
                                          <p:spTgt spid="169991">
                                            <p:txEl>
                                              <p:pRg st="0" end="0"/>
                                            </p:txEl>
                                          </p:spTgt>
                                        </p:tgtEl>
                                      </p:cBhvr>
                                    </p:animEffect>
                                  </p:childTnLst>
                                </p:cTn>
                              </p:par>
                            </p:childTnLst>
                          </p:cTn>
                        </p:par>
                        <p:par>
                          <p:cTn id="28" fill="hold">
                            <p:stCondLst>
                              <p:cond delay="500"/>
                            </p:stCondLst>
                            <p:childTnLst>
                              <p:par>
                                <p:cTn id="29" presetID="9" presetClass="entr" presetSubtype="0" fill="hold" grpId="0" nodeType="afterEffect">
                                  <p:stCondLst>
                                    <p:cond delay="0"/>
                                  </p:stCondLst>
                                  <p:childTnLst>
                                    <p:set>
                                      <p:cBhvr>
                                        <p:cTn id="30" dur="1" fill="hold">
                                          <p:stCondLst>
                                            <p:cond delay="0"/>
                                          </p:stCondLst>
                                        </p:cTn>
                                        <p:tgtEl>
                                          <p:spTgt spid="169992"/>
                                        </p:tgtEl>
                                        <p:attrNameLst>
                                          <p:attrName>style.visibility</p:attrName>
                                        </p:attrNameLst>
                                      </p:cBhvr>
                                      <p:to>
                                        <p:strVal val="visible"/>
                                      </p:to>
                                    </p:set>
                                    <p:animEffect transition="in" filter="dissolve">
                                      <p:cBhvr>
                                        <p:cTn id="31" dur="500"/>
                                        <p:tgtEl>
                                          <p:spTgt spid="1699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p:bldP spid="169988" grpId="0" animBg="1"/>
      <p:bldP spid="169989" grpId="0"/>
      <p:bldP spid="169990" grpId="0" animBg="1"/>
      <p:bldP spid="169991" grpId="0" build="p"/>
      <p:bldP spid="16999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9" name="文本框 226308"/>
          <p:cNvSpPr txBox="1"/>
          <p:nvPr/>
        </p:nvSpPr>
        <p:spPr>
          <a:xfrm>
            <a:off x="971550" y="2851150"/>
            <a:ext cx="7774305" cy="645160"/>
          </a:xfrm>
          <a:prstGeom prst="rect">
            <a:avLst/>
          </a:prstGeom>
          <a:noFill/>
          <a:ln w="9525">
            <a:noFill/>
          </a:ln>
        </p:spPr>
        <p:txBody>
          <a:bodyPr wrap="square" anchor="ctr">
            <a:spAutoFit/>
          </a:bodyPr>
          <a:lstStyle/>
          <a:p>
            <a:pPr algn="l" eaLnBrk="0" hangingPunct="0"/>
            <a:r>
              <a:rPr lang="en-US" altLang="zh-CN" sz="3600" b="1" dirty="0">
                <a:solidFill>
                  <a:srgbClr val="FF3300"/>
                </a:solidFill>
                <a:latin typeface="黑体" panose="02010609060101010101" pitchFamily="49" charset="-122"/>
                <a:ea typeface="黑体" panose="02010609060101010101" pitchFamily="49" charset="-122"/>
              </a:rPr>
              <a:t>8(1).4 </a:t>
            </a:r>
            <a:r>
              <a:rPr lang="zh-CN" altLang="en-US" sz="3600" b="1" dirty="0">
                <a:solidFill>
                  <a:srgbClr val="FF3300"/>
                </a:solidFill>
                <a:latin typeface="黑体" panose="02010609060101010101" pitchFamily="49" charset="-122"/>
                <a:ea typeface="黑体" panose="02010609060101010101" pitchFamily="49" charset="-122"/>
              </a:rPr>
              <a:t>二极管基本电路及其分析方法</a:t>
            </a:r>
            <a:endParaRPr lang="zh-CN" altLang="en-US" sz="3600" b="1" dirty="0">
              <a:solidFill>
                <a:srgbClr val="0000FF"/>
              </a:solidFill>
              <a:latin typeface="Times New Roman" panose="02020603050405020304" pitchFamily="18" charset="0"/>
              <a:ea typeface="黑体" panose="02010609060101010101" pitchFamily="49" charset="-122"/>
            </a:endParaRPr>
          </a:p>
        </p:txBody>
      </p:sp>
      <p:sp>
        <p:nvSpPr>
          <p:cNvPr id="226311" name="矩形 226310"/>
          <p:cNvSpPr>
            <a:spLocks noChangeAspect="1"/>
          </p:cNvSpPr>
          <p:nvPr/>
        </p:nvSpPr>
        <p:spPr>
          <a:xfrm>
            <a:off x="4419600" y="3276600"/>
            <a:ext cx="304800" cy="304800"/>
          </a:xfrm>
          <a:prstGeom prst="rect">
            <a:avLst/>
          </a:prstGeom>
          <a:noFill/>
          <a:ln w="9525">
            <a:noFill/>
          </a:ln>
        </p:spPr>
        <p:txBody>
          <a:bodyPr/>
          <a:lstStyle/>
          <a:p>
            <a:endParaRPr lang="zh-CN" altLang="en-US"/>
          </a:p>
        </p:txBody>
      </p:sp>
      <p:sp>
        <p:nvSpPr>
          <p:cNvPr id="226313" name="矩形 226312"/>
          <p:cNvSpPr>
            <a:spLocks noChangeAspect="1"/>
          </p:cNvSpPr>
          <p:nvPr/>
        </p:nvSpPr>
        <p:spPr>
          <a:xfrm>
            <a:off x="4419600" y="3276600"/>
            <a:ext cx="304800" cy="304800"/>
          </a:xfrm>
          <a:prstGeom prst="rect">
            <a:avLst/>
          </a:prstGeom>
          <a:noFill/>
          <a:ln w="9525">
            <a:noFill/>
          </a:ln>
        </p:spPr>
        <p:txBody>
          <a:bodyPr/>
          <a:lstStyle/>
          <a:p>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8357" name="对象 228356"/>
          <p:cNvGraphicFramePr/>
          <p:nvPr/>
        </p:nvGraphicFramePr>
        <p:xfrm>
          <a:off x="3132138" y="1125538"/>
          <a:ext cx="2057400" cy="531812"/>
        </p:xfrm>
        <a:graphic>
          <a:graphicData uri="http://schemas.openxmlformats.org/presentationml/2006/ole">
            <mc:AlternateContent xmlns:mc="http://schemas.openxmlformats.org/markup-compatibility/2006">
              <mc:Choice xmlns:v="urn:schemas-microsoft-com:vml" Requires="v">
                <p:oleObj spid="_x0000_s8202" name="" r:id="rId1" imgW="1104900" imgH="279400" progId="Equation.DSMT4">
                  <p:embed/>
                </p:oleObj>
              </mc:Choice>
              <mc:Fallback>
                <p:oleObj name="" r:id="rId1" imgW="1104900" imgH="279400" progId="Equation.DSMT4">
                  <p:embed/>
                  <p:pic>
                    <p:nvPicPr>
                      <p:cNvPr id="0" name="图片 3079"/>
                      <p:cNvPicPr/>
                      <p:nvPr/>
                    </p:nvPicPr>
                    <p:blipFill>
                      <a:blip r:embed="rId2"/>
                      <a:stretch>
                        <a:fillRect/>
                      </a:stretch>
                    </p:blipFill>
                    <p:spPr>
                      <a:xfrm>
                        <a:off x="3132138" y="1125538"/>
                        <a:ext cx="2057400" cy="531812"/>
                      </a:xfrm>
                      <a:prstGeom prst="rect">
                        <a:avLst/>
                      </a:prstGeom>
                      <a:noFill/>
                      <a:ln w="38100">
                        <a:noFill/>
                        <a:miter/>
                      </a:ln>
                    </p:spPr>
                  </p:pic>
                </p:oleObj>
              </mc:Fallback>
            </mc:AlternateContent>
          </a:graphicData>
        </a:graphic>
      </p:graphicFrame>
      <p:sp>
        <p:nvSpPr>
          <p:cNvPr id="228360" name="文本框 228359"/>
          <p:cNvSpPr txBox="1"/>
          <p:nvPr/>
        </p:nvSpPr>
        <p:spPr>
          <a:xfrm>
            <a:off x="539750" y="1196975"/>
            <a:ext cx="1728788" cy="457200"/>
          </a:xfrm>
          <a:prstGeom prst="rect">
            <a:avLst/>
          </a:prstGeom>
          <a:noFill/>
          <a:ln w="9525">
            <a:noFill/>
          </a:ln>
        </p:spPr>
        <p:txBody>
          <a:bodyPr>
            <a:spAutoFit/>
          </a:bodyPr>
          <a:lstStyle/>
          <a:p>
            <a:pPr algn="l">
              <a:spcBef>
                <a:spcPct val="50000"/>
              </a:spcBef>
            </a:pPr>
            <a:r>
              <a:rPr lang="en-US" altLang="zh-CN" dirty="0">
                <a:solidFill>
                  <a:srgbClr val="CC3300"/>
                </a:solidFill>
                <a:latin typeface="Times New Roman" panose="02020603050405020304" pitchFamily="18" charset="0"/>
              </a:rPr>
              <a:t>1.</a:t>
            </a:r>
            <a:r>
              <a:rPr lang="zh-CN" altLang="en-US" dirty="0">
                <a:solidFill>
                  <a:srgbClr val="CC3300"/>
                </a:solidFill>
                <a:latin typeface="Times New Roman" panose="02020603050405020304" pitchFamily="18" charset="0"/>
              </a:rPr>
              <a:t>指数模型</a:t>
            </a:r>
            <a:r>
              <a:rPr lang="en-US" altLang="zh-CN">
                <a:solidFill>
                  <a:srgbClr val="CC3300"/>
                </a:solidFill>
                <a:latin typeface="Times New Roman" panose="02020603050405020304" pitchFamily="18" charset="0"/>
              </a:rPr>
              <a:t>:</a:t>
            </a:r>
            <a:endParaRPr lang="en-US" altLang="zh-CN">
              <a:solidFill>
                <a:srgbClr val="CC3300"/>
              </a:solidFill>
              <a:latin typeface="Times New Roman" panose="02020603050405020304" pitchFamily="18" charset="0"/>
            </a:endParaRPr>
          </a:p>
        </p:txBody>
      </p:sp>
      <p:sp>
        <p:nvSpPr>
          <p:cNvPr id="228363" name="文本框 228362"/>
          <p:cNvSpPr txBox="1"/>
          <p:nvPr/>
        </p:nvSpPr>
        <p:spPr>
          <a:xfrm>
            <a:off x="468313" y="5013325"/>
            <a:ext cx="2016125" cy="457200"/>
          </a:xfrm>
          <a:prstGeom prst="rect">
            <a:avLst/>
          </a:prstGeom>
          <a:noFill/>
          <a:ln w="9525">
            <a:noFill/>
          </a:ln>
        </p:spPr>
        <p:txBody>
          <a:bodyPr>
            <a:spAutoFit/>
          </a:bodyPr>
          <a:lstStyle/>
          <a:p>
            <a:pPr algn="l">
              <a:spcBef>
                <a:spcPct val="50000"/>
              </a:spcBef>
            </a:pPr>
            <a:r>
              <a:rPr lang="en-US" altLang="zh-CN" dirty="0">
                <a:solidFill>
                  <a:srgbClr val="CC3300"/>
                </a:solidFill>
                <a:latin typeface="Times New Roman" panose="02020603050405020304" pitchFamily="18" charset="0"/>
              </a:rPr>
              <a:t>3.</a:t>
            </a:r>
            <a:r>
              <a:rPr lang="zh-CN" altLang="en-US" dirty="0">
                <a:solidFill>
                  <a:srgbClr val="CC3300"/>
                </a:solidFill>
                <a:latin typeface="Times New Roman" panose="02020603050405020304" pitchFamily="18" charset="0"/>
              </a:rPr>
              <a:t>恒压降模型</a:t>
            </a:r>
            <a:r>
              <a:rPr lang="en-US" altLang="zh-CN">
                <a:solidFill>
                  <a:srgbClr val="CC3300"/>
                </a:solidFill>
                <a:latin typeface="Times New Roman" panose="02020603050405020304" pitchFamily="18" charset="0"/>
              </a:rPr>
              <a:t>:</a:t>
            </a:r>
            <a:endParaRPr lang="en-US" altLang="zh-CN">
              <a:solidFill>
                <a:srgbClr val="CC3300"/>
              </a:solidFill>
              <a:latin typeface="Times New Roman" panose="02020603050405020304" pitchFamily="18" charset="0"/>
            </a:endParaRPr>
          </a:p>
        </p:txBody>
      </p:sp>
      <p:sp>
        <p:nvSpPr>
          <p:cNvPr id="228365" name="文本框 228364"/>
          <p:cNvSpPr txBox="1"/>
          <p:nvPr/>
        </p:nvSpPr>
        <p:spPr>
          <a:xfrm>
            <a:off x="539750" y="2924175"/>
            <a:ext cx="1728788" cy="457200"/>
          </a:xfrm>
          <a:prstGeom prst="rect">
            <a:avLst/>
          </a:prstGeom>
          <a:noFill/>
          <a:ln w="9525">
            <a:noFill/>
          </a:ln>
        </p:spPr>
        <p:txBody>
          <a:bodyPr>
            <a:spAutoFit/>
          </a:bodyPr>
          <a:lstStyle/>
          <a:p>
            <a:pPr algn="l">
              <a:spcBef>
                <a:spcPct val="50000"/>
              </a:spcBef>
            </a:pPr>
            <a:r>
              <a:rPr lang="en-US" altLang="zh-CN" dirty="0">
                <a:solidFill>
                  <a:srgbClr val="CC3300"/>
                </a:solidFill>
                <a:latin typeface="Times New Roman" panose="02020603050405020304" pitchFamily="18" charset="0"/>
              </a:rPr>
              <a:t>2.</a:t>
            </a:r>
            <a:r>
              <a:rPr lang="zh-CN" altLang="en-US" dirty="0">
                <a:solidFill>
                  <a:srgbClr val="CC3300"/>
                </a:solidFill>
                <a:latin typeface="Times New Roman" panose="02020603050405020304" pitchFamily="18" charset="0"/>
              </a:rPr>
              <a:t>理想模型</a:t>
            </a:r>
            <a:r>
              <a:rPr lang="en-US" altLang="zh-CN">
                <a:solidFill>
                  <a:srgbClr val="CC3300"/>
                </a:solidFill>
                <a:latin typeface="Times New Roman" panose="02020603050405020304" pitchFamily="18" charset="0"/>
              </a:rPr>
              <a:t>:</a:t>
            </a:r>
            <a:endParaRPr lang="en-US" altLang="zh-CN">
              <a:solidFill>
                <a:srgbClr val="CC3300"/>
              </a:solidFill>
              <a:latin typeface="Times New Roman" panose="02020603050405020304" pitchFamily="18" charset="0"/>
            </a:endParaRPr>
          </a:p>
        </p:txBody>
      </p:sp>
      <p:sp>
        <p:nvSpPr>
          <p:cNvPr id="228367" name="矩形 228366"/>
          <p:cNvSpPr/>
          <p:nvPr/>
        </p:nvSpPr>
        <p:spPr>
          <a:xfrm>
            <a:off x="0" y="2395538"/>
            <a:ext cx="9144000" cy="0"/>
          </a:xfrm>
          <a:prstGeom prst="rect">
            <a:avLst/>
          </a:prstGeom>
          <a:noFill/>
          <a:ln w="9525">
            <a:noFill/>
          </a:ln>
        </p:spPr>
        <p:txBody>
          <a:bodyPr/>
          <a:lstStyle/>
          <a:p>
            <a:endParaRPr lang="zh-CN" altLang="en-US"/>
          </a:p>
        </p:txBody>
      </p:sp>
      <p:graphicFrame>
        <p:nvGraphicFramePr>
          <p:cNvPr id="228458" name="对象 228457"/>
          <p:cNvGraphicFramePr/>
          <p:nvPr/>
        </p:nvGraphicFramePr>
        <p:xfrm>
          <a:off x="3132138" y="2420938"/>
          <a:ext cx="3368675" cy="1249362"/>
        </p:xfrm>
        <a:graphic>
          <a:graphicData uri="http://schemas.openxmlformats.org/presentationml/2006/ole">
            <mc:AlternateContent xmlns:mc="http://schemas.openxmlformats.org/markup-compatibility/2006">
              <mc:Choice xmlns:v="urn:schemas-microsoft-com:vml" Requires="v">
                <p:oleObj spid="_x0000_s8203" name="" r:id="rId3" imgW="4773930" imgH="1774825" progId="Visio.Drawing.11">
                  <p:embed/>
                </p:oleObj>
              </mc:Choice>
              <mc:Fallback>
                <p:oleObj name="" r:id="rId3" imgW="4773930" imgH="1774825" progId="Visio.Drawing.11">
                  <p:embed/>
                  <p:pic>
                    <p:nvPicPr>
                      <p:cNvPr id="0" name="图片 3075"/>
                      <p:cNvPicPr/>
                      <p:nvPr/>
                    </p:nvPicPr>
                    <p:blipFill>
                      <a:blip r:embed="rId4"/>
                      <a:stretch>
                        <a:fillRect/>
                      </a:stretch>
                    </p:blipFill>
                    <p:spPr>
                      <a:xfrm>
                        <a:off x="3132138" y="2420938"/>
                        <a:ext cx="3368675" cy="1249362"/>
                      </a:xfrm>
                      <a:prstGeom prst="rect">
                        <a:avLst/>
                      </a:prstGeom>
                      <a:noFill/>
                      <a:ln w="38100">
                        <a:noFill/>
                        <a:miter/>
                      </a:ln>
                    </p:spPr>
                  </p:pic>
                </p:oleObj>
              </mc:Fallback>
            </mc:AlternateContent>
          </a:graphicData>
        </a:graphic>
      </p:graphicFrame>
      <p:graphicFrame>
        <p:nvGraphicFramePr>
          <p:cNvPr id="228460" name="对象 228459"/>
          <p:cNvGraphicFramePr/>
          <p:nvPr/>
        </p:nvGraphicFramePr>
        <p:xfrm>
          <a:off x="3203575" y="4581525"/>
          <a:ext cx="3051175" cy="1273175"/>
        </p:xfrm>
        <a:graphic>
          <a:graphicData uri="http://schemas.openxmlformats.org/presentationml/2006/ole">
            <mc:AlternateContent xmlns:mc="http://schemas.openxmlformats.org/markup-compatibility/2006">
              <mc:Choice xmlns:v="urn:schemas-microsoft-com:vml" Requires="v">
                <p:oleObj spid="_x0000_s8204" name="" r:id="rId5" imgW="4437380" imgH="1896110" progId="Visio.Drawing.11">
                  <p:embed/>
                </p:oleObj>
              </mc:Choice>
              <mc:Fallback>
                <p:oleObj name="" r:id="rId5" imgW="4437380" imgH="1896110" progId="Visio.Drawing.11">
                  <p:embed/>
                  <p:pic>
                    <p:nvPicPr>
                      <p:cNvPr id="0" name="图片 3078"/>
                      <p:cNvPicPr/>
                      <p:nvPr/>
                    </p:nvPicPr>
                    <p:blipFill>
                      <a:blip r:embed="rId6"/>
                      <a:stretch>
                        <a:fillRect/>
                      </a:stretch>
                    </p:blipFill>
                    <p:spPr>
                      <a:xfrm>
                        <a:off x="3203575" y="4581525"/>
                        <a:ext cx="3051175" cy="1273175"/>
                      </a:xfrm>
                      <a:prstGeom prst="rect">
                        <a:avLst/>
                      </a:prstGeom>
                      <a:noFill/>
                      <a:ln w="38100">
                        <a:noFill/>
                        <a:miter/>
                      </a:ln>
                    </p:spPr>
                  </p:pic>
                </p:oleObj>
              </mc:Fallback>
            </mc:AlternateContent>
          </a:graphicData>
        </a:graphic>
      </p:graphicFrame>
      <p:sp>
        <p:nvSpPr>
          <p:cNvPr id="228461" name="文本框 228460"/>
          <p:cNvSpPr txBox="1"/>
          <p:nvPr/>
        </p:nvSpPr>
        <p:spPr>
          <a:xfrm>
            <a:off x="1692275" y="189230"/>
            <a:ext cx="5119370" cy="521970"/>
          </a:xfrm>
          <a:prstGeom prst="rect">
            <a:avLst/>
          </a:prstGeom>
          <a:noFill/>
          <a:ln w="9525">
            <a:noFill/>
          </a:ln>
        </p:spPr>
        <p:txBody>
          <a:bodyPr wrap="square">
            <a:spAutoFit/>
          </a:bodyPr>
          <a:lstStyle/>
          <a:p>
            <a:pPr algn="l" eaLnBrk="0" hangingPunct="0"/>
            <a:r>
              <a:rPr lang="en-US" altLang="zh-CN" sz="2800" b="1" dirty="0">
                <a:solidFill>
                  <a:srgbClr val="6600CC"/>
                </a:solidFill>
                <a:latin typeface="黑体" panose="02010609060101010101" pitchFamily="49" charset="-122"/>
                <a:ea typeface="黑体" panose="02010609060101010101" pitchFamily="49" charset="-122"/>
              </a:rPr>
              <a:t>8(1).4.1  </a:t>
            </a:r>
            <a:r>
              <a:rPr lang="zh-CN" altLang="en-US" sz="2800" b="1" dirty="0">
                <a:solidFill>
                  <a:srgbClr val="6600CC"/>
                </a:solidFill>
                <a:latin typeface="黑体" panose="02010609060101010101" pitchFamily="49" charset="-122"/>
                <a:ea typeface="黑体" panose="02010609060101010101" pitchFamily="49" charset="-122"/>
              </a:rPr>
              <a:t>二极管的等效电路</a:t>
            </a:r>
            <a:endParaRPr lang="zh-CN" altLang="en-US" sz="2800" b="1">
              <a:solidFill>
                <a:srgbClr val="6600CC"/>
              </a:solidFill>
              <a:latin typeface="黑体" panose="02010609060101010101" pitchFamily="49" charset="-122"/>
              <a:ea typeface="黑体" panose="02010609060101010101"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80" name="文本框 229379"/>
          <p:cNvSpPr txBox="1"/>
          <p:nvPr/>
        </p:nvSpPr>
        <p:spPr>
          <a:xfrm>
            <a:off x="755650" y="4221163"/>
            <a:ext cx="2089150" cy="457200"/>
          </a:xfrm>
          <a:prstGeom prst="rect">
            <a:avLst/>
          </a:prstGeom>
          <a:noFill/>
          <a:ln w="9525">
            <a:noFill/>
          </a:ln>
        </p:spPr>
        <p:txBody>
          <a:bodyPr>
            <a:spAutoFit/>
          </a:bodyPr>
          <a:lstStyle/>
          <a:p>
            <a:pPr algn="l">
              <a:spcBef>
                <a:spcPct val="50000"/>
              </a:spcBef>
            </a:pPr>
            <a:r>
              <a:rPr lang="en-US" altLang="zh-CN" dirty="0">
                <a:solidFill>
                  <a:srgbClr val="CC3300"/>
                </a:solidFill>
                <a:latin typeface="Times New Roman" panose="02020603050405020304" pitchFamily="18" charset="0"/>
              </a:rPr>
              <a:t>5.</a:t>
            </a:r>
            <a:r>
              <a:rPr lang="zh-CN" altLang="en-US" dirty="0">
                <a:solidFill>
                  <a:srgbClr val="CC3300"/>
                </a:solidFill>
                <a:latin typeface="Times New Roman" panose="02020603050405020304" pitchFamily="18" charset="0"/>
              </a:rPr>
              <a:t>小信号模型</a:t>
            </a:r>
            <a:r>
              <a:rPr lang="en-US" altLang="zh-CN">
                <a:solidFill>
                  <a:srgbClr val="CC3300"/>
                </a:solidFill>
                <a:latin typeface="Times New Roman" panose="02020603050405020304" pitchFamily="18" charset="0"/>
              </a:rPr>
              <a:t>:</a:t>
            </a:r>
            <a:endParaRPr lang="en-US" altLang="zh-CN">
              <a:solidFill>
                <a:srgbClr val="CC3300"/>
              </a:solidFill>
              <a:latin typeface="Times New Roman" panose="02020603050405020304" pitchFamily="18" charset="0"/>
            </a:endParaRPr>
          </a:p>
        </p:txBody>
      </p:sp>
      <p:sp>
        <p:nvSpPr>
          <p:cNvPr id="229381" name="文本框 229380"/>
          <p:cNvSpPr txBox="1"/>
          <p:nvPr/>
        </p:nvSpPr>
        <p:spPr>
          <a:xfrm>
            <a:off x="755650" y="1773238"/>
            <a:ext cx="1728788" cy="457200"/>
          </a:xfrm>
          <a:prstGeom prst="rect">
            <a:avLst/>
          </a:prstGeom>
          <a:noFill/>
          <a:ln w="9525">
            <a:noFill/>
          </a:ln>
        </p:spPr>
        <p:txBody>
          <a:bodyPr>
            <a:spAutoFit/>
          </a:bodyPr>
          <a:lstStyle/>
          <a:p>
            <a:pPr algn="l">
              <a:spcBef>
                <a:spcPct val="50000"/>
              </a:spcBef>
            </a:pPr>
            <a:r>
              <a:rPr lang="en-US" altLang="zh-CN" dirty="0">
                <a:solidFill>
                  <a:srgbClr val="CC3300"/>
                </a:solidFill>
                <a:latin typeface="Times New Roman" panose="02020603050405020304" pitchFamily="18" charset="0"/>
              </a:rPr>
              <a:t>4.</a:t>
            </a:r>
            <a:r>
              <a:rPr lang="zh-CN" altLang="en-US" dirty="0">
                <a:solidFill>
                  <a:srgbClr val="CC3300"/>
                </a:solidFill>
                <a:latin typeface="Times New Roman" panose="02020603050405020304" pitchFamily="18" charset="0"/>
              </a:rPr>
              <a:t>折线模型</a:t>
            </a:r>
            <a:r>
              <a:rPr lang="en-US" altLang="zh-CN">
                <a:solidFill>
                  <a:srgbClr val="CC3300"/>
                </a:solidFill>
                <a:latin typeface="Times New Roman" panose="02020603050405020304" pitchFamily="18" charset="0"/>
              </a:rPr>
              <a:t>:</a:t>
            </a:r>
            <a:endParaRPr lang="en-US" altLang="zh-CN">
              <a:solidFill>
                <a:srgbClr val="CC3300"/>
              </a:solidFill>
              <a:latin typeface="Times New Roman" panose="02020603050405020304" pitchFamily="18" charset="0"/>
            </a:endParaRPr>
          </a:p>
        </p:txBody>
      </p:sp>
      <p:graphicFrame>
        <p:nvGraphicFramePr>
          <p:cNvPr id="229383" name="对象 229382"/>
          <p:cNvGraphicFramePr/>
          <p:nvPr/>
        </p:nvGraphicFramePr>
        <p:xfrm>
          <a:off x="3348038" y="1196975"/>
          <a:ext cx="3362325" cy="1163638"/>
        </p:xfrm>
        <a:graphic>
          <a:graphicData uri="http://schemas.openxmlformats.org/presentationml/2006/ole">
            <mc:AlternateContent xmlns:mc="http://schemas.openxmlformats.org/markup-compatibility/2006">
              <mc:Choice xmlns:v="urn:schemas-microsoft-com:vml" Requires="v">
                <p:oleObj spid="_x0000_s9223" name="" r:id="rId1" imgW="4759960" imgH="1654175" progId="Visio.Drawing.11">
                  <p:embed/>
                </p:oleObj>
              </mc:Choice>
              <mc:Fallback>
                <p:oleObj name="" r:id="rId1" imgW="4759960" imgH="1654175" progId="Visio.Drawing.11">
                  <p:embed/>
                  <p:pic>
                    <p:nvPicPr>
                      <p:cNvPr id="0" name="图片 3077"/>
                      <p:cNvPicPr/>
                      <p:nvPr/>
                    </p:nvPicPr>
                    <p:blipFill>
                      <a:blip r:embed="rId2"/>
                      <a:stretch>
                        <a:fillRect/>
                      </a:stretch>
                    </p:blipFill>
                    <p:spPr>
                      <a:xfrm>
                        <a:off x="3348038" y="1196975"/>
                        <a:ext cx="3362325" cy="1163638"/>
                      </a:xfrm>
                      <a:prstGeom prst="rect">
                        <a:avLst/>
                      </a:prstGeom>
                      <a:noFill/>
                      <a:ln w="38100">
                        <a:noFill/>
                        <a:miter/>
                      </a:ln>
                    </p:spPr>
                  </p:pic>
                </p:oleObj>
              </mc:Fallback>
            </mc:AlternateContent>
          </a:graphicData>
        </a:graphic>
      </p:graphicFrame>
      <p:graphicFrame>
        <p:nvGraphicFramePr>
          <p:cNvPr id="229385" name="对象 229384"/>
          <p:cNvGraphicFramePr/>
          <p:nvPr/>
        </p:nvGraphicFramePr>
        <p:xfrm>
          <a:off x="3348038" y="3789363"/>
          <a:ext cx="3998912" cy="1487487"/>
        </p:xfrm>
        <a:graphic>
          <a:graphicData uri="http://schemas.openxmlformats.org/presentationml/2006/ole">
            <mc:AlternateContent xmlns:mc="http://schemas.openxmlformats.org/markup-compatibility/2006">
              <mc:Choice xmlns:v="urn:schemas-microsoft-com:vml" Requires="v">
                <p:oleObj spid="_x0000_s9224" name="" r:id="rId3" imgW="5661025" imgH="2111375" progId="Visio.Drawing.11">
                  <p:embed/>
                </p:oleObj>
              </mc:Choice>
              <mc:Fallback>
                <p:oleObj name="" r:id="rId3" imgW="5661025" imgH="2111375" progId="Visio.Drawing.11">
                  <p:embed/>
                  <p:pic>
                    <p:nvPicPr>
                      <p:cNvPr id="0" name="图片 3076"/>
                      <p:cNvPicPr/>
                      <p:nvPr/>
                    </p:nvPicPr>
                    <p:blipFill>
                      <a:blip r:embed="rId4"/>
                      <a:stretch>
                        <a:fillRect/>
                      </a:stretch>
                    </p:blipFill>
                    <p:spPr>
                      <a:xfrm>
                        <a:off x="3348038" y="3789363"/>
                        <a:ext cx="3998912" cy="1487487"/>
                      </a:xfrm>
                      <a:prstGeom prst="rect">
                        <a:avLst/>
                      </a:prstGeom>
                      <a:noFill/>
                      <a:ln w="38100">
                        <a:noFill/>
                        <a:miter/>
                      </a:ln>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9" name="矩形 236548"/>
          <p:cNvSpPr/>
          <p:nvPr/>
        </p:nvSpPr>
        <p:spPr>
          <a:xfrm>
            <a:off x="4479925" y="3048000"/>
            <a:ext cx="184150" cy="762000"/>
          </a:xfrm>
          <a:prstGeom prst="rect">
            <a:avLst/>
          </a:prstGeom>
          <a:noFill/>
          <a:ln w="9525">
            <a:noFill/>
          </a:ln>
        </p:spPr>
        <p:txBody>
          <a:bodyPr wrap="none" anchor="t">
            <a:spAutoFit/>
          </a:bodyPr>
          <a:lstStyle/>
          <a:p>
            <a:pPr algn="l"/>
            <a:endParaRPr sz="4400" dirty="0">
              <a:solidFill>
                <a:schemeClr val="tx2"/>
              </a:solidFill>
              <a:latin typeface="Times New Roman" panose="02020603050405020304" pitchFamily="18" charset="0"/>
            </a:endParaRPr>
          </a:p>
        </p:txBody>
      </p:sp>
      <p:sp>
        <p:nvSpPr>
          <p:cNvPr id="236550" name="矩形 236549"/>
          <p:cNvSpPr/>
          <p:nvPr/>
        </p:nvSpPr>
        <p:spPr>
          <a:xfrm>
            <a:off x="4479925" y="3048000"/>
            <a:ext cx="184150" cy="762000"/>
          </a:xfrm>
          <a:prstGeom prst="rect">
            <a:avLst/>
          </a:prstGeom>
          <a:noFill/>
          <a:ln w="9525">
            <a:noFill/>
          </a:ln>
        </p:spPr>
        <p:txBody>
          <a:bodyPr wrap="none" anchor="t">
            <a:spAutoFit/>
          </a:bodyPr>
          <a:lstStyle/>
          <a:p>
            <a:pPr algn="l"/>
            <a:endParaRPr sz="4400" dirty="0">
              <a:solidFill>
                <a:schemeClr val="tx2"/>
              </a:solidFill>
              <a:latin typeface="Times New Roman" panose="02020603050405020304" pitchFamily="18" charset="0"/>
            </a:endParaRPr>
          </a:p>
        </p:txBody>
      </p:sp>
      <p:sp>
        <p:nvSpPr>
          <p:cNvPr id="236551" name="文本框 236550"/>
          <p:cNvSpPr txBox="1"/>
          <p:nvPr/>
        </p:nvSpPr>
        <p:spPr>
          <a:xfrm>
            <a:off x="457200" y="457200"/>
            <a:ext cx="4724400" cy="519113"/>
          </a:xfrm>
          <a:prstGeom prst="rect">
            <a:avLst/>
          </a:prstGeom>
          <a:noFill/>
          <a:ln w="27051">
            <a:noFill/>
          </a:ln>
        </p:spPr>
        <p:txBody>
          <a:bodyPr>
            <a:spAutoFit/>
          </a:bodyPr>
          <a:lstStyle/>
          <a:p>
            <a:pPr algn="l" eaLnBrk="0" hangingPunct="0">
              <a:spcBef>
                <a:spcPct val="50000"/>
              </a:spcBef>
            </a:pPr>
            <a:r>
              <a:rPr lang="zh-CN" altLang="en-US" sz="2800" b="1" dirty="0">
                <a:solidFill>
                  <a:srgbClr val="FF0000"/>
                </a:solidFill>
                <a:latin typeface="Times New Roman" panose="02020603050405020304" pitchFamily="18" charset="0"/>
                <a:ea typeface="黑体" panose="02010609060101010101" pitchFamily="49" charset="-122"/>
              </a:rPr>
              <a:t>二极管的近似分析计算</a:t>
            </a:r>
            <a:endParaRPr lang="zh-CN" altLang="en-US" sz="2800" b="1">
              <a:solidFill>
                <a:srgbClr val="FF0000"/>
              </a:solidFill>
              <a:latin typeface="Times New Roman" panose="02020603050405020304" pitchFamily="18" charset="0"/>
              <a:ea typeface="黑体" panose="02010609060101010101" pitchFamily="49" charset="-122"/>
            </a:endParaRPr>
          </a:p>
        </p:txBody>
      </p:sp>
      <p:grpSp>
        <p:nvGrpSpPr>
          <p:cNvPr id="236552" name="组合 236551"/>
          <p:cNvGrpSpPr/>
          <p:nvPr/>
        </p:nvGrpSpPr>
        <p:grpSpPr>
          <a:xfrm>
            <a:off x="276225" y="1390650"/>
            <a:ext cx="2547938" cy="2032000"/>
            <a:chOff x="384" y="720"/>
            <a:chExt cx="1605" cy="1280"/>
          </a:xfrm>
        </p:grpSpPr>
        <p:sp>
          <p:nvSpPr>
            <p:cNvPr id="236553" name="直接连接符 236552"/>
            <p:cNvSpPr/>
            <p:nvPr/>
          </p:nvSpPr>
          <p:spPr>
            <a:xfrm>
              <a:off x="646" y="1017"/>
              <a:ext cx="48" cy="1"/>
            </a:xfrm>
            <a:prstGeom prst="line">
              <a:avLst/>
            </a:prstGeom>
            <a:ln w="19050" cap="flat" cmpd="sng">
              <a:solidFill>
                <a:srgbClr val="000000"/>
              </a:solidFill>
              <a:prstDash val="solid"/>
              <a:headEnd type="none" w="med" len="med"/>
              <a:tailEnd type="none" w="med" len="med"/>
            </a:ln>
          </p:spPr>
        </p:sp>
        <p:sp>
          <p:nvSpPr>
            <p:cNvPr id="236554" name="直接连接符 236553"/>
            <p:cNvSpPr/>
            <p:nvPr/>
          </p:nvSpPr>
          <p:spPr>
            <a:xfrm>
              <a:off x="611" y="1994"/>
              <a:ext cx="47" cy="1"/>
            </a:xfrm>
            <a:prstGeom prst="line">
              <a:avLst/>
            </a:prstGeom>
            <a:ln w="19050" cap="flat" cmpd="sng">
              <a:solidFill>
                <a:srgbClr val="000000"/>
              </a:solidFill>
              <a:prstDash val="solid"/>
              <a:headEnd type="none" w="med" len="med"/>
              <a:tailEnd type="none" w="med" len="med"/>
            </a:ln>
          </p:spPr>
        </p:sp>
        <p:sp>
          <p:nvSpPr>
            <p:cNvPr id="236555" name="矩形 236554"/>
            <p:cNvSpPr/>
            <p:nvPr/>
          </p:nvSpPr>
          <p:spPr>
            <a:xfrm>
              <a:off x="1074" y="970"/>
              <a:ext cx="249" cy="107"/>
            </a:xfrm>
            <a:prstGeom prst="rect">
              <a:avLst/>
            </a:prstGeom>
            <a:solidFill>
              <a:srgbClr val="FF0080"/>
            </a:solidFill>
            <a:ln w="19050" cap="flat" cmpd="sng">
              <a:solidFill>
                <a:srgbClr val="FF0080"/>
              </a:solidFill>
              <a:prstDash val="solid"/>
              <a:miter/>
              <a:headEnd type="none" w="med" len="med"/>
              <a:tailEnd type="none" w="med" len="med"/>
            </a:ln>
          </p:spPr>
          <p:txBody>
            <a:bodyPr/>
            <a:lstStyle/>
            <a:p>
              <a:endParaRPr lang="zh-CN" altLang="en-US"/>
            </a:p>
          </p:txBody>
        </p:sp>
        <p:sp>
          <p:nvSpPr>
            <p:cNvPr id="236556" name="直接连接符 236555"/>
            <p:cNvSpPr/>
            <p:nvPr/>
          </p:nvSpPr>
          <p:spPr>
            <a:xfrm>
              <a:off x="1822" y="1492"/>
              <a:ext cx="167" cy="1"/>
            </a:xfrm>
            <a:prstGeom prst="line">
              <a:avLst/>
            </a:prstGeom>
            <a:ln w="19050" cap="flat" cmpd="sng">
              <a:solidFill>
                <a:srgbClr val="0000FF"/>
              </a:solidFill>
              <a:prstDash val="solid"/>
              <a:headEnd type="none" w="med" len="med"/>
              <a:tailEnd type="none" w="med" len="med"/>
            </a:ln>
          </p:spPr>
        </p:sp>
        <p:sp>
          <p:nvSpPr>
            <p:cNvPr id="236557" name="任意多边形 236556"/>
            <p:cNvSpPr/>
            <p:nvPr/>
          </p:nvSpPr>
          <p:spPr>
            <a:xfrm>
              <a:off x="1822" y="1374"/>
              <a:ext cx="167" cy="118"/>
            </a:xfrm>
            <a:custGeom>
              <a:avLst/>
              <a:gdLst/>
              <a:ahLst/>
              <a:cxnLst/>
              <a:rect l="0" t="0" r="0" b="0"/>
              <a:pathLst>
                <a:path w="167" h="118">
                  <a:moveTo>
                    <a:pt x="83" y="118"/>
                  </a:moveTo>
                  <a:lnTo>
                    <a:pt x="83" y="118"/>
                  </a:lnTo>
                  <a:lnTo>
                    <a:pt x="167" y="0"/>
                  </a:lnTo>
                  <a:lnTo>
                    <a:pt x="0" y="0"/>
                  </a:lnTo>
                  <a:lnTo>
                    <a:pt x="83" y="118"/>
                  </a:lnTo>
                  <a:close/>
                </a:path>
              </a:pathLst>
            </a:custGeom>
            <a:solidFill>
              <a:srgbClr val="0000FF"/>
            </a:solidFill>
            <a:ln w="19050" cap="flat" cmpd="sng">
              <a:solidFill>
                <a:srgbClr val="0000FF"/>
              </a:solidFill>
              <a:prstDash val="solid"/>
              <a:headEnd type="none" w="med" len="med"/>
              <a:tailEnd type="none" w="med" len="med"/>
            </a:ln>
          </p:spPr>
          <p:txBody>
            <a:bodyPr/>
            <a:lstStyle/>
            <a:p>
              <a:endParaRPr lang="zh-CN" altLang="en-US"/>
            </a:p>
          </p:txBody>
        </p:sp>
        <p:sp>
          <p:nvSpPr>
            <p:cNvPr id="236558" name="直接连接符 236557"/>
            <p:cNvSpPr/>
            <p:nvPr/>
          </p:nvSpPr>
          <p:spPr>
            <a:xfrm flipV="1">
              <a:off x="1074" y="970"/>
              <a:ext cx="1" cy="95"/>
            </a:xfrm>
            <a:prstGeom prst="line">
              <a:avLst/>
            </a:prstGeom>
            <a:ln w="19050" cap="flat" cmpd="sng">
              <a:solidFill>
                <a:srgbClr val="0000FF"/>
              </a:solidFill>
              <a:prstDash val="solid"/>
              <a:headEnd type="none" w="med" len="med"/>
              <a:tailEnd type="none" w="med" len="med"/>
            </a:ln>
          </p:spPr>
        </p:sp>
        <p:sp>
          <p:nvSpPr>
            <p:cNvPr id="236559" name="直接连接符 236558"/>
            <p:cNvSpPr/>
            <p:nvPr/>
          </p:nvSpPr>
          <p:spPr>
            <a:xfrm>
              <a:off x="1074" y="970"/>
              <a:ext cx="238" cy="1"/>
            </a:xfrm>
            <a:prstGeom prst="line">
              <a:avLst/>
            </a:prstGeom>
            <a:ln w="19050" cap="flat" cmpd="sng">
              <a:solidFill>
                <a:srgbClr val="0000FF"/>
              </a:solidFill>
              <a:prstDash val="solid"/>
              <a:headEnd type="none" w="med" len="med"/>
              <a:tailEnd type="none" w="med" len="med"/>
            </a:ln>
          </p:spPr>
        </p:sp>
        <p:sp>
          <p:nvSpPr>
            <p:cNvPr id="236560" name="直接连接符 236559"/>
            <p:cNvSpPr/>
            <p:nvPr/>
          </p:nvSpPr>
          <p:spPr>
            <a:xfrm>
              <a:off x="1312" y="970"/>
              <a:ext cx="1" cy="95"/>
            </a:xfrm>
            <a:prstGeom prst="line">
              <a:avLst/>
            </a:prstGeom>
            <a:ln w="19050" cap="flat" cmpd="sng">
              <a:solidFill>
                <a:srgbClr val="0000FF"/>
              </a:solidFill>
              <a:prstDash val="solid"/>
              <a:headEnd type="none" w="med" len="med"/>
              <a:tailEnd type="none" w="med" len="med"/>
            </a:ln>
          </p:spPr>
        </p:sp>
        <p:sp>
          <p:nvSpPr>
            <p:cNvPr id="236561" name="直接连接符 236560"/>
            <p:cNvSpPr/>
            <p:nvPr/>
          </p:nvSpPr>
          <p:spPr>
            <a:xfrm flipH="1">
              <a:off x="1074" y="1065"/>
              <a:ext cx="238" cy="1"/>
            </a:xfrm>
            <a:prstGeom prst="line">
              <a:avLst/>
            </a:prstGeom>
            <a:ln w="19050" cap="flat" cmpd="sng">
              <a:solidFill>
                <a:srgbClr val="0000FF"/>
              </a:solidFill>
              <a:prstDash val="solid"/>
              <a:headEnd type="none" w="med" len="med"/>
              <a:tailEnd type="none" w="med" len="med"/>
            </a:ln>
          </p:spPr>
        </p:sp>
        <p:sp>
          <p:nvSpPr>
            <p:cNvPr id="236562" name="直接连接符 236561"/>
            <p:cNvSpPr/>
            <p:nvPr/>
          </p:nvSpPr>
          <p:spPr>
            <a:xfrm>
              <a:off x="955" y="1017"/>
              <a:ext cx="119" cy="1"/>
            </a:xfrm>
            <a:prstGeom prst="line">
              <a:avLst/>
            </a:prstGeom>
            <a:ln w="19050" cap="flat" cmpd="sng">
              <a:solidFill>
                <a:srgbClr val="800000"/>
              </a:solidFill>
              <a:prstDash val="solid"/>
              <a:headEnd type="none" w="med" len="med"/>
              <a:tailEnd type="none" w="med" len="med"/>
            </a:ln>
          </p:spPr>
        </p:sp>
        <p:sp>
          <p:nvSpPr>
            <p:cNvPr id="236563" name="直接连接符 236562"/>
            <p:cNvSpPr/>
            <p:nvPr/>
          </p:nvSpPr>
          <p:spPr>
            <a:xfrm flipH="1">
              <a:off x="1312" y="1017"/>
              <a:ext cx="118" cy="1"/>
            </a:xfrm>
            <a:prstGeom prst="line">
              <a:avLst/>
            </a:prstGeom>
            <a:ln w="19050" cap="flat" cmpd="sng">
              <a:solidFill>
                <a:srgbClr val="800000"/>
              </a:solidFill>
              <a:prstDash val="solid"/>
              <a:headEnd type="none" w="med" len="med"/>
              <a:tailEnd type="none" w="med" len="med"/>
            </a:ln>
          </p:spPr>
        </p:sp>
        <p:sp>
          <p:nvSpPr>
            <p:cNvPr id="236564" name="直接连接符 236563"/>
            <p:cNvSpPr/>
            <p:nvPr/>
          </p:nvSpPr>
          <p:spPr>
            <a:xfrm>
              <a:off x="384" y="1557"/>
              <a:ext cx="240" cy="0"/>
            </a:xfrm>
            <a:prstGeom prst="line">
              <a:avLst/>
            </a:prstGeom>
            <a:ln w="28575" cap="flat" cmpd="sng">
              <a:solidFill>
                <a:srgbClr val="000000"/>
              </a:solidFill>
              <a:prstDash val="solid"/>
              <a:headEnd type="none" w="med" len="med"/>
              <a:tailEnd type="none" w="med" len="med"/>
            </a:ln>
          </p:spPr>
        </p:sp>
        <p:sp>
          <p:nvSpPr>
            <p:cNvPr id="236565" name="直接连接符 236564"/>
            <p:cNvSpPr/>
            <p:nvPr/>
          </p:nvSpPr>
          <p:spPr>
            <a:xfrm>
              <a:off x="446" y="1640"/>
              <a:ext cx="119" cy="1"/>
            </a:xfrm>
            <a:prstGeom prst="line">
              <a:avLst/>
            </a:prstGeom>
            <a:ln w="28575" cap="flat" cmpd="sng">
              <a:solidFill>
                <a:srgbClr val="000000"/>
              </a:solidFill>
              <a:prstDash val="solid"/>
              <a:headEnd type="none" w="med" len="med"/>
              <a:tailEnd type="none" w="med" len="med"/>
            </a:ln>
          </p:spPr>
        </p:sp>
        <p:sp>
          <p:nvSpPr>
            <p:cNvPr id="236566" name="直接连接符 236565"/>
            <p:cNvSpPr/>
            <p:nvPr/>
          </p:nvSpPr>
          <p:spPr>
            <a:xfrm flipH="1" flipV="1">
              <a:off x="504" y="1644"/>
              <a:ext cx="1" cy="356"/>
            </a:xfrm>
            <a:prstGeom prst="line">
              <a:avLst/>
            </a:prstGeom>
            <a:ln w="19050" cap="flat" cmpd="sng">
              <a:solidFill>
                <a:srgbClr val="800000"/>
              </a:solidFill>
              <a:prstDash val="solid"/>
              <a:headEnd type="none" w="med" len="med"/>
              <a:tailEnd type="none" w="med" len="med"/>
            </a:ln>
          </p:spPr>
        </p:sp>
        <p:sp>
          <p:nvSpPr>
            <p:cNvPr id="236567" name="直接连接符 236566"/>
            <p:cNvSpPr/>
            <p:nvPr/>
          </p:nvSpPr>
          <p:spPr>
            <a:xfrm>
              <a:off x="503" y="1017"/>
              <a:ext cx="452" cy="1"/>
            </a:xfrm>
            <a:prstGeom prst="line">
              <a:avLst/>
            </a:prstGeom>
            <a:ln w="19050" cap="flat" cmpd="sng">
              <a:solidFill>
                <a:srgbClr val="800000"/>
              </a:solidFill>
              <a:prstDash val="solid"/>
              <a:headEnd type="none" w="med" len="med"/>
              <a:tailEnd type="none" w="med" len="med"/>
            </a:ln>
          </p:spPr>
        </p:sp>
        <p:sp>
          <p:nvSpPr>
            <p:cNvPr id="236568" name="直接连接符 236567"/>
            <p:cNvSpPr/>
            <p:nvPr/>
          </p:nvSpPr>
          <p:spPr>
            <a:xfrm flipV="1">
              <a:off x="507" y="1989"/>
              <a:ext cx="1386" cy="5"/>
            </a:xfrm>
            <a:prstGeom prst="line">
              <a:avLst/>
            </a:prstGeom>
            <a:ln w="19050" cap="flat" cmpd="sng">
              <a:solidFill>
                <a:srgbClr val="800000"/>
              </a:solidFill>
              <a:prstDash val="solid"/>
              <a:headEnd type="none" w="med" len="med"/>
              <a:tailEnd type="none" w="med" len="med"/>
            </a:ln>
          </p:spPr>
        </p:sp>
        <p:sp>
          <p:nvSpPr>
            <p:cNvPr id="236569" name="直接连接符 236568"/>
            <p:cNvSpPr/>
            <p:nvPr/>
          </p:nvSpPr>
          <p:spPr>
            <a:xfrm>
              <a:off x="1430" y="1017"/>
              <a:ext cx="475" cy="1"/>
            </a:xfrm>
            <a:prstGeom prst="line">
              <a:avLst/>
            </a:prstGeom>
            <a:ln w="19050" cap="flat" cmpd="sng">
              <a:solidFill>
                <a:srgbClr val="800000"/>
              </a:solidFill>
              <a:prstDash val="solid"/>
              <a:headEnd type="none" w="med" len="med"/>
              <a:tailEnd type="none" w="med" len="med"/>
            </a:ln>
          </p:spPr>
        </p:sp>
        <p:grpSp>
          <p:nvGrpSpPr>
            <p:cNvPr id="236570" name="组合 236569"/>
            <p:cNvGrpSpPr/>
            <p:nvPr/>
          </p:nvGrpSpPr>
          <p:grpSpPr>
            <a:xfrm>
              <a:off x="1571" y="1299"/>
              <a:ext cx="192" cy="547"/>
              <a:chOff x="2119" y="1089"/>
              <a:chExt cx="192" cy="547"/>
            </a:xfrm>
          </p:grpSpPr>
          <p:sp>
            <p:nvSpPr>
              <p:cNvPr id="236571" name="直接连接符 236570"/>
              <p:cNvSpPr/>
              <p:nvPr/>
            </p:nvSpPr>
            <p:spPr>
              <a:xfrm flipV="1">
                <a:off x="2131" y="1564"/>
                <a:ext cx="12" cy="71"/>
              </a:xfrm>
              <a:prstGeom prst="line">
                <a:avLst/>
              </a:prstGeom>
              <a:ln w="19050" cap="flat" cmpd="sng">
                <a:solidFill>
                  <a:srgbClr val="0000FF"/>
                </a:solidFill>
                <a:prstDash val="solid"/>
                <a:headEnd type="none" w="med" len="med"/>
                <a:tailEnd type="none" w="med" len="med"/>
              </a:ln>
            </p:spPr>
          </p:sp>
          <p:sp>
            <p:nvSpPr>
              <p:cNvPr id="236572" name="直接连接符 236571"/>
              <p:cNvSpPr/>
              <p:nvPr/>
            </p:nvSpPr>
            <p:spPr>
              <a:xfrm>
                <a:off x="2119" y="1564"/>
                <a:ext cx="12" cy="71"/>
              </a:xfrm>
              <a:prstGeom prst="line">
                <a:avLst/>
              </a:prstGeom>
              <a:ln w="19050" cap="flat" cmpd="sng">
                <a:solidFill>
                  <a:srgbClr val="0000FF"/>
                </a:solidFill>
                <a:prstDash val="solid"/>
                <a:headEnd type="none" w="med" len="med"/>
                <a:tailEnd type="none" w="med" len="med"/>
              </a:ln>
            </p:spPr>
          </p:sp>
          <p:sp>
            <p:nvSpPr>
              <p:cNvPr id="236573" name="直接连接符 236572"/>
              <p:cNvSpPr/>
              <p:nvPr/>
            </p:nvSpPr>
            <p:spPr>
              <a:xfrm flipH="1">
                <a:off x="2119" y="1564"/>
                <a:ext cx="24" cy="1"/>
              </a:xfrm>
              <a:prstGeom prst="line">
                <a:avLst/>
              </a:prstGeom>
              <a:ln w="19050" cap="flat" cmpd="sng">
                <a:solidFill>
                  <a:srgbClr val="0000FF"/>
                </a:solidFill>
                <a:prstDash val="solid"/>
                <a:headEnd type="none" w="med" len="med"/>
                <a:tailEnd type="none" w="med" len="med"/>
              </a:ln>
            </p:spPr>
          </p:sp>
          <p:sp>
            <p:nvSpPr>
              <p:cNvPr id="236574" name="直接连接符 236573"/>
              <p:cNvSpPr/>
              <p:nvPr/>
            </p:nvSpPr>
            <p:spPr>
              <a:xfrm>
                <a:off x="2119" y="1564"/>
                <a:ext cx="1" cy="1"/>
              </a:xfrm>
              <a:prstGeom prst="line">
                <a:avLst/>
              </a:prstGeom>
              <a:ln w="19050" cap="flat" cmpd="sng">
                <a:solidFill>
                  <a:srgbClr val="0000FF"/>
                </a:solidFill>
                <a:prstDash val="solid"/>
                <a:headEnd type="none" w="med" len="med"/>
                <a:tailEnd type="none" w="med" len="med"/>
              </a:ln>
            </p:spPr>
          </p:sp>
          <p:sp>
            <p:nvSpPr>
              <p:cNvPr id="236575" name="直接连接符 236574"/>
              <p:cNvSpPr/>
              <p:nvPr/>
            </p:nvSpPr>
            <p:spPr>
              <a:xfrm>
                <a:off x="2131" y="1635"/>
                <a:ext cx="1" cy="1"/>
              </a:xfrm>
              <a:prstGeom prst="line">
                <a:avLst/>
              </a:prstGeom>
              <a:ln w="19050" cap="flat" cmpd="sng">
                <a:solidFill>
                  <a:srgbClr val="0000FF"/>
                </a:solidFill>
                <a:prstDash val="solid"/>
                <a:headEnd type="none" w="med" len="med"/>
                <a:tailEnd type="none" w="med" len="med"/>
              </a:ln>
            </p:spPr>
          </p:sp>
          <p:sp>
            <p:nvSpPr>
              <p:cNvPr id="236576" name="直接连接符 236575"/>
              <p:cNvSpPr/>
              <p:nvPr/>
            </p:nvSpPr>
            <p:spPr>
              <a:xfrm>
                <a:off x="2131" y="1564"/>
                <a:ext cx="1" cy="71"/>
              </a:xfrm>
              <a:prstGeom prst="line">
                <a:avLst/>
              </a:prstGeom>
              <a:ln w="19050" cap="flat" cmpd="sng">
                <a:solidFill>
                  <a:srgbClr val="0000FF"/>
                </a:solidFill>
                <a:prstDash val="solid"/>
                <a:headEnd type="none" w="med" len="med"/>
                <a:tailEnd type="none" w="med" len="med"/>
              </a:ln>
            </p:spPr>
          </p:sp>
          <p:sp>
            <p:nvSpPr>
              <p:cNvPr id="236577" name="直接连接符 236576"/>
              <p:cNvSpPr/>
              <p:nvPr/>
            </p:nvSpPr>
            <p:spPr>
              <a:xfrm>
                <a:off x="2143" y="1564"/>
                <a:ext cx="1" cy="1"/>
              </a:xfrm>
              <a:prstGeom prst="line">
                <a:avLst/>
              </a:prstGeom>
              <a:ln w="19050" cap="flat" cmpd="sng">
                <a:solidFill>
                  <a:srgbClr val="0000FF"/>
                </a:solidFill>
                <a:prstDash val="solid"/>
                <a:headEnd type="none" w="med" len="med"/>
                <a:tailEnd type="none" w="med" len="med"/>
              </a:ln>
            </p:spPr>
          </p:sp>
          <p:sp>
            <p:nvSpPr>
              <p:cNvPr id="236578" name="直接连接符 236577"/>
              <p:cNvSpPr/>
              <p:nvPr/>
            </p:nvSpPr>
            <p:spPr>
              <a:xfrm>
                <a:off x="2131" y="1445"/>
                <a:ext cx="1" cy="119"/>
              </a:xfrm>
              <a:prstGeom prst="line">
                <a:avLst/>
              </a:prstGeom>
              <a:ln w="19050" cap="flat" cmpd="sng">
                <a:solidFill>
                  <a:srgbClr val="800000"/>
                </a:solidFill>
                <a:prstDash val="solid"/>
                <a:headEnd type="none" w="med" len="med"/>
                <a:tailEnd type="none" w="med" len="med"/>
              </a:ln>
            </p:spPr>
          </p:sp>
          <p:sp>
            <p:nvSpPr>
              <p:cNvPr id="236579" name="直接连接符 236578"/>
              <p:cNvSpPr/>
              <p:nvPr/>
            </p:nvSpPr>
            <p:spPr>
              <a:xfrm flipV="1">
                <a:off x="2131" y="1089"/>
                <a:ext cx="1" cy="356"/>
              </a:xfrm>
              <a:prstGeom prst="line">
                <a:avLst/>
              </a:prstGeom>
              <a:ln w="19050" cap="flat" cmpd="sng">
                <a:solidFill>
                  <a:srgbClr val="800000"/>
                </a:solidFill>
                <a:prstDash val="solid"/>
                <a:headEnd type="none" w="med" len="med"/>
                <a:tailEnd type="none" w="med" len="med"/>
              </a:ln>
            </p:spPr>
          </p:sp>
          <p:sp>
            <p:nvSpPr>
              <p:cNvPr id="236580" name="矩形 236579"/>
              <p:cNvSpPr/>
              <p:nvPr/>
            </p:nvSpPr>
            <p:spPr>
              <a:xfrm>
                <a:off x="2247" y="1148"/>
                <a:ext cx="64" cy="230"/>
              </a:xfrm>
              <a:prstGeom prst="rect">
                <a:avLst/>
              </a:prstGeom>
              <a:noFill/>
              <a:ln w="9525">
                <a:noFill/>
              </a:ln>
            </p:spPr>
            <p:txBody>
              <a:bodyPr wrap="none" lIns="0" tIns="0" rIns="0" bIns="0">
                <a:spAutoFit/>
              </a:bodyPr>
              <a:lstStyle/>
              <a:p>
                <a:pPr eaLnBrk="0" hangingPunct="0"/>
                <a:r>
                  <a:rPr lang="en-US" altLang="zh-CN" i="1">
                    <a:solidFill>
                      <a:srgbClr val="400000"/>
                    </a:solidFill>
                    <a:latin typeface="Times New Roman" panose="02020603050405020304" pitchFamily="18" charset="0"/>
                  </a:rPr>
                  <a:t>I</a:t>
                </a:r>
                <a:endParaRPr lang="en-US" altLang="zh-CN" b="1">
                  <a:latin typeface="Times New Roman" panose="02020603050405020304" pitchFamily="18" charset="0"/>
                </a:endParaRPr>
              </a:p>
            </p:txBody>
          </p:sp>
        </p:grpSp>
        <p:sp>
          <p:nvSpPr>
            <p:cNvPr id="236581" name="矩形 236580"/>
            <p:cNvSpPr/>
            <p:nvPr/>
          </p:nvSpPr>
          <p:spPr>
            <a:xfrm>
              <a:off x="1187" y="720"/>
              <a:ext cx="117" cy="230"/>
            </a:xfrm>
            <a:prstGeom prst="rect">
              <a:avLst/>
            </a:prstGeom>
            <a:noFill/>
            <a:ln w="9525">
              <a:noFill/>
            </a:ln>
          </p:spPr>
          <p:txBody>
            <a:bodyPr wrap="none" lIns="0" tIns="0" rIns="0" bIns="0">
              <a:spAutoFit/>
            </a:bodyPr>
            <a:lstStyle/>
            <a:p>
              <a:pPr eaLnBrk="0" hangingPunct="0"/>
              <a:r>
                <a:rPr lang="en-US" altLang="zh-CN" i="1">
                  <a:solidFill>
                    <a:srgbClr val="400000"/>
                  </a:solidFill>
                  <a:latin typeface="Times New Roman" panose="02020603050405020304" pitchFamily="18" charset="0"/>
                </a:rPr>
                <a:t>R</a:t>
              </a:r>
              <a:endParaRPr lang="en-US" altLang="zh-CN" b="1">
                <a:latin typeface="Times New Roman" panose="02020603050405020304" pitchFamily="18" charset="0"/>
              </a:endParaRPr>
            </a:p>
          </p:txBody>
        </p:sp>
        <p:sp>
          <p:nvSpPr>
            <p:cNvPr id="236582" name="直接连接符 236581"/>
            <p:cNvSpPr/>
            <p:nvPr/>
          </p:nvSpPr>
          <p:spPr>
            <a:xfrm>
              <a:off x="388" y="1408"/>
              <a:ext cx="240" cy="0"/>
            </a:xfrm>
            <a:prstGeom prst="line">
              <a:avLst/>
            </a:prstGeom>
            <a:ln w="28575" cap="flat" cmpd="sng">
              <a:solidFill>
                <a:srgbClr val="000000"/>
              </a:solidFill>
              <a:prstDash val="solid"/>
              <a:headEnd type="none" w="med" len="med"/>
              <a:tailEnd type="none" w="med" len="med"/>
            </a:ln>
          </p:spPr>
        </p:sp>
        <p:sp>
          <p:nvSpPr>
            <p:cNvPr id="236583" name="直接连接符 236582"/>
            <p:cNvSpPr/>
            <p:nvPr/>
          </p:nvSpPr>
          <p:spPr>
            <a:xfrm>
              <a:off x="450" y="1491"/>
              <a:ext cx="119" cy="1"/>
            </a:xfrm>
            <a:prstGeom prst="line">
              <a:avLst/>
            </a:prstGeom>
            <a:ln w="28575" cap="flat" cmpd="sng">
              <a:solidFill>
                <a:srgbClr val="000000"/>
              </a:solidFill>
              <a:prstDash val="solid"/>
              <a:headEnd type="none" w="med" len="med"/>
              <a:tailEnd type="none" w="med" len="med"/>
            </a:ln>
          </p:spPr>
        </p:sp>
        <p:sp>
          <p:nvSpPr>
            <p:cNvPr id="236584" name="直接连接符 236583"/>
            <p:cNvSpPr/>
            <p:nvPr/>
          </p:nvSpPr>
          <p:spPr>
            <a:xfrm flipH="1" flipV="1">
              <a:off x="499" y="1014"/>
              <a:ext cx="2" cy="396"/>
            </a:xfrm>
            <a:prstGeom prst="line">
              <a:avLst/>
            </a:prstGeom>
            <a:ln w="19050" cap="flat" cmpd="sng">
              <a:solidFill>
                <a:srgbClr val="800000"/>
              </a:solidFill>
              <a:prstDash val="solid"/>
              <a:headEnd type="none" w="med" len="med"/>
              <a:tailEnd type="none" w="med" len="med"/>
            </a:ln>
          </p:spPr>
        </p:sp>
        <p:sp>
          <p:nvSpPr>
            <p:cNvPr id="236585" name="文本框 236584"/>
            <p:cNvSpPr txBox="1"/>
            <p:nvPr/>
          </p:nvSpPr>
          <p:spPr>
            <a:xfrm>
              <a:off x="576" y="1573"/>
              <a:ext cx="672" cy="288"/>
            </a:xfrm>
            <a:prstGeom prst="rect">
              <a:avLst/>
            </a:prstGeom>
            <a:noFill/>
            <a:ln w="27051">
              <a:noFill/>
            </a:ln>
          </p:spPr>
          <p:txBody>
            <a:bodyPr>
              <a:spAutoFit/>
            </a:bodyPr>
            <a:lstStyle/>
            <a:p>
              <a:pPr eaLnBrk="0" hangingPunct="0">
                <a:spcBef>
                  <a:spcPct val="50000"/>
                </a:spcBef>
              </a:pPr>
              <a:r>
                <a:rPr lang="en-US" altLang="zh-CN" b="1">
                  <a:latin typeface="Times New Roman" panose="02020603050405020304" pitchFamily="18" charset="0"/>
                </a:rPr>
                <a:t>10V</a:t>
              </a:r>
              <a:endParaRPr lang="en-US" altLang="zh-CN" b="1">
                <a:latin typeface="Times New Roman" panose="02020603050405020304" pitchFamily="18" charset="0"/>
              </a:endParaRPr>
            </a:p>
          </p:txBody>
        </p:sp>
        <p:sp>
          <p:nvSpPr>
            <p:cNvPr id="236586" name="矩形 236585"/>
            <p:cNvSpPr/>
            <p:nvPr/>
          </p:nvSpPr>
          <p:spPr>
            <a:xfrm>
              <a:off x="750" y="1285"/>
              <a:ext cx="210" cy="230"/>
            </a:xfrm>
            <a:prstGeom prst="rect">
              <a:avLst/>
            </a:prstGeom>
            <a:noFill/>
            <a:ln w="9525">
              <a:noFill/>
            </a:ln>
          </p:spPr>
          <p:txBody>
            <a:bodyPr lIns="0" tIns="0" rIns="0" bIns="0">
              <a:spAutoFit/>
            </a:bodyPr>
            <a:lstStyle/>
            <a:p>
              <a:pPr eaLnBrk="0" hangingPunct="0"/>
              <a:r>
                <a:rPr lang="en-US" altLang="zh-CN" i="1">
                  <a:solidFill>
                    <a:srgbClr val="400000"/>
                  </a:solidFill>
                  <a:latin typeface="Times New Roman" panose="02020603050405020304" pitchFamily="18" charset="0"/>
                </a:rPr>
                <a:t>E</a:t>
              </a:r>
              <a:endParaRPr lang="en-US" altLang="zh-CN" b="1">
                <a:latin typeface="Times New Roman" panose="02020603050405020304" pitchFamily="18" charset="0"/>
              </a:endParaRPr>
            </a:p>
          </p:txBody>
        </p:sp>
        <p:sp>
          <p:nvSpPr>
            <p:cNvPr id="236587" name="矩形 236586"/>
            <p:cNvSpPr/>
            <p:nvPr/>
          </p:nvSpPr>
          <p:spPr>
            <a:xfrm>
              <a:off x="1104" y="1093"/>
              <a:ext cx="513" cy="288"/>
            </a:xfrm>
            <a:prstGeom prst="rect">
              <a:avLst/>
            </a:prstGeom>
            <a:noFill/>
            <a:ln w="27051">
              <a:noFill/>
            </a:ln>
          </p:spPr>
          <p:txBody>
            <a:bodyPr wrap="none" anchor="t">
              <a:spAutoFit/>
            </a:bodyPr>
            <a:lstStyle/>
            <a:p>
              <a:pPr eaLnBrk="0" hangingPunct="0"/>
              <a:r>
                <a:rPr lang="en-US" altLang="zh-CN" b="1">
                  <a:latin typeface="Times New Roman" panose="02020603050405020304" pitchFamily="18" charset="0"/>
                </a:rPr>
                <a:t>1k</a:t>
              </a:r>
              <a:r>
                <a:rPr lang="en-US" altLang="zh-CN" b="1">
                  <a:latin typeface="宋体" panose="02010600030101010101" pitchFamily="2" charset="-122"/>
                </a:rPr>
                <a:t>Ω</a:t>
              </a:r>
              <a:endParaRPr lang="en-US" altLang="zh-CN" b="1">
                <a:latin typeface="宋体" panose="02010600030101010101" pitchFamily="2" charset="-122"/>
              </a:endParaRPr>
            </a:p>
          </p:txBody>
        </p:sp>
        <p:sp>
          <p:nvSpPr>
            <p:cNvPr id="236588" name="直接连接符 236587"/>
            <p:cNvSpPr/>
            <p:nvPr/>
          </p:nvSpPr>
          <p:spPr>
            <a:xfrm flipH="1" flipV="1">
              <a:off x="1903" y="1020"/>
              <a:ext cx="2" cy="354"/>
            </a:xfrm>
            <a:prstGeom prst="line">
              <a:avLst/>
            </a:prstGeom>
            <a:ln w="19050" cap="flat" cmpd="sng">
              <a:solidFill>
                <a:srgbClr val="800000"/>
              </a:solidFill>
              <a:prstDash val="solid"/>
              <a:headEnd type="none" w="med" len="med"/>
              <a:tailEnd type="none" w="med" len="med"/>
            </a:ln>
          </p:spPr>
        </p:sp>
        <p:sp>
          <p:nvSpPr>
            <p:cNvPr id="236589" name="直接连接符 236588"/>
            <p:cNvSpPr/>
            <p:nvPr/>
          </p:nvSpPr>
          <p:spPr>
            <a:xfrm flipH="1" flipV="1">
              <a:off x="1903" y="1494"/>
              <a:ext cx="2" cy="498"/>
            </a:xfrm>
            <a:prstGeom prst="line">
              <a:avLst/>
            </a:prstGeom>
            <a:ln w="19050" cap="flat" cmpd="sng">
              <a:solidFill>
                <a:srgbClr val="800000"/>
              </a:solidFill>
              <a:prstDash val="solid"/>
              <a:headEnd type="none" w="med" len="med"/>
              <a:tailEnd type="none" w="med" len="med"/>
            </a:ln>
          </p:spPr>
        </p:sp>
      </p:grpSp>
      <p:grpSp>
        <p:nvGrpSpPr>
          <p:cNvPr id="236590" name="组合 236589"/>
          <p:cNvGrpSpPr/>
          <p:nvPr/>
        </p:nvGrpSpPr>
        <p:grpSpPr>
          <a:xfrm>
            <a:off x="3251200" y="1433513"/>
            <a:ext cx="2601913" cy="2032000"/>
            <a:chOff x="2259" y="930"/>
            <a:chExt cx="1639" cy="1280"/>
          </a:xfrm>
        </p:grpSpPr>
        <p:sp>
          <p:nvSpPr>
            <p:cNvPr id="236591" name="直接连接符 236590"/>
            <p:cNvSpPr/>
            <p:nvPr/>
          </p:nvSpPr>
          <p:spPr>
            <a:xfrm>
              <a:off x="2521" y="1227"/>
              <a:ext cx="48" cy="1"/>
            </a:xfrm>
            <a:prstGeom prst="line">
              <a:avLst/>
            </a:prstGeom>
            <a:ln w="19050" cap="flat" cmpd="sng">
              <a:solidFill>
                <a:srgbClr val="000000"/>
              </a:solidFill>
              <a:prstDash val="solid"/>
              <a:headEnd type="none" w="med" len="med"/>
              <a:tailEnd type="none" w="med" len="med"/>
            </a:ln>
          </p:spPr>
        </p:sp>
        <p:sp>
          <p:nvSpPr>
            <p:cNvPr id="236592" name="直接连接符 236591"/>
            <p:cNvSpPr/>
            <p:nvPr/>
          </p:nvSpPr>
          <p:spPr>
            <a:xfrm>
              <a:off x="2486" y="2204"/>
              <a:ext cx="47" cy="1"/>
            </a:xfrm>
            <a:prstGeom prst="line">
              <a:avLst/>
            </a:prstGeom>
            <a:ln w="19050" cap="flat" cmpd="sng">
              <a:solidFill>
                <a:srgbClr val="000000"/>
              </a:solidFill>
              <a:prstDash val="solid"/>
              <a:headEnd type="none" w="med" len="med"/>
              <a:tailEnd type="none" w="med" len="med"/>
            </a:ln>
          </p:spPr>
        </p:sp>
        <p:sp>
          <p:nvSpPr>
            <p:cNvPr id="236593" name="矩形 236592"/>
            <p:cNvSpPr/>
            <p:nvPr/>
          </p:nvSpPr>
          <p:spPr>
            <a:xfrm>
              <a:off x="2949" y="1180"/>
              <a:ext cx="249" cy="107"/>
            </a:xfrm>
            <a:prstGeom prst="rect">
              <a:avLst/>
            </a:prstGeom>
            <a:solidFill>
              <a:srgbClr val="FF0080"/>
            </a:solidFill>
            <a:ln w="19050" cap="flat" cmpd="sng">
              <a:solidFill>
                <a:srgbClr val="FF0080"/>
              </a:solidFill>
              <a:prstDash val="solid"/>
              <a:miter/>
              <a:headEnd type="none" w="med" len="med"/>
              <a:tailEnd type="none" w="med" len="med"/>
            </a:ln>
          </p:spPr>
          <p:txBody>
            <a:bodyPr/>
            <a:lstStyle/>
            <a:p>
              <a:endParaRPr lang="zh-CN" altLang="en-US"/>
            </a:p>
          </p:txBody>
        </p:sp>
        <p:sp>
          <p:nvSpPr>
            <p:cNvPr id="236594" name="直接连接符 236593"/>
            <p:cNvSpPr/>
            <p:nvPr/>
          </p:nvSpPr>
          <p:spPr>
            <a:xfrm flipV="1">
              <a:off x="2949" y="1180"/>
              <a:ext cx="1" cy="95"/>
            </a:xfrm>
            <a:prstGeom prst="line">
              <a:avLst/>
            </a:prstGeom>
            <a:ln w="19050" cap="flat" cmpd="sng">
              <a:solidFill>
                <a:srgbClr val="0000FF"/>
              </a:solidFill>
              <a:prstDash val="solid"/>
              <a:headEnd type="none" w="med" len="med"/>
              <a:tailEnd type="none" w="med" len="med"/>
            </a:ln>
          </p:spPr>
        </p:sp>
        <p:sp>
          <p:nvSpPr>
            <p:cNvPr id="236595" name="直接连接符 236594"/>
            <p:cNvSpPr/>
            <p:nvPr/>
          </p:nvSpPr>
          <p:spPr>
            <a:xfrm>
              <a:off x="2949" y="1180"/>
              <a:ext cx="238" cy="1"/>
            </a:xfrm>
            <a:prstGeom prst="line">
              <a:avLst/>
            </a:prstGeom>
            <a:ln w="19050" cap="flat" cmpd="sng">
              <a:solidFill>
                <a:srgbClr val="0000FF"/>
              </a:solidFill>
              <a:prstDash val="solid"/>
              <a:headEnd type="none" w="med" len="med"/>
              <a:tailEnd type="none" w="med" len="med"/>
            </a:ln>
          </p:spPr>
        </p:sp>
        <p:sp>
          <p:nvSpPr>
            <p:cNvPr id="236596" name="直接连接符 236595"/>
            <p:cNvSpPr/>
            <p:nvPr/>
          </p:nvSpPr>
          <p:spPr>
            <a:xfrm>
              <a:off x="3187" y="1180"/>
              <a:ext cx="1" cy="95"/>
            </a:xfrm>
            <a:prstGeom prst="line">
              <a:avLst/>
            </a:prstGeom>
            <a:ln w="19050" cap="flat" cmpd="sng">
              <a:solidFill>
                <a:srgbClr val="0000FF"/>
              </a:solidFill>
              <a:prstDash val="solid"/>
              <a:headEnd type="none" w="med" len="med"/>
              <a:tailEnd type="none" w="med" len="med"/>
            </a:ln>
          </p:spPr>
        </p:sp>
        <p:sp>
          <p:nvSpPr>
            <p:cNvPr id="236597" name="直接连接符 236596"/>
            <p:cNvSpPr/>
            <p:nvPr/>
          </p:nvSpPr>
          <p:spPr>
            <a:xfrm flipH="1">
              <a:off x="2949" y="1275"/>
              <a:ext cx="238" cy="1"/>
            </a:xfrm>
            <a:prstGeom prst="line">
              <a:avLst/>
            </a:prstGeom>
            <a:ln w="19050" cap="flat" cmpd="sng">
              <a:solidFill>
                <a:srgbClr val="0000FF"/>
              </a:solidFill>
              <a:prstDash val="solid"/>
              <a:headEnd type="none" w="med" len="med"/>
              <a:tailEnd type="none" w="med" len="med"/>
            </a:ln>
          </p:spPr>
        </p:sp>
        <p:sp>
          <p:nvSpPr>
            <p:cNvPr id="236598" name="直接连接符 236597"/>
            <p:cNvSpPr/>
            <p:nvPr/>
          </p:nvSpPr>
          <p:spPr>
            <a:xfrm>
              <a:off x="2830" y="1227"/>
              <a:ext cx="119" cy="1"/>
            </a:xfrm>
            <a:prstGeom prst="line">
              <a:avLst/>
            </a:prstGeom>
            <a:ln w="19050" cap="flat" cmpd="sng">
              <a:solidFill>
                <a:srgbClr val="800000"/>
              </a:solidFill>
              <a:prstDash val="solid"/>
              <a:headEnd type="none" w="med" len="med"/>
              <a:tailEnd type="none" w="med" len="med"/>
            </a:ln>
          </p:spPr>
        </p:sp>
        <p:sp>
          <p:nvSpPr>
            <p:cNvPr id="236599" name="直接连接符 236598"/>
            <p:cNvSpPr/>
            <p:nvPr/>
          </p:nvSpPr>
          <p:spPr>
            <a:xfrm flipH="1">
              <a:off x="3187" y="1227"/>
              <a:ext cx="118" cy="1"/>
            </a:xfrm>
            <a:prstGeom prst="line">
              <a:avLst/>
            </a:prstGeom>
            <a:ln w="19050" cap="flat" cmpd="sng">
              <a:solidFill>
                <a:srgbClr val="800000"/>
              </a:solidFill>
              <a:prstDash val="solid"/>
              <a:headEnd type="none" w="med" len="med"/>
              <a:tailEnd type="none" w="med" len="med"/>
            </a:ln>
          </p:spPr>
        </p:sp>
        <p:sp>
          <p:nvSpPr>
            <p:cNvPr id="236600" name="直接连接符 236599"/>
            <p:cNvSpPr/>
            <p:nvPr/>
          </p:nvSpPr>
          <p:spPr>
            <a:xfrm>
              <a:off x="2259" y="1767"/>
              <a:ext cx="240" cy="0"/>
            </a:xfrm>
            <a:prstGeom prst="line">
              <a:avLst/>
            </a:prstGeom>
            <a:ln w="28575" cap="flat" cmpd="sng">
              <a:solidFill>
                <a:srgbClr val="000000"/>
              </a:solidFill>
              <a:prstDash val="solid"/>
              <a:headEnd type="none" w="med" len="med"/>
              <a:tailEnd type="none" w="med" len="med"/>
            </a:ln>
          </p:spPr>
        </p:sp>
        <p:sp>
          <p:nvSpPr>
            <p:cNvPr id="236601" name="直接连接符 236600"/>
            <p:cNvSpPr/>
            <p:nvPr/>
          </p:nvSpPr>
          <p:spPr>
            <a:xfrm>
              <a:off x="2321" y="1850"/>
              <a:ext cx="119" cy="1"/>
            </a:xfrm>
            <a:prstGeom prst="line">
              <a:avLst/>
            </a:prstGeom>
            <a:ln w="28575" cap="flat" cmpd="sng">
              <a:solidFill>
                <a:srgbClr val="000000"/>
              </a:solidFill>
              <a:prstDash val="solid"/>
              <a:headEnd type="none" w="med" len="med"/>
              <a:tailEnd type="none" w="med" len="med"/>
            </a:ln>
          </p:spPr>
        </p:sp>
        <p:sp>
          <p:nvSpPr>
            <p:cNvPr id="236602" name="直接连接符 236601"/>
            <p:cNvSpPr/>
            <p:nvPr/>
          </p:nvSpPr>
          <p:spPr>
            <a:xfrm flipH="1" flipV="1">
              <a:off x="2379" y="1854"/>
              <a:ext cx="1" cy="356"/>
            </a:xfrm>
            <a:prstGeom prst="line">
              <a:avLst/>
            </a:prstGeom>
            <a:ln w="19050" cap="flat" cmpd="sng">
              <a:solidFill>
                <a:srgbClr val="800000"/>
              </a:solidFill>
              <a:prstDash val="solid"/>
              <a:headEnd type="none" w="med" len="med"/>
              <a:tailEnd type="none" w="med" len="med"/>
            </a:ln>
          </p:spPr>
        </p:sp>
        <p:sp>
          <p:nvSpPr>
            <p:cNvPr id="236603" name="直接连接符 236602"/>
            <p:cNvSpPr/>
            <p:nvPr/>
          </p:nvSpPr>
          <p:spPr>
            <a:xfrm>
              <a:off x="2378" y="1227"/>
              <a:ext cx="452" cy="1"/>
            </a:xfrm>
            <a:prstGeom prst="line">
              <a:avLst/>
            </a:prstGeom>
            <a:ln w="19050" cap="flat" cmpd="sng">
              <a:solidFill>
                <a:srgbClr val="800000"/>
              </a:solidFill>
              <a:prstDash val="solid"/>
              <a:headEnd type="none" w="med" len="med"/>
              <a:tailEnd type="none" w="med" len="med"/>
            </a:ln>
          </p:spPr>
        </p:sp>
        <p:sp>
          <p:nvSpPr>
            <p:cNvPr id="236604" name="直接连接符 236603"/>
            <p:cNvSpPr/>
            <p:nvPr/>
          </p:nvSpPr>
          <p:spPr>
            <a:xfrm flipV="1">
              <a:off x="2382" y="2199"/>
              <a:ext cx="1386" cy="5"/>
            </a:xfrm>
            <a:prstGeom prst="line">
              <a:avLst/>
            </a:prstGeom>
            <a:ln w="19050" cap="flat" cmpd="sng">
              <a:solidFill>
                <a:srgbClr val="800000"/>
              </a:solidFill>
              <a:prstDash val="solid"/>
              <a:headEnd type="none" w="med" len="med"/>
              <a:tailEnd type="none" w="med" len="med"/>
            </a:ln>
          </p:spPr>
        </p:sp>
        <p:sp>
          <p:nvSpPr>
            <p:cNvPr id="236605" name="直接连接符 236604"/>
            <p:cNvSpPr/>
            <p:nvPr/>
          </p:nvSpPr>
          <p:spPr>
            <a:xfrm>
              <a:off x="3305" y="1227"/>
              <a:ext cx="475" cy="1"/>
            </a:xfrm>
            <a:prstGeom prst="line">
              <a:avLst/>
            </a:prstGeom>
            <a:ln w="19050" cap="flat" cmpd="sng">
              <a:solidFill>
                <a:srgbClr val="800000"/>
              </a:solidFill>
              <a:prstDash val="solid"/>
              <a:headEnd type="none" w="med" len="med"/>
              <a:tailEnd type="none" w="med" len="med"/>
            </a:ln>
          </p:spPr>
        </p:sp>
        <p:grpSp>
          <p:nvGrpSpPr>
            <p:cNvPr id="236606" name="组合 236605"/>
            <p:cNvGrpSpPr/>
            <p:nvPr/>
          </p:nvGrpSpPr>
          <p:grpSpPr>
            <a:xfrm>
              <a:off x="3409" y="1555"/>
              <a:ext cx="192" cy="547"/>
              <a:chOff x="4039" y="1089"/>
              <a:chExt cx="192" cy="547"/>
            </a:xfrm>
          </p:grpSpPr>
          <p:sp>
            <p:nvSpPr>
              <p:cNvPr id="236607" name="直接连接符 236606"/>
              <p:cNvSpPr/>
              <p:nvPr/>
            </p:nvSpPr>
            <p:spPr>
              <a:xfrm flipV="1">
                <a:off x="4051" y="1564"/>
                <a:ext cx="12" cy="71"/>
              </a:xfrm>
              <a:prstGeom prst="line">
                <a:avLst/>
              </a:prstGeom>
              <a:ln w="19050" cap="flat" cmpd="sng">
                <a:solidFill>
                  <a:srgbClr val="0000FF"/>
                </a:solidFill>
                <a:prstDash val="solid"/>
                <a:headEnd type="none" w="med" len="med"/>
                <a:tailEnd type="none" w="med" len="med"/>
              </a:ln>
            </p:spPr>
          </p:sp>
          <p:sp>
            <p:nvSpPr>
              <p:cNvPr id="236608" name="直接连接符 236607"/>
              <p:cNvSpPr/>
              <p:nvPr/>
            </p:nvSpPr>
            <p:spPr>
              <a:xfrm>
                <a:off x="4039" y="1564"/>
                <a:ext cx="12" cy="71"/>
              </a:xfrm>
              <a:prstGeom prst="line">
                <a:avLst/>
              </a:prstGeom>
              <a:ln w="19050" cap="flat" cmpd="sng">
                <a:solidFill>
                  <a:srgbClr val="0000FF"/>
                </a:solidFill>
                <a:prstDash val="solid"/>
                <a:headEnd type="none" w="med" len="med"/>
                <a:tailEnd type="none" w="med" len="med"/>
              </a:ln>
            </p:spPr>
          </p:sp>
          <p:sp>
            <p:nvSpPr>
              <p:cNvPr id="236609" name="直接连接符 236608"/>
              <p:cNvSpPr/>
              <p:nvPr/>
            </p:nvSpPr>
            <p:spPr>
              <a:xfrm flipH="1">
                <a:off x="4039" y="1564"/>
                <a:ext cx="24" cy="1"/>
              </a:xfrm>
              <a:prstGeom prst="line">
                <a:avLst/>
              </a:prstGeom>
              <a:ln w="19050" cap="flat" cmpd="sng">
                <a:solidFill>
                  <a:srgbClr val="0000FF"/>
                </a:solidFill>
                <a:prstDash val="solid"/>
                <a:headEnd type="none" w="med" len="med"/>
                <a:tailEnd type="none" w="med" len="med"/>
              </a:ln>
            </p:spPr>
          </p:sp>
          <p:sp>
            <p:nvSpPr>
              <p:cNvPr id="236610" name="直接连接符 236609"/>
              <p:cNvSpPr/>
              <p:nvPr/>
            </p:nvSpPr>
            <p:spPr>
              <a:xfrm>
                <a:off x="4039" y="1564"/>
                <a:ext cx="1" cy="1"/>
              </a:xfrm>
              <a:prstGeom prst="line">
                <a:avLst/>
              </a:prstGeom>
              <a:ln w="19050" cap="flat" cmpd="sng">
                <a:solidFill>
                  <a:srgbClr val="0000FF"/>
                </a:solidFill>
                <a:prstDash val="solid"/>
                <a:headEnd type="none" w="med" len="med"/>
                <a:tailEnd type="none" w="med" len="med"/>
              </a:ln>
            </p:spPr>
          </p:sp>
          <p:sp>
            <p:nvSpPr>
              <p:cNvPr id="236611" name="直接连接符 236610"/>
              <p:cNvSpPr/>
              <p:nvPr/>
            </p:nvSpPr>
            <p:spPr>
              <a:xfrm>
                <a:off x="4051" y="1635"/>
                <a:ext cx="1" cy="1"/>
              </a:xfrm>
              <a:prstGeom prst="line">
                <a:avLst/>
              </a:prstGeom>
              <a:ln w="19050" cap="flat" cmpd="sng">
                <a:solidFill>
                  <a:srgbClr val="0000FF"/>
                </a:solidFill>
                <a:prstDash val="solid"/>
                <a:headEnd type="none" w="med" len="med"/>
                <a:tailEnd type="none" w="med" len="med"/>
              </a:ln>
            </p:spPr>
          </p:sp>
          <p:sp>
            <p:nvSpPr>
              <p:cNvPr id="236612" name="直接连接符 236611"/>
              <p:cNvSpPr/>
              <p:nvPr/>
            </p:nvSpPr>
            <p:spPr>
              <a:xfrm>
                <a:off x="4051" y="1564"/>
                <a:ext cx="1" cy="71"/>
              </a:xfrm>
              <a:prstGeom prst="line">
                <a:avLst/>
              </a:prstGeom>
              <a:ln w="19050" cap="flat" cmpd="sng">
                <a:solidFill>
                  <a:srgbClr val="0000FF"/>
                </a:solidFill>
                <a:prstDash val="solid"/>
                <a:headEnd type="none" w="med" len="med"/>
                <a:tailEnd type="none" w="med" len="med"/>
              </a:ln>
            </p:spPr>
          </p:sp>
          <p:sp>
            <p:nvSpPr>
              <p:cNvPr id="236613" name="直接连接符 236612"/>
              <p:cNvSpPr/>
              <p:nvPr/>
            </p:nvSpPr>
            <p:spPr>
              <a:xfrm>
                <a:off x="4063" y="1564"/>
                <a:ext cx="1" cy="1"/>
              </a:xfrm>
              <a:prstGeom prst="line">
                <a:avLst/>
              </a:prstGeom>
              <a:ln w="19050" cap="flat" cmpd="sng">
                <a:solidFill>
                  <a:srgbClr val="0000FF"/>
                </a:solidFill>
                <a:prstDash val="solid"/>
                <a:headEnd type="none" w="med" len="med"/>
                <a:tailEnd type="none" w="med" len="med"/>
              </a:ln>
            </p:spPr>
          </p:sp>
          <p:sp>
            <p:nvSpPr>
              <p:cNvPr id="236614" name="直接连接符 236613"/>
              <p:cNvSpPr/>
              <p:nvPr/>
            </p:nvSpPr>
            <p:spPr>
              <a:xfrm>
                <a:off x="4051" y="1445"/>
                <a:ext cx="1" cy="119"/>
              </a:xfrm>
              <a:prstGeom prst="line">
                <a:avLst/>
              </a:prstGeom>
              <a:ln w="19050" cap="flat" cmpd="sng">
                <a:solidFill>
                  <a:srgbClr val="800000"/>
                </a:solidFill>
                <a:prstDash val="solid"/>
                <a:headEnd type="none" w="med" len="med"/>
                <a:tailEnd type="none" w="med" len="med"/>
              </a:ln>
            </p:spPr>
          </p:sp>
          <p:sp>
            <p:nvSpPr>
              <p:cNvPr id="236615" name="直接连接符 236614"/>
              <p:cNvSpPr/>
              <p:nvPr/>
            </p:nvSpPr>
            <p:spPr>
              <a:xfrm flipV="1">
                <a:off x="4051" y="1089"/>
                <a:ext cx="1" cy="356"/>
              </a:xfrm>
              <a:prstGeom prst="line">
                <a:avLst/>
              </a:prstGeom>
              <a:ln w="19050" cap="flat" cmpd="sng">
                <a:solidFill>
                  <a:srgbClr val="800000"/>
                </a:solidFill>
                <a:prstDash val="solid"/>
                <a:headEnd type="none" w="med" len="med"/>
                <a:tailEnd type="none" w="med" len="med"/>
              </a:ln>
            </p:spPr>
          </p:sp>
          <p:sp>
            <p:nvSpPr>
              <p:cNvPr id="236616" name="矩形 236615"/>
              <p:cNvSpPr/>
              <p:nvPr/>
            </p:nvSpPr>
            <p:spPr>
              <a:xfrm>
                <a:off x="4167" y="1148"/>
                <a:ext cx="64" cy="230"/>
              </a:xfrm>
              <a:prstGeom prst="rect">
                <a:avLst/>
              </a:prstGeom>
              <a:noFill/>
              <a:ln w="9525">
                <a:noFill/>
              </a:ln>
            </p:spPr>
            <p:txBody>
              <a:bodyPr wrap="none" lIns="0" tIns="0" rIns="0" bIns="0">
                <a:spAutoFit/>
              </a:bodyPr>
              <a:lstStyle/>
              <a:p>
                <a:pPr eaLnBrk="0" hangingPunct="0"/>
                <a:r>
                  <a:rPr lang="en-US" altLang="zh-CN" i="1">
                    <a:solidFill>
                      <a:srgbClr val="400000"/>
                    </a:solidFill>
                    <a:latin typeface="Times New Roman" panose="02020603050405020304" pitchFamily="18" charset="0"/>
                  </a:rPr>
                  <a:t>I</a:t>
                </a:r>
                <a:endParaRPr lang="en-US" altLang="zh-CN" b="1">
                  <a:latin typeface="Times New Roman" panose="02020603050405020304" pitchFamily="18" charset="0"/>
                </a:endParaRPr>
              </a:p>
            </p:txBody>
          </p:sp>
        </p:grpSp>
        <p:sp>
          <p:nvSpPr>
            <p:cNvPr id="236617" name="矩形 236616"/>
            <p:cNvSpPr/>
            <p:nvPr/>
          </p:nvSpPr>
          <p:spPr>
            <a:xfrm>
              <a:off x="3062" y="930"/>
              <a:ext cx="117" cy="230"/>
            </a:xfrm>
            <a:prstGeom prst="rect">
              <a:avLst/>
            </a:prstGeom>
            <a:noFill/>
            <a:ln w="9525">
              <a:noFill/>
            </a:ln>
          </p:spPr>
          <p:txBody>
            <a:bodyPr wrap="none" lIns="0" tIns="0" rIns="0" bIns="0">
              <a:spAutoFit/>
            </a:bodyPr>
            <a:lstStyle/>
            <a:p>
              <a:pPr eaLnBrk="0" hangingPunct="0"/>
              <a:r>
                <a:rPr lang="en-US" altLang="zh-CN" i="1">
                  <a:solidFill>
                    <a:srgbClr val="400000"/>
                  </a:solidFill>
                  <a:latin typeface="Times New Roman" panose="02020603050405020304" pitchFamily="18" charset="0"/>
                </a:rPr>
                <a:t>R</a:t>
              </a:r>
              <a:endParaRPr lang="en-US" altLang="zh-CN" b="1">
                <a:latin typeface="Times New Roman" panose="02020603050405020304" pitchFamily="18" charset="0"/>
              </a:endParaRPr>
            </a:p>
          </p:txBody>
        </p:sp>
        <p:sp>
          <p:nvSpPr>
            <p:cNvPr id="236618" name="直接连接符 236617"/>
            <p:cNvSpPr/>
            <p:nvPr/>
          </p:nvSpPr>
          <p:spPr>
            <a:xfrm>
              <a:off x="2263" y="1618"/>
              <a:ext cx="240" cy="0"/>
            </a:xfrm>
            <a:prstGeom prst="line">
              <a:avLst/>
            </a:prstGeom>
            <a:ln w="28575" cap="flat" cmpd="sng">
              <a:solidFill>
                <a:srgbClr val="000000"/>
              </a:solidFill>
              <a:prstDash val="solid"/>
              <a:headEnd type="none" w="med" len="med"/>
              <a:tailEnd type="none" w="med" len="med"/>
            </a:ln>
          </p:spPr>
        </p:sp>
        <p:sp>
          <p:nvSpPr>
            <p:cNvPr id="236619" name="直接连接符 236618"/>
            <p:cNvSpPr/>
            <p:nvPr/>
          </p:nvSpPr>
          <p:spPr>
            <a:xfrm>
              <a:off x="2325" y="1701"/>
              <a:ext cx="119" cy="1"/>
            </a:xfrm>
            <a:prstGeom prst="line">
              <a:avLst/>
            </a:prstGeom>
            <a:ln w="28575" cap="flat" cmpd="sng">
              <a:solidFill>
                <a:srgbClr val="000000"/>
              </a:solidFill>
              <a:prstDash val="solid"/>
              <a:headEnd type="none" w="med" len="med"/>
              <a:tailEnd type="none" w="med" len="med"/>
            </a:ln>
          </p:spPr>
        </p:sp>
        <p:sp>
          <p:nvSpPr>
            <p:cNvPr id="236620" name="直接连接符 236619"/>
            <p:cNvSpPr/>
            <p:nvPr/>
          </p:nvSpPr>
          <p:spPr>
            <a:xfrm flipH="1" flipV="1">
              <a:off x="2374" y="1224"/>
              <a:ext cx="2" cy="396"/>
            </a:xfrm>
            <a:prstGeom prst="line">
              <a:avLst/>
            </a:prstGeom>
            <a:ln w="19050" cap="flat" cmpd="sng">
              <a:solidFill>
                <a:srgbClr val="800000"/>
              </a:solidFill>
              <a:prstDash val="solid"/>
              <a:headEnd type="none" w="med" len="med"/>
              <a:tailEnd type="none" w="med" len="med"/>
            </a:ln>
          </p:spPr>
        </p:sp>
        <p:sp>
          <p:nvSpPr>
            <p:cNvPr id="236621" name="文本框 236620"/>
            <p:cNvSpPr txBox="1"/>
            <p:nvPr/>
          </p:nvSpPr>
          <p:spPr>
            <a:xfrm>
              <a:off x="2451" y="1783"/>
              <a:ext cx="672" cy="288"/>
            </a:xfrm>
            <a:prstGeom prst="rect">
              <a:avLst/>
            </a:prstGeom>
            <a:noFill/>
            <a:ln w="27051">
              <a:noFill/>
            </a:ln>
          </p:spPr>
          <p:txBody>
            <a:bodyPr>
              <a:spAutoFit/>
            </a:bodyPr>
            <a:lstStyle/>
            <a:p>
              <a:pPr eaLnBrk="0" hangingPunct="0">
                <a:spcBef>
                  <a:spcPct val="50000"/>
                </a:spcBef>
              </a:pPr>
              <a:r>
                <a:rPr lang="en-US" altLang="zh-CN" b="1">
                  <a:latin typeface="Times New Roman" panose="02020603050405020304" pitchFamily="18" charset="0"/>
                </a:rPr>
                <a:t>10V</a:t>
              </a:r>
              <a:endParaRPr lang="en-US" altLang="zh-CN" b="1">
                <a:latin typeface="Times New Roman" panose="02020603050405020304" pitchFamily="18" charset="0"/>
              </a:endParaRPr>
            </a:p>
          </p:txBody>
        </p:sp>
        <p:sp>
          <p:nvSpPr>
            <p:cNvPr id="236622" name="矩形 236621"/>
            <p:cNvSpPr/>
            <p:nvPr/>
          </p:nvSpPr>
          <p:spPr>
            <a:xfrm>
              <a:off x="2625" y="1495"/>
              <a:ext cx="210" cy="230"/>
            </a:xfrm>
            <a:prstGeom prst="rect">
              <a:avLst/>
            </a:prstGeom>
            <a:noFill/>
            <a:ln w="9525">
              <a:noFill/>
            </a:ln>
          </p:spPr>
          <p:txBody>
            <a:bodyPr lIns="0" tIns="0" rIns="0" bIns="0">
              <a:spAutoFit/>
            </a:bodyPr>
            <a:lstStyle/>
            <a:p>
              <a:pPr eaLnBrk="0" hangingPunct="0"/>
              <a:r>
                <a:rPr lang="en-US" altLang="zh-CN" i="1">
                  <a:solidFill>
                    <a:srgbClr val="400000"/>
                  </a:solidFill>
                  <a:latin typeface="Times New Roman" panose="02020603050405020304" pitchFamily="18" charset="0"/>
                </a:rPr>
                <a:t>E</a:t>
              </a:r>
              <a:endParaRPr lang="en-US" altLang="zh-CN" b="1">
                <a:latin typeface="Times New Roman" panose="02020603050405020304" pitchFamily="18" charset="0"/>
              </a:endParaRPr>
            </a:p>
          </p:txBody>
        </p:sp>
        <p:sp>
          <p:nvSpPr>
            <p:cNvPr id="236623" name="矩形 236622"/>
            <p:cNvSpPr/>
            <p:nvPr/>
          </p:nvSpPr>
          <p:spPr>
            <a:xfrm>
              <a:off x="2979" y="1303"/>
              <a:ext cx="513" cy="288"/>
            </a:xfrm>
            <a:prstGeom prst="rect">
              <a:avLst/>
            </a:prstGeom>
            <a:noFill/>
            <a:ln w="27051">
              <a:noFill/>
            </a:ln>
          </p:spPr>
          <p:txBody>
            <a:bodyPr wrap="none" anchor="t">
              <a:spAutoFit/>
            </a:bodyPr>
            <a:lstStyle/>
            <a:p>
              <a:pPr eaLnBrk="0" hangingPunct="0"/>
              <a:r>
                <a:rPr lang="en-US" altLang="zh-CN" b="1">
                  <a:latin typeface="Times New Roman" panose="02020603050405020304" pitchFamily="18" charset="0"/>
                </a:rPr>
                <a:t>1k</a:t>
              </a:r>
              <a:r>
                <a:rPr lang="en-US" altLang="zh-CN" b="1">
                  <a:latin typeface="宋体" panose="02010600030101010101" pitchFamily="2" charset="-122"/>
                </a:rPr>
                <a:t>Ω</a:t>
              </a:r>
              <a:endParaRPr lang="en-US" altLang="zh-CN" b="1">
                <a:latin typeface="宋体" panose="02010600030101010101" pitchFamily="2" charset="-122"/>
              </a:endParaRPr>
            </a:p>
          </p:txBody>
        </p:sp>
        <p:sp>
          <p:nvSpPr>
            <p:cNvPr id="236624" name="直接连接符 236623"/>
            <p:cNvSpPr/>
            <p:nvPr/>
          </p:nvSpPr>
          <p:spPr>
            <a:xfrm flipH="1" flipV="1">
              <a:off x="3778" y="1221"/>
              <a:ext cx="2" cy="391"/>
            </a:xfrm>
            <a:prstGeom prst="line">
              <a:avLst/>
            </a:prstGeom>
            <a:ln w="19050" cap="flat" cmpd="sng">
              <a:solidFill>
                <a:srgbClr val="800000"/>
              </a:solidFill>
              <a:prstDash val="solid"/>
              <a:headEnd type="none" w="med" len="med"/>
              <a:tailEnd type="none" w="med" len="med"/>
            </a:ln>
          </p:spPr>
        </p:sp>
        <p:sp>
          <p:nvSpPr>
            <p:cNvPr id="236625" name="直接连接符 236624"/>
            <p:cNvSpPr/>
            <p:nvPr/>
          </p:nvSpPr>
          <p:spPr>
            <a:xfrm flipH="1" flipV="1">
              <a:off x="3778" y="1704"/>
              <a:ext cx="2" cy="498"/>
            </a:xfrm>
            <a:prstGeom prst="line">
              <a:avLst/>
            </a:prstGeom>
            <a:ln w="19050" cap="flat" cmpd="sng">
              <a:solidFill>
                <a:srgbClr val="800000"/>
              </a:solidFill>
              <a:prstDash val="solid"/>
              <a:headEnd type="none" w="med" len="med"/>
              <a:tailEnd type="none" w="med" len="med"/>
            </a:ln>
          </p:spPr>
        </p:sp>
        <p:sp>
          <p:nvSpPr>
            <p:cNvPr id="236626" name="直接连接符 236625"/>
            <p:cNvSpPr/>
            <p:nvPr/>
          </p:nvSpPr>
          <p:spPr>
            <a:xfrm>
              <a:off x="3658" y="1631"/>
              <a:ext cx="240" cy="0"/>
            </a:xfrm>
            <a:prstGeom prst="line">
              <a:avLst/>
            </a:prstGeom>
            <a:ln w="28575" cap="flat" cmpd="sng">
              <a:solidFill>
                <a:srgbClr val="FF0000"/>
              </a:solidFill>
              <a:prstDash val="solid"/>
              <a:headEnd type="none" w="med" len="med"/>
              <a:tailEnd type="none" w="med" len="med"/>
            </a:ln>
          </p:spPr>
        </p:sp>
        <p:sp>
          <p:nvSpPr>
            <p:cNvPr id="236627" name="直接连接符 236626"/>
            <p:cNvSpPr/>
            <p:nvPr/>
          </p:nvSpPr>
          <p:spPr>
            <a:xfrm>
              <a:off x="3720" y="1714"/>
              <a:ext cx="119" cy="1"/>
            </a:xfrm>
            <a:prstGeom prst="line">
              <a:avLst/>
            </a:prstGeom>
            <a:ln w="28575" cap="flat" cmpd="sng">
              <a:solidFill>
                <a:srgbClr val="FF0000"/>
              </a:solidFill>
              <a:prstDash val="solid"/>
              <a:headEnd type="none" w="med" len="med"/>
              <a:tailEnd type="none" w="med" len="med"/>
            </a:ln>
          </p:spPr>
        </p:sp>
      </p:grpSp>
      <p:sp>
        <p:nvSpPr>
          <p:cNvPr id="236628" name="文本框 236627"/>
          <p:cNvSpPr txBox="1"/>
          <p:nvPr/>
        </p:nvSpPr>
        <p:spPr>
          <a:xfrm>
            <a:off x="381000" y="1066800"/>
            <a:ext cx="914400" cy="457200"/>
          </a:xfrm>
          <a:prstGeom prst="rect">
            <a:avLst/>
          </a:prstGeom>
          <a:noFill/>
          <a:ln w="27051">
            <a:noFill/>
          </a:ln>
        </p:spPr>
        <p:txBody>
          <a:bodyPr>
            <a:spAutoFit/>
          </a:bodyPr>
          <a:lstStyle/>
          <a:p>
            <a:pPr eaLnBrk="0" hangingPunct="0">
              <a:spcBef>
                <a:spcPct val="50000"/>
              </a:spcBef>
            </a:pPr>
            <a:r>
              <a:rPr lang="zh-CN" altLang="en-US" b="1" dirty="0">
                <a:latin typeface="Times New Roman" panose="02020603050405020304" pitchFamily="18" charset="0"/>
              </a:rPr>
              <a:t>例：</a:t>
            </a:r>
            <a:endParaRPr lang="zh-CN" altLang="en-US" b="1">
              <a:latin typeface="Times New Roman" panose="02020603050405020304" pitchFamily="18" charset="0"/>
            </a:endParaRPr>
          </a:p>
        </p:txBody>
      </p:sp>
      <p:sp>
        <p:nvSpPr>
          <p:cNvPr id="236629" name="文本框 236628"/>
          <p:cNvSpPr txBox="1"/>
          <p:nvPr/>
        </p:nvSpPr>
        <p:spPr>
          <a:xfrm>
            <a:off x="3563938" y="1052513"/>
            <a:ext cx="1790700" cy="457200"/>
          </a:xfrm>
          <a:prstGeom prst="rect">
            <a:avLst/>
          </a:prstGeom>
          <a:noFill/>
          <a:ln w="27051">
            <a:noFill/>
          </a:ln>
        </p:spPr>
        <p:txBody>
          <a:bodyPr>
            <a:spAutoFit/>
          </a:bodyPr>
          <a:lstStyle/>
          <a:p>
            <a:pPr algn="l" eaLnBrk="0" hangingPunct="0">
              <a:spcBef>
                <a:spcPct val="50000"/>
              </a:spcBef>
            </a:pPr>
            <a:r>
              <a:rPr lang="zh-CN" altLang="en-US" b="1" dirty="0">
                <a:solidFill>
                  <a:schemeClr val="folHlink"/>
                </a:solidFill>
                <a:latin typeface="Times New Roman" panose="02020603050405020304" pitchFamily="18" charset="0"/>
                <a:ea typeface="楷体_GB2312" pitchFamily="49" charset="-122"/>
              </a:rPr>
              <a:t>恒压降模型</a:t>
            </a:r>
            <a:endParaRPr lang="zh-CN" altLang="en-US" b="1">
              <a:solidFill>
                <a:schemeClr val="folHlink"/>
              </a:solidFill>
              <a:latin typeface="Times New Roman" panose="02020603050405020304" pitchFamily="18" charset="0"/>
              <a:ea typeface="楷体_GB2312" pitchFamily="49" charset="-122"/>
            </a:endParaRPr>
          </a:p>
        </p:txBody>
      </p:sp>
      <p:graphicFrame>
        <p:nvGraphicFramePr>
          <p:cNvPr id="236630" name="对象 236629"/>
          <p:cNvGraphicFramePr/>
          <p:nvPr/>
        </p:nvGraphicFramePr>
        <p:xfrm>
          <a:off x="3098800" y="3922713"/>
          <a:ext cx="2819400" cy="709612"/>
        </p:xfrm>
        <a:graphic>
          <a:graphicData uri="http://schemas.openxmlformats.org/presentationml/2006/ole">
            <mc:AlternateContent xmlns:mc="http://schemas.openxmlformats.org/markup-compatibility/2006">
              <mc:Choice xmlns:v="urn:schemas-microsoft-com:vml" Requires="v">
                <p:oleObj spid="_x0000_s10253" name="" r:id="rId1" imgW="1548765" imgH="393700" progId="Equation.3">
                  <p:embed/>
                </p:oleObj>
              </mc:Choice>
              <mc:Fallback>
                <p:oleObj name="" r:id="rId1" imgW="1548765" imgH="393700" progId="Equation.3">
                  <p:embed/>
                  <p:pic>
                    <p:nvPicPr>
                      <p:cNvPr id="0" name="图片 3080"/>
                      <p:cNvPicPr/>
                      <p:nvPr/>
                    </p:nvPicPr>
                    <p:blipFill>
                      <a:blip r:embed="rId2"/>
                      <a:stretch>
                        <a:fillRect/>
                      </a:stretch>
                    </p:blipFill>
                    <p:spPr>
                      <a:xfrm>
                        <a:off x="3098800" y="3922713"/>
                        <a:ext cx="2819400" cy="709612"/>
                      </a:xfrm>
                      <a:prstGeom prst="rect">
                        <a:avLst/>
                      </a:prstGeom>
                      <a:noFill/>
                      <a:ln w="38100">
                        <a:noFill/>
                        <a:miter/>
                      </a:ln>
                    </p:spPr>
                  </p:pic>
                </p:oleObj>
              </mc:Fallback>
            </mc:AlternateContent>
          </a:graphicData>
        </a:graphic>
      </p:graphicFrame>
      <p:sp>
        <p:nvSpPr>
          <p:cNvPr id="236631" name="文本框 236630"/>
          <p:cNvSpPr txBox="1"/>
          <p:nvPr/>
        </p:nvSpPr>
        <p:spPr>
          <a:xfrm>
            <a:off x="315913" y="4143375"/>
            <a:ext cx="2286000" cy="457200"/>
          </a:xfrm>
          <a:prstGeom prst="rect">
            <a:avLst/>
          </a:prstGeom>
          <a:noFill/>
          <a:ln w="27051">
            <a:noFill/>
          </a:ln>
        </p:spPr>
        <p:txBody>
          <a:bodyPr>
            <a:spAutoFit/>
          </a:bodyPr>
          <a:lstStyle/>
          <a:p>
            <a:pPr eaLnBrk="0" hangingPunct="0">
              <a:spcBef>
                <a:spcPct val="50000"/>
              </a:spcBef>
            </a:pPr>
            <a:r>
              <a:rPr lang="zh-CN" altLang="en-US" b="1" dirty="0">
                <a:latin typeface="Times New Roman" panose="02020603050405020304" pitchFamily="18" charset="0"/>
              </a:rPr>
              <a:t>测量值  </a:t>
            </a:r>
            <a:r>
              <a:rPr lang="en-US" altLang="zh-CN" b="1">
                <a:latin typeface="Times New Roman" panose="02020603050405020304" pitchFamily="18" charset="0"/>
              </a:rPr>
              <a:t>9.32mA</a:t>
            </a:r>
            <a:endParaRPr lang="en-US" altLang="zh-CN" b="1">
              <a:latin typeface="Times New Roman" panose="02020603050405020304" pitchFamily="18" charset="0"/>
            </a:endParaRPr>
          </a:p>
        </p:txBody>
      </p:sp>
      <p:sp>
        <p:nvSpPr>
          <p:cNvPr id="236632" name="文本框 236631"/>
          <p:cNvSpPr txBox="1"/>
          <p:nvPr/>
        </p:nvSpPr>
        <p:spPr>
          <a:xfrm>
            <a:off x="3505200" y="4876800"/>
            <a:ext cx="1828800" cy="457200"/>
          </a:xfrm>
          <a:prstGeom prst="rect">
            <a:avLst/>
          </a:prstGeom>
          <a:noFill/>
          <a:ln w="27051">
            <a:noFill/>
          </a:ln>
        </p:spPr>
        <p:txBody>
          <a:bodyPr>
            <a:spAutoFit/>
          </a:bodyPr>
          <a:lstStyle/>
          <a:p>
            <a:pPr eaLnBrk="0" hangingPunct="0">
              <a:spcBef>
                <a:spcPct val="50000"/>
              </a:spcBef>
            </a:pPr>
            <a:r>
              <a:rPr lang="zh-CN" altLang="en-US" b="1" dirty="0">
                <a:latin typeface="Times New Roman" panose="02020603050405020304" pitchFamily="18" charset="0"/>
              </a:rPr>
              <a:t>相对误差</a:t>
            </a:r>
            <a:endParaRPr lang="zh-CN" altLang="en-US" b="1">
              <a:latin typeface="Times New Roman" panose="02020603050405020304" pitchFamily="18" charset="0"/>
            </a:endParaRPr>
          </a:p>
        </p:txBody>
      </p:sp>
      <p:graphicFrame>
        <p:nvGraphicFramePr>
          <p:cNvPr id="236633" name="对象 236632"/>
          <p:cNvGraphicFramePr/>
          <p:nvPr/>
        </p:nvGraphicFramePr>
        <p:xfrm>
          <a:off x="2362200" y="5410200"/>
          <a:ext cx="3330575" cy="709613"/>
        </p:xfrm>
        <a:graphic>
          <a:graphicData uri="http://schemas.openxmlformats.org/presentationml/2006/ole">
            <mc:AlternateContent xmlns:mc="http://schemas.openxmlformats.org/markup-compatibility/2006">
              <mc:Choice xmlns:v="urn:schemas-microsoft-com:vml" Requires="v">
                <p:oleObj spid="_x0000_s10254" name="" r:id="rId3" imgW="1828165" imgH="393700" progId="Equation.3">
                  <p:embed/>
                </p:oleObj>
              </mc:Choice>
              <mc:Fallback>
                <p:oleObj name="" r:id="rId3" imgW="1828165" imgH="393700" progId="Equation.3">
                  <p:embed/>
                  <p:pic>
                    <p:nvPicPr>
                      <p:cNvPr id="0" name="图片 3081"/>
                      <p:cNvPicPr/>
                      <p:nvPr/>
                    </p:nvPicPr>
                    <p:blipFill>
                      <a:blip r:embed="rId4"/>
                      <a:stretch>
                        <a:fillRect/>
                      </a:stretch>
                    </p:blipFill>
                    <p:spPr>
                      <a:xfrm>
                        <a:off x="2362200" y="5410200"/>
                        <a:ext cx="3330575" cy="709613"/>
                      </a:xfrm>
                      <a:prstGeom prst="rect">
                        <a:avLst/>
                      </a:prstGeom>
                      <a:noFill/>
                      <a:ln w="38100">
                        <a:noFill/>
                        <a:miter/>
                      </a:ln>
                    </p:spPr>
                  </p:pic>
                </p:oleObj>
              </mc:Fallback>
            </mc:AlternateContent>
          </a:graphicData>
        </a:graphic>
      </p:graphicFrame>
      <p:sp>
        <p:nvSpPr>
          <p:cNvPr id="236634" name="矩形 236633"/>
          <p:cNvSpPr/>
          <p:nvPr/>
        </p:nvSpPr>
        <p:spPr>
          <a:xfrm>
            <a:off x="6762750" y="1023938"/>
            <a:ext cx="1770063" cy="457200"/>
          </a:xfrm>
          <a:prstGeom prst="rect">
            <a:avLst/>
          </a:prstGeom>
          <a:noFill/>
          <a:ln w="27051">
            <a:noFill/>
          </a:ln>
        </p:spPr>
        <p:txBody>
          <a:bodyPr>
            <a:spAutoFit/>
          </a:bodyPr>
          <a:lstStyle/>
          <a:p>
            <a:pPr eaLnBrk="0" hangingPunct="0"/>
            <a:r>
              <a:rPr lang="zh-CN" altLang="en-US" b="1" dirty="0">
                <a:solidFill>
                  <a:schemeClr val="folHlink"/>
                </a:solidFill>
                <a:latin typeface="Times New Roman" panose="02020603050405020304" pitchFamily="18" charset="0"/>
                <a:ea typeface="楷体_GB2312" pitchFamily="49" charset="-122"/>
              </a:rPr>
              <a:t>理想模型</a:t>
            </a:r>
            <a:endParaRPr lang="zh-CN" altLang="en-US" b="1" dirty="0">
              <a:solidFill>
                <a:schemeClr val="folHlink"/>
              </a:solidFill>
              <a:latin typeface="Times New Roman" panose="02020603050405020304" pitchFamily="18" charset="0"/>
              <a:ea typeface="楷体_GB2312" pitchFamily="49" charset="-122"/>
            </a:endParaRPr>
          </a:p>
        </p:txBody>
      </p:sp>
      <p:grpSp>
        <p:nvGrpSpPr>
          <p:cNvPr id="236635" name="组合 236634"/>
          <p:cNvGrpSpPr/>
          <p:nvPr/>
        </p:nvGrpSpPr>
        <p:grpSpPr>
          <a:xfrm>
            <a:off x="6116638" y="1455738"/>
            <a:ext cx="2443162" cy="2032000"/>
            <a:chOff x="3853" y="917"/>
            <a:chExt cx="1539" cy="1280"/>
          </a:xfrm>
        </p:grpSpPr>
        <p:sp>
          <p:nvSpPr>
            <p:cNvPr id="236636" name="矩形 236635"/>
            <p:cNvSpPr/>
            <p:nvPr/>
          </p:nvSpPr>
          <p:spPr>
            <a:xfrm>
              <a:off x="4656" y="917"/>
              <a:ext cx="117" cy="230"/>
            </a:xfrm>
            <a:prstGeom prst="rect">
              <a:avLst/>
            </a:prstGeom>
            <a:noFill/>
            <a:ln w="9525">
              <a:noFill/>
            </a:ln>
          </p:spPr>
          <p:txBody>
            <a:bodyPr wrap="none" lIns="0" tIns="0" rIns="0" bIns="0">
              <a:spAutoFit/>
            </a:bodyPr>
            <a:lstStyle/>
            <a:p>
              <a:pPr eaLnBrk="0" hangingPunct="0"/>
              <a:r>
                <a:rPr lang="en-US" altLang="zh-CN" i="1">
                  <a:solidFill>
                    <a:srgbClr val="400000"/>
                  </a:solidFill>
                  <a:latin typeface="Times New Roman" panose="02020603050405020304" pitchFamily="18" charset="0"/>
                </a:rPr>
                <a:t>R</a:t>
              </a:r>
              <a:endParaRPr lang="en-US" altLang="zh-CN" b="1">
                <a:latin typeface="Times New Roman" panose="02020603050405020304" pitchFamily="18" charset="0"/>
              </a:endParaRPr>
            </a:p>
          </p:txBody>
        </p:sp>
        <p:grpSp>
          <p:nvGrpSpPr>
            <p:cNvPr id="236637" name="组合 236636"/>
            <p:cNvGrpSpPr/>
            <p:nvPr/>
          </p:nvGrpSpPr>
          <p:grpSpPr>
            <a:xfrm>
              <a:off x="3853" y="1167"/>
              <a:ext cx="1539" cy="1030"/>
              <a:chOff x="4064" y="1194"/>
              <a:chExt cx="1539" cy="1030"/>
            </a:xfrm>
          </p:grpSpPr>
          <p:sp>
            <p:nvSpPr>
              <p:cNvPr id="236638" name="直接连接符 236637"/>
              <p:cNvSpPr/>
              <p:nvPr/>
            </p:nvSpPr>
            <p:spPr>
              <a:xfrm>
                <a:off x="4326" y="1241"/>
                <a:ext cx="48" cy="1"/>
              </a:xfrm>
              <a:prstGeom prst="line">
                <a:avLst/>
              </a:prstGeom>
              <a:ln w="19050" cap="flat" cmpd="sng">
                <a:solidFill>
                  <a:srgbClr val="000000"/>
                </a:solidFill>
                <a:prstDash val="solid"/>
                <a:headEnd type="none" w="med" len="med"/>
                <a:tailEnd type="none" w="med" len="med"/>
              </a:ln>
            </p:spPr>
          </p:sp>
          <p:sp>
            <p:nvSpPr>
              <p:cNvPr id="236639" name="直接连接符 236638"/>
              <p:cNvSpPr/>
              <p:nvPr/>
            </p:nvSpPr>
            <p:spPr>
              <a:xfrm>
                <a:off x="4291" y="2218"/>
                <a:ext cx="47" cy="1"/>
              </a:xfrm>
              <a:prstGeom prst="line">
                <a:avLst/>
              </a:prstGeom>
              <a:ln w="19050" cap="flat" cmpd="sng">
                <a:solidFill>
                  <a:srgbClr val="000000"/>
                </a:solidFill>
                <a:prstDash val="solid"/>
                <a:headEnd type="none" w="med" len="med"/>
                <a:tailEnd type="none" w="med" len="med"/>
              </a:ln>
            </p:spPr>
          </p:sp>
          <p:sp>
            <p:nvSpPr>
              <p:cNvPr id="236640" name="矩形 236639"/>
              <p:cNvSpPr/>
              <p:nvPr/>
            </p:nvSpPr>
            <p:spPr>
              <a:xfrm>
                <a:off x="4754" y="1194"/>
                <a:ext cx="249" cy="107"/>
              </a:xfrm>
              <a:prstGeom prst="rect">
                <a:avLst/>
              </a:prstGeom>
              <a:solidFill>
                <a:srgbClr val="FF0080"/>
              </a:solidFill>
              <a:ln w="19050" cap="flat" cmpd="sng">
                <a:solidFill>
                  <a:srgbClr val="FF0080"/>
                </a:solidFill>
                <a:prstDash val="solid"/>
                <a:miter/>
                <a:headEnd type="none" w="med" len="med"/>
                <a:tailEnd type="none" w="med" len="med"/>
              </a:ln>
            </p:spPr>
            <p:txBody>
              <a:bodyPr/>
              <a:lstStyle/>
              <a:p>
                <a:endParaRPr lang="zh-CN" altLang="en-US"/>
              </a:p>
            </p:txBody>
          </p:sp>
          <p:sp>
            <p:nvSpPr>
              <p:cNvPr id="236641" name="直接连接符 236640"/>
              <p:cNvSpPr/>
              <p:nvPr/>
            </p:nvSpPr>
            <p:spPr>
              <a:xfrm flipV="1">
                <a:off x="4754" y="1194"/>
                <a:ext cx="1" cy="95"/>
              </a:xfrm>
              <a:prstGeom prst="line">
                <a:avLst/>
              </a:prstGeom>
              <a:ln w="19050" cap="flat" cmpd="sng">
                <a:solidFill>
                  <a:srgbClr val="0000FF"/>
                </a:solidFill>
                <a:prstDash val="solid"/>
                <a:headEnd type="none" w="med" len="med"/>
                <a:tailEnd type="none" w="med" len="med"/>
              </a:ln>
            </p:spPr>
          </p:sp>
          <p:sp>
            <p:nvSpPr>
              <p:cNvPr id="236642" name="直接连接符 236641"/>
              <p:cNvSpPr/>
              <p:nvPr/>
            </p:nvSpPr>
            <p:spPr>
              <a:xfrm>
                <a:off x="4754" y="1194"/>
                <a:ext cx="238" cy="1"/>
              </a:xfrm>
              <a:prstGeom prst="line">
                <a:avLst/>
              </a:prstGeom>
              <a:ln w="19050" cap="flat" cmpd="sng">
                <a:solidFill>
                  <a:srgbClr val="0000FF"/>
                </a:solidFill>
                <a:prstDash val="solid"/>
                <a:headEnd type="none" w="med" len="med"/>
                <a:tailEnd type="none" w="med" len="med"/>
              </a:ln>
            </p:spPr>
          </p:sp>
          <p:sp>
            <p:nvSpPr>
              <p:cNvPr id="236643" name="直接连接符 236642"/>
              <p:cNvSpPr/>
              <p:nvPr/>
            </p:nvSpPr>
            <p:spPr>
              <a:xfrm>
                <a:off x="4992" y="1194"/>
                <a:ext cx="1" cy="95"/>
              </a:xfrm>
              <a:prstGeom prst="line">
                <a:avLst/>
              </a:prstGeom>
              <a:ln w="19050" cap="flat" cmpd="sng">
                <a:solidFill>
                  <a:srgbClr val="0000FF"/>
                </a:solidFill>
                <a:prstDash val="solid"/>
                <a:headEnd type="none" w="med" len="med"/>
                <a:tailEnd type="none" w="med" len="med"/>
              </a:ln>
            </p:spPr>
          </p:sp>
          <p:sp>
            <p:nvSpPr>
              <p:cNvPr id="236644" name="直接连接符 236643"/>
              <p:cNvSpPr/>
              <p:nvPr/>
            </p:nvSpPr>
            <p:spPr>
              <a:xfrm flipH="1">
                <a:off x="4754" y="1289"/>
                <a:ext cx="238" cy="1"/>
              </a:xfrm>
              <a:prstGeom prst="line">
                <a:avLst/>
              </a:prstGeom>
              <a:ln w="19050" cap="flat" cmpd="sng">
                <a:solidFill>
                  <a:srgbClr val="0000FF"/>
                </a:solidFill>
                <a:prstDash val="solid"/>
                <a:headEnd type="none" w="med" len="med"/>
                <a:tailEnd type="none" w="med" len="med"/>
              </a:ln>
            </p:spPr>
          </p:sp>
          <p:sp>
            <p:nvSpPr>
              <p:cNvPr id="236645" name="直接连接符 236644"/>
              <p:cNvSpPr/>
              <p:nvPr/>
            </p:nvSpPr>
            <p:spPr>
              <a:xfrm>
                <a:off x="4635" y="1241"/>
                <a:ext cx="119" cy="1"/>
              </a:xfrm>
              <a:prstGeom prst="line">
                <a:avLst/>
              </a:prstGeom>
              <a:ln w="19050" cap="flat" cmpd="sng">
                <a:solidFill>
                  <a:srgbClr val="800000"/>
                </a:solidFill>
                <a:prstDash val="solid"/>
                <a:headEnd type="none" w="med" len="med"/>
                <a:tailEnd type="none" w="med" len="med"/>
              </a:ln>
            </p:spPr>
          </p:sp>
          <p:sp>
            <p:nvSpPr>
              <p:cNvPr id="236646" name="直接连接符 236645"/>
              <p:cNvSpPr/>
              <p:nvPr/>
            </p:nvSpPr>
            <p:spPr>
              <a:xfrm flipH="1">
                <a:off x="4992" y="1241"/>
                <a:ext cx="118" cy="1"/>
              </a:xfrm>
              <a:prstGeom prst="line">
                <a:avLst/>
              </a:prstGeom>
              <a:ln w="19050" cap="flat" cmpd="sng">
                <a:solidFill>
                  <a:srgbClr val="800000"/>
                </a:solidFill>
                <a:prstDash val="solid"/>
                <a:headEnd type="none" w="med" len="med"/>
                <a:tailEnd type="none" w="med" len="med"/>
              </a:ln>
            </p:spPr>
          </p:sp>
          <p:sp>
            <p:nvSpPr>
              <p:cNvPr id="236647" name="直接连接符 236646"/>
              <p:cNvSpPr/>
              <p:nvPr/>
            </p:nvSpPr>
            <p:spPr>
              <a:xfrm>
                <a:off x="4064" y="1781"/>
                <a:ext cx="240" cy="0"/>
              </a:xfrm>
              <a:prstGeom prst="line">
                <a:avLst/>
              </a:prstGeom>
              <a:ln w="28575" cap="flat" cmpd="sng">
                <a:solidFill>
                  <a:srgbClr val="000000"/>
                </a:solidFill>
                <a:prstDash val="solid"/>
                <a:headEnd type="none" w="med" len="med"/>
                <a:tailEnd type="none" w="med" len="med"/>
              </a:ln>
            </p:spPr>
          </p:sp>
          <p:sp>
            <p:nvSpPr>
              <p:cNvPr id="236648" name="直接连接符 236647"/>
              <p:cNvSpPr/>
              <p:nvPr/>
            </p:nvSpPr>
            <p:spPr>
              <a:xfrm>
                <a:off x="4126" y="1864"/>
                <a:ext cx="119" cy="1"/>
              </a:xfrm>
              <a:prstGeom prst="line">
                <a:avLst/>
              </a:prstGeom>
              <a:ln w="28575" cap="flat" cmpd="sng">
                <a:solidFill>
                  <a:srgbClr val="000000"/>
                </a:solidFill>
                <a:prstDash val="solid"/>
                <a:headEnd type="none" w="med" len="med"/>
                <a:tailEnd type="none" w="med" len="med"/>
              </a:ln>
            </p:spPr>
          </p:sp>
          <p:sp>
            <p:nvSpPr>
              <p:cNvPr id="236649" name="直接连接符 236648"/>
              <p:cNvSpPr/>
              <p:nvPr/>
            </p:nvSpPr>
            <p:spPr>
              <a:xfrm flipH="1" flipV="1">
                <a:off x="4184" y="1868"/>
                <a:ext cx="1" cy="356"/>
              </a:xfrm>
              <a:prstGeom prst="line">
                <a:avLst/>
              </a:prstGeom>
              <a:ln w="19050" cap="flat" cmpd="sng">
                <a:solidFill>
                  <a:srgbClr val="800000"/>
                </a:solidFill>
                <a:prstDash val="solid"/>
                <a:headEnd type="none" w="med" len="med"/>
                <a:tailEnd type="none" w="med" len="med"/>
              </a:ln>
            </p:spPr>
          </p:sp>
          <p:sp>
            <p:nvSpPr>
              <p:cNvPr id="236650" name="直接连接符 236649"/>
              <p:cNvSpPr/>
              <p:nvPr/>
            </p:nvSpPr>
            <p:spPr>
              <a:xfrm>
                <a:off x="4183" y="1241"/>
                <a:ext cx="452" cy="1"/>
              </a:xfrm>
              <a:prstGeom prst="line">
                <a:avLst/>
              </a:prstGeom>
              <a:ln w="19050" cap="flat" cmpd="sng">
                <a:solidFill>
                  <a:srgbClr val="800000"/>
                </a:solidFill>
                <a:prstDash val="solid"/>
                <a:headEnd type="none" w="med" len="med"/>
                <a:tailEnd type="none" w="med" len="med"/>
              </a:ln>
            </p:spPr>
          </p:sp>
          <p:sp>
            <p:nvSpPr>
              <p:cNvPr id="236651" name="直接连接符 236650"/>
              <p:cNvSpPr/>
              <p:nvPr/>
            </p:nvSpPr>
            <p:spPr>
              <a:xfrm flipV="1">
                <a:off x="4187" y="2213"/>
                <a:ext cx="1404" cy="5"/>
              </a:xfrm>
              <a:prstGeom prst="line">
                <a:avLst/>
              </a:prstGeom>
              <a:ln w="19050" cap="flat" cmpd="sng">
                <a:solidFill>
                  <a:srgbClr val="800000"/>
                </a:solidFill>
                <a:prstDash val="solid"/>
                <a:headEnd type="none" w="med" len="med"/>
                <a:tailEnd type="none" w="med" len="med"/>
              </a:ln>
            </p:spPr>
          </p:sp>
          <p:sp>
            <p:nvSpPr>
              <p:cNvPr id="236652" name="直接连接符 236651"/>
              <p:cNvSpPr/>
              <p:nvPr/>
            </p:nvSpPr>
            <p:spPr>
              <a:xfrm>
                <a:off x="5110" y="1241"/>
                <a:ext cx="475" cy="1"/>
              </a:xfrm>
              <a:prstGeom prst="line">
                <a:avLst/>
              </a:prstGeom>
              <a:ln w="19050" cap="flat" cmpd="sng">
                <a:solidFill>
                  <a:srgbClr val="800000"/>
                </a:solidFill>
                <a:prstDash val="solid"/>
                <a:headEnd type="none" w="med" len="med"/>
                <a:tailEnd type="none" w="med" len="med"/>
              </a:ln>
            </p:spPr>
          </p:sp>
          <p:grpSp>
            <p:nvGrpSpPr>
              <p:cNvPr id="236653" name="组合 236652"/>
              <p:cNvGrpSpPr/>
              <p:nvPr/>
            </p:nvGrpSpPr>
            <p:grpSpPr>
              <a:xfrm>
                <a:off x="5214" y="1569"/>
                <a:ext cx="192" cy="547"/>
                <a:chOff x="4039" y="1089"/>
                <a:chExt cx="192" cy="547"/>
              </a:xfrm>
            </p:grpSpPr>
            <p:sp>
              <p:nvSpPr>
                <p:cNvPr id="236654" name="直接连接符 236653"/>
                <p:cNvSpPr/>
                <p:nvPr/>
              </p:nvSpPr>
              <p:spPr>
                <a:xfrm flipV="1">
                  <a:off x="4051" y="1564"/>
                  <a:ext cx="12" cy="71"/>
                </a:xfrm>
                <a:prstGeom prst="line">
                  <a:avLst/>
                </a:prstGeom>
                <a:ln w="19050" cap="flat" cmpd="sng">
                  <a:solidFill>
                    <a:srgbClr val="0000FF"/>
                  </a:solidFill>
                  <a:prstDash val="solid"/>
                  <a:headEnd type="none" w="med" len="med"/>
                  <a:tailEnd type="none" w="med" len="med"/>
                </a:ln>
              </p:spPr>
            </p:sp>
            <p:sp>
              <p:nvSpPr>
                <p:cNvPr id="236655" name="直接连接符 236654"/>
                <p:cNvSpPr/>
                <p:nvPr/>
              </p:nvSpPr>
              <p:spPr>
                <a:xfrm>
                  <a:off x="4039" y="1564"/>
                  <a:ext cx="12" cy="71"/>
                </a:xfrm>
                <a:prstGeom prst="line">
                  <a:avLst/>
                </a:prstGeom>
                <a:ln w="19050" cap="flat" cmpd="sng">
                  <a:solidFill>
                    <a:srgbClr val="0000FF"/>
                  </a:solidFill>
                  <a:prstDash val="solid"/>
                  <a:headEnd type="none" w="med" len="med"/>
                  <a:tailEnd type="none" w="med" len="med"/>
                </a:ln>
              </p:spPr>
            </p:sp>
            <p:sp>
              <p:nvSpPr>
                <p:cNvPr id="236656" name="直接连接符 236655"/>
                <p:cNvSpPr/>
                <p:nvPr/>
              </p:nvSpPr>
              <p:spPr>
                <a:xfrm flipH="1">
                  <a:off x="4039" y="1564"/>
                  <a:ext cx="24" cy="1"/>
                </a:xfrm>
                <a:prstGeom prst="line">
                  <a:avLst/>
                </a:prstGeom>
                <a:ln w="19050" cap="flat" cmpd="sng">
                  <a:solidFill>
                    <a:srgbClr val="0000FF"/>
                  </a:solidFill>
                  <a:prstDash val="solid"/>
                  <a:headEnd type="none" w="med" len="med"/>
                  <a:tailEnd type="none" w="med" len="med"/>
                </a:ln>
              </p:spPr>
            </p:sp>
            <p:sp>
              <p:nvSpPr>
                <p:cNvPr id="236657" name="直接连接符 236656"/>
                <p:cNvSpPr/>
                <p:nvPr/>
              </p:nvSpPr>
              <p:spPr>
                <a:xfrm>
                  <a:off x="4039" y="1564"/>
                  <a:ext cx="1" cy="1"/>
                </a:xfrm>
                <a:prstGeom prst="line">
                  <a:avLst/>
                </a:prstGeom>
                <a:ln w="19050" cap="flat" cmpd="sng">
                  <a:solidFill>
                    <a:srgbClr val="0000FF"/>
                  </a:solidFill>
                  <a:prstDash val="solid"/>
                  <a:headEnd type="none" w="med" len="med"/>
                  <a:tailEnd type="none" w="med" len="med"/>
                </a:ln>
              </p:spPr>
            </p:sp>
            <p:sp>
              <p:nvSpPr>
                <p:cNvPr id="236658" name="直接连接符 236657"/>
                <p:cNvSpPr/>
                <p:nvPr/>
              </p:nvSpPr>
              <p:spPr>
                <a:xfrm>
                  <a:off x="4051" y="1635"/>
                  <a:ext cx="1" cy="1"/>
                </a:xfrm>
                <a:prstGeom prst="line">
                  <a:avLst/>
                </a:prstGeom>
                <a:ln w="19050" cap="flat" cmpd="sng">
                  <a:solidFill>
                    <a:srgbClr val="0000FF"/>
                  </a:solidFill>
                  <a:prstDash val="solid"/>
                  <a:headEnd type="none" w="med" len="med"/>
                  <a:tailEnd type="none" w="med" len="med"/>
                </a:ln>
              </p:spPr>
            </p:sp>
            <p:sp>
              <p:nvSpPr>
                <p:cNvPr id="236659" name="直接连接符 236658"/>
                <p:cNvSpPr/>
                <p:nvPr/>
              </p:nvSpPr>
              <p:spPr>
                <a:xfrm>
                  <a:off x="4051" y="1564"/>
                  <a:ext cx="1" cy="71"/>
                </a:xfrm>
                <a:prstGeom prst="line">
                  <a:avLst/>
                </a:prstGeom>
                <a:ln w="19050" cap="flat" cmpd="sng">
                  <a:solidFill>
                    <a:srgbClr val="0000FF"/>
                  </a:solidFill>
                  <a:prstDash val="solid"/>
                  <a:headEnd type="none" w="med" len="med"/>
                  <a:tailEnd type="none" w="med" len="med"/>
                </a:ln>
              </p:spPr>
            </p:sp>
            <p:sp>
              <p:nvSpPr>
                <p:cNvPr id="236660" name="直接连接符 236659"/>
                <p:cNvSpPr/>
                <p:nvPr/>
              </p:nvSpPr>
              <p:spPr>
                <a:xfrm>
                  <a:off x="4063" y="1564"/>
                  <a:ext cx="1" cy="1"/>
                </a:xfrm>
                <a:prstGeom prst="line">
                  <a:avLst/>
                </a:prstGeom>
                <a:ln w="19050" cap="flat" cmpd="sng">
                  <a:solidFill>
                    <a:srgbClr val="0000FF"/>
                  </a:solidFill>
                  <a:prstDash val="solid"/>
                  <a:headEnd type="none" w="med" len="med"/>
                  <a:tailEnd type="none" w="med" len="med"/>
                </a:ln>
              </p:spPr>
            </p:sp>
            <p:sp>
              <p:nvSpPr>
                <p:cNvPr id="236661" name="直接连接符 236660"/>
                <p:cNvSpPr/>
                <p:nvPr/>
              </p:nvSpPr>
              <p:spPr>
                <a:xfrm>
                  <a:off x="4051" y="1445"/>
                  <a:ext cx="1" cy="119"/>
                </a:xfrm>
                <a:prstGeom prst="line">
                  <a:avLst/>
                </a:prstGeom>
                <a:ln w="19050" cap="flat" cmpd="sng">
                  <a:solidFill>
                    <a:srgbClr val="800000"/>
                  </a:solidFill>
                  <a:prstDash val="solid"/>
                  <a:headEnd type="none" w="med" len="med"/>
                  <a:tailEnd type="none" w="med" len="med"/>
                </a:ln>
              </p:spPr>
            </p:sp>
            <p:sp>
              <p:nvSpPr>
                <p:cNvPr id="236662" name="直接连接符 236661"/>
                <p:cNvSpPr/>
                <p:nvPr/>
              </p:nvSpPr>
              <p:spPr>
                <a:xfrm flipV="1">
                  <a:off x="4051" y="1089"/>
                  <a:ext cx="1" cy="356"/>
                </a:xfrm>
                <a:prstGeom prst="line">
                  <a:avLst/>
                </a:prstGeom>
                <a:ln w="19050" cap="flat" cmpd="sng">
                  <a:solidFill>
                    <a:srgbClr val="800000"/>
                  </a:solidFill>
                  <a:prstDash val="solid"/>
                  <a:headEnd type="none" w="med" len="med"/>
                  <a:tailEnd type="none" w="med" len="med"/>
                </a:ln>
              </p:spPr>
            </p:sp>
            <p:sp>
              <p:nvSpPr>
                <p:cNvPr id="236663" name="矩形 236662"/>
                <p:cNvSpPr/>
                <p:nvPr/>
              </p:nvSpPr>
              <p:spPr>
                <a:xfrm>
                  <a:off x="4167" y="1148"/>
                  <a:ext cx="64" cy="230"/>
                </a:xfrm>
                <a:prstGeom prst="rect">
                  <a:avLst/>
                </a:prstGeom>
                <a:noFill/>
                <a:ln w="9525">
                  <a:noFill/>
                </a:ln>
              </p:spPr>
              <p:txBody>
                <a:bodyPr wrap="none" lIns="0" tIns="0" rIns="0" bIns="0">
                  <a:spAutoFit/>
                </a:bodyPr>
                <a:lstStyle/>
                <a:p>
                  <a:pPr eaLnBrk="0" hangingPunct="0"/>
                  <a:r>
                    <a:rPr lang="en-US" altLang="zh-CN" i="1">
                      <a:solidFill>
                        <a:srgbClr val="400000"/>
                      </a:solidFill>
                      <a:latin typeface="Times New Roman" panose="02020603050405020304" pitchFamily="18" charset="0"/>
                    </a:rPr>
                    <a:t>I</a:t>
                  </a:r>
                  <a:endParaRPr lang="en-US" altLang="zh-CN" b="1">
                    <a:latin typeface="Times New Roman" panose="02020603050405020304" pitchFamily="18" charset="0"/>
                  </a:endParaRPr>
                </a:p>
              </p:txBody>
            </p:sp>
          </p:grpSp>
          <p:sp>
            <p:nvSpPr>
              <p:cNvPr id="236664" name="直接连接符 236663"/>
              <p:cNvSpPr/>
              <p:nvPr/>
            </p:nvSpPr>
            <p:spPr>
              <a:xfrm>
                <a:off x="4068" y="1632"/>
                <a:ext cx="240" cy="0"/>
              </a:xfrm>
              <a:prstGeom prst="line">
                <a:avLst/>
              </a:prstGeom>
              <a:ln w="28575" cap="flat" cmpd="sng">
                <a:solidFill>
                  <a:srgbClr val="000000"/>
                </a:solidFill>
                <a:prstDash val="solid"/>
                <a:headEnd type="none" w="med" len="med"/>
                <a:tailEnd type="none" w="med" len="med"/>
              </a:ln>
            </p:spPr>
          </p:sp>
          <p:sp>
            <p:nvSpPr>
              <p:cNvPr id="236665" name="直接连接符 236664"/>
              <p:cNvSpPr/>
              <p:nvPr/>
            </p:nvSpPr>
            <p:spPr>
              <a:xfrm>
                <a:off x="4130" y="1715"/>
                <a:ext cx="119" cy="1"/>
              </a:xfrm>
              <a:prstGeom prst="line">
                <a:avLst/>
              </a:prstGeom>
              <a:ln w="28575" cap="flat" cmpd="sng">
                <a:solidFill>
                  <a:srgbClr val="000000"/>
                </a:solidFill>
                <a:prstDash val="solid"/>
                <a:headEnd type="none" w="med" len="med"/>
                <a:tailEnd type="none" w="med" len="med"/>
              </a:ln>
            </p:spPr>
          </p:sp>
          <p:sp>
            <p:nvSpPr>
              <p:cNvPr id="236666" name="直接连接符 236665"/>
              <p:cNvSpPr/>
              <p:nvPr/>
            </p:nvSpPr>
            <p:spPr>
              <a:xfrm flipH="1" flipV="1">
                <a:off x="4179" y="1238"/>
                <a:ext cx="2" cy="396"/>
              </a:xfrm>
              <a:prstGeom prst="line">
                <a:avLst/>
              </a:prstGeom>
              <a:ln w="19050" cap="flat" cmpd="sng">
                <a:solidFill>
                  <a:srgbClr val="800000"/>
                </a:solidFill>
                <a:prstDash val="solid"/>
                <a:headEnd type="none" w="med" len="med"/>
                <a:tailEnd type="none" w="med" len="med"/>
              </a:ln>
            </p:spPr>
          </p:sp>
          <p:sp>
            <p:nvSpPr>
              <p:cNvPr id="236667" name="文本框 236666"/>
              <p:cNvSpPr txBox="1"/>
              <p:nvPr/>
            </p:nvSpPr>
            <p:spPr>
              <a:xfrm>
                <a:off x="4256" y="1797"/>
                <a:ext cx="672" cy="288"/>
              </a:xfrm>
              <a:prstGeom prst="rect">
                <a:avLst/>
              </a:prstGeom>
              <a:noFill/>
              <a:ln w="27051">
                <a:noFill/>
              </a:ln>
            </p:spPr>
            <p:txBody>
              <a:bodyPr>
                <a:spAutoFit/>
              </a:bodyPr>
              <a:lstStyle/>
              <a:p>
                <a:pPr eaLnBrk="0" hangingPunct="0">
                  <a:spcBef>
                    <a:spcPct val="50000"/>
                  </a:spcBef>
                </a:pPr>
                <a:r>
                  <a:rPr lang="en-US" altLang="zh-CN" b="1">
                    <a:latin typeface="Times New Roman" panose="02020603050405020304" pitchFamily="18" charset="0"/>
                  </a:rPr>
                  <a:t>10V</a:t>
                </a:r>
                <a:endParaRPr lang="en-US" altLang="zh-CN" b="1">
                  <a:latin typeface="Times New Roman" panose="02020603050405020304" pitchFamily="18" charset="0"/>
                </a:endParaRPr>
              </a:p>
            </p:txBody>
          </p:sp>
          <p:sp>
            <p:nvSpPr>
              <p:cNvPr id="236668" name="矩形 236667"/>
              <p:cNvSpPr/>
              <p:nvPr/>
            </p:nvSpPr>
            <p:spPr>
              <a:xfrm>
                <a:off x="4430" y="1509"/>
                <a:ext cx="210" cy="230"/>
              </a:xfrm>
              <a:prstGeom prst="rect">
                <a:avLst/>
              </a:prstGeom>
              <a:noFill/>
              <a:ln w="9525">
                <a:noFill/>
              </a:ln>
            </p:spPr>
            <p:txBody>
              <a:bodyPr lIns="0" tIns="0" rIns="0" bIns="0">
                <a:spAutoFit/>
              </a:bodyPr>
              <a:lstStyle/>
              <a:p>
                <a:pPr eaLnBrk="0" hangingPunct="0"/>
                <a:r>
                  <a:rPr lang="en-US" altLang="zh-CN" i="1">
                    <a:solidFill>
                      <a:srgbClr val="400000"/>
                    </a:solidFill>
                    <a:latin typeface="Times New Roman" panose="02020603050405020304" pitchFamily="18" charset="0"/>
                  </a:rPr>
                  <a:t>E</a:t>
                </a:r>
                <a:endParaRPr lang="en-US" altLang="zh-CN" b="1">
                  <a:latin typeface="Times New Roman" panose="02020603050405020304" pitchFamily="18" charset="0"/>
                </a:endParaRPr>
              </a:p>
            </p:txBody>
          </p:sp>
          <p:sp>
            <p:nvSpPr>
              <p:cNvPr id="236669" name="矩形 236668"/>
              <p:cNvSpPr/>
              <p:nvPr/>
            </p:nvSpPr>
            <p:spPr>
              <a:xfrm>
                <a:off x="4784" y="1317"/>
                <a:ext cx="513" cy="288"/>
              </a:xfrm>
              <a:prstGeom prst="rect">
                <a:avLst/>
              </a:prstGeom>
              <a:noFill/>
              <a:ln w="27051">
                <a:noFill/>
              </a:ln>
            </p:spPr>
            <p:txBody>
              <a:bodyPr wrap="none" anchor="t">
                <a:spAutoFit/>
              </a:bodyPr>
              <a:lstStyle/>
              <a:p>
                <a:pPr eaLnBrk="0" hangingPunct="0"/>
                <a:r>
                  <a:rPr lang="en-US" altLang="zh-CN" b="1">
                    <a:latin typeface="Times New Roman" panose="02020603050405020304" pitchFamily="18" charset="0"/>
                  </a:rPr>
                  <a:t>1k</a:t>
                </a:r>
                <a:r>
                  <a:rPr lang="en-US" altLang="zh-CN" b="1">
                    <a:latin typeface="宋体" panose="02010600030101010101" pitchFamily="2" charset="-122"/>
                  </a:rPr>
                  <a:t>Ω</a:t>
                </a:r>
                <a:endParaRPr lang="en-US" altLang="zh-CN" b="1">
                  <a:latin typeface="宋体" panose="02010600030101010101" pitchFamily="2" charset="-122"/>
                </a:endParaRPr>
              </a:p>
            </p:txBody>
          </p:sp>
          <p:sp>
            <p:nvSpPr>
              <p:cNvPr id="236670" name="直接连接符 236669"/>
              <p:cNvSpPr/>
              <p:nvPr/>
            </p:nvSpPr>
            <p:spPr>
              <a:xfrm flipV="1">
                <a:off x="5579" y="1235"/>
                <a:ext cx="4" cy="385"/>
              </a:xfrm>
              <a:prstGeom prst="line">
                <a:avLst/>
              </a:prstGeom>
              <a:ln w="19050" cap="flat" cmpd="sng">
                <a:solidFill>
                  <a:srgbClr val="800000"/>
                </a:solidFill>
                <a:prstDash val="solid"/>
                <a:headEnd type="none" w="med" len="med"/>
                <a:tailEnd type="none" w="med" len="med"/>
              </a:ln>
            </p:spPr>
          </p:sp>
          <p:sp>
            <p:nvSpPr>
              <p:cNvPr id="236671" name="直接连接符 236670"/>
              <p:cNvSpPr/>
              <p:nvPr/>
            </p:nvSpPr>
            <p:spPr>
              <a:xfrm flipV="1">
                <a:off x="5585" y="1839"/>
                <a:ext cx="4" cy="383"/>
              </a:xfrm>
              <a:prstGeom prst="line">
                <a:avLst/>
              </a:prstGeom>
              <a:ln w="19050" cap="flat" cmpd="sng">
                <a:solidFill>
                  <a:srgbClr val="800000"/>
                </a:solidFill>
                <a:prstDash val="solid"/>
                <a:headEnd type="none" w="med" len="med"/>
                <a:tailEnd type="none" w="med" len="med"/>
              </a:ln>
            </p:spPr>
          </p:sp>
          <p:sp>
            <p:nvSpPr>
              <p:cNvPr id="236672" name="椭圆 236671"/>
              <p:cNvSpPr/>
              <p:nvPr/>
            </p:nvSpPr>
            <p:spPr>
              <a:xfrm>
                <a:off x="5550" y="1614"/>
                <a:ext cx="47" cy="47"/>
              </a:xfrm>
              <a:prstGeom prst="ellipse">
                <a:avLst/>
              </a:prstGeom>
              <a:noFill/>
              <a:ln w="19050" cap="flat" cmpd="sng">
                <a:solidFill>
                  <a:srgbClr val="0000FF"/>
                </a:solidFill>
                <a:prstDash val="solid"/>
                <a:headEnd type="none" w="med" len="med"/>
                <a:tailEnd type="none" w="med" len="med"/>
              </a:ln>
            </p:spPr>
            <p:txBody>
              <a:bodyPr/>
              <a:lstStyle/>
              <a:p>
                <a:endParaRPr lang="zh-CN" altLang="en-US"/>
              </a:p>
            </p:txBody>
          </p:sp>
          <p:sp>
            <p:nvSpPr>
              <p:cNvPr id="236673" name="椭圆 236672"/>
              <p:cNvSpPr/>
              <p:nvPr/>
            </p:nvSpPr>
            <p:spPr>
              <a:xfrm>
                <a:off x="5556" y="1782"/>
                <a:ext cx="47" cy="47"/>
              </a:xfrm>
              <a:prstGeom prst="ellipse">
                <a:avLst/>
              </a:prstGeom>
              <a:noFill/>
              <a:ln w="19050" cap="flat" cmpd="sng">
                <a:solidFill>
                  <a:srgbClr val="0000FF"/>
                </a:solidFill>
                <a:prstDash val="solid"/>
                <a:headEnd type="none" w="med" len="med"/>
                <a:tailEnd type="none" w="med" len="med"/>
              </a:ln>
            </p:spPr>
            <p:txBody>
              <a:bodyPr/>
              <a:lstStyle/>
              <a:p>
                <a:endParaRPr lang="zh-CN" altLang="en-US"/>
              </a:p>
            </p:txBody>
          </p:sp>
          <p:sp>
            <p:nvSpPr>
              <p:cNvPr id="236674" name="直接连接符 236673"/>
              <p:cNvSpPr/>
              <p:nvPr/>
            </p:nvSpPr>
            <p:spPr>
              <a:xfrm>
                <a:off x="5574" y="1662"/>
                <a:ext cx="0" cy="126"/>
              </a:xfrm>
              <a:prstGeom prst="line">
                <a:avLst/>
              </a:prstGeom>
              <a:ln w="27051" cap="flat" cmpd="sng">
                <a:solidFill>
                  <a:srgbClr val="FF0000"/>
                </a:solidFill>
                <a:prstDash val="solid"/>
                <a:headEnd type="none" w="med" len="med"/>
                <a:tailEnd type="none" w="med" len="med"/>
              </a:ln>
            </p:spPr>
          </p:sp>
        </p:grpSp>
      </p:grpSp>
      <p:graphicFrame>
        <p:nvGraphicFramePr>
          <p:cNvPr id="236675" name="对象 236674"/>
          <p:cNvGraphicFramePr/>
          <p:nvPr/>
        </p:nvGraphicFramePr>
        <p:xfrm>
          <a:off x="6499225" y="3886200"/>
          <a:ext cx="2011363" cy="709613"/>
        </p:xfrm>
        <a:graphic>
          <a:graphicData uri="http://schemas.openxmlformats.org/presentationml/2006/ole">
            <mc:AlternateContent xmlns:mc="http://schemas.openxmlformats.org/markup-compatibility/2006">
              <mc:Choice xmlns:v="urn:schemas-microsoft-com:vml" Requires="v">
                <p:oleObj spid="_x0000_s10255" name="" r:id="rId5" imgW="1104265" imgH="393700" progId="Equation.3">
                  <p:embed/>
                </p:oleObj>
              </mc:Choice>
              <mc:Fallback>
                <p:oleObj name="" r:id="rId5" imgW="1104265" imgH="393700" progId="Equation.3">
                  <p:embed/>
                  <p:pic>
                    <p:nvPicPr>
                      <p:cNvPr id="0" name="图片 3083"/>
                      <p:cNvPicPr/>
                      <p:nvPr/>
                    </p:nvPicPr>
                    <p:blipFill>
                      <a:blip r:embed="rId6"/>
                      <a:stretch>
                        <a:fillRect/>
                      </a:stretch>
                    </p:blipFill>
                    <p:spPr>
                      <a:xfrm>
                        <a:off x="6499225" y="3886200"/>
                        <a:ext cx="2011363" cy="709613"/>
                      </a:xfrm>
                      <a:prstGeom prst="rect">
                        <a:avLst/>
                      </a:prstGeom>
                      <a:noFill/>
                      <a:ln w="38100">
                        <a:noFill/>
                        <a:miter/>
                      </a:ln>
                    </p:spPr>
                  </p:pic>
                </p:oleObj>
              </mc:Fallback>
            </mc:AlternateContent>
          </a:graphicData>
        </a:graphic>
      </p:graphicFrame>
      <p:sp>
        <p:nvSpPr>
          <p:cNvPr id="236676" name="文本框 236675"/>
          <p:cNvSpPr txBox="1"/>
          <p:nvPr/>
        </p:nvSpPr>
        <p:spPr>
          <a:xfrm>
            <a:off x="6477000" y="4876800"/>
            <a:ext cx="1828800" cy="457200"/>
          </a:xfrm>
          <a:prstGeom prst="rect">
            <a:avLst/>
          </a:prstGeom>
          <a:noFill/>
          <a:ln w="27051">
            <a:noFill/>
          </a:ln>
        </p:spPr>
        <p:txBody>
          <a:bodyPr>
            <a:spAutoFit/>
          </a:bodyPr>
          <a:lstStyle/>
          <a:p>
            <a:pPr eaLnBrk="0" hangingPunct="0">
              <a:spcBef>
                <a:spcPct val="50000"/>
              </a:spcBef>
            </a:pPr>
            <a:r>
              <a:rPr lang="zh-CN" altLang="en-US" b="1" dirty="0">
                <a:latin typeface="Times New Roman" panose="02020603050405020304" pitchFamily="18" charset="0"/>
              </a:rPr>
              <a:t>相对误差</a:t>
            </a:r>
            <a:endParaRPr lang="zh-CN" altLang="en-US" b="1">
              <a:latin typeface="Times New Roman" panose="02020603050405020304" pitchFamily="18" charset="0"/>
            </a:endParaRPr>
          </a:p>
        </p:txBody>
      </p:sp>
      <p:graphicFrame>
        <p:nvGraphicFramePr>
          <p:cNvPr id="236677" name="对象 236676"/>
          <p:cNvGraphicFramePr/>
          <p:nvPr/>
        </p:nvGraphicFramePr>
        <p:xfrm>
          <a:off x="5943600" y="5410200"/>
          <a:ext cx="3052763" cy="709613"/>
        </p:xfrm>
        <a:graphic>
          <a:graphicData uri="http://schemas.openxmlformats.org/presentationml/2006/ole">
            <mc:AlternateContent xmlns:mc="http://schemas.openxmlformats.org/markup-compatibility/2006">
              <mc:Choice xmlns:v="urn:schemas-microsoft-com:vml" Requires="v">
                <p:oleObj spid="_x0000_s10256" name="" r:id="rId7" imgW="1675765" imgH="393700" progId="Equation.3">
                  <p:embed/>
                </p:oleObj>
              </mc:Choice>
              <mc:Fallback>
                <p:oleObj name="" r:id="rId7" imgW="1675765" imgH="393700" progId="Equation.3">
                  <p:embed/>
                  <p:pic>
                    <p:nvPicPr>
                      <p:cNvPr id="0" name="图片 3082"/>
                      <p:cNvPicPr/>
                      <p:nvPr/>
                    </p:nvPicPr>
                    <p:blipFill>
                      <a:blip r:embed="rId8"/>
                      <a:stretch>
                        <a:fillRect/>
                      </a:stretch>
                    </p:blipFill>
                    <p:spPr>
                      <a:xfrm>
                        <a:off x="5943600" y="5410200"/>
                        <a:ext cx="3052763" cy="709613"/>
                      </a:xfrm>
                      <a:prstGeom prst="rect">
                        <a:avLst/>
                      </a:prstGeom>
                      <a:noFill/>
                      <a:ln w="38100">
                        <a:noFill/>
                        <a:miter/>
                      </a:ln>
                    </p:spPr>
                  </p:pic>
                </p:oleObj>
              </mc:Fallback>
            </mc:AlternateContent>
          </a:graphicData>
        </a:graphic>
      </p:graphicFrame>
      <p:sp>
        <p:nvSpPr>
          <p:cNvPr id="236678" name="文本框 236677"/>
          <p:cNvSpPr txBox="1"/>
          <p:nvPr/>
        </p:nvSpPr>
        <p:spPr>
          <a:xfrm>
            <a:off x="5257800" y="2819400"/>
            <a:ext cx="1066800" cy="457200"/>
          </a:xfrm>
          <a:prstGeom prst="rect">
            <a:avLst/>
          </a:prstGeom>
          <a:noFill/>
          <a:ln w="27051">
            <a:noFill/>
          </a:ln>
        </p:spPr>
        <p:txBody>
          <a:bodyPr>
            <a:spAutoFit/>
          </a:bodyPr>
          <a:lstStyle/>
          <a:p>
            <a:pPr eaLnBrk="0" hangingPunct="0">
              <a:spcBef>
                <a:spcPct val="50000"/>
              </a:spcBef>
            </a:pPr>
            <a:r>
              <a:rPr lang="en-US" altLang="zh-CN" b="1">
                <a:latin typeface="Times New Roman" panose="02020603050405020304" pitchFamily="18" charset="0"/>
              </a:rPr>
              <a:t>0.7V</a:t>
            </a:r>
            <a:endParaRPr lang="en-US" altLang="zh-CN"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6631"/>
                                        </p:tgtEl>
                                        <p:attrNameLst>
                                          <p:attrName>style.visibility</p:attrName>
                                        </p:attrNameLst>
                                      </p:cBhvr>
                                      <p:to>
                                        <p:strVal val="visible"/>
                                      </p:to>
                                    </p:set>
                                    <p:animEffect transition="in" filter="blinds(horizontal)">
                                      <p:cBhvr>
                                        <p:cTn id="7" dur="500"/>
                                        <p:tgtEl>
                                          <p:spTgt spid="2366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6629"/>
                                        </p:tgtEl>
                                        <p:attrNameLst>
                                          <p:attrName>style.visibility</p:attrName>
                                        </p:attrNameLst>
                                      </p:cBhvr>
                                      <p:to>
                                        <p:strVal val="visible"/>
                                      </p:to>
                                    </p:set>
                                    <p:animEffect transition="in" filter="blinds(horizontal)">
                                      <p:cBhvr>
                                        <p:cTn id="12" dur="500"/>
                                        <p:tgtEl>
                                          <p:spTgt spid="23662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6590"/>
                                        </p:tgtEl>
                                        <p:attrNameLst>
                                          <p:attrName>style.visibility</p:attrName>
                                        </p:attrNameLst>
                                      </p:cBhvr>
                                      <p:to>
                                        <p:strVal val="visible"/>
                                      </p:to>
                                    </p:set>
                                    <p:animEffect transition="in" filter="blinds(horizontal)">
                                      <p:cBhvr>
                                        <p:cTn id="17" dur="500"/>
                                        <p:tgtEl>
                                          <p:spTgt spid="23659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6678"/>
                                        </p:tgtEl>
                                        <p:attrNameLst>
                                          <p:attrName>style.visibility</p:attrName>
                                        </p:attrNameLst>
                                      </p:cBhvr>
                                      <p:to>
                                        <p:strVal val="visible"/>
                                      </p:to>
                                    </p:set>
                                    <p:animEffect transition="in" filter="blinds(horizontal)">
                                      <p:cBhvr>
                                        <p:cTn id="22" dur="500"/>
                                        <p:tgtEl>
                                          <p:spTgt spid="23667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36630"/>
                                        </p:tgtEl>
                                        <p:attrNameLst>
                                          <p:attrName>style.visibility</p:attrName>
                                        </p:attrNameLst>
                                      </p:cBhvr>
                                      <p:to>
                                        <p:strVal val="visible"/>
                                      </p:to>
                                    </p:set>
                                    <p:animEffect transition="in" filter="blinds(horizontal)">
                                      <p:cBhvr>
                                        <p:cTn id="27" dur="500"/>
                                        <p:tgtEl>
                                          <p:spTgt spid="23663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6632"/>
                                        </p:tgtEl>
                                        <p:attrNameLst>
                                          <p:attrName>style.visibility</p:attrName>
                                        </p:attrNameLst>
                                      </p:cBhvr>
                                      <p:to>
                                        <p:strVal val="visible"/>
                                      </p:to>
                                    </p:set>
                                    <p:animEffect transition="in" filter="blinds(horizontal)">
                                      <p:cBhvr>
                                        <p:cTn id="32" dur="500"/>
                                        <p:tgtEl>
                                          <p:spTgt spid="23663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36633"/>
                                        </p:tgtEl>
                                        <p:attrNameLst>
                                          <p:attrName>style.visibility</p:attrName>
                                        </p:attrNameLst>
                                      </p:cBhvr>
                                      <p:to>
                                        <p:strVal val="visible"/>
                                      </p:to>
                                    </p:set>
                                    <p:animEffect transition="in" filter="blinds(horizontal)">
                                      <p:cBhvr>
                                        <p:cTn id="37" dur="500"/>
                                        <p:tgtEl>
                                          <p:spTgt spid="23663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36634"/>
                                        </p:tgtEl>
                                        <p:attrNameLst>
                                          <p:attrName>style.visibility</p:attrName>
                                        </p:attrNameLst>
                                      </p:cBhvr>
                                      <p:to>
                                        <p:strVal val="visible"/>
                                      </p:to>
                                    </p:set>
                                    <p:animEffect transition="in" filter="blinds(horizontal)">
                                      <p:cBhvr>
                                        <p:cTn id="42" dur="500"/>
                                        <p:tgtEl>
                                          <p:spTgt spid="23663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36635"/>
                                        </p:tgtEl>
                                        <p:attrNameLst>
                                          <p:attrName>style.visibility</p:attrName>
                                        </p:attrNameLst>
                                      </p:cBhvr>
                                      <p:to>
                                        <p:strVal val="visible"/>
                                      </p:to>
                                    </p:set>
                                    <p:animEffect transition="in" filter="blinds(horizontal)">
                                      <p:cBhvr>
                                        <p:cTn id="47" dur="500"/>
                                        <p:tgtEl>
                                          <p:spTgt spid="23663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36675"/>
                                        </p:tgtEl>
                                        <p:attrNameLst>
                                          <p:attrName>style.visibility</p:attrName>
                                        </p:attrNameLst>
                                      </p:cBhvr>
                                      <p:to>
                                        <p:strVal val="visible"/>
                                      </p:to>
                                    </p:set>
                                    <p:animEffect transition="in" filter="blinds(horizontal)">
                                      <p:cBhvr>
                                        <p:cTn id="52" dur="500"/>
                                        <p:tgtEl>
                                          <p:spTgt spid="23667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36676"/>
                                        </p:tgtEl>
                                        <p:attrNameLst>
                                          <p:attrName>style.visibility</p:attrName>
                                        </p:attrNameLst>
                                      </p:cBhvr>
                                      <p:to>
                                        <p:strVal val="visible"/>
                                      </p:to>
                                    </p:set>
                                    <p:animEffect transition="in" filter="blinds(horizontal)">
                                      <p:cBhvr>
                                        <p:cTn id="57" dur="500"/>
                                        <p:tgtEl>
                                          <p:spTgt spid="23667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36677"/>
                                        </p:tgtEl>
                                        <p:attrNameLst>
                                          <p:attrName>style.visibility</p:attrName>
                                        </p:attrNameLst>
                                      </p:cBhvr>
                                      <p:to>
                                        <p:strVal val="visible"/>
                                      </p:to>
                                    </p:set>
                                    <p:animEffect transition="in" filter="blinds(horizontal)">
                                      <p:cBhvr>
                                        <p:cTn id="62" dur="500"/>
                                        <p:tgtEl>
                                          <p:spTgt spid="236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629" grpId="0"/>
      <p:bldP spid="236631" grpId="0"/>
      <p:bldP spid="236632" grpId="0"/>
      <p:bldP spid="236634" grpId="0"/>
      <p:bldP spid="236676" grpId="0"/>
      <p:bldP spid="23667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4" name="文本框 230403"/>
          <p:cNvSpPr txBox="1"/>
          <p:nvPr/>
        </p:nvSpPr>
        <p:spPr>
          <a:xfrm>
            <a:off x="1692275" y="189230"/>
            <a:ext cx="5804535" cy="521970"/>
          </a:xfrm>
          <a:prstGeom prst="rect">
            <a:avLst/>
          </a:prstGeom>
          <a:noFill/>
          <a:ln w="9525">
            <a:noFill/>
          </a:ln>
        </p:spPr>
        <p:txBody>
          <a:bodyPr wrap="square">
            <a:spAutoFit/>
          </a:bodyPr>
          <a:lstStyle/>
          <a:p>
            <a:pPr algn="l" eaLnBrk="0" hangingPunct="0"/>
            <a:r>
              <a:rPr lang="en-US" altLang="zh-CN" sz="2800" b="1" dirty="0">
                <a:solidFill>
                  <a:srgbClr val="6600CC"/>
                </a:solidFill>
                <a:latin typeface="黑体" panose="02010609060101010101" pitchFamily="49" charset="-122"/>
                <a:ea typeface="黑体" panose="02010609060101010101" pitchFamily="49" charset="-122"/>
              </a:rPr>
              <a:t>8(1).4.2  </a:t>
            </a:r>
            <a:r>
              <a:rPr lang="zh-CN" altLang="en-US" sz="2800" b="1" dirty="0">
                <a:solidFill>
                  <a:srgbClr val="6600CC"/>
                </a:solidFill>
                <a:latin typeface="黑体" panose="02010609060101010101" pitchFamily="49" charset="-122"/>
                <a:ea typeface="黑体" panose="02010609060101010101" pitchFamily="49" charset="-122"/>
              </a:rPr>
              <a:t>二极管应用的典型电路</a:t>
            </a:r>
            <a:endParaRPr lang="zh-CN" altLang="en-US" sz="2800" b="1">
              <a:solidFill>
                <a:srgbClr val="6600CC"/>
              </a:solidFill>
              <a:latin typeface="黑体" panose="02010609060101010101" pitchFamily="49" charset="-122"/>
              <a:ea typeface="黑体" panose="02010609060101010101" pitchFamily="49" charset="-122"/>
            </a:endParaRPr>
          </a:p>
        </p:txBody>
      </p:sp>
      <p:sp>
        <p:nvSpPr>
          <p:cNvPr id="230406" name="文本框 230405"/>
          <p:cNvSpPr txBox="1"/>
          <p:nvPr/>
        </p:nvSpPr>
        <p:spPr>
          <a:xfrm>
            <a:off x="468313" y="1052513"/>
            <a:ext cx="8207375" cy="457200"/>
          </a:xfrm>
          <a:prstGeom prst="rect">
            <a:avLst/>
          </a:prstGeom>
          <a:noFill/>
          <a:ln w="9525">
            <a:noFill/>
          </a:ln>
        </p:spPr>
        <p:txBody>
          <a:bodyPr>
            <a:spAutoFit/>
          </a:bodyPr>
          <a:lstStyle/>
          <a:p>
            <a:pPr algn="l">
              <a:spcBef>
                <a:spcPct val="50000"/>
              </a:spcBef>
            </a:pPr>
            <a:r>
              <a:rPr lang="en-US" altLang="zh-CN" dirty="0">
                <a:solidFill>
                  <a:srgbClr val="800000"/>
                </a:solidFill>
                <a:latin typeface="Times New Roman" panose="02020603050405020304" pitchFamily="18" charset="0"/>
              </a:rPr>
              <a:t>1.</a:t>
            </a:r>
            <a:r>
              <a:rPr lang="zh-CN" altLang="en-US" dirty="0">
                <a:solidFill>
                  <a:srgbClr val="800000"/>
                </a:solidFill>
                <a:latin typeface="Times New Roman" panose="02020603050405020304" pitchFamily="18" charset="0"/>
              </a:rPr>
              <a:t>限幅电路</a:t>
            </a:r>
            <a:r>
              <a:rPr lang="en-US" altLang="zh-CN">
                <a:solidFill>
                  <a:srgbClr val="800000"/>
                </a:solidFill>
                <a:latin typeface="Times New Roman" panose="02020603050405020304" pitchFamily="18" charset="0"/>
              </a:rPr>
              <a:t>:</a:t>
            </a:r>
            <a:r>
              <a:rPr lang="zh-CN" altLang="en-US" sz="2000" dirty="0">
                <a:solidFill>
                  <a:srgbClr val="800000"/>
                </a:solidFill>
                <a:latin typeface="Times New Roman" panose="02020603050405020304" pitchFamily="18" charset="0"/>
              </a:rPr>
              <a:t>能把输出电压限制在一定幅值内的电路。</a:t>
            </a:r>
            <a:endParaRPr lang="zh-CN" altLang="en-US" sz="2000">
              <a:solidFill>
                <a:srgbClr val="800000"/>
              </a:solidFill>
              <a:latin typeface="Times New Roman" panose="02020603050405020304" pitchFamily="18" charset="0"/>
            </a:endParaRPr>
          </a:p>
        </p:txBody>
      </p:sp>
      <p:sp>
        <p:nvSpPr>
          <p:cNvPr id="230408" name="文本框 230407"/>
          <p:cNvSpPr txBox="1"/>
          <p:nvPr/>
        </p:nvSpPr>
        <p:spPr>
          <a:xfrm>
            <a:off x="4930775" y="5764213"/>
            <a:ext cx="381000" cy="457200"/>
          </a:xfrm>
          <a:prstGeom prst="rect">
            <a:avLst/>
          </a:prstGeom>
          <a:noFill/>
          <a:ln w="38100">
            <a:noFill/>
          </a:ln>
        </p:spPr>
        <p:txBody>
          <a:bodyPr>
            <a:spAutoFit/>
          </a:bodyPr>
          <a:lstStyle/>
          <a:p>
            <a:pPr algn="l">
              <a:spcBef>
                <a:spcPct val="50000"/>
              </a:spcBef>
            </a:pPr>
            <a:r>
              <a:rPr lang="en-US" altLang="zh-CN" b="1">
                <a:latin typeface="Times New Roman" panose="02020603050405020304" pitchFamily="18" charset="0"/>
                <a:ea typeface="楷体" panose="02010609060101010101" pitchFamily="49" charset="-122"/>
              </a:rPr>
              <a:t>0</a:t>
            </a:r>
            <a:endParaRPr lang="en-US" altLang="zh-CN" b="1" i="1">
              <a:latin typeface="Times New Roman" panose="02020603050405020304" pitchFamily="18" charset="0"/>
              <a:ea typeface="楷体" panose="02010609060101010101" pitchFamily="49" charset="-122"/>
            </a:endParaRPr>
          </a:p>
        </p:txBody>
      </p:sp>
      <p:sp>
        <p:nvSpPr>
          <p:cNvPr id="230409" name="直接连接符 230408"/>
          <p:cNvSpPr/>
          <p:nvPr/>
        </p:nvSpPr>
        <p:spPr>
          <a:xfrm>
            <a:off x="5159375" y="5749925"/>
            <a:ext cx="3505200" cy="0"/>
          </a:xfrm>
          <a:prstGeom prst="line">
            <a:avLst/>
          </a:prstGeom>
          <a:ln w="38100" cap="flat" cmpd="sng">
            <a:solidFill>
              <a:schemeClr val="tx2"/>
            </a:solidFill>
            <a:prstDash val="solid"/>
            <a:headEnd type="none" w="med" len="med"/>
            <a:tailEnd type="triangle" w="med" len="med"/>
          </a:ln>
        </p:spPr>
      </p:sp>
      <p:sp>
        <p:nvSpPr>
          <p:cNvPr id="230410" name="直接连接符 230409"/>
          <p:cNvSpPr/>
          <p:nvPr/>
        </p:nvSpPr>
        <p:spPr>
          <a:xfrm flipV="1">
            <a:off x="5235575" y="4454525"/>
            <a:ext cx="0" cy="2133600"/>
          </a:xfrm>
          <a:prstGeom prst="line">
            <a:avLst/>
          </a:prstGeom>
          <a:ln w="38100" cap="flat" cmpd="sng">
            <a:solidFill>
              <a:schemeClr val="tx1"/>
            </a:solidFill>
            <a:prstDash val="solid"/>
            <a:headEnd type="none" w="med" len="med"/>
            <a:tailEnd type="triangle" w="med" len="med"/>
          </a:ln>
        </p:spPr>
      </p:sp>
      <p:sp>
        <p:nvSpPr>
          <p:cNvPr id="230411" name="文本框 230410"/>
          <p:cNvSpPr txBox="1"/>
          <p:nvPr/>
        </p:nvSpPr>
        <p:spPr>
          <a:xfrm>
            <a:off x="4572000" y="4987925"/>
            <a:ext cx="1219200" cy="396875"/>
          </a:xfrm>
          <a:prstGeom prst="rect">
            <a:avLst/>
          </a:prstGeom>
          <a:noFill/>
          <a:ln w="38100">
            <a:noFill/>
          </a:ln>
        </p:spPr>
        <p:txBody>
          <a:bodyPr>
            <a:spAutoFit/>
          </a:bodyPr>
          <a:lstStyle/>
          <a:p>
            <a:pPr algn="l">
              <a:spcBef>
                <a:spcPct val="50000"/>
              </a:spcBef>
            </a:pPr>
            <a:r>
              <a:rPr lang="en-US" altLang="zh-CN" sz="2000" b="1">
                <a:latin typeface="Times New Roman" panose="02020603050405020304" pitchFamily="18" charset="0"/>
                <a:ea typeface="楷体" panose="02010609060101010101" pitchFamily="49" charset="-122"/>
              </a:rPr>
              <a:t>2.7V</a:t>
            </a:r>
            <a:endParaRPr lang="en-US" altLang="zh-CN" sz="2000" b="1">
              <a:latin typeface="Times New Roman" panose="02020603050405020304" pitchFamily="18" charset="0"/>
              <a:ea typeface="楷体" panose="02010609060101010101" pitchFamily="49" charset="-122"/>
            </a:endParaRPr>
          </a:p>
        </p:txBody>
      </p:sp>
      <p:sp>
        <p:nvSpPr>
          <p:cNvPr id="230412" name="文本框 230411"/>
          <p:cNvSpPr txBox="1"/>
          <p:nvPr/>
        </p:nvSpPr>
        <p:spPr>
          <a:xfrm>
            <a:off x="4778375" y="4149725"/>
            <a:ext cx="609600" cy="457200"/>
          </a:xfrm>
          <a:prstGeom prst="rect">
            <a:avLst/>
          </a:prstGeom>
          <a:noFill/>
          <a:ln w="38100">
            <a:noFill/>
          </a:ln>
        </p:spPr>
        <p:txBody>
          <a:bodyPr>
            <a:spAutoFit/>
          </a:bodyPr>
          <a:lstStyle/>
          <a:p>
            <a:pPr algn="l">
              <a:spcBef>
                <a:spcPct val="50000"/>
              </a:spcBef>
            </a:pPr>
            <a:r>
              <a:rPr lang="en-US" altLang="zh-CN" b="1" i="1" err="1">
                <a:latin typeface="Times New Roman" panose="02020603050405020304" pitchFamily="18" charset="0"/>
                <a:ea typeface="楷体" panose="02010609060101010101" pitchFamily="49" charset="-122"/>
              </a:rPr>
              <a:t>u</a:t>
            </a:r>
            <a:r>
              <a:rPr lang="en-US" altLang="zh-CN" b="1" baseline="-25000" err="1">
                <a:latin typeface="Times New Roman" panose="02020603050405020304" pitchFamily="18" charset="0"/>
                <a:ea typeface="楷体" panose="02010609060101010101" pitchFamily="49" charset="-122"/>
              </a:rPr>
              <a:t>o</a:t>
            </a:r>
            <a:endParaRPr lang="en-US" altLang="zh-CN" b="1">
              <a:latin typeface="Times New Roman" panose="02020603050405020304" pitchFamily="18" charset="0"/>
              <a:ea typeface="楷体" panose="02010609060101010101" pitchFamily="49" charset="-122"/>
            </a:endParaRPr>
          </a:p>
        </p:txBody>
      </p:sp>
      <p:sp>
        <p:nvSpPr>
          <p:cNvPr id="230413" name="文本框 230412"/>
          <p:cNvSpPr txBox="1"/>
          <p:nvPr/>
        </p:nvSpPr>
        <p:spPr>
          <a:xfrm>
            <a:off x="8588375" y="5292725"/>
            <a:ext cx="304800" cy="396875"/>
          </a:xfrm>
          <a:prstGeom prst="rect">
            <a:avLst/>
          </a:prstGeom>
          <a:noFill/>
          <a:ln w="38100">
            <a:noFill/>
          </a:ln>
        </p:spPr>
        <p:txBody>
          <a:bodyPr>
            <a:spAutoFit/>
          </a:bodyPr>
          <a:lstStyle/>
          <a:p>
            <a:pPr algn="l">
              <a:spcBef>
                <a:spcPct val="50000"/>
              </a:spcBef>
            </a:pPr>
            <a:r>
              <a:rPr lang="en-US" altLang="zh-CN" sz="2000" b="1" i="1">
                <a:latin typeface="Times New Roman" panose="02020603050405020304" pitchFamily="18" charset="0"/>
                <a:ea typeface="楷体" panose="02010609060101010101" pitchFamily="49" charset="-122"/>
              </a:rPr>
              <a:t>t</a:t>
            </a:r>
            <a:endParaRPr lang="en-US" altLang="zh-CN" sz="2000" b="1" i="1">
              <a:latin typeface="Times New Roman" panose="02020603050405020304" pitchFamily="18" charset="0"/>
              <a:ea typeface="楷体" panose="02010609060101010101" pitchFamily="49" charset="-122"/>
            </a:endParaRPr>
          </a:p>
        </p:txBody>
      </p:sp>
      <p:sp>
        <p:nvSpPr>
          <p:cNvPr id="230415" name="直接连接符 230414"/>
          <p:cNvSpPr/>
          <p:nvPr/>
        </p:nvSpPr>
        <p:spPr>
          <a:xfrm>
            <a:off x="5634038" y="2625725"/>
            <a:ext cx="0" cy="3886200"/>
          </a:xfrm>
          <a:prstGeom prst="line">
            <a:avLst/>
          </a:prstGeom>
          <a:ln w="38100" cap="flat" cmpd="sng">
            <a:solidFill>
              <a:schemeClr val="tx1"/>
            </a:solidFill>
            <a:prstDash val="dash"/>
            <a:headEnd type="none" w="med" len="med"/>
            <a:tailEnd type="none" w="med" len="med"/>
          </a:ln>
        </p:spPr>
      </p:sp>
      <p:sp>
        <p:nvSpPr>
          <p:cNvPr id="230416" name="直接连接符 230415"/>
          <p:cNvSpPr/>
          <p:nvPr/>
        </p:nvSpPr>
        <p:spPr>
          <a:xfrm>
            <a:off x="6472238" y="2549525"/>
            <a:ext cx="0" cy="4038600"/>
          </a:xfrm>
          <a:prstGeom prst="line">
            <a:avLst/>
          </a:prstGeom>
          <a:ln w="38100" cap="flat" cmpd="sng">
            <a:solidFill>
              <a:schemeClr val="tx1"/>
            </a:solidFill>
            <a:prstDash val="dash"/>
            <a:headEnd type="none" w="med" len="med"/>
            <a:tailEnd type="none" w="med" len="med"/>
          </a:ln>
        </p:spPr>
      </p:sp>
      <p:sp>
        <p:nvSpPr>
          <p:cNvPr id="230419" name="文本框 230418"/>
          <p:cNvSpPr txBox="1"/>
          <p:nvPr/>
        </p:nvSpPr>
        <p:spPr>
          <a:xfrm>
            <a:off x="4949825" y="3090863"/>
            <a:ext cx="381000" cy="457200"/>
          </a:xfrm>
          <a:prstGeom prst="rect">
            <a:avLst/>
          </a:prstGeom>
          <a:noFill/>
          <a:ln w="38100">
            <a:noFill/>
          </a:ln>
        </p:spPr>
        <p:txBody>
          <a:bodyPr>
            <a:spAutoFit/>
          </a:bodyPr>
          <a:lstStyle/>
          <a:p>
            <a:pPr algn="l">
              <a:spcBef>
                <a:spcPct val="50000"/>
              </a:spcBef>
            </a:pPr>
            <a:r>
              <a:rPr lang="en-US" altLang="zh-CN" b="1">
                <a:latin typeface="Times New Roman" panose="02020603050405020304" pitchFamily="18" charset="0"/>
                <a:ea typeface="楷体" panose="02010609060101010101" pitchFamily="49" charset="-122"/>
              </a:rPr>
              <a:t>0</a:t>
            </a:r>
            <a:endParaRPr lang="en-US" altLang="zh-CN" b="1" i="1">
              <a:latin typeface="Times New Roman" panose="02020603050405020304" pitchFamily="18" charset="0"/>
              <a:ea typeface="楷体" panose="02010609060101010101" pitchFamily="49" charset="-122"/>
            </a:endParaRPr>
          </a:p>
        </p:txBody>
      </p:sp>
      <p:sp>
        <p:nvSpPr>
          <p:cNvPr id="230420" name="文本框 230419"/>
          <p:cNvSpPr txBox="1"/>
          <p:nvPr/>
        </p:nvSpPr>
        <p:spPr>
          <a:xfrm>
            <a:off x="4716463" y="3533775"/>
            <a:ext cx="838200" cy="396875"/>
          </a:xfrm>
          <a:prstGeom prst="rect">
            <a:avLst/>
          </a:prstGeom>
          <a:noFill/>
          <a:ln w="38100">
            <a:noFill/>
          </a:ln>
        </p:spPr>
        <p:txBody>
          <a:bodyPr>
            <a:spAutoFit/>
          </a:bodyPr>
          <a:lstStyle/>
          <a:p>
            <a:pPr algn="l">
              <a:spcBef>
                <a:spcPct val="50000"/>
              </a:spcBef>
            </a:pPr>
            <a:r>
              <a:rPr lang="en-US" altLang="zh-CN" sz="2000" b="1">
                <a:latin typeface="Times New Roman" panose="02020603050405020304" pitchFamily="18" charset="0"/>
                <a:ea typeface="楷体" panose="02010609060101010101" pitchFamily="49" charset="-122"/>
              </a:rPr>
              <a:t>-4V</a:t>
            </a:r>
            <a:endParaRPr lang="en-US" altLang="zh-CN" sz="2000" b="1" baseline="-25000">
              <a:latin typeface="Times New Roman" panose="02020603050405020304" pitchFamily="18" charset="0"/>
              <a:ea typeface="楷体" panose="02010609060101010101" pitchFamily="49" charset="-122"/>
            </a:endParaRPr>
          </a:p>
        </p:txBody>
      </p:sp>
      <p:sp>
        <p:nvSpPr>
          <p:cNvPr id="230421" name="直接连接符 230420"/>
          <p:cNvSpPr/>
          <p:nvPr/>
        </p:nvSpPr>
        <p:spPr>
          <a:xfrm flipV="1">
            <a:off x="5249863" y="1857375"/>
            <a:ext cx="0" cy="2133600"/>
          </a:xfrm>
          <a:prstGeom prst="line">
            <a:avLst/>
          </a:prstGeom>
          <a:ln w="38100" cap="flat" cmpd="sng">
            <a:solidFill>
              <a:schemeClr val="tx1"/>
            </a:solidFill>
            <a:prstDash val="solid"/>
            <a:headEnd type="none" w="med" len="med"/>
            <a:tailEnd type="triangle" w="med" len="med"/>
          </a:ln>
        </p:spPr>
      </p:sp>
      <p:sp>
        <p:nvSpPr>
          <p:cNvPr id="230422" name="直接连接符 230421"/>
          <p:cNvSpPr/>
          <p:nvPr/>
        </p:nvSpPr>
        <p:spPr>
          <a:xfrm flipV="1">
            <a:off x="5249863" y="2314575"/>
            <a:ext cx="838200" cy="762000"/>
          </a:xfrm>
          <a:prstGeom prst="line">
            <a:avLst/>
          </a:prstGeom>
          <a:ln w="38100" cap="flat" cmpd="sng">
            <a:solidFill>
              <a:srgbClr val="FF0066"/>
            </a:solidFill>
            <a:prstDash val="solid"/>
            <a:headEnd type="none" w="med" len="med"/>
            <a:tailEnd type="none" w="med" len="med"/>
          </a:ln>
        </p:spPr>
      </p:sp>
      <p:sp>
        <p:nvSpPr>
          <p:cNvPr id="230423" name="直接连接符 230422"/>
          <p:cNvSpPr/>
          <p:nvPr/>
        </p:nvSpPr>
        <p:spPr>
          <a:xfrm>
            <a:off x="6088063" y="2314575"/>
            <a:ext cx="1371600" cy="1524000"/>
          </a:xfrm>
          <a:prstGeom prst="line">
            <a:avLst/>
          </a:prstGeom>
          <a:ln w="38100" cap="flat" cmpd="sng">
            <a:solidFill>
              <a:srgbClr val="FF0066"/>
            </a:solidFill>
            <a:prstDash val="solid"/>
            <a:headEnd type="none" w="med" len="med"/>
            <a:tailEnd type="none" w="med" len="med"/>
          </a:ln>
        </p:spPr>
      </p:sp>
      <p:sp>
        <p:nvSpPr>
          <p:cNvPr id="230424" name="直接连接符 230423"/>
          <p:cNvSpPr/>
          <p:nvPr/>
        </p:nvSpPr>
        <p:spPr>
          <a:xfrm flipV="1">
            <a:off x="7459663" y="3152775"/>
            <a:ext cx="838200" cy="685800"/>
          </a:xfrm>
          <a:prstGeom prst="line">
            <a:avLst/>
          </a:prstGeom>
          <a:ln w="38100" cap="flat" cmpd="sng">
            <a:solidFill>
              <a:srgbClr val="FF0066"/>
            </a:solidFill>
            <a:prstDash val="solid"/>
            <a:headEnd type="none" w="med" len="med"/>
            <a:tailEnd type="none" w="med" len="med"/>
          </a:ln>
        </p:spPr>
      </p:sp>
      <p:sp>
        <p:nvSpPr>
          <p:cNvPr id="230426" name="直接连接符 230425"/>
          <p:cNvSpPr/>
          <p:nvPr/>
        </p:nvSpPr>
        <p:spPr>
          <a:xfrm>
            <a:off x="5249863" y="2314575"/>
            <a:ext cx="2133600" cy="0"/>
          </a:xfrm>
          <a:prstGeom prst="line">
            <a:avLst/>
          </a:prstGeom>
          <a:ln w="38100" cap="rnd" cmpd="sng">
            <a:solidFill>
              <a:srgbClr val="0000FF"/>
            </a:solidFill>
            <a:prstDash val="sysDot"/>
            <a:headEnd type="none" w="med" len="med"/>
            <a:tailEnd type="none" w="med" len="med"/>
          </a:ln>
        </p:spPr>
      </p:sp>
      <p:sp>
        <p:nvSpPr>
          <p:cNvPr id="230427" name="直接连接符 230426"/>
          <p:cNvSpPr/>
          <p:nvPr/>
        </p:nvSpPr>
        <p:spPr>
          <a:xfrm>
            <a:off x="5249863" y="3838575"/>
            <a:ext cx="3276600" cy="0"/>
          </a:xfrm>
          <a:prstGeom prst="line">
            <a:avLst/>
          </a:prstGeom>
          <a:ln w="38100" cap="rnd" cmpd="sng">
            <a:solidFill>
              <a:srgbClr val="0000FF"/>
            </a:solidFill>
            <a:prstDash val="sysDot"/>
            <a:headEnd type="none" w="med" len="med"/>
            <a:tailEnd type="none" w="med" len="med"/>
          </a:ln>
        </p:spPr>
      </p:sp>
      <p:sp>
        <p:nvSpPr>
          <p:cNvPr id="230428" name="文本框 230427"/>
          <p:cNvSpPr txBox="1"/>
          <p:nvPr/>
        </p:nvSpPr>
        <p:spPr>
          <a:xfrm>
            <a:off x="4716463" y="2085975"/>
            <a:ext cx="838200" cy="396875"/>
          </a:xfrm>
          <a:prstGeom prst="rect">
            <a:avLst/>
          </a:prstGeom>
          <a:noFill/>
          <a:ln w="38100">
            <a:noFill/>
          </a:ln>
        </p:spPr>
        <p:txBody>
          <a:bodyPr>
            <a:spAutoFit/>
          </a:bodyPr>
          <a:lstStyle/>
          <a:p>
            <a:pPr algn="l">
              <a:spcBef>
                <a:spcPct val="50000"/>
              </a:spcBef>
            </a:pPr>
            <a:r>
              <a:rPr lang="en-US" altLang="zh-CN" sz="2000" b="1">
                <a:latin typeface="Times New Roman" panose="02020603050405020304" pitchFamily="18" charset="0"/>
                <a:ea typeface="楷体" panose="02010609060101010101" pitchFamily="49" charset="-122"/>
              </a:rPr>
              <a:t>4V</a:t>
            </a:r>
            <a:endParaRPr lang="en-US" altLang="zh-CN" sz="2000" b="1">
              <a:latin typeface="Times New Roman" panose="02020603050405020304" pitchFamily="18" charset="0"/>
              <a:ea typeface="楷体" panose="02010609060101010101" pitchFamily="49" charset="-122"/>
            </a:endParaRPr>
          </a:p>
        </p:txBody>
      </p:sp>
      <p:sp>
        <p:nvSpPr>
          <p:cNvPr id="230429" name="直接连接符 230428"/>
          <p:cNvSpPr/>
          <p:nvPr/>
        </p:nvSpPr>
        <p:spPr>
          <a:xfrm flipV="1">
            <a:off x="5021263" y="3076575"/>
            <a:ext cx="3581400" cy="0"/>
          </a:xfrm>
          <a:prstGeom prst="line">
            <a:avLst/>
          </a:prstGeom>
          <a:ln w="38100" cap="flat" cmpd="sng">
            <a:solidFill>
              <a:schemeClr val="tx1"/>
            </a:solidFill>
            <a:prstDash val="solid"/>
            <a:headEnd type="none" w="med" len="med"/>
            <a:tailEnd type="triangle" w="med" len="med"/>
          </a:ln>
        </p:spPr>
      </p:sp>
      <p:sp>
        <p:nvSpPr>
          <p:cNvPr id="230430" name="文本框 230429"/>
          <p:cNvSpPr txBox="1"/>
          <p:nvPr/>
        </p:nvSpPr>
        <p:spPr>
          <a:xfrm>
            <a:off x="4826000" y="1628775"/>
            <a:ext cx="609600" cy="457200"/>
          </a:xfrm>
          <a:prstGeom prst="rect">
            <a:avLst/>
          </a:prstGeom>
          <a:noFill/>
          <a:ln w="38100">
            <a:noFill/>
          </a:ln>
        </p:spPr>
        <p:txBody>
          <a:bodyPr>
            <a:spAutoFit/>
          </a:bodyPr>
          <a:lstStyle/>
          <a:p>
            <a:pPr algn="l">
              <a:spcBef>
                <a:spcPct val="50000"/>
              </a:spcBef>
            </a:pPr>
            <a:r>
              <a:rPr lang="en-US" altLang="zh-CN" b="1" i="1" err="1">
                <a:latin typeface="Times New Roman" panose="02020603050405020304" pitchFamily="18" charset="0"/>
                <a:ea typeface="楷体" panose="02010609060101010101" pitchFamily="49" charset="-122"/>
              </a:rPr>
              <a:t>u</a:t>
            </a:r>
            <a:r>
              <a:rPr lang="en-US" altLang="zh-CN" b="1" baseline="-25000" err="1">
                <a:latin typeface="Times New Roman" panose="02020603050405020304" pitchFamily="18" charset="0"/>
                <a:ea typeface="楷体" panose="02010609060101010101" pitchFamily="49" charset="-122"/>
              </a:rPr>
              <a:t>i</a:t>
            </a:r>
            <a:endParaRPr lang="en-US" altLang="zh-CN" b="1">
              <a:latin typeface="Times New Roman" panose="02020603050405020304" pitchFamily="18" charset="0"/>
              <a:ea typeface="楷体" panose="02010609060101010101" pitchFamily="49" charset="-122"/>
            </a:endParaRPr>
          </a:p>
        </p:txBody>
      </p:sp>
      <p:sp>
        <p:nvSpPr>
          <p:cNvPr id="230431" name="文本框 230430"/>
          <p:cNvSpPr txBox="1"/>
          <p:nvPr/>
        </p:nvSpPr>
        <p:spPr>
          <a:xfrm>
            <a:off x="8450263" y="2619375"/>
            <a:ext cx="457200" cy="396875"/>
          </a:xfrm>
          <a:prstGeom prst="rect">
            <a:avLst/>
          </a:prstGeom>
          <a:noFill/>
          <a:ln w="38100">
            <a:noFill/>
          </a:ln>
        </p:spPr>
        <p:txBody>
          <a:bodyPr>
            <a:spAutoFit/>
          </a:bodyPr>
          <a:lstStyle/>
          <a:p>
            <a:pPr algn="l">
              <a:spcBef>
                <a:spcPct val="50000"/>
              </a:spcBef>
            </a:pPr>
            <a:r>
              <a:rPr lang="en-US" altLang="zh-CN" sz="2000" b="1" i="1">
                <a:latin typeface="Times New Roman" panose="02020603050405020304" pitchFamily="18" charset="0"/>
                <a:ea typeface="楷体" panose="02010609060101010101" pitchFamily="49" charset="-122"/>
              </a:rPr>
              <a:t>t</a:t>
            </a:r>
            <a:endParaRPr lang="en-US" altLang="zh-CN" sz="2000" b="1" i="1">
              <a:latin typeface="Times New Roman" panose="02020603050405020304" pitchFamily="18" charset="0"/>
              <a:ea typeface="楷体" panose="02010609060101010101" pitchFamily="49" charset="-122"/>
            </a:endParaRPr>
          </a:p>
        </p:txBody>
      </p:sp>
      <p:sp>
        <p:nvSpPr>
          <p:cNvPr id="230432" name="文本框 230431"/>
          <p:cNvSpPr txBox="1"/>
          <p:nvPr/>
        </p:nvSpPr>
        <p:spPr>
          <a:xfrm>
            <a:off x="4597400" y="2492375"/>
            <a:ext cx="838200" cy="396875"/>
          </a:xfrm>
          <a:prstGeom prst="rect">
            <a:avLst/>
          </a:prstGeom>
          <a:noFill/>
          <a:ln w="38100">
            <a:noFill/>
          </a:ln>
        </p:spPr>
        <p:txBody>
          <a:bodyPr>
            <a:spAutoFit/>
          </a:bodyPr>
          <a:lstStyle/>
          <a:p>
            <a:pPr algn="l">
              <a:spcBef>
                <a:spcPct val="50000"/>
              </a:spcBef>
            </a:pPr>
            <a:r>
              <a:rPr lang="en-US" altLang="zh-CN" sz="2000" b="1">
                <a:latin typeface="Times New Roman" panose="02020603050405020304" pitchFamily="18" charset="0"/>
                <a:ea typeface="楷体" panose="02010609060101010101" pitchFamily="49" charset="-122"/>
              </a:rPr>
              <a:t>2.7V</a:t>
            </a:r>
            <a:endParaRPr lang="en-US" altLang="zh-CN" sz="2000" b="1">
              <a:latin typeface="Times New Roman" panose="02020603050405020304" pitchFamily="18" charset="0"/>
              <a:ea typeface="楷体" panose="02010609060101010101" pitchFamily="49" charset="-122"/>
            </a:endParaRPr>
          </a:p>
        </p:txBody>
      </p:sp>
      <p:sp>
        <p:nvSpPr>
          <p:cNvPr id="230433" name="直接连接符 230432"/>
          <p:cNvSpPr/>
          <p:nvPr/>
        </p:nvSpPr>
        <p:spPr>
          <a:xfrm>
            <a:off x="5249863" y="2695575"/>
            <a:ext cx="3276600" cy="0"/>
          </a:xfrm>
          <a:prstGeom prst="line">
            <a:avLst/>
          </a:prstGeom>
          <a:ln w="38100" cap="rnd" cmpd="sng">
            <a:solidFill>
              <a:srgbClr val="0000FF"/>
            </a:solidFill>
            <a:prstDash val="sysDot"/>
            <a:headEnd type="none" w="med" len="med"/>
            <a:tailEnd type="none" w="med" len="med"/>
          </a:ln>
        </p:spPr>
      </p:sp>
      <p:sp>
        <p:nvSpPr>
          <p:cNvPr id="230434" name="直接连接符 230433"/>
          <p:cNvSpPr/>
          <p:nvPr/>
        </p:nvSpPr>
        <p:spPr>
          <a:xfrm>
            <a:off x="5253038" y="5216525"/>
            <a:ext cx="3276600" cy="0"/>
          </a:xfrm>
          <a:prstGeom prst="line">
            <a:avLst/>
          </a:prstGeom>
          <a:ln w="38100" cap="rnd" cmpd="sng">
            <a:solidFill>
              <a:srgbClr val="0000FF"/>
            </a:solidFill>
            <a:prstDash val="sysDot"/>
            <a:headEnd type="none" w="med" len="med"/>
            <a:tailEnd type="none" w="med" len="med"/>
          </a:ln>
        </p:spPr>
      </p:sp>
      <p:sp>
        <p:nvSpPr>
          <p:cNvPr id="230436" name="直接连接符 230435"/>
          <p:cNvSpPr/>
          <p:nvPr/>
        </p:nvSpPr>
        <p:spPr>
          <a:xfrm flipV="1">
            <a:off x="5219700" y="5229225"/>
            <a:ext cx="381000" cy="431800"/>
          </a:xfrm>
          <a:prstGeom prst="line">
            <a:avLst/>
          </a:prstGeom>
          <a:ln w="38100" cap="flat" cmpd="sng">
            <a:solidFill>
              <a:srgbClr val="FF0066"/>
            </a:solidFill>
            <a:prstDash val="solid"/>
            <a:headEnd type="none" w="med" len="med"/>
            <a:tailEnd type="none" w="med" len="med"/>
          </a:ln>
        </p:spPr>
      </p:sp>
      <p:sp>
        <p:nvSpPr>
          <p:cNvPr id="230437" name="直接连接符 230436"/>
          <p:cNvSpPr/>
          <p:nvPr/>
        </p:nvSpPr>
        <p:spPr>
          <a:xfrm>
            <a:off x="6416675" y="5229225"/>
            <a:ext cx="990600" cy="1295400"/>
          </a:xfrm>
          <a:prstGeom prst="line">
            <a:avLst/>
          </a:prstGeom>
          <a:ln w="38100" cap="flat" cmpd="sng">
            <a:solidFill>
              <a:srgbClr val="FF0066"/>
            </a:solidFill>
            <a:prstDash val="solid"/>
            <a:headEnd type="none" w="med" len="med"/>
            <a:tailEnd type="none" w="med" len="med"/>
          </a:ln>
        </p:spPr>
      </p:sp>
      <p:sp>
        <p:nvSpPr>
          <p:cNvPr id="230438" name="直接连接符 230437"/>
          <p:cNvSpPr/>
          <p:nvPr/>
        </p:nvSpPr>
        <p:spPr>
          <a:xfrm flipV="1">
            <a:off x="7402513" y="5661025"/>
            <a:ext cx="914400" cy="863600"/>
          </a:xfrm>
          <a:prstGeom prst="line">
            <a:avLst/>
          </a:prstGeom>
          <a:ln w="38100" cap="flat" cmpd="sng">
            <a:solidFill>
              <a:srgbClr val="FF0066"/>
            </a:solidFill>
            <a:prstDash val="solid"/>
            <a:headEnd type="none" w="med" len="med"/>
            <a:tailEnd type="none" w="med" len="med"/>
          </a:ln>
        </p:spPr>
      </p:sp>
      <p:sp>
        <p:nvSpPr>
          <p:cNvPr id="230439" name="直接连接符 230438"/>
          <p:cNvSpPr/>
          <p:nvPr/>
        </p:nvSpPr>
        <p:spPr>
          <a:xfrm flipV="1">
            <a:off x="5580063" y="5229225"/>
            <a:ext cx="838200" cy="4763"/>
          </a:xfrm>
          <a:prstGeom prst="line">
            <a:avLst/>
          </a:prstGeom>
          <a:ln w="38100" cap="flat" cmpd="sng">
            <a:solidFill>
              <a:srgbClr val="FF0066"/>
            </a:solidFill>
            <a:prstDash val="solid"/>
            <a:headEnd type="none" w="med" len="med"/>
            <a:tailEnd type="none" w="med" len="med"/>
          </a:ln>
        </p:spPr>
      </p:sp>
      <p:pic>
        <p:nvPicPr>
          <p:cNvPr id="230441" name="图片 230440"/>
          <p:cNvPicPr>
            <a:picLocks noChangeAspect="1"/>
          </p:cNvPicPr>
          <p:nvPr/>
        </p:nvPicPr>
        <p:blipFill>
          <a:blip r:embed="rId1"/>
          <a:stretch>
            <a:fillRect/>
          </a:stretch>
        </p:blipFill>
        <p:spPr>
          <a:xfrm>
            <a:off x="827088" y="4076700"/>
            <a:ext cx="3352800" cy="2217738"/>
          </a:xfrm>
          <a:prstGeom prst="rect">
            <a:avLst/>
          </a:prstGeom>
          <a:noFill/>
          <a:ln w="9525">
            <a:noFill/>
          </a:ln>
        </p:spPr>
      </p:pic>
      <p:sp>
        <p:nvSpPr>
          <p:cNvPr id="230442" name="文本框 230441"/>
          <p:cNvSpPr txBox="1"/>
          <p:nvPr/>
        </p:nvSpPr>
        <p:spPr>
          <a:xfrm>
            <a:off x="684213" y="1916113"/>
            <a:ext cx="3455987" cy="1004887"/>
          </a:xfrm>
          <a:prstGeom prst="rect">
            <a:avLst/>
          </a:prstGeom>
          <a:noFill/>
          <a:ln w="9525">
            <a:noFill/>
          </a:ln>
        </p:spPr>
        <p:txBody>
          <a:bodyPr>
            <a:spAutoFit/>
          </a:bodyPr>
          <a:lstStyle/>
          <a:p>
            <a:pPr algn="l">
              <a:spcBef>
                <a:spcPct val="50000"/>
              </a:spcBef>
            </a:pPr>
            <a:r>
              <a:rPr lang="zh-CN" altLang="en-US" dirty="0">
                <a:solidFill>
                  <a:srgbClr val="FF0000"/>
                </a:solidFill>
                <a:latin typeface="Times New Roman" panose="02020603050405020304" pitchFamily="18" charset="0"/>
              </a:rPr>
              <a:t>采用恒压降模型</a:t>
            </a:r>
            <a:endParaRPr lang="zh-CN" altLang="en-US" dirty="0">
              <a:solidFill>
                <a:srgbClr val="FF0000"/>
              </a:solidFill>
              <a:latin typeface="Times New Roman" panose="02020603050405020304" pitchFamily="18" charset="0"/>
            </a:endParaRPr>
          </a:p>
          <a:p>
            <a:pPr algn="l">
              <a:spcBef>
                <a:spcPct val="50000"/>
              </a:spcBef>
            </a:pPr>
            <a:r>
              <a:rPr lang="en-US" altLang="zh-CN">
                <a:solidFill>
                  <a:srgbClr val="FF0000"/>
                </a:solidFill>
                <a:latin typeface="Times New Roman" panose="02020603050405020304" pitchFamily="18" charset="0"/>
              </a:rPr>
              <a:t>U</a:t>
            </a:r>
            <a:r>
              <a:rPr lang="en-US" altLang="zh-CN" baseline="-25000">
                <a:solidFill>
                  <a:srgbClr val="FF0000"/>
                </a:solidFill>
                <a:latin typeface="Times New Roman" panose="02020603050405020304" pitchFamily="18" charset="0"/>
              </a:rPr>
              <a:t>REF  </a:t>
            </a:r>
            <a:r>
              <a:rPr lang="en-US" altLang="zh-CN">
                <a:solidFill>
                  <a:srgbClr val="FF0000"/>
                </a:solidFill>
                <a:latin typeface="Times New Roman" panose="02020603050405020304" pitchFamily="18" charset="0"/>
              </a:rPr>
              <a:t>= 2V</a:t>
            </a:r>
            <a:endParaRPr lang="en-US" altLang="zh-CN">
              <a:solidFill>
                <a:srgbClr val="FF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30434"/>
                                        </p:tgtEl>
                                        <p:attrNameLst>
                                          <p:attrName>style.visibility</p:attrName>
                                        </p:attrNameLst>
                                      </p:cBhvr>
                                      <p:to>
                                        <p:strVal val="visible"/>
                                      </p:to>
                                    </p:set>
                                    <p:animEffect transition="in" filter="box(out)">
                                      <p:cBhvr>
                                        <p:cTn id="7" dur="500"/>
                                        <p:tgtEl>
                                          <p:spTgt spid="2304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0436"/>
                                        </p:tgtEl>
                                        <p:attrNameLst>
                                          <p:attrName>style.visibility</p:attrName>
                                        </p:attrNameLst>
                                      </p:cBhvr>
                                      <p:to>
                                        <p:strVal val="visible"/>
                                      </p:to>
                                    </p:set>
                                    <p:animEffect transition="in" filter="fade">
                                      <p:cBhvr>
                                        <p:cTn id="12" dur="2000"/>
                                        <p:tgtEl>
                                          <p:spTgt spid="2304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0439"/>
                                        </p:tgtEl>
                                        <p:attrNameLst>
                                          <p:attrName>style.visibility</p:attrName>
                                        </p:attrNameLst>
                                      </p:cBhvr>
                                      <p:to>
                                        <p:strVal val="visible"/>
                                      </p:to>
                                    </p:set>
                                    <p:animEffect transition="in" filter="fade">
                                      <p:cBhvr>
                                        <p:cTn id="17" dur="2000"/>
                                        <p:tgtEl>
                                          <p:spTgt spid="2304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0437"/>
                                        </p:tgtEl>
                                        <p:attrNameLst>
                                          <p:attrName>style.visibility</p:attrName>
                                        </p:attrNameLst>
                                      </p:cBhvr>
                                      <p:to>
                                        <p:strVal val="visible"/>
                                      </p:to>
                                    </p:set>
                                    <p:animEffect transition="in" filter="fade">
                                      <p:cBhvr>
                                        <p:cTn id="22" dur="2000"/>
                                        <p:tgtEl>
                                          <p:spTgt spid="230437"/>
                                        </p:tgtEl>
                                      </p:cBhvr>
                                    </p:animEffect>
                                  </p:childTnLst>
                                </p:cTn>
                              </p:par>
                              <p:par>
                                <p:cTn id="23" presetID="10" presetClass="entr" presetSubtype="0" fill="hold" nodeType="withEffect">
                                  <p:stCondLst>
                                    <p:cond delay="0"/>
                                  </p:stCondLst>
                                  <p:childTnLst>
                                    <p:set>
                                      <p:cBhvr>
                                        <p:cTn id="24" dur="1" fill="hold">
                                          <p:stCondLst>
                                            <p:cond delay="0"/>
                                          </p:stCondLst>
                                        </p:cTn>
                                        <p:tgtEl>
                                          <p:spTgt spid="230438"/>
                                        </p:tgtEl>
                                        <p:attrNameLst>
                                          <p:attrName>style.visibility</p:attrName>
                                        </p:attrNameLst>
                                      </p:cBhvr>
                                      <p:to>
                                        <p:strVal val="visible"/>
                                      </p:to>
                                    </p:set>
                                    <p:animEffect transition="in" filter="fade">
                                      <p:cBhvr>
                                        <p:cTn id="25" dur="2000"/>
                                        <p:tgtEl>
                                          <p:spTgt spid="230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32" name="文本框 231431"/>
          <p:cNvSpPr txBox="1"/>
          <p:nvPr/>
        </p:nvSpPr>
        <p:spPr>
          <a:xfrm>
            <a:off x="539750" y="333375"/>
            <a:ext cx="8208963" cy="457200"/>
          </a:xfrm>
          <a:prstGeom prst="rect">
            <a:avLst/>
          </a:prstGeom>
          <a:noFill/>
          <a:ln w="9525">
            <a:noFill/>
          </a:ln>
        </p:spPr>
        <p:txBody>
          <a:bodyPr>
            <a:spAutoFit/>
          </a:bodyPr>
          <a:lstStyle/>
          <a:p>
            <a:pPr algn="l">
              <a:spcBef>
                <a:spcPct val="50000"/>
              </a:spcBef>
            </a:pPr>
            <a:r>
              <a:rPr lang="en-US" altLang="zh-CN" dirty="0">
                <a:solidFill>
                  <a:srgbClr val="800000"/>
                </a:solidFill>
                <a:latin typeface="Times New Roman" panose="02020603050405020304" pitchFamily="18" charset="0"/>
              </a:rPr>
              <a:t>2.</a:t>
            </a:r>
            <a:r>
              <a:rPr lang="zh-CN" altLang="en-US" dirty="0">
                <a:solidFill>
                  <a:srgbClr val="800000"/>
                </a:solidFill>
                <a:latin typeface="Times New Roman" panose="02020603050405020304" pitchFamily="18" charset="0"/>
              </a:rPr>
              <a:t>整流电路：</a:t>
            </a:r>
            <a:r>
              <a:rPr lang="zh-CN" altLang="en-US" sz="2000" dirty="0">
                <a:solidFill>
                  <a:srgbClr val="990000"/>
                </a:solidFill>
                <a:latin typeface="Times New Roman" panose="02020603050405020304" pitchFamily="18" charset="0"/>
              </a:rPr>
              <a:t>将交流电压转变成单向直流电压的电路</a:t>
            </a:r>
            <a:r>
              <a:rPr lang="zh-CN" altLang="en-US" dirty="0">
                <a:latin typeface="Times New Roman" panose="02020603050405020304" pitchFamily="18" charset="0"/>
              </a:rPr>
              <a:t> </a:t>
            </a:r>
            <a:endParaRPr lang="zh-CN" altLang="en-US" dirty="0">
              <a:latin typeface="Times New Roman" panose="02020603050405020304" pitchFamily="18" charset="0"/>
            </a:endParaRPr>
          </a:p>
        </p:txBody>
      </p:sp>
      <p:sp>
        <p:nvSpPr>
          <p:cNvPr id="231434" name="文本框 231433"/>
          <p:cNvSpPr txBox="1"/>
          <p:nvPr/>
        </p:nvSpPr>
        <p:spPr>
          <a:xfrm>
            <a:off x="827088" y="2276475"/>
            <a:ext cx="2016125" cy="457200"/>
          </a:xfrm>
          <a:prstGeom prst="rect">
            <a:avLst/>
          </a:prstGeom>
          <a:noFill/>
          <a:ln w="9525">
            <a:noFill/>
          </a:ln>
        </p:spPr>
        <p:txBody>
          <a:bodyPr>
            <a:spAutoFit/>
          </a:bodyPr>
          <a:lstStyle/>
          <a:p>
            <a:pPr algn="l">
              <a:spcBef>
                <a:spcPct val="50000"/>
              </a:spcBef>
            </a:pPr>
            <a:r>
              <a:rPr lang="zh-CN" altLang="en-US" dirty="0">
                <a:solidFill>
                  <a:srgbClr val="FF0000"/>
                </a:solidFill>
                <a:latin typeface="Times New Roman" panose="02020603050405020304" pitchFamily="18" charset="0"/>
              </a:rPr>
              <a:t>采用理想模型</a:t>
            </a:r>
            <a:endParaRPr lang="zh-CN" altLang="en-US" dirty="0">
              <a:solidFill>
                <a:srgbClr val="FF0000"/>
              </a:solidFill>
              <a:latin typeface="Times New Roman" panose="02020603050405020304" pitchFamily="18" charset="0"/>
            </a:endParaRPr>
          </a:p>
        </p:txBody>
      </p:sp>
      <p:sp>
        <p:nvSpPr>
          <p:cNvPr id="231454" name="任意多边形 231453"/>
          <p:cNvSpPr/>
          <p:nvPr/>
        </p:nvSpPr>
        <p:spPr>
          <a:xfrm rot="5400000">
            <a:off x="1771650" y="4356100"/>
            <a:ext cx="238125" cy="168275"/>
          </a:xfrm>
          <a:custGeom>
            <a:avLst/>
            <a:gdLst/>
            <a:ahLst/>
            <a:cxnLst/>
            <a:rect l="0" t="0" r="0" b="0"/>
            <a:pathLst>
              <a:path w="150" h="106">
                <a:moveTo>
                  <a:pt x="75" y="106"/>
                </a:moveTo>
                <a:lnTo>
                  <a:pt x="75" y="106"/>
                </a:lnTo>
                <a:lnTo>
                  <a:pt x="150" y="0"/>
                </a:lnTo>
                <a:lnTo>
                  <a:pt x="0" y="0"/>
                </a:lnTo>
                <a:lnTo>
                  <a:pt x="75" y="106"/>
                </a:lnTo>
                <a:close/>
              </a:path>
            </a:pathLst>
          </a:custGeom>
          <a:solidFill>
            <a:srgbClr val="0000FF">
              <a:alpha val="100000"/>
            </a:srgbClr>
          </a:solidFill>
          <a:ln w="17526" cap="flat" cmpd="sng">
            <a:solidFill>
              <a:srgbClr val="0000FF"/>
            </a:solidFill>
            <a:prstDash val="solid"/>
            <a:headEnd type="none" w="med" len="med"/>
            <a:tailEnd type="none" w="med" len="med"/>
          </a:ln>
        </p:spPr>
        <p:txBody>
          <a:bodyPr/>
          <a:lstStyle/>
          <a:p>
            <a:endParaRPr lang="zh-CN" altLang="en-US"/>
          </a:p>
        </p:txBody>
      </p:sp>
      <p:sp>
        <p:nvSpPr>
          <p:cNvPr id="231495" name="直接连接符 231494"/>
          <p:cNvSpPr/>
          <p:nvPr/>
        </p:nvSpPr>
        <p:spPr>
          <a:xfrm>
            <a:off x="1979613" y="4437063"/>
            <a:ext cx="1439862" cy="0"/>
          </a:xfrm>
          <a:prstGeom prst="line">
            <a:avLst/>
          </a:prstGeom>
          <a:ln w="9525" cap="flat" cmpd="sng">
            <a:solidFill>
              <a:schemeClr val="tx1"/>
            </a:solidFill>
            <a:prstDash val="solid"/>
            <a:headEnd type="none" w="med" len="med"/>
            <a:tailEnd type="none" w="med" len="med"/>
          </a:ln>
        </p:spPr>
      </p:sp>
      <p:sp>
        <p:nvSpPr>
          <p:cNvPr id="231496" name="直接连接符 231495"/>
          <p:cNvSpPr/>
          <p:nvPr/>
        </p:nvSpPr>
        <p:spPr>
          <a:xfrm>
            <a:off x="971550" y="5516563"/>
            <a:ext cx="2447925" cy="0"/>
          </a:xfrm>
          <a:prstGeom prst="line">
            <a:avLst/>
          </a:prstGeom>
          <a:ln w="9525" cap="flat" cmpd="sng">
            <a:solidFill>
              <a:schemeClr val="tx1"/>
            </a:solidFill>
            <a:prstDash val="solid"/>
            <a:headEnd type="none" w="med" len="med"/>
            <a:tailEnd type="none" w="med" len="med"/>
          </a:ln>
        </p:spPr>
      </p:sp>
      <p:sp>
        <p:nvSpPr>
          <p:cNvPr id="231497" name="椭圆 231496"/>
          <p:cNvSpPr/>
          <p:nvPr/>
        </p:nvSpPr>
        <p:spPr>
          <a:xfrm>
            <a:off x="3419475" y="5445125"/>
            <a:ext cx="101600" cy="101600"/>
          </a:xfrm>
          <a:prstGeom prst="ellipse">
            <a:avLst/>
          </a:prstGeom>
          <a:noFill/>
          <a:ln w="17463" cap="flat" cmpd="sng">
            <a:solidFill>
              <a:srgbClr val="000000"/>
            </a:solidFill>
            <a:prstDash val="solid"/>
            <a:headEnd type="none" w="med" len="med"/>
            <a:tailEnd type="none" w="med" len="med"/>
          </a:ln>
        </p:spPr>
        <p:txBody>
          <a:bodyPr/>
          <a:lstStyle/>
          <a:p>
            <a:endParaRPr lang="zh-CN" altLang="en-US"/>
          </a:p>
        </p:txBody>
      </p:sp>
      <p:sp>
        <p:nvSpPr>
          <p:cNvPr id="231498" name="椭圆 231497"/>
          <p:cNvSpPr/>
          <p:nvPr/>
        </p:nvSpPr>
        <p:spPr>
          <a:xfrm>
            <a:off x="871538" y="5459413"/>
            <a:ext cx="101600" cy="101600"/>
          </a:xfrm>
          <a:prstGeom prst="ellipse">
            <a:avLst/>
          </a:prstGeom>
          <a:noFill/>
          <a:ln w="17463" cap="flat" cmpd="sng">
            <a:solidFill>
              <a:srgbClr val="000000"/>
            </a:solidFill>
            <a:prstDash val="solid"/>
            <a:headEnd type="none" w="med" len="med"/>
            <a:tailEnd type="none" w="med" len="med"/>
          </a:ln>
        </p:spPr>
        <p:txBody>
          <a:bodyPr/>
          <a:lstStyle/>
          <a:p>
            <a:endParaRPr lang="zh-CN" altLang="en-US"/>
          </a:p>
        </p:txBody>
      </p:sp>
      <p:sp>
        <p:nvSpPr>
          <p:cNvPr id="231499" name="椭圆 231498"/>
          <p:cNvSpPr/>
          <p:nvPr/>
        </p:nvSpPr>
        <p:spPr>
          <a:xfrm>
            <a:off x="3419475" y="4379913"/>
            <a:ext cx="101600" cy="101600"/>
          </a:xfrm>
          <a:prstGeom prst="ellipse">
            <a:avLst/>
          </a:prstGeom>
          <a:noFill/>
          <a:ln w="17463" cap="flat" cmpd="sng">
            <a:solidFill>
              <a:srgbClr val="000000"/>
            </a:solidFill>
            <a:prstDash val="solid"/>
            <a:headEnd type="none" w="med" len="med"/>
            <a:tailEnd type="none" w="med" len="med"/>
          </a:ln>
        </p:spPr>
        <p:txBody>
          <a:bodyPr/>
          <a:lstStyle/>
          <a:p>
            <a:endParaRPr lang="zh-CN" altLang="en-US"/>
          </a:p>
        </p:txBody>
      </p:sp>
      <p:sp>
        <p:nvSpPr>
          <p:cNvPr id="231500" name="椭圆 231499"/>
          <p:cNvSpPr/>
          <p:nvPr/>
        </p:nvSpPr>
        <p:spPr>
          <a:xfrm>
            <a:off x="869950" y="4392613"/>
            <a:ext cx="101600" cy="101600"/>
          </a:xfrm>
          <a:prstGeom prst="ellipse">
            <a:avLst/>
          </a:prstGeom>
          <a:noFill/>
          <a:ln w="17463" cap="flat" cmpd="sng">
            <a:solidFill>
              <a:srgbClr val="000000"/>
            </a:solidFill>
            <a:prstDash val="solid"/>
            <a:headEnd type="none" w="med" len="med"/>
            <a:tailEnd type="none" w="med" len="med"/>
          </a:ln>
        </p:spPr>
        <p:txBody>
          <a:bodyPr/>
          <a:lstStyle/>
          <a:p>
            <a:endParaRPr lang="zh-CN" altLang="en-US"/>
          </a:p>
        </p:txBody>
      </p:sp>
      <p:sp>
        <p:nvSpPr>
          <p:cNvPr id="231508" name="直接连接符 231507"/>
          <p:cNvSpPr/>
          <p:nvPr/>
        </p:nvSpPr>
        <p:spPr>
          <a:xfrm>
            <a:off x="1806575" y="4335463"/>
            <a:ext cx="0" cy="215900"/>
          </a:xfrm>
          <a:prstGeom prst="line">
            <a:avLst/>
          </a:prstGeom>
          <a:ln w="17463" cap="flat" cmpd="sng">
            <a:solidFill>
              <a:schemeClr val="accent2"/>
            </a:solidFill>
            <a:prstDash val="solid"/>
            <a:headEnd type="none" w="med" len="med"/>
            <a:tailEnd type="none" w="med" len="med"/>
          </a:ln>
        </p:spPr>
      </p:sp>
      <p:sp>
        <p:nvSpPr>
          <p:cNvPr id="231509" name="直接连接符 231508"/>
          <p:cNvSpPr/>
          <p:nvPr/>
        </p:nvSpPr>
        <p:spPr>
          <a:xfrm>
            <a:off x="971550" y="4437063"/>
            <a:ext cx="863600" cy="0"/>
          </a:xfrm>
          <a:prstGeom prst="line">
            <a:avLst/>
          </a:prstGeom>
          <a:ln w="17463" cap="flat" cmpd="sng">
            <a:solidFill>
              <a:srgbClr val="0000FF"/>
            </a:solidFill>
            <a:prstDash val="solid"/>
            <a:headEnd type="none" w="med" len="med"/>
            <a:tailEnd type="none" w="med" len="med"/>
          </a:ln>
        </p:spPr>
      </p:sp>
      <p:sp>
        <p:nvSpPr>
          <p:cNvPr id="231510" name="矩形 231509"/>
          <p:cNvSpPr/>
          <p:nvPr/>
        </p:nvSpPr>
        <p:spPr>
          <a:xfrm>
            <a:off x="2771775" y="4797425"/>
            <a:ext cx="144463" cy="360363"/>
          </a:xfrm>
          <a:prstGeom prst="rect">
            <a:avLst/>
          </a:prstGeom>
          <a:solidFill>
            <a:srgbClr val="FF0000"/>
          </a:solidFill>
          <a:ln w="17463" cap="flat" cmpd="sng">
            <a:solidFill>
              <a:srgbClr val="0000FF"/>
            </a:solidFill>
            <a:prstDash val="solid"/>
            <a:miter/>
            <a:headEnd type="none" w="med" len="med"/>
            <a:tailEnd type="none" w="med" len="med"/>
          </a:ln>
        </p:spPr>
        <p:txBody>
          <a:bodyPr/>
          <a:lstStyle/>
          <a:p>
            <a:endParaRPr lang="zh-CN" altLang="en-US"/>
          </a:p>
        </p:txBody>
      </p:sp>
      <p:sp>
        <p:nvSpPr>
          <p:cNvPr id="231511" name="直接连接符 231510"/>
          <p:cNvSpPr/>
          <p:nvPr/>
        </p:nvSpPr>
        <p:spPr>
          <a:xfrm>
            <a:off x="2843213" y="4437063"/>
            <a:ext cx="0" cy="360362"/>
          </a:xfrm>
          <a:prstGeom prst="line">
            <a:avLst/>
          </a:prstGeom>
          <a:ln w="17463" cap="flat" cmpd="sng">
            <a:solidFill>
              <a:srgbClr val="0000FF"/>
            </a:solidFill>
            <a:prstDash val="solid"/>
            <a:headEnd type="none" w="med" len="med"/>
            <a:tailEnd type="none" w="med" len="med"/>
          </a:ln>
        </p:spPr>
      </p:sp>
      <p:sp>
        <p:nvSpPr>
          <p:cNvPr id="231512" name="直接连接符 231511"/>
          <p:cNvSpPr/>
          <p:nvPr/>
        </p:nvSpPr>
        <p:spPr>
          <a:xfrm flipV="1">
            <a:off x="2843213" y="5157788"/>
            <a:ext cx="0" cy="358775"/>
          </a:xfrm>
          <a:prstGeom prst="line">
            <a:avLst/>
          </a:prstGeom>
          <a:ln w="17463" cap="flat" cmpd="sng">
            <a:solidFill>
              <a:srgbClr val="0000FF"/>
            </a:solidFill>
            <a:prstDash val="solid"/>
            <a:headEnd type="none" w="med" len="med"/>
            <a:tailEnd type="none" w="med" len="med"/>
          </a:ln>
        </p:spPr>
      </p:sp>
      <p:sp>
        <p:nvSpPr>
          <p:cNvPr id="231513" name="椭圆 231512"/>
          <p:cNvSpPr/>
          <p:nvPr/>
        </p:nvSpPr>
        <p:spPr>
          <a:xfrm>
            <a:off x="2814638" y="5473700"/>
            <a:ext cx="66675" cy="68263"/>
          </a:xfrm>
          <a:prstGeom prst="ellipse">
            <a:avLst/>
          </a:prstGeom>
          <a:solidFill>
            <a:srgbClr val="FF0000"/>
          </a:solidFill>
          <a:ln w="17463" cap="flat" cmpd="sng">
            <a:solidFill>
              <a:srgbClr val="FF0000"/>
            </a:solidFill>
            <a:prstDash val="solid"/>
            <a:headEnd type="none" w="med" len="med"/>
            <a:tailEnd type="none" w="med" len="med"/>
          </a:ln>
        </p:spPr>
        <p:txBody>
          <a:bodyPr/>
          <a:lstStyle/>
          <a:p>
            <a:endParaRPr lang="zh-CN" altLang="en-US"/>
          </a:p>
        </p:txBody>
      </p:sp>
      <p:sp>
        <p:nvSpPr>
          <p:cNvPr id="231514" name="椭圆 231513"/>
          <p:cNvSpPr/>
          <p:nvPr/>
        </p:nvSpPr>
        <p:spPr>
          <a:xfrm>
            <a:off x="2800350" y="4411663"/>
            <a:ext cx="66675" cy="68262"/>
          </a:xfrm>
          <a:prstGeom prst="ellipse">
            <a:avLst/>
          </a:prstGeom>
          <a:solidFill>
            <a:srgbClr val="FF0000"/>
          </a:solidFill>
          <a:ln w="17463" cap="flat" cmpd="sng">
            <a:solidFill>
              <a:srgbClr val="FF0000"/>
            </a:solidFill>
            <a:prstDash val="solid"/>
            <a:headEnd type="none" w="med" len="med"/>
            <a:tailEnd type="none" w="med" len="med"/>
          </a:ln>
        </p:spPr>
        <p:txBody>
          <a:bodyPr/>
          <a:lstStyle/>
          <a:p>
            <a:endParaRPr lang="zh-CN" altLang="en-US"/>
          </a:p>
        </p:txBody>
      </p:sp>
      <p:sp>
        <p:nvSpPr>
          <p:cNvPr id="231515" name="直接连接符 231514"/>
          <p:cNvSpPr/>
          <p:nvPr/>
        </p:nvSpPr>
        <p:spPr>
          <a:xfrm>
            <a:off x="2124075" y="5661025"/>
            <a:ext cx="144463" cy="0"/>
          </a:xfrm>
          <a:prstGeom prst="line">
            <a:avLst/>
          </a:prstGeom>
          <a:ln w="28575" cap="flat" cmpd="sng">
            <a:solidFill>
              <a:schemeClr val="tx1"/>
            </a:solidFill>
            <a:prstDash val="solid"/>
            <a:headEnd type="none" w="med" len="med"/>
            <a:tailEnd type="none" w="med" len="med"/>
          </a:ln>
        </p:spPr>
      </p:sp>
      <p:sp>
        <p:nvSpPr>
          <p:cNvPr id="231516" name="直接连接符 231515"/>
          <p:cNvSpPr/>
          <p:nvPr/>
        </p:nvSpPr>
        <p:spPr>
          <a:xfrm>
            <a:off x="2195513" y="5516563"/>
            <a:ext cx="0" cy="144462"/>
          </a:xfrm>
          <a:prstGeom prst="line">
            <a:avLst/>
          </a:prstGeom>
          <a:ln w="17463" cap="flat" cmpd="sng">
            <a:solidFill>
              <a:srgbClr val="0000FF"/>
            </a:solidFill>
            <a:prstDash val="solid"/>
            <a:headEnd type="none" w="med" len="med"/>
            <a:tailEnd type="none" w="med" len="med"/>
          </a:ln>
        </p:spPr>
      </p:sp>
      <p:sp>
        <p:nvSpPr>
          <p:cNvPr id="231517" name="椭圆 231516"/>
          <p:cNvSpPr/>
          <p:nvPr/>
        </p:nvSpPr>
        <p:spPr>
          <a:xfrm>
            <a:off x="2152650" y="5473700"/>
            <a:ext cx="66675" cy="68263"/>
          </a:xfrm>
          <a:prstGeom prst="ellipse">
            <a:avLst/>
          </a:prstGeom>
          <a:solidFill>
            <a:schemeClr val="tx1"/>
          </a:solidFill>
          <a:ln w="17463" cap="flat" cmpd="sng">
            <a:solidFill>
              <a:srgbClr val="FF0000"/>
            </a:solidFill>
            <a:prstDash val="solid"/>
            <a:headEnd type="none" w="med" len="med"/>
            <a:tailEnd type="none" w="med" len="med"/>
          </a:ln>
        </p:spPr>
        <p:txBody>
          <a:bodyPr/>
          <a:lstStyle/>
          <a:p>
            <a:endParaRPr lang="zh-CN" altLang="en-US"/>
          </a:p>
        </p:txBody>
      </p:sp>
      <p:sp>
        <p:nvSpPr>
          <p:cNvPr id="231518" name="矩形 231517"/>
          <p:cNvSpPr/>
          <p:nvPr/>
        </p:nvSpPr>
        <p:spPr>
          <a:xfrm>
            <a:off x="684213" y="4292600"/>
            <a:ext cx="136525" cy="288925"/>
          </a:xfrm>
          <a:prstGeom prst="rect">
            <a:avLst/>
          </a:prstGeom>
          <a:noFill/>
          <a:ln w="9525">
            <a:noFill/>
          </a:ln>
        </p:spPr>
        <p:txBody>
          <a:bodyPr wrap="none" lIns="0" tIns="0" rIns="0" bIns="0">
            <a:spAutoFit/>
          </a:bodyPr>
          <a:lstStyle/>
          <a:p>
            <a:pPr algn="l"/>
            <a:r>
              <a:rPr lang="en-US" altLang="zh-CN" sz="1900">
                <a:solidFill>
                  <a:srgbClr val="000000"/>
                </a:solidFill>
                <a:latin typeface="Times New Roman" panose="02020603050405020304" pitchFamily="18" charset="0"/>
              </a:rPr>
              <a:t>+</a:t>
            </a:r>
            <a:endParaRPr lang="en-US" altLang="zh-CN">
              <a:latin typeface="Times New Roman" panose="02020603050405020304" pitchFamily="18" charset="0"/>
            </a:endParaRPr>
          </a:p>
        </p:txBody>
      </p:sp>
      <p:sp>
        <p:nvSpPr>
          <p:cNvPr id="231519" name="矩形 231518"/>
          <p:cNvSpPr/>
          <p:nvPr/>
        </p:nvSpPr>
        <p:spPr>
          <a:xfrm>
            <a:off x="3635375" y="4292600"/>
            <a:ext cx="136525" cy="288925"/>
          </a:xfrm>
          <a:prstGeom prst="rect">
            <a:avLst/>
          </a:prstGeom>
          <a:noFill/>
          <a:ln w="9525">
            <a:noFill/>
          </a:ln>
        </p:spPr>
        <p:txBody>
          <a:bodyPr wrap="none" lIns="0" tIns="0" rIns="0" bIns="0">
            <a:spAutoFit/>
          </a:bodyPr>
          <a:lstStyle/>
          <a:p>
            <a:pPr algn="l"/>
            <a:r>
              <a:rPr lang="en-US" altLang="zh-CN" sz="1900">
                <a:solidFill>
                  <a:srgbClr val="000000"/>
                </a:solidFill>
                <a:latin typeface="Times New Roman" panose="02020603050405020304" pitchFamily="18" charset="0"/>
              </a:rPr>
              <a:t>+</a:t>
            </a:r>
            <a:endParaRPr lang="en-US" altLang="zh-CN">
              <a:latin typeface="Times New Roman" panose="02020603050405020304" pitchFamily="18" charset="0"/>
            </a:endParaRPr>
          </a:p>
        </p:txBody>
      </p:sp>
      <p:sp>
        <p:nvSpPr>
          <p:cNvPr id="231520" name="矩形 231519"/>
          <p:cNvSpPr/>
          <p:nvPr/>
        </p:nvSpPr>
        <p:spPr>
          <a:xfrm flipH="1">
            <a:off x="725488" y="5343525"/>
            <a:ext cx="73025" cy="320675"/>
          </a:xfrm>
          <a:prstGeom prst="rect">
            <a:avLst/>
          </a:prstGeom>
          <a:noFill/>
          <a:ln w="9525">
            <a:noFill/>
          </a:ln>
        </p:spPr>
        <p:txBody>
          <a:bodyPr lIns="0" tIns="0" rIns="0" bIns="0">
            <a:spAutoFit/>
          </a:bodyPr>
          <a:lstStyle/>
          <a:p>
            <a:pPr algn="l"/>
            <a:r>
              <a:rPr lang="en-US" altLang="zh-CN" sz="2100">
                <a:solidFill>
                  <a:srgbClr val="000000"/>
                </a:solidFill>
                <a:latin typeface="Arial" panose="020B0604020202020204" pitchFamily="34" charset="0"/>
              </a:rPr>
              <a:t>-</a:t>
            </a:r>
            <a:endParaRPr lang="en-US" altLang="zh-CN">
              <a:latin typeface="Arial" panose="020B0604020202020204" pitchFamily="34" charset="0"/>
            </a:endParaRPr>
          </a:p>
        </p:txBody>
      </p:sp>
      <p:sp>
        <p:nvSpPr>
          <p:cNvPr id="231521" name="矩形 231520"/>
          <p:cNvSpPr/>
          <p:nvPr/>
        </p:nvSpPr>
        <p:spPr>
          <a:xfrm flipH="1">
            <a:off x="3635375" y="5300663"/>
            <a:ext cx="73025" cy="320675"/>
          </a:xfrm>
          <a:prstGeom prst="rect">
            <a:avLst/>
          </a:prstGeom>
          <a:noFill/>
          <a:ln w="9525">
            <a:noFill/>
          </a:ln>
        </p:spPr>
        <p:txBody>
          <a:bodyPr lIns="0" tIns="0" rIns="0" bIns="0">
            <a:spAutoFit/>
          </a:bodyPr>
          <a:lstStyle/>
          <a:p>
            <a:pPr algn="l"/>
            <a:r>
              <a:rPr lang="en-US" altLang="zh-CN" sz="2100">
                <a:solidFill>
                  <a:srgbClr val="000000"/>
                </a:solidFill>
                <a:latin typeface="Arial" panose="020B0604020202020204" pitchFamily="34" charset="0"/>
              </a:rPr>
              <a:t>-</a:t>
            </a:r>
            <a:endParaRPr lang="en-US" altLang="zh-CN">
              <a:latin typeface="Arial" panose="020B0604020202020204" pitchFamily="34" charset="0"/>
            </a:endParaRPr>
          </a:p>
        </p:txBody>
      </p:sp>
      <p:sp>
        <p:nvSpPr>
          <p:cNvPr id="231523" name="矩形 231522"/>
          <p:cNvSpPr/>
          <p:nvPr/>
        </p:nvSpPr>
        <p:spPr>
          <a:xfrm>
            <a:off x="539750" y="4652963"/>
            <a:ext cx="504825" cy="457200"/>
          </a:xfrm>
          <a:prstGeom prst="rect">
            <a:avLst/>
          </a:prstGeom>
          <a:noFill/>
          <a:ln w="17463">
            <a:noFill/>
          </a:ln>
        </p:spPr>
        <p:txBody>
          <a:bodyPr>
            <a:spAutoFit/>
          </a:bodyPr>
          <a:lstStyle/>
          <a:p>
            <a:r>
              <a:rPr lang="en-US" altLang="zh-CN" i="1">
                <a:solidFill>
                  <a:srgbClr val="400000"/>
                </a:solidFill>
                <a:latin typeface="Times New Roman" panose="02020603050405020304" pitchFamily="18" charset="0"/>
              </a:rPr>
              <a:t>v</a:t>
            </a:r>
            <a:r>
              <a:rPr lang="en-US" altLang="zh-CN" baseline="-25000">
                <a:solidFill>
                  <a:srgbClr val="400000"/>
                </a:solidFill>
                <a:latin typeface="Times New Roman" panose="02020603050405020304" pitchFamily="18" charset="0"/>
              </a:rPr>
              <a:t>i</a:t>
            </a:r>
            <a:endParaRPr lang="en-US" altLang="zh-CN" baseline="-25000">
              <a:solidFill>
                <a:srgbClr val="400000"/>
              </a:solidFill>
              <a:latin typeface="Times New Roman" panose="02020603050405020304" pitchFamily="18" charset="0"/>
            </a:endParaRPr>
          </a:p>
        </p:txBody>
      </p:sp>
      <p:sp>
        <p:nvSpPr>
          <p:cNvPr id="231525" name="矩形 231524"/>
          <p:cNvSpPr/>
          <p:nvPr/>
        </p:nvSpPr>
        <p:spPr>
          <a:xfrm>
            <a:off x="3203575" y="4797425"/>
            <a:ext cx="504825" cy="457200"/>
          </a:xfrm>
          <a:prstGeom prst="rect">
            <a:avLst/>
          </a:prstGeom>
          <a:noFill/>
          <a:ln w="17463">
            <a:noFill/>
          </a:ln>
        </p:spPr>
        <p:txBody>
          <a:bodyPr>
            <a:spAutoFit/>
          </a:bodyPr>
          <a:lstStyle/>
          <a:p>
            <a:r>
              <a:rPr lang="en-US" altLang="zh-CN" i="1" err="1">
                <a:solidFill>
                  <a:srgbClr val="400000"/>
                </a:solidFill>
                <a:latin typeface="Times New Roman" panose="02020603050405020304" pitchFamily="18" charset="0"/>
              </a:rPr>
              <a:t>v</a:t>
            </a:r>
            <a:r>
              <a:rPr lang="en-US" altLang="zh-CN" baseline="-25000" err="1">
                <a:solidFill>
                  <a:srgbClr val="400000"/>
                </a:solidFill>
                <a:latin typeface="Times New Roman" panose="02020603050405020304" pitchFamily="18" charset="0"/>
              </a:rPr>
              <a:t>o</a:t>
            </a:r>
            <a:endParaRPr lang="en-US" altLang="zh-CN" baseline="-25000">
              <a:solidFill>
                <a:srgbClr val="400000"/>
              </a:solidFill>
              <a:latin typeface="Times New Roman" panose="02020603050405020304" pitchFamily="18" charset="0"/>
            </a:endParaRPr>
          </a:p>
        </p:txBody>
      </p:sp>
      <p:sp>
        <p:nvSpPr>
          <p:cNvPr id="231526" name="直接连接符 231525"/>
          <p:cNvSpPr/>
          <p:nvPr/>
        </p:nvSpPr>
        <p:spPr>
          <a:xfrm>
            <a:off x="5003800" y="2781300"/>
            <a:ext cx="3384550" cy="0"/>
          </a:xfrm>
          <a:prstGeom prst="line">
            <a:avLst/>
          </a:prstGeom>
          <a:ln w="17463" cap="flat" cmpd="sng">
            <a:solidFill>
              <a:srgbClr val="0000FF"/>
            </a:solidFill>
            <a:prstDash val="solid"/>
            <a:headEnd type="none" w="med" len="med"/>
            <a:tailEnd type="triangle" w="med" len="med"/>
          </a:ln>
        </p:spPr>
      </p:sp>
      <p:sp>
        <p:nvSpPr>
          <p:cNvPr id="231528" name="直接连接符 231527"/>
          <p:cNvSpPr/>
          <p:nvPr/>
        </p:nvSpPr>
        <p:spPr>
          <a:xfrm flipV="1">
            <a:off x="5435600" y="1701800"/>
            <a:ext cx="0" cy="2159000"/>
          </a:xfrm>
          <a:prstGeom prst="line">
            <a:avLst/>
          </a:prstGeom>
          <a:ln w="17463" cap="flat" cmpd="sng">
            <a:solidFill>
              <a:srgbClr val="0000FF"/>
            </a:solidFill>
            <a:prstDash val="solid"/>
            <a:headEnd type="none" w="med" len="med"/>
            <a:tailEnd type="triangle" w="med" len="med"/>
          </a:ln>
        </p:spPr>
      </p:sp>
      <p:sp>
        <p:nvSpPr>
          <p:cNvPr id="231529" name="文本框 231528"/>
          <p:cNvSpPr txBox="1"/>
          <p:nvPr/>
        </p:nvSpPr>
        <p:spPr>
          <a:xfrm>
            <a:off x="5148263" y="2708275"/>
            <a:ext cx="215900" cy="396875"/>
          </a:xfrm>
          <a:prstGeom prst="rect">
            <a:avLst/>
          </a:prstGeom>
          <a:noFill/>
          <a:ln w="17463">
            <a:noFill/>
          </a:ln>
        </p:spPr>
        <p:txBody>
          <a:bodyPr>
            <a:spAutoFit/>
          </a:bodyPr>
          <a:lstStyle/>
          <a:p>
            <a:pPr>
              <a:spcBef>
                <a:spcPct val="50000"/>
              </a:spcBef>
            </a:pP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231530" name="矩形 231529"/>
          <p:cNvSpPr/>
          <p:nvPr/>
        </p:nvSpPr>
        <p:spPr>
          <a:xfrm>
            <a:off x="5003800" y="1484313"/>
            <a:ext cx="504825" cy="396875"/>
          </a:xfrm>
          <a:prstGeom prst="rect">
            <a:avLst/>
          </a:prstGeom>
          <a:noFill/>
          <a:ln w="17463">
            <a:noFill/>
          </a:ln>
        </p:spPr>
        <p:txBody>
          <a:bodyPr>
            <a:spAutoFit/>
          </a:bodyPr>
          <a:lstStyle/>
          <a:p>
            <a:r>
              <a:rPr lang="en-US" altLang="zh-CN" sz="2000" i="1">
                <a:solidFill>
                  <a:srgbClr val="400000"/>
                </a:solidFill>
                <a:latin typeface="Times New Roman" panose="02020603050405020304" pitchFamily="18" charset="0"/>
              </a:rPr>
              <a:t>v</a:t>
            </a:r>
            <a:r>
              <a:rPr lang="en-US" altLang="zh-CN" sz="2000" baseline="-25000">
                <a:solidFill>
                  <a:srgbClr val="400000"/>
                </a:solidFill>
                <a:latin typeface="Times New Roman" panose="02020603050405020304" pitchFamily="18" charset="0"/>
              </a:rPr>
              <a:t>i</a:t>
            </a:r>
            <a:endParaRPr lang="en-US" altLang="zh-CN" sz="2000" baseline="-25000">
              <a:solidFill>
                <a:srgbClr val="400000"/>
              </a:solidFill>
              <a:latin typeface="Times New Roman" panose="02020603050405020304" pitchFamily="18" charset="0"/>
            </a:endParaRPr>
          </a:p>
        </p:txBody>
      </p:sp>
      <p:sp>
        <p:nvSpPr>
          <p:cNvPr id="231532" name="文本框 231531"/>
          <p:cNvSpPr txBox="1"/>
          <p:nvPr/>
        </p:nvSpPr>
        <p:spPr>
          <a:xfrm>
            <a:off x="8388350" y="2565400"/>
            <a:ext cx="431800" cy="396875"/>
          </a:xfrm>
          <a:prstGeom prst="rect">
            <a:avLst/>
          </a:prstGeom>
          <a:noFill/>
          <a:ln w="17463">
            <a:noFill/>
          </a:ln>
        </p:spPr>
        <p:txBody>
          <a:bodyPr>
            <a:spAutoFit/>
          </a:bodyPr>
          <a:lstStyle/>
          <a:p>
            <a:pPr>
              <a:spcBef>
                <a:spcPct val="50000"/>
              </a:spcBef>
            </a:pPr>
            <a:r>
              <a:rPr lang="en-US" altLang="zh-CN" sz="2000" i="1">
                <a:latin typeface="Times New Roman" panose="02020603050405020304" pitchFamily="18" charset="0"/>
              </a:rPr>
              <a:t>t</a:t>
            </a:r>
            <a:endParaRPr lang="en-US" altLang="zh-CN" sz="2000" i="1">
              <a:latin typeface="Times New Roman" panose="02020603050405020304" pitchFamily="18" charset="0"/>
            </a:endParaRPr>
          </a:p>
        </p:txBody>
      </p:sp>
      <p:sp>
        <p:nvSpPr>
          <p:cNvPr id="231540" name="直接连接符 231539"/>
          <p:cNvSpPr/>
          <p:nvPr/>
        </p:nvSpPr>
        <p:spPr>
          <a:xfrm>
            <a:off x="5003800" y="5086350"/>
            <a:ext cx="3384550" cy="0"/>
          </a:xfrm>
          <a:prstGeom prst="line">
            <a:avLst/>
          </a:prstGeom>
          <a:ln w="17463" cap="flat" cmpd="sng">
            <a:solidFill>
              <a:srgbClr val="0000FF"/>
            </a:solidFill>
            <a:prstDash val="solid"/>
            <a:headEnd type="none" w="med" len="med"/>
            <a:tailEnd type="triangle" w="med" len="med"/>
          </a:ln>
        </p:spPr>
      </p:sp>
      <p:sp>
        <p:nvSpPr>
          <p:cNvPr id="231541" name="直接连接符 231540"/>
          <p:cNvSpPr/>
          <p:nvPr/>
        </p:nvSpPr>
        <p:spPr>
          <a:xfrm flipV="1">
            <a:off x="5435600" y="4006850"/>
            <a:ext cx="0" cy="2159000"/>
          </a:xfrm>
          <a:prstGeom prst="line">
            <a:avLst/>
          </a:prstGeom>
          <a:ln w="17463" cap="flat" cmpd="sng">
            <a:solidFill>
              <a:srgbClr val="0000FF"/>
            </a:solidFill>
            <a:prstDash val="solid"/>
            <a:headEnd type="none" w="med" len="med"/>
            <a:tailEnd type="triangle" w="med" len="med"/>
          </a:ln>
        </p:spPr>
      </p:sp>
      <p:sp>
        <p:nvSpPr>
          <p:cNvPr id="231542" name="文本框 231541"/>
          <p:cNvSpPr txBox="1"/>
          <p:nvPr/>
        </p:nvSpPr>
        <p:spPr>
          <a:xfrm>
            <a:off x="5148263" y="5013325"/>
            <a:ext cx="215900" cy="396875"/>
          </a:xfrm>
          <a:prstGeom prst="rect">
            <a:avLst/>
          </a:prstGeom>
          <a:noFill/>
          <a:ln w="17463">
            <a:noFill/>
          </a:ln>
        </p:spPr>
        <p:txBody>
          <a:bodyPr>
            <a:spAutoFit/>
          </a:bodyPr>
          <a:lstStyle/>
          <a:p>
            <a:pPr>
              <a:spcBef>
                <a:spcPct val="50000"/>
              </a:spcBef>
            </a:pP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231543" name="矩形 231542"/>
          <p:cNvSpPr/>
          <p:nvPr/>
        </p:nvSpPr>
        <p:spPr>
          <a:xfrm>
            <a:off x="5003800" y="3789363"/>
            <a:ext cx="504825" cy="396875"/>
          </a:xfrm>
          <a:prstGeom prst="rect">
            <a:avLst/>
          </a:prstGeom>
          <a:noFill/>
          <a:ln w="17463">
            <a:noFill/>
          </a:ln>
        </p:spPr>
        <p:txBody>
          <a:bodyPr>
            <a:spAutoFit/>
          </a:bodyPr>
          <a:lstStyle/>
          <a:p>
            <a:r>
              <a:rPr lang="en-US" altLang="zh-CN" sz="2000" i="1">
                <a:solidFill>
                  <a:srgbClr val="400000"/>
                </a:solidFill>
                <a:latin typeface="Times New Roman" panose="02020603050405020304" pitchFamily="18" charset="0"/>
              </a:rPr>
              <a:t>v</a:t>
            </a:r>
            <a:r>
              <a:rPr lang="en-US" altLang="zh-CN" sz="2000" baseline="-25000">
                <a:solidFill>
                  <a:srgbClr val="400000"/>
                </a:solidFill>
                <a:latin typeface="Times New Roman" panose="02020603050405020304" pitchFamily="18" charset="0"/>
              </a:rPr>
              <a:t>i</a:t>
            </a:r>
            <a:endParaRPr lang="en-US" altLang="zh-CN" sz="2000" baseline="-25000">
              <a:solidFill>
                <a:srgbClr val="400000"/>
              </a:solidFill>
              <a:latin typeface="Times New Roman" panose="02020603050405020304" pitchFamily="18" charset="0"/>
            </a:endParaRPr>
          </a:p>
        </p:txBody>
      </p:sp>
      <p:sp>
        <p:nvSpPr>
          <p:cNvPr id="231544" name="文本框 231543"/>
          <p:cNvSpPr txBox="1"/>
          <p:nvPr/>
        </p:nvSpPr>
        <p:spPr>
          <a:xfrm>
            <a:off x="8388350" y="4870450"/>
            <a:ext cx="431800" cy="396875"/>
          </a:xfrm>
          <a:prstGeom prst="rect">
            <a:avLst/>
          </a:prstGeom>
          <a:noFill/>
          <a:ln w="17463">
            <a:noFill/>
          </a:ln>
        </p:spPr>
        <p:txBody>
          <a:bodyPr>
            <a:spAutoFit/>
          </a:bodyPr>
          <a:lstStyle/>
          <a:p>
            <a:pPr>
              <a:spcBef>
                <a:spcPct val="50000"/>
              </a:spcBef>
            </a:pPr>
            <a:r>
              <a:rPr lang="en-US" altLang="zh-CN" sz="2000" i="1">
                <a:latin typeface="Times New Roman" panose="02020603050405020304" pitchFamily="18" charset="0"/>
              </a:rPr>
              <a:t>t</a:t>
            </a:r>
            <a:endParaRPr lang="en-US" altLang="zh-CN" sz="2000" i="1">
              <a:latin typeface="Times New Roman" panose="02020603050405020304" pitchFamily="18" charset="0"/>
            </a:endParaRPr>
          </a:p>
        </p:txBody>
      </p:sp>
      <p:sp>
        <p:nvSpPr>
          <p:cNvPr id="231550" name="直接连接符 231549"/>
          <p:cNvSpPr/>
          <p:nvPr/>
        </p:nvSpPr>
        <p:spPr>
          <a:xfrm>
            <a:off x="6372225" y="2781300"/>
            <a:ext cx="0" cy="2303463"/>
          </a:xfrm>
          <a:prstGeom prst="line">
            <a:avLst/>
          </a:prstGeom>
          <a:ln w="17463" cap="flat" cmpd="sng">
            <a:solidFill>
              <a:srgbClr val="FF0000"/>
            </a:solidFill>
            <a:prstDash val="dash"/>
            <a:headEnd type="none" w="med" len="med"/>
            <a:tailEnd type="none" w="med" len="med"/>
          </a:ln>
        </p:spPr>
      </p:sp>
      <p:sp>
        <p:nvSpPr>
          <p:cNvPr id="231551" name="直接连接符 231550"/>
          <p:cNvSpPr/>
          <p:nvPr/>
        </p:nvSpPr>
        <p:spPr>
          <a:xfrm>
            <a:off x="7308850" y="2781300"/>
            <a:ext cx="0" cy="2303463"/>
          </a:xfrm>
          <a:prstGeom prst="line">
            <a:avLst/>
          </a:prstGeom>
          <a:ln w="17463" cap="flat" cmpd="sng">
            <a:solidFill>
              <a:srgbClr val="FF0000"/>
            </a:solidFill>
            <a:prstDash val="dash"/>
            <a:headEnd type="none" w="med" len="med"/>
            <a:tailEnd type="none" w="med" len="med"/>
          </a:ln>
        </p:spPr>
      </p:sp>
      <p:sp>
        <p:nvSpPr>
          <p:cNvPr id="231552" name="直接连接符 231551"/>
          <p:cNvSpPr/>
          <p:nvPr/>
        </p:nvSpPr>
        <p:spPr>
          <a:xfrm>
            <a:off x="8172450" y="2781300"/>
            <a:ext cx="0" cy="2303463"/>
          </a:xfrm>
          <a:prstGeom prst="line">
            <a:avLst/>
          </a:prstGeom>
          <a:ln w="17463" cap="flat" cmpd="sng">
            <a:solidFill>
              <a:srgbClr val="FF0000"/>
            </a:solidFill>
            <a:prstDash val="dash"/>
            <a:headEnd type="none" w="med" len="med"/>
            <a:tailEnd type="none" w="med" len="med"/>
          </a:ln>
        </p:spPr>
      </p:sp>
      <p:sp>
        <p:nvSpPr>
          <p:cNvPr id="231567" name="任意多边形 231566"/>
          <p:cNvSpPr/>
          <p:nvPr/>
        </p:nvSpPr>
        <p:spPr>
          <a:xfrm>
            <a:off x="5435600" y="2276475"/>
            <a:ext cx="2736850" cy="1008063"/>
          </a:xfrm>
          <a:custGeom>
            <a:avLst/>
            <a:gdLst/>
            <a:ahLst/>
            <a:cxnLst/>
            <a:rect l="0" t="0" r="0" b="0"/>
            <a:pathLst>
              <a:path w="1724" h="635">
                <a:moveTo>
                  <a:pt x="0" y="318"/>
                </a:moveTo>
                <a:cubicBezTo>
                  <a:pt x="110" y="476"/>
                  <a:pt x="220" y="635"/>
                  <a:pt x="318" y="635"/>
                </a:cubicBezTo>
                <a:cubicBezTo>
                  <a:pt x="416" y="635"/>
                  <a:pt x="499" y="424"/>
                  <a:pt x="590" y="318"/>
                </a:cubicBezTo>
                <a:cubicBezTo>
                  <a:pt x="681" y="212"/>
                  <a:pt x="764" y="0"/>
                  <a:pt x="862" y="0"/>
                </a:cubicBezTo>
                <a:cubicBezTo>
                  <a:pt x="960" y="0"/>
                  <a:pt x="1074" y="220"/>
                  <a:pt x="1180" y="318"/>
                </a:cubicBezTo>
                <a:cubicBezTo>
                  <a:pt x="1286" y="416"/>
                  <a:pt x="1406" y="590"/>
                  <a:pt x="1497" y="590"/>
                </a:cubicBezTo>
                <a:cubicBezTo>
                  <a:pt x="1588" y="590"/>
                  <a:pt x="1686" y="363"/>
                  <a:pt x="1724" y="318"/>
                </a:cubicBezTo>
              </a:path>
            </a:pathLst>
          </a:custGeom>
          <a:noFill/>
          <a:ln w="57150" cap="flat" cmpd="sng">
            <a:solidFill>
              <a:schemeClr val="tx1">
                <a:alpha val="100000"/>
              </a:schemeClr>
            </a:solidFill>
            <a:prstDash val="solid"/>
            <a:headEnd type="none" w="med" len="med"/>
            <a:tailEnd type="none" w="med" len="med"/>
          </a:ln>
        </p:spPr>
        <p:txBody>
          <a:bodyPr/>
          <a:lstStyle/>
          <a:p>
            <a:endParaRPr lang="zh-CN" altLang="en-US"/>
          </a:p>
        </p:txBody>
      </p:sp>
      <p:sp>
        <p:nvSpPr>
          <p:cNvPr id="231569" name="任意多边形 231568"/>
          <p:cNvSpPr/>
          <p:nvPr/>
        </p:nvSpPr>
        <p:spPr>
          <a:xfrm>
            <a:off x="5435600" y="5084763"/>
            <a:ext cx="936625" cy="431800"/>
          </a:xfrm>
          <a:custGeom>
            <a:avLst/>
            <a:gdLst/>
            <a:ahLst/>
            <a:cxnLst/>
            <a:rect l="0" t="0" r="0" b="0"/>
            <a:pathLst>
              <a:path w="590" h="272">
                <a:moveTo>
                  <a:pt x="0" y="0"/>
                </a:moveTo>
                <a:cubicBezTo>
                  <a:pt x="110" y="136"/>
                  <a:pt x="220" y="272"/>
                  <a:pt x="318" y="272"/>
                </a:cubicBezTo>
                <a:cubicBezTo>
                  <a:pt x="416" y="272"/>
                  <a:pt x="503" y="136"/>
                  <a:pt x="590" y="0"/>
                </a:cubicBezTo>
              </a:path>
            </a:pathLst>
          </a:custGeom>
          <a:noFill/>
          <a:ln w="57150" cap="flat" cmpd="sng">
            <a:solidFill>
              <a:schemeClr val="tx1">
                <a:alpha val="100000"/>
              </a:schemeClr>
            </a:solidFill>
            <a:prstDash val="solid"/>
            <a:headEnd type="none" w="med" len="med"/>
            <a:tailEnd type="none" w="med" len="med"/>
          </a:ln>
        </p:spPr>
        <p:txBody>
          <a:bodyPr/>
          <a:lstStyle/>
          <a:p>
            <a:endParaRPr lang="zh-CN" altLang="en-US"/>
          </a:p>
        </p:txBody>
      </p:sp>
      <p:sp>
        <p:nvSpPr>
          <p:cNvPr id="231570" name="任意多边形 231569"/>
          <p:cNvSpPr/>
          <p:nvPr/>
        </p:nvSpPr>
        <p:spPr>
          <a:xfrm>
            <a:off x="7308850" y="5084763"/>
            <a:ext cx="863600" cy="431800"/>
          </a:xfrm>
          <a:custGeom>
            <a:avLst/>
            <a:gdLst/>
            <a:ahLst/>
            <a:cxnLst/>
            <a:rect l="0" t="0" r="0" b="0"/>
            <a:pathLst>
              <a:path w="544" h="272">
                <a:moveTo>
                  <a:pt x="0" y="0"/>
                </a:moveTo>
                <a:cubicBezTo>
                  <a:pt x="113" y="136"/>
                  <a:pt x="226" y="272"/>
                  <a:pt x="317" y="272"/>
                </a:cubicBezTo>
                <a:cubicBezTo>
                  <a:pt x="408" y="272"/>
                  <a:pt x="476" y="136"/>
                  <a:pt x="544" y="0"/>
                </a:cubicBezTo>
              </a:path>
            </a:pathLst>
          </a:custGeom>
          <a:noFill/>
          <a:ln w="57150" cap="flat" cmpd="sng">
            <a:solidFill>
              <a:schemeClr val="tx1">
                <a:alpha val="100000"/>
              </a:schemeClr>
            </a:solidFill>
            <a:prstDash val="solid"/>
            <a:headEnd type="none" w="med" len="med"/>
            <a:tailEnd type="none" w="med" len="med"/>
          </a:ln>
        </p:spPr>
        <p:txBody>
          <a:bodyPr/>
          <a:lstStyle/>
          <a:p>
            <a:endParaRPr lang="zh-CN" altLang="en-US"/>
          </a:p>
        </p:txBody>
      </p:sp>
      <p:sp>
        <p:nvSpPr>
          <p:cNvPr id="231571" name="直接连接符 231570"/>
          <p:cNvSpPr/>
          <p:nvPr/>
        </p:nvSpPr>
        <p:spPr>
          <a:xfrm>
            <a:off x="6372225" y="5084763"/>
            <a:ext cx="936625" cy="0"/>
          </a:xfrm>
          <a:prstGeom prst="line">
            <a:avLst/>
          </a:prstGeom>
          <a:ln w="57150" cap="flat" cmpd="sng">
            <a:solidFill>
              <a:schemeClr val="tx1"/>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1569"/>
                                        </p:tgtEl>
                                        <p:attrNameLst>
                                          <p:attrName>style.visibility</p:attrName>
                                        </p:attrNameLst>
                                      </p:cBhvr>
                                      <p:to>
                                        <p:strVal val="visible"/>
                                      </p:to>
                                    </p:set>
                                    <p:animEffect transition="in" filter="fade">
                                      <p:cBhvr>
                                        <p:cTn id="7" dur="2000"/>
                                        <p:tgtEl>
                                          <p:spTgt spid="2315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1571"/>
                                        </p:tgtEl>
                                        <p:attrNameLst>
                                          <p:attrName>style.visibility</p:attrName>
                                        </p:attrNameLst>
                                      </p:cBhvr>
                                      <p:to>
                                        <p:strVal val="visible"/>
                                      </p:to>
                                    </p:set>
                                    <p:animEffect transition="in" filter="fade">
                                      <p:cBhvr>
                                        <p:cTn id="12" dur="2000"/>
                                        <p:tgtEl>
                                          <p:spTgt spid="23157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1570"/>
                                        </p:tgtEl>
                                        <p:attrNameLst>
                                          <p:attrName>style.visibility</p:attrName>
                                        </p:attrNameLst>
                                      </p:cBhvr>
                                      <p:to>
                                        <p:strVal val="visible"/>
                                      </p:to>
                                    </p:set>
                                    <p:animEffect transition="in" filter="fade">
                                      <p:cBhvr>
                                        <p:cTn id="17" dur="2000"/>
                                        <p:tgtEl>
                                          <p:spTgt spid="231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8242" name="文本框 138241"/>
          <p:cNvSpPr txBox="1"/>
          <p:nvPr/>
        </p:nvSpPr>
        <p:spPr>
          <a:xfrm>
            <a:off x="2627313" y="476250"/>
            <a:ext cx="3600450" cy="521970"/>
          </a:xfrm>
          <a:prstGeom prst="rect">
            <a:avLst/>
          </a:prstGeom>
          <a:noFill/>
          <a:ln w="9525">
            <a:noFill/>
          </a:ln>
        </p:spPr>
        <p:txBody>
          <a:bodyPr>
            <a:spAutoFit/>
          </a:bodyPr>
          <a:lstStyle/>
          <a:p>
            <a:pPr algn="just" eaLnBrk="0" hangingPunct="0"/>
            <a:r>
              <a:rPr lang="en-US" altLang="zh-CN" sz="2800" b="1" dirty="0">
                <a:solidFill>
                  <a:srgbClr val="CC3300"/>
                </a:solidFill>
                <a:latin typeface="黑体" panose="02010609060101010101" pitchFamily="49" charset="-122"/>
                <a:ea typeface="黑体" panose="02010609060101010101" pitchFamily="49" charset="-122"/>
              </a:rPr>
              <a:t>8(1).1.1 </a:t>
            </a:r>
            <a:r>
              <a:rPr lang="zh-CN" altLang="en-US" sz="2800" b="1" dirty="0">
                <a:solidFill>
                  <a:srgbClr val="CC3300"/>
                </a:solidFill>
                <a:latin typeface="黑体" panose="02010609060101010101" pitchFamily="49" charset="-122"/>
                <a:ea typeface="黑体" panose="02010609060101010101" pitchFamily="49" charset="-122"/>
              </a:rPr>
              <a:t>半导体材料</a:t>
            </a:r>
            <a:endParaRPr lang="zh-CN" altLang="en-US" sz="2800" dirty="0">
              <a:solidFill>
                <a:srgbClr val="CC3300"/>
              </a:solidFill>
              <a:latin typeface="Times New Roman" panose="02020603050405020304" pitchFamily="18" charset="0"/>
            </a:endParaRPr>
          </a:p>
        </p:txBody>
      </p:sp>
      <p:sp>
        <p:nvSpPr>
          <p:cNvPr id="138243" name="文本框 138242"/>
          <p:cNvSpPr txBox="1"/>
          <p:nvPr/>
        </p:nvSpPr>
        <p:spPr>
          <a:xfrm>
            <a:off x="609600" y="1524000"/>
            <a:ext cx="8153400" cy="1481138"/>
          </a:xfrm>
          <a:prstGeom prst="rect">
            <a:avLst/>
          </a:prstGeom>
          <a:noFill/>
          <a:ln w="19050">
            <a:noFill/>
          </a:ln>
        </p:spPr>
        <p:txBody>
          <a:bodyPr>
            <a:spAutoFit/>
          </a:bodyPr>
          <a:lstStyle/>
          <a:p>
            <a:pPr algn="l" eaLnBrk="0" hangingPunct="0">
              <a:lnSpc>
                <a:spcPct val="120000"/>
              </a:lnSpc>
            </a:pPr>
            <a:r>
              <a:rPr lang="en-US" altLang="zh-CN" sz="2800" dirty="0">
                <a:solidFill>
                  <a:srgbClr val="000000"/>
                </a:solidFill>
                <a:latin typeface="宋体" panose="02010600030101010101" pitchFamily="2" charset="-122"/>
              </a:rPr>
              <a:t>   </a:t>
            </a:r>
            <a:r>
              <a:rPr lang="zh-CN" altLang="en-US" b="1" dirty="0">
                <a:solidFill>
                  <a:srgbClr val="000000"/>
                </a:solidFill>
                <a:latin typeface="宋体" panose="02010600030101010101" pitchFamily="2" charset="-122"/>
              </a:rPr>
              <a:t>在物理学中。根据材料的导电能力，可以将他们划分导体、绝缘体和半导体。</a:t>
            </a:r>
            <a:endParaRPr lang="zh-CN" altLang="en-US" b="1" dirty="0">
              <a:solidFill>
                <a:srgbClr val="000000"/>
              </a:solidFill>
              <a:latin typeface="宋体" panose="02010600030101010101" pitchFamily="2" charset="-122"/>
            </a:endParaRPr>
          </a:p>
          <a:p>
            <a:pPr algn="l" eaLnBrk="0" hangingPunct="0">
              <a:lnSpc>
                <a:spcPct val="120000"/>
              </a:lnSpc>
            </a:pPr>
            <a:r>
              <a:rPr lang="zh-CN" altLang="en-US" b="1" dirty="0">
                <a:solidFill>
                  <a:srgbClr val="000000"/>
                </a:solidFill>
                <a:latin typeface="宋体" panose="02010600030101010101" pitchFamily="2" charset="-122"/>
              </a:rPr>
              <a:t>   典型的半导体是</a:t>
            </a:r>
            <a:r>
              <a:rPr lang="zh-CN" altLang="en-US" b="1" dirty="0">
                <a:solidFill>
                  <a:srgbClr val="FF3300"/>
                </a:solidFill>
                <a:latin typeface="宋体" panose="02010600030101010101" pitchFamily="2" charset="-122"/>
              </a:rPr>
              <a:t>硅</a:t>
            </a:r>
            <a:r>
              <a:rPr lang="en-US" altLang="zh-CN" b="1" dirty="0">
                <a:solidFill>
                  <a:srgbClr val="FF3300"/>
                </a:solidFill>
                <a:latin typeface="Times New Roman" panose="02020603050405020304" pitchFamily="18" charset="0"/>
              </a:rPr>
              <a:t>Si</a:t>
            </a:r>
            <a:r>
              <a:rPr lang="zh-CN" altLang="en-US" b="1" dirty="0">
                <a:solidFill>
                  <a:srgbClr val="000000"/>
                </a:solidFill>
                <a:latin typeface="宋体" panose="02010600030101010101" pitchFamily="2" charset="-122"/>
              </a:rPr>
              <a:t>和</a:t>
            </a:r>
            <a:r>
              <a:rPr lang="zh-CN" altLang="en-US" b="1" dirty="0">
                <a:solidFill>
                  <a:srgbClr val="0000FF"/>
                </a:solidFill>
                <a:latin typeface="宋体" panose="02010600030101010101" pitchFamily="2" charset="-122"/>
              </a:rPr>
              <a:t>锗</a:t>
            </a:r>
            <a:r>
              <a:rPr lang="en-US" altLang="zh-CN" b="1" dirty="0" err="1">
                <a:solidFill>
                  <a:srgbClr val="0000FF"/>
                </a:solidFill>
                <a:latin typeface="Times New Roman" panose="02020603050405020304" pitchFamily="18" charset="0"/>
              </a:rPr>
              <a:t>Ge</a:t>
            </a:r>
            <a:r>
              <a:rPr lang="zh-CN" altLang="en-US" b="1" dirty="0">
                <a:solidFill>
                  <a:srgbClr val="0000FF"/>
                </a:solidFill>
                <a:latin typeface="Times New Roman" panose="02020603050405020304" pitchFamily="18" charset="0"/>
              </a:rPr>
              <a:t>，</a:t>
            </a:r>
            <a:r>
              <a:rPr lang="zh-CN" altLang="en-US" b="1" dirty="0">
                <a:solidFill>
                  <a:srgbClr val="FF3300"/>
                </a:solidFill>
                <a:latin typeface="Times New Roman" panose="02020603050405020304" pitchFamily="18" charset="0"/>
              </a:rPr>
              <a:t>它们都是</a:t>
            </a:r>
            <a:r>
              <a:rPr lang="en-US" altLang="zh-CN" b="1" dirty="0">
                <a:solidFill>
                  <a:srgbClr val="FF3300"/>
                </a:solidFill>
                <a:latin typeface="Times New Roman" panose="02020603050405020304" pitchFamily="18" charset="0"/>
              </a:rPr>
              <a:t>4</a:t>
            </a:r>
            <a:r>
              <a:rPr lang="zh-CN" altLang="en-US" b="1" dirty="0">
                <a:solidFill>
                  <a:srgbClr val="FF3300"/>
                </a:solidFill>
                <a:latin typeface="Times New Roman" panose="02020603050405020304" pitchFamily="18" charset="0"/>
              </a:rPr>
              <a:t>价元素</a:t>
            </a:r>
            <a:r>
              <a:rPr lang="zh-CN" altLang="en-US" b="1" dirty="0">
                <a:solidFill>
                  <a:srgbClr val="0000FF"/>
                </a:solidFill>
                <a:latin typeface="Times New Roman" panose="02020603050405020304" pitchFamily="18" charset="0"/>
              </a:rPr>
              <a:t>。</a:t>
            </a:r>
            <a:endParaRPr lang="zh-CN" altLang="en-US" dirty="0">
              <a:latin typeface="宋体" panose="02010600030101010101" pitchFamily="2" charset="-122"/>
            </a:endParaRPr>
          </a:p>
        </p:txBody>
      </p:sp>
      <p:grpSp>
        <p:nvGrpSpPr>
          <p:cNvPr id="138244" name="组合 138243"/>
          <p:cNvGrpSpPr/>
          <p:nvPr/>
        </p:nvGrpSpPr>
        <p:grpSpPr>
          <a:xfrm>
            <a:off x="1066800" y="3276600"/>
            <a:ext cx="2290763" cy="2743200"/>
            <a:chOff x="1056" y="2160"/>
            <a:chExt cx="1443" cy="1728"/>
          </a:xfrm>
        </p:grpSpPr>
        <p:grpSp>
          <p:nvGrpSpPr>
            <p:cNvPr id="138245" name="组合 138244"/>
            <p:cNvGrpSpPr/>
            <p:nvPr/>
          </p:nvGrpSpPr>
          <p:grpSpPr>
            <a:xfrm>
              <a:off x="1056" y="2160"/>
              <a:ext cx="1443" cy="1385"/>
              <a:chOff x="1056" y="2160"/>
              <a:chExt cx="1443" cy="1385"/>
            </a:xfrm>
          </p:grpSpPr>
          <p:pic>
            <p:nvPicPr>
              <p:cNvPr id="138246" name="图片 138245"/>
              <p:cNvPicPr>
                <a:picLocks noChangeAspect="1"/>
              </p:cNvPicPr>
              <p:nvPr/>
            </p:nvPicPr>
            <p:blipFill>
              <a:blip r:embed="rId1"/>
              <a:stretch>
                <a:fillRect/>
              </a:stretch>
            </p:blipFill>
            <p:spPr>
              <a:xfrm>
                <a:off x="1056" y="2160"/>
                <a:ext cx="1443" cy="1385"/>
              </a:xfrm>
              <a:prstGeom prst="rect">
                <a:avLst/>
              </a:prstGeom>
              <a:noFill/>
              <a:ln w="9525">
                <a:noFill/>
              </a:ln>
            </p:spPr>
          </p:pic>
          <p:pic>
            <p:nvPicPr>
              <p:cNvPr id="138247" name="图片 138246"/>
              <p:cNvPicPr>
                <a:picLocks noChangeAspect="1"/>
              </p:cNvPicPr>
              <p:nvPr/>
            </p:nvPicPr>
            <p:blipFill>
              <a:blip r:embed="rId2"/>
              <a:stretch>
                <a:fillRect/>
              </a:stretch>
            </p:blipFill>
            <p:spPr>
              <a:xfrm>
                <a:off x="1584" y="2592"/>
                <a:ext cx="342" cy="387"/>
              </a:xfrm>
              <a:prstGeom prst="rect">
                <a:avLst/>
              </a:prstGeom>
              <a:noFill/>
              <a:ln w="9525">
                <a:noFill/>
              </a:ln>
            </p:spPr>
          </p:pic>
        </p:grpSp>
        <p:sp>
          <p:nvSpPr>
            <p:cNvPr id="138248" name="文本框 138247"/>
            <p:cNvSpPr txBox="1"/>
            <p:nvPr/>
          </p:nvSpPr>
          <p:spPr>
            <a:xfrm>
              <a:off x="1440" y="3600"/>
              <a:ext cx="720" cy="288"/>
            </a:xfrm>
            <a:prstGeom prst="rect">
              <a:avLst/>
            </a:prstGeom>
            <a:noFill/>
            <a:ln w="9525">
              <a:noFill/>
            </a:ln>
          </p:spPr>
          <p:txBody>
            <a:bodyPr>
              <a:spAutoFit/>
            </a:bodyPr>
            <a:lstStyle/>
            <a:p>
              <a:pPr algn="just" eaLnBrk="0" hangingPunct="0"/>
              <a:r>
                <a:rPr lang="zh-CN" altLang="en-US" b="1" dirty="0">
                  <a:solidFill>
                    <a:schemeClr val="hlink"/>
                  </a:solidFill>
                  <a:latin typeface="宋体" panose="02010600030101010101" pitchFamily="2" charset="-122"/>
                </a:rPr>
                <a:t>硅原子</a:t>
              </a:r>
              <a:endParaRPr lang="zh-CN" altLang="en-US" dirty="0">
                <a:latin typeface="宋体" panose="02010600030101010101" pitchFamily="2" charset="-122"/>
              </a:endParaRPr>
            </a:p>
          </p:txBody>
        </p:sp>
      </p:grpSp>
      <p:grpSp>
        <p:nvGrpSpPr>
          <p:cNvPr id="138249" name="组合 138248"/>
          <p:cNvGrpSpPr/>
          <p:nvPr/>
        </p:nvGrpSpPr>
        <p:grpSpPr>
          <a:xfrm>
            <a:off x="3810000" y="3200400"/>
            <a:ext cx="2438400" cy="2895600"/>
            <a:chOff x="3168" y="2016"/>
            <a:chExt cx="1536" cy="1824"/>
          </a:xfrm>
        </p:grpSpPr>
        <p:grpSp>
          <p:nvGrpSpPr>
            <p:cNvPr id="138250" name="组合 138249"/>
            <p:cNvGrpSpPr/>
            <p:nvPr/>
          </p:nvGrpSpPr>
          <p:grpSpPr>
            <a:xfrm>
              <a:off x="3168" y="2016"/>
              <a:ext cx="1536" cy="1824"/>
              <a:chOff x="3168" y="2016"/>
              <a:chExt cx="1536" cy="1824"/>
            </a:xfrm>
          </p:grpSpPr>
          <p:pic>
            <p:nvPicPr>
              <p:cNvPr id="138251" name="图片 138250"/>
              <p:cNvPicPr>
                <a:picLocks noChangeAspect="1"/>
              </p:cNvPicPr>
              <p:nvPr/>
            </p:nvPicPr>
            <p:blipFill>
              <a:blip r:embed="rId3"/>
              <a:stretch>
                <a:fillRect/>
              </a:stretch>
            </p:blipFill>
            <p:spPr>
              <a:xfrm>
                <a:off x="3168" y="2016"/>
                <a:ext cx="1536" cy="1479"/>
              </a:xfrm>
              <a:prstGeom prst="rect">
                <a:avLst/>
              </a:prstGeom>
              <a:noFill/>
              <a:ln w="9525">
                <a:noFill/>
              </a:ln>
            </p:spPr>
          </p:pic>
          <p:sp>
            <p:nvSpPr>
              <p:cNvPr id="138252" name="文本框 138251"/>
              <p:cNvSpPr txBox="1"/>
              <p:nvPr/>
            </p:nvSpPr>
            <p:spPr>
              <a:xfrm>
                <a:off x="3600" y="3552"/>
                <a:ext cx="720" cy="288"/>
              </a:xfrm>
              <a:prstGeom prst="rect">
                <a:avLst/>
              </a:prstGeom>
              <a:noFill/>
              <a:ln w="9525">
                <a:noFill/>
              </a:ln>
            </p:spPr>
            <p:txBody>
              <a:bodyPr>
                <a:spAutoFit/>
              </a:bodyPr>
              <a:lstStyle/>
              <a:p>
                <a:pPr algn="just" eaLnBrk="0" hangingPunct="0"/>
                <a:r>
                  <a:rPr lang="zh-CN" altLang="en-US" b="1" dirty="0">
                    <a:solidFill>
                      <a:schemeClr val="hlink"/>
                    </a:solidFill>
                    <a:latin typeface="宋体" panose="02010600030101010101" pitchFamily="2" charset="-122"/>
                  </a:rPr>
                  <a:t>锗原子</a:t>
                </a:r>
                <a:endParaRPr lang="zh-CN" altLang="en-US" dirty="0">
                  <a:latin typeface="宋体" panose="02010600030101010101" pitchFamily="2" charset="-122"/>
                </a:endParaRPr>
              </a:p>
            </p:txBody>
          </p:sp>
        </p:grpSp>
        <p:pic>
          <p:nvPicPr>
            <p:cNvPr id="138253" name="图片 138252"/>
            <p:cNvPicPr>
              <a:picLocks noChangeAspect="1"/>
            </p:cNvPicPr>
            <p:nvPr/>
          </p:nvPicPr>
          <p:blipFill>
            <a:blip r:embed="rId4"/>
            <a:stretch>
              <a:fillRect/>
            </a:stretch>
          </p:blipFill>
          <p:spPr>
            <a:xfrm>
              <a:off x="3744" y="2592"/>
              <a:ext cx="432" cy="325"/>
            </a:xfrm>
            <a:prstGeom prst="rect">
              <a:avLst/>
            </a:prstGeom>
            <a:noFill/>
            <a:ln w="9525">
              <a:noFill/>
            </a:ln>
          </p:spPr>
        </p:pic>
      </p:grpSp>
      <p:grpSp>
        <p:nvGrpSpPr>
          <p:cNvPr id="138254" name="组合 138253"/>
          <p:cNvGrpSpPr/>
          <p:nvPr/>
        </p:nvGrpSpPr>
        <p:grpSpPr>
          <a:xfrm>
            <a:off x="7086600" y="3886200"/>
            <a:ext cx="1066800" cy="1066800"/>
            <a:chOff x="4080" y="576"/>
            <a:chExt cx="672" cy="672"/>
          </a:xfrm>
        </p:grpSpPr>
        <p:pic>
          <p:nvPicPr>
            <p:cNvPr id="138255" name="图片 138254"/>
            <p:cNvPicPr>
              <a:picLocks noChangeAspect="1"/>
            </p:cNvPicPr>
            <p:nvPr/>
          </p:nvPicPr>
          <p:blipFill>
            <a:blip r:embed="rId5"/>
            <a:stretch>
              <a:fillRect/>
            </a:stretch>
          </p:blipFill>
          <p:spPr>
            <a:xfrm>
              <a:off x="4080" y="576"/>
              <a:ext cx="672" cy="672"/>
            </a:xfrm>
            <a:prstGeom prst="rect">
              <a:avLst/>
            </a:prstGeom>
            <a:noFill/>
            <a:ln w="9525">
              <a:noFill/>
            </a:ln>
          </p:spPr>
        </p:pic>
        <p:pic>
          <p:nvPicPr>
            <p:cNvPr id="138256" name="图片 138255"/>
            <p:cNvPicPr>
              <a:picLocks noChangeAspect="1"/>
            </p:cNvPicPr>
            <p:nvPr/>
          </p:nvPicPr>
          <p:blipFill>
            <a:blip r:embed="rId6"/>
            <a:stretch>
              <a:fillRect/>
            </a:stretch>
          </p:blipFill>
          <p:spPr>
            <a:xfrm>
              <a:off x="4272" y="712"/>
              <a:ext cx="336" cy="312"/>
            </a:xfrm>
            <a:prstGeom prst="rect">
              <a:avLst/>
            </a:prstGeom>
            <a:noFill/>
            <a:ln w="9525">
              <a:noFill/>
            </a:ln>
          </p:spPr>
        </p:pic>
      </p:grpSp>
      <p:sp>
        <p:nvSpPr>
          <p:cNvPr id="138257" name="文本框 138256"/>
          <p:cNvSpPr txBox="1"/>
          <p:nvPr/>
        </p:nvSpPr>
        <p:spPr>
          <a:xfrm>
            <a:off x="6172200" y="5334000"/>
            <a:ext cx="2743200" cy="701675"/>
          </a:xfrm>
          <a:prstGeom prst="rect">
            <a:avLst/>
          </a:prstGeom>
          <a:noFill/>
          <a:ln w="9525">
            <a:noFill/>
          </a:ln>
        </p:spPr>
        <p:txBody>
          <a:bodyPr>
            <a:spAutoFit/>
          </a:bodyPr>
          <a:lstStyle/>
          <a:p>
            <a:pPr algn="just" eaLnBrk="0" hangingPunct="0"/>
            <a:r>
              <a:rPr lang="zh-CN" altLang="en-US" sz="2000" b="1" dirty="0">
                <a:latin typeface="Times New Roman" panose="02020603050405020304" pitchFamily="18" charset="0"/>
              </a:rPr>
              <a:t>硅和锗最外层轨道上的四个电子称为</a:t>
            </a:r>
            <a:r>
              <a:rPr lang="zh-CN" altLang="en-US" sz="2000" b="1" dirty="0">
                <a:solidFill>
                  <a:srgbClr val="FF3300"/>
                </a:solidFill>
                <a:latin typeface="Times New Roman" panose="02020603050405020304" pitchFamily="18" charset="0"/>
              </a:rPr>
              <a:t>价电子</a:t>
            </a:r>
            <a:r>
              <a:rPr lang="zh-CN" altLang="en-US" sz="2000" b="1" dirty="0">
                <a:latin typeface="Times New Roman" panose="02020603050405020304" pitchFamily="18" charset="0"/>
              </a:rPr>
              <a:t>。</a:t>
            </a:r>
            <a:endParaRPr lang="zh-CN" altLang="en-US" sz="2000"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anim calcmode="lin" valueType="num">
                                      <p:cBhvr>
                                        <p:cTn id="7" dur="500" fill="hold"/>
                                        <p:tgtEl>
                                          <p:spTgt spid="13824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3824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138243">
                                            <p:txEl>
                                              <p:pRg st="1" end="1"/>
                                            </p:txEl>
                                          </p:spTgt>
                                        </p:tgtEl>
                                        <p:attrNameLst>
                                          <p:attrName>style.visibility</p:attrName>
                                        </p:attrNameLst>
                                      </p:cBhvr>
                                      <p:to>
                                        <p:strVal val="visible"/>
                                      </p:to>
                                    </p:set>
                                    <p:anim calcmode="lin" valueType="num">
                                      <p:cBhvr>
                                        <p:cTn id="13" dur="500" fill="hold"/>
                                        <p:tgtEl>
                                          <p:spTgt spid="13824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13824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138244"/>
                                        </p:tgtEl>
                                        <p:attrNameLst>
                                          <p:attrName>style.visibility</p:attrName>
                                        </p:attrNameLst>
                                      </p:cBhvr>
                                      <p:to>
                                        <p:strVal val="visible"/>
                                      </p:to>
                                    </p:set>
                                    <p:animEffect transition="in" filter="blinds(horizontal)">
                                      <p:cBhvr>
                                        <p:cTn id="19" dur="500"/>
                                        <p:tgtEl>
                                          <p:spTgt spid="138244"/>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38249"/>
                                        </p:tgtEl>
                                        <p:attrNameLst>
                                          <p:attrName>style.visibility</p:attrName>
                                        </p:attrNameLst>
                                      </p:cBhvr>
                                      <p:to>
                                        <p:strVal val="visible"/>
                                      </p:to>
                                    </p:set>
                                    <p:animEffect transition="in" filter="blinds(horizontal)">
                                      <p:cBhvr>
                                        <p:cTn id="24" dur="500"/>
                                        <p:tgtEl>
                                          <p:spTgt spid="138249"/>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38254"/>
                                        </p:tgtEl>
                                        <p:attrNameLst>
                                          <p:attrName>style.visibility</p:attrName>
                                        </p:attrNameLst>
                                      </p:cBhvr>
                                      <p:to>
                                        <p:strVal val="visible"/>
                                      </p:to>
                                    </p:set>
                                    <p:animEffect transition="in" filter="blinds(horizontal)">
                                      <p:cBhvr>
                                        <p:cTn id="29" dur="500"/>
                                        <p:tgtEl>
                                          <p:spTgt spid="138254"/>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38257"/>
                                        </p:tgtEl>
                                        <p:attrNameLst>
                                          <p:attrName>style.visibility</p:attrName>
                                        </p:attrNameLst>
                                      </p:cBhvr>
                                      <p:to>
                                        <p:strVal val="visible"/>
                                      </p:to>
                                    </p:set>
                                    <p:animEffect transition="in" filter="blinds(horizontal)">
                                      <p:cBhvr>
                                        <p:cTn id="34" dur="500"/>
                                        <p:tgtEl>
                                          <p:spTgt spid="138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p:bldP spid="13825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2" name="文本框 232451"/>
          <p:cNvSpPr txBox="1"/>
          <p:nvPr/>
        </p:nvSpPr>
        <p:spPr>
          <a:xfrm>
            <a:off x="250825" y="476250"/>
            <a:ext cx="8713788" cy="457200"/>
          </a:xfrm>
          <a:prstGeom prst="rect">
            <a:avLst/>
          </a:prstGeom>
          <a:noFill/>
          <a:ln w="9525">
            <a:noFill/>
          </a:ln>
        </p:spPr>
        <p:txBody>
          <a:bodyPr>
            <a:spAutoFit/>
          </a:bodyPr>
          <a:lstStyle/>
          <a:p>
            <a:pPr algn="l">
              <a:spcBef>
                <a:spcPct val="50000"/>
              </a:spcBef>
            </a:pPr>
            <a:r>
              <a:rPr lang="en-US" altLang="zh-CN" dirty="0">
                <a:solidFill>
                  <a:srgbClr val="800000"/>
                </a:solidFill>
                <a:latin typeface="Times New Roman" panose="02020603050405020304" pitchFamily="18" charset="0"/>
              </a:rPr>
              <a:t>3.</a:t>
            </a:r>
            <a:r>
              <a:rPr lang="zh-CN" altLang="en-US" dirty="0">
                <a:solidFill>
                  <a:srgbClr val="800000"/>
                </a:solidFill>
                <a:latin typeface="Times New Roman" panose="02020603050405020304" pitchFamily="18" charset="0"/>
              </a:rPr>
              <a:t>开关电路</a:t>
            </a:r>
            <a:r>
              <a:rPr lang="en-US" altLang="zh-CN">
                <a:solidFill>
                  <a:srgbClr val="800000"/>
                </a:solidFill>
                <a:latin typeface="Times New Roman" panose="02020603050405020304" pitchFamily="18" charset="0"/>
              </a:rPr>
              <a:t>:   </a:t>
            </a:r>
            <a:r>
              <a:rPr lang="zh-CN" altLang="en-US" dirty="0">
                <a:latin typeface="Times New Roman" panose="02020603050405020304" pitchFamily="18" charset="0"/>
              </a:rPr>
              <a:t>利用二极管的单向导电性，可以接通或断开 电路。</a:t>
            </a:r>
            <a:r>
              <a:rPr lang="zh-CN" altLang="en-US">
                <a:latin typeface="Times New Roman" panose="02020603050405020304" pitchFamily="18" charset="0"/>
              </a:rPr>
              <a:t>                 </a:t>
            </a:r>
            <a:endParaRPr lang="zh-CN" altLang="en-US">
              <a:latin typeface="Times New Roman" panose="02020603050405020304" pitchFamily="18" charset="0"/>
            </a:endParaRPr>
          </a:p>
        </p:txBody>
      </p:sp>
      <p:sp>
        <p:nvSpPr>
          <p:cNvPr id="232453" name="直接连接符 232452"/>
          <p:cNvSpPr/>
          <p:nvPr/>
        </p:nvSpPr>
        <p:spPr>
          <a:xfrm>
            <a:off x="1117600" y="4579938"/>
            <a:ext cx="574675" cy="0"/>
          </a:xfrm>
          <a:prstGeom prst="line">
            <a:avLst/>
          </a:prstGeom>
          <a:ln w="17463" cap="flat" cmpd="sng">
            <a:solidFill>
              <a:srgbClr val="0000FF"/>
            </a:solidFill>
            <a:prstDash val="solid"/>
            <a:headEnd type="none" w="med" len="med"/>
            <a:tailEnd type="none" w="med" len="med"/>
          </a:ln>
        </p:spPr>
      </p:sp>
      <p:sp>
        <p:nvSpPr>
          <p:cNvPr id="232454" name="任意多边形 232453"/>
          <p:cNvSpPr/>
          <p:nvPr/>
        </p:nvSpPr>
        <p:spPr>
          <a:xfrm rot="5400000">
            <a:off x="1657350" y="4498975"/>
            <a:ext cx="238125" cy="168275"/>
          </a:xfrm>
          <a:custGeom>
            <a:avLst/>
            <a:gdLst/>
            <a:ahLst/>
            <a:cxnLst/>
            <a:rect l="0" t="0" r="0" b="0"/>
            <a:pathLst>
              <a:path w="150" h="106">
                <a:moveTo>
                  <a:pt x="75" y="106"/>
                </a:moveTo>
                <a:lnTo>
                  <a:pt x="75" y="106"/>
                </a:lnTo>
                <a:lnTo>
                  <a:pt x="150" y="0"/>
                </a:lnTo>
                <a:lnTo>
                  <a:pt x="0" y="0"/>
                </a:lnTo>
                <a:lnTo>
                  <a:pt x="75" y="106"/>
                </a:lnTo>
                <a:close/>
              </a:path>
            </a:pathLst>
          </a:custGeom>
          <a:solidFill>
            <a:srgbClr val="0000FF">
              <a:alpha val="100000"/>
            </a:srgbClr>
          </a:solidFill>
          <a:ln w="17526" cap="flat" cmpd="sng">
            <a:solidFill>
              <a:srgbClr val="0000FF"/>
            </a:solidFill>
            <a:prstDash val="solid"/>
            <a:headEnd type="none" w="med" len="med"/>
            <a:tailEnd type="none" w="med" len="med"/>
          </a:ln>
        </p:spPr>
        <p:txBody>
          <a:bodyPr/>
          <a:lstStyle/>
          <a:p>
            <a:endParaRPr lang="zh-CN" altLang="en-US"/>
          </a:p>
        </p:txBody>
      </p:sp>
      <p:sp>
        <p:nvSpPr>
          <p:cNvPr id="232455" name="直接连接符 232454"/>
          <p:cNvSpPr/>
          <p:nvPr/>
        </p:nvSpPr>
        <p:spPr>
          <a:xfrm>
            <a:off x="1836738" y="4579938"/>
            <a:ext cx="936625" cy="0"/>
          </a:xfrm>
          <a:prstGeom prst="line">
            <a:avLst/>
          </a:prstGeom>
          <a:ln w="17463" cap="flat" cmpd="sng">
            <a:solidFill>
              <a:srgbClr val="0000FF"/>
            </a:solidFill>
            <a:prstDash val="solid"/>
            <a:headEnd type="none" w="med" len="med"/>
            <a:tailEnd type="none" w="med" len="med"/>
          </a:ln>
        </p:spPr>
      </p:sp>
      <p:sp>
        <p:nvSpPr>
          <p:cNvPr id="232456" name="直接连接符 232455"/>
          <p:cNvSpPr/>
          <p:nvPr/>
        </p:nvSpPr>
        <p:spPr>
          <a:xfrm>
            <a:off x="1117600" y="5156200"/>
            <a:ext cx="574675" cy="0"/>
          </a:xfrm>
          <a:prstGeom prst="line">
            <a:avLst/>
          </a:prstGeom>
          <a:ln w="17463" cap="flat" cmpd="sng">
            <a:solidFill>
              <a:srgbClr val="0000FF"/>
            </a:solidFill>
            <a:prstDash val="solid"/>
            <a:headEnd type="none" w="med" len="med"/>
            <a:tailEnd type="none" w="med" len="med"/>
          </a:ln>
        </p:spPr>
      </p:sp>
      <p:sp>
        <p:nvSpPr>
          <p:cNvPr id="232457" name="任意多边形 232456"/>
          <p:cNvSpPr/>
          <p:nvPr/>
        </p:nvSpPr>
        <p:spPr>
          <a:xfrm rot="5400000">
            <a:off x="1671638" y="5075238"/>
            <a:ext cx="238125" cy="168275"/>
          </a:xfrm>
          <a:custGeom>
            <a:avLst/>
            <a:gdLst/>
            <a:ahLst/>
            <a:cxnLst/>
            <a:rect l="0" t="0" r="0" b="0"/>
            <a:pathLst>
              <a:path w="150" h="106">
                <a:moveTo>
                  <a:pt x="75" y="106"/>
                </a:moveTo>
                <a:lnTo>
                  <a:pt x="75" y="106"/>
                </a:lnTo>
                <a:lnTo>
                  <a:pt x="150" y="0"/>
                </a:lnTo>
                <a:lnTo>
                  <a:pt x="0" y="0"/>
                </a:lnTo>
                <a:lnTo>
                  <a:pt x="75" y="106"/>
                </a:lnTo>
                <a:close/>
              </a:path>
            </a:pathLst>
          </a:custGeom>
          <a:solidFill>
            <a:srgbClr val="0000FF">
              <a:alpha val="100000"/>
            </a:srgbClr>
          </a:solidFill>
          <a:ln w="17526" cap="flat" cmpd="sng">
            <a:solidFill>
              <a:srgbClr val="0000FF"/>
            </a:solidFill>
            <a:prstDash val="solid"/>
            <a:headEnd type="none" w="med" len="med"/>
            <a:tailEnd type="none" w="med" len="med"/>
          </a:ln>
        </p:spPr>
        <p:txBody>
          <a:bodyPr/>
          <a:lstStyle/>
          <a:p>
            <a:endParaRPr lang="zh-CN" altLang="en-US"/>
          </a:p>
        </p:txBody>
      </p:sp>
      <p:sp>
        <p:nvSpPr>
          <p:cNvPr id="232458" name="直接连接符 232457"/>
          <p:cNvSpPr/>
          <p:nvPr/>
        </p:nvSpPr>
        <p:spPr>
          <a:xfrm>
            <a:off x="1836738" y="5156200"/>
            <a:ext cx="936625" cy="0"/>
          </a:xfrm>
          <a:prstGeom prst="line">
            <a:avLst/>
          </a:prstGeom>
          <a:ln w="17463" cap="flat" cmpd="sng">
            <a:solidFill>
              <a:srgbClr val="0000FF"/>
            </a:solidFill>
            <a:prstDash val="solid"/>
            <a:headEnd type="none" w="med" len="med"/>
            <a:tailEnd type="none" w="med" len="med"/>
          </a:ln>
        </p:spPr>
      </p:sp>
      <p:sp>
        <p:nvSpPr>
          <p:cNvPr id="232459" name="椭圆 232458"/>
          <p:cNvSpPr/>
          <p:nvPr/>
        </p:nvSpPr>
        <p:spPr>
          <a:xfrm>
            <a:off x="1030288" y="5113338"/>
            <a:ext cx="101600" cy="101600"/>
          </a:xfrm>
          <a:prstGeom prst="ellipse">
            <a:avLst/>
          </a:prstGeom>
          <a:noFill/>
          <a:ln w="17463" cap="flat" cmpd="sng">
            <a:solidFill>
              <a:srgbClr val="000000"/>
            </a:solidFill>
            <a:prstDash val="solid"/>
            <a:headEnd type="none" w="med" len="med"/>
            <a:tailEnd type="none" w="med" len="med"/>
          </a:ln>
        </p:spPr>
        <p:txBody>
          <a:bodyPr/>
          <a:lstStyle/>
          <a:p>
            <a:endParaRPr lang="zh-CN" altLang="en-US"/>
          </a:p>
        </p:txBody>
      </p:sp>
      <p:sp>
        <p:nvSpPr>
          <p:cNvPr id="232460" name="椭圆 232459"/>
          <p:cNvSpPr/>
          <p:nvPr/>
        </p:nvSpPr>
        <p:spPr>
          <a:xfrm>
            <a:off x="1030288" y="4537075"/>
            <a:ext cx="101600" cy="101600"/>
          </a:xfrm>
          <a:prstGeom prst="ellipse">
            <a:avLst/>
          </a:prstGeom>
          <a:noFill/>
          <a:ln w="17463" cap="flat" cmpd="sng">
            <a:solidFill>
              <a:srgbClr val="000000"/>
            </a:solidFill>
            <a:prstDash val="solid"/>
            <a:headEnd type="none" w="med" len="med"/>
            <a:tailEnd type="none" w="med" len="med"/>
          </a:ln>
        </p:spPr>
        <p:txBody>
          <a:bodyPr/>
          <a:lstStyle/>
          <a:p>
            <a:endParaRPr lang="zh-CN" altLang="en-US"/>
          </a:p>
        </p:txBody>
      </p:sp>
      <p:sp>
        <p:nvSpPr>
          <p:cNvPr id="232463" name="矩形 232462"/>
          <p:cNvSpPr/>
          <p:nvPr/>
        </p:nvSpPr>
        <p:spPr>
          <a:xfrm>
            <a:off x="541338" y="4292600"/>
            <a:ext cx="504825" cy="396875"/>
          </a:xfrm>
          <a:prstGeom prst="rect">
            <a:avLst/>
          </a:prstGeom>
          <a:noFill/>
          <a:ln w="17463">
            <a:noFill/>
          </a:ln>
        </p:spPr>
        <p:txBody>
          <a:bodyPr>
            <a:spAutoFit/>
          </a:bodyPr>
          <a:lstStyle/>
          <a:p>
            <a:r>
              <a:rPr lang="en-US" altLang="zh-CN" sz="2000" i="1">
                <a:solidFill>
                  <a:srgbClr val="400000"/>
                </a:solidFill>
                <a:latin typeface="Times New Roman" panose="02020603050405020304" pitchFamily="18" charset="0"/>
              </a:rPr>
              <a:t>v</a:t>
            </a:r>
            <a:r>
              <a:rPr lang="en-US" altLang="zh-CN" sz="2000" baseline="-25000">
                <a:solidFill>
                  <a:srgbClr val="400000"/>
                </a:solidFill>
                <a:latin typeface="Times New Roman" panose="02020603050405020304" pitchFamily="18" charset="0"/>
              </a:rPr>
              <a:t>i1</a:t>
            </a:r>
            <a:endParaRPr lang="en-US" altLang="zh-CN" sz="2000" baseline="-25000">
              <a:solidFill>
                <a:srgbClr val="400000"/>
              </a:solidFill>
              <a:latin typeface="Times New Roman" panose="02020603050405020304" pitchFamily="18" charset="0"/>
            </a:endParaRPr>
          </a:p>
        </p:txBody>
      </p:sp>
      <p:sp>
        <p:nvSpPr>
          <p:cNvPr id="232464" name="矩形 232463"/>
          <p:cNvSpPr/>
          <p:nvPr/>
        </p:nvSpPr>
        <p:spPr>
          <a:xfrm>
            <a:off x="539750" y="4868863"/>
            <a:ext cx="504825" cy="396875"/>
          </a:xfrm>
          <a:prstGeom prst="rect">
            <a:avLst/>
          </a:prstGeom>
          <a:noFill/>
          <a:ln w="17463">
            <a:noFill/>
          </a:ln>
        </p:spPr>
        <p:txBody>
          <a:bodyPr>
            <a:spAutoFit/>
          </a:bodyPr>
          <a:lstStyle/>
          <a:p>
            <a:r>
              <a:rPr lang="en-US" altLang="zh-CN" sz="2000" i="1">
                <a:solidFill>
                  <a:srgbClr val="400000"/>
                </a:solidFill>
                <a:latin typeface="Times New Roman" panose="02020603050405020304" pitchFamily="18" charset="0"/>
              </a:rPr>
              <a:t>v</a:t>
            </a:r>
            <a:r>
              <a:rPr lang="en-US" altLang="zh-CN" sz="2000" baseline="-25000">
                <a:solidFill>
                  <a:srgbClr val="400000"/>
                </a:solidFill>
                <a:latin typeface="Times New Roman" panose="02020603050405020304" pitchFamily="18" charset="0"/>
              </a:rPr>
              <a:t>i2</a:t>
            </a:r>
            <a:endParaRPr lang="en-US" altLang="zh-CN" sz="2000" baseline="-25000">
              <a:solidFill>
                <a:srgbClr val="400000"/>
              </a:solidFill>
              <a:latin typeface="Times New Roman" panose="02020603050405020304" pitchFamily="18" charset="0"/>
            </a:endParaRPr>
          </a:p>
        </p:txBody>
      </p:sp>
      <p:sp>
        <p:nvSpPr>
          <p:cNvPr id="232465" name="矩形 232464"/>
          <p:cNvSpPr/>
          <p:nvPr/>
        </p:nvSpPr>
        <p:spPr>
          <a:xfrm>
            <a:off x="3205163" y="4292600"/>
            <a:ext cx="504825" cy="457200"/>
          </a:xfrm>
          <a:prstGeom prst="rect">
            <a:avLst/>
          </a:prstGeom>
          <a:noFill/>
          <a:ln w="17463">
            <a:noFill/>
          </a:ln>
        </p:spPr>
        <p:txBody>
          <a:bodyPr>
            <a:spAutoFit/>
          </a:bodyPr>
          <a:lstStyle/>
          <a:p>
            <a:r>
              <a:rPr lang="en-US" altLang="zh-CN" i="1" err="1">
                <a:solidFill>
                  <a:srgbClr val="400000"/>
                </a:solidFill>
                <a:latin typeface="Times New Roman" panose="02020603050405020304" pitchFamily="18" charset="0"/>
              </a:rPr>
              <a:t>v</a:t>
            </a:r>
            <a:r>
              <a:rPr lang="en-US" altLang="zh-CN" baseline="-25000" err="1">
                <a:solidFill>
                  <a:srgbClr val="400000"/>
                </a:solidFill>
                <a:latin typeface="Times New Roman" panose="02020603050405020304" pitchFamily="18" charset="0"/>
              </a:rPr>
              <a:t>o</a:t>
            </a:r>
            <a:endParaRPr lang="en-US" altLang="zh-CN" baseline="-25000">
              <a:solidFill>
                <a:srgbClr val="400000"/>
              </a:solidFill>
              <a:latin typeface="Times New Roman" panose="02020603050405020304" pitchFamily="18" charset="0"/>
            </a:endParaRPr>
          </a:p>
        </p:txBody>
      </p:sp>
      <p:sp>
        <p:nvSpPr>
          <p:cNvPr id="232466" name="矩形 232465"/>
          <p:cNvSpPr/>
          <p:nvPr/>
        </p:nvSpPr>
        <p:spPr>
          <a:xfrm>
            <a:off x="2700338" y="3860800"/>
            <a:ext cx="144462" cy="360363"/>
          </a:xfrm>
          <a:prstGeom prst="rect">
            <a:avLst/>
          </a:prstGeom>
          <a:solidFill>
            <a:srgbClr val="FF0000"/>
          </a:solidFill>
          <a:ln w="17463" cap="flat" cmpd="sng">
            <a:solidFill>
              <a:srgbClr val="0000FF"/>
            </a:solidFill>
            <a:prstDash val="solid"/>
            <a:miter/>
            <a:headEnd type="none" w="med" len="med"/>
            <a:tailEnd type="none" w="med" len="med"/>
          </a:ln>
        </p:spPr>
        <p:txBody>
          <a:bodyPr/>
          <a:lstStyle/>
          <a:p>
            <a:endParaRPr lang="zh-CN" altLang="en-US"/>
          </a:p>
        </p:txBody>
      </p:sp>
      <p:sp>
        <p:nvSpPr>
          <p:cNvPr id="232473" name="椭圆 232472"/>
          <p:cNvSpPr/>
          <p:nvPr/>
        </p:nvSpPr>
        <p:spPr>
          <a:xfrm>
            <a:off x="2728913" y="4537075"/>
            <a:ext cx="66675" cy="68263"/>
          </a:xfrm>
          <a:prstGeom prst="ellipse">
            <a:avLst/>
          </a:prstGeom>
          <a:solidFill>
            <a:schemeClr val="tx1"/>
          </a:solidFill>
          <a:ln w="17463" cap="flat" cmpd="sng">
            <a:solidFill>
              <a:srgbClr val="FF0000"/>
            </a:solidFill>
            <a:prstDash val="solid"/>
            <a:headEnd type="none" w="med" len="med"/>
            <a:tailEnd type="none" w="med" len="med"/>
          </a:ln>
        </p:spPr>
        <p:txBody>
          <a:bodyPr/>
          <a:lstStyle/>
          <a:p>
            <a:endParaRPr lang="zh-CN" altLang="en-US"/>
          </a:p>
        </p:txBody>
      </p:sp>
      <p:sp>
        <p:nvSpPr>
          <p:cNvPr id="232474" name="直接连接符 232473"/>
          <p:cNvSpPr/>
          <p:nvPr/>
        </p:nvSpPr>
        <p:spPr>
          <a:xfrm>
            <a:off x="2773363" y="4579938"/>
            <a:ext cx="360362" cy="0"/>
          </a:xfrm>
          <a:prstGeom prst="line">
            <a:avLst/>
          </a:prstGeom>
          <a:ln w="17463" cap="flat" cmpd="sng">
            <a:solidFill>
              <a:srgbClr val="0000FF"/>
            </a:solidFill>
            <a:prstDash val="solid"/>
            <a:headEnd type="none" w="med" len="med"/>
            <a:tailEnd type="none" w="med" len="med"/>
          </a:ln>
        </p:spPr>
      </p:sp>
      <p:sp>
        <p:nvSpPr>
          <p:cNvPr id="232475" name="椭圆 232474"/>
          <p:cNvSpPr/>
          <p:nvPr/>
        </p:nvSpPr>
        <p:spPr>
          <a:xfrm>
            <a:off x="3117850" y="4537075"/>
            <a:ext cx="101600" cy="101600"/>
          </a:xfrm>
          <a:prstGeom prst="ellipse">
            <a:avLst/>
          </a:prstGeom>
          <a:noFill/>
          <a:ln w="17463" cap="flat" cmpd="sng">
            <a:solidFill>
              <a:srgbClr val="000000"/>
            </a:solidFill>
            <a:prstDash val="solid"/>
            <a:headEnd type="none" w="med" len="med"/>
            <a:tailEnd type="none" w="med" len="med"/>
          </a:ln>
        </p:spPr>
        <p:txBody>
          <a:bodyPr/>
          <a:lstStyle/>
          <a:p>
            <a:endParaRPr lang="zh-CN" altLang="en-US"/>
          </a:p>
        </p:txBody>
      </p:sp>
      <p:sp>
        <p:nvSpPr>
          <p:cNvPr id="232477" name="文本框 232476"/>
          <p:cNvSpPr txBox="1"/>
          <p:nvPr/>
        </p:nvSpPr>
        <p:spPr>
          <a:xfrm>
            <a:off x="755650" y="1989138"/>
            <a:ext cx="2374900" cy="457200"/>
          </a:xfrm>
          <a:prstGeom prst="rect">
            <a:avLst/>
          </a:prstGeom>
          <a:noFill/>
          <a:ln w="9525">
            <a:noFill/>
          </a:ln>
        </p:spPr>
        <p:txBody>
          <a:bodyPr>
            <a:spAutoFit/>
          </a:bodyPr>
          <a:lstStyle/>
          <a:p>
            <a:pPr algn="l">
              <a:spcBef>
                <a:spcPct val="50000"/>
              </a:spcBef>
            </a:pPr>
            <a:r>
              <a:rPr lang="zh-CN" altLang="en-US" dirty="0">
                <a:solidFill>
                  <a:srgbClr val="FF0000"/>
                </a:solidFill>
                <a:latin typeface="Times New Roman" panose="02020603050405020304" pitchFamily="18" charset="0"/>
              </a:rPr>
              <a:t>采用恒压降模型</a:t>
            </a:r>
            <a:endParaRPr lang="zh-CN" altLang="en-US">
              <a:solidFill>
                <a:srgbClr val="FF0000"/>
              </a:solidFill>
              <a:latin typeface="Times New Roman" panose="02020603050405020304" pitchFamily="18" charset="0"/>
            </a:endParaRPr>
          </a:p>
        </p:txBody>
      </p:sp>
      <p:sp>
        <p:nvSpPr>
          <p:cNvPr id="232478" name="文本框 232477"/>
          <p:cNvSpPr txBox="1"/>
          <p:nvPr/>
        </p:nvSpPr>
        <p:spPr>
          <a:xfrm>
            <a:off x="1187450" y="5949950"/>
            <a:ext cx="7416800" cy="457200"/>
          </a:xfrm>
          <a:prstGeom prst="rect">
            <a:avLst/>
          </a:prstGeom>
          <a:noFill/>
          <a:ln w="17463">
            <a:noFill/>
          </a:ln>
        </p:spPr>
        <p:txBody>
          <a:bodyPr>
            <a:spAutoFit/>
          </a:bodyPr>
          <a:lstStyle/>
          <a:p>
            <a:pPr>
              <a:spcBef>
                <a:spcPct val="50000"/>
              </a:spcBef>
            </a:pPr>
            <a:r>
              <a:rPr lang="zh-CN" altLang="en-US" dirty="0">
                <a:solidFill>
                  <a:srgbClr val="FF0000"/>
                </a:solidFill>
                <a:latin typeface="Times New Roman" panose="02020603050405020304" pitchFamily="18" charset="0"/>
              </a:rPr>
              <a:t>该电路是“与”门电路。完成了“与”的逻辑关系</a:t>
            </a:r>
            <a:endParaRPr lang="zh-CN" altLang="en-US" dirty="0">
              <a:solidFill>
                <a:srgbClr val="FF0000"/>
              </a:solidFill>
              <a:latin typeface="Times New Roman" panose="02020603050405020304" pitchFamily="18" charset="0"/>
            </a:endParaRPr>
          </a:p>
        </p:txBody>
      </p:sp>
      <p:graphicFrame>
        <p:nvGraphicFramePr>
          <p:cNvPr id="232479" name="对象 232478"/>
          <p:cNvGraphicFramePr/>
          <p:nvPr/>
        </p:nvGraphicFramePr>
        <p:xfrm>
          <a:off x="4284663" y="2276475"/>
          <a:ext cx="3998912" cy="2906713"/>
        </p:xfrm>
        <a:graphic>
          <a:graphicData uri="http://schemas.openxmlformats.org/presentationml/2006/ole">
            <mc:AlternateContent xmlns:mc="http://schemas.openxmlformats.org/markup-compatibility/2006">
              <mc:Choice xmlns:v="urn:schemas-microsoft-com:vml" Requires="v">
                <p:oleObj spid="_x0000_s11268" name="" r:id="rId1" imgW="3034030" imgH="2188845" progId="Visio.Drawing.11">
                  <p:embed/>
                </p:oleObj>
              </mc:Choice>
              <mc:Fallback>
                <p:oleObj name="" r:id="rId1" imgW="3034030" imgH="2188845" progId="Visio.Drawing.11">
                  <p:embed/>
                  <p:pic>
                    <p:nvPicPr>
                      <p:cNvPr id="0" name="图片 3084"/>
                      <p:cNvPicPr/>
                      <p:nvPr/>
                    </p:nvPicPr>
                    <p:blipFill>
                      <a:blip r:embed="rId2"/>
                      <a:stretch>
                        <a:fillRect/>
                      </a:stretch>
                    </p:blipFill>
                    <p:spPr>
                      <a:xfrm>
                        <a:off x="4284663" y="2276475"/>
                        <a:ext cx="3998912" cy="2906713"/>
                      </a:xfrm>
                      <a:prstGeom prst="rect">
                        <a:avLst/>
                      </a:prstGeom>
                      <a:noFill/>
                      <a:ln w="38100">
                        <a:noFill/>
                        <a:miter/>
                      </a:ln>
                    </p:spPr>
                  </p:pic>
                </p:oleObj>
              </mc:Fallback>
            </mc:AlternateContent>
          </a:graphicData>
        </a:graphic>
      </p:graphicFrame>
      <p:sp>
        <p:nvSpPr>
          <p:cNvPr id="232480" name="直接连接符 232479"/>
          <p:cNvSpPr/>
          <p:nvPr/>
        </p:nvSpPr>
        <p:spPr>
          <a:xfrm>
            <a:off x="1706563" y="5056188"/>
            <a:ext cx="0" cy="217487"/>
          </a:xfrm>
          <a:prstGeom prst="line">
            <a:avLst/>
          </a:prstGeom>
          <a:ln w="17463" cap="flat" cmpd="sng">
            <a:solidFill>
              <a:srgbClr val="0000FF"/>
            </a:solidFill>
            <a:prstDash val="solid"/>
            <a:headEnd type="none" w="med" len="med"/>
            <a:tailEnd type="none" w="med" len="med"/>
          </a:ln>
        </p:spPr>
      </p:sp>
      <p:sp>
        <p:nvSpPr>
          <p:cNvPr id="232482" name="直接连接符 232481"/>
          <p:cNvSpPr/>
          <p:nvPr/>
        </p:nvSpPr>
        <p:spPr>
          <a:xfrm>
            <a:off x="1706563" y="4465638"/>
            <a:ext cx="0" cy="215900"/>
          </a:xfrm>
          <a:prstGeom prst="line">
            <a:avLst/>
          </a:prstGeom>
          <a:ln w="17463" cap="flat" cmpd="sng">
            <a:solidFill>
              <a:srgbClr val="0000FF"/>
            </a:solidFill>
            <a:prstDash val="solid"/>
            <a:headEnd type="none" w="med" len="med"/>
            <a:tailEnd type="none" w="med" len="med"/>
          </a:ln>
        </p:spPr>
      </p:sp>
      <p:sp>
        <p:nvSpPr>
          <p:cNvPr id="232483" name="直接连接符 232482"/>
          <p:cNvSpPr/>
          <p:nvPr/>
        </p:nvSpPr>
        <p:spPr>
          <a:xfrm flipV="1">
            <a:off x="2771775" y="4221163"/>
            <a:ext cx="0" cy="936625"/>
          </a:xfrm>
          <a:prstGeom prst="line">
            <a:avLst/>
          </a:prstGeom>
          <a:ln w="17463" cap="flat" cmpd="sng">
            <a:solidFill>
              <a:srgbClr val="0000FF"/>
            </a:solidFill>
            <a:prstDash val="solid"/>
            <a:headEnd type="none" w="med" len="med"/>
            <a:tailEnd type="none" w="med" len="med"/>
          </a:ln>
        </p:spPr>
      </p:sp>
      <p:sp>
        <p:nvSpPr>
          <p:cNvPr id="232484" name="直接连接符 232483"/>
          <p:cNvSpPr/>
          <p:nvPr/>
        </p:nvSpPr>
        <p:spPr>
          <a:xfrm flipV="1">
            <a:off x="2771775" y="3500438"/>
            <a:ext cx="0" cy="360362"/>
          </a:xfrm>
          <a:prstGeom prst="line">
            <a:avLst/>
          </a:prstGeom>
          <a:ln w="17463" cap="flat" cmpd="sng">
            <a:solidFill>
              <a:srgbClr val="0000FF"/>
            </a:solidFill>
            <a:prstDash val="solid"/>
            <a:headEnd type="none" w="med" len="med"/>
            <a:tailEnd type="none" w="med" len="med"/>
          </a:ln>
        </p:spPr>
      </p:sp>
      <p:sp>
        <p:nvSpPr>
          <p:cNvPr id="232487" name="椭圆 232486"/>
          <p:cNvSpPr/>
          <p:nvPr/>
        </p:nvSpPr>
        <p:spPr>
          <a:xfrm>
            <a:off x="2714625" y="3386138"/>
            <a:ext cx="101600" cy="101600"/>
          </a:xfrm>
          <a:prstGeom prst="ellipse">
            <a:avLst/>
          </a:prstGeom>
          <a:noFill/>
          <a:ln w="17463" cap="flat" cmpd="sng">
            <a:solidFill>
              <a:srgbClr val="000000"/>
            </a:solidFill>
            <a:prstDash val="solid"/>
            <a:headEnd type="none" w="med" len="med"/>
            <a:tailEnd type="none" w="med" len="med"/>
          </a:ln>
        </p:spPr>
        <p:txBody>
          <a:bodyPr/>
          <a:lstStyle/>
          <a:p>
            <a:endParaRPr lang="zh-CN" altLang="en-US"/>
          </a:p>
        </p:txBody>
      </p:sp>
      <p:sp>
        <p:nvSpPr>
          <p:cNvPr id="232488" name="矩形 232487"/>
          <p:cNvSpPr/>
          <p:nvPr/>
        </p:nvSpPr>
        <p:spPr>
          <a:xfrm>
            <a:off x="2124075" y="3213100"/>
            <a:ext cx="647700" cy="396875"/>
          </a:xfrm>
          <a:prstGeom prst="rect">
            <a:avLst/>
          </a:prstGeom>
          <a:noFill/>
          <a:ln w="17463">
            <a:noFill/>
          </a:ln>
        </p:spPr>
        <p:txBody>
          <a:bodyPr>
            <a:spAutoFit/>
          </a:bodyPr>
          <a:lstStyle/>
          <a:p>
            <a:r>
              <a:rPr lang="en-US" altLang="zh-CN" sz="2000" i="1">
                <a:solidFill>
                  <a:srgbClr val="400000"/>
                </a:solidFill>
                <a:latin typeface="Times New Roman" panose="02020603050405020304" pitchFamily="18" charset="0"/>
              </a:rPr>
              <a:t>V</a:t>
            </a:r>
            <a:r>
              <a:rPr lang="en-US" altLang="zh-CN" sz="2000" baseline="-25000">
                <a:solidFill>
                  <a:srgbClr val="400000"/>
                </a:solidFill>
                <a:latin typeface="Times New Roman" panose="02020603050405020304" pitchFamily="18" charset="0"/>
              </a:rPr>
              <a:t>CC</a:t>
            </a:r>
            <a:endParaRPr lang="en-US" altLang="zh-CN" sz="2000" baseline="-25000">
              <a:solidFill>
                <a:srgbClr val="4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2479"/>
                                        </p:tgtEl>
                                        <p:attrNameLst>
                                          <p:attrName>style.visibility</p:attrName>
                                        </p:attrNameLst>
                                      </p:cBhvr>
                                      <p:to>
                                        <p:strVal val="visible"/>
                                      </p:to>
                                    </p:set>
                                    <p:anim calcmode="lin" valueType="num">
                                      <p:cBhvr additive="base">
                                        <p:cTn id="7" dur="500" fill="hold"/>
                                        <p:tgtEl>
                                          <p:spTgt spid="232479"/>
                                        </p:tgtEl>
                                        <p:attrNameLst>
                                          <p:attrName>ppt_x</p:attrName>
                                        </p:attrNameLst>
                                      </p:cBhvr>
                                      <p:tavLst>
                                        <p:tav tm="0">
                                          <p:val>
                                            <p:strVal val="#ppt_x"/>
                                          </p:val>
                                        </p:tav>
                                        <p:tav tm="100000">
                                          <p:val>
                                            <p:strVal val="#ppt_x"/>
                                          </p:val>
                                        </p:tav>
                                      </p:tavLst>
                                    </p:anim>
                                    <p:anim calcmode="lin" valueType="num">
                                      <p:cBhvr additive="base">
                                        <p:cTn id="8" dur="500" fill="hold"/>
                                        <p:tgtEl>
                                          <p:spTgt spid="23247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32478"/>
                                        </p:tgtEl>
                                        <p:attrNameLst>
                                          <p:attrName>style.visibility</p:attrName>
                                        </p:attrNameLst>
                                      </p:cBhvr>
                                      <p:to>
                                        <p:strVal val="visible"/>
                                      </p:to>
                                    </p:set>
                                    <p:animEffect transition="in" filter="blinds(horizontal)">
                                      <p:cBhvr>
                                        <p:cTn id="13" dur="500"/>
                                        <p:tgtEl>
                                          <p:spTgt spid="232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7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6" name="文本框 233475"/>
          <p:cNvSpPr txBox="1"/>
          <p:nvPr/>
        </p:nvSpPr>
        <p:spPr>
          <a:xfrm>
            <a:off x="2339975" y="2706370"/>
            <a:ext cx="4114800" cy="645160"/>
          </a:xfrm>
          <a:prstGeom prst="rect">
            <a:avLst/>
          </a:prstGeom>
          <a:noFill/>
          <a:ln w="9525">
            <a:noFill/>
          </a:ln>
        </p:spPr>
        <p:txBody>
          <a:bodyPr anchor="ctr">
            <a:spAutoFit/>
          </a:bodyPr>
          <a:lstStyle/>
          <a:p>
            <a:pPr algn="l" eaLnBrk="0" hangingPunct="0"/>
            <a:r>
              <a:rPr lang="en-US" altLang="zh-CN" sz="3600" b="1" dirty="0">
                <a:solidFill>
                  <a:srgbClr val="FF3300"/>
                </a:solidFill>
                <a:latin typeface="黑体" panose="02010609060101010101" pitchFamily="49" charset="-122"/>
                <a:ea typeface="黑体" panose="02010609060101010101" pitchFamily="49" charset="-122"/>
              </a:rPr>
              <a:t>8(1).5 </a:t>
            </a:r>
            <a:r>
              <a:rPr lang="zh-CN" altLang="en-US" sz="3600" b="1" dirty="0">
                <a:solidFill>
                  <a:srgbClr val="FF3300"/>
                </a:solidFill>
                <a:latin typeface="黑体" panose="02010609060101010101" pitchFamily="49" charset="-122"/>
                <a:ea typeface="黑体" panose="02010609060101010101" pitchFamily="49" charset="-122"/>
              </a:rPr>
              <a:t>特殊二极管</a:t>
            </a:r>
            <a:endParaRPr lang="zh-CN" altLang="en-US" sz="3600" b="1" dirty="0">
              <a:solidFill>
                <a:srgbClr val="0000FF"/>
              </a:solidFill>
              <a:latin typeface="Times New Roman" panose="02020603050405020304" pitchFamily="18" charset="0"/>
              <a:ea typeface="黑体" panose="02010609060101010101" pitchFamily="49"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1010" name="文本框 171009"/>
          <p:cNvSpPr txBox="1"/>
          <p:nvPr/>
        </p:nvSpPr>
        <p:spPr>
          <a:xfrm>
            <a:off x="609600" y="4343400"/>
            <a:ext cx="3505200" cy="2227263"/>
          </a:xfrm>
          <a:prstGeom prst="rect">
            <a:avLst/>
          </a:prstGeom>
          <a:solidFill>
            <a:srgbClr val="99FF99"/>
          </a:solidFill>
          <a:ln w="9525">
            <a:noFill/>
          </a:ln>
        </p:spPr>
        <p:txBody>
          <a:bodyPr>
            <a:spAutoFit/>
          </a:bodyPr>
          <a:lstStyle/>
          <a:p>
            <a:pPr algn="l" eaLnBrk="0" hangingPunct="0">
              <a:spcBef>
                <a:spcPct val="50000"/>
              </a:spcBef>
            </a:pPr>
            <a:r>
              <a:rPr lang="zh-CN" altLang="en-US" sz="2800" b="1" dirty="0">
                <a:latin typeface="Times New Roman" panose="02020603050405020304" pitchFamily="18" charset="0"/>
                <a:ea typeface="楷体_GB2312" pitchFamily="49" charset="-122"/>
              </a:rPr>
              <a:t>当稳压二极管工作在反向击穿状态下</a:t>
            </a:r>
            <a:r>
              <a:rPr lang="en-US" altLang="zh-CN" sz="2800" b="1" dirty="0">
                <a:latin typeface="Times New Roman" panose="02020603050405020304" pitchFamily="18" charset="0"/>
                <a:ea typeface="楷体_GB2312" pitchFamily="49" charset="-122"/>
              </a:rPr>
              <a:t>,</a:t>
            </a:r>
            <a:r>
              <a:rPr lang="zh-CN" altLang="en-US" sz="2800" b="1" dirty="0">
                <a:latin typeface="Times New Roman" panose="02020603050405020304" pitchFamily="18" charset="0"/>
                <a:ea typeface="楷体_GB2312" pitchFamily="49" charset="-122"/>
              </a:rPr>
              <a:t>工作电流</a:t>
            </a:r>
            <a:r>
              <a:rPr lang="en-US" altLang="zh-CN" sz="2800" b="1">
                <a:latin typeface="Times New Roman" panose="02020603050405020304" pitchFamily="18" charset="0"/>
                <a:ea typeface="楷体_GB2312" pitchFamily="49" charset="-122"/>
              </a:rPr>
              <a:t>I</a:t>
            </a:r>
            <a:r>
              <a:rPr lang="en-US" altLang="zh-CN" sz="2800" b="1" baseline="-25000">
                <a:latin typeface="Times New Roman" panose="02020603050405020304" pitchFamily="18" charset="0"/>
                <a:ea typeface="楷体_GB2312" pitchFamily="49" charset="-122"/>
              </a:rPr>
              <a:t>Z</a:t>
            </a:r>
            <a:r>
              <a:rPr lang="zh-CN" altLang="en-US" sz="2800" b="1" err="1">
                <a:latin typeface="Times New Roman" panose="02020603050405020304" pitchFamily="18" charset="0"/>
                <a:ea typeface="楷体_GB2312" pitchFamily="49" charset="-122"/>
              </a:rPr>
              <a:t>在</a:t>
            </a:r>
            <a:r>
              <a:rPr lang="en-US" altLang="zh-CN" sz="2800" b="1" err="1">
                <a:latin typeface="Times New Roman" panose="02020603050405020304" pitchFamily="18" charset="0"/>
                <a:ea typeface="楷体_GB2312" pitchFamily="49" charset="-122"/>
              </a:rPr>
              <a:t>I</a:t>
            </a:r>
            <a:r>
              <a:rPr lang="en-US" altLang="zh-CN" sz="2800" b="1" baseline="-25000" err="1">
                <a:latin typeface="Times New Roman" panose="02020603050405020304" pitchFamily="18" charset="0"/>
                <a:ea typeface="楷体_GB2312" pitchFamily="49" charset="-122"/>
              </a:rPr>
              <a:t>zmax</a:t>
            </a:r>
            <a:r>
              <a:rPr lang="zh-CN" altLang="en-US" sz="2800" b="1" err="1">
                <a:latin typeface="Times New Roman" panose="02020603050405020304" pitchFamily="18" charset="0"/>
                <a:ea typeface="楷体_GB2312" pitchFamily="49" charset="-122"/>
              </a:rPr>
              <a:t>和</a:t>
            </a:r>
            <a:r>
              <a:rPr lang="en-US" altLang="zh-CN" sz="2800" b="1" err="1">
                <a:latin typeface="Times New Roman" panose="02020603050405020304" pitchFamily="18" charset="0"/>
                <a:ea typeface="楷体_GB2312" pitchFamily="49" charset="-122"/>
              </a:rPr>
              <a:t>I</a:t>
            </a:r>
            <a:r>
              <a:rPr lang="en-US" altLang="zh-CN" sz="2800" b="1" baseline="-25000" err="1">
                <a:latin typeface="Times New Roman" panose="02020603050405020304" pitchFamily="18" charset="0"/>
                <a:ea typeface="楷体_GB2312" pitchFamily="49" charset="-122"/>
              </a:rPr>
              <a:t>zmin</a:t>
            </a:r>
            <a:r>
              <a:rPr lang="zh-CN" altLang="en-US" sz="2800" b="1" dirty="0">
                <a:latin typeface="Times New Roman" panose="02020603050405020304" pitchFamily="18" charset="0"/>
                <a:ea typeface="楷体_GB2312" pitchFamily="49" charset="-122"/>
              </a:rPr>
              <a:t>之间变化时</a:t>
            </a:r>
            <a:r>
              <a:rPr lang="en-US" altLang="zh-CN" sz="2800" b="1" dirty="0">
                <a:latin typeface="Times New Roman" panose="02020603050405020304" pitchFamily="18" charset="0"/>
                <a:ea typeface="楷体_GB2312" pitchFamily="49" charset="-122"/>
              </a:rPr>
              <a:t>,</a:t>
            </a:r>
            <a:r>
              <a:rPr lang="zh-CN" altLang="en-US" sz="2800" b="1" dirty="0">
                <a:latin typeface="Times New Roman" panose="02020603050405020304" pitchFamily="18" charset="0"/>
                <a:ea typeface="楷体_GB2312" pitchFamily="49" charset="-122"/>
              </a:rPr>
              <a:t>其两端电压近似为常数</a:t>
            </a:r>
            <a:endParaRPr lang="zh-CN" altLang="en-US" sz="3200" b="1" baseline="-25000">
              <a:latin typeface="Times New Roman" panose="02020603050405020304" pitchFamily="18" charset="0"/>
              <a:ea typeface="楷体_GB2312" pitchFamily="49" charset="-122"/>
            </a:endParaRPr>
          </a:p>
        </p:txBody>
      </p:sp>
      <p:sp>
        <p:nvSpPr>
          <p:cNvPr id="171011" name="文本框 171010"/>
          <p:cNvSpPr txBox="1"/>
          <p:nvPr/>
        </p:nvSpPr>
        <p:spPr>
          <a:xfrm>
            <a:off x="4495800" y="2590800"/>
            <a:ext cx="914400" cy="831850"/>
          </a:xfrm>
          <a:prstGeom prst="rect">
            <a:avLst/>
          </a:prstGeom>
          <a:noFill/>
          <a:ln w="9525" cap="flat" cmpd="sng">
            <a:solidFill>
              <a:srgbClr val="FF33CC"/>
            </a:solidFill>
            <a:prstDash val="solid"/>
            <a:miter/>
            <a:headEnd type="none" w="med" len="med"/>
            <a:tailEnd type="none" w="med" len="med"/>
          </a:ln>
        </p:spPr>
        <p:txBody>
          <a:bodyPr>
            <a:spAutoFit/>
          </a:bodyPr>
          <a:lstStyle/>
          <a:p>
            <a:pPr algn="l" eaLnBrk="0" hangingPunct="0">
              <a:spcBef>
                <a:spcPct val="50000"/>
              </a:spcBef>
            </a:pPr>
            <a:r>
              <a:rPr lang="zh-CN" altLang="en-US" b="1" dirty="0">
                <a:latin typeface="Times New Roman" panose="02020603050405020304" pitchFamily="18" charset="0"/>
                <a:ea typeface="楷体_GB2312" pitchFamily="49" charset="-122"/>
              </a:rPr>
              <a:t>稳定电压</a:t>
            </a:r>
            <a:endParaRPr lang="zh-CN" altLang="en-US" sz="3200" b="1">
              <a:latin typeface="Times New Roman" panose="02020603050405020304" pitchFamily="18" charset="0"/>
              <a:ea typeface="楷体_GB2312" pitchFamily="49" charset="-122"/>
            </a:endParaRPr>
          </a:p>
        </p:txBody>
      </p:sp>
      <p:sp>
        <p:nvSpPr>
          <p:cNvPr id="171013" name="文本框 171012"/>
          <p:cNvSpPr txBox="1"/>
          <p:nvPr/>
        </p:nvSpPr>
        <p:spPr>
          <a:xfrm>
            <a:off x="0" y="549275"/>
            <a:ext cx="8610600" cy="604838"/>
          </a:xfrm>
          <a:prstGeom prst="rect">
            <a:avLst/>
          </a:prstGeom>
          <a:noFill/>
          <a:ln w="9525">
            <a:noFill/>
          </a:ln>
        </p:spPr>
        <p:txBody>
          <a:bodyPr anchor="ctr">
            <a:spAutoFit/>
          </a:bodyPr>
          <a:lstStyle/>
          <a:p>
            <a:pPr algn="l" eaLnBrk="0" hangingPunct="0">
              <a:lnSpc>
                <a:spcPct val="120000"/>
              </a:lnSpc>
            </a:pPr>
            <a:r>
              <a:rPr lang="en-US" altLang="zh-CN" dirty="0">
                <a:latin typeface="Times New Roman" panose="02020603050405020304" pitchFamily="18" charset="0"/>
              </a:rPr>
              <a:t>        </a:t>
            </a:r>
            <a:r>
              <a:rPr lang="zh-CN" altLang="en-US" sz="2800" b="1" dirty="0">
                <a:solidFill>
                  <a:srgbClr val="0000FF"/>
                </a:solidFill>
                <a:latin typeface="Times New Roman" panose="02020603050405020304" pitchFamily="18" charset="0"/>
              </a:rPr>
              <a:t>稳压二极管是应用在反向击穿区的特殊二极管</a:t>
            </a:r>
            <a:endParaRPr lang="zh-CN" altLang="en-US" sz="2800" b="1" dirty="0">
              <a:latin typeface="Times New Roman" panose="02020603050405020304" pitchFamily="18" charset="0"/>
            </a:endParaRPr>
          </a:p>
        </p:txBody>
      </p:sp>
      <p:pic>
        <p:nvPicPr>
          <p:cNvPr id="171015" name="图片 171014"/>
          <p:cNvPicPr>
            <a:picLocks noChangeAspect="1"/>
          </p:cNvPicPr>
          <p:nvPr/>
        </p:nvPicPr>
        <p:blipFill>
          <a:blip r:embed="rId1"/>
          <a:stretch>
            <a:fillRect/>
          </a:stretch>
        </p:blipFill>
        <p:spPr>
          <a:xfrm>
            <a:off x="4427538" y="1412875"/>
            <a:ext cx="4275137" cy="4714875"/>
          </a:xfrm>
          <a:prstGeom prst="rect">
            <a:avLst/>
          </a:prstGeom>
          <a:noFill/>
          <a:ln w="9525">
            <a:noFill/>
          </a:ln>
        </p:spPr>
      </p:pic>
      <p:sp>
        <p:nvSpPr>
          <p:cNvPr id="171016" name="文本框 171015"/>
          <p:cNvSpPr txBox="1"/>
          <p:nvPr/>
        </p:nvSpPr>
        <p:spPr>
          <a:xfrm>
            <a:off x="7315200" y="2743200"/>
            <a:ext cx="1333500" cy="831850"/>
          </a:xfrm>
          <a:prstGeom prst="rect">
            <a:avLst/>
          </a:prstGeom>
          <a:noFill/>
          <a:ln w="9525" cap="flat" cmpd="sng">
            <a:solidFill>
              <a:srgbClr val="FF33CC"/>
            </a:solidFill>
            <a:prstDash val="solid"/>
            <a:miter/>
            <a:headEnd type="none" w="med" len="med"/>
            <a:tailEnd type="none" w="med" len="med"/>
          </a:ln>
        </p:spPr>
        <p:txBody>
          <a:bodyPr>
            <a:spAutoFit/>
          </a:bodyPr>
          <a:lstStyle/>
          <a:p>
            <a:pPr algn="l" eaLnBrk="0" hangingPunct="0">
              <a:spcBef>
                <a:spcPct val="50000"/>
              </a:spcBef>
            </a:pPr>
            <a:r>
              <a:rPr lang="zh-CN" altLang="en-US" b="1" dirty="0">
                <a:latin typeface="Times New Roman" panose="02020603050405020304" pitchFamily="18" charset="0"/>
                <a:ea typeface="楷体_GB2312" pitchFamily="49" charset="-122"/>
              </a:rPr>
              <a:t>正向同二极管</a:t>
            </a:r>
            <a:endParaRPr lang="zh-CN" altLang="en-US" sz="2800" b="1">
              <a:latin typeface="Times New Roman" panose="02020603050405020304" pitchFamily="18" charset="0"/>
              <a:ea typeface="楷体_GB2312" pitchFamily="49" charset="-122"/>
            </a:endParaRPr>
          </a:p>
        </p:txBody>
      </p:sp>
      <p:sp>
        <p:nvSpPr>
          <p:cNvPr id="171017" name="文本框 171016"/>
          <p:cNvSpPr txBox="1"/>
          <p:nvPr/>
        </p:nvSpPr>
        <p:spPr>
          <a:xfrm>
            <a:off x="2362200" y="1600200"/>
            <a:ext cx="1828800" cy="854075"/>
          </a:xfrm>
          <a:prstGeom prst="rect">
            <a:avLst/>
          </a:prstGeom>
          <a:noFill/>
          <a:ln w="27051">
            <a:noFill/>
          </a:ln>
        </p:spPr>
        <p:txBody>
          <a:bodyPr>
            <a:spAutoFit/>
          </a:bodyPr>
          <a:lstStyle/>
          <a:p>
            <a:pPr algn="l" eaLnBrk="0" hangingPunct="0">
              <a:spcBef>
                <a:spcPct val="50000"/>
              </a:spcBef>
            </a:pPr>
            <a:r>
              <a:rPr lang="zh-CN" altLang="en-US" sz="2000" b="1" dirty="0">
                <a:latin typeface="Times New Roman" panose="02020603050405020304" pitchFamily="18" charset="0"/>
              </a:rPr>
              <a:t>反偏电压</a:t>
            </a:r>
            <a:r>
              <a:rPr lang="en-US" altLang="zh-CN" sz="2000" b="1" dirty="0">
                <a:latin typeface="Times New Roman" panose="02020603050405020304" pitchFamily="18" charset="0"/>
              </a:rPr>
              <a:t>≥</a:t>
            </a:r>
            <a:r>
              <a:rPr lang="en-US" altLang="zh-CN" sz="2000" b="1">
                <a:latin typeface="Times New Roman" panose="02020603050405020304" pitchFamily="18" charset="0"/>
              </a:rPr>
              <a:t>U</a:t>
            </a:r>
            <a:r>
              <a:rPr lang="en-US" altLang="zh-CN" sz="2000" b="1" baseline="-25000">
                <a:latin typeface="Times New Roman" panose="02020603050405020304" pitchFamily="18" charset="0"/>
              </a:rPr>
              <a:t>Z</a:t>
            </a:r>
            <a:endParaRPr lang="en-US" altLang="zh-CN" sz="2000" b="1" baseline="-25000">
              <a:latin typeface="Times New Roman" panose="02020603050405020304" pitchFamily="18" charset="0"/>
            </a:endParaRPr>
          </a:p>
          <a:p>
            <a:pPr algn="l" eaLnBrk="0" hangingPunct="0">
              <a:spcBef>
                <a:spcPct val="50000"/>
              </a:spcBef>
            </a:pPr>
            <a:r>
              <a:rPr lang="en-US" altLang="zh-CN" sz="2000" b="1" dirty="0">
                <a:latin typeface="Times New Roman" panose="02020603050405020304" pitchFamily="18" charset="0"/>
              </a:rPr>
              <a:t>     </a:t>
            </a:r>
            <a:r>
              <a:rPr lang="zh-CN" altLang="en-US" sz="2000" b="1" dirty="0">
                <a:latin typeface="Times New Roman" panose="02020603050405020304" pitchFamily="18" charset="0"/>
              </a:rPr>
              <a:t>反向击穿</a:t>
            </a:r>
            <a:endParaRPr lang="zh-CN" altLang="en-US" sz="2000" b="1" dirty="0">
              <a:latin typeface="Times New Roman" panose="02020603050405020304" pitchFamily="18" charset="0"/>
            </a:endParaRPr>
          </a:p>
        </p:txBody>
      </p:sp>
      <p:grpSp>
        <p:nvGrpSpPr>
          <p:cNvPr id="171025" name="组合 171024"/>
          <p:cNvGrpSpPr/>
          <p:nvPr/>
        </p:nvGrpSpPr>
        <p:grpSpPr>
          <a:xfrm>
            <a:off x="468313" y="1412875"/>
            <a:ext cx="2293937" cy="2819400"/>
            <a:chOff x="288" y="912"/>
            <a:chExt cx="1445" cy="1776"/>
          </a:xfrm>
        </p:grpSpPr>
        <p:pic>
          <p:nvPicPr>
            <p:cNvPr id="171014" name="图片 171013"/>
            <p:cNvPicPr>
              <a:picLocks noChangeAspect="1"/>
            </p:cNvPicPr>
            <p:nvPr/>
          </p:nvPicPr>
          <p:blipFill>
            <a:blip r:embed="rId2"/>
            <a:stretch>
              <a:fillRect/>
            </a:stretch>
          </p:blipFill>
          <p:spPr>
            <a:xfrm>
              <a:off x="528" y="912"/>
              <a:ext cx="945" cy="1200"/>
            </a:xfrm>
            <a:prstGeom prst="rect">
              <a:avLst/>
            </a:prstGeom>
            <a:noFill/>
            <a:ln w="9525">
              <a:noFill/>
            </a:ln>
          </p:spPr>
        </p:pic>
        <p:sp>
          <p:nvSpPr>
            <p:cNvPr id="171018" name="文本框 171017"/>
            <p:cNvSpPr txBox="1"/>
            <p:nvPr/>
          </p:nvSpPr>
          <p:spPr>
            <a:xfrm>
              <a:off x="288" y="1056"/>
              <a:ext cx="384" cy="978"/>
            </a:xfrm>
            <a:prstGeom prst="rect">
              <a:avLst/>
            </a:prstGeom>
            <a:noFill/>
            <a:ln w="27051">
              <a:noFill/>
            </a:ln>
          </p:spPr>
          <p:txBody>
            <a:bodyPr>
              <a:spAutoFit/>
            </a:bodyPr>
            <a:lstStyle/>
            <a:p>
              <a:pPr eaLnBrk="0" hangingPunct="0">
                <a:spcBef>
                  <a:spcPct val="50000"/>
                </a:spcBef>
              </a:pPr>
              <a:r>
                <a:rPr lang="zh-CN" altLang="en-US" b="1" dirty="0">
                  <a:latin typeface="Times New Roman" panose="02020603050405020304" pitchFamily="18" charset="0"/>
                </a:rPr>
                <a:t>＋</a:t>
              </a:r>
              <a:endParaRPr lang="zh-CN" altLang="en-US" b="1" dirty="0">
                <a:latin typeface="Times New Roman" panose="02020603050405020304" pitchFamily="18" charset="0"/>
              </a:endParaRPr>
            </a:p>
            <a:p>
              <a:pPr eaLnBrk="0" hangingPunct="0">
                <a:spcBef>
                  <a:spcPct val="50000"/>
                </a:spcBef>
              </a:pPr>
              <a:r>
                <a:rPr lang="en-US" altLang="zh-CN" b="1">
                  <a:latin typeface="Times New Roman" panose="02020603050405020304" pitchFamily="18" charset="0"/>
                </a:rPr>
                <a:t>U</a:t>
              </a:r>
              <a:r>
                <a:rPr lang="en-US" altLang="zh-CN" b="1" baseline="-25000">
                  <a:latin typeface="Times New Roman" panose="02020603050405020304" pitchFamily="18" charset="0"/>
                </a:rPr>
                <a:t>Z</a:t>
              </a:r>
              <a:endParaRPr lang="en-US" altLang="zh-CN" b="1">
                <a:latin typeface="Times New Roman" panose="02020603050405020304" pitchFamily="18" charset="0"/>
              </a:endParaRPr>
            </a:p>
            <a:p>
              <a:pPr eaLnBrk="0" hangingPunct="0">
                <a:spcBef>
                  <a:spcPct val="50000"/>
                </a:spcBef>
              </a:pPr>
              <a:r>
                <a:rPr lang="zh-CN" altLang="en-US" b="1">
                  <a:latin typeface="Times New Roman" panose="02020603050405020304" pitchFamily="18" charset="0"/>
                </a:rPr>
                <a:t>－</a:t>
              </a:r>
              <a:endParaRPr lang="zh-CN" altLang="en-US" b="1">
                <a:latin typeface="Times New Roman" panose="02020603050405020304" pitchFamily="18" charset="0"/>
              </a:endParaRPr>
            </a:p>
          </p:txBody>
        </p:sp>
        <p:grpSp>
          <p:nvGrpSpPr>
            <p:cNvPr id="171020" name="组合 171019"/>
            <p:cNvGrpSpPr/>
            <p:nvPr/>
          </p:nvGrpSpPr>
          <p:grpSpPr>
            <a:xfrm>
              <a:off x="855" y="2016"/>
              <a:ext cx="96" cy="672"/>
              <a:chOff x="1632" y="1824"/>
              <a:chExt cx="96" cy="672"/>
            </a:xfrm>
          </p:grpSpPr>
          <p:sp>
            <p:nvSpPr>
              <p:cNvPr id="171021" name="直接连接符 171020"/>
              <p:cNvSpPr/>
              <p:nvPr/>
            </p:nvSpPr>
            <p:spPr>
              <a:xfrm>
                <a:off x="1680" y="2304"/>
                <a:ext cx="0" cy="192"/>
              </a:xfrm>
              <a:prstGeom prst="line">
                <a:avLst/>
              </a:prstGeom>
              <a:ln w="27051" cap="flat" cmpd="sng">
                <a:solidFill>
                  <a:srgbClr val="0000FF"/>
                </a:solidFill>
                <a:prstDash val="solid"/>
                <a:headEnd type="none" w="med" len="med"/>
                <a:tailEnd type="none" w="med" len="med"/>
              </a:ln>
            </p:spPr>
          </p:sp>
          <p:sp>
            <p:nvSpPr>
              <p:cNvPr id="171022" name="矩形 171021"/>
              <p:cNvSpPr/>
              <p:nvPr/>
            </p:nvSpPr>
            <p:spPr>
              <a:xfrm>
                <a:off x="1632" y="2016"/>
                <a:ext cx="96" cy="288"/>
              </a:xfrm>
              <a:prstGeom prst="rect">
                <a:avLst/>
              </a:prstGeom>
              <a:noFill/>
              <a:ln w="27051" cap="flat" cmpd="sng">
                <a:solidFill>
                  <a:srgbClr val="0000FF"/>
                </a:solidFill>
                <a:prstDash val="solid"/>
                <a:miter/>
                <a:headEnd type="none" w="med" len="med"/>
                <a:tailEnd type="none" w="med" len="med"/>
              </a:ln>
            </p:spPr>
            <p:txBody>
              <a:bodyPr/>
              <a:lstStyle/>
              <a:p>
                <a:endParaRPr lang="zh-CN" altLang="en-US"/>
              </a:p>
            </p:txBody>
          </p:sp>
          <p:sp>
            <p:nvSpPr>
              <p:cNvPr id="171023" name="直接连接符 171022"/>
              <p:cNvSpPr/>
              <p:nvPr/>
            </p:nvSpPr>
            <p:spPr>
              <a:xfrm>
                <a:off x="1680" y="1824"/>
                <a:ext cx="0" cy="192"/>
              </a:xfrm>
              <a:prstGeom prst="line">
                <a:avLst/>
              </a:prstGeom>
              <a:ln w="27051" cap="flat" cmpd="sng">
                <a:solidFill>
                  <a:srgbClr val="0000FF"/>
                </a:solidFill>
                <a:prstDash val="solid"/>
                <a:headEnd type="none" w="med" len="med"/>
                <a:tailEnd type="none" w="med" len="med"/>
              </a:ln>
            </p:spPr>
          </p:sp>
        </p:grpSp>
        <p:sp>
          <p:nvSpPr>
            <p:cNvPr id="171024" name="矩形 171023"/>
            <p:cNvSpPr/>
            <p:nvPr/>
          </p:nvSpPr>
          <p:spPr>
            <a:xfrm>
              <a:off x="977" y="2205"/>
              <a:ext cx="756" cy="250"/>
            </a:xfrm>
            <a:prstGeom prst="rect">
              <a:avLst/>
            </a:prstGeom>
            <a:noFill/>
            <a:ln w="27051">
              <a:noFill/>
            </a:ln>
          </p:spPr>
          <p:txBody>
            <a:bodyPr wrap="none" anchor="t">
              <a:spAutoFit/>
            </a:bodyPr>
            <a:lstStyle/>
            <a:p>
              <a:pPr eaLnBrk="0" hangingPunct="0"/>
              <a:r>
                <a:rPr lang="zh-CN" altLang="en-US" sz="2000" b="1" dirty="0">
                  <a:latin typeface="Times New Roman" panose="02020603050405020304" pitchFamily="18" charset="0"/>
                </a:rPr>
                <a:t>限流电阻</a:t>
              </a:r>
              <a:endParaRPr lang="zh-CN" altLang="en-US" sz="2000" b="1" dirty="0">
                <a:latin typeface="Times New Roman" panose="02020603050405020304"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1017"/>
                                        </p:tgtEl>
                                        <p:attrNameLst>
                                          <p:attrName>style.visibility</p:attrName>
                                        </p:attrNameLst>
                                      </p:cBhvr>
                                      <p:to>
                                        <p:strVal val="visible"/>
                                      </p:to>
                                    </p:set>
                                    <p:animEffect transition="in" filter="blinds(horizontal)">
                                      <p:cBhvr>
                                        <p:cTn id="7" dur="500"/>
                                        <p:tgtEl>
                                          <p:spTgt spid="1710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1015"/>
                                        </p:tgtEl>
                                        <p:attrNameLst>
                                          <p:attrName>style.visibility</p:attrName>
                                        </p:attrNameLst>
                                      </p:cBhvr>
                                      <p:to>
                                        <p:strVal val="visible"/>
                                      </p:to>
                                    </p:set>
                                    <p:animEffect transition="in" filter="blinds(horizontal)">
                                      <p:cBhvr>
                                        <p:cTn id="12" dur="500"/>
                                        <p:tgtEl>
                                          <p:spTgt spid="17101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71016"/>
                                        </p:tgtEl>
                                        <p:attrNameLst>
                                          <p:attrName>style.visibility</p:attrName>
                                        </p:attrNameLst>
                                      </p:cBhvr>
                                      <p:to>
                                        <p:strVal val="visible"/>
                                      </p:to>
                                    </p:set>
                                    <p:animEffect transition="in" filter="box(in)">
                                      <p:cBhvr>
                                        <p:cTn id="17" dur="500"/>
                                        <p:tgtEl>
                                          <p:spTgt spid="17101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71011"/>
                                        </p:tgtEl>
                                        <p:attrNameLst>
                                          <p:attrName>style.visibility</p:attrName>
                                        </p:attrNameLst>
                                      </p:cBhvr>
                                      <p:to>
                                        <p:strVal val="visible"/>
                                      </p:to>
                                    </p:set>
                                    <p:animEffect transition="in" filter="box(out)">
                                      <p:cBhvr>
                                        <p:cTn id="22" dur="500"/>
                                        <p:tgtEl>
                                          <p:spTgt spid="171011"/>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71010"/>
                                        </p:tgtEl>
                                        <p:attrNameLst>
                                          <p:attrName>style.visibility</p:attrName>
                                        </p:attrNameLst>
                                      </p:cBhvr>
                                      <p:to>
                                        <p:strVal val="visible"/>
                                      </p:to>
                                    </p:set>
                                    <p:animEffect transition="in" filter="box(out)">
                                      <p:cBhvr>
                                        <p:cTn id="27" dur="500"/>
                                        <p:tgtEl>
                                          <p:spTgt spid="171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0" grpId="0" animBg="1"/>
      <p:bldP spid="171011" grpId="0" animBg="1"/>
      <p:bldP spid="171016" grpId="0" animBg="1"/>
      <p:bldP spid="171017" grpId="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2034" name="文本框 172033"/>
          <p:cNvSpPr txBox="1"/>
          <p:nvPr/>
        </p:nvSpPr>
        <p:spPr>
          <a:xfrm>
            <a:off x="533400" y="304800"/>
            <a:ext cx="4191000" cy="604838"/>
          </a:xfrm>
          <a:prstGeom prst="rect">
            <a:avLst/>
          </a:prstGeom>
          <a:noFill/>
          <a:ln w="9525">
            <a:noFill/>
          </a:ln>
        </p:spPr>
        <p:txBody>
          <a:bodyPr anchor="ctr">
            <a:spAutoFit/>
          </a:bodyPr>
          <a:lstStyle/>
          <a:p>
            <a:pPr algn="l" eaLnBrk="0" hangingPunct="0">
              <a:lnSpc>
                <a:spcPct val="120000"/>
              </a:lnSpc>
            </a:pPr>
            <a:r>
              <a:rPr lang="en-US" altLang="zh-CN" dirty="0">
                <a:latin typeface="Times New Roman" panose="02020603050405020304" pitchFamily="18" charset="0"/>
              </a:rPr>
              <a:t>    </a:t>
            </a:r>
            <a:r>
              <a:rPr lang="zh-CN" altLang="en-US" sz="2800" b="1" dirty="0">
                <a:solidFill>
                  <a:srgbClr val="FF0000"/>
                </a:solidFill>
                <a:latin typeface="Times New Roman" panose="02020603050405020304" pitchFamily="18" charset="0"/>
              </a:rPr>
              <a:t>稳压二极管的主要 参数</a:t>
            </a:r>
            <a:endParaRPr lang="zh-CN" altLang="en-US" sz="2800" b="1">
              <a:solidFill>
                <a:srgbClr val="FF0000"/>
              </a:solidFill>
              <a:latin typeface="Times New Roman" panose="02020603050405020304" pitchFamily="18" charset="0"/>
            </a:endParaRPr>
          </a:p>
        </p:txBody>
      </p:sp>
      <p:sp>
        <p:nvSpPr>
          <p:cNvPr id="172035" name="文本框 172034"/>
          <p:cNvSpPr txBox="1"/>
          <p:nvPr/>
        </p:nvSpPr>
        <p:spPr>
          <a:xfrm>
            <a:off x="685800" y="990600"/>
            <a:ext cx="3389313" cy="519113"/>
          </a:xfrm>
          <a:prstGeom prst="rect">
            <a:avLst/>
          </a:prstGeom>
          <a:noFill/>
          <a:ln w="9525">
            <a:noFill/>
          </a:ln>
        </p:spPr>
        <p:txBody>
          <a:bodyPr wrap="none" anchor="ctr">
            <a:spAutoFit/>
          </a:bodyPr>
          <a:lstStyle/>
          <a:p>
            <a:pPr>
              <a:spcBef>
                <a:spcPct val="50000"/>
              </a:spcBef>
            </a:pPr>
            <a:r>
              <a:rPr lang="en-US" altLang="zh-CN" dirty="0">
                <a:latin typeface="Times New Roman" panose="02020603050405020304" pitchFamily="18" charset="0"/>
              </a:rPr>
              <a:t> </a:t>
            </a:r>
            <a:r>
              <a:rPr lang="en-US" altLang="zh-CN" sz="2800" b="1" dirty="0">
                <a:solidFill>
                  <a:srgbClr val="A50021"/>
                </a:solidFill>
                <a:latin typeface="Times New Roman" panose="02020603050405020304" pitchFamily="18" charset="0"/>
              </a:rPr>
              <a:t>(1) </a:t>
            </a:r>
            <a:r>
              <a:rPr lang="zh-CN" altLang="en-US" sz="2800" b="1" dirty="0">
                <a:solidFill>
                  <a:srgbClr val="A50021"/>
                </a:solidFill>
                <a:latin typeface="Times New Roman" panose="02020603050405020304" pitchFamily="18" charset="0"/>
              </a:rPr>
              <a:t>稳定电压</a:t>
            </a:r>
            <a:r>
              <a:rPr lang="en-US" altLang="zh-CN" sz="2800" b="1" i="1">
                <a:solidFill>
                  <a:srgbClr val="A50021"/>
                </a:solidFill>
                <a:latin typeface="Times New Roman" panose="02020603050405020304" pitchFamily="18" charset="0"/>
              </a:rPr>
              <a:t>U</a:t>
            </a:r>
            <a:r>
              <a:rPr lang="en-US" altLang="zh-CN" sz="2800" b="1" baseline="-25000">
                <a:solidFill>
                  <a:srgbClr val="A50021"/>
                </a:solidFill>
                <a:latin typeface="Times New Roman" panose="02020603050405020304" pitchFamily="18" charset="0"/>
              </a:rPr>
              <a:t>Z </a:t>
            </a:r>
            <a:r>
              <a:rPr lang="en-US" altLang="zh-CN" sz="2800" b="1">
                <a:solidFill>
                  <a:srgbClr val="A50021"/>
                </a:solidFill>
                <a:latin typeface="Times New Roman" panose="02020603050405020304" pitchFamily="18" charset="0"/>
              </a:rPr>
              <a:t>——</a:t>
            </a:r>
            <a:endParaRPr lang="en-US" altLang="zh-CN" sz="2800">
              <a:latin typeface="Times New Roman" panose="02020603050405020304" pitchFamily="18" charset="0"/>
            </a:endParaRPr>
          </a:p>
        </p:txBody>
      </p:sp>
      <p:sp>
        <p:nvSpPr>
          <p:cNvPr id="172036" name="文本框 172035"/>
          <p:cNvSpPr txBox="1"/>
          <p:nvPr/>
        </p:nvSpPr>
        <p:spPr>
          <a:xfrm>
            <a:off x="762000" y="2286000"/>
            <a:ext cx="3435350" cy="519113"/>
          </a:xfrm>
          <a:prstGeom prst="rect">
            <a:avLst/>
          </a:prstGeom>
          <a:noFill/>
          <a:ln w="9525">
            <a:noFill/>
          </a:ln>
        </p:spPr>
        <p:txBody>
          <a:bodyPr wrap="none" anchor="ctr">
            <a:spAutoFit/>
          </a:bodyPr>
          <a:lstStyle/>
          <a:p>
            <a:pPr algn="l">
              <a:spcBef>
                <a:spcPct val="50000"/>
              </a:spcBef>
            </a:pPr>
            <a:r>
              <a:rPr lang="en-US" altLang="zh-CN" sz="2800" b="1" dirty="0">
                <a:solidFill>
                  <a:srgbClr val="A50021"/>
                </a:solidFill>
                <a:latin typeface="Times New Roman" panose="02020603050405020304" pitchFamily="18" charset="0"/>
                <a:ea typeface="幼圆" panose="02010509060101010101" pitchFamily="49" charset="-122"/>
              </a:rPr>
              <a:t>(2) </a:t>
            </a:r>
            <a:r>
              <a:rPr lang="zh-CN" altLang="en-US" sz="2800" b="1" dirty="0">
                <a:solidFill>
                  <a:srgbClr val="A50021"/>
                </a:solidFill>
                <a:latin typeface="Times New Roman" panose="02020603050405020304" pitchFamily="18" charset="0"/>
                <a:ea typeface="幼圆" panose="02010509060101010101" pitchFamily="49" charset="-122"/>
              </a:rPr>
              <a:t>动态电阻</a:t>
            </a:r>
            <a:r>
              <a:rPr lang="en-US" altLang="zh-CN" sz="2800" b="1" i="1" err="1">
                <a:solidFill>
                  <a:srgbClr val="A50021"/>
                </a:solidFill>
                <a:latin typeface="Times New Roman" panose="02020603050405020304" pitchFamily="18" charset="0"/>
              </a:rPr>
              <a:t>r</a:t>
            </a:r>
            <a:r>
              <a:rPr lang="en-US" altLang="zh-CN" sz="2800" b="1" baseline="-25000" err="1">
                <a:solidFill>
                  <a:srgbClr val="A50021"/>
                </a:solidFill>
                <a:latin typeface="Times New Roman" panose="02020603050405020304" pitchFamily="18" charset="0"/>
              </a:rPr>
              <a:t>Z</a:t>
            </a:r>
            <a:r>
              <a:rPr lang="en-US" altLang="zh-CN" sz="2800" b="1" baseline="-25000">
                <a:solidFill>
                  <a:srgbClr val="A50021"/>
                </a:solidFill>
                <a:latin typeface="Times New Roman" panose="02020603050405020304" pitchFamily="18" charset="0"/>
              </a:rPr>
              <a:t>     </a:t>
            </a:r>
            <a:r>
              <a:rPr lang="en-US" altLang="zh-CN" sz="2800" b="1">
                <a:solidFill>
                  <a:srgbClr val="A50021"/>
                </a:solidFill>
                <a:latin typeface="Times New Roman" panose="02020603050405020304" pitchFamily="18" charset="0"/>
              </a:rPr>
              <a:t>——</a:t>
            </a:r>
            <a:endParaRPr lang="en-US" altLang="zh-CN" sz="2800">
              <a:latin typeface="Times New Roman" panose="02020603050405020304" pitchFamily="18" charset="0"/>
            </a:endParaRPr>
          </a:p>
        </p:txBody>
      </p:sp>
      <p:sp>
        <p:nvSpPr>
          <p:cNvPr id="172037" name="文本框 172036"/>
          <p:cNvSpPr txBox="1"/>
          <p:nvPr/>
        </p:nvSpPr>
        <p:spPr>
          <a:xfrm>
            <a:off x="533400" y="1524000"/>
            <a:ext cx="8610600" cy="822325"/>
          </a:xfrm>
          <a:prstGeom prst="rect">
            <a:avLst/>
          </a:prstGeom>
          <a:noFill/>
          <a:ln w="9525">
            <a:noFill/>
          </a:ln>
        </p:spPr>
        <p:txBody>
          <a:bodyPr anchor="ctr">
            <a:spAutoFit/>
          </a:bodyPr>
          <a:lstStyle/>
          <a:p>
            <a:pPr algn="l" eaLnBrk="0" hangingPunct="0"/>
            <a:r>
              <a:rPr lang="en-US" altLang="zh-CN" dirty="0">
                <a:latin typeface="Times New Roman" panose="02020603050405020304" pitchFamily="18" charset="0"/>
              </a:rPr>
              <a:t> </a:t>
            </a:r>
            <a:r>
              <a:rPr lang="zh-CN" altLang="en-US" b="1" dirty="0">
                <a:solidFill>
                  <a:srgbClr val="0000FF"/>
                </a:solidFill>
                <a:latin typeface="Times New Roman" panose="02020603050405020304" pitchFamily="18" charset="0"/>
              </a:rPr>
              <a:t>在规定的稳压管反向工作电流</a:t>
            </a:r>
            <a:r>
              <a:rPr lang="en-US" altLang="zh-CN" b="1" i="1">
                <a:solidFill>
                  <a:srgbClr val="0000FF"/>
                </a:solidFill>
                <a:latin typeface="Times New Roman" panose="02020603050405020304" pitchFamily="18" charset="0"/>
              </a:rPr>
              <a:t>I</a:t>
            </a:r>
            <a:r>
              <a:rPr lang="en-US" altLang="zh-CN" b="1" baseline="-25000">
                <a:solidFill>
                  <a:srgbClr val="0000FF"/>
                </a:solidFill>
                <a:latin typeface="Times New Roman" panose="02020603050405020304" pitchFamily="18" charset="0"/>
              </a:rPr>
              <a:t>Z</a:t>
            </a:r>
            <a:r>
              <a:rPr lang="zh-CN" altLang="en-US" b="1" dirty="0">
                <a:solidFill>
                  <a:srgbClr val="0000FF"/>
                </a:solidFill>
                <a:latin typeface="Times New Roman" panose="02020603050405020304" pitchFamily="18" charset="0"/>
              </a:rPr>
              <a:t>下，</a:t>
            </a:r>
            <a:endParaRPr lang="zh-CN" altLang="en-US" b="1" dirty="0">
              <a:solidFill>
                <a:srgbClr val="0000FF"/>
              </a:solidFill>
              <a:latin typeface="Times New Roman" panose="02020603050405020304" pitchFamily="18" charset="0"/>
            </a:endParaRPr>
          </a:p>
          <a:p>
            <a:pPr algn="l" eaLnBrk="0" hangingPunct="0"/>
            <a:r>
              <a:rPr lang="zh-CN" altLang="en-US" b="1" dirty="0">
                <a:solidFill>
                  <a:srgbClr val="0000FF"/>
                </a:solidFill>
                <a:latin typeface="Times New Roman" panose="02020603050405020304" pitchFamily="18" charset="0"/>
              </a:rPr>
              <a:t>所对应的反向工作电压。</a:t>
            </a:r>
            <a:endParaRPr lang="zh-CN" altLang="en-US" b="1">
              <a:solidFill>
                <a:srgbClr val="0000FF"/>
              </a:solidFill>
              <a:latin typeface="Times New Roman" panose="02020603050405020304" pitchFamily="18" charset="0"/>
            </a:endParaRPr>
          </a:p>
        </p:txBody>
      </p:sp>
      <p:sp>
        <p:nvSpPr>
          <p:cNvPr id="172038" name="文本框 172037"/>
          <p:cNvSpPr txBox="1"/>
          <p:nvPr/>
        </p:nvSpPr>
        <p:spPr>
          <a:xfrm>
            <a:off x="533400" y="2676525"/>
            <a:ext cx="8305800" cy="1481138"/>
          </a:xfrm>
          <a:prstGeom prst="rect">
            <a:avLst/>
          </a:prstGeom>
          <a:noFill/>
          <a:ln w="9525">
            <a:noFill/>
          </a:ln>
        </p:spPr>
        <p:txBody>
          <a:bodyPr anchor="ctr">
            <a:spAutoFit/>
          </a:bodyPr>
          <a:lstStyle/>
          <a:p>
            <a:pPr algn="l" eaLnBrk="0" hangingPunct="0">
              <a:lnSpc>
                <a:spcPct val="120000"/>
              </a:lnSpc>
            </a:pPr>
            <a:r>
              <a:rPr lang="en-US" altLang="zh-CN" sz="2800" i="1">
                <a:solidFill>
                  <a:srgbClr val="FF0066"/>
                </a:solidFill>
                <a:latin typeface="Times New Roman" panose="02020603050405020304" pitchFamily="18" charset="0"/>
              </a:rPr>
              <a:t>   </a:t>
            </a:r>
            <a:r>
              <a:rPr lang="en-US" altLang="zh-CN" b="1" i="1" err="1">
                <a:solidFill>
                  <a:srgbClr val="FF0066"/>
                </a:solidFill>
                <a:latin typeface="Times New Roman" panose="02020603050405020304" pitchFamily="18" charset="0"/>
              </a:rPr>
              <a:t>r</a:t>
            </a:r>
            <a:r>
              <a:rPr lang="en-US" altLang="zh-CN" b="1" baseline="-25000" err="1">
                <a:solidFill>
                  <a:srgbClr val="FF0066"/>
                </a:solidFill>
                <a:latin typeface="Times New Roman" panose="02020603050405020304" pitchFamily="18" charset="0"/>
              </a:rPr>
              <a:t>Z</a:t>
            </a:r>
            <a:r>
              <a:rPr lang="en-US" altLang="zh-CN" b="1">
                <a:solidFill>
                  <a:srgbClr val="FF0066"/>
                </a:solidFill>
                <a:latin typeface="Times New Roman" panose="02020603050405020304" pitchFamily="18" charset="0"/>
              </a:rPr>
              <a:t> =</a:t>
            </a:r>
            <a:r>
              <a:rPr lang="en-US" altLang="zh-CN" b="1">
                <a:solidFill>
                  <a:srgbClr val="FF0066"/>
                </a:solidFill>
                <a:latin typeface="Times New Roman" panose="02020603050405020304" pitchFamily="18" charset="0"/>
                <a:sym typeface="Symbol" panose="05050102010706020507" pitchFamily="18" charset="2"/>
              </a:rPr>
              <a:t></a:t>
            </a:r>
            <a:r>
              <a:rPr lang="en-US" altLang="zh-CN" b="1" i="1">
                <a:solidFill>
                  <a:srgbClr val="FF0066"/>
                </a:solidFill>
                <a:latin typeface="Times New Roman" panose="02020603050405020304" pitchFamily="18" charset="0"/>
              </a:rPr>
              <a:t>U</a:t>
            </a:r>
            <a:r>
              <a:rPr lang="en-US" altLang="zh-CN" b="1" baseline="-25000">
                <a:solidFill>
                  <a:srgbClr val="FF0066"/>
                </a:solidFill>
                <a:latin typeface="Times New Roman" panose="02020603050405020304" pitchFamily="18" charset="0"/>
              </a:rPr>
              <a:t> </a:t>
            </a:r>
            <a:r>
              <a:rPr lang="en-US" altLang="zh-CN" b="1">
                <a:solidFill>
                  <a:srgbClr val="FF0066"/>
                </a:solidFill>
                <a:latin typeface="Times New Roman" panose="02020603050405020304" pitchFamily="18" charset="0"/>
              </a:rPr>
              <a:t>/</a:t>
            </a:r>
            <a:r>
              <a:rPr lang="en-US" altLang="zh-CN" b="1">
                <a:solidFill>
                  <a:srgbClr val="FF0066"/>
                </a:solidFill>
                <a:latin typeface="Times New Roman" panose="02020603050405020304" pitchFamily="18" charset="0"/>
                <a:sym typeface="Symbol" panose="05050102010706020507" pitchFamily="18" charset="2"/>
              </a:rPr>
              <a:t></a:t>
            </a:r>
            <a:r>
              <a:rPr lang="en-US" altLang="zh-CN" b="1" i="1">
                <a:solidFill>
                  <a:srgbClr val="FF0066"/>
                </a:solidFill>
                <a:latin typeface="Times New Roman" panose="02020603050405020304" pitchFamily="18" charset="0"/>
              </a:rPr>
              <a:t>I</a:t>
            </a:r>
            <a:r>
              <a:rPr lang="en-US" altLang="zh-CN" b="1" baseline="-25000">
                <a:solidFill>
                  <a:srgbClr val="FF0066"/>
                </a:solidFill>
                <a:latin typeface="Times New Roman" panose="02020603050405020304" pitchFamily="18" charset="0"/>
              </a:rPr>
              <a:t>            </a:t>
            </a:r>
            <a:endParaRPr lang="en-US" altLang="zh-CN" b="1" baseline="-25000">
              <a:solidFill>
                <a:srgbClr val="FF0066"/>
              </a:solidFill>
              <a:latin typeface="Times New Roman" panose="02020603050405020304" pitchFamily="18" charset="0"/>
            </a:endParaRPr>
          </a:p>
          <a:p>
            <a:pPr algn="l" eaLnBrk="0" hangingPunct="0">
              <a:lnSpc>
                <a:spcPct val="120000"/>
              </a:lnSpc>
            </a:pPr>
            <a:r>
              <a:rPr lang="en-US" altLang="zh-CN" b="1" baseline="-25000">
                <a:solidFill>
                  <a:srgbClr val="FF0066"/>
                </a:solidFill>
                <a:latin typeface="Times New Roman" panose="02020603050405020304" pitchFamily="18" charset="0"/>
              </a:rPr>
              <a:t>     </a:t>
            </a:r>
            <a:r>
              <a:rPr lang="en-US" altLang="zh-CN" b="1" i="1" err="1">
                <a:solidFill>
                  <a:srgbClr val="FF0066"/>
                </a:solidFill>
                <a:latin typeface="Times New Roman" panose="02020603050405020304" pitchFamily="18" charset="0"/>
              </a:rPr>
              <a:t>r</a:t>
            </a:r>
            <a:r>
              <a:rPr lang="en-US" altLang="zh-CN" b="1" baseline="-25000" err="1">
                <a:solidFill>
                  <a:srgbClr val="FF0066"/>
                </a:solidFill>
                <a:latin typeface="Times New Roman" panose="02020603050405020304" pitchFamily="18" charset="0"/>
              </a:rPr>
              <a:t>Z</a:t>
            </a:r>
            <a:r>
              <a:rPr lang="zh-CN" altLang="en-US" b="1" dirty="0">
                <a:solidFill>
                  <a:srgbClr val="FF0066"/>
                </a:solidFill>
                <a:latin typeface="Times New Roman" panose="02020603050405020304" pitchFamily="18" charset="0"/>
              </a:rPr>
              <a:t>愈小，反映稳压管的击穿特性愈陡。</a:t>
            </a:r>
            <a:endParaRPr lang="zh-CN" altLang="en-US" b="1" dirty="0">
              <a:solidFill>
                <a:srgbClr val="FF0066"/>
              </a:solidFill>
              <a:latin typeface="Times New Roman" panose="02020603050405020304" pitchFamily="18" charset="0"/>
            </a:endParaRPr>
          </a:p>
          <a:p>
            <a:pPr algn="l" eaLnBrk="0" hangingPunct="0">
              <a:lnSpc>
                <a:spcPct val="120000"/>
              </a:lnSpc>
            </a:pPr>
            <a:r>
              <a:rPr lang="zh-CN" altLang="en-US" b="1" dirty="0">
                <a:solidFill>
                  <a:srgbClr val="FF0066"/>
                </a:solidFill>
                <a:latin typeface="Times New Roman" panose="02020603050405020304" pitchFamily="18" charset="0"/>
              </a:rPr>
              <a:t>                                </a:t>
            </a:r>
            <a:endParaRPr lang="zh-CN" altLang="en-US" b="1" baseline="-25000" dirty="0">
              <a:solidFill>
                <a:srgbClr val="FF0066"/>
              </a:solidFill>
              <a:latin typeface="Times New Roman" panose="02020603050405020304" pitchFamily="18" charset="0"/>
            </a:endParaRPr>
          </a:p>
        </p:txBody>
      </p:sp>
      <p:sp>
        <p:nvSpPr>
          <p:cNvPr id="172039" name="文本框 172038"/>
          <p:cNvSpPr txBox="1"/>
          <p:nvPr/>
        </p:nvSpPr>
        <p:spPr>
          <a:xfrm>
            <a:off x="609600" y="3763963"/>
            <a:ext cx="6781800" cy="457200"/>
          </a:xfrm>
          <a:prstGeom prst="rect">
            <a:avLst/>
          </a:prstGeom>
          <a:noFill/>
          <a:ln w="9525">
            <a:noFill/>
          </a:ln>
        </p:spPr>
        <p:txBody>
          <a:bodyPr anchor="ctr">
            <a:spAutoFit/>
          </a:bodyPr>
          <a:lstStyle/>
          <a:p>
            <a:pPr algn="l">
              <a:spcBef>
                <a:spcPct val="50000"/>
              </a:spcBef>
            </a:pPr>
            <a:r>
              <a:rPr lang="en-US" altLang="zh-CN" dirty="0">
                <a:latin typeface="Times New Roman" panose="02020603050405020304" pitchFamily="18" charset="0"/>
              </a:rPr>
              <a:t> </a:t>
            </a:r>
            <a:r>
              <a:rPr lang="en-US" altLang="zh-CN" b="1">
                <a:solidFill>
                  <a:srgbClr val="A50021"/>
                </a:solidFill>
                <a:latin typeface="幼圆" panose="02010509060101010101" pitchFamily="49" charset="-122"/>
                <a:ea typeface="幼圆" panose="02010509060101010101" pitchFamily="49" charset="-122"/>
              </a:rPr>
              <a:t>(3) </a:t>
            </a:r>
            <a:r>
              <a:rPr lang="zh-CN" altLang="en-US" b="1" dirty="0">
                <a:solidFill>
                  <a:srgbClr val="A50021"/>
                </a:solidFill>
                <a:latin typeface="Times New Roman" panose="02020603050405020304" pitchFamily="18" charset="0"/>
                <a:ea typeface="幼圆" panose="02010509060101010101" pitchFamily="49" charset="-122"/>
              </a:rPr>
              <a:t>最小稳定工作 电流</a:t>
            </a:r>
            <a:r>
              <a:rPr lang="en-US" altLang="zh-CN" b="1" i="1" err="1">
                <a:solidFill>
                  <a:srgbClr val="A50021"/>
                </a:solidFill>
                <a:latin typeface="Times New Roman" panose="02020603050405020304" pitchFamily="18" charset="0"/>
              </a:rPr>
              <a:t>I</a:t>
            </a:r>
            <a:r>
              <a:rPr lang="en-US" altLang="zh-CN" b="1" baseline="-25000" err="1">
                <a:solidFill>
                  <a:srgbClr val="A50021"/>
                </a:solidFill>
                <a:latin typeface="Times New Roman" panose="02020603050405020304" pitchFamily="18" charset="0"/>
              </a:rPr>
              <a:t>Zmin</a:t>
            </a:r>
            <a:r>
              <a:rPr lang="en-US" altLang="zh-CN" b="1">
                <a:solidFill>
                  <a:srgbClr val="A50021"/>
                </a:solidFill>
                <a:latin typeface="Times New Roman" panose="02020603050405020304" pitchFamily="18" charset="0"/>
              </a:rPr>
              <a:t>——</a:t>
            </a:r>
            <a:endParaRPr lang="en-US" altLang="zh-CN" b="1">
              <a:solidFill>
                <a:srgbClr val="A50021"/>
              </a:solidFill>
              <a:latin typeface="Times New Roman" panose="02020603050405020304" pitchFamily="18" charset="0"/>
            </a:endParaRPr>
          </a:p>
        </p:txBody>
      </p:sp>
      <p:sp>
        <p:nvSpPr>
          <p:cNvPr id="172040" name="文本框 172039"/>
          <p:cNvSpPr txBox="1"/>
          <p:nvPr/>
        </p:nvSpPr>
        <p:spPr>
          <a:xfrm>
            <a:off x="457200" y="4419600"/>
            <a:ext cx="8686800" cy="530225"/>
          </a:xfrm>
          <a:prstGeom prst="rect">
            <a:avLst/>
          </a:prstGeom>
          <a:noFill/>
          <a:ln w="9525">
            <a:noFill/>
          </a:ln>
        </p:spPr>
        <p:txBody>
          <a:bodyPr anchor="ctr">
            <a:spAutoFit/>
          </a:bodyPr>
          <a:lstStyle/>
          <a:p>
            <a:pPr algn="l" eaLnBrk="0" hangingPunct="0">
              <a:lnSpc>
                <a:spcPct val="120000"/>
              </a:lnSpc>
            </a:pPr>
            <a:r>
              <a:rPr lang="en-US" altLang="zh-CN" dirty="0">
                <a:latin typeface="Times New Roman" panose="02020603050405020304" pitchFamily="18" charset="0"/>
              </a:rPr>
              <a:t>     </a:t>
            </a:r>
            <a:r>
              <a:rPr lang="zh-CN" altLang="en-US" b="1" dirty="0">
                <a:latin typeface="Times New Roman" panose="02020603050405020304" pitchFamily="18" charset="0"/>
              </a:rPr>
              <a:t>保证稳压管击穿所对应的电流，若</a:t>
            </a:r>
            <a:r>
              <a:rPr lang="en-US" altLang="zh-CN" b="1" i="1">
                <a:latin typeface="Times New Roman" panose="02020603050405020304" pitchFamily="18" charset="0"/>
              </a:rPr>
              <a:t>I</a:t>
            </a:r>
            <a:r>
              <a:rPr lang="en-US" altLang="zh-CN" b="1" baseline="-25000">
                <a:latin typeface="Times New Roman" panose="02020603050405020304" pitchFamily="18" charset="0"/>
              </a:rPr>
              <a:t>Z</a:t>
            </a:r>
            <a:r>
              <a:rPr lang="zh-CN" altLang="en-US" b="1" i="1" err="1">
                <a:latin typeface="Times New Roman" panose="02020603050405020304" pitchFamily="18" charset="0"/>
              </a:rPr>
              <a:t>＜</a:t>
            </a:r>
            <a:r>
              <a:rPr lang="en-US" altLang="zh-CN" b="1" i="1" err="1">
                <a:latin typeface="Times New Roman" panose="02020603050405020304" pitchFamily="18" charset="0"/>
              </a:rPr>
              <a:t>I</a:t>
            </a:r>
            <a:r>
              <a:rPr lang="en-US" altLang="zh-CN" b="1" baseline="-25000" err="1">
                <a:latin typeface="Times New Roman" panose="02020603050405020304" pitchFamily="18" charset="0"/>
              </a:rPr>
              <a:t>Zmin</a:t>
            </a:r>
            <a:r>
              <a:rPr lang="zh-CN" altLang="en-US" b="1" dirty="0">
                <a:latin typeface="Times New Roman" panose="02020603050405020304" pitchFamily="18" charset="0"/>
              </a:rPr>
              <a:t>则不能稳压。</a:t>
            </a:r>
            <a:endParaRPr lang="zh-CN" altLang="en-US" b="1" dirty="0">
              <a:latin typeface="Times New Roman" panose="02020603050405020304" pitchFamily="18" charset="0"/>
            </a:endParaRPr>
          </a:p>
        </p:txBody>
      </p:sp>
      <p:sp>
        <p:nvSpPr>
          <p:cNvPr id="172041" name="文本框 172040"/>
          <p:cNvSpPr txBox="1"/>
          <p:nvPr/>
        </p:nvSpPr>
        <p:spPr>
          <a:xfrm>
            <a:off x="609600" y="5105400"/>
            <a:ext cx="6858000" cy="457200"/>
          </a:xfrm>
          <a:prstGeom prst="rect">
            <a:avLst/>
          </a:prstGeom>
          <a:noFill/>
          <a:ln w="9525">
            <a:noFill/>
          </a:ln>
        </p:spPr>
        <p:txBody>
          <a:bodyPr anchor="ctr">
            <a:spAutoFit/>
          </a:bodyPr>
          <a:lstStyle/>
          <a:p>
            <a:pPr algn="l">
              <a:spcBef>
                <a:spcPct val="50000"/>
              </a:spcBef>
            </a:pPr>
            <a:r>
              <a:rPr lang="en-US" altLang="zh-CN" dirty="0">
                <a:latin typeface="Times New Roman" panose="02020603050405020304" pitchFamily="18" charset="0"/>
              </a:rPr>
              <a:t> </a:t>
            </a:r>
            <a:r>
              <a:rPr lang="en-US" altLang="zh-CN" b="1" dirty="0">
                <a:solidFill>
                  <a:srgbClr val="A50021"/>
                </a:solidFill>
                <a:latin typeface="幼圆" panose="02010509060101010101" pitchFamily="49" charset="-122"/>
                <a:ea typeface="幼圆" panose="02010509060101010101" pitchFamily="49" charset="-122"/>
              </a:rPr>
              <a:t>(4) </a:t>
            </a:r>
            <a:r>
              <a:rPr lang="zh-CN" altLang="en-US" b="1" dirty="0">
                <a:solidFill>
                  <a:srgbClr val="A50021"/>
                </a:solidFill>
                <a:latin typeface="幼圆" panose="02010509060101010101" pitchFamily="49" charset="-122"/>
                <a:ea typeface="幼圆" panose="02010509060101010101" pitchFamily="49" charset="-122"/>
              </a:rPr>
              <a:t>最大稳定工作电流</a:t>
            </a:r>
            <a:r>
              <a:rPr lang="en-US" altLang="zh-CN" b="1" i="1" err="1">
                <a:solidFill>
                  <a:srgbClr val="A50021"/>
                </a:solidFill>
                <a:latin typeface="Times New Roman" panose="02020603050405020304" pitchFamily="18" charset="0"/>
              </a:rPr>
              <a:t>I</a:t>
            </a:r>
            <a:r>
              <a:rPr lang="en-US" altLang="zh-CN" b="1" baseline="-25000" err="1">
                <a:solidFill>
                  <a:srgbClr val="A50021"/>
                </a:solidFill>
                <a:latin typeface="Times New Roman" panose="02020603050405020304" pitchFamily="18" charset="0"/>
              </a:rPr>
              <a:t>Zmax</a:t>
            </a:r>
            <a:r>
              <a:rPr lang="en-US" altLang="zh-CN" b="1">
                <a:solidFill>
                  <a:srgbClr val="A50021"/>
                </a:solidFill>
                <a:latin typeface="Times New Roman" panose="02020603050405020304" pitchFamily="18" charset="0"/>
              </a:rPr>
              <a:t>——</a:t>
            </a:r>
            <a:endParaRPr lang="en-US" altLang="zh-CN" sz="3200" b="1">
              <a:solidFill>
                <a:srgbClr val="A50021"/>
              </a:solidFill>
              <a:latin typeface="Times New Roman" panose="02020603050405020304" pitchFamily="18" charset="0"/>
            </a:endParaRPr>
          </a:p>
        </p:txBody>
      </p:sp>
      <p:sp>
        <p:nvSpPr>
          <p:cNvPr id="172042" name="文本框 172041"/>
          <p:cNvSpPr txBox="1"/>
          <p:nvPr/>
        </p:nvSpPr>
        <p:spPr>
          <a:xfrm>
            <a:off x="609600" y="5784850"/>
            <a:ext cx="8153400" cy="530225"/>
          </a:xfrm>
          <a:prstGeom prst="rect">
            <a:avLst/>
          </a:prstGeom>
          <a:solidFill>
            <a:schemeClr val="bg1"/>
          </a:solidFill>
          <a:ln w="9525">
            <a:noFill/>
          </a:ln>
        </p:spPr>
        <p:txBody>
          <a:bodyPr anchor="ctr">
            <a:spAutoFit/>
          </a:bodyPr>
          <a:lstStyle/>
          <a:p>
            <a:pPr algn="l" eaLnBrk="0" hangingPunct="0">
              <a:lnSpc>
                <a:spcPct val="120000"/>
              </a:lnSpc>
            </a:pPr>
            <a:r>
              <a:rPr lang="en-US" altLang="zh-CN" dirty="0">
                <a:latin typeface="Times New Roman" panose="02020603050405020304" pitchFamily="18" charset="0"/>
              </a:rPr>
              <a:t>    </a:t>
            </a:r>
            <a:r>
              <a:rPr lang="zh-CN" altLang="en-US" b="1" dirty="0">
                <a:latin typeface="Times New Roman" panose="02020603050405020304" pitchFamily="18" charset="0"/>
              </a:rPr>
              <a:t>超过</a:t>
            </a:r>
            <a:r>
              <a:rPr lang="en-US" altLang="zh-CN" b="1" i="1" err="1">
                <a:latin typeface="Times New Roman" panose="02020603050405020304" pitchFamily="18" charset="0"/>
              </a:rPr>
              <a:t>I</a:t>
            </a:r>
            <a:r>
              <a:rPr lang="en-US" altLang="zh-CN" b="1" baseline="-25000" err="1">
                <a:latin typeface="Times New Roman" panose="02020603050405020304" pitchFamily="18" charset="0"/>
              </a:rPr>
              <a:t>zmax</a:t>
            </a:r>
            <a:r>
              <a:rPr lang="zh-CN" altLang="en-US" b="1" dirty="0">
                <a:latin typeface="Times New Roman" panose="02020603050405020304" pitchFamily="18" charset="0"/>
              </a:rPr>
              <a:t>稳压管会因功耗过大而烧坏。</a:t>
            </a:r>
            <a:endParaRPr lang="zh-CN" altLang="en-US" sz="2800" b="1" dirty="0">
              <a:latin typeface="Times New Roman" panose="02020603050405020304" pitchFamily="18" charset="0"/>
            </a:endParaRPr>
          </a:p>
        </p:txBody>
      </p:sp>
      <p:grpSp>
        <p:nvGrpSpPr>
          <p:cNvPr id="172043" name="组合 172042"/>
          <p:cNvGrpSpPr/>
          <p:nvPr/>
        </p:nvGrpSpPr>
        <p:grpSpPr>
          <a:xfrm>
            <a:off x="5435600" y="0"/>
            <a:ext cx="3708400" cy="3284538"/>
            <a:chOff x="2976" y="1488"/>
            <a:chExt cx="2784" cy="2448"/>
          </a:xfrm>
        </p:grpSpPr>
        <p:graphicFrame>
          <p:nvGraphicFramePr>
            <p:cNvPr id="172044" name="对象 172043"/>
            <p:cNvGraphicFramePr/>
            <p:nvPr/>
          </p:nvGraphicFramePr>
          <p:xfrm>
            <a:off x="2976" y="1536"/>
            <a:ext cx="2784" cy="2399"/>
          </p:xfrm>
          <a:graphic>
            <a:graphicData uri="http://schemas.openxmlformats.org/presentationml/2006/ole">
              <mc:AlternateContent xmlns:mc="http://schemas.openxmlformats.org/markup-compatibility/2006">
                <mc:Choice xmlns:v="urn:schemas-microsoft-com:vml" Requires="v">
                  <p:oleObj spid="_x0000_s12292" name="" r:id="rId1" imgW="1838325" imgH="1276350" progId="Paint.Picture">
                    <p:embed/>
                  </p:oleObj>
                </mc:Choice>
                <mc:Fallback>
                  <p:oleObj name="" r:id="rId1" imgW="1838325" imgH="1276350" progId="Paint.Picture">
                    <p:embed/>
                    <p:pic>
                      <p:nvPicPr>
                        <p:cNvPr id="0" name="图片 3085"/>
                        <p:cNvPicPr/>
                        <p:nvPr/>
                      </p:nvPicPr>
                      <p:blipFill>
                        <a:blip r:embed="rId2"/>
                        <a:stretch>
                          <a:fillRect/>
                        </a:stretch>
                      </p:blipFill>
                      <p:spPr>
                        <a:xfrm>
                          <a:off x="2976" y="1536"/>
                          <a:ext cx="2784" cy="2399"/>
                        </a:xfrm>
                        <a:prstGeom prst="rect">
                          <a:avLst/>
                        </a:prstGeom>
                        <a:noFill/>
                        <a:ln w="38100">
                          <a:noFill/>
                          <a:miter/>
                        </a:ln>
                      </p:spPr>
                    </p:pic>
                  </p:oleObj>
                </mc:Fallback>
              </mc:AlternateContent>
            </a:graphicData>
          </a:graphic>
        </p:graphicFrame>
        <p:pic>
          <p:nvPicPr>
            <p:cNvPr id="172045" name="图片 172044"/>
            <p:cNvPicPr>
              <a:picLocks noChangeAspect="1"/>
            </p:cNvPicPr>
            <p:nvPr/>
          </p:nvPicPr>
          <p:blipFill>
            <a:blip r:embed="rId3"/>
            <a:stretch>
              <a:fillRect/>
            </a:stretch>
          </p:blipFill>
          <p:spPr>
            <a:xfrm>
              <a:off x="3216" y="1488"/>
              <a:ext cx="2316" cy="2448"/>
            </a:xfrm>
            <a:prstGeom prst="rect">
              <a:avLst/>
            </a:prstGeom>
            <a:noFill/>
            <a:ln w="9525">
              <a:noFill/>
            </a:ln>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172043"/>
                                        </p:tgtEl>
                                        <p:attrNameLst>
                                          <p:attrName>style.visibility</p:attrName>
                                        </p:attrNameLst>
                                      </p:cBhvr>
                                      <p:to>
                                        <p:strVal val="visible"/>
                                      </p:to>
                                    </p:set>
                                    <p:animEffect transition="in" filter="blinds(vertical)">
                                      <p:cBhvr>
                                        <p:cTn id="7" dur="500"/>
                                        <p:tgtEl>
                                          <p:spTgt spid="17204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72035"/>
                                        </p:tgtEl>
                                        <p:attrNameLst>
                                          <p:attrName>style.visibility</p:attrName>
                                        </p:attrNameLst>
                                      </p:cBhvr>
                                      <p:to>
                                        <p:strVal val="visible"/>
                                      </p:to>
                                    </p:set>
                                    <p:animEffect transition="in" filter="box(out)">
                                      <p:cBhvr>
                                        <p:cTn id="12" dur="500"/>
                                        <p:tgtEl>
                                          <p:spTgt spid="17203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72037"/>
                                        </p:tgtEl>
                                        <p:attrNameLst>
                                          <p:attrName>style.visibility</p:attrName>
                                        </p:attrNameLst>
                                      </p:cBhvr>
                                      <p:to>
                                        <p:strVal val="visible"/>
                                      </p:to>
                                    </p:set>
                                    <p:animEffect transition="in" filter="box(out)">
                                      <p:cBhvr>
                                        <p:cTn id="17" dur="500"/>
                                        <p:tgtEl>
                                          <p:spTgt spid="17203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72036"/>
                                        </p:tgtEl>
                                        <p:attrNameLst>
                                          <p:attrName>style.visibility</p:attrName>
                                        </p:attrNameLst>
                                      </p:cBhvr>
                                      <p:to>
                                        <p:strVal val="visible"/>
                                      </p:to>
                                    </p:set>
                                    <p:animEffect transition="in" filter="box(out)">
                                      <p:cBhvr>
                                        <p:cTn id="22" dur="500"/>
                                        <p:tgtEl>
                                          <p:spTgt spid="17203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72038"/>
                                        </p:tgtEl>
                                        <p:attrNameLst>
                                          <p:attrName>style.visibility</p:attrName>
                                        </p:attrNameLst>
                                      </p:cBhvr>
                                      <p:to>
                                        <p:strVal val="visible"/>
                                      </p:to>
                                    </p:set>
                                    <p:animEffect transition="in" filter="box(out)">
                                      <p:cBhvr>
                                        <p:cTn id="27" dur="500"/>
                                        <p:tgtEl>
                                          <p:spTgt spid="17203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72039"/>
                                        </p:tgtEl>
                                        <p:attrNameLst>
                                          <p:attrName>style.visibility</p:attrName>
                                        </p:attrNameLst>
                                      </p:cBhvr>
                                      <p:to>
                                        <p:strVal val="visible"/>
                                      </p:to>
                                    </p:set>
                                    <p:animEffect transition="in" filter="box(out)">
                                      <p:cBhvr>
                                        <p:cTn id="32" dur="500"/>
                                        <p:tgtEl>
                                          <p:spTgt spid="172039"/>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72040"/>
                                        </p:tgtEl>
                                        <p:attrNameLst>
                                          <p:attrName>style.visibility</p:attrName>
                                        </p:attrNameLst>
                                      </p:cBhvr>
                                      <p:to>
                                        <p:strVal val="visible"/>
                                      </p:to>
                                    </p:set>
                                    <p:animEffect transition="in" filter="box(out)">
                                      <p:cBhvr>
                                        <p:cTn id="37" dur="500"/>
                                        <p:tgtEl>
                                          <p:spTgt spid="172040"/>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72041"/>
                                        </p:tgtEl>
                                        <p:attrNameLst>
                                          <p:attrName>style.visibility</p:attrName>
                                        </p:attrNameLst>
                                      </p:cBhvr>
                                      <p:to>
                                        <p:strVal val="visible"/>
                                      </p:to>
                                    </p:set>
                                    <p:animEffect transition="in" filter="box(out)">
                                      <p:cBhvr>
                                        <p:cTn id="42" dur="500"/>
                                        <p:tgtEl>
                                          <p:spTgt spid="172041"/>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72042"/>
                                        </p:tgtEl>
                                        <p:attrNameLst>
                                          <p:attrName>style.visibility</p:attrName>
                                        </p:attrNameLst>
                                      </p:cBhvr>
                                      <p:to>
                                        <p:strVal val="visible"/>
                                      </p:to>
                                    </p:set>
                                    <p:animEffect transition="in" filter="box(out)">
                                      <p:cBhvr>
                                        <p:cTn id="47" dur="500"/>
                                        <p:tgtEl>
                                          <p:spTgt spid="172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p:bldP spid="172036" grpId="0"/>
      <p:bldP spid="172037" grpId="0"/>
      <p:bldP spid="172038" grpId="0"/>
      <p:bldP spid="172039" grpId="0"/>
      <p:bldP spid="172040" grpId="0"/>
      <p:bldP spid="172041" grpId="0"/>
      <p:bldP spid="17204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20" name="矩形 239619"/>
          <p:cNvSpPr/>
          <p:nvPr/>
        </p:nvSpPr>
        <p:spPr>
          <a:xfrm>
            <a:off x="4479925" y="3048000"/>
            <a:ext cx="184150" cy="762000"/>
          </a:xfrm>
          <a:prstGeom prst="rect">
            <a:avLst/>
          </a:prstGeom>
          <a:noFill/>
          <a:ln w="17463">
            <a:noFill/>
          </a:ln>
        </p:spPr>
        <p:txBody>
          <a:bodyPr wrap="none" anchor="t">
            <a:spAutoFit/>
          </a:bodyPr>
          <a:lstStyle/>
          <a:p>
            <a:endParaRPr sz="4400" dirty="0">
              <a:solidFill>
                <a:schemeClr val="tx2"/>
              </a:solidFill>
              <a:latin typeface="Times New Roman" panose="02020603050405020304" pitchFamily="18" charset="0"/>
            </a:endParaRPr>
          </a:p>
        </p:txBody>
      </p:sp>
      <p:sp>
        <p:nvSpPr>
          <p:cNvPr id="239621" name="文本框 239620"/>
          <p:cNvSpPr txBox="1"/>
          <p:nvPr/>
        </p:nvSpPr>
        <p:spPr>
          <a:xfrm>
            <a:off x="395288" y="1341438"/>
            <a:ext cx="8569325" cy="4838700"/>
          </a:xfrm>
          <a:prstGeom prst="rect">
            <a:avLst/>
          </a:prstGeom>
          <a:noFill/>
          <a:ln w="9525">
            <a:noFill/>
          </a:ln>
        </p:spPr>
        <p:txBody>
          <a:bodyPr>
            <a:spAutoFit/>
          </a:bodyPr>
          <a:lstStyle/>
          <a:p>
            <a:pPr algn="l"/>
            <a:r>
              <a:rPr lang="zh-CN" altLang="en-US" dirty="0">
                <a:solidFill>
                  <a:srgbClr val="FF0066"/>
                </a:solidFill>
                <a:latin typeface="Times New Roman" panose="02020603050405020304" pitchFamily="18" charset="0"/>
              </a:rPr>
              <a:t>内容提要：</a:t>
            </a:r>
            <a:r>
              <a:rPr lang="zh-CN" altLang="en-US" dirty="0">
                <a:solidFill>
                  <a:srgbClr val="660066"/>
                </a:solidFill>
                <a:latin typeface="楷体_GB2312" pitchFamily="49" charset="-122"/>
                <a:ea typeface="楷体_GB2312" pitchFamily="49" charset="-122"/>
              </a:rPr>
              <a:t>本章首先介绍半导体的基本知识，在此基础上讨论</a:t>
            </a:r>
            <a:endParaRPr lang="zh-CN" altLang="en-US" dirty="0">
              <a:solidFill>
                <a:srgbClr val="660066"/>
              </a:solidFill>
              <a:latin typeface="楷体_GB2312" pitchFamily="49" charset="-122"/>
              <a:ea typeface="楷体_GB2312" pitchFamily="49" charset="-122"/>
            </a:endParaRPr>
          </a:p>
          <a:p>
            <a:pPr algn="l"/>
            <a:r>
              <a:rPr lang="zh-CN" altLang="en-US" dirty="0">
                <a:solidFill>
                  <a:srgbClr val="660066"/>
                </a:solidFill>
                <a:latin typeface="楷体_GB2312" pitchFamily="49" charset="-122"/>
                <a:ea typeface="楷体_GB2312" pitchFamily="49" charset="-122"/>
              </a:rPr>
              <a:t>          半导体器件的核心部分</a:t>
            </a:r>
            <a:r>
              <a:rPr lang="en-US" altLang="zh-CN">
                <a:solidFill>
                  <a:srgbClr val="660066"/>
                </a:solidFill>
                <a:latin typeface="宋体" panose="02010600030101010101" pitchFamily="2" charset="-122"/>
                <a:ea typeface="楷体_GB2312" pitchFamily="49" charset="-122"/>
              </a:rPr>
              <a:t>—</a:t>
            </a:r>
            <a:r>
              <a:rPr lang="en-US" altLang="zh-CN" dirty="0">
                <a:solidFill>
                  <a:srgbClr val="660066"/>
                </a:solidFill>
                <a:latin typeface="楷体_GB2312" pitchFamily="49" charset="-122"/>
                <a:ea typeface="楷体_GB2312" pitchFamily="49" charset="-122"/>
              </a:rPr>
              <a:t>PN</a:t>
            </a:r>
            <a:r>
              <a:rPr lang="zh-CN" altLang="en-US" dirty="0">
                <a:solidFill>
                  <a:srgbClr val="660066"/>
                </a:solidFill>
                <a:latin typeface="楷体_GB2312" pitchFamily="49" charset="-122"/>
                <a:ea typeface="楷体_GB2312" pitchFamily="49" charset="-122"/>
              </a:rPr>
              <a:t>结；着重介绍半导体二</a:t>
            </a:r>
            <a:endParaRPr lang="zh-CN" altLang="en-US" dirty="0">
              <a:solidFill>
                <a:srgbClr val="660066"/>
              </a:solidFill>
              <a:latin typeface="楷体_GB2312" pitchFamily="49" charset="-122"/>
              <a:ea typeface="楷体_GB2312" pitchFamily="49" charset="-122"/>
            </a:endParaRPr>
          </a:p>
          <a:p>
            <a:pPr algn="l"/>
            <a:r>
              <a:rPr lang="zh-CN" altLang="en-US" dirty="0">
                <a:solidFill>
                  <a:srgbClr val="660066"/>
                </a:solidFill>
                <a:latin typeface="楷体_GB2312" pitchFamily="49" charset="-122"/>
                <a:ea typeface="楷体_GB2312" pitchFamily="49" charset="-122"/>
              </a:rPr>
              <a:t>          极管的物理结构、工作原理、特性曲线和主要参</a:t>
            </a:r>
            <a:endParaRPr lang="zh-CN" altLang="en-US" dirty="0">
              <a:solidFill>
                <a:srgbClr val="660066"/>
              </a:solidFill>
              <a:latin typeface="楷体_GB2312" pitchFamily="49" charset="-122"/>
              <a:ea typeface="楷体_GB2312" pitchFamily="49" charset="-122"/>
            </a:endParaRPr>
          </a:p>
          <a:p>
            <a:pPr algn="l"/>
            <a:r>
              <a:rPr lang="zh-CN" altLang="en-US" dirty="0">
                <a:solidFill>
                  <a:srgbClr val="660066"/>
                </a:solidFill>
                <a:latin typeface="楷体_GB2312" pitchFamily="49" charset="-122"/>
                <a:ea typeface="楷体_GB2312" pitchFamily="49" charset="-122"/>
              </a:rPr>
              <a:t>          数；然后，给出二极管电路的分析方法、应用实例</a:t>
            </a:r>
            <a:endParaRPr lang="zh-CN" altLang="en-US">
              <a:solidFill>
                <a:srgbClr val="660066"/>
              </a:solidFill>
              <a:latin typeface="楷体_GB2312" pitchFamily="49" charset="-122"/>
              <a:ea typeface="楷体_GB2312" pitchFamily="49" charset="-122"/>
            </a:endParaRPr>
          </a:p>
          <a:p>
            <a:pPr algn="l"/>
            <a:r>
              <a:rPr lang="zh-CN" altLang="en-US" dirty="0">
                <a:solidFill>
                  <a:srgbClr val="660066"/>
                </a:solidFill>
                <a:latin typeface="楷体_GB2312" pitchFamily="49" charset="-122"/>
                <a:ea typeface="楷体_GB2312" pitchFamily="49" charset="-122"/>
              </a:rPr>
              <a:t>          最后简要介绍一些特殊二极管（如齐纳管）的特性 </a:t>
            </a:r>
            <a:endParaRPr lang="zh-CN" altLang="en-US" dirty="0">
              <a:solidFill>
                <a:srgbClr val="660066"/>
              </a:solidFill>
              <a:latin typeface="楷体_GB2312" pitchFamily="49" charset="-122"/>
              <a:ea typeface="楷体_GB2312" pitchFamily="49" charset="-122"/>
            </a:endParaRPr>
          </a:p>
          <a:p>
            <a:pPr algn="l"/>
            <a:r>
              <a:rPr lang="zh-CN" altLang="en-US" dirty="0">
                <a:solidFill>
                  <a:srgbClr val="660066"/>
                </a:solidFill>
                <a:latin typeface="楷体_GB2312" pitchFamily="49" charset="-122"/>
                <a:ea typeface="楷体_GB2312" pitchFamily="49" charset="-122"/>
              </a:rPr>
              <a:t>          及其应用。</a:t>
            </a:r>
            <a:endParaRPr lang="zh-CN" altLang="en-US">
              <a:solidFill>
                <a:srgbClr val="660066"/>
              </a:solidFill>
              <a:latin typeface="楷体_GB2312" pitchFamily="49" charset="-122"/>
              <a:ea typeface="楷体_GB2312" pitchFamily="49" charset="-122"/>
            </a:endParaRPr>
          </a:p>
          <a:p>
            <a:pPr algn="l"/>
            <a:r>
              <a:rPr lang="zh-CN" altLang="en-US" dirty="0">
                <a:latin typeface="Times New Roman" panose="02020603050405020304" pitchFamily="18" charset="0"/>
              </a:rPr>
              <a:t>        </a:t>
            </a:r>
            <a:endParaRPr lang="zh-CN" altLang="en-US" dirty="0">
              <a:latin typeface="Times New Roman" panose="02020603050405020304" pitchFamily="18" charset="0"/>
            </a:endParaRPr>
          </a:p>
          <a:p>
            <a:pPr algn="l"/>
            <a:endParaRPr lang="zh-CN" altLang="en-US" dirty="0">
              <a:solidFill>
                <a:srgbClr val="FF0000"/>
              </a:solidFill>
              <a:latin typeface="Times New Roman" panose="02020603050405020304" pitchFamily="18" charset="0"/>
            </a:endParaRPr>
          </a:p>
          <a:p>
            <a:pPr algn="l"/>
            <a:r>
              <a:rPr lang="zh-CN" altLang="en-US" dirty="0">
                <a:solidFill>
                  <a:srgbClr val="FF0000"/>
                </a:solidFill>
                <a:latin typeface="Times New Roman" panose="02020603050405020304" pitchFamily="18" charset="0"/>
              </a:rPr>
              <a:t>基本概念：</a:t>
            </a:r>
            <a:r>
              <a:rPr lang="zh-CN" altLang="en-US" dirty="0">
                <a:solidFill>
                  <a:srgbClr val="660066"/>
                </a:solidFill>
                <a:latin typeface="楷体_GB2312" pitchFamily="49" charset="-122"/>
                <a:ea typeface="楷体_GB2312" pitchFamily="49" charset="-122"/>
              </a:rPr>
              <a:t>本征半导体、杂质半导体、施主离子、受主离子、</a:t>
            </a:r>
            <a:endParaRPr lang="zh-CN" altLang="en-US" dirty="0">
              <a:solidFill>
                <a:srgbClr val="660066"/>
              </a:solidFill>
              <a:latin typeface="楷体_GB2312" pitchFamily="49" charset="-122"/>
              <a:ea typeface="楷体_GB2312" pitchFamily="49" charset="-122"/>
            </a:endParaRPr>
          </a:p>
          <a:p>
            <a:pPr algn="l"/>
            <a:r>
              <a:rPr lang="zh-CN" altLang="en-US" dirty="0">
                <a:solidFill>
                  <a:srgbClr val="660066"/>
                </a:solidFill>
                <a:latin typeface="楷体_GB2312" pitchFamily="49" charset="-122"/>
                <a:ea typeface="楷体_GB2312" pitchFamily="49" charset="-122"/>
              </a:rPr>
              <a:t>          本征激发、两种载流子（空穴、电子）、扩散和漂</a:t>
            </a:r>
            <a:endParaRPr lang="zh-CN" altLang="en-US" dirty="0">
              <a:solidFill>
                <a:srgbClr val="660066"/>
              </a:solidFill>
              <a:latin typeface="楷体_GB2312" pitchFamily="49" charset="-122"/>
              <a:ea typeface="楷体_GB2312" pitchFamily="49" charset="-122"/>
            </a:endParaRPr>
          </a:p>
          <a:p>
            <a:pPr algn="l"/>
            <a:r>
              <a:rPr lang="zh-CN" altLang="en-US" dirty="0">
                <a:solidFill>
                  <a:srgbClr val="660066"/>
                </a:solidFill>
                <a:latin typeface="楷体_GB2312" pitchFamily="49" charset="-122"/>
                <a:ea typeface="楷体_GB2312" pitchFamily="49" charset="-122"/>
              </a:rPr>
              <a:t>          移、扩散电流、漂移电流、内电场、耗尽层、</a:t>
            </a:r>
            <a:r>
              <a:rPr lang="en-US" altLang="zh-CN" dirty="0">
                <a:solidFill>
                  <a:srgbClr val="660066"/>
                </a:solidFill>
                <a:latin typeface="楷体_GB2312" pitchFamily="49" charset="-122"/>
                <a:ea typeface="楷体_GB2312" pitchFamily="49" charset="-122"/>
              </a:rPr>
              <a:t>PN</a:t>
            </a:r>
            <a:r>
              <a:rPr lang="zh-CN" altLang="en-US" dirty="0">
                <a:solidFill>
                  <a:srgbClr val="660066"/>
                </a:solidFill>
                <a:latin typeface="楷体_GB2312" pitchFamily="49" charset="-122"/>
                <a:ea typeface="楷体_GB2312" pitchFamily="49" charset="-122"/>
              </a:rPr>
              <a:t>结</a:t>
            </a:r>
            <a:endParaRPr lang="zh-CN" altLang="en-US" dirty="0">
              <a:solidFill>
                <a:srgbClr val="660066"/>
              </a:solidFill>
              <a:latin typeface="楷体_GB2312" pitchFamily="49" charset="-122"/>
              <a:ea typeface="楷体_GB2312" pitchFamily="49" charset="-122"/>
            </a:endParaRPr>
          </a:p>
          <a:p>
            <a:pPr algn="l"/>
            <a:r>
              <a:rPr lang="zh-CN" altLang="en-US" dirty="0">
                <a:solidFill>
                  <a:srgbClr val="660066"/>
                </a:solidFill>
                <a:latin typeface="楷体_GB2312" pitchFamily="49" charset="-122"/>
                <a:ea typeface="楷体_GB2312" pitchFamily="49" charset="-122"/>
              </a:rPr>
              <a:t>          单向导电性、雪崩击穿、齐纳击穿、热击穿、电击</a:t>
            </a:r>
            <a:endParaRPr lang="zh-CN" altLang="en-US" dirty="0">
              <a:solidFill>
                <a:srgbClr val="660066"/>
              </a:solidFill>
              <a:latin typeface="楷体_GB2312" pitchFamily="49" charset="-122"/>
              <a:ea typeface="楷体_GB2312" pitchFamily="49" charset="-122"/>
            </a:endParaRPr>
          </a:p>
          <a:p>
            <a:pPr algn="l"/>
            <a:r>
              <a:rPr lang="zh-CN" altLang="en-US" dirty="0">
                <a:solidFill>
                  <a:srgbClr val="660066"/>
                </a:solidFill>
                <a:latin typeface="楷体_GB2312" pitchFamily="49" charset="-122"/>
                <a:ea typeface="楷体_GB2312" pitchFamily="49" charset="-122"/>
              </a:rPr>
              <a:t>          穿</a:t>
            </a:r>
            <a:r>
              <a:rPr lang="zh-CN" altLang="en-US" dirty="0">
                <a:solidFill>
                  <a:srgbClr val="660066"/>
                </a:solidFill>
                <a:latin typeface="Times New Roman" panose="02020603050405020304" pitchFamily="18" charset="0"/>
              </a:rPr>
              <a:t>。</a:t>
            </a:r>
            <a:endParaRPr lang="zh-CN" altLang="en-US" dirty="0">
              <a:solidFill>
                <a:srgbClr val="660066"/>
              </a:solidFill>
              <a:latin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9922" name="文本框 209921"/>
          <p:cNvSpPr txBox="1"/>
          <p:nvPr/>
        </p:nvSpPr>
        <p:spPr>
          <a:xfrm>
            <a:off x="2771775" y="1052513"/>
            <a:ext cx="3048000" cy="641350"/>
          </a:xfrm>
          <a:prstGeom prst="rect">
            <a:avLst/>
          </a:prstGeom>
          <a:noFill/>
          <a:ln w="9525">
            <a:noFill/>
          </a:ln>
        </p:spPr>
        <p:txBody>
          <a:bodyPr anchor="ctr">
            <a:spAutoFit/>
          </a:bodyPr>
          <a:lstStyle/>
          <a:p>
            <a:pPr eaLnBrk="0" hangingPunct="0"/>
            <a:r>
              <a:rPr lang="zh-CN" altLang="en-US" sz="3600" b="1" dirty="0">
                <a:solidFill>
                  <a:srgbClr val="FF0000"/>
                </a:solidFill>
                <a:latin typeface="Times New Roman" panose="02020603050405020304" pitchFamily="18" charset="0"/>
                <a:ea typeface="楷体_GB2312" pitchFamily="49" charset="-122"/>
              </a:rPr>
              <a:t>本章小结</a:t>
            </a:r>
            <a:endParaRPr lang="zh-CN" altLang="en-US" sz="3600" b="1">
              <a:solidFill>
                <a:srgbClr val="FF0000"/>
              </a:solidFill>
              <a:latin typeface="Times New Roman" panose="02020603050405020304" pitchFamily="18" charset="0"/>
              <a:ea typeface="楷体_GB2312" pitchFamily="49" charset="-122"/>
            </a:endParaRPr>
          </a:p>
        </p:txBody>
      </p:sp>
      <p:sp>
        <p:nvSpPr>
          <p:cNvPr id="209923" name="文本框 209922"/>
          <p:cNvSpPr txBox="1"/>
          <p:nvPr/>
        </p:nvSpPr>
        <p:spPr>
          <a:xfrm>
            <a:off x="381000" y="2298700"/>
            <a:ext cx="8382000" cy="2647950"/>
          </a:xfrm>
          <a:prstGeom prst="rect">
            <a:avLst/>
          </a:prstGeom>
          <a:noFill/>
          <a:ln w="9525">
            <a:noFill/>
          </a:ln>
        </p:spPr>
        <p:txBody>
          <a:bodyPr anchor="ctr">
            <a:spAutoFit/>
          </a:bodyPr>
          <a:lstStyle/>
          <a:p>
            <a:pPr algn="just" eaLnBrk="0" hangingPunct="0">
              <a:lnSpc>
                <a:spcPct val="120000"/>
              </a:lnSpc>
            </a:pPr>
            <a:r>
              <a:rPr lang="en-US" altLang="zh-CN" sz="2000" b="1" dirty="0">
                <a:solidFill>
                  <a:srgbClr val="3333CC"/>
                </a:solidFill>
                <a:latin typeface="Times New Roman" panose="02020603050405020304" pitchFamily="18" charset="0"/>
                <a:ea typeface="楷体_GB2312" pitchFamily="49" charset="-122"/>
              </a:rPr>
              <a:t>1</a:t>
            </a:r>
            <a:r>
              <a:rPr lang="zh-CN" altLang="en-US" sz="2000" b="1" dirty="0">
                <a:solidFill>
                  <a:srgbClr val="3333CC"/>
                </a:solidFill>
                <a:latin typeface="Times New Roman" panose="02020603050405020304" pitchFamily="18" charset="0"/>
                <a:ea typeface="楷体_GB2312" pitchFamily="49" charset="-122"/>
              </a:rPr>
              <a:t>．半导体材料中有两种载流子：电子和空穴。电子带负电，空穴带正电。在纯净半导体中掺入不同的杂质，可以得到</a:t>
            </a:r>
            <a:r>
              <a:rPr lang="en-US" altLang="zh-CN" sz="2000" b="1" dirty="0">
                <a:solidFill>
                  <a:srgbClr val="3333CC"/>
                </a:solidFill>
                <a:latin typeface="Times New Roman" panose="02020603050405020304" pitchFamily="18" charset="0"/>
                <a:ea typeface="楷体_GB2312" pitchFamily="49" charset="-122"/>
              </a:rPr>
              <a:t>N</a:t>
            </a:r>
            <a:r>
              <a:rPr lang="zh-CN" altLang="en-US" sz="2000" b="1" dirty="0">
                <a:solidFill>
                  <a:srgbClr val="3333CC"/>
                </a:solidFill>
                <a:latin typeface="Times New Roman" panose="02020603050405020304" pitchFamily="18" charset="0"/>
                <a:ea typeface="楷体_GB2312" pitchFamily="49" charset="-122"/>
              </a:rPr>
              <a:t>型半导体和</a:t>
            </a:r>
            <a:r>
              <a:rPr lang="en-US" altLang="zh-CN" sz="2000" b="1" dirty="0">
                <a:solidFill>
                  <a:srgbClr val="3333CC"/>
                </a:solidFill>
                <a:latin typeface="Times New Roman" panose="02020603050405020304" pitchFamily="18" charset="0"/>
                <a:ea typeface="楷体_GB2312" pitchFamily="49" charset="-122"/>
              </a:rPr>
              <a:t>P</a:t>
            </a:r>
            <a:r>
              <a:rPr lang="zh-CN" altLang="en-US" sz="2000" b="1" dirty="0">
                <a:solidFill>
                  <a:srgbClr val="3333CC"/>
                </a:solidFill>
                <a:latin typeface="Times New Roman" panose="02020603050405020304" pitchFamily="18" charset="0"/>
                <a:ea typeface="楷体_GB2312" pitchFamily="49" charset="-122"/>
              </a:rPr>
              <a:t>型半导体。</a:t>
            </a:r>
            <a:endParaRPr lang="zh-CN" altLang="en-US" sz="2000" b="1" dirty="0">
              <a:solidFill>
                <a:srgbClr val="3333CC"/>
              </a:solidFill>
              <a:latin typeface="Times New Roman" panose="02020603050405020304" pitchFamily="18" charset="0"/>
            </a:endParaRPr>
          </a:p>
          <a:p>
            <a:pPr algn="just" eaLnBrk="0" hangingPunct="0">
              <a:lnSpc>
                <a:spcPct val="120000"/>
              </a:lnSpc>
            </a:pPr>
            <a:r>
              <a:rPr lang="en-US" altLang="zh-CN" sz="2000" b="1" dirty="0">
                <a:solidFill>
                  <a:srgbClr val="FF0066"/>
                </a:solidFill>
                <a:latin typeface="Times New Roman" panose="02020603050405020304" pitchFamily="18" charset="0"/>
                <a:ea typeface="楷体_GB2312" pitchFamily="49" charset="-122"/>
              </a:rPr>
              <a:t>2</a:t>
            </a:r>
            <a:r>
              <a:rPr lang="zh-CN" altLang="en-US" sz="2000" b="1" dirty="0">
                <a:solidFill>
                  <a:srgbClr val="FF0066"/>
                </a:solidFill>
                <a:latin typeface="Times New Roman" panose="02020603050405020304" pitchFamily="18" charset="0"/>
                <a:ea typeface="楷体_GB2312" pitchFamily="49" charset="-122"/>
              </a:rPr>
              <a:t>．采用一定的工艺措施，使</a:t>
            </a:r>
            <a:r>
              <a:rPr lang="en-US" altLang="zh-CN" sz="2000" b="1" dirty="0">
                <a:solidFill>
                  <a:srgbClr val="FF0066"/>
                </a:solidFill>
                <a:latin typeface="Times New Roman" panose="02020603050405020304" pitchFamily="18" charset="0"/>
                <a:ea typeface="楷体_GB2312" pitchFamily="49" charset="-122"/>
              </a:rPr>
              <a:t>P</a:t>
            </a:r>
            <a:r>
              <a:rPr lang="zh-CN" altLang="en-US" sz="2000" b="1" dirty="0">
                <a:solidFill>
                  <a:srgbClr val="FF0066"/>
                </a:solidFill>
                <a:latin typeface="Times New Roman" panose="02020603050405020304" pitchFamily="18" charset="0"/>
                <a:ea typeface="楷体_GB2312" pitchFamily="49" charset="-122"/>
              </a:rPr>
              <a:t>型和</a:t>
            </a:r>
            <a:r>
              <a:rPr lang="en-US" altLang="zh-CN" sz="2000" b="1" dirty="0">
                <a:solidFill>
                  <a:srgbClr val="FF0066"/>
                </a:solidFill>
                <a:latin typeface="Times New Roman" panose="02020603050405020304" pitchFamily="18" charset="0"/>
                <a:ea typeface="楷体_GB2312" pitchFamily="49" charset="-122"/>
              </a:rPr>
              <a:t>N</a:t>
            </a:r>
            <a:r>
              <a:rPr lang="zh-CN" altLang="en-US" sz="2000" b="1" dirty="0">
                <a:solidFill>
                  <a:srgbClr val="FF0066"/>
                </a:solidFill>
                <a:latin typeface="Times New Roman" panose="02020603050405020304" pitchFamily="18" charset="0"/>
                <a:ea typeface="楷体_GB2312" pitchFamily="49" charset="-122"/>
              </a:rPr>
              <a:t>型半导体结合在一起，就形成了</a:t>
            </a:r>
            <a:r>
              <a:rPr lang="en-US" altLang="zh-CN" sz="2000" b="1" dirty="0">
                <a:solidFill>
                  <a:srgbClr val="FF0066"/>
                </a:solidFill>
                <a:latin typeface="Times New Roman" panose="02020603050405020304" pitchFamily="18" charset="0"/>
                <a:ea typeface="楷体_GB2312" pitchFamily="49" charset="-122"/>
              </a:rPr>
              <a:t>PN</a:t>
            </a:r>
            <a:r>
              <a:rPr lang="zh-CN" altLang="en-US" sz="2000" b="1" dirty="0">
                <a:solidFill>
                  <a:srgbClr val="FF0066"/>
                </a:solidFill>
                <a:latin typeface="Times New Roman" panose="02020603050405020304" pitchFamily="18" charset="0"/>
                <a:ea typeface="楷体_GB2312" pitchFamily="49" charset="-122"/>
              </a:rPr>
              <a:t>结。</a:t>
            </a:r>
            <a:r>
              <a:rPr lang="en-US" altLang="zh-CN" sz="2000" b="1" dirty="0">
                <a:solidFill>
                  <a:srgbClr val="FF0066"/>
                </a:solidFill>
                <a:latin typeface="Times New Roman" panose="02020603050405020304" pitchFamily="18" charset="0"/>
                <a:ea typeface="楷体_GB2312" pitchFamily="49" charset="-122"/>
              </a:rPr>
              <a:t>PN</a:t>
            </a:r>
            <a:r>
              <a:rPr lang="zh-CN" altLang="en-US" sz="2000" b="1" dirty="0">
                <a:solidFill>
                  <a:srgbClr val="FF0066"/>
                </a:solidFill>
                <a:latin typeface="Times New Roman" panose="02020603050405020304" pitchFamily="18" charset="0"/>
                <a:ea typeface="楷体_GB2312" pitchFamily="49" charset="-122"/>
              </a:rPr>
              <a:t>结的基本特点是单向导电性。</a:t>
            </a:r>
            <a:endParaRPr lang="zh-CN" altLang="en-US" sz="2000" b="1" dirty="0">
              <a:solidFill>
                <a:srgbClr val="FF0066"/>
              </a:solidFill>
              <a:latin typeface="Times New Roman" panose="02020603050405020304" pitchFamily="18" charset="0"/>
              <a:ea typeface="楷体_GB2312" pitchFamily="49" charset="-122"/>
            </a:endParaRPr>
          </a:p>
          <a:p>
            <a:pPr algn="just" eaLnBrk="0" hangingPunct="0">
              <a:lnSpc>
                <a:spcPct val="120000"/>
              </a:lnSpc>
            </a:pPr>
            <a:r>
              <a:rPr lang="en-US" altLang="zh-CN" sz="2000" b="1" dirty="0">
                <a:solidFill>
                  <a:schemeClr val="tx2"/>
                </a:solidFill>
                <a:latin typeface="Times New Roman" panose="02020603050405020304" pitchFamily="18" charset="0"/>
                <a:ea typeface="楷体_GB2312" pitchFamily="49" charset="-122"/>
              </a:rPr>
              <a:t>3</a:t>
            </a:r>
            <a:r>
              <a:rPr lang="zh-CN" altLang="en-US" sz="2000" b="1" dirty="0">
                <a:solidFill>
                  <a:schemeClr val="tx2"/>
                </a:solidFill>
                <a:latin typeface="Times New Roman" panose="02020603050405020304" pitchFamily="18" charset="0"/>
                <a:ea typeface="楷体_GB2312" pitchFamily="49" charset="-122"/>
              </a:rPr>
              <a:t>．二极管是由一个</a:t>
            </a:r>
            <a:r>
              <a:rPr lang="en-US" altLang="zh-CN" sz="2000" b="1" dirty="0">
                <a:solidFill>
                  <a:schemeClr val="tx2"/>
                </a:solidFill>
                <a:latin typeface="Times New Roman" panose="02020603050405020304" pitchFamily="18" charset="0"/>
                <a:ea typeface="楷体_GB2312" pitchFamily="49" charset="-122"/>
              </a:rPr>
              <a:t>PN</a:t>
            </a:r>
            <a:r>
              <a:rPr lang="zh-CN" altLang="en-US" sz="2000" b="1" dirty="0">
                <a:solidFill>
                  <a:schemeClr val="tx2"/>
                </a:solidFill>
                <a:latin typeface="Times New Roman" panose="02020603050405020304" pitchFamily="18" charset="0"/>
                <a:ea typeface="楷体_GB2312" pitchFamily="49" charset="-122"/>
              </a:rPr>
              <a:t>结构成的。其特性可以用伏安特性和一系列参数来描述。在研究二极管电路时，可根据不同情况，使用不同的二极管模型。</a:t>
            </a:r>
            <a:endParaRPr lang="zh-CN" altLang="en-US" sz="2000" b="1" dirty="0">
              <a:solidFill>
                <a:schemeClr val="tx2"/>
              </a:solidFill>
              <a:latin typeface="Times New Roman" panose="02020603050405020304" pitchFamily="18" charset="0"/>
            </a:endParaRPr>
          </a:p>
          <a:p>
            <a:pPr algn="just" eaLnBrk="0" hangingPunct="0">
              <a:lnSpc>
                <a:spcPct val="120000"/>
              </a:lnSpc>
            </a:pPr>
            <a:r>
              <a:rPr lang="zh-CN" altLang="en-US" sz="2000" b="1">
                <a:solidFill>
                  <a:srgbClr val="CC3399"/>
                </a:solidFill>
                <a:latin typeface="Times New Roman" panose="02020603050405020304" pitchFamily="18" charset="0"/>
                <a:ea typeface="楷体_GB2312" pitchFamily="49" charset="-122"/>
              </a:rPr>
              <a:t> </a:t>
            </a:r>
            <a:endParaRPr lang="zh-CN" altLang="en-US" sz="2000" b="1">
              <a:solidFill>
                <a:schemeClr val="hlink"/>
              </a:solidFill>
              <a:latin typeface="Times New Roman" panose="02020603050405020304" pitchFamily="18" charset="0"/>
              <a:ea typeface="楷体_GB2312" pitchFamily="49" charset="-122"/>
            </a:endParaRPr>
          </a:p>
        </p:txBody>
      </p:sp>
    </p:spTree>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09923">
                                            <p:txEl>
                                              <p:pRg st="0" end="0"/>
                                            </p:txEl>
                                          </p:spTgt>
                                        </p:tgtEl>
                                        <p:attrNameLst>
                                          <p:attrName>style.visibility</p:attrName>
                                        </p:attrNameLst>
                                      </p:cBhvr>
                                      <p:to>
                                        <p:strVal val="visible"/>
                                      </p:to>
                                    </p:set>
                                    <p:animEffect transition="in" filter="blinds(vertical)">
                                      <p:cBhvr>
                                        <p:cTn id="7" dur="500"/>
                                        <p:tgtEl>
                                          <p:spTgt spid="2099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09923">
                                            <p:txEl>
                                              <p:pRg st="1" end="1"/>
                                            </p:txEl>
                                          </p:spTgt>
                                        </p:tgtEl>
                                        <p:attrNameLst>
                                          <p:attrName>style.visibility</p:attrName>
                                        </p:attrNameLst>
                                      </p:cBhvr>
                                      <p:to>
                                        <p:strVal val="visible"/>
                                      </p:to>
                                    </p:set>
                                    <p:animEffect transition="in" filter="blinds(vertical)">
                                      <p:cBhvr>
                                        <p:cTn id="12" dur="500"/>
                                        <p:tgtEl>
                                          <p:spTgt spid="2099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09923">
                                            <p:txEl>
                                              <p:pRg st="2" end="2"/>
                                            </p:txEl>
                                          </p:spTgt>
                                        </p:tgtEl>
                                        <p:attrNameLst>
                                          <p:attrName>style.visibility</p:attrName>
                                        </p:attrNameLst>
                                      </p:cBhvr>
                                      <p:to>
                                        <p:strVal val="visible"/>
                                      </p:to>
                                    </p:set>
                                    <p:animEffect transition="in" filter="blinds(vertical)">
                                      <p:cBhvr>
                                        <p:cTn id="17" dur="500"/>
                                        <p:tgtEl>
                                          <p:spTgt spid="2099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09923">
                                            <p:txEl>
                                              <p:pRg st="3" end="3"/>
                                            </p:txEl>
                                          </p:spTgt>
                                        </p:tgtEl>
                                        <p:attrNameLst>
                                          <p:attrName>style.visibility</p:attrName>
                                        </p:attrNameLst>
                                      </p:cBhvr>
                                      <p:to>
                                        <p:strVal val="visible"/>
                                      </p:to>
                                    </p:set>
                                    <p:animEffect transition="in" filter="blinds(vertical)">
                                      <p:cBhvr>
                                        <p:cTn id="22" dur="500"/>
                                        <p:tgtEl>
                                          <p:spTgt spid="2099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6" name="文本框 223235"/>
          <p:cNvSpPr txBox="1"/>
          <p:nvPr/>
        </p:nvSpPr>
        <p:spPr>
          <a:xfrm>
            <a:off x="2124075" y="404813"/>
            <a:ext cx="5183188" cy="521970"/>
          </a:xfrm>
          <a:prstGeom prst="rect">
            <a:avLst/>
          </a:prstGeom>
          <a:noFill/>
          <a:ln w="9525">
            <a:noFill/>
          </a:ln>
        </p:spPr>
        <p:txBody>
          <a:bodyPr>
            <a:spAutoFit/>
          </a:bodyPr>
          <a:lstStyle/>
          <a:p>
            <a:pPr algn="l">
              <a:spcBef>
                <a:spcPct val="50000"/>
              </a:spcBef>
            </a:pPr>
            <a:r>
              <a:rPr lang="en-US" altLang="zh-CN" sz="2800" b="1" dirty="0">
                <a:solidFill>
                  <a:srgbClr val="CC3300"/>
                </a:solidFill>
                <a:latin typeface="黑体" panose="02010609060101010101" pitchFamily="49" charset="-122"/>
                <a:ea typeface="黑体" panose="02010609060101010101" pitchFamily="49" charset="-122"/>
              </a:rPr>
              <a:t>8(1).1.2 </a:t>
            </a:r>
            <a:r>
              <a:rPr lang="zh-CN" altLang="en-US" sz="2800" b="1" dirty="0">
                <a:solidFill>
                  <a:srgbClr val="CC3300"/>
                </a:solidFill>
                <a:latin typeface="黑体" panose="02010609060101010101" pitchFamily="49" charset="-122"/>
                <a:ea typeface="黑体" panose="02010609060101010101" pitchFamily="49" charset="-122"/>
              </a:rPr>
              <a:t>半导体的共价键结构</a:t>
            </a:r>
            <a:endParaRPr lang="zh-CN" altLang="en-US" sz="2800" b="1">
              <a:solidFill>
                <a:srgbClr val="CC3300"/>
              </a:solidFill>
              <a:latin typeface="黑体" panose="02010609060101010101" pitchFamily="49" charset="-122"/>
              <a:ea typeface="黑体" panose="02010609060101010101" pitchFamily="49" charset="-122"/>
            </a:endParaRPr>
          </a:p>
        </p:txBody>
      </p:sp>
      <p:grpSp>
        <p:nvGrpSpPr>
          <p:cNvPr id="223239" name="组合 223238"/>
          <p:cNvGrpSpPr>
            <a:grpSpLocks noChangeAspect="1"/>
          </p:cNvGrpSpPr>
          <p:nvPr/>
        </p:nvGrpSpPr>
        <p:grpSpPr>
          <a:xfrm>
            <a:off x="4206240" y="1628775"/>
            <a:ext cx="4275138" cy="4184650"/>
            <a:chOff x="1689" y="1072"/>
            <a:chExt cx="2693" cy="2636"/>
          </a:xfrm>
        </p:grpSpPr>
        <p:sp>
          <p:nvSpPr>
            <p:cNvPr id="223238" name="矩形 223237"/>
            <p:cNvSpPr>
              <a:spLocks noChangeAspect="1" noTextEdit="1"/>
            </p:cNvSpPr>
            <p:nvPr/>
          </p:nvSpPr>
          <p:spPr>
            <a:xfrm>
              <a:off x="1882" y="1253"/>
              <a:ext cx="2306" cy="2274"/>
            </a:xfrm>
            <a:prstGeom prst="rect">
              <a:avLst/>
            </a:prstGeom>
            <a:noFill/>
            <a:ln w="9525">
              <a:noFill/>
            </a:ln>
          </p:spPr>
          <p:txBody>
            <a:bodyPr/>
            <a:lstStyle/>
            <a:p>
              <a:endParaRPr lang="zh-CN" altLang="en-US"/>
            </a:p>
          </p:txBody>
        </p:sp>
        <p:sp>
          <p:nvSpPr>
            <p:cNvPr id="223240" name="任意多边形 223239"/>
            <p:cNvSpPr/>
            <p:nvPr/>
          </p:nvSpPr>
          <p:spPr>
            <a:xfrm>
              <a:off x="3655" y="1819"/>
              <a:ext cx="727" cy="388"/>
            </a:xfrm>
            <a:custGeom>
              <a:avLst/>
              <a:gdLst>
                <a:gd name="txL" fmla="*/ 0 w 21600"/>
                <a:gd name="txT" fmla="*/ 0 h 12313"/>
                <a:gd name="txR" fmla="*/ 21600 w 21600"/>
                <a:gd name="txB" fmla="*/ 12313 h 12313"/>
              </a:gdLst>
              <a:ahLst/>
              <a:cxnLst>
                <a:cxn ang="180">
                  <a:pos x="707" y="12312"/>
                </a:cxn>
                <a:cxn ang="270">
                  <a:pos x="1108" y="0"/>
                </a:cxn>
                <a:cxn ang="0">
                  <a:pos x="21600" y="6830"/>
                </a:cxn>
              </a:cxnLst>
              <a:rect l="txL" t="txT" r="txR" b="txB"/>
              <a:pathLst>
                <a:path w="21600" h="12313" fill="none">
                  <a:moveTo>
                    <a:pt x="707" y="12312"/>
                  </a:moveTo>
                  <a:arcTo wR="21600" hR="21600" stAng="-11682127" swAng="1988123"/>
                </a:path>
                <a:path w="21600" h="12313" stroke="0">
                  <a:moveTo>
                    <a:pt x="707" y="12312"/>
                  </a:moveTo>
                  <a:arcTo wR="21600" hR="21600" stAng="-11682127" swAng="1988123"/>
                  <a:lnTo>
                    <a:pt x="21600" y="683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223241" name="任意多边形 223240"/>
            <p:cNvSpPr/>
            <p:nvPr/>
          </p:nvSpPr>
          <p:spPr>
            <a:xfrm>
              <a:off x="3195" y="1802"/>
              <a:ext cx="727" cy="395"/>
            </a:xfrm>
            <a:custGeom>
              <a:avLst/>
              <a:gdLst>
                <a:gd name="txL" fmla="*/ 0 w 21600"/>
                <a:gd name="txT" fmla="*/ 0 h 12524"/>
                <a:gd name="txR" fmla="*/ 21600 w 21600"/>
                <a:gd name="txB" fmla="*/ 12524 h 12524"/>
              </a:gdLst>
              <a:ahLst/>
              <a:cxnLst>
                <a:cxn ang="270">
                  <a:pos x="20456" y="0"/>
                </a:cxn>
                <a:cxn ang="0">
                  <a:pos x="20864" y="12524"/>
                </a:cxn>
                <a:cxn ang="180">
                  <a:pos x="0" y="6935"/>
                </a:cxn>
              </a:cxnLst>
              <a:rect l="txL" t="txT" r="txR" b="txB"/>
              <a:pathLst>
                <a:path w="21600" h="12524" fill="none">
                  <a:moveTo>
                    <a:pt x="20456" y="0"/>
                  </a:moveTo>
                  <a:arcTo wR="21600" hR="21600" stAng="-1123662" swAng="2023433"/>
                </a:path>
                <a:path w="21600" h="12524" stroke="0">
                  <a:moveTo>
                    <a:pt x="20456" y="0"/>
                  </a:moveTo>
                  <a:arcTo wR="21600" hR="21600" stAng="-1123662" swAng="2023433"/>
                  <a:lnTo>
                    <a:pt x="0" y="6935"/>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223242" name="任意多边形 223241"/>
            <p:cNvSpPr/>
            <p:nvPr/>
          </p:nvSpPr>
          <p:spPr>
            <a:xfrm>
              <a:off x="2476" y="1802"/>
              <a:ext cx="727" cy="395"/>
            </a:xfrm>
            <a:custGeom>
              <a:avLst/>
              <a:gdLst>
                <a:gd name="txL" fmla="*/ 0 w 21600"/>
                <a:gd name="txT" fmla="*/ 0 h 12532"/>
                <a:gd name="txR" fmla="*/ 21600 w 21600"/>
                <a:gd name="txB" fmla="*/ 12532 h 12532"/>
              </a:gdLst>
              <a:ahLst/>
              <a:cxnLst>
                <a:cxn ang="270">
                  <a:pos x="20456" y="0"/>
                </a:cxn>
                <a:cxn ang="0">
                  <a:pos x="20862" y="12532"/>
                </a:cxn>
                <a:cxn ang="180">
                  <a:pos x="0" y="6935"/>
                </a:cxn>
              </a:cxnLst>
              <a:rect l="txL" t="txT" r="txR" b="txB"/>
              <a:pathLst>
                <a:path w="21600" h="12532" fill="none">
                  <a:moveTo>
                    <a:pt x="20456" y="0"/>
                  </a:moveTo>
                  <a:arcTo wR="21600" hR="21600" stAng="-1123662" swAng="2024745"/>
                </a:path>
                <a:path w="21600" h="12532" stroke="0">
                  <a:moveTo>
                    <a:pt x="20456" y="0"/>
                  </a:moveTo>
                  <a:arcTo wR="21600" hR="21600" stAng="-1123662" swAng="2024745"/>
                  <a:lnTo>
                    <a:pt x="0" y="6935"/>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223243" name="任意多边形 223242"/>
            <p:cNvSpPr/>
            <p:nvPr/>
          </p:nvSpPr>
          <p:spPr>
            <a:xfrm>
              <a:off x="2935" y="1818"/>
              <a:ext cx="727" cy="388"/>
            </a:xfrm>
            <a:custGeom>
              <a:avLst/>
              <a:gdLst>
                <a:gd name="txL" fmla="*/ 0 w 21600"/>
                <a:gd name="txT" fmla="*/ 0 h 12321"/>
                <a:gd name="txR" fmla="*/ 21600 w 21600"/>
                <a:gd name="txB" fmla="*/ 12321 h 12321"/>
              </a:gdLst>
              <a:ahLst/>
              <a:cxnLst>
                <a:cxn ang="180">
                  <a:pos x="707" y="12320"/>
                </a:cxn>
                <a:cxn ang="270">
                  <a:pos x="1111" y="0"/>
                </a:cxn>
                <a:cxn ang="0">
                  <a:pos x="21600" y="6838"/>
                </a:cxn>
              </a:cxnLst>
              <a:rect l="txL" t="txT" r="txR" b="txB"/>
              <a:pathLst>
                <a:path w="21600" h="12321" fill="none">
                  <a:moveTo>
                    <a:pt x="707" y="12320"/>
                  </a:moveTo>
                  <a:arcTo wR="21600" hR="21600" stAng="-11682127" swAng="1989482"/>
                </a:path>
                <a:path w="21600" h="12321" stroke="0">
                  <a:moveTo>
                    <a:pt x="707" y="12320"/>
                  </a:moveTo>
                  <a:arcTo wR="21600" hR="21600" stAng="-11682127" swAng="1989482"/>
                  <a:lnTo>
                    <a:pt x="21600" y="6838"/>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223244" name="任意多边形 223243"/>
            <p:cNvSpPr/>
            <p:nvPr/>
          </p:nvSpPr>
          <p:spPr>
            <a:xfrm>
              <a:off x="1703" y="1814"/>
              <a:ext cx="727" cy="396"/>
            </a:xfrm>
            <a:custGeom>
              <a:avLst/>
              <a:gdLst>
                <a:gd name="txL" fmla="*/ 0 w 21600"/>
                <a:gd name="txT" fmla="*/ 0 h 12561"/>
                <a:gd name="txR" fmla="*/ 21600 w 21600"/>
                <a:gd name="txB" fmla="*/ 12561 h 12561"/>
              </a:gdLst>
              <a:ahLst/>
              <a:cxnLst>
                <a:cxn ang="270">
                  <a:pos x="20446" y="0"/>
                </a:cxn>
                <a:cxn ang="0">
                  <a:pos x="20862" y="12561"/>
                </a:cxn>
                <a:cxn ang="180">
                  <a:pos x="0" y="6964"/>
                </a:cxn>
              </a:cxnLst>
              <a:rect l="txL" t="txT" r="txR" b="txB"/>
              <a:pathLst>
                <a:path w="21600" h="12561" fill="none">
                  <a:moveTo>
                    <a:pt x="20446" y="0"/>
                  </a:moveTo>
                  <a:arcTo wR="21600" hR="21600" stAng="-1128544" swAng="2029627"/>
                </a:path>
                <a:path w="21600" h="12561" stroke="0">
                  <a:moveTo>
                    <a:pt x="20446" y="0"/>
                  </a:moveTo>
                  <a:arcTo wR="21600" hR="21600" stAng="-1128544" swAng="2029627"/>
                  <a:lnTo>
                    <a:pt x="0" y="6964"/>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223245" name="任意多边形 223244"/>
            <p:cNvSpPr/>
            <p:nvPr/>
          </p:nvSpPr>
          <p:spPr>
            <a:xfrm>
              <a:off x="2162" y="1831"/>
              <a:ext cx="727" cy="388"/>
            </a:xfrm>
            <a:custGeom>
              <a:avLst/>
              <a:gdLst>
                <a:gd name="txL" fmla="*/ 0 w 21600"/>
                <a:gd name="txT" fmla="*/ 0 h 12293"/>
                <a:gd name="txR" fmla="*/ 21600 w 21600"/>
                <a:gd name="txB" fmla="*/ 12293 h 12293"/>
              </a:gdLst>
              <a:ahLst/>
              <a:cxnLst>
                <a:cxn ang="180">
                  <a:pos x="707" y="12292"/>
                </a:cxn>
                <a:cxn ang="270">
                  <a:pos x="1101" y="0"/>
                </a:cxn>
                <a:cxn ang="0">
                  <a:pos x="21600" y="6810"/>
                </a:cxn>
              </a:cxnLst>
              <a:rect l="txL" t="txT" r="txR" b="txB"/>
              <a:pathLst>
                <a:path w="21600" h="12293" fill="none">
                  <a:moveTo>
                    <a:pt x="707" y="12292"/>
                  </a:moveTo>
                  <a:arcTo wR="21600" hR="21600" stAng="-11682127" swAng="1984751"/>
                </a:path>
                <a:path w="21600" h="12293" stroke="0">
                  <a:moveTo>
                    <a:pt x="707" y="12292"/>
                  </a:moveTo>
                  <a:arcTo wR="21600" hR="21600" stAng="-11682127" swAng="1984751"/>
                  <a:lnTo>
                    <a:pt x="21600" y="681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223246" name="任意多边形 223245"/>
            <p:cNvSpPr/>
            <p:nvPr/>
          </p:nvSpPr>
          <p:spPr>
            <a:xfrm>
              <a:off x="1689" y="2551"/>
              <a:ext cx="727" cy="396"/>
            </a:xfrm>
            <a:custGeom>
              <a:avLst/>
              <a:gdLst>
                <a:gd name="txL" fmla="*/ 0 w 21600"/>
                <a:gd name="txT" fmla="*/ 0 h 12553"/>
                <a:gd name="txR" fmla="*/ 21600 w 21600"/>
                <a:gd name="txB" fmla="*/ 12553 h 12553"/>
              </a:gdLst>
              <a:ahLst/>
              <a:cxnLst>
                <a:cxn ang="270">
                  <a:pos x="20446" y="0"/>
                </a:cxn>
                <a:cxn ang="0">
                  <a:pos x="20864" y="12553"/>
                </a:cxn>
                <a:cxn ang="180">
                  <a:pos x="0" y="6964"/>
                </a:cxn>
              </a:cxnLst>
              <a:rect l="txL" t="txT" r="txR" b="txB"/>
              <a:pathLst>
                <a:path w="21600" h="12553" fill="none">
                  <a:moveTo>
                    <a:pt x="20446" y="0"/>
                  </a:moveTo>
                  <a:arcTo wR="21600" hR="21600" stAng="-1128544" swAng="2028315"/>
                </a:path>
                <a:path w="21600" h="12553" stroke="0">
                  <a:moveTo>
                    <a:pt x="20446" y="0"/>
                  </a:moveTo>
                  <a:arcTo wR="21600" hR="21600" stAng="-1128544" swAng="2028315"/>
                  <a:lnTo>
                    <a:pt x="0" y="6964"/>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223247" name="任意多边形 223246"/>
            <p:cNvSpPr/>
            <p:nvPr/>
          </p:nvSpPr>
          <p:spPr>
            <a:xfrm>
              <a:off x="2149" y="2569"/>
              <a:ext cx="727" cy="387"/>
            </a:xfrm>
            <a:custGeom>
              <a:avLst/>
              <a:gdLst>
                <a:gd name="txL" fmla="*/ 0 w 21600"/>
                <a:gd name="txT" fmla="*/ 0 h 12283"/>
                <a:gd name="txR" fmla="*/ 21600 w 21600"/>
                <a:gd name="txB" fmla="*/ 12283 h 12283"/>
              </a:gdLst>
              <a:ahLst/>
              <a:cxnLst>
                <a:cxn ang="180">
                  <a:pos x="699" y="12282"/>
                </a:cxn>
                <a:cxn ang="270">
                  <a:pos x="1108" y="0"/>
                </a:cxn>
                <a:cxn ang="0">
                  <a:pos x="21600" y="6830"/>
                </a:cxn>
              </a:cxnLst>
              <a:rect l="txL" t="txT" r="txR" b="txB"/>
              <a:pathLst>
                <a:path w="21600" h="12283" fill="none">
                  <a:moveTo>
                    <a:pt x="699" y="12282"/>
                  </a:moveTo>
                  <a:arcTo wR="21600" hR="21600" stAng="-11677185" swAng="1983182"/>
                </a:path>
                <a:path w="21600" h="12283" stroke="0">
                  <a:moveTo>
                    <a:pt x="699" y="12282"/>
                  </a:moveTo>
                  <a:arcTo wR="21600" hR="21600" stAng="-11677185" swAng="1983182"/>
                  <a:lnTo>
                    <a:pt x="21600" y="683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223248" name="任意多边形 223247"/>
            <p:cNvSpPr/>
            <p:nvPr/>
          </p:nvSpPr>
          <p:spPr>
            <a:xfrm>
              <a:off x="2476" y="2564"/>
              <a:ext cx="727" cy="395"/>
            </a:xfrm>
            <a:custGeom>
              <a:avLst/>
              <a:gdLst>
                <a:gd name="txL" fmla="*/ 0 w 21600"/>
                <a:gd name="txT" fmla="*/ 0 h 12530"/>
                <a:gd name="txR" fmla="*/ 21600 w 21600"/>
                <a:gd name="txB" fmla="*/ 12530 h 12530"/>
              </a:gdLst>
              <a:ahLst/>
              <a:cxnLst>
                <a:cxn ang="270">
                  <a:pos x="20446" y="0"/>
                </a:cxn>
                <a:cxn ang="0">
                  <a:pos x="20870" y="12530"/>
                </a:cxn>
                <a:cxn ang="180">
                  <a:pos x="0" y="6964"/>
                </a:cxn>
              </a:cxnLst>
              <a:rect l="txL" t="txT" r="txR" b="txB"/>
              <a:pathLst>
                <a:path w="21600" h="12530" fill="none">
                  <a:moveTo>
                    <a:pt x="20446" y="0"/>
                  </a:moveTo>
                  <a:arcTo wR="21600" hR="21600" stAng="-1128544" swAng="2024532"/>
                </a:path>
                <a:path w="21600" h="12530" stroke="0">
                  <a:moveTo>
                    <a:pt x="20446" y="0"/>
                  </a:moveTo>
                  <a:arcTo wR="21600" hR="21600" stAng="-1128544" swAng="2024532"/>
                  <a:lnTo>
                    <a:pt x="0" y="6964"/>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223249" name="任意多边形 223248"/>
            <p:cNvSpPr/>
            <p:nvPr/>
          </p:nvSpPr>
          <p:spPr>
            <a:xfrm>
              <a:off x="2935" y="2580"/>
              <a:ext cx="727" cy="388"/>
            </a:xfrm>
            <a:custGeom>
              <a:avLst/>
              <a:gdLst>
                <a:gd name="txL" fmla="*/ 0 w 21600"/>
                <a:gd name="txT" fmla="*/ 0 h 12321"/>
                <a:gd name="txR" fmla="*/ 21600 w 21600"/>
                <a:gd name="txB" fmla="*/ 12321 h 12321"/>
              </a:gdLst>
              <a:ahLst/>
              <a:cxnLst>
                <a:cxn ang="180">
                  <a:pos x="707" y="12320"/>
                </a:cxn>
                <a:cxn ang="270">
                  <a:pos x="1111" y="0"/>
                </a:cxn>
                <a:cxn ang="0">
                  <a:pos x="21600" y="6838"/>
                </a:cxn>
              </a:cxnLst>
              <a:rect l="txL" t="txT" r="txR" b="txB"/>
              <a:pathLst>
                <a:path w="21600" h="12321" fill="none">
                  <a:moveTo>
                    <a:pt x="707" y="12320"/>
                  </a:moveTo>
                  <a:arcTo wR="21600" hR="21600" stAng="-11682127" swAng="1989482"/>
                </a:path>
                <a:path w="21600" h="12321" stroke="0">
                  <a:moveTo>
                    <a:pt x="707" y="12320"/>
                  </a:moveTo>
                  <a:arcTo wR="21600" hR="21600" stAng="-11682127" swAng="1989482"/>
                  <a:lnTo>
                    <a:pt x="21600" y="6838"/>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223250" name="任意多边形 223249"/>
            <p:cNvSpPr/>
            <p:nvPr/>
          </p:nvSpPr>
          <p:spPr>
            <a:xfrm>
              <a:off x="3195" y="2576"/>
              <a:ext cx="727" cy="396"/>
            </a:xfrm>
            <a:custGeom>
              <a:avLst/>
              <a:gdLst>
                <a:gd name="txL" fmla="*/ 0 w 21600"/>
                <a:gd name="txT" fmla="*/ 0 h 12553"/>
                <a:gd name="txR" fmla="*/ 21600 w 21600"/>
                <a:gd name="txB" fmla="*/ 12553 h 12553"/>
              </a:gdLst>
              <a:ahLst/>
              <a:cxnLst>
                <a:cxn ang="270">
                  <a:pos x="20446" y="0"/>
                </a:cxn>
                <a:cxn ang="0">
                  <a:pos x="20864" y="12553"/>
                </a:cxn>
                <a:cxn ang="180">
                  <a:pos x="0" y="6964"/>
                </a:cxn>
              </a:cxnLst>
              <a:rect l="txL" t="txT" r="txR" b="txB"/>
              <a:pathLst>
                <a:path w="21600" h="12553" fill="none">
                  <a:moveTo>
                    <a:pt x="20446" y="0"/>
                  </a:moveTo>
                  <a:arcTo wR="21600" hR="21600" stAng="-1128544" swAng="2028315"/>
                </a:path>
                <a:path w="21600" h="12553" stroke="0">
                  <a:moveTo>
                    <a:pt x="20446" y="0"/>
                  </a:moveTo>
                  <a:arcTo wR="21600" hR="21600" stAng="-1128544" swAng="2028315"/>
                  <a:lnTo>
                    <a:pt x="0" y="6964"/>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223251" name="任意多边形 223250"/>
            <p:cNvSpPr/>
            <p:nvPr/>
          </p:nvSpPr>
          <p:spPr>
            <a:xfrm>
              <a:off x="3655" y="2594"/>
              <a:ext cx="727" cy="387"/>
            </a:xfrm>
            <a:custGeom>
              <a:avLst/>
              <a:gdLst>
                <a:gd name="txL" fmla="*/ 0 w 21600"/>
                <a:gd name="txT" fmla="*/ 0 h 12283"/>
                <a:gd name="txR" fmla="*/ 21600 w 21600"/>
                <a:gd name="txB" fmla="*/ 12283 h 12283"/>
              </a:gdLst>
              <a:ahLst/>
              <a:cxnLst>
                <a:cxn ang="180">
                  <a:pos x="699" y="12282"/>
                </a:cxn>
                <a:cxn ang="270">
                  <a:pos x="1108" y="0"/>
                </a:cxn>
                <a:cxn ang="0">
                  <a:pos x="21600" y="6830"/>
                </a:cxn>
              </a:cxnLst>
              <a:rect l="txL" t="txT" r="txR" b="txB"/>
              <a:pathLst>
                <a:path w="21600" h="12283" fill="none">
                  <a:moveTo>
                    <a:pt x="699" y="12282"/>
                  </a:moveTo>
                  <a:arcTo wR="21600" hR="21600" stAng="-11677185" swAng="1983182"/>
                </a:path>
                <a:path w="21600" h="12283" stroke="0">
                  <a:moveTo>
                    <a:pt x="699" y="12282"/>
                  </a:moveTo>
                  <a:arcTo wR="21600" hR="21600" stAng="-11677185" swAng="1983182"/>
                  <a:lnTo>
                    <a:pt x="21600" y="683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223252" name="任意多边形 223251"/>
            <p:cNvSpPr/>
            <p:nvPr/>
          </p:nvSpPr>
          <p:spPr>
            <a:xfrm>
              <a:off x="2455" y="1084"/>
              <a:ext cx="421" cy="681"/>
            </a:xfrm>
            <a:custGeom>
              <a:avLst/>
              <a:gdLst>
                <a:gd name="txL" fmla="*/ 0 w 12515"/>
                <a:gd name="txT" fmla="*/ 0 h 21600"/>
                <a:gd name="txR" fmla="*/ 12515 w 12515"/>
                <a:gd name="txB" fmla="*/ 21600 h 21600"/>
              </a:gdLst>
              <a:ahLst/>
              <a:cxnLst>
                <a:cxn ang="90">
                  <a:pos x="12514" y="20874"/>
                </a:cxn>
                <a:cxn ang="180">
                  <a:pos x="0" y="20446"/>
                </a:cxn>
                <a:cxn ang="270">
                  <a:pos x="6964" y="0"/>
                </a:cxn>
              </a:cxnLst>
              <a:rect l="txL" t="txT" r="txR" b="txB"/>
              <a:pathLst>
                <a:path w="12515" h="21600" fill="none">
                  <a:moveTo>
                    <a:pt x="12514" y="20874"/>
                  </a:moveTo>
                  <a:arcTo wR="21600" hR="21600" stAng="-17093363" swAng="2021907"/>
                </a:path>
                <a:path w="12515" h="21600" stroke="0">
                  <a:moveTo>
                    <a:pt x="12514" y="20874"/>
                  </a:moveTo>
                  <a:arcTo wR="21600" hR="21600" stAng="-17093363" swAng="2021907"/>
                  <a:lnTo>
                    <a:pt x="6964" y="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223253" name="任意多边形 223252"/>
            <p:cNvSpPr/>
            <p:nvPr/>
          </p:nvSpPr>
          <p:spPr>
            <a:xfrm>
              <a:off x="2446" y="1515"/>
              <a:ext cx="414" cy="681"/>
            </a:xfrm>
            <a:custGeom>
              <a:avLst/>
              <a:gdLst>
                <a:gd name="txL" fmla="*/ 0 w 12304"/>
                <a:gd name="txT" fmla="*/ 0 h 21600"/>
                <a:gd name="txR" fmla="*/ 12304 w 12304"/>
                <a:gd name="txB" fmla="*/ 21600 h 21600"/>
              </a:gdLst>
              <a:ahLst/>
              <a:cxnLst>
                <a:cxn ang="180">
                  <a:pos x="0" y="1114"/>
                </a:cxn>
                <a:cxn ang="270">
                  <a:pos x="12303" y="699"/>
                </a:cxn>
                <a:cxn ang="90">
                  <a:pos x="6850" y="21600"/>
                </a:cxn>
              </a:cxnLst>
              <a:rect l="txL" t="txT" r="txR" b="txB"/>
              <a:pathLst>
                <a:path w="12304" h="21600" fill="none">
                  <a:moveTo>
                    <a:pt x="0" y="1114"/>
                  </a:moveTo>
                  <a:arcTo wR="21600" hR="21600" stAng="-6509318" swAng="1986657"/>
                </a:path>
                <a:path w="12304" h="21600" stroke="0">
                  <a:moveTo>
                    <a:pt x="0" y="1114"/>
                  </a:moveTo>
                  <a:arcTo wR="21600" hR="21600" stAng="-6509318" swAng="1986657"/>
                  <a:lnTo>
                    <a:pt x="6850" y="2160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223254" name="任意多边形 223253"/>
            <p:cNvSpPr/>
            <p:nvPr/>
          </p:nvSpPr>
          <p:spPr>
            <a:xfrm>
              <a:off x="3179" y="1503"/>
              <a:ext cx="414" cy="681"/>
            </a:xfrm>
            <a:custGeom>
              <a:avLst/>
              <a:gdLst>
                <a:gd name="txL" fmla="*/ 0 w 12296"/>
                <a:gd name="txT" fmla="*/ 0 h 21600"/>
                <a:gd name="txR" fmla="*/ 12296 w 12296"/>
                <a:gd name="txB" fmla="*/ 21600 h 21600"/>
              </a:gdLst>
              <a:ahLst/>
              <a:cxnLst>
                <a:cxn ang="180">
                  <a:pos x="0" y="1114"/>
                </a:cxn>
                <a:cxn ang="270">
                  <a:pos x="12295" y="697"/>
                </a:cxn>
                <a:cxn ang="90">
                  <a:pos x="6850" y="21600"/>
                </a:cxn>
              </a:cxnLst>
              <a:rect l="txL" t="txT" r="txR" b="txB"/>
              <a:pathLst>
                <a:path w="12296" h="21600" fill="none">
                  <a:moveTo>
                    <a:pt x="0" y="1114"/>
                  </a:moveTo>
                  <a:arcTo wR="21600" hR="21600" stAng="-6509318" swAng="1985345"/>
                </a:path>
                <a:path w="12296" h="21600" stroke="0">
                  <a:moveTo>
                    <a:pt x="0" y="1114"/>
                  </a:moveTo>
                  <a:arcTo wR="21600" hR="21600" stAng="-6509318" swAng="1985345"/>
                  <a:lnTo>
                    <a:pt x="6850" y="2160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223255" name="任意多边形 223254"/>
            <p:cNvSpPr/>
            <p:nvPr/>
          </p:nvSpPr>
          <p:spPr>
            <a:xfrm>
              <a:off x="3187" y="1072"/>
              <a:ext cx="422" cy="681"/>
            </a:xfrm>
            <a:custGeom>
              <a:avLst/>
              <a:gdLst>
                <a:gd name="txL" fmla="*/ 0 w 12554"/>
                <a:gd name="txT" fmla="*/ 0 h 21600"/>
                <a:gd name="txR" fmla="*/ 12554 w 12554"/>
                <a:gd name="txB" fmla="*/ 21600 h 21600"/>
              </a:gdLst>
              <a:ahLst/>
              <a:cxnLst>
                <a:cxn ang="90">
                  <a:pos x="12553" y="20866"/>
                </a:cxn>
                <a:cxn ang="180">
                  <a:pos x="0" y="20443"/>
                </a:cxn>
                <a:cxn ang="270">
                  <a:pos x="6974" y="0"/>
                </a:cxn>
              </a:cxnLst>
              <a:rect l="txL" t="txT" r="txR" b="txB"/>
              <a:pathLst>
                <a:path w="12554" h="21600" fill="none">
                  <a:moveTo>
                    <a:pt x="12553" y="20866"/>
                  </a:moveTo>
                  <a:arcTo wR="21600" hR="21600" stAng="-17098151" swAng="2028356"/>
                </a:path>
                <a:path w="12554" h="21600" stroke="0">
                  <a:moveTo>
                    <a:pt x="12553" y="20866"/>
                  </a:moveTo>
                  <a:arcTo wR="21600" hR="21600" stAng="-17098151" swAng="2028356"/>
                  <a:lnTo>
                    <a:pt x="6974" y="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223256" name="任意多边形 223255"/>
            <p:cNvSpPr/>
            <p:nvPr/>
          </p:nvSpPr>
          <p:spPr>
            <a:xfrm>
              <a:off x="3192" y="2253"/>
              <a:ext cx="414" cy="681"/>
            </a:xfrm>
            <a:custGeom>
              <a:avLst/>
              <a:gdLst>
                <a:gd name="txL" fmla="*/ 0 w 12316"/>
                <a:gd name="txT" fmla="*/ 0 h 21600"/>
                <a:gd name="txR" fmla="*/ 12316 w 12316"/>
                <a:gd name="txB" fmla="*/ 21600 h 21600"/>
              </a:gdLst>
              <a:ahLst/>
              <a:cxnLst>
                <a:cxn ang="180">
                  <a:pos x="0" y="1113"/>
                </a:cxn>
                <a:cxn ang="270">
                  <a:pos x="12315" y="704"/>
                </a:cxn>
                <a:cxn ang="90">
                  <a:pos x="6845" y="21600"/>
                </a:cxn>
              </a:cxnLst>
              <a:rect l="txL" t="txT" r="txR" b="txB"/>
              <a:pathLst>
                <a:path w="12316" h="21600" fill="none">
                  <a:moveTo>
                    <a:pt x="0" y="1113"/>
                  </a:moveTo>
                  <a:arcTo wR="21600" hR="21600" stAng="-6508513" swAng="1988671"/>
                </a:path>
                <a:path w="12316" h="21600" stroke="0">
                  <a:moveTo>
                    <a:pt x="0" y="1113"/>
                  </a:moveTo>
                  <a:arcTo wR="21600" hR="21600" stAng="-6508513" swAng="1988671"/>
                  <a:lnTo>
                    <a:pt x="6845" y="2160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223257" name="任意多边形 223256"/>
            <p:cNvSpPr/>
            <p:nvPr/>
          </p:nvSpPr>
          <p:spPr>
            <a:xfrm>
              <a:off x="3202" y="1822"/>
              <a:ext cx="421" cy="681"/>
            </a:xfrm>
            <a:custGeom>
              <a:avLst/>
              <a:gdLst>
                <a:gd name="txL" fmla="*/ 0 w 12526"/>
                <a:gd name="txT" fmla="*/ 0 h 21600"/>
                <a:gd name="txR" fmla="*/ 12526 w 12526"/>
                <a:gd name="txB" fmla="*/ 21600 h 21600"/>
              </a:gdLst>
              <a:ahLst/>
              <a:cxnLst>
                <a:cxn ang="90">
                  <a:pos x="12526" y="20865"/>
                </a:cxn>
                <a:cxn ang="180">
                  <a:pos x="0" y="20453"/>
                </a:cxn>
                <a:cxn ang="270">
                  <a:pos x="6942" y="0"/>
                </a:cxn>
              </a:cxnLst>
              <a:rect l="txL" t="txT" r="txR" b="txB"/>
              <a:pathLst>
                <a:path w="12526" h="21600" fill="none">
                  <a:moveTo>
                    <a:pt x="12526" y="20865"/>
                  </a:moveTo>
                  <a:arcTo wR="21600" hR="21600" stAng="-17098961" swAng="2023831"/>
                </a:path>
                <a:path w="12526" h="21600" stroke="0">
                  <a:moveTo>
                    <a:pt x="12526" y="20865"/>
                  </a:moveTo>
                  <a:arcTo wR="21600" hR="21600" stAng="-17098961" swAng="2023831"/>
                  <a:lnTo>
                    <a:pt x="6942" y="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223258" name="任意多边形 223257"/>
            <p:cNvSpPr/>
            <p:nvPr/>
          </p:nvSpPr>
          <p:spPr>
            <a:xfrm>
              <a:off x="2472" y="2278"/>
              <a:ext cx="414" cy="681"/>
            </a:xfrm>
            <a:custGeom>
              <a:avLst/>
              <a:gdLst>
                <a:gd name="txL" fmla="*/ 0 w 12316"/>
                <a:gd name="txT" fmla="*/ 0 h 21600"/>
                <a:gd name="txR" fmla="*/ 12316 w 12316"/>
                <a:gd name="txB" fmla="*/ 21600 h 21600"/>
              </a:gdLst>
              <a:ahLst/>
              <a:cxnLst>
                <a:cxn ang="180">
                  <a:pos x="0" y="1113"/>
                </a:cxn>
                <a:cxn ang="270">
                  <a:pos x="12315" y="704"/>
                </a:cxn>
                <a:cxn ang="90">
                  <a:pos x="6845" y="21600"/>
                </a:cxn>
              </a:cxnLst>
              <a:rect l="txL" t="txT" r="txR" b="txB"/>
              <a:pathLst>
                <a:path w="12316" h="21600" fill="none">
                  <a:moveTo>
                    <a:pt x="0" y="1113"/>
                  </a:moveTo>
                  <a:arcTo wR="21600" hR="21600" stAng="-6508513" swAng="1988671"/>
                </a:path>
                <a:path w="12316" h="21600" stroke="0">
                  <a:moveTo>
                    <a:pt x="0" y="1113"/>
                  </a:moveTo>
                  <a:arcTo wR="21600" hR="21600" stAng="-6508513" swAng="1988671"/>
                  <a:lnTo>
                    <a:pt x="6845" y="2160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223259" name="任意多边形 223258"/>
            <p:cNvSpPr/>
            <p:nvPr/>
          </p:nvSpPr>
          <p:spPr>
            <a:xfrm>
              <a:off x="2482" y="1847"/>
              <a:ext cx="421" cy="681"/>
            </a:xfrm>
            <a:custGeom>
              <a:avLst/>
              <a:gdLst>
                <a:gd name="txL" fmla="*/ 0 w 12524"/>
                <a:gd name="txT" fmla="*/ 0 h 21600"/>
                <a:gd name="txR" fmla="*/ 12524 w 12524"/>
                <a:gd name="txB" fmla="*/ 21600 h 21600"/>
              </a:gdLst>
              <a:ahLst/>
              <a:cxnLst>
                <a:cxn ang="90">
                  <a:pos x="12524" y="20873"/>
                </a:cxn>
                <a:cxn ang="180">
                  <a:pos x="0" y="20444"/>
                </a:cxn>
                <a:cxn ang="270">
                  <a:pos x="6969" y="0"/>
                </a:cxn>
              </a:cxnLst>
              <a:rect l="txL" t="txT" r="txR" b="txB"/>
              <a:pathLst>
                <a:path w="12524" h="21600" fill="none">
                  <a:moveTo>
                    <a:pt x="12524" y="20873"/>
                  </a:moveTo>
                  <a:arcTo wR="21600" hR="21600" stAng="-17094173" swAng="2023573"/>
                </a:path>
                <a:path w="12524" h="21600" stroke="0">
                  <a:moveTo>
                    <a:pt x="12524" y="20873"/>
                  </a:moveTo>
                  <a:arcTo wR="21600" hR="21600" stAng="-17094173" swAng="2023573"/>
                  <a:lnTo>
                    <a:pt x="6969" y="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223260" name="任意多边形 223259"/>
            <p:cNvSpPr/>
            <p:nvPr/>
          </p:nvSpPr>
          <p:spPr>
            <a:xfrm>
              <a:off x="3215" y="2596"/>
              <a:ext cx="421" cy="681"/>
            </a:xfrm>
            <a:custGeom>
              <a:avLst/>
              <a:gdLst>
                <a:gd name="txL" fmla="*/ 0 w 12515"/>
                <a:gd name="txT" fmla="*/ 0 h 21600"/>
                <a:gd name="txR" fmla="*/ 12515 w 12515"/>
                <a:gd name="txB" fmla="*/ 21600 h 21600"/>
              </a:gdLst>
              <a:ahLst/>
              <a:cxnLst>
                <a:cxn ang="90">
                  <a:pos x="12514" y="20874"/>
                </a:cxn>
                <a:cxn ang="180">
                  <a:pos x="0" y="20446"/>
                </a:cxn>
                <a:cxn ang="270">
                  <a:pos x="6964" y="0"/>
                </a:cxn>
              </a:cxnLst>
              <a:rect l="txL" t="txT" r="txR" b="txB"/>
              <a:pathLst>
                <a:path w="12515" h="21600" fill="none">
                  <a:moveTo>
                    <a:pt x="12514" y="20874"/>
                  </a:moveTo>
                  <a:arcTo wR="21600" hR="21600" stAng="-17093363" swAng="2021907"/>
                </a:path>
                <a:path w="12515" h="21600" stroke="0">
                  <a:moveTo>
                    <a:pt x="12514" y="20874"/>
                  </a:moveTo>
                  <a:arcTo wR="21600" hR="21600" stAng="-17093363" swAng="2021907"/>
                  <a:lnTo>
                    <a:pt x="6964" y="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223261" name="任意多边形 223260"/>
            <p:cNvSpPr/>
            <p:nvPr/>
          </p:nvSpPr>
          <p:spPr>
            <a:xfrm>
              <a:off x="3206" y="3027"/>
              <a:ext cx="414" cy="681"/>
            </a:xfrm>
            <a:custGeom>
              <a:avLst/>
              <a:gdLst>
                <a:gd name="txL" fmla="*/ 0 w 12305"/>
                <a:gd name="txT" fmla="*/ 0 h 21600"/>
                <a:gd name="txR" fmla="*/ 12305 w 12305"/>
                <a:gd name="txB" fmla="*/ 21600 h 21600"/>
              </a:gdLst>
              <a:ahLst/>
              <a:cxnLst>
                <a:cxn ang="180">
                  <a:pos x="0" y="1106"/>
                </a:cxn>
                <a:cxn ang="270">
                  <a:pos x="12305" y="707"/>
                </a:cxn>
                <a:cxn ang="90">
                  <a:pos x="6823" y="21600"/>
                </a:cxn>
              </a:cxnLst>
              <a:rect l="txL" t="txT" r="txR" b="txB"/>
              <a:pathLst>
                <a:path w="12305" h="21600" fill="none">
                  <a:moveTo>
                    <a:pt x="0" y="1106"/>
                  </a:moveTo>
                  <a:arcTo wR="21600" hR="21600" stAng="-6504839" swAng="1986966"/>
                </a:path>
                <a:path w="12305" h="21600" stroke="0">
                  <a:moveTo>
                    <a:pt x="0" y="1106"/>
                  </a:moveTo>
                  <a:arcTo wR="21600" hR="21600" stAng="-6504839" swAng="1986966"/>
                  <a:lnTo>
                    <a:pt x="6823" y="2160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223262" name="任意多边形 223261"/>
            <p:cNvSpPr/>
            <p:nvPr/>
          </p:nvSpPr>
          <p:spPr>
            <a:xfrm>
              <a:off x="2468" y="2596"/>
              <a:ext cx="422" cy="681"/>
            </a:xfrm>
            <a:custGeom>
              <a:avLst/>
              <a:gdLst>
                <a:gd name="txL" fmla="*/ 0 w 12544"/>
                <a:gd name="txT" fmla="*/ 0 h 21600"/>
                <a:gd name="txR" fmla="*/ 12544 w 12544"/>
                <a:gd name="txB" fmla="*/ 21600 h 21600"/>
              </a:gdLst>
              <a:ahLst/>
              <a:cxnLst>
                <a:cxn ang="90">
                  <a:pos x="12543" y="20866"/>
                </a:cxn>
                <a:cxn ang="180">
                  <a:pos x="0" y="20446"/>
                </a:cxn>
                <a:cxn ang="270">
                  <a:pos x="6964" y="0"/>
                </a:cxn>
              </a:cxnLst>
              <a:rect l="txL" t="txT" r="txR" b="txB"/>
              <a:pathLst>
                <a:path w="12544" h="21600" fill="none">
                  <a:moveTo>
                    <a:pt x="12543" y="20866"/>
                  </a:moveTo>
                  <a:arcTo wR="21600" hR="21600" stAng="-17098151" swAng="2026695"/>
                </a:path>
                <a:path w="12544" h="21600" stroke="0">
                  <a:moveTo>
                    <a:pt x="12543" y="20866"/>
                  </a:moveTo>
                  <a:arcTo wR="21600" hR="21600" stAng="-17098151" swAng="2026695"/>
                  <a:lnTo>
                    <a:pt x="6964" y="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223263" name="任意多边形 223262"/>
            <p:cNvSpPr/>
            <p:nvPr/>
          </p:nvSpPr>
          <p:spPr>
            <a:xfrm>
              <a:off x="2459" y="3027"/>
              <a:ext cx="414" cy="681"/>
            </a:xfrm>
            <a:custGeom>
              <a:avLst/>
              <a:gdLst>
                <a:gd name="txL" fmla="*/ 0 w 12304"/>
                <a:gd name="txT" fmla="*/ 0 h 21600"/>
                <a:gd name="txR" fmla="*/ 12304 w 12304"/>
                <a:gd name="txB" fmla="*/ 21600 h 21600"/>
              </a:gdLst>
              <a:ahLst/>
              <a:cxnLst>
                <a:cxn ang="180">
                  <a:pos x="0" y="1114"/>
                </a:cxn>
                <a:cxn ang="270">
                  <a:pos x="12303" y="699"/>
                </a:cxn>
                <a:cxn ang="90">
                  <a:pos x="6850" y="21600"/>
                </a:cxn>
              </a:cxnLst>
              <a:rect l="txL" t="txT" r="txR" b="txB"/>
              <a:pathLst>
                <a:path w="12304" h="21600" fill="none">
                  <a:moveTo>
                    <a:pt x="0" y="1114"/>
                  </a:moveTo>
                  <a:arcTo wR="21600" hR="21600" stAng="-6509318" swAng="1986657"/>
                </a:path>
                <a:path w="12304" h="21600" stroke="0">
                  <a:moveTo>
                    <a:pt x="0" y="1114"/>
                  </a:moveTo>
                  <a:arcTo wR="21600" hR="21600" stAng="-6509318" swAng="1986657"/>
                  <a:lnTo>
                    <a:pt x="6850" y="2160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223264" name="矩形 223263"/>
            <p:cNvSpPr/>
            <p:nvPr/>
          </p:nvSpPr>
          <p:spPr>
            <a:xfrm>
              <a:off x="2948" y="2290"/>
              <a:ext cx="214" cy="240"/>
            </a:xfrm>
            <a:prstGeom prst="rect">
              <a:avLst/>
            </a:prstGeom>
            <a:noFill/>
            <a:ln w="9525">
              <a:noFill/>
            </a:ln>
          </p:spPr>
          <p:txBody>
            <a:bodyPr wrap="none" lIns="0" tIns="0" rIns="0" bIns="0">
              <a:spAutoFit/>
            </a:bodyPr>
            <a:lstStyle/>
            <a:p>
              <a:pPr algn="l"/>
              <a:r>
                <a:rPr lang="en-US" altLang="zh-CN" sz="2500" b="1">
                  <a:solidFill>
                    <a:srgbClr val="400000"/>
                  </a:solidFill>
                  <a:latin typeface="Times New Roman" panose="02020603050405020304" pitchFamily="18" charset="0"/>
                </a:rPr>
                <a:t>+4</a:t>
              </a:r>
              <a:endParaRPr lang="en-US" altLang="zh-CN">
                <a:latin typeface="Times New Roman" panose="02020603050405020304" pitchFamily="18" charset="0"/>
              </a:endParaRPr>
            </a:p>
          </p:txBody>
        </p:sp>
        <p:sp>
          <p:nvSpPr>
            <p:cNvPr id="223265" name="矩形 223264"/>
            <p:cNvSpPr/>
            <p:nvPr/>
          </p:nvSpPr>
          <p:spPr>
            <a:xfrm>
              <a:off x="2948" y="1528"/>
              <a:ext cx="214" cy="240"/>
            </a:xfrm>
            <a:prstGeom prst="rect">
              <a:avLst/>
            </a:prstGeom>
            <a:noFill/>
            <a:ln w="9525">
              <a:noFill/>
            </a:ln>
          </p:spPr>
          <p:txBody>
            <a:bodyPr wrap="none" lIns="0" tIns="0" rIns="0" bIns="0">
              <a:spAutoFit/>
            </a:bodyPr>
            <a:lstStyle/>
            <a:p>
              <a:pPr algn="l"/>
              <a:r>
                <a:rPr lang="en-US" altLang="zh-CN" sz="2500" b="1">
                  <a:solidFill>
                    <a:srgbClr val="400000"/>
                  </a:solidFill>
                  <a:latin typeface="Times New Roman" panose="02020603050405020304" pitchFamily="18" charset="0"/>
                </a:rPr>
                <a:t>+4</a:t>
              </a:r>
              <a:endParaRPr lang="en-US" altLang="zh-CN">
                <a:latin typeface="Times New Roman" panose="02020603050405020304" pitchFamily="18" charset="0"/>
              </a:endParaRPr>
            </a:p>
          </p:txBody>
        </p:sp>
        <p:sp>
          <p:nvSpPr>
            <p:cNvPr id="223266" name="矩形 223265"/>
            <p:cNvSpPr/>
            <p:nvPr/>
          </p:nvSpPr>
          <p:spPr>
            <a:xfrm>
              <a:off x="2948" y="3040"/>
              <a:ext cx="214" cy="240"/>
            </a:xfrm>
            <a:prstGeom prst="rect">
              <a:avLst/>
            </a:prstGeom>
            <a:noFill/>
            <a:ln w="9525">
              <a:noFill/>
            </a:ln>
          </p:spPr>
          <p:txBody>
            <a:bodyPr wrap="none" lIns="0" tIns="0" rIns="0" bIns="0">
              <a:spAutoFit/>
            </a:bodyPr>
            <a:lstStyle/>
            <a:p>
              <a:pPr algn="l"/>
              <a:r>
                <a:rPr lang="en-US" altLang="zh-CN" sz="2500" b="1">
                  <a:solidFill>
                    <a:srgbClr val="400000"/>
                  </a:solidFill>
                  <a:latin typeface="Times New Roman" panose="02020603050405020304" pitchFamily="18" charset="0"/>
                </a:rPr>
                <a:t>+4</a:t>
              </a:r>
              <a:endParaRPr lang="en-US" altLang="zh-CN">
                <a:latin typeface="Times New Roman" panose="02020603050405020304" pitchFamily="18" charset="0"/>
              </a:endParaRPr>
            </a:p>
          </p:txBody>
        </p:sp>
        <p:sp>
          <p:nvSpPr>
            <p:cNvPr id="223267" name="矩形 223266"/>
            <p:cNvSpPr/>
            <p:nvPr/>
          </p:nvSpPr>
          <p:spPr>
            <a:xfrm>
              <a:off x="3668" y="2278"/>
              <a:ext cx="214" cy="240"/>
            </a:xfrm>
            <a:prstGeom prst="rect">
              <a:avLst/>
            </a:prstGeom>
            <a:noFill/>
            <a:ln w="9525">
              <a:noFill/>
            </a:ln>
          </p:spPr>
          <p:txBody>
            <a:bodyPr wrap="none" lIns="0" tIns="0" rIns="0" bIns="0">
              <a:spAutoFit/>
            </a:bodyPr>
            <a:lstStyle/>
            <a:p>
              <a:pPr algn="l"/>
              <a:r>
                <a:rPr lang="en-US" altLang="zh-CN" sz="2500" b="1">
                  <a:solidFill>
                    <a:srgbClr val="400000"/>
                  </a:solidFill>
                  <a:latin typeface="Times New Roman" panose="02020603050405020304" pitchFamily="18" charset="0"/>
                </a:rPr>
                <a:t>+4</a:t>
              </a:r>
              <a:endParaRPr lang="en-US" altLang="zh-CN">
                <a:latin typeface="Times New Roman" panose="02020603050405020304" pitchFamily="18" charset="0"/>
              </a:endParaRPr>
            </a:p>
          </p:txBody>
        </p:sp>
        <p:sp>
          <p:nvSpPr>
            <p:cNvPr id="223268" name="矩形 223267"/>
            <p:cNvSpPr/>
            <p:nvPr/>
          </p:nvSpPr>
          <p:spPr>
            <a:xfrm>
              <a:off x="2175" y="2303"/>
              <a:ext cx="214" cy="240"/>
            </a:xfrm>
            <a:prstGeom prst="rect">
              <a:avLst/>
            </a:prstGeom>
            <a:noFill/>
            <a:ln w="9525">
              <a:noFill/>
            </a:ln>
          </p:spPr>
          <p:txBody>
            <a:bodyPr wrap="none" lIns="0" tIns="0" rIns="0" bIns="0">
              <a:spAutoFit/>
            </a:bodyPr>
            <a:lstStyle/>
            <a:p>
              <a:pPr algn="l"/>
              <a:r>
                <a:rPr lang="en-US" altLang="zh-CN" sz="2500" b="1">
                  <a:solidFill>
                    <a:srgbClr val="400000"/>
                  </a:solidFill>
                  <a:latin typeface="Times New Roman" panose="02020603050405020304" pitchFamily="18" charset="0"/>
                </a:rPr>
                <a:t>+4</a:t>
              </a:r>
              <a:endParaRPr lang="en-US" altLang="zh-CN">
                <a:latin typeface="Times New Roman" panose="02020603050405020304" pitchFamily="18" charset="0"/>
              </a:endParaRPr>
            </a:p>
          </p:txBody>
        </p:sp>
        <p:sp>
          <p:nvSpPr>
            <p:cNvPr id="223269" name="矩形 223268"/>
            <p:cNvSpPr/>
            <p:nvPr/>
          </p:nvSpPr>
          <p:spPr>
            <a:xfrm>
              <a:off x="3668" y="1528"/>
              <a:ext cx="214" cy="240"/>
            </a:xfrm>
            <a:prstGeom prst="rect">
              <a:avLst/>
            </a:prstGeom>
            <a:noFill/>
            <a:ln w="9525">
              <a:noFill/>
            </a:ln>
          </p:spPr>
          <p:txBody>
            <a:bodyPr wrap="none" lIns="0" tIns="0" rIns="0" bIns="0">
              <a:spAutoFit/>
            </a:bodyPr>
            <a:lstStyle/>
            <a:p>
              <a:pPr algn="l"/>
              <a:r>
                <a:rPr lang="en-US" altLang="zh-CN" sz="2500" b="1">
                  <a:solidFill>
                    <a:srgbClr val="400000"/>
                  </a:solidFill>
                  <a:latin typeface="Times New Roman" panose="02020603050405020304" pitchFamily="18" charset="0"/>
                </a:rPr>
                <a:t>+4</a:t>
              </a:r>
              <a:endParaRPr lang="en-US" altLang="zh-CN">
                <a:latin typeface="Times New Roman" panose="02020603050405020304" pitchFamily="18" charset="0"/>
              </a:endParaRPr>
            </a:p>
          </p:txBody>
        </p:sp>
        <p:sp>
          <p:nvSpPr>
            <p:cNvPr id="223270" name="矩形 223269"/>
            <p:cNvSpPr/>
            <p:nvPr/>
          </p:nvSpPr>
          <p:spPr>
            <a:xfrm>
              <a:off x="2162" y="1528"/>
              <a:ext cx="214" cy="240"/>
            </a:xfrm>
            <a:prstGeom prst="rect">
              <a:avLst/>
            </a:prstGeom>
            <a:noFill/>
            <a:ln w="9525">
              <a:noFill/>
            </a:ln>
          </p:spPr>
          <p:txBody>
            <a:bodyPr wrap="none" lIns="0" tIns="0" rIns="0" bIns="0">
              <a:spAutoFit/>
            </a:bodyPr>
            <a:lstStyle/>
            <a:p>
              <a:pPr algn="l"/>
              <a:r>
                <a:rPr lang="en-US" altLang="zh-CN" sz="2500" b="1">
                  <a:solidFill>
                    <a:srgbClr val="400000"/>
                  </a:solidFill>
                  <a:latin typeface="Times New Roman" panose="02020603050405020304" pitchFamily="18" charset="0"/>
                </a:rPr>
                <a:t>+4</a:t>
              </a:r>
              <a:endParaRPr lang="en-US" altLang="zh-CN">
                <a:latin typeface="Times New Roman" panose="02020603050405020304" pitchFamily="18" charset="0"/>
              </a:endParaRPr>
            </a:p>
          </p:txBody>
        </p:sp>
        <p:sp>
          <p:nvSpPr>
            <p:cNvPr id="223271" name="矩形 223270"/>
            <p:cNvSpPr/>
            <p:nvPr/>
          </p:nvSpPr>
          <p:spPr>
            <a:xfrm>
              <a:off x="2162" y="3027"/>
              <a:ext cx="214" cy="240"/>
            </a:xfrm>
            <a:prstGeom prst="rect">
              <a:avLst/>
            </a:prstGeom>
            <a:noFill/>
            <a:ln w="9525">
              <a:noFill/>
            </a:ln>
          </p:spPr>
          <p:txBody>
            <a:bodyPr wrap="none" lIns="0" tIns="0" rIns="0" bIns="0">
              <a:spAutoFit/>
            </a:bodyPr>
            <a:lstStyle/>
            <a:p>
              <a:pPr algn="l"/>
              <a:r>
                <a:rPr lang="en-US" altLang="zh-CN" sz="2500" b="1">
                  <a:solidFill>
                    <a:srgbClr val="400000"/>
                  </a:solidFill>
                  <a:latin typeface="Times New Roman" panose="02020603050405020304" pitchFamily="18" charset="0"/>
                </a:rPr>
                <a:t>+4</a:t>
              </a:r>
              <a:endParaRPr lang="en-US" altLang="zh-CN">
                <a:latin typeface="Times New Roman" panose="02020603050405020304" pitchFamily="18" charset="0"/>
              </a:endParaRPr>
            </a:p>
          </p:txBody>
        </p:sp>
        <p:sp>
          <p:nvSpPr>
            <p:cNvPr id="223272" name="矩形 223271"/>
            <p:cNvSpPr/>
            <p:nvPr/>
          </p:nvSpPr>
          <p:spPr>
            <a:xfrm>
              <a:off x="3681" y="3040"/>
              <a:ext cx="214" cy="240"/>
            </a:xfrm>
            <a:prstGeom prst="rect">
              <a:avLst/>
            </a:prstGeom>
            <a:noFill/>
            <a:ln w="9525">
              <a:noFill/>
            </a:ln>
          </p:spPr>
          <p:txBody>
            <a:bodyPr wrap="none" lIns="0" tIns="0" rIns="0" bIns="0">
              <a:spAutoFit/>
            </a:bodyPr>
            <a:lstStyle/>
            <a:p>
              <a:pPr algn="l"/>
              <a:r>
                <a:rPr lang="en-US" altLang="zh-CN" sz="2500" b="1">
                  <a:solidFill>
                    <a:srgbClr val="400000"/>
                  </a:solidFill>
                  <a:latin typeface="Times New Roman" panose="02020603050405020304" pitchFamily="18" charset="0"/>
                </a:rPr>
                <a:t>+4</a:t>
              </a:r>
              <a:endParaRPr lang="en-US" altLang="zh-CN">
                <a:latin typeface="Times New Roman" panose="02020603050405020304" pitchFamily="18" charset="0"/>
              </a:endParaRPr>
            </a:p>
          </p:txBody>
        </p:sp>
        <p:sp>
          <p:nvSpPr>
            <p:cNvPr id="223273" name="椭圆 223272"/>
            <p:cNvSpPr/>
            <p:nvPr/>
          </p:nvSpPr>
          <p:spPr>
            <a:xfrm>
              <a:off x="2882" y="2228"/>
              <a:ext cx="373" cy="349"/>
            </a:xfrm>
            <a:prstGeom prst="ellipse">
              <a:avLst/>
            </a:prstGeom>
            <a:noFill/>
            <a:ln w="20638" cap="flat" cmpd="sng">
              <a:solidFill>
                <a:srgbClr val="000000"/>
              </a:solidFill>
              <a:prstDash val="solid"/>
              <a:headEnd type="none" w="med" len="med"/>
              <a:tailEnd type="none" w="med" len="med"/>
            </a:ln>
          </p:spPr>
          <p:txBody>
            <a:bodyPr/>
            <a:lstStyle/>
            <a:p>
              <a:endParaRPr lang="zh-CN" altLang="en-US"/>
            </a:p>
          </p:txBody>
        </p:sp>
        <p:sp>
          <p:nvSpPr>
            <p:cNvPr id="223274" name="椭圆 223273"/>
            <p:cNvSpPr/>
            <p:nvPr/>
          </p:nvSpPr>
          <p:spPr>
            <a:xfrm>
              <a:off x="2882" y="2228"/>
              <a:ext cx="373" cy="349"/>
            </a:xfrm>
            <a:prstGeom prst="ellipse">
              <a:avLst/>
            </a:prstGeom>
            <a:noFill/>
            <a:ln w="20638" cap="flat" cmpd="sng">
              <a:solidFill>
                <a:srgbClr val="400000"/>
              </a:solidFill>
              <a:prstDash val="solid"/>
              <a:headEnd type="none" w="med" len="med"/>
              <a:tailEnd type="none" w="med" len="med"/>
            </a:ln>
          </p:spPr>
          <p:txBody>
            <a:bodyPr/>
            <a:lstStyle/>
            <a:p>
              <a:endParaRPr lang="zh-CN" altLang="en-US"/>
            </a:p>
          </p:txBody>
        </p:sp>
        <p:sp>
          <p:nvSpPr>
            <p:cNvPr id="223275" name="椭圆 223274"/>
            <p:cNvSpPr/>
            <p:nvPr/>
          </p:nvSpPr>
          <p:spPr>
            <a:xfrm>
              <a:off x="3015" y="2615"/>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276" name="椭圆 223275"/>
            <p:cNvSpPr/>
            <p:nvPr/>
          </p:nvSpPr>
          <p:spPr>
            <a:xfrm>
              <a:off x="2735" y="2353"/>
              <a:ext cx="107" cy="99"/>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277" name="椭圆 223276"/>
            <p:cNvSpPr/>
            <p:nvPr/>
          </p:nvSpPr>
          <p:spPr>
            <a:xfrm>
              <a:off x="3282" y="2340"/>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278" name="椭圆 223277"/>
            <p:cNvSpPr/>
            <p:nvPr/>
          </p:nvSpPr>
          <p:spPr>
            <a:xfrm>
              <a:off x="3015" y="2078"/>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279" name="椭圆 223278"/>
            <p:cNvSpPr/>
            <p:nvPr/>
          </p:nvSpPr>
          <p:spPr>
            <a:xfrm>
              <a:off x="2735" y="1590"/>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280" name="椭圆 223279"/>
            <p:cNvSpPr/>
            <p:nvPr/>
          </p:nvSpPr>
          <p:spPr>
            <a:xfrm>
              <a:off x="3015" y="1853"/>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281" name="椭圆 223280"/>
            <p:cNvSpPr/>
            <p:nvPr/>
          </p:nvSpPr>
          <p:spPr>
            <a:xfrm>
              <a:off x="3015" y="1315"/>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282" name="椭圆 223281"/>
            <p:cNvSpPr/>
            <p:nvPr/>
          </p:nvSpPr>
          <p:spPr>
            <a:xfrm>
              <a:off x="3282" y="1578"/>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283" name="椭圆 223282"/>
            <p:cNvSpPr/>
            <p:nvPr/>
          </p:nvSpPr>
          <p:spPr>
            <a:xfrm>
              <a:off x="2882" y="1465"/>
              <a:ext cx="373" cy="350"/>
            </a:xfrm>
            <a:prstGeom prst="ellipse">
              <a:avLst/>
            </a:prstGeom>
            <a:noFill/>
            <a:ln w="20638" cap="flat" cmpd="sng">
              <a:solidFill>
                <a:srgbClr val="000000"/>
              </a:solidFill>
              <a:prstDash val="solid"/>
              <a:headEnd type="none" w="med" len="med"/>
              <a:tailEnd type="none" w="med" len="med"/>
            </a:ln>
          </p:spPr>
          <p:txBody>
            <a:bodyPr/>
            <a:lstStyle/>
            <a:p>
              <a:endParaRPr lang="zh-CN" altLang="en-US"/>
            </a:p>
          </p:txBody>
        </p:sp>
        <p:sp>
          <p:nvSpPr>
            <p:cNvPr id="223284" name="椭圆 223283"/>
            <p:cNvSpPr/>
            <p:nvPr/>
          </p:nvSpPr>
          <p:spPr>
            <a:xfrm>
              <a:off x="2882" y="1465"/>
              <a:ext cx="373" cy="350"/>
            </a:xfrm>
            <a:prstGeom prst="ellipse">
              <a:avLst/>
            </a:prstGeom>
            <a:noFill/>
            <a:ln w="20638" cap="flat" cmpd="sng">
              <a:solidFill>
                <a:srgbClr val="400000"/>
              </a:solidFill>
              <a:prstDash val="solid"/>
              <a:headEnd type="none" w="med" len="med"/>
              <a:tailEnd type="none" w="med" len="med"/>
            </a:ln>
          </p:spPr>
          <p:txBody>
            <a:bodyPr/>
            <a:lstStyle/>
            <a:p>
              <a:endParaRPr lang="zh-CN" altLang="en-US"/>
            </a:p>
          </p:txBody>
        </p:sp>
        <p:sp>
          <p:nvSpPr>
            <p:cNvPr id="223285" name="椭圆 223284"/>
            <p:cNvSpPr/>
            <p:nvPr/>
          </p:nvSpPr>
          <p:spPr>
            <a:xfrm>
              <a:off x="3015" y="2827"/>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286" name="椭圆 223285"/>
            <p:cNvSpPr/>
            <p:nvPr/>
          </p:nvSpPr>
          <p:spPr>
            <a:xfrm>
              <a:off x="3282" y="3090"/>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287" name="椭圆 223286"/>
            <p:cNvSpPr/>
            <p:nvPr/>
          </p:nvSpPr>
          <p:spPr>
            <a:xfrm>
              <a:off x="2882" y="2977"/>
              <a:ext cx="373" cy="350"/>
            </a:xfrm>
            <a:prstGeom prst="ellipse">
              <a:avLst/>
            </a:prstGeom>
            <a:noFill/>
            <a:ln w="20638" cap="flat" cmpd="sng">
              <a:solidFill>
                <a:srgbClr val="400000"/>
              </a:solidFill>
              <a:prstDash val="solid"/>
              <a:headEnd type="none" w="med" len="med"/>
              <a:tailEnd type="none" w="med" len="med"/>
            </a:ln>
          </p:spPr>
          <p:txBody>
            <a:bodyPr/>
            <a:lstStyle/>
            <a:p>
              <a:endParaRPr lang="zh-CN" altLang="en-US"/>
            </a:p>
          </p:txBody>
        </p:sp>
        <p:sp>
          <p:nvSpPr>
            <p:cNvPr id="223288" name="椭圆 223287"/>
            <p:cNvSpPr/>
            <p:nvPr/>
          </p:nvSpPr>
          <p:spPr>
            <a:xfrm>
              <a:off x="3015" y="3365"/>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289" name="椭圆 223288"/>
            <p:cNvSpPr/>
            <p:nvPr/>
          </p:nvSpPr>
          <p:spPr>
            <a:xfrm>
              <a:off x="2882" y="2977"/>
              <a:ext cx="373" cy="350"/>
            </a:xfrm>
            <a:prstGeom prst="ellipse">
              <a:avLst/>
            </a:prstGeom>
            <a:noFill/>
            <a:ln w="20638" cap="flat" cmpd="sng">
              <a:solidFill>
                <a:srgbClr val="000000"/>
              </a:solidFill>
              <a:prstDash val="solid"/>
              <a:headEnd type="none" w="med" len="med"/>
              <a:tailEnd type="none" w="med" len="med"/>
            </a:ln>
          </p:spPr>
          <p:txBody>
            <a:bodyPr/>
            <a:lstStyle/>
            <a:p>
              <a:endParaRPr lang="zh-CN" altLang="en-US"/>
            </a:p>
          </p:txBody>
        </p:sp>
        <p:sp>
          <p:nvSpPr>
            <p:cNvPr id="223290" name="椭圆 223289"/>
            <p:cNvSpPr/>
            <p:nvPr/>
          </p:nvSpPr>
          <p:spPr>
            <a:xfrm>
              <a:off x="2735" y="3102"/>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291" name="椭圆 223290"/>
            <p:cNvSpPr/>
            <p:nvPr/>
          </p:nvSpPr>
          <p:spPr>
            <a:xfrm>
              <a:off x="3602" y="2215"/>
              <a:ext cx="373" cy="350"/>
            </a:xfrm>
            <a:prstGeom prst="ellipse">
              <a:avLst/>
            </a:prstGeom>
            <a:noFill/>
            <a:ln w="20638" cap="flat" cmpd="sng">
              <a:solidFill>
                <a:srgbClr val="400000"/>
              </a:solidFill>
              <a:prstDash val="solid"/>
              <a:headEnd type="none" w="med" len="med"/>
              <a:tailEnd type="none" w="med" len="med"/>
            </a:ln>
          </p:spPr>
          <p:txBody>
            <a:bodyPr/>
            <a:lstStyle/>
            <a:p>
              <a:endParaRPr lang="zh-CN" altLang="en-US"/>
            </a:p>
          </p:txBody>
        </p:sp>
        <p:sp>
          <p:nvSpPr>
            <p:cNvPr id="223292" name="椭圆 223291"/>
            <p:cNvSpPr/>
            <p:nvPr/>
          </p:nvSpPr>
          <p:spPr>
            <a:xfrm>
              <a:off x="3602" y="2215"/>
              <a:ext cx="373" cy="350"/>
            </a:xfrm>
            <a:prstGeom prst="ellipse">
              <a:avLst/>
            </a:prstGeom>
            <a:noFill/>
            <a:ln w="20638" cap="flat" cmpd="sng">
              <a:solidFill>
                <a:srgbClr val="000000"/>
              </a:solidFill>
              <a:prstDash val="solid"/>
              <a:headEnd type="none" w="med" len="med"/>
              <a:tailEnd type="none" w="med" len="med"/>
            </a:ln>
          </p:spPr>
          <p:txBody>
            <a:bodyPr/>
            <a:lstStyle/>
            <a:p>
              <a:endParaRPr lang="zh-CN" altLang="en-US"/>
            </a:p>
          </p:txBody>
        </p:sp>
        <p:sp>
          <p:nvSpPr>
            <p:cNvPr id="223293" name="椭圆 223292"/>
            <p:cNvSpPr/>
            <p:nvPr/>
          </p:nvSpPr>
          <p:spPr>
            <a:xfrm>
              <a:off x="3455" y="2340"/>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294" name="椭圆 223293"/>
            <p:cNvSpPr/>
            <p:nvPr/>
          </p:nvSpPr>
          <p:spPr>
            <a:xfrm>
              <a:off x="4001" y="2328"/>
              <a:ext cx="107" cy="99"/>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295" name="椭圆 223294"/>
            <p:cNvSpPr/>
            <p:nvPr/>
          </p:nvSpPr>
          <p:spPr>
            <a:xfrm>
              <a:off x="3735" y="2065"/>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296" name="椭圆 223295"/>
            <p:cNvSpPr/>
            <p:nvPr/>
          </p:nvSpPr>
          <p:spPr>
            <a:xfrm>
              <a:off x="3735" y="2602"/>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297" name="椭圆 223296"/>
            <p:cNvSpPr/>
            <p:nvPr/>
          </p:nvSpPr>
          <p:spPr>
            <a:xfrm>
              <a:off x="2242" y="2090"/>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298" name="椭圆 223297"/>
            <p:cNvSpPr/>
            <p:nvPr/>
          </p:nvSpPr>
          <p:spPr>
            <a:xfrm>
              <a:off x="2242" y="2627"/>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299" name="椭圆 223298"/>
            <p:cNvSpPr/>
            <p:nvPr/>
          </p:nvSpPr>
          <p:spPr>
            <a:xfrm>
              <a:off x="2508" y="2353"/>
              <a:ext cx="107" cy="99"/>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300" name="椭圆 223299"/>
            <p:cNvSpPr/>
            <p:nvPr/>
          </p:nvSpPr>
          <p:spPr>
            <a:xfrm>
              <a:off x="2109" y="2240"/>
              <a:ext cx="373" cy="350"/>
            </a:xfrm>
            <a:prstGeom prst="ellipse">
              <a:avLst/>
            </a:prstGeom>
            <a:noFill/>
            <a:ln w="20638" cap="flat" cmpd="sng">
              <a:solidFill>
                <a:srgbClr val="400000"/>
              </a:solidFill>
              <a:prstDash val="solid"/>
              <a:headEnd type="none" w="med" len="med"/>
              <a:tailEnd type="none" w="med" len="med"/>
            </a:ln>
          </p:spPr>
          <p:txBody>
            <a:bodyPr/>
            <a:lstStyle/>
            <a:p>
              <a:endParaRPr lang="zh-CN" altLang="en-US"/>
            </a:p>
          </p:txBody>
        </p:sp>
        <p:sp>
          <p:nvSpPr>
            <p:cNvPr id="223301" name="椭圆 223300"/>
            <p:cNvSpPr/>
            <p:nvPr/>
          </p:nvSpPr>
          <p:spPr>
            <a:xfrm>
              <a:off x="2109" y="2240"/>
              <a:ext cx="373" cy="350"/>
            </a:xfrm>
            <a:prstGeom prst="ellipse">
              <a:avLst/>
            </a:prstGeom>
            <a:noFill/>
            <a:ln w="20638" cap="flat" cmpd="sng">
              <a:solidFill>
                <a:srgbClr val="000000"/>
              </a:solidFill>
              <a:prstDash val="solid"/>
              <a:headEnd type="none" w="med" len="med"/>
              <a:tailEnd type="none" w="med" len="med"/>
            </a:ln>
          </p:spPr>
          <p:txBody>
            <a:bodyPr/>
            <a:lstStyle/>
            <a:p>
              <a:endParaRPr lang="zh-CN" altLang="en-US"/>
            </a:p>
          </p:txBody>
        </p:sp>
        <p:sp>
          <p:nvSpPr>
            <p:cNvPr id="223302" name="椭圆 223301"/>
            <p:cNvSpPr/>
            <p:nvPr/>
          </p:nvSpPr>
          <p:spPr>
            <a:xfrm>
              <a:off x="1962" y="2365"/>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303" name="椭圆 223302"/>
            <p:cNvSpPr/>
            <p:nvPr/>
          </p:nvSpPr>
          <p:spPr>
            <a:xfrm>
              <a:off x="3455" y="1590"/>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304" name="椭圆 223303"/>
            <p:cNvSpPr/>
            <p:nvPr/>
          </p:nvSpPr>
          <p:spPr>
            <a:xfrm>
              <a:off x="3602" y="1465"/>
              <a:ext cx="373" cy="350"/>
            </a:xfrm>
            <a:prstGeom prst="ellipse">
              <a:avLst/>
            </a:prstGeom>
            <a:noFill/>
            <a:ln w="20638" cap="flat" cmpd="sng">
              <a:solidFill>
                <a:srgbClr val="000000"/>
              </a:solidFill>
              <a:prstDash val="solid"/>
              <a:headEnd type="none" w="med" len="med"/>
              <a:tailEnd type="none" w="med" len="med"/>
            </a:ln>
          </p:spPr>
          <p:txBody>
            <a:bodyPr/>
            <a:lstStyle/>
            <a:p>
              <a:endParaRPr lang="zh-CN" altLang="en-US"/>
            </a:p>
          </p:txBody>
        </p:sp>
        <p:sp>
          <p:nvSpPr>
            <p:cNvPr id="223305" name="椭圆 223304"/>
            <p:cNvSpPr/>
            <p:nvPr/>
          </p:nvSpPr>
          <p:spPr>
            <a:xfrm>
              <a:off x="4001" y="1578"/>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306" name="椭圆 223305"/>
            <p:cNvSpPr/>
            <p:nvPr/>
          </p:nvSpPr>
          <p:spPr>
            <a:xfrm>
              <a:off x="3735" y="1315"/>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307" name="椭圆 223306"/>
            <p:cNvSpPr/>
            <p:nvPr/>
          </p:nvSpPr>
          <p:spPr>
            <a:xfrm>
              <a:off x="3735" y="1853"/>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308" name="椭圆 223307"/>
            <p:cNvSpPr/>
            <p:nvPr/>
          </p:nvSpPr>
          <p:spPr>
            <a:xfrm>
              <a:off x="3602" y="1465"/>
              <a:ext cx="373" cy="350"/>
            </a:xfrm>
            <a:prstGeom prst="ellipse">
              <a:avLst/>
            </a:prstGeom>
            <a:noFill/>
            <a:ln w="20638" cap="flat" cmpd="sng">
              <a:solidFill>
                <a:srgbClr val="400000"/>
              </a:solidFill>
              <a:prstDash val="solid"/>
              <a:headEnd type="none" w="med" len="med"/>
              <a:tailEnd type="none" w="med" len="med"/>
            </a:ln>
          </p:spPr>
          <p:txBody>
            <a:bodyPr/>
            <a:lstStyle/>
            <a:p>
              <a:endParaRPr lang="zh-CN" altLang="en-US"/>
            </a:p>
          </p:txBody>
        </p:sp>
        <p:sp>
          <p:nvSpPr>
            <p:cNvPr id="223309" name="椭圆 223308"/>
            <p:cNvSpPr/>
            <p:nvPr/>
          </p:nvSpPr>
          <p:spPr>
            <a:xfrm>
              <a:off x="2229" y="1315"/>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310" name="椭圆 223309"/>
            <p:cNvSpPr/>
            <p:nvPr/>
          </p:nvSpPr>
          <p:spPr>
            <a:xfrm>
              <a:off x="2095" y="1465"/>
              <a:ext cx="373" cy="350"/>
            </a:xfrm>
            <a:prstGeom prst="ellipse">
              <a:avLst/>
            </a:prstGeom>
            <a:noFill/>
            <a:ln w="20638" cap="flat" cmpd="sng">
              <a:solidFill>
                <a:srgbClr val="000000"/>
              </a:solidFill>
              <a:prstDash val="solid"/>
              <a:headEnd type="none" w="med" len="med"/>
              <a:tailEnd type="none" w="med" len="med"/>
            </a:ln>
          </p:spPr>
          <p:txBody>
            <a:bodyPr/>
            <a:lstStyle/>
            <a:p>
              <a:endParaRPr lang="zh-CN" altLang="en-US"/>
            </a:p>
          </p:txBody>
        </p:sp>
        <p:sp>
          <p:nvSpPr>
            <p:cNvPr id="223311" name="椭圆 223310"/>
            <p:cNvSpPr/>
            <p:nvPr/>
          </p:nvSpPr>
          <p:spPr>
            <a:xfrm>
              <a:off x="2495" y="1578"/>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312" name="椭圆 223311"/>
            <p:cNvSpPr/>
            <p:nvPr/>
          </p:nvSpPr>
          <p:spPr>
            <a:xfrm>
              <a:off x="2229" y="1853"/>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313" name="椭圆 223312"/>
            <p:cNvSpPr/>
            <p:nvPr/>
          </p:nvSpPr>
          <p:spPr>
            <a:xfrm>
              <a:off x="1949" y="1590"/>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314" name="椭圆 223313"/>
            <p:cNvSpPr/>
            <p:nvPr/>
          </p:nvSpPr>
          <p:spPr>
            <a:xfrm>
              <a:off x="2095" y="1465"/>
              <a:ext cx="373" cy="350"/>
            </a:xfrm>
            <a:prstGeom prst="ellipse">
              <a:avLst/>
            </a:prstGeom>
            <a:noFill/>
            <a:ln w="20638" cap="flat" cmpd="sng">
              <a:solidFill>
                <a:srgbClr val="400000"/>
              </a:solidFill>
              <a:prstDash val="solid"/>
              <a:headEnd type="none" w="med" len="med"/>
              <a:tailEnd type="none" w="med" len="med"/>
            </a:ln>
          </p:spPr>
          <p:txBody>
            <a:bodyPr/>
            <a:lstStyle/>
            <a:p>
              <a:endParaRPr lang="zh-CN" altLang="en-US"/>
            </a:p>
          </p:txBody>
        </p:sp>
        <p:sp>
          <p:nvSpPr>
            <p:cNvPr id="223315" name="椭圆 223314"/>
            <p:cNvSpPr/>
            <p:nvPr/>
          </p:nvSpPr>
          <p:spPr>
            <a:xfrm>
              <a:off x="2229" y="3352"/>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316" name="椭圆 223315"/>
            <p:cNvSpPr/>
            <p:nvPr/>
          </p:nvSpPr>
          <p:spPr>
            <a:xfrm>
              <a:off x="2229" y="2815"/>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317" name="椭圆 223316"/>
            <p:cNvSpPr/>
            <p:nvPr/>
          </p:nvSpPr>
          <p:spPr>
            <a:xfrm>
              <a:off x="2495" y="3077"/>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318" name="椭圆 223317"/>
            <p:cNvSpPr/>
            <p:nvPr/>
          </p:nvSpPr>
          <p:spPr>
            <a:xfrm>
              <a:off x="2095" y="2965"/>
              <a:ext cx="373" cy="350"/>
            </a:xfrm>
            <a:prstGeom prst="ellipse">
              <a:avLst/>
            </a:prstGeom>
            <a:noFill/>
            <a:ln w="20638" cap="flat" cmpd="sng">
              <a:solidFill>
                <a:srgbClr val="400000"/>
              </a:solidFill>
              <a:prstDash val="solid"/>
              <a:headEnd type="none" w="med" len="med"/>
              <a:tailEnd type="none" w="med" len="med"/>
            </a:ln>
          </p:spPr>
          <p:txBody>
            <a:bodyPr/>
            <a:lstStyle/>
            <a:p>
              <a:endParaRPr lang="zh-CN" altLang="en-US"/>
            </a:p>
          </p:txBody>
        </p:sp>
        <p:sp>
          <p:nvSpPr>
            <p:cNvPr id="223319" name="椭圆 223318"/>
            <p:cNvSpPr/>
            <p:nvPr/>
          </p:nvSpPr>
          <p:spPr>
            <a:xfrm>
              <a:off x="2095" y="2965"/>
              <a:ext cx="373" cy="350"/>
            </a:xfrm>
            <a:prstGeom prst="ellipse">
              <a:avLst/>
            </a:prstGeom>
            <a:noFill/>
            <a:ln w="20638" cap="flat" cmpd="sng">
              <a:solidFill>
                <a:srgbClr val="000000"/>
              </a:solidFill>
              <a:prstDash val="solid"/>
              <a:headEnd type="none" w="med" len="med"/>
              <a:tailEnd type="none" w="med" len="med"/>
            </a:ln>
          </p:spPr>
          <p:txBody>
            <a:bodyPr/>
            <a:lstStyle/>
            <a:p>
              <a:endParaRPr lang="zh-CN" altLang="en-US"/>
            </a:p>
          </p:txBody>
        </p:sp>
        <p:sp>
          <p:nvSpPr>
            <p:cNvPr id="223320" name="椭圆 223319"/>
            <p:cNvSpPr/>
            <p:nvPr/>
          </p:nvSpPr>
          <p:spPr>
            <a:xfrm>
              <a:off x="1949" y="3090"/>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321" name="椭圆 223320"/>
            <p:cNvSpPr/>
            <p:nvPr/>
          </p:nvSpPr>
          <p:spPr>
            <a:xfrm>
              <a:off x="3615" y="2977"/>
              <a:ext cx="373" cy="350"/>
            </a:xfrm>
            <a:prstGeom prst="ellipse">
              <a:avLst/>
            </a:prstGeom>
            <a:noFill/>
            <a:ln w="20638" cap="flat" cmpd="sng">
              <a:solidFill>
                <a:srgbClr val="000000"/>
              </a:solidFill>
              <a:prstDash val="solid"/>
              <a:headEnd type="none" w="med" len="med"/>
              <a:tailEnd type="none" w="med" len="med"/>
            </a:ln>
          </p:spPr>
          <p:txBody>
            <a:bodyPr/>
            <a:lstStyle/>
            <a:p>
              <a:endParaRPr lang="zh-CN" altLang="en-US"/>
            </a:p>
          </p:txBody>
        </p:sp>
        <p:sp>
          <p:nvSpPr>
            <p:cNvPr id="223322" name="椭圆 223321"/>
            <p:cNvSpPr/>
            <p:nvPr/>
          </p:nvSpPr>
          <p:spPr>
            <a:xfrm>
              <a:off x="4015" y="3090"/>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323" name="椭圆 223322"/>
            <p:cNvSpPr/>
            <p:nvPr/>
          </p:nvSpPr>
          <p:spPr>
            <a:xfrm>
              <a:off x="3748" y="2827"/>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324" name="椭圆 223323"/>
            <p:cNvSpPr/>
            <p:nvPr/>
          </p:nvSpPr>
          <p:spPr>
            <a:xfrm>
              <a:off x="3468" y="3102"/>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325" name="椭圆 223324"/>
            <p:cNvSpPr/>
            <p:nvPr/>
          </p:nvSpPr>
          <p:spPr>
            <a:xfrm>
              <a:off x="3748" y="3365"/>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326" name="椭圆 223325"/>
            <p:cNvSpPr/>
            <p:nvPr/>
          </p:nvSpPr>
          <p:spPr>
            <a:xfrm>
              <a:off x="3615" y="2977"/>
              <a:ext cx="373" cy="350"/>
            </a:xfrm>
            <a:prstGeom prst="ellipse">
              <a:avLst/>
            </a:prstGeom>
            <a:noFill/>
            <a:ln w="20638" cap="flat" cmpd="sng">
              <a:solidFill>
                <a:srgbClr val="400000"/>
              </a:solidFill>
              <a:prstDash val="solid"/>
              <a:headEnd type="none" w="med" len="med"/>
              <a:tailEnd type="none" w="med" len="med"/>
            </a:ln>
          </p:spPr>
          <p:txBody>
            <a:bodyPr/>
            <a:lstStyle/>
            <a:p>
              <a:endParaRPr lang="zh-CN" altLang="en-US"/>
            </a:p>
          </p:txBody>
        </p:sp>
      </p:grpSp>
      <p:sp>
        <p:nvSpPr>
          <p:cNvPr id="2" name="文本框 1"/>
          <p:cNvSpPr txBox="1"/>
          <p:nvPr/>
        </p:nvSpPr>
        <p:spPr>
          <a:xfrm>
            <a:off x="322580" y="1383030"/>
            <a:ext cx="4023360" cy="4831080"/>
          </a:xfrm>
          <a:prstGeom prst="rect">
            <a:avLst/>
          </a:prstGeom>
          <a:noFill/>
        </p:spPr>
        <p:txBody>
          <a:bodyPr wrap="square" rtlCol="0" anchor="t">
            <a:spAutoFit/>
          </a:bodyPr>
          <a:p>
            <a:r>
              <a:rPr lang="zh-CN" altLang="en-US" sz="2800" b="1"/>
              <a:t>共价键</a:t>
            </a:r>
            <a:r>
              <a:rPr lang="zh-CN" altLang="en-US" sz="2800"/>
              <a:t>（covalent bond），是化学键的一种，两个或多个原子共同使用它们的外层电子，在理想情况下达到电子饱和的状态，由此组成比较稳定的化学结构。像这样由几个相邻原子通过共用电子并与共用电子之间形成的一种强烈作用叫做共价键。</a:t>
            </a:r>
            <a:endParaRPr lang="zh-CN" alt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9266" name="文本框 139265"/>
          <p:cNvSpPr txBox="1"/>
          <p:nvPr/>
        </p:nvSpPr>
        <p:spPr>
          <a:xfrm>
            <a:off x="533400" y="2057400"/>
            <a:ext cx="3733800" cy="457200"/>
          </a:xfrm>
          <a:prstGeom prst="rect">
            <a:avLst/>
          </a:prstGeom>
          <a:noFill/>
          <a:ln w="9525">
            <a:noFill/>
          </a:ln>
        </p:spPr>
        <p:txBody>
          <a:bodyPr>
            <a:spAutoFit/>
          </a:bodyPr>
          <a:lstStyle/>
          <a:p>
            <a:pPr algn="just" eaLnBrk="0" hangingPunct="0"/>
            <a:r>
              <a:rPr lang="en-US" altLang="zh-CN" dirty="0">
                <a:latin typeface="Times New Roman" panose="02020603050405020304" pitchFamily="18" charset="0"/>
              </a:rPr>
              <a:t> </a:t>
            </a:r>
            <a:r>
              <a:rPr lang="zh-CN" altLang="en-US" b="1" dirty="0">
                <a:solidFill>
                  <a:srgbClr val="FF3300"/>
                </a:solidFill>
                <a:latin typeface="幼圆" panose="02010509060101010101" pitchFamily="49" charset="-122"/>
                <a:ea typeface="幼圆" panose="02010509060101010101" pitchFamily="49" charset="-122"/>
              </a:rPr>
              <a:t>本征半导体的共价键结构</a:t>
            </a:r>
            <a:endParaRPr lang="zh-CN" altLang="en-US" b="1" dirty="0">
              <a:latin typeface="Times New Roman" panose="02020603050405020304" pitchFamily="18" charset="0"/>
            </a:endParaRPr>
          </a:p>
        </p:txBody>
      </p:sp>
      <p:sp>
        <p:nvSpPr>
          <p:cNvPr id="139267" name="圆角矩形标注 139266"/>
          <p:cNvSpPr/>
          <p:nvPr/>
        </p:nvSpPr>
        <p:spPr>
          <a:xfrm>
            <a:off x="1143000" y="6096000"/>
            <a:ext cx="1928813" cy="527050"/>
          </a:xfrm>
          <a:prstGeom prst="wedgeRoundRectCallout">
            <a:avLst>
              <a:gd name="adj1" fmla="val -20537"/>
              <a:gd name="adj2" fmla="val -350602"/>
              <a:gd name="adj3" fmla="val 16667"/>
            </a:avLst>
          </a:prstGeom>
          <a:solidFill>
            <a:srgbClr val="00FF00"/>
          </a:solidFill>
          <a:ln w="38100" cap="flat" cmpd="sng">
            <a:solidFill>
              <a:schemeClr val="tx1"/>
            </a:solidFill>
            <a:prstDash val="solid"/>
            <a:miter/>
            <a:headEnd type="none" w="sm" len="sm"/>
            <a:tailEnd type="none" w="sm" len="sm"/>
          </a:ln>
        </p:spPr>
        <p:txBody>
          <a:bodyPr lIns="90000" tIns="46800" rIns="90000" bIns="46800" anchor="ctr">
            <a:spAutoFit/>
          </a:bodyPr>
          <a:lstStyle/>
          <a:p>
            <a:pPr eaLnBrk="0" hangingPunct="0">
              <a:spcBef>
                <a:spcPct val="50000"/>
              </a:spcBef>
            </a:pPr>
            <a:r>
              <a:rPr lang="zh-CN" altLang="en-US" b="1" dirty="0">
                <a:latin typeface="Times New Roman" panose="02020603050405020304" pitchFamily="18" charset="0"/>
              </a:rPr>
              <a:t>束缚电子</a:t>
            </a:r>
            <a:endParaRPr lang="zh-CN" altLang="en-US" b="1">
              <a:latin typeface="Times New Roman" panose="02020603050405020304" pitchFamily="18" charset="0"/>
            </a:endParaRPr>
          </a:p>
        </p:txBody>
      </p:sp>
      <p:pic>
        <p:nvPicPr>
          <p:cNvPr id="139268" name="图片 139267"/>
          <p:cNvPicPr>
            <a:picLocks noChangeAspect="1"/>
          </p:cNvPicPr>
          <p:nvPr/>
        </p:nvPicPr>
        <p:blipFill>
          <a:blip r:embed="rId1"/>
          <a:stretch>
            <a:fillRect/>
          </a:stretch>
        </p:blipFill>
        <p:spPr>
          <a:xfrm>
            <a:off x="457200" y="2514600"/>
            <a:ext cx="3660775" cy="3609975"/>
          </a:xfrm>
          <a:prstGeom prst="rect">
            <a:avLst/>
          </a:prstGeom>
          <a:noFill/>
          <a:ln w="9525">
            <a:noFill/>
          </a:ln>
        </p:spPr>
      </p:pic>
      <p:sp>
        <p:nvSpPr>
          <p:cNvPr id="139269" name="文本框 139268"/>
          <p:cNvSpPr txBox="1"/>
          <p:nvPr/>
        </p:nvSpPr>
        <p:spPr>
          <a:xfrm>
            <a:off x="4572000" y="2667000"/>
            <a:ext cx="4267200" cy="3206750"/>
          </a:xfrm>
          <a:prstGeom prst="rect">
            <a:avLst/>
          </a:prstGeom>
          <a:noFill/>
          <a:ln w="38100" cap="flat" cmpd="sng">
            <a:solidFill>
              <a:srgbClr val="FF00FF"/>
            </a:solidFill>
            <a:prstDash val="solid"/>
            <a:miter/>
            <a:headEnd type="none" w="sm" len="sm"/>
            <a:tailEnd type="none" w="sm" len="sm"/>
          </a:ln>
        </p:spPr>
        <p:txBody>
          <a:bodyPr lIns="90000" tIns="46800" rIns="90000" bIns="46800" anchor="ctr">
            <a:spAutoFit/>
          </a:bodyPr>
          <a:lstStyle/>
          <a:p>
            <a:pPr indent="666750" algn="l" eaLnBrk="0" hangingPunct="0">
              <a:lnSpc>
                <a:spcPct val="120000"/>
              </a:lnSpc>
              <a:spcBef>
                <a:spcPct val="50000"/>
              </a:spcBef>
            </a:pPr>
            <a:r>
              <a:rPr lang="zh-CN" altLang="en-US" sz="2800" b="1" dirty="0">
                <a:latin typeface="Times New Roman" panose="02020603050405020304" pitchFamily="18" charset="0"/>
                <a:ea typeface="长城楷体" pitchFamily="49" charset="-122"/>
              </a:rPr>
              <a:t>在绝对温度</a:t>
            </a:r>
            <a:r>
              <a:rPr lang="en-US" altLang="zh-CN" sz="2800" b="1" dirty="0">
                <a:latin typeface="Times New Roman" panose="02020603050405020304" pitchFamily="18" charset="0"/>
                <a:ea typeface="长城楷体" pitchFamily="49" charset="-122"/>
              </a:rPr>
              <a:t>T=0K</a:t>
            </a:r>
            <a:r>
              <a:rPr lang="zh-CN" altLang="en-US" sz="2800" b="1" dirty="0">
                <a:latin typeface="Times New Roman" panose="02020603050405020304" pitchFamily="18" charset="0"/>
                <a:ea typeface="长城楷体" pitchFamily="49" charset="-122"/>
              </a:rPr>
              <a:t>时，所有的价电子都被共价键紧紧束缚在共价键中，不会成为</a:t>
            </a:r>
            <a:r>
              <a:rPr lang="zh-CN" altLang="en-US" sz="2800" b="1" dirty="0">
                <a:solidFill>
                  <a:srgbClr val="FF3300"/>
                </a:solidFill>
                <a:latin typeface="Times New Roman" panose="02020603050405020304" pitchFamily="18" charset="0"/>
                <a:ea typeface="长城楷体" pitchFamily="49" charset="-122"/>
              </a:rPr>
              <a:t>自由电子</a:t>
            </a:r>
            <a:r>
              <a:rPr lang="zh-CN" altLang="en-US" sz="2800" b="1" dirty="0">
                <a:latin typeface="Times New Roman" panose="02020603050405020304" pitchFamily="18" charset="0"/>
                <a:ea typeface="长城楷体" pitchFamily="49" charset="-122"/>
              </a:rPr>
              <a:t>，</a:t>
            </a:r>
            <a:r>
              <a:rPr lang="zh-CN" altLang="en-US" sz="2800" b="1" u="sng" dirty="0">
                <a:solidFill>
                  <a:srgbClr val="0000FF"/>
                </a:solidFill>
                <a:latin typeface="Times New Roman" panose="02020603050405020304" pitchFamily="18" charset="0"/>
                <a:ea typeface="长城楷体" pitchFamily="49" charset="-122"/>
              </a:rPr>
              <a:t>因此本征半导体的导电能力很弱，接近绝缘体。</a:t>
            </a:r>
            <a:endParaRPr lang="zh-CN" altLang="en-US" sz="2800" b="1" dirty="0">
              <a:solidFill>
                <a:srgbClr val="0000FF"/>
              </a:solidFill>
              <a:latin typeface="Times New Roman" panose="02020603050405020304" pitchFamily="18" charset="0"/>
              <a:ea typeface="长城楷体" pitchFamily="49" charset="-122"/>
            </a:endParaRPr>
          </a:p>
        </p:txBody>
      </p:sp>
      <p:sp>
        <p:nvSpPr>
          <p:cNvPr id="139270" name="文本框 139269"/>
          <p:cNvSpPr txBox="1"/>
          <p:nvPr/>
        </p:nvSpPr>
        <p:spPr>
          <a:xfrm>
            <a:off x="2484438" y="0"/>
            <a:ext cx="3751262" cy="521970"/>
          </a:xfrm>
          <a:prstGeom prst="rect">
            <a:avLst/>
          </a:prstGeom>
          <a:noFill/>
          <a:ln w="9525">
            <a:noFill/>
          </a:ln>
        </p:spPr>
        <p:txBody>
          <a:bodyPr>
            <a:spAutoFit/>
          </a:bodyPr>
          <a:lstStyle/>
          <a:p>
            <a:pPr algn="just" eaLnBrk="0" hangingPunct="0"/>
            <a:r>
              <a:rPr lang="en-US" altLang="zh-CN" sz="2800" dirty="0">
                <a:solidFill>
                  <a:srgbClr val="CC3300"/>
                </a:solidFill>
                <a:latin typeface="黑体" panose="02010609060101010101" pitchFamily="49" charset="-122"/>
                <a:ea typeface="黑体" panose="02010609060101010101" pitchFamily="49" charset="-122"/>
              </a:rPr>
              <a:t>8(1).1.3 </a:t>
            </a:r>
            <a:r>
              <a:rPr lang="zh-CN" altLang="en-US" sz="2800" dirty="0">
                <a:solidFill>
                  <a:srgbClr val="CC3300"/>
                </a:solidFill>
                <a:latin typeface="黑体" panose="02010609060101010101" pitchFamily="49" charset="-122"/>
                <a:ea typeface="黑体" panose="02010609060101010101" pitchFamily="49" charset="-122"/>
              </a:rPr>
              <a:t>本征半导体</a:t>
            </a:r>
            <a:endParaRPr lang="zh-CN" altLang="en-US" sz="2800">
              <a:solidFill>
                <a:srgbClr val="CC3300"/>
              </a:solidFill>
              <a:latin typeface="Times New Roman" panose="02020603050405020304" pitchFamily="18" charset="0"/>
            </a:endParaRPr>
          </a:p>
        </p:txBody>
      </p:sp>
      <p:sp>
        <p:nvSpPr>
          <p:cNvPr id="139271" name="文本框 139270"/>
          <p:cNvSpPr txBox="1"/>
          <p:nvPr/>
        </p:nvSpPr>
        <p:spPr>
          <a:xfrm>
            <a:off x="381000" y="609600"/>
            <a:ext cx="8382000" cy="1406525"/>
          </a:xfrm>
          <a:prstGeom prst="rect">
            <a:avLst/>
          </a:prstGeom>
          <a:noFill/>
          <a:ln w="9525">
            <a:noFill/>
          </a:ln>
        </p:spPr>
        <p:txBody>
          <a:bodyPr>
            <a:spAutoFit/>
          </a:bodyPr>
          <a:lstStyle/>
          <a:p>
            <a:pPr algn="just" eaLnBrk="0" hangingPunct="0">
              <a:lnSpc>
                <a:spcPct val="120000"/>
              </a:lnSpc>
            </a:pPr>
            <a:r>
              <a:rPr lang="en-US" altLang="zh-CN" dirty="0">
                <a:solidFill>
                  <a:srgbClr val="FF0000"/>
                </a:solidFill>
                <a:latin typeface="宋体" panose="02010600030101010101" pitchFamily="2" charset="-122"/>
              </a:rPr>
              <a:t>    </a:t>
            </a:r>
            <a:r>
              <a:rPr lang="zh-CN" altLang="en-US" b="1" dirty="0">
                <a:solidFill>
                  <a:srgbClr val="FF0000"/>
                </a:solidFill>
                <a:latin typeface="宋体" panose="02010600030101010101" pitchFamily="2" charset="-122"/>
              </a:rPr>
              <a:t>本征半导体</a:t>
            </a:r>
            <a:r>
              <a:rPr lang="en-US" altLang="zh-CN" b="1">
                <a:solidFill>
                  <a:srgbClr val="000000"/>
                </a:solidFill>
                <a:latin typeface="Times New Roman" panose="02020603050405020304" pitchFamily="18" charset="0"/>
              </a:rPr>
              <a:t>——</a:t>
            </a:r>
            <a:r>
              <a:rPr lang="zh-CN" altLang="en-US" b="1" dirty="0">
                <a:solidFill>
                  <a:srgbClr val="339933"/>
                </a:solidFill>
                <a:latin typeface="宋体" panose="02010600030101010101" pitchFamily="2" charset="-122"/>
              </a:rPr>
              <a:t>化学成分纯净的半导体晶体</a:t>
            </a:r>
            <a:r>
              <a:rPr lang="zh-CN" altLang="en-US" b="1">
                <a:solidFill>
                  <a:srgbClr val="339933"/>
                </a:solidFill>
                <a:latin typeface="宋体" panose="02010600030101010101" pitchFamily="2" charset="-122"/>
              </a:rPr>
              <a:t>。</a:t>
            </a:r>
            <a:endParaRPr lang="zh-CN" altLang="en-US" b="1">
              <a:latin typeface="宋体" panose="02010600030101010101" pitchFamily="2" charset="-122"/>
            </a:endParaRPr>
          </a:p>
          <a:p>
            <a:pPr algn="just" eaLnBrk="0" hangingPunct="0">
              <a:lnSpc>
                <a:spcPct val="120000"/>
              </a:lnSpc>
            </a:pPr>
            <a:r>
              <a:rPr lang="zh-CN" altLang="en-US" b="1" dirty="0">
                <a:latin typeface="宋体" panose="02010600030101010101" pitchFamily="2" charset="-122"/>
              </a:rPr>
              <a:t>制造半导体器件的半导体材料的纯度要达到</a:t>
            </a:r>
            <a:r>
              <a:rPr lang="en-US" altLang="zh-CN" b="1" dirty="0">
                <a:latin typeface="Times New Roman" panose="02020603050405020304" pitchFamily="18" charset="0"/>
              </a:rPr>
              <a:t>99.9999999%</a:t>
            </a:r>
            <a:r>
              <a:rPr lang="zh-CN" altLang="en-US" b="1" dirty="0">
                <a:latin typeface="Times New Roman" panose="02020603050405020304" pitchFamily="18" charset="0"/>
              </a:rPr>
              <a:t>，常称为“九个</a:t>
            </a:r>
            <a:r>
              <a:rPr lang="en-US" altLang="zh-CN" b="1">
                <a:latin typeface="Times New Roman" panose="02020603050405020304" pitchFamily="18" charset="0"/>
              </a:rPr>
              <a:t>9”</a:t>
            </a:r>
            <a:r>
              <a:rPr lang="zh-CN" altLang="en-US" b="1" dirty="0">
                <a:latin typeface="宋体" panose="02010600030101010101" pitchFamily="2" charset="-122"/>
              </a:rPr>
              <a:t>。</a:t>
            </a:r>
            <a:endParaRPr lang="zh-CN" altLang="en-US">
              <a:solidFill>
                <a:srgbClr val="339933"/>
              </a:solidFill>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9271"/>
                                        </p:tgtEl>
                                        <p:attrNameLst>
                                          <p:attrName>style.visibility</p:attrName>
                                        </p:attrNameLst>
                                      </p:cBhvr>
                                      <p:to>
                                        <p:strVal val="visible"/>
                                      </p:to>
                                    </p:set>
                                    <p:animEffect transition="in" filter="blinds(horizontal)">
                                      <p:cBhvr>
                                        <p:cTn id="7" dur="500"/>
                                        <p:tgtEl>
                                          <p:spTgt spid="13927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39266"/>
                                        </p:tgtEl>
                                        <p:attrNameLst>
                                          <p:attrName>style.visibility</p:attrName>
                                        </p:attrNameLst>
                                      </p:cBhvr>
                                      <p:to>
                                        <p:strVal val="visible"/>
                                      </p:to>
                                    </p:set>
                                    <p:anim calcmode="lin" valueType="num">
                                      <p:cBhvr additive="base">
                                        <p:cTn id="12" dur="500" fill="hold"/>
                                        <p:tgtEl>
                                          <p:spTgt spid="139266"/>
                                        </p:tgtEl>
                                        <p:attrNameLst>
                                          <p:attrName>ppt_x</p:attrName>
                                        </p:attrNameLst>
                                      </p:cBhvr>
                                      <p:tavLst>
                                        <p:tav tm="0">
                                          <p:val>
                                            <p:strVal val="0-#ppt_w/2"/>
                                          </p:val>
                                        </p:tav>
                                        <p:tav tm="100000">
                                          <p:val>
                                            <p:strVal val="#ppt_x"/>
                                          </p:val>
                                        </p:tav>
                                      </p:tavLst>
                                    </p:anim>
                                    <p:anim calcmode="lin" valueType="num">
                                      <p:cBhvr additive="base">
                                        <p:cTn id="13" dur="500" fill="hold"/>
                                        <p:tgtEl>
                                          <p:spTgt spid="13926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39268"/>
                                        </p:tgtEl>
                                        <p:attrNameLst>
                                          <p:attrName>style.visibility</p:attrName>
                                        </p:attrNameLst>
                                      </p:cBhvr>
                                      <p:to>
                                        <p:strVal val="visible"/>
                                      </p:to>
                                    </p:set>
                                    <p:animEffect transition="in" filter="blinds(horizontal)">
                                      <p:cBhvr>
                                        <p:cTn id="18" dur="500"/>
                                        <p:tgtEl>
                                          <p:spTgt spid="13926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39267"/>
                                        </p:tgtEl>
                                        <p:attrNameLst>
                                          <p:attrName>style.visibility</p:attrName>
                                        </p:attrNameLst>
                                      </p:cBhvr>
                                      <p:to>
                                        <p:strVal val="visible"/>
                                      </p:to>
                                    </p:set>
                                    <p:animEffect transition="in" filter="blinds(horizontal)">
                                      <p:cBhvr>
                                        <p:cTn id="23" dur="500"/>
                                        <p:tgtEl>
                                          <p:spTgt spid="139267"/>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39269"/>
                                        </p:tgtEl>
                                        <p:attrNameLst>
                                          <p:attrName>style.visibility</p:attrName>
                                        </p:attrNameLst>
                                      </p:cBhvr>
                                      <p:to>
                                        <p:strVal val="visible"/>
                                      </p:to>
                                    </p:set>
                                    <p:animEffect transition="in" filter="box(in)">
                                      <p:cBhvr>
                                        <p:cTn id="28" dur="500"/>
                                        <p:tgtEl>
                                          <p:spTgt spid="139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6" grpId="0"/>
      <p:bldP spid="139267" grpId="0" animBg="1"/>
      <p:bldP spid="139269" grpId="0" animBg="1"/>
      <p:bldP spid="139271"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0290" name="矩形标注 140289"/>
          <p:cNvSpPr/>
          <p:nvPr/>
        </p:nvSpPr>
        <p:spPr>
          <a:xfrm>
            <a:off x="762000" y="5791200"/>
            <a:ext cx="6248400" cy="609600"/>
          </a:xfrm>
          <a:prstGeom prst="wedgeRectCallout">
            <a:avLst>
              <a:gd name="adj1" fmla="val -24773"/>
              <a:gd name="adj2" fmla="val -158333"/>
            </a:avLst>
          </a:prstGeom>
          <a:solidFill>
            <a:srgbClr val="CCECFF"/>
          </a:solidFill>
          <a:ln w="9525" cap="flat" cmpd="sng">
            <a:solidFill>
              <a:schemeClr val="tx1"/>
            </a:solidFill>
            <a:prstDash val="solid"/>
            <a:miter/>
            <a:headEnd type="none" w="med" len="med"/>
            <a:tailEnd type="none" w="med" len="med"/>
          </a:ln>
        </p:spPr>
        <p:txBody>
          <a:bodyPr wrap="none" anchor="ctr"/>
          <a:lstStyle/>
          <a:p>
            <a:r>
              <a:rPr lang="en-US" altLang="zh-CN" sz="2800" dirty="0">
                <a:latin typeface="Times New Roman" panose="02020603050405020304" pitchFamily="18" charset="0"/>
              </a:rPr>
              <a:t>     </a:t>
            </a:r>
            <a:r>
              <a:rPr lang="zh-CN" altLang="en-US" sz="2800" b="1" dirty="0">
                <a:latin typeface="Times New Roman" panose="02020603050405020304" pitchFamily="18" charset="0"/>
              </a:rPr>
              <a:t>这一现象称为</a:t>
            </a:r>
            <a:r>
              <a:rPr lang="zh-CN" altLang="en-US" sz="2800" b="1" dirty="0">
                <a:solidFill>
                  <a:srgbClr val="FF0000"/>
                </a:solidFill>
                <a:latin typeface="Times New Roman" panose="02020603050405020304" pitchFamily="18" charset="0"/>
                <a:ea typeface="黑体" panose="02010609060101010101" pitchFamily="49" charset="-122"/>
              </a:rPr>
              <a:t>本征激发</a:t>
            </a:r>
            <a:r>
              <a:rPr lang="zh-CN" altLang="en-US" sz="2800" b="1" dirty="0">
                <a:solidFill>
                  <a:srgbClr val="FF0000"/>
                </a:solidFill>
                <a:latin typeface="Times New Roman" panose="02020603050405020304" pitchFamily="18" charset="0"/>
              </a:rPr>
              <a:t>，</a:t>
            </a:r>
            <a:r>
              <a:rPr lang="zh-CN" altLang="en-US" sz="2800" b="1" dirty="0">
                <a:solidFill>
                  <a:srgbClr val="000000"/>
                </a:solidFill>
                <a:latin typeface="Times New Roman" panose="02020603050405020304" pitchFamily="18" charset="0"/>
              </a:rPr>
              <a:t>也称</a:t>
            </a:r>
            <a:r>
              <a:rPr lang="zh-CN" altLang="en-US" sz="2800" b="1" dirty="0">
                <a:solidFill>
                  <a:srgbClr val="FF0000"/>
                </a:solidFill>
                <a:latin typeface="Times New Roman" panose="02020603050405020304" pitchFamily="18" charset="0"/>
                <a:ea typeface="黑体" panose="02010609060101010101" pitchFamily="49" charset="-122"/>
              </a:rPr>
              <a:t>热激发</a:t>
            </a:r>
            <a:r>
              <a:rPr lang="zh-CN" altLang="en-US" sz="2800" dirty="0">
                <a:latin typeface="Times New Roman" panose="02020603050405020304" pitchFamily="18" charset="0"/>
              </a:rPr>
              <a:t>。</a:t>
            </a:r>
            <a:endParaRPr lang="zh-CN" altLang="en-US" sz="2800">
              <a:latin typeface="Times New Roman" panose="02020603050405020304" pitchFamily="18" charset="0"/>
            </a:endParaRPr>
          </a:p>
        </p:txBody>
      </p:sp>
      <p:sp>
        <p:nvSpPr>
          <p:cNvPr id="140291" name="文本框 140290"/>
          <p:cNvSpPr txBox="1"/>
          <p:nvPr/>
        </p:nvSpPr>
        <p:spPr>
          <a:xfrm>
            <a:off x="5791200" y="304800"/>
            <a:ext cx="2895600" cy="3292475"/>
          </a:xfrm>
          <a:prstGeom prst="rect">
            <a:avLst/>
          </a:prstGeom>
          <a:noFill/>
          <a:ln w="9525">
            <a:noFill/>
          </a:ln>
        </p:spPr>
        <p:txBody>
          <a:bodyPr>
            <a:spAutoFit/>
          </a:bodyPr>
          <a:lstStyle/>
          <a:p>
            <a:pPr algn="just" eaLnBrk="0" hangingPunct="0">
              <a:lnSpc>
                <a:spcPct val="125000"/>
              </a:lnSpc>
            </a:pPr>
            <a:r>
              <a:rPr lang="en-US" altLang="zh-CN" b="1" dirty="0">
                <a:latin typeface="Times New Roman" panose="02020603050405020304" pitchFamily="18" charset="0"/>
              </a:rPr>
              <a:t>   </a:t>
            </a:r>
            <a:r>
              <a:rPr lang="zh-CN" altLang="en-US" b="1" dirty="0">
                <a:latin typeface="Times New Roman" panose="02020603050405020304" pitchFamily="18" charset="0"/>
              </a:rPr>
              <a:t>当温度升高或受到光的照射时，束缚电子能量增高，有的电子可以挣脱原子核的束缚，而参与导电，成为</a:t>
            </a:r>
            <a:r>
              <a:rPr lang="zh-CN" altLang="en-US" b="1" dirty="0">
                <a:solidFill>
                  <a:srgbClr val="FF0000"/>
                </a:solidFill>
                <a:latin typeface="Times New Roman" panose="02020603050405020304" pitchFamily="18" charset="0"/>
                <a:ea typeface="黑体" panose="02010609060101010101" pitchFamily="49" charset="-122"/>
              </a:rPr>
              <a:t>自由电子</a:t>
            </a:r>
            <a:r>
              <a:rPr lang="zh-CN" altLang="en-US" b="1" dirty="0">
                <a:latin typeface="Times New Roman" panose="02020603050405020304" pitchFamily="18" charset="0"/>
              </a:rPr>
              <a:t>。</a:t>
            </a:r>
            <a:endParaRPr lang="zh-CN" altLang="en-US" dirty="0">
              <a:latin typeface="Times New Roman" panose="02020603050405020304" pitchFamily="18" charset="0"/>
            </a:endParaRPr>
          </a:p>
        </p:txBody>
      </p:sp>
      <p:sp>
        <p:nvSpPr>
          <p:cNvPr id="140292" name="矩形 140291"/>
          <p:cNvSpPr/>
          <p:nvPr/>
        </p:nvSpPr>
        <p:spPr>
          <a:xfrm>
            <a:off x="3352800" y="3657600"/>
            <a:ext cx="812800" cy="244475"/>
          </a:xfrm>
          <a:prstGeom prst="rect">
            <a:avLst/>
          </a:prstGeom>
          <a:noFill/>
          <a:ln w="9525">
            <a:noFill/>
          </a:ln>
        </p:spPr>
        <p:txBody>
          <a:bodyPr wrap="none" lIns="0" tIns="0" rIns="0" bIns="0">
            <a:spAutoFit/>
          </a:bodyPr>
          <a:lstStyle/>
          <a:p>
            <a:pPr eaLnBrk="0" hangingPunct="0"/>
            <a:r>
              <a:rPr lang="zh-CN" altLang="en-US" sz="1600" b="1" dirty="0">
                <a:solidFill>
                  <a:srgbClr val="400000"/>
                </a:solidFill>
                <a:latin typeface="Times New Roman" panose="02020603050405020304" pitchFamily="18" charset="0"/>
              </a:rPr>
              <a:t>自由电子</a:t>
            </a:r>
            <a:endParaRPr lang="zh-CN" altLang="en-US" sz="1600" b="1" dirty="0">
              <a:latin typeface="Times New Roman" panose="02020603050405020304" pitchFamily="18" charset="0"/>
            </a:endParaRPr>
          </a:p>
        </p:txBody>
      </p:sp>
      <p:grpSp>
        <p:nvGrpSpPr>
          <p:cNvPr id="140293" name="组合 140292"/>
          <p:cNvGrpSpPr/>
          <p:nvPr/>
        </p:nvGrpSpPr>
        <p:grpSpPr>
          <a:xfrm>
            <a:off x="152400" y="0"/>
            <a:ext cx="5570538" cy="5645150"/>
            <a:chOff x="144" y="59"/>
            <a:chExt cx="3509" cy="3556"/>
          </a:xfrm>
        </p:grpSpPr>
        <p:sp>
          <p:nvSpPr>
            <p:cNvPr id="140294" name="任意多边形 140293"/>
            <p:cNvSpPr/>
            <p:nvPr/>
          </p:nvSpPr>
          <p:spPr>
            <a:xfrm>
              <a:off x="1152" y="59"/>
              <a:ext cx="533" cy="920"/>
            </a:xfrm>
            <a:custGeom>
              <a:avLst/>
              <a:gdLst>
                <a:gd name="txL" fmla="*/ 0 w 12521"/>
                <a:gd name="txT" fmla="*/ 0 h 21600"/>
                <a:gd name="txR" fmla="*/ 12521 w 12521"/>
                <a:gd name="txB" fmla="*/ 21600 h 21600"/>
              </a:gdLst>
              <a:ahLst/>
              <a:cxnLst>
                <a:cxn ang="90">
                  <a:pos x="12520" y="20867"/>
                </a:cxn>
                <a:cxn ang="180">
                  <a:pos x="0" y="20453"/>
                </a:cxn>
                <a:cxn ang="270">
                  <a:pos x="6943" y="0"/>
                </a:cxn>
              </a:cxnLst>
              <a:rect l="txL" t="txT" r="txR" b="txB"/>
              <a:pathLst>
                <a:path w="12521" h="21600" fill="none">
                  <a:moveTo>
                    <a:pt x="12520" y="20867"/>
                  </a:moveTo>
                  <a:arcTo wR="21600" hR="21600" stAng="-17097802" swAng="2022824"/>
                </a:path>
                <a:path w="12521" h="21600" stroke="0">
                  <a:moveTo>
                    <a:pt x="12520" y="20867"/>
                  </a:moveTo>
                  <a:arcTo wR="21600" hR="21600" stAng="-17097802" swAng="2022824"/>
                  <a:lnTo>
                    <a:pt x="6943" y="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0295" name="任意多边形 140294"/>
            <p:cNvSpPr/>
            <p:nvPr/>
          </p:nvSpPr>
          <p:spPr>
            <a:xfrm>
              <a:off x="2160" y="2688"/>
              <a:ext cx="524" cy="920"/>
            </a:xfrm>
            <a:custGeom>
              <a:avLst/>
              <a:gdLst>
                <a:gd name="txL" fmla="*/ 0 w 12300"/>
                <a:gd name="txT" fmla="*/ 0 h 21600"/>
                <a:gd name="txR" fmla="*/ 12300 w 12300"/>
                <a:gd name="txB" fmla="*/ 21600 h 21600"/>
              </a:gdLst>
              <a:ahLst/>
              <a:cxnLst>
                <a:cxn ang="180">
                  <a:pos x="0" y="1106"/>
                </a:cxn>
                <a:cxn ang="270">
                  <a:pos x="12299" y="705"/>
                </a:cxn>
                <a:cxn ang="90">
                  <a:pos x="6824" y="21600"/>
                </a:cxn>
              </a:cxnLst>
              <a:rect l="txL" t="txT" r="txR" b="txB"/>
              <a:pathLst>
                <a:path w="12300" h="21600" fill="none">
                  <a:moveTo>
                    <a:pt x="0" y="1106"/>
                  </a:moveTo>
                  <a:arcTo wR="21600" hR="21600" stAng="-6504990" swAng="1985958"/>
                </a:path>
                <a:path w="12300" h="21600" stroke="0">
                  <a:moveTo>
                    <a:pt x="0" y="1106"/>
                  </a:moveTo>
                  <a:arcTo wR="21600" hR="21600" stAng="-6504990" swAng="1985958"/>
                  <a:lnTo>
                    <a:pt x="6824" y="2160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0296" name="任意多边形 140295"/>
            <p:cNvSpPr/>
            <p:nvPr/>
          </p:nvSpPr>
          <p:spPr>
            <a:xfrm>
              <a:off x="2160" y="96"/>
              <a:ext cx="533" cy="920"/>
            </a:xfrm>
            <a:custGeom>
              <a:avLst/>
              <a:gdLst>
                <a:gd name="txL" fmla="*/ 0 w 12519"/>
                <a:gd name="txT" fmla="*/ 0 h 21600"/>
                <a:gd name="txR" fmla="*/ 12519 w 12519"/>
                <a:gd name="txB" fmla="*/ 21600 h 21600"/>
              </a:gdLst>
              <a:ahLst/>
              <a:cxnLst>
                <a:cxn ang="90">
                  <a:pos x="12518" y="20872"/>
                </a:cxn>
                <a:cxn ang="180">
                  <a:pos x="0" y="20447"/>
                </a:cxn>
                <a:cxn ang="270">
                  <a:pos x="6961" y="0"/>
                </a:cxn>
              </a:cxnLst>
              <a:rect l="txL" t="txT" r="txR" b="txB"/>
              <a:pathLst>
                <a:path w="12519" h="21600" fill="none">
                  <a:moveTo>
                    <a:pt x="12518" y="20872"/>
                  </a:moveTo>
                  <a:arcTo wR="21600" hR="21600" stAng="-17094521" swAng="2022563"/>
                </a:path>
                <a:path w="12519" h="21600" stroke="0">
                  <a:moveTo>
                    <a:pt x="12518" y="20872"/>
                  </a:moveTo>
                  <a:arcTo wR="21600" hR="21600" stAng="-17094521" swAng="2022563"/>
                  <a:lnTo>
                    <a:pt x="6961" y="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0297" name="任意多边形 140296"/>
            <p:cNvSpPr/>
            <p:nvPr/>
          </p:nvSpPr>
          <p:spPr>
            <a:xfrm>
              <a:off x="1160" y="2695"/>
              <a:ext cx="524" cy="920"/>
            </a:xfrm>
            <a:custGeom>
              <a:avLst/>
              <a:gdLst>
                <a:gd name="txL" fmla="*/ 0 w 12300"/>
                <a:gd name="txT" fmla="*/ 0 h 21600"/>
                <a:gd name="txR" fmla="*/ 12300 w 12300"/>
                <a:gd name="txB" fmla="*/ 21600 h 21600"/>
              </a:gdLst>
              <a:ahLst/>
              <a:cxnLst>
                <a:cxn ang="180">
                  <a:pos x="0" y="1106"/>
                </a:cxn>
                <a:cxn ang="270">
                  <a:pos x="12299" y="705"/>
                </a:cxn>
                <a:cxn ang="90">
                  <a:pos x="6824" y="21600"/>
                </a:cxn>
              </a:cxnLst>
              <a:rect l="txL" t="txT" r="txR" b="txB"/>
              <a:pathLst>
                <a:path w="12300" h="21600" fill="none">
                  <a:moveTo>
                    <a:pt x="0" y="1106"/>
                  </a:moveTo>
                  <a:arcTo wR="21600" hR="21600" stAng="-6504990" swAng="1985958"/>
                </a:path>
                <a:path w="12300" h="21600" stroke="0">
                  <a:moveTo>
                    <a:pt x="0" y="1106"/>
                  </a:moveTo>
                  <a:arcTo wR="21600" hR="21600" stAng="-6504990" swAng="1985958"/>
                  <a:lnTo>
                    <a:pt x="6824" y="2160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grpSp>
          <p:nvGrpSpPr>
            <p:cNvPr id="140298" name="组合 140297"/>
            <p:cNvGrpSpPr/>
            <p:nvPr/>
          </p:nvGrpSpPr>
          <p:grpSpPr>
            <a:xfrm>
              <a:off x="144" y="384"/>
              <a:ext cx="3509" cy="2940"/>
              <a:chOff x="139" y="372"/>
              <a:chExt cx="3509" cy="2940"/>
            </a:xfrm>
          </p:grpSpPr>
          <p:sp>
            <p:nvSpPr>
              <p:cNvPr id="140299" name="直接连接符 140298"/>
              <p:cNvSpPr/>
              <p:nvPr/>
            </p:nvSpPr>
            <p:spPr>
              <a:xfrm flipH="1">
                <a:off x="2320" y="2321"/>
                <a:ext cx="68" cy="1"/>
              </a:xfrm>
              <a:prstGeom prst="line">
                <a:avLst/>
              </a:prstGeom>
              <a:ln w="26988" cap="flat" cmpd="sng">
                <a:solidFill>
                  <a:srgbClr val="000000"/>
                </a:solidFill>
                <a:prstDash val="solid"/>
                <a:headEnd type="none" w="med" len="med"/>
                <a:tailEnd type="none" w="med" len="med"/>
              </a:ln>
            </p:spPr>
          </p:sp>
          <p:sp>
            <p:nvSpPr>
              <p:cNvPr id="140300" name="直接连接符 140299"/>
              <p:cNvSpPr/>
              <p:nvPr/>
            </p:nvSpPr>
            <p:spPr>
              <a:xfrm>
                <a:off x="2336" y="2235"/>
                <a:ext cx="52" cy="86"/>
              </a:xfrm>
              <a:prstGeom prst="line">
                <a:avLst/>
              </a:prstGeom>
              <a:ln w="26988" cap="flat" cmpd="sng">
                <a:solidFill>
                  <a:srgbClr val="000000"/>
                </a:solidFill>
                <a:prstDash val="solid"/>
                <a:headEnd type="none" w="med" len="med"/>
                <a:tailEnd type="none" w="med" len="med"/>
              </a:ln>
            </p:spPr>
          </p:sp>
          <p:sp>
            <p:nvSpPr>
              <p:cNvPr id="140301" name="任意多边形 140300"/>
              <p:cNvSpPr/>
              <p:nvPr/>
            </p:nvSpPr>
            <p:spPr>
              <a:xfrm>
                <a:off x="2127" y="2124"/>
                <a:ext cx="549" cy="932"/>
              </a:xfrm>
              <a:custGeom>
                <a:avLst/>
                <a:gdLst>
                  <a:gd name="txL" fmla="*/ 0 w 12521"/>
                  <a:gd name="txT" fmla="*/ 0 h 21600"/>
                  <a:gd name="txR" fmla="*/ 12521 w 12521"/>
                  <a:gd name="txB" fmla="*/ 21600 h 21600"/>
                </a:gdLst>
                <a:ahLst/>
                <a:cxnLst>
                  <a:cxn ang="90">
                    <a:pos x="12520" y="20866"/>
                  </a:cxn>
                  <a:cxn ang="180">
                    <a:pos x="0" y="20454"/>
                  </a:cxn>
                  <a:cxn ang="270">
                    <a:pos x="6940" y="0"/>
                  </a:cxn>
                </a:cxnLst>
                <a:rect l="txL" t="txT" r="txR" b="txB"/>
                <a:pathLst>
                  <a:path w="12521" h="21600" fill="none">
                    <a:moveTo>
                      <a:pt x="12520" y="20866"/>
                    </a:moveTo>
                    <a:arcTo wR="21600" hR="21600" stAng="-17098305" swAng="2022823"/>
                  </a:path>
                  <a:path w="12521" h="21600" stroke="0">
                    <a:moveTo>
                      <a:pt x="12520" y="20866"/>
                    </a:moveTo>
                    <a:arcTo wR="21600" hR="21600" stAng="-17098305" swAng="2022823"/>
                    <a:lnTo>
                      <a:pt x="6940" y="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0302" name="任意多边形 140301"/>
              <p:cNvSpPr/>
              <p:nvPr/>
            </p:nvSpPr>
            <p:spPr>
              <a:xfrm>
                <a:off x="1763" y="1060"/>
                <a:ext cx="947" cy="531"/>
              </a:xfrm>
              <a:custGeom>
                <a:avLst/>
                <a:gdLst>
                  <a:gd name="txL" fmla="*/ 0 w 21600"/>
                  <a:gd name="txT" fmla="*/ 0 h 12306"/>
                  <a:gd name="txR" fmla="*/ 21600 w 21600"/>
                  <a:gd name="txB" fmla="*/ 12306 h 12306"/>
                </a:gdLst>
                <a:ahLst/>
                <a:cxnLst>
                  <a:cxn ang="180">
                    <a:pos x="707" y="12305"/>
                  </a:cxn>
                  <a:cxn ang="270">
                    <a:pos x="1106" y="0"/>
                  </a:cxn>
                  <a:cxn ang="0">
                    <a:pos x="21600" y="6824"/>
                  </a:cxn>
                </a:cxnLst>
                <a:rect l="txL" t="txT" r="txR" b="txB"/>
                <a:pathLst>
                  <a:path w="21600" h="12306" fill="none">
                    <a:moveTo>
                      <a:pt x="707" y="12305"/>
                    </a:moveTo>
                    <a:arcTo wR="21600" hR="21600" stAng="-11681973" swAng="1986963"/>
                  </a:path>
                  <a:path w="21600" h="12306" stroke="0">
                    <a:moveTo>
                      <a:pt x="707" y="12305"/>
                    </a:moveTo>
                    <a:arcTo wR="21600" hR="21600" stAng="-11681973" swAng="1986963"/>
                    <a:lnTo>
                      <a:pt x="21600" y="6824"/>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0303" name="任意多边形 140302"/>
              <p:cNvSpPr/>
              <p:nvPr/>
            </p:nvSpPr>
            <p:spPr>
              <a:xfrm>
                <a:off x="2102" y="1038"/>
                <a:ext cx="947" cy="540"/>
              </a:xfrm>
              <a:custGeom>
                <a:avLst/>
                <a:gdLst>
                  <a:gd name="txL" fmla="*/ 0 w 21600"/>
                  <a:gd name="txT" fmla="*/ 0 h 12521"/>
                  <a:gd name="txR" fmla="*/ 21600 w 21600"/>
                  <a:gd name="txB" fmla="*/ 12521 h 12521"/>
                </a:gdLst>
                <a:ahLst/>
                <a:cxnLst>
                  <a:cxn ang="270">
                    <a:pos x="20454" y="0"/>
                  </a:cxn>
                  <a:cxn ang="0">
                    <a:pos x="20866" y="12520"/>
                  </a:cxn>
                  <a:cxn ang="180">
                    <a:pos x="0" y="6940"/>
                  </a:cxn>
                </a:cxnLst>
                <a:rect l="txL" t="txT" r="txR" b="txB"/>
                <a:pathLst>
                  <a:path w="21600" h="12521" fill="none">
                    <a:moveTo>
                      <a:pt x="20454" y="0"/>
                    </a:moveTo>
                    <a:arcTo wR="21600" hR="21600" stAng="-1124518" swAng="2022823"/>
                  </a:path>
                  <a:path w="21600" h="12521" stroke="0">
                    <a:moveTo>
                      <a:pt x="20454" y="0"/>
                    </a:moveTo>
                    <a:arcTo wR="21600" hR="21600" stAng="-1124518" swAng="2022823"/>
                    <a:lnTo>
                      <a:pt x="0" y="694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0304" name="任意多边形 140303"/>
              <p:cNvSpPr/>
              <p:nvPr/>
            </p:nvSpPr>
            <p:spPr>
              <a:xfrm>
                <a:off x="2112" y="624"/>
                <a:ext cx="538" cy="932"/>
              </a:xfrm>
              <a:custGeom>
                <a:avLst/>
                <a:gdLst>
                  <a:gd name="txL" fmla="*/ 0 w 12290"/>
                  <a:gd name="txT" fmla="*/ 0 h 21600"/>
                  <a:gd name="txR" fmla="*/ 12290 w 12290"/>
                  <a:gd name="txB" fmla="*/ 21600 h 21600"/>
                </a:gdLst>
                <a:ahLst/>
                <a:cxnLst>
                  <a:cxn ang="180">
                    <a:pos x="0" y="1110"/>
                  </a:cxn>
                  <a:cxn ang="270">
                    <a:pos x="12290" y="699"/>
                  </a:cxn>
                  <a:cxn ang="90">
                    <a:pos x="6837" y="21600"/>
                  </a:cxn>
                </a:cxnLst>
                <a:rect l="txL" t="txT" r="txR" b="txB"/>
                <a:pathLst>
                  <a:path w="12290" h="21600" fill="none">
                    <a:moveTo>
                      <a:pt x="0" y="1110"/>
                    </a:moveTo>
                    <a:arcTo wR="21600" hR="21600" stAng="-6507154" swAng="1984493"/>
                  </a:path>
                  <a:path w="12290" h="21600" stroke="0">
                    <a:moveTo>
                      <a:pt x="0" y="1110"/>
                    </a:moveTo>
                    <a:arcTo wR="21600" hR="21600" stAng="-6507154" swAng="1984493"/>
                    <a:lnTo>
                      <a:pt x="6837" y="2160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0305" name="任意多边形 140304"/>
              <p:cNvSpPr/>
              <p:nvPr/>
            </p:nvSpPr>
            <p:spPr>
              <a:xfrm>
                <a:off x="1131" y="624"/>
                <a:ext cx="539" cy="932"/>
              </a:xfrm>
              <a:custGeom>
                <a:avLst/>
                <a:gdLst>
                  <a:gd name="txL" fmla="*/ 0 w 12306"/>
                  <a:gd name="txT" fmla="*/ 0 h 21600"/>
                  <a:gd name="txR" fmla="*/ 12306 w 12306"/>
                  <a:gd name="txB" fmla="*/ 21600 h 21600"/>
                </a:gdLst>
                <a:ahLst/>
                <a:cxnLst>
                  <a:cxn ang="180">
                    <a:pos x="0" y="1106"/>
                  </a:cxn>
                  <a:cxn ang="270">
                    <a:pos x="12305" y="707"/>
                  </a:cxn>
                  <a:cxn ang="90">
                    <a:pos x="6824" y="21600"/>
                  </a:cxn>
                </a:cxnLst>
                <a:rect l="txL" t="txT" r="txR" b="txB"/>
                <a:pathLst>
                  <a:path w="12306" h="21600" fill="none">
                    <a:moveTo>
                      <a:pt x="0" y="1106"/>
                    </a:moveTo>
                    <a:arcTo wR="21600" hR="21600" stAng="-6504990" swAng="1986963"/>
                  </a:path>
                  <a:path w="12306" h="21600" stroke="0">
                    <a:moveTo>
                      <a:pt x="0" y="1106"/>
                    </a:moveTo>
                    <a:arcTo wR="21600" hR="21600" stAng="-6504990" swAng="1986963"/>
                    <a:lnTo>
                      <a:pt x="6824" y="2160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0306" name="任意多边形 140305"/>
              <p:cNvSpPr/>
              <p:nvPr/>
            </p:nvSpPr>
            <p:spPr>
              <a:xfrm>
                <a:off x="1763" y="2102"/>
                <a:ext cx="947" cy="531"/>
              </a:xfrm>
              <a:custGeom>
                <a:avLst/>
                <a:gdLst>
                  <a:gd name="txL" fmla="*/ 0 w 21600"/>
                  <a:gd name="txT" fmla="*/ 0 h 12310"/>
                  <a:gd name="txR" fmla="*/ 21600 w 21600"/>
                  <a:gd name="txB" fmla="*/ 12310 h 12310"/>
                </a:gdLst>
                <a:ahLst/>
                <a:cxnLst>
                  <a:cxn ang="180">
                    <a:pos x="701" y="12309"/>
                  </a:cxn>
                  <a:cxn ang="270">
                    <a:pos x="1114" y="0"/>
                  </a:cxn>
                  <a:cxn ang="0">
                    <a:pos x="21600" y="6848"/>
                  </a:cxn>
                </a:cxnLst>
                <a:rect l="txL" t="txT" r="txR" b="txB"/>
                <a:pathLst>
                  <a:path w="21600" h="12310" fill="none">
                    <a:moveTo>
                      <a:pt x="701" y="12309"/>
                    </a:moveTo>
                    <a:arcTo wR="21600" hR="21600" stAng="-11678652" swAng="1987668"/>
                  </a:path>
                  <a:path w="21600" h="12310" stroke="0">
                    <a:moveTo>
                      <a:pt x="701" y="12309"/>
                    </a:moveTo>
                    <a:arcTo wR="21600" hR="21600" stAng="-11678652" swAng="1987668"/>
                    <a:lnTo>
                      <a:pt x="21600" y="6848"/>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0307" name="任意多边形 140306"/>
              <p:cNvSpPr/>
              <p:nvPr/>
            </p:nvSpPr>
            <p:spPr>
              <a:xfrm>
                <a:off x="1164" y="1038"/>
                <a:ext cx="947" cy="541"/>
              </a:xfrm>
              <a:custGeom>
                <a:avLst/>
                <a:gdLst>
                  <a:gd name="txL" fmla="*/ 0 w 21600"/>
                  <a:gd name="txT" fmla="*/ 0 h 12527"/>
                  <a:gd name="txR" fmla="*/ 21600 w 21600"/>
                  <a:gd name="txB" fmla="*/ 12527 h 12527"/>
                </a:gdLst>
                <a:ahLst/>
                <a:cxnLst>
                  <a:cxn ang="270">
                    <a:pos x="20453" y="0"/>
                  </a:cxn>
                  <a:cxn ang="0">
                    <a:pos x="20865" y="12526"/>
                  </a:cxn>
                  <a:cxn ang="180">
                    <a:pos x="0" y="6943"/>
                  </a:cxn>
                </a:cxnLst>
                <a:rect l="txL" t="txT" r="txR" b="txB"/>
                <a:pathLst>
                  <a:path w="21600" h="12527" fill="none">
                    <a:moveTo>
                      <a:pt x="20453" y="0"/>
                    </a:moveTo>
                    <a:arcTo wR="21600" hR="21600" stAng="-1125021" swAng="2023828"/>
                  </a:path>
                  <a:path w="21600" h="12527" stroke="0">
                    <a:moveTo>
                      <a:pt x="20453" y="0"/>
                    </a:moveTo>
                    <a:arcTo wR="21600" hR="21600" stAng="-1125021" swAng="2023828"/>
                    <a:lnTo>
                      <a:pt x="0" y="6943"/>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0308" name="任意多边形 140307"/>
              <p:cNvSpPr/>
              <p:nvPr/>
            </p:nvSpPr>
            <p:spPr>
              <a:xfrm>
                <a:off x="2701" y="1060"/>
                <a:ext cx="947" cy="531"/>
              </a:xfrm>
              <a:custGeom>
                <a:avLst/>
                <a:gdLst>
                  <a:gd name="txL" fmla="*/ 0 w 21600"/>
                  <a:gd name="txT" fmla="*/ 0 h 12300"/>
                  <a:gd name="txR" fmla="*/ 21600 w 21600"/>
                  <a:gd name="txB" fmla="*/ 12300 h 12300"/>
                </a:gdLst>
                <a:ahLst/>
                <a:cxnLst>
                  <a:cxn ang="180">
                    <a:pos x="705" y="12299"/>
                  </a:cxn>
                  <a:cxn ang="270">
                    <a:pos x="1106" y="0"/>
                  </a:cxn>
                  <a:cxn ang="0">
                    <a:pos x="21600" y="6824"/>
                  </a:cxn>
                </a:cxnLst>
                <a:rect l="txL" t="txT" r="txR" b="txB"/>
                <a:pathLst>
                  <a:path w="21600" h="12300" fill="none">
                    <a:moveTo>
                      <a:pt x="705" y="12299"/>
                    </a:moveTo>
                    <a:arcTo wR="21600" hR="21600" stAng="-11680968" swAng="1985958"/>
                  </a:path>
                  <a:path w="21600" h="12300" stroke="0">
                    <a:moveTo>
                      <a:pt x="705" y="12299"/>
                    </a:moveTo>
                    <a:arcTo wR="21600" hR="21600" stAng="-11680968" swAng="1985958"/>
                    <a:lnTo>
                      <a:pt x="21600" y="6824"/>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0309" name="任意多边形 140308"/>
              <p:cNvSpPr/>
              <p:nvPr/>
            </p:nvSpPr>
            <p:spPr>
              <a:xfrm>
                <a:off x="1164" y="2080"/>
                <a:ext cx="947" cy="541"/>
              </a:xfrm>
              <a:custGeom>
                <a:avLst/>
                <a:gdLst>
                  <a:gd name="txL" fmla="*/ 0 w 21600"/>
                  <a:gd name="txT" fmla="*/ 0 h 12548"/>
                  <a:gd name="txR" fmla="*/ 21600 w 21600"/>
                  <a:gd name="txB" fmla="*/ 12548 h 12548"/>
                </a:gdLst>
                <a:ahLst/>
                <a:cxnLst>
                  <a:cxn ang="270">
                    <a:pos x="20446" y="0"/>
                  </a:cxn>
                  <a:cxn ang="0">
                    <a:pos x="20865" y="12547"/>
                  </a:cxn>
                  <a:cxn ang="180">
                    <a:pos x="0" y="6964"/>
                  </a:cxn>
                </a:cxnLst>
                <a:rect l="txL" t="txT" r="txR" b="txB"/>
                <a:pathLst>
                  <a:path w="21600" h="12548" fill="none">
                    <a:moveTo>
                      <a:pt x="20446" y="0"/>
                    </a:moveTo>
                    <a:arcTo wR="21600" hR="21600" stAng="-1128544" swAng="2027351"/>
                  </a:path>
                  <a:path w="21600" h="12548" stroke="0">
                    <a:moveTo>
                      <a:pt x="20446" y="0"/>
                    </a:moveTo>
                    <a:arcTo wR="21600" hR="21600" stAng="-1128544" swAng="2027351"/>
                    <a:lnTo>
                      <a:pt x="0" y="6964"/>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0310" name="任意多边形 140309"/>
              <p:cNvSpPr/>
              <p:nvPr/>
            </p:nvSpPr>
            <p:spPr>
              <a:xfrm>
                <a:off x="739" y="2086"/>
                <a:ext cx="947" cy="530"/>
              </a:xfrm>
              <a:custGeom>
                <a:avLst/>
                <a:gdLst>
                  <a:gd name="txL" fmla="*/ 0 w 21600"/>
                  <a:gd name="txT" fmla="*/ 0 h 12307"/>
                  <a:gd name="txR" fmla="*/ 21600 w 21600"/>
                  <a:gd name="txB" fmla="*/ 12307 h 12307"/>
                </a:gdLst>
                <a:ahLst/>
                <a:cxnLst>
                  <a:cxn ang="180">
                    <a:pos x="704" y="12306"/>
                  </a:cxn>
                  <a:cxn ang="270">
                    <a:pos x="1109" y="0"/>
                  </a:cxn>
                  <a:cxn ang="0">
                    <a:pos x="21600" y="6834"/>
                  </a:cxn>
                </a:cxnLst>
                <a:rect l="txL" t="txT" r="txR" b="txB"/>
                <a:pathLst>
                  <a:path w="21600" h="12307" fill="none">
                    <a:moveTo>
                      <a:pt x="704" y="12306"/>
                    </a:moveTo>
                    <a:arcTo wR="21600" hR="21600" stAng="-11680466" swAng="1987117"/>
                  </a:path>
                  <a:path w="21600" h="12307" stroke="0">
                    <a:moveTo>
                      <a:pt x="704" y="12306"/>
                    </a:moveTo>
                    <a:arcTo wR="21600" hR="21600" stAng="-11680466" swAng="1987117"/>
                    <a:lnTo>
                      <a:pt x="21600" y="6834"/>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0311" name="任意多边形 140310"/>
              <p:cNvSpPr/>
              <p:nvPr/>
            </p:nvSpPr>
            <p:spPr>
              <a:xfrm>
                <a:off x="2097" y="1654"/>
                <a:ext cx="539" cy="931"/>
              </a:xfrm>
              <a:custGeom>
                <a:avLst/>
                <a:gdLst>
                  <a:gd name="txL" fmla="*/ 0 w 12310"/>
                  <a:gd name="txT" fmla="*/ 0 h 21600"/>
                  <a:gd name="txR" fmla="*/ 12310 w 12310"/>
                  <a:gd name="txB" fmla="*/ 21600 h 21600"/>
                </a:gdLst>
                <a:ahLst/>
                <a:cxnLst>
                  <a:cxn ang="180">
                    <a:pos x="0" y="1114"/>
                  </a:cxn>
                  <a:cxn ang="270">
                    <a:pos x="12309" y="701"/>
                  </a:cxn>
                  <a:cxn ang="90">
                    <a:pos x="6848" y="21600"/>
                  </a:cxn>
                </a:cxnLst>
                <a:rect l="txL" t="txT" r="txR" b="txB"/>
                <a:pathLst>
                  <a:path w="12310" h="21600" fill="none">
                    <a:moveTo>
                      <a:pt x="0" y="1114"/>
                    </a:moveTo>
                    <a:arcTo wR="21600" hR="21600" stAng="-6509016" swAng="1987668"/>
                  </a:path>
                  <a:path w="12310" h="21600" stroke="0">
                    <a:moveTo>
                      <a:pt x="0" y="1114"/>
                    </a:moveTo>
                    <a:arcTo wR="21600" hR="21600" stAng="-6509016" swAng="1987668"/>
                    <a:lnTo>
                      <a:pt x="6848" y="2160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0312" name="任意多边形 140311"/>
              <p:cNvSpPr/>
              <p:nvPr/>
            </p:nvSpPr>
            <p:spPr>
              <a:xfrm>
                <a:off x="1155" y="2124"/>
                <a:ext cx="548" cy="932"/>
              </a:xfrm>
              <a:custGeom>
                <a:avLst/>
                <a:gdLst>
                  <a:gd name="txL" fmla="*/ 0 w 12521"/>
                  <a:gd name="txT" fmla="*/ 0 h 21600"/>
                  <a:gd name="txR" fmla="*/ 12521 w 12521"/>
                  <a:gd name="txB" fmla="*/ 21600 h 21600"/>
                </a:gdLst>
                <a:ahLst/>
                <a:cxnLst>
                  <a:cxn ang="90">
                    <a:pos x="12520" y="20866"/>
                  </a:cxn>
                  <a:cxn ang="180">
                    <a:pos x="0" y="20454"/>
                  </a:cxn>
                  <a:cxn ang="270">
                    <a:pos x="6940" y="0"/>
                  </a:cxn>
                </a:cxnLst>
                <a:rect l="txL" t="txT" r="txR" b="txB"/>
                <a:pathLst>
                  <a:path w="12521" h="21600" fill="none">
                    <a:moveTo>
                      <a:pt x="12520" y="20866"/>
                    </a:moveTo>
                    <a:arcTo wR="21600" hR="21600" stAng="-17098305" swAng="2022823"/>
                  </a:path>
                  <a:path w="12521" h="21600" stroke="0">
                    <a:moveTo>
                      <a:pt x="12520" y="20866"/>
                    </a:moveTo>
                    <a:arcTo wR="21600" hR="21600" stAng="-17098305" swAng="2022823"/>
                    <a:lnTo>
                      <a:pt x="6940" y="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0313" name="任意多边形 140312"/>
              <p:cNvSpPr/>
              <p:nvPr/>
            </p:nvSpPr>
            <p:spPr>
              <a:xfrm>
                <a:off x="156" y="1055"/>
                <a:ext cx="947" cy="540"/>
              </a:xfrm>
              <a:custGeom>
                <a:avLst/>
                <a:gdLst>
                  <a:gd name="txL" fmla="*/ 0 w 21600"/>
                  <a:gd name="txT" fmla="*/ 0 h 12521"/>
                  <a:gd name="txR" fmla="*/ 21600 w 21600"/>
                  <a:gd name="txB" fmla="*/ 12521 h 12521"/>
                </a:gdLst>
                <a:ahLst/>
                <a:cxnLst>
                  <a:cxn ang="270">
                    <a:pos x="20453" y="0"/>
                  </a:cxn>
                  <a:cxn ang="0">
                    <a:pos x="20867" y="12520"/>
                  </a:cxn>
                  <a:cxn ang="180">
                    <a:pos x="0" y="6943"/>
                  </a:cxn>
                </a:cxnLst>
                <a:rect l="txL" t="txT" r="txR" b="txB"/>
                <a:pathLst>
                  <a:path w="21600" h="12521" fill="none">
                    <a:moveTo>
                      <a:pt x="20453" y="0"/>
                    </a:moveTo>
                    <a:arcTo wR="21600" hR="21600" stAng="-1125021" swAng="2022824"/>
                  </a:path>
                  <a:path w="21600" h="12521" stroke="0">
                    <a:moveTo>
                      <a:pt x="20453" y="0"/>
                    </a:moveTo>
                    <a:arcTo wR="21600" hR="21600" stAng="-1125021" swAng="2022824"/>
                    <a:lnTo>
                      <a:pt x="0" y="6943"/>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0314" name="任意多边形 140313"/>
              <p:cNvSpPr/>
              <p:nvPr/>
            </p:nvSpPr>
            <p:spPr>
              <a:xfrm>
                <a:off x="1172" y="1099"/>
                <a:ext cx="550" cy="931"/>
              </a:xfrm>
              <a:custGeom>
                <a:avLst/>
                <a:gdLst>
                  <a:gd name="txL" fmla="*/ 0 w 12527"/>
                  <a:gd name="txT" fmla="*/ 0 h 21600"/>
                  <a:gd name="txR" fmla="*/ 12527 w 12527"/>
                  <a:gd name="txB" fmla="*/ 21600 h 21600"/>
                </a:gdLst>
                <a:ahLst/>
                <a:cxnLst>
                  <a:cxn ang="90">
                    <a:pos x="12526" y="20865"/>
                  </a:cxn>
                  <a:cxn ang="180">
                    <a:pos x="0" y="20453"/>
                  </a:cxn>
                  <a:cxn ang="270">
                    <a:pos x="6943" y="0"/>
                  </a:cxn>
                </a:cxnLst>
                <a:rect l="txL" t="txT" r="txR" b="txB"/>
                <a:pathLst>
                  <a:path w="12527" h="21600" fill="none">
                    <a:moveTo>
                      <a:pt x="12526" y="20865"/>
                    </a:moveTo>
                    <a:arcTo wR="21600" hR="21600" stAng="-17098807" swAng="2023828"/>
                  </a:path>
                  <a:path w="12527" h="21600" stroke="0">
                    <a:moveTo>
                      <a:pt x="12526" y="20865"/>
                    </a:moveTo>
                    <a:arcTo wR="21600" hR="21600" stAng="-17098807" swAng="2023828"/>
                    <a:lnTo>
                      <a:pt x="6943" y="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0315" name="任意多边形 140314"/>
              <p:cNvSpPr/>
              <p:nvPr/>
            </p:nvSpPr>
            <p:spPr>
              <a:xfrm>
                <a:off x="1160" y="1688"/>
                <a:ext cx="539" cy="932"/>
              </a:xfrm>
              <a:custGeom>
                <a:avLst/>
                <a:gdLst>
                  <a:gd name="txL" fmla="*/ 0 w 12306"/>
                  <a:gd name="txT" fmla="*/ 0 h 21600"/>
                  <a:gd name="txR" fmla="*/ 12306 w 12306"/>
                  <a:gd name="txB" fmla="*/ 21600 h 21600"/>
                </a:gdLst>
                <a:ahLst/>
                <a:cxnLst>
                  <a:cxn ang="180">
                    <a:pos x="0" y="1106"/>
                  </a:cxn>
                  <a:cxn ang="270">
                    <a:pos x="12305" y="707"/>
                  </a:cxn>
                  <a:cxn ang="90">
                    <a:pos x="6824" y="21600"/>
                  </a:cxn>
                </a:cxnLst>
                <a:rect l="txL" t="txT" r="txR" b="txB"/>
                <a:pathLst>
                  <a:path w="12306" h="21600" fill="none">
                    <a:moveTo>
                      <a:pt x="0" y="1106"/>
                    </a:moveTo>
                    <a:arcTo wR="21600" hR="21600" stAng="-6504990" swAng="1986963"/>
                  </a:path>
                  <a:path w="12306" h="21600" stroke="0">
                    <a:moveTo>
                      <a:pt x="0" y="1106"/>
                    </a:moveTo>
                    <a:arcTo wR="21600" hR="21600" stAng="-6504990" swAng="1986963"/>
                    <a:lnTo>
                      <a:pt x="6824" y="2160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0316" name="任意多边形 140315"/>
              <p:cNvSpPr/>
              <p:nvPr/>
            </p:nvSpPr>
            <p:spPr>
              <a:xfrm>
                <a:off x="2157" y="1064"/>
                <a:ext cx="502" cy="932"/>
              </a:xfrm>
              <a:custGeom>
                <a:avLst/>
                <a:gdLst>
                  <a:gd name="txL" fmla="*/ 0 w 11450"/>
                  <a:gd name="txT" fmla="*/ 0 h 21600"/>
                  <a:gd name="txR" fmla="*/ 11450 w 11450"/>
                  <a:gd name="txB" fmla="*/ 21600 h 21600"/>
                </a:gdLst>
                <a:ahLst/>
                <a:cxnLst>
                  <a:cxn ang="90">
                    <a:pos x="11449" y="20865"/>
                  </a:cxn>
                  <a:cxn ang="180">
                    <a:pos x="0" y="20788"/>
                  </a:cxn>
                  <a:cxn ang="270">
                    <a:pos x="5866" y="0"/>
                  </a:cxn>
                </a:cxnLst>
                <a:rect l="txL" t="txT" r="txR" b="txB"/>
                <a:pathLst>
                  <a:path w="11450" h="21600" fill="none">
                    <a:moveTo>
                      <a:pt x="11449" y="20865"/>
                    </a:moveTo>
                    <a:arcTo wR="21600" hR="21600" stAng="-17098807" swAng="1844294"/>
                  </a:path>
                  <a:path w="11450" h="21600" stroke="0">
                    <a:moveTo>
                      <a:pt x="11449" y="20865"/>
                    </a:moveTo>
                    <a:arcTo wR="21600" hR="21600" stAng="-17098807" swAng="1844294"/>
                    <a:lnTo>
                      <a:pt x="5866" y="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0317" name="任意多边形 140316"/>
              <p:cNvSpPr/>
              <p:nvPr/>
            </p:nvSpPr>
            <p:spPr>
              <a:xfrm>
                <a:off x="2102" y="2098"/>
                <a:ext cx="947" cy="540"/>
              </a:xfrm>
              <a:custGeom>
                <a:avLst/>
                <a:gdLst>
                  <a:gd name="txL" fmla="*/ 0 w 21600"/>
                  <a:gd name="txT" fmla="*/ 0 h 12525"/>
                  <a:gd name="txR" fmla="*/ 21600 w 21600"/>
                  <a:gd name="txB" fmla="*/ 12525 h 12525"/>
                </a:gdLst>
                <a:ahLst/>
                <a:cxnLst>
                  <a:cxn ang="270">
                    <a:pos x="20446" y="0"/>
                  </a:cxn>
                  <a:cxn ang="0">
                    <a:pos x="20871" y="12524"/>
                  </a:cxn>
                  <a:cxn ang="180">
                    <a:pos x="0" y="6964"/>
                  </a:cxn>
                </a:cxnLst>
                <a:rect l="txL" t="txT" r="txR" b="txB"/>
                <a:pathLst>
                  <a:path w="21600" h="12525" fill="none">
                    <a:moveTo>
                      <a:pt x="20446" y="0"/>
                    </a:moveTo>
                    <a:arcTo wR="21600" hR="21600" stAng="-1128544" swAng="2023568"/>
                  </a:path>
                  <a:path w="21600" h="12525" stroke="0">
                    <a:moveTo>
                      <a:pt x="20446" y="0"/>
                    </a:moveTo>
                    <a:arcTo wR="21600" hR="21600" stAng="-1128544" swAng="2023568"/>
                    <a:lnTo>
                      <a:pt x="0" y="6964"/>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0318" name="任意多边形 140317"/>
              <p:cNvSpPr/>
              <p:nvPr/>
            </p:nvSpPr>
            <p:spPr>
              <a:xfrm>
                <a:off x="139" y="2064"/>
                <a:ext cx="947" cy="540"/>
              </a:xfrm>
              <a:custGeom>
                <a:avLst/>
                <a:gdLst>
                  <a:gd name="txL" fmla="*/ 0 w 21600"/>
                  <a:gd name="txT" fmla="*/ 0 h 12535"/>
                  <a:gd name="txR" fmla="*/ 21600 w 21600"/>
                  <a:gd name="txB" fmla="*/ 12535 h 12535"/>
                </a:gdLst>
                <a:ahLst/>
                <a:cxnLst>
                  <a:cxn ang="270">
                    <a:pos x="20448" y="0"/>
                  </a:cxn>
                  <a:cxn ang="0">
                    <a:pos x="20867" y="12534"/>
                  </a:cxn>
                  <a:cxn ang="180">
                    <a:pos x="0" y="6957"/>
                  </a:cxn>
                </a:cxnLst>
                <a:rect l="txL" t="txT" r="txR" b="txB"/>
                <a:pathLst>
                  <a:path w="21600" h="12535" fill="none">
                    <a:moveTo>
                      <a:pt x="20448" y="0"/>
                    </a:moveTo>
                    <a:arcTo wR="21600" hR="21600" stAng="-1127387" swAng="2025189"/>
                  </a:path>
                  <a:path w="21600" h="12535" stroke="0">
                    <a:moveTo>
                      <a:pt x="20448" y="0"/>
                    </a:moveTo>
                    <a:arcTo wR="21600" hR="21600" stAng="-1127387" swAng="2025189"/>
                    <a:lnTo>
                      <a:pt x="0" y="6957"/>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0319" name="任意多边形 140318"/>
              <p:cNvSpPr/>
              <p:nvPr/>
            </p:nvSpPr>
            <p:spPr>
              <a:xfrm>
                <a:off x="755" y="1077"/>
                <a:ext cx="947" cy="531"/>
              </a:xfrm>
              <a:custGeom>
                <a:avLst/>
                <a:gdLst>
                  <a:gd name="txL" fmla="*/ 0 w 21600"/>
                  <a:gd name="txT" fmla="*/ 0 h 12326"/>
                  <a:gd name="txR" fmla="*/ 21600 w 21600"/>
                  <a:gd name="txB" fmla="*/ 12326 h 12326"/>
                </a:gdLst>
                <a:ahLst/>
                <a:cxnLst>
                  <a:cxn ang="180">
                    <a:pos x="707" y="12325"/>
                  </a:cxn>
                  <a:cxn ang="270">
                    <a:pos x="1113" y="0"/>
                  </a:cxn>
                  <a:cxn ang="0">
                    <a:pos x="21600" y="6844"/>
                  </a:cxn>
                </a:cxnLst>
                <a:rect l="txL" t="txT" r="txR" b="txB"/>
                <a:pathLst>
                  <a:path w="21600" h="12326" fill="none">
                    <a:moveTo>
                      <a:pt x="707" y="12325"/>
                    </a:moveTo>
                    <a:arcTo wR="21600" hR="21600" stAng="-11681973" swAng="1990335"/>
                  </a:path>
                  <a:path w="21600" h="12326" stroke="0">
                    <a:moveTo>
                      <a:pt x="707" y="12325"/>
                    </a:moveTo>
                    <a:arcTo wR="21600" hR="21600" stAng="-11681973" swAng="1990335"/>
                    <a:lnTo>
                      <a:pt x="21600" y="6844"/>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0320" name="任意多边形 140319"/>
              <p:cNvSpPr/>
              <p:nvPr/>
            </p:nvSpPr>
            <p:spPr>
              <a:xfrm>
                <a:off x="2701" y="2119"/>
                <a:ext cx="947" cy="531"/>
              </a:xfrm>
              <a:custGeom>
                <a:avLst/>
                <a:gdLst>
                  <a:gd name="txL" fmla="*/ 0 w 21600"/>
                  <a:gd name="txT" fmla="*/ 0 h 12304"/>
                  <a:gd name="txR" fmla="*/ 21600 w 21600"/>
                  <a:gd name="txB" fmla="*/ 12304 h 12304"/>
                </a:gdLst>
                <a:ahLst/>
                <a:cxnLst>
                  <a:cxn ang="180">
                    <a:pos x="700" y="12304"/>
                  </a:cxn>
                  <a:cxn ang="270">
                    <a:pos x="1114" y="0"/>
                  </a:cxn>
                  <a:cxn ang="0">
                    <a:pos x="21600" y="6848"/>
                  </a:cxn>
                </a:cxnLst>
                <a:rect l="txL" t="txT" r="txR" b="txB"/>
                <a:pathLst>
                  <a:path w="21600" h="12304" fill="none">
                    <a:moveTo>
                      <a:pt x="700" y="12304"/>
                    </a:moveTo>
                    <a:arcTo wR="21600" hR="21600" stAng="-11677842" swAng="1986858"/>
                  </a:path>
                  <a:path w="21600" h="12304" stroke="0">
                    <a:moveTo>
                      <a:pt x="700" y="12304"/>
                    </a:moveTo>
                    <a:arcTo wR="21600" hR="21600" stAng="-11677842" swAng="1986858"/>
                    <a:lnTo>
                      <a:pt x="21600" y="6848"/>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0321" name="任意多边形 140320"/>
              <p:cNvSpPr/>
              <p:nvPr/>
            </p:nvSpPr>
            <p:spPr>
              <a:xfrm>
                <a:off x="1972" y="2184"/>
                <a:ext cx="409" cy="641"/>
              </a:xfrm>
              <a:custGeom>
                <a:avLst/>
                <a:gdLst>
                  <a:gd name="txL" fmla="*/ 0 w 13575"/>
                  <a:gd name="txT" fmla="*/ 0 h 21600"/>
                  <a:gd name="txR" fmla="*/ 13575 w 13575"/>
                  <a:gd name="txB" fmla="*/ 21600 h 21600"/>
                </a:gdLst>
                <a:ahLst/>
                <a:cxnLst>
                  <a:cxn ang="180">
                    <a:pos x="0" y="16"/>
                  </a:cxn>
                  <a:cxn ang="270">
                    <a:pos x="13575" y="4144"/>
                  </a:cxn>
                  <a:cxn ang="90">
                    <a:pos x="852" y="21600"/>
                  </a:cxn>
                </a:cxnLst>
                <a:rect l="txL" t="txT" r="txR" b="txB"/>
                <a:pathLst>
                  <a:path w="13575" h="21600" fill="none">
                    <a:moveTo>
                      <a:pt x="0" y="16"/>
                    </a:moveTo>
                    <a:arcTo wR="21600" hR="21600" stAng="-5535630" swAng="2300841"/>
                  </a:path>
                  <a:path w="13575" h="21600" stroke="0">
                    <a:moveTo>
                      <a:pt x="0" y="16"/>
                    </a:moveTo>
                    <a:arcTo wR="21600" hR="21600" stAng="-5535630" swAng="2300841"/>
                    <a:lnTo>
                      <a:pt x="852" y="2160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0322" name="矩形 140321"/>
              <p:cNvSpPr/>
              <p:nvPr/>
            </p:nvSpPr>
            <p:spPr>
              <a:xfrm>
                <a:off x="1843" y="2731"/>
                <a:ext cx="291" cy="326"/>
              </a:xfrm>
              <a:prstGeom prst="rect">
                <a:avLst/>
              </a:prstGeom>
              <a:noFill/>
              <a:ln w="9525">
                <a:noFill/>
              </a:ln>
            </p:spPr>
            <p:txBody>
              <a:bodyPr wrap="none" lIns="0" tIns="0" rIns="0" bIns="0">
                <a:spAutoFit/>
              </a:bodyPr>
              <a:lstStyle/>
              <a:p>
                <a:pPr eaLnBrk="0" hangingPunct="0"/>
                <a:r>
                  <a:rPr lang="en-US" altLang="zh-CN" sz="34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0323" name="矩形 140322"/>
              <p:cNvSpPr/>
              <p:nvPr/>
            </p:nvSpPr>
            <p:spPr>
              <a:xfrm>
                <a:off x="1843" y="663"/>
                <a:ext cx="291" cy="326"/>
              </a:xfrm>
              <a:prstGeom prst="rect">
                <a:avLst/>
              </a:prstGeom>
              <a:noFill/>
              <a:ln w="9525">
                <a:noFill/>
              </a:ln>
            </p:spPr>
            <p:txBody>
              <a:bodyPr wrap="none" lIns="0" tIns="0" rIns="0" bIns="0">
                <a:spAutoFit/>
              </a:bodyPr>
              <a:lstStyle/>
              <a:p>
                <a:pPr eaLnBrk="0" hangingPunct="0"/>
                <a:r>
                  <a:rPr lang="en-US" altLang="zh-CN" sz="34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0324" name="矩形 140323"/>
              <p:cNvSpPr/>
              <p:nvPr/>
            </p:nvSpPr>
            <p:spPr>
              <a:xfrm>
                <a:off x="2782" y="663"/>
                <a:ext cx="291" cy="326"/>
              </a:xfrm>
              <a:prstGeom prst="rect">
                <a:avLst/>
              </a:prstGeom>
              <a:noFill/>
              <a:ln w="9525">
                <a:noFill/>
              </a:ln>
            </p:spPr>
            <p:txBody>
              <a:bodyPr wrap="none" lIns="0" tIns="0" rIns="0" bIns="0">
                <a:spAutoFit/>
              </a:bodyPr>
              <a:lstStyle/>
              <a:p>
                <a:pPr eaLnBrk="0" hangingPunct="0"/>
                <a:r>
                  <a:rPr lang="en-US" altLang="zh-CN" sz="34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0325" name="矩形 140324"/>
              <p:cNvSpPr/>
              <p:nvPr/>
            </p:nvSpPr>
            <p:spPr>
              <a:xfrm>
                <a:off x="818" y="2714"/>
                <a:ext cx="291" cy="326"/>
              </a:xfrm>
              <a:prstGeom prst="rect">
                <a:avLst/>
              </a:prstGeom>
              <a:noFill/>
              <a:ln w="9525">
                <a:noFill/>
              </a:ln>
            </p:spPr>
            <p:txBody>
              <a:bodyPr wrap="none" lIns="0" tIns="0" rIns="0" bIns="0">
                <a:spAutoFit/>
              </a:bodyPr>
              <a:lstStyle/>
              <a:p>
                <a:pPr eaLnBrk="0" hangingPunct="0"/>
                <a:r>
                  <a:rPr lang="en-US" altLang="zh-CN" sz="34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0326" name="矩形 140325"/>
              <p:cNvSpPr/>
              <p:nvPr/>
            </p:nvSpPr>
            <p:spPr>
              <a:xfrm>
                <a:off x="818" y="663"/>
                <a:ext cx="291" cy="326"/>
              </a:xfrm>
              <a:prstGeom prst="rect">
                <a:avLst/>
              </a:prstGeom>
              <a:noFill/>
              <a:ln w="9525">
                <a:noFill/>
              </a:ln>
            </p:spPr>
            <p:txBody>
              <a:bodyPr wrap="none" lIns="0" tIns="0" rIns="0" bIns="0">
                <a:spAutoFit/>
              </a:bodyPr>
              <a:lstStyle/>
              <a:p>
                <a:pPr eaLnBrk="0" hangingPunct="0"/>
                <a:r>
                  <a:rPr lang="en-US" altLang="zh-CN" sz="34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0327" name="矩形 140326"/>
              <p:cNvSpPr/>
              <p:nvPr/>
            </p:nvSpPr>
            <p:spPr>
              <a:xfrm>
                <a:off x="2799" y="2731"/>
                <a:ext cx="291" cy="326"/>
              </a:xfrm>
              <a:prstGeom prst="rect">
                <a:avLst/>
              </a:prstGeom>
              <a:noFill/>
              <a:ln w="9525">
                <a:noFill/>
              </a:ln>
            </p:spPr>
            <p:txBody>
              <a:bodyPr wrap="none" lIns="0" tIns="0" rIns="0" bIns="0">
                <a:spAutoFit/>
              </a:bodyPr>
              <a:lstStyle/>
              <a:p>
                <a:pPr eaLnBrk="0" hangingPunct="0"/>
                <a:r>
                  <a:rPr lang="en-US" altLang="zh-CN" sz="34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0328" name="矩形 140327"/>
              <p:cNvSpPr/>
              <p:nvPr/>
            </p:nvSpPr>
            <p:spPr>
              <a:xfrm>
                <a:off x="836" y="1723"/>
                <a:ext cx="291" cy="326"/>
              </a:xfrm>
              <a:prstGeom prst="rect">
                <a:avLst/>
              </a:prstGeom>
              <a:noFill/>
              <a:ln w="9525">
                <a:noFill/>
              </a:ln>
            </p:spPr>
            <p:txBody>
              <a:bodyPr wrap="none" lIns="0" tIns="0" rIns="0" bIns="0">
                <a:spAutoFit/>
              </a:bodyPr>
              <a:lstStyle/>
              <a:p>
                <a:pPr eaLnBrk="0" hangingPunct="0"/>
                <a:r>
                  <a:rPr lang="en-US" altLang="zh-CN" sz="34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0329" name="矩形 140328"/>
              <p:cNvSpPr/>
              <p:nvPr/>
            </p:nvSpPr>
            <p:spPr>
              <a:xfrm>
                <a:off x="2782" y="1688"/>
                <a:ext cx="291" cy="326"/>
              </a:xfrm>
              <a:prstGeom prst="rect">
                <a:avLst/>
              </a:prstGeom>
              <a:noFill/>
              <a:ln w="9525">
                <a:noFill/>
              </a:ln>
            </p:spPr>
            <p:txBody>
              <a:bodyPr wrap="none" lIns="0" tIns="0" rIns="0" bIns="0">
                <a:spAutoFit/>
              </a:bodyPr>
              <a:lstStyle/>
              <a:p>
                <a:pPr eaLnBrk="0" hangingPunct="0"/>
                <a:r>
                  <a:rPr lang="en-US" altLang="zh-CN" sz="34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0330" name="矩形 140329"/>
              <p:cNvSpPr/>
              <p:nvPr/>
            </p:nvSpPr>
            <p:spPr>
              <a:xfrm>
                <a:off x="1843" y="1705"/>
                <a:ext cx="291" cy="326"/>
              </a:xfrm>
              <a:prstGeom prst="rect">
                <a:avLst/>
              </a:prstGeom>
              <a:noFill/>
              <a:ln w="9525">
                <a:noFill/>
              </a:ln>
            </p:spPr>
            <p:txBody>
              <a:bodyPr wrap="none" lIns="0" tIns="0" rIns="0" bIns="0">
                <a:spAutoFit/>
              </a:bodyPr>
              <a:lstStyle/>
              <a:p>
                <a:pPr eaLnBrk="0" hangingPunct="0"/>
                <a:r>
                  <a:rPr lang="en-US" altLang="zh-CN" sz="34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0331" name="椭圆 140330"/>
              <p:cNvSpPr/>
              <p:nvPr/>
            </p:nvSpPr>
            <p:spPr>
              <a:xfrm>
                <a:off x="2649" y="2645"/>
                <a:ext cx="487" cy="479"/>
              </a:xfrm>
              <a:prstGeom prst="ellipse">
                <a:avLst/>
              </a:prstGeom>
              <a:noFill/>
              <a:ln w="26988" cap="flat" cmpd="sng">
                <a:solidFill>
                  <a:srgbClr val="000000"/>
                </a:solidFill>
                <a:prstDash val="solid"/>
                <a:headEnd type="none" w="med" len="med"/>
                <a:tailEnd type="none" w="med" len="med"/>
              </a:ln>
            </p:spPr>
            <p:txBody>
              <a:bodyPr/>
              <a:lstStyle/>
              <a:p>
                <a:endParaRPr lang="zh-CN" altLang="en-US"/>
              </a:p>
            </p:txBody>
          </p:sp>
          <p:sp>
            <p:nvSpPr>
              <p:cNvPr id="140332" name="椭圆 140331"/>
              <p:cNvSpPr/>
              <p:nvPr/>
            </p:nvSpPr>
            <p:spPr>
              <a:xfrm>
                <a:off x="843" y="1107"/>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33" name="椭圆 140332"/>
              <p:cNvSpPr/>
              <p:nvPr/>
            </p:nvSpPr>
            <p:spPr>
              <a:xfrm>
                <a:off x="2805" y="2133"/>
                <a:ext cx="139" cy="136"/>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34" name="椭圆 140333"/>
              <p:cNvSpPr/>
              <p:nvPr/>
            </p:nvSpPr>
            <p:spPr>
              <a:xfrm>
                <a:off x="1502" y="1790"/>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35" name="椭圆 140334"/>
              <p:cNvSpPr/>
              <p:nvPr/>
            </p:nvSpPr>
            <p:spPr>
              <a:xfrm>
                <a:off x="478" y="749"/>
                <a:ext cx="138" cy="136"/>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36" name="椭圆 140335"/>
              <p:cNvSpPr/>
              <p:nvPr/>
            </p:nvSpPr>
            <p:spPr>
              <a:xfrm>
                <a:off x="686" y="1636"/>
                <a:ext cx="487" cy="479"/>
              </a:xfrm>
              <a:prstGeom prst="ellipse">
                <a:avLst/>
              </a:prstGeom>
              <a:noFill/>
              <a:ln w="26988" cap="flat" cmpd="sng">
                <a:solidFill>
                  <a:srgbClr val="400000"/>
                </a:solidFill>
                <a:prstDash val="solid"/>
                <a:headEnd type="none" w="med" len="med"/>
                <a:tailEnd type="none" w="med" len="med"/>
              </a:ln>
            </p:spPr>
            <p:txBody>
              <a:bodyPr/>
              <a:lstStyle/>
              <a:p>
                <a:endParaRPr lang="zh-CN" altLang="en-US"/>
              </a:p>
            </p:txBody>
          </p:sp>
          <p:sp>
            <p:nvSpPr>
              <p:cNvPr id="140337" name="椭圆 140336"/>
              <p:cNvSpPr/>
              <p:nvPr/>
            </p:nvSpPr>
            <p:spPr>
              <a:xfrm>
                <a:off x="1694" y="578"/>
                <a:ext cx="486" cy="478"/>
              </a:xfrm>
              <a:prstGeom prst="ellipse">
                <a:avLst/>
              </a:prstGeom>
              <a:noFill/>
              <a:ln w="26988" cap="flat" cmpd="sng">
                <a:solidFill>
                  <a:srgbClr val="000000"/>
                </a:solidFill>
                <a:prstDash val="solid"/>
                <a:headEnd type="none" w="med" len="med"/>
                <a:tailEnd type="none" w="med" len="med"/>
              </a:ln>
            </p:spPr>
            <p:txBody>
              <a:bodyPr/>
              <a:lstStyle/>
              <a:p>
                <a:endParaRPr lang="zh-CN" altLang="en-US"/>
              </a:p>
            </p:txBody>
          </p:sp>
          <p:sp>
            <p:nvSpPr>
              <p:cNvPr id="140338" name="椭圆 140337"/>
              <p:cNvSpPr/>
              <p:nvPr/>
            </p:nvSpPr>
            <p:spPr>
              <a:xfrm>
                <a:off x="2458" y="2816"/>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39" name="椭圆 140338"/>
              <p:cNvSpPr/>
              <p:nvPr/>
            </p:nvSpPr>
            <p:spPr>
              <a:xfrm>
                <a:off x="2805" y="1398"/>
                <a:ext cx="139" cy="136"/>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40" name="椭圆 140339"/>
              <p:cNvSpPr/>
              <p:nvPr/>
            </p:nvSpPr>
            <p:spPr>
              <a:xfrm>
                <a:off x="843" y="2423"/>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41" name="椭圆 140340"/>
              <p:cNvSpPr/>
              <p:nvPr/>
            </p:nvSpPr>
            <p:spPr>
              <a:xfrm>
                <a:off x="2631" y="578"/>
                <a:ext cx="487" cy="478"/>
              </a:xfrm>
              <a:prstGeom prst="ellipse">
                <a:avLst/>
              </a:prstGeom>
              <a:noFill/>
              <a:ln w="26988" cap="flat" cmpd="sng">
                <a:solidFill>
                  <a:srgbClr val="000000"/>
                </a:solidFill>
                <a:prstDash val="solid"/>
                <a:headEnd type="none" w="med" len="med"/>
                <a:tailEnd type="none" w="med" len="med"/>
              </a:ln>
            </p:spPr>
            <p:txBody>
              <a:bodyPr/>
              <a:lstStyle/>
              <a:p>
                <a:endParaRPr lang="zh-CN" altLang="en-US"/>
              </a:p>
            </p:txBody>
          </p:sp>
          <p:sp>
            <p:nvSpPr>
              <p:cNvPr id="140342" name="椭圆 140341"/>
              <p:cNvSpPr/>
              <p:nvPr/>
            </p:nvSpPr>
            <p:spPr>
              <a:xfrm>
                <a:off x="1868" y="3175"/>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43" name="椭圆 140342"/>
              <p:cNvSpPr/>
              <p:nvPr/>
            </p:nvSpPr>
            <p:spPr>
              <a:xfrm>
                <a:off x="1207" y="1790"/>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44" name="椭圆 140343"/>
              <p:cNvSpPr/>
              <p:nvPr/>
            </p:nvSpPr>
            <p:spPr>
              <a:xfrm>
                <a:off x="3153" y="1757"/>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45" name="椭圆 140344"/>
              <p:cNvSpPr/>
              <p:nvPr/>
            </p:nvSpPr>
            <p:spPr>
              <a:xfrm>
                <a:off x="1694" y="2645"/>
                <a:ext cx="486" cy="479"/>
              </a:xfrm>
              <a:prstGeom prst="ellipse">
                <a:avLst/>
              </a:prstGeom>
              <a:noFill/>
              <a:ln w="26988" cap="flat" cmpd="sng">
                <a:solidFill>
                  <a:srgbClr val="400000"/>
                </a:solidFill>
                <a:prstDash val="solid"/>
                <a:headEnd type="none" w="med" len="med"/>
                <a:tailEnd type="none" w="med" len="med"/>
              </a:ln>
            </p:spPr>
            <p:txBody>
              <a:bodyPr/>
              <a:lstStyle/>
              <a:p>
                <a:endParaRPr lang="zh-CN" altLang="en-US"/>
              </a:p>
            </p:txBody>
          </p:sp>
          <p:sp>
            <p:nvSpPr>
              <p:cNvPr id="140346" name="椭圆 140345"/>
              <p:cNvSpPr/>
              <p:nvPr/>
            </p:nvSpPr>
            <p:spPr>
              <a:xfrm>
                <a:off x="1868" y="2440"/>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47" name="椭圆 140346"/>
              <p:cNvSpPr/>
              <p:nvPr/>
            </p:nvSpPr>
            <p:spPr>
              <a:xfrm>
                <a:off x="2823" y="2440"/>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48" name="椭圆 140347"/>
              <p:cNvSpPr/>
              <p:nvPr/>
            </p:nvSpPr>
            <p:spPr>
              <a:xfrm>
                <a:off x="2631" y="578"/>
                <a:ext cx="487" cy="478"/>
              </a:xfrm>
              <a:prstGeom prst="ellipse">
                <a:avLst/>
              </a:prstGeom>
              <a:noFill/>
              <a:ln w="26988" cap="flat" cmpd="sng">
                <a:solidFill>
                  <a:srgbClr val="400000"/>
                </a:solidFill>
                <a:prstDash val="solid"/>
                <a:headEnd type="none" w="med" len="med"/>
                <a:tailEnd type="none" w="med" len="med"/>
              </a:ln>
            </p:spPr>
            <p:txBody>
              <a:bodyPr/>
              <a:lstStyle/>
              <a:p>
                <a:endParaRPr lang="zh-CN" altLang="en-US"/>
              </a:p>
            </p:txBody>
          </p:sp>
          <p:sp>
            <p:nvSpPr>
              <p:cNvPr id="140349" name="椭圆 140348"/>
              <p:cNvSpPr/>
              <p:nvPr/>
            </p:nvSpPr>
            <p:spPr>
              <a:xfrm>
                <a:off x="1868" y="1107"/>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50" name="椭圆 140349"/>
              <p:cNvSpPr/>
              <p:nvPr/>
            </p:nvSpPr>
            <p:spPr>
              <a:xfrm>
                <a:off x="2215" y="1773"/>
                <a:ext cx="138" cy="138"/>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51" name="椭圆 140350"/>
              <p:cNvSpPr/>
              <p:nvPr/>
            </p:nvSpPr>
            <p:spPr>
              <a:xfrm>
                <a:off x="669" y="578"/>
                <a:ext cx="487" cy="478"/>
              </a:xfrm>
              <a:prstGeom prst="ellipse">
                <a:avLst/>
              </a:prstGeom>
              <a:noFill/>
              <a:ln w="26988" cap="flat" cmpd="sng">
                <a:solidFill>
                  <a:srgbClr val="000000"/>
                </a:solidFill>
                <a:prstDash val="solid"/>
                <a:headEnd type="none" w="med" len="med"/>
                <a:tailEnd type="none" w="med" len="med"/>
              </a:ln>
            </p:spPr>
            <p:txBody>
              <a:bodyPr/>
              <a:lstStyle/>
              <a:p>
                <a:endParaRPr lang="zh-CN" altLang="en-US"/>
              </a:p>
            </p:txBody>
          </p:sp>
          <p:sp>
            <p:nvSpPr>
              <p:cNvPr id="140352" name="椭圆 140351"/>
              <p:cNvSpPr/>
              <p:nvPr/>
            </p:nvSpPr>
            <p:spPr>
              <a:xfrm>
                <a:off x="860" y="1432"/>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53" name="椭圆 140352"/>
              <p:cNvSpPr/>
              <p:nvPr/>
            </p:nvSpPr>
            <p:spPr>
              <a:xfrm>
                <a:off x="2631" y="1603"/>
                <a:ext cx="487" cy="478"/>
              </a:xfrm>
              <a:prstGeom prst="ellipse">
                <a:avLst/>
              </a:prstGeom>
              <a:noFill/>
              <a:ln w="26988" cap="flat" cmpd="sng">
                <a:solidFill>
                  <a:srgbClr val="400000"/>
                </a:solidFill>
                <a:prstDash val="solid"/>
                <a:headEnd type="none" w="med" len="med"/>
                <a:tailEnd type="none" w="med" len="med"/>
              </a:ln>
            </p:spPr>
            <p:txBody>
              <a:bodyPr/>
              <a:lstStyle/>
              <a:p>
                <a:endParaRPr lang="zh-CN" altLang="en-US"/>
              </a:p>
            </p:txBody>
          </p:sp>
          <p:sp>
            <p:nvSpPr>
              <p:cNvPr id="140354" name="椭圆 140353"/>
              <p:cNvSpPr/>
              <p:nvPr/>
            </p:nvSpPr>
            <p:spPr>
              <a:xfrm>
                <a:off x="1502" y="2816"/>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55" name="椭圆 140354"/>
              <p:cNvSpPr/>
              <p:nvPr/>
            </p:nvSpPr>
            <p:spPr>
              <a:xfrm>
                <a:off x="2215" y="2799"/>
                <a:ext cx="138" cy="136"/>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56" name="椭圆 140355"/>
              <p:cNvSpPr/>
              <p:nvPr/>
            </p:nvSpPr>
            <p:spPr>
              <a:xfrm>
                <a:off x="843" y="3158"/>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57" name="椭圆 140356"/>
              <p:cNvSpPr/>
              <p:nvPr/>
            </p:nvSpPr>
            <p:spPr>
              <a:xfrm>
                <a:off x="2805" y="1107"/>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58" name="椭圆 140357"/>
              <p:cNvSpPr/>
              <p:nvPr/>
            </p:nvSpPr>
            <p:spPr>
              <a:xfrm>
                <a:off x="2805" y="372"/>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59" name="椭圆 140358"/>
              <p:cNvSpPr/>
              <p:nvPr/>
            </p:nvSpPr>
            <p:spPr>
              <a:xfrm>
                <a:off x="686" y="1636"/>
                <a:ext cx="487" cy="479"/>
              </a:xfrm>
              <a:prstGeom prst="ellipse">
                <a:avLst/>
              </a:prstGeom>
              <a:noFill/>
              <a:ln w="26988" cap="flat" cmpd="sng">
                <a:solidFill>
                  <a:srgbClr val="000000"/>
                </a:solidFill>
                <a:prstDash val="solid"/>
                <a:headEnd type="none" w="med" len="med"/>
                <a:tailEnd type="none" w="med" len="med"/>
              </a:ln>
            </p:spPr>
            <p:txBody>
              <a:bodyPr/>
              <a:lstStyle/>
              <a:p>
                <a:endParaRPr lang="zh-CN" altLang="en-US"/>
              </a:p>
            </p:txBody>
          </p:sp>
          <p:sp>
            <p:nvSpPr>
              <p:cNvPr id="140360" name="椭圆 140359"/>
              <p:cNvSpPr/>
              <p:nvPr/>
            </p:nvSpPr>
            <p:spPr>
              <a:xfrm>
                <a:off x="2441" y="1773"/>
                <a:ext cx="139" cy="138"/>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61" name="椭圆 140360"/>
              <p:cNvSpPr/>
              <p:nvPr/>
            </p:nvSpPr>
            <p:spPr>
              <a:xfrm>
                <a:off x="2631" y="1603"/>
                <a:ext cx="487" cy="478"/>
              </a:xfrm>
              <a:prstGeom prst="ellipse">
                <a:avLst/>
              </a:prstGeom>
              <a:noFill/>
              <a:ln w="26988" cap="flat" cmpd="sng">
                <a:solidFill>
                  <a:srgbClr val="000000"/>
                </a:solidFill>
                <a:prstDash val="solid"/>
                <a:headEnd type="none" w="med" len="med"/>
                <a:tailEnd type="none" w="med" len="med"/>
              </a:ln>
            </p:spPr>
            <p:txBody>
              <a:bodyPr/>
              <a:lstStyle/>
              <a:p>
                <a:endParaRPr lang="zh-CN" altLang="en-US"/>
              </a:p>
            </p:txBody>
          </p:sp>
          <p:sp>
            <p:nvSpPr>
              <p:cNvPr id="140362" name="椭圆 140361"/>
              <p:cNvSpPr/>
              <p:nvPr/>
            </p:nvSpPr>
            <p:spPr>
              <a:xfrm>
                <a:off x="1694" y="1620"/>
                <a:ext cx="486" cy="478"/>
              </a:xfrm>
              <a:prstGeom prst="ellipse">
                <a:avLst/>
              </a:prstGeom>
              <a:noFill/>
              <a:ln w="26988" cap="flat" cmpd="sng">
                <a:solidFill>
                  <a:srgbClr val="400000"/>
                </a:solidFill>
                <a:prstDash val="solid"/>
                <a:headEnd type="none" w="med" len="med"/>
                <a:tailEnd type="none" w="med" len="med"/>
              </a:ln>
            </p:spPr>
            <p:txBody>
              <a:bodyPr/>
              <a:lstStyle/>
              <a:p>
                <a:endParaRPr lang="zh-CN" altLang="en-US"/>
              </a:p>
            </p:txBody>
          </p:sp>
          <p:sp>
            <p:nvSpPr>
              <p:cNvPr id="140363" name="椭圆 140362"/>
              <p:cNvSpPr/>
              <p:nvPr/>
            </p:nvSpPr>
            <p:spPr>
              <a:xfrm>
                <a:off x="2823" y="3175"/>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64" name="椭圆 140363"/>
              <p:cNvSpPr/>
              <p:nvPr/>
            </p:nvSpPr>
            <p:spPr>
              <a:xfrm>
                <a:off x="3153" y="731"/>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65" name="椭圆 140364"/>
              <p:cNvSpPr/>
              <p:nvPr/>
            </p:nvSpPr>
            <p:spPr>
              <a:xfrm>
                <a:off x="860" y="2167"/>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66" name="椭圆 140365"/>
              <p:cNvSpPr/>
              <p:nvPr/>
            </p:nvSpPr>
            <p:spPr>
              <a:xfrm>
                <a:off x="2215" y="731"/>
                <a:ext cx="138"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67" name="椭圆 140366"/>
              <p:cNvSpPr/>
              <p:nvPr/>
            </p:nvSpPr>
            <p:spPr>
              <a:xfrm>
                <a:off x="669" y="2628"/>
                <a:ext cx="487" cy="478"/>
              </a:xfrm>
              <a:prstGeom prst="ellipse">
                <a:avLst/>
              </a:prstGeom>
              <a:noFill/>
              <a:ln w="26988" cap="flat" cmpd="sng">
                <a:solidFill>
                  <a:srgbClr val="000000"/>
                </a:solidFill>
                <a:prstDash val="solid"/>
                <a:headEnd type="none" w="med" len="med"/>
                <a:tailEnd type="none" w="med" len="med"/>
              </a:ln>
            </p:spPr>
            <p:txBody>
              <a:bodyPr/>
              <a:lstStyle/>
              <a:p>
                <a:endParaRPr lang="zh-CN" altLang="en-US"/>
              </a:p>
            </p:txBody>
          </p:sp>
          <p:sp>
            <p:nvSpPr>
              <p:cNvPr id="140368" name="椭圆 140367"/>
              <p:cNvSpPr/>
              <p:nvPr/>
            </p:nvSpPr>
            <p:spPr>
              <a:xfrm>
                <a:off x="669" y="2628"/>
                <a:ext cx="487" cy="478"/>
              </a:xfrm>
              <a:prstGeom prst="ellipse">
                <a:avLst/>
              </a:prstGeom>
              <a:noFill/>
              <a:ln w="26988" cap="flat" cmpd="sng">
                <a:solidFill>
                  <a:srgbClr val="400000"/>
                </a:solidFill>
                <a:prstDash val="solid"/>
                <a:headEnd type="none" w="med" len="med"/>
                <a:tailEnd type="none" w="med" len="med"/>
              </a:ln>
            </p:spPr>
            <p:txBody>
              <a:bodyPr/>
              <a:lstStyle/>
              <a:p>
                <a:endParaRPr lang="zh-CN" altLang="en-US"/>
              </a:p>
            </p:txBody>
          </p:sp>
          <p:sp>
            <p:nvSpPr>
              <p:cNvPr id="140369" name="椭圆 140368"/>
              <p:cNvSpPr/>
              <p:nvPr/>
            </p:nvSpPr>
            <p:spPr>
              <a:xfrm>
                <a:off x="669" y="578"/>
                <a:ext cx="487" cy="478"/>
              </a:xfrm>
              <a:prstGeom prst="ellipse">
                <a:avLst/>
              </a:prstGeom>
              <a:noFill/>
              <a:ln w="26988" cap="flat" cmpd="sng">
                <a:solidFill>
                  <a:srgbClr val="400000"/>
                </a:solidFill>
                <a:prstDash val="solid"/>
                <a:headEnd type="none" w="med" len="med"/>
                <a:tailEnd type="none" w="med" len="med"/>
              </a:ln>
            </p:spPr>
            <p:txBody>
              <a:bodyPr/>
              <a:lstStyle/>
              <a:p>
                <a:endParaRPr lang="zh-CN" altLang="en-US"/>
              </a:p>
            </p:txBody>
          </p:sp>
          <p:sp>
            <p:nvSpPr>
              <p:cNvPr id="140370" name="椭圆 140369"/>
              <p:cNvSpPr/>
              <p:nvPr/>
            </p:nvSpPr>
            <p:spPr>
              <a:xfrm>
                <a:off x="2441" y="749"/>
                <a:ext cx="139" cy="136"/>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71" name="椭圆 140370"/>
              <p:cNvSpPr/>
              <p:nvPr/>
            </p:nvSpPr>
            <p:spPr>
              <a:xfrm>
                <a:off x="1694" y="1620"/>
                <a:ext cx="486" cy="478"/>
              </a:xfrm>
              <a:prstGeom prst="ellipse">
                <a:avLst/>
              </a:prstGeom>
              <a:noFill/>
              <a:ln w="26988" cap="flat" cmpd="sng">
                <a:solidFill>
                  <a:srgbClr val="000000"/>
                </a:solidFill>
                <a:prstDash val="solid"/>
                <a:headEnd type="none" w="med" len="med"/>
                <a:tailEnd type="none" w="med" len="med"/>
              </a:ln>
            </p:spPr>
            <p:txBody>
              <a:bodyPr/>
              <a:lstStyle/>
              <a:p>
                <a:endParaRPr lang="zh-CN" altLang="en-US"/>
              </a:p>
            </p:txBody>
          </p:sp>
          <p:sp>
            <p:nvSpPr>
              <p:cNvPr id="140372" name="椭圆 140371"/>
              <p:cNvSpPr/>
              <p:nvPr/>
            </p:nvSpPr>
            <p:spPr>
              <a:xfrm>
                <a:off x="2649" y="2645"/>
                <a:ext cx="487" cy="479"/>
              </a:xfrm>
              <a:prstGeom prst="ellipse">
                <a:avLst/>
              </a:prstGeom>
              <a:noFill/>
              <a:ln w="26988" cap="flat" cmpd="sng">
                <a:solidFill>
                  <a:srgbClr val="400000"/>
                </a:solidFill>
                <a:prstDash val="solid"/>
                <a:headEnd type="none" w="med" len="med"/>
                <a:tailEnd type="none" w="med" len="med"/>
              </a:ln>
            </p:spPr>
            <p:txBody>
              <a:bodyPr/>
              <a:lstStyle/>
              <a:p>
                <a:endParaRPr lang="zh-CN" altLang="en-US"/>
              </a:p>
            </p:txBody>
          </p:sp>
          <p:sp>
            <p:nvSpPr>
              <p:cNvPr id="140373" name="椭圆 140372"/>
              <p:cNvSpPr/>
              <p:nvPr/>
            </p:nvSpPr>
            <p:spPr>
              <a:xfrm>
                <a:off x="478" y="2799"/>
                <a:ext cx="138" cy="136"/>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74" name="椭圆 140373"/>
              <p:cNvSpPr/>
              <p:nvPr/>
            </p:nvSpPr>
            <p:spPr>
              <a:xfrm>
                <a:off x="1190" y="731"/>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75" name="椭圆 140374"/>
              <p:cNvSpPr/>
              <p:nvPr/>
            </p:nvSpPr>
            <p:spPr>
              <a:xfrm>
                <a:off x="495" y="1808"/>
                <a:ext cx="139" cy="136"/>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76" name="椭圆 140375"/>
              <p:cNvSpPr/>
              <p:nvPr/>
            </p:nvSpPr>
            <p:spPr>
              <a:xfrm>
                <a:off x="1868" y="372"/>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77" name="椭圆 140376"/>
              <p:cNvSpPr/>
              <p:nvPr/>
            </p:nvSpPr>
            <p:spPr>
              <a:xfrm>
                <a:off x="1694" y="2645"/>
                <a:ext cx="486" cy="479"/>
              </a:xfrm>
              <a:prstGeom prst="ellipse">
                <a:avLst/>
              </a:prstGeom>
              <a:noFill/>
              <a:ln w="26988" cap="flat" cmpd="sng">
                <a:solidFill>
                  <a:srgbClr val="000000"/>
                </a:solidFill>
                <a:prstDash val="solid"/>
                <a:headEnd type="none" w="med" len="med"/>
                <a:tailEnd type="none" w="med" len="med"/>
              </a:ln>
            </p:spPr>
            <p:txBody>
              <a:bodyPr/>
              <a:lstStyle/>
              <a:p>
                <a:endParaRPr lang="zh-CN" altLang="en-US"/>
              </a:p>
            </p:txBody>
          </p:sp>
          <p:sp>
            <p:nvSpPr>
              <p:cNvPr id="140378" name="椭圆 140377"/>
              <p:cNvSpPr/>
              <p:nvPr/>
            </p:nvSpPr>
            <p:spPr>
              <a:xfrm>
                <a:off x="1694" y="578"/>
                <a:ext cx="486" cy="478"/>
              </a:xfrm>
              <a:prstGeom prst="ellipse">
                <a:avLst/>
              </a:prstGeom>
              <a:noFill/>
              <a:ln w="26988" cap="flat" cmpd="sng">
                <a:solidFill>
                  <a:srgbClr val="400000"/>
                </a:solidFill>
                <a:prstDash val="solid"/>
                <a:headEnd type="none" w="med" len="med"/>
                <a:tailEnd type="none" w="med" len="med"/>
              </a:ln>
            </p:spPr>
            <p:txBody>
              <a:bodyPr/>
              <a:lstStyle/>
              <a:p>
                <a:endParaRPr lang="zh-CN" altLang="en-US"/>
              </a:p>
            </p:txBody>
          </p:sp>
          <p:sp>
            <p:nvSpPr>
              <p:cNvPr id="140379" name="椭圆 140378"/>
              <p:cNvSpPr/>
              <p:nvPr/>
            </p:nvSpPr>
            <p:spPr>
              <a:xfrm>
                <a:off x="1502" y="749"/>
                <a:ext cx="139" cy="136"/>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80" name="椭圆 140379"/>
              <p:cNvSpPr/>
              <p:nvPr/>
            </p:nvSpPr>
            <p:spPr>
              <a:xfrm>
                <a:off x="3171" y="2799"/>
                <a:ext cx="138" cy="136"/>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81" name="椭圆 140380"/>
              <p:cNvSpPr/>
              <p:nvPr/>
            </p:nvSpPr>
            <p:spPr>
              <a:xfrm>
                <a:off x="1190" y="2782"/>
                <a:ext cx="139" cy="136"/>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82" name="椭圆 140381"/>
              <p:cNvSpPr/>
              <p:nvPr/>
            </p:nvSpPr>
            <p:spPr>
              <a:xfrm>
                <a:off x="843" y="372"/>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83" name="椭圆 140382"/>
              <p:cNvSpPr/>
              <p:nvPr/>
            </p:nvSpPr>
            <p:spPr>
              <a:xfrm>
                <a:off x="1868" y="1415"/>
                <a:ext cx="139" cy="136"/>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84" name="椭圆 140383"/>
              <p:cNvSpPr/>
              <p:nvPr/>
            </p:nvSpPr>
            <p:spPr>
              <a:xfrm>
                <a:off x="2388" y="2200"/>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85" name="椭圆 140384"/>
              <p:cNvSpPr/>
              <p:nvPr/>
            </p:nvSpPr>
            <p:spPr>
              <a:xfrm>
                <a:off x="1850" y="2167"/>
                <a:ext cx="208" cy="204"/>
              </a:xfrm>
              <a:prstGeom prst="ellipse">
                <a:avLst/>
              </a:prstGeom>
              <a:noFill/>
              <a:ln w="26988" cap="flat" cmpd="sng">
                <a:solidFill>
                  <a:srgbClr val="0080FF"/>
                </a:solidFill>
                <a:prstDash val="solid"/>
                <a:headEnd type="none" w="med" len="med"/>
                <a:tailEnd type="none" w="med" len="med"/>
              </a:ln>
            </p:spPr>
            <p:txBody>
              <a:bodyPr/>
              <a:lstStyle/>
              <a:p>
                <a:endParaRPr lang="zh-CN" altLang="en-US"/>
              </a:p>
            </p:txBody>
          </p:sp>
        </p:grpSp>
      </p:grpSp>
      <p:sp>
        <p:nvSpPr>
          <p:cNvPr id="140386" name="文本框 140385"/>
          <p:cNvSpPr txBox="1"/>
          <p:nvPr/>
        </p:nvSpPr>
        <p:spPr>
          <a:xfrm>
            <a:off x="1828800" y="3352800"/>
            <a:ext cx="685800" cy="336550"/>
          </a:xfrm>
          <a:prstGeom prst="rect">
            <a:avLst/>
          </a:prstGeom>
          <a:noFill/>
          <a:ln w="9525">
            <a:noFill/>
          </a:ln>
        </p:spPr>
        <p:txBody>
          <a:bodyPr>
            <a:spAutoFit/>
          </a:bodyPr>
          <a:lstStyle/>
          <a:p>
            <a:pPr eaLnBrk="0" hangingPunct="0">
              <a:spcBef>
                <a:spcPct val="50000"/>
              </a:spcBef>
            </a:pPr>
            <a:r>
              <a:rPr lang="zh-CN" altLang="en-US" sz="1600" b="1" dirty="0">
                <a:latin typeface="Times New Roman" panose="02020603050405020304" pitchFamily="18" charset="0"/>
              </a:rPr>
              <a:t>空穴</a:t>
            </a:r>
            <a:endParaRPr lang="zh-CN" altLang="en-US" sz="1600" b="1">
              <a:latin typeface="Times New Roman" panose="02020603050405020304" pitchFamily="18" charset="0"/>
            </a:endParaRPr>
          </a:p>
        </p:txBody>
      </p:sp>
      <p:sp>
        <p:nvSpPr>
          <p:cNvPr id="140387" name="文本框 140386"/>
          <p:cNvSpPr txBox="1"/>
          <p:nvPr/>
        </p:nvSpPr>
        <p:spPr>
          <a:xfrm>
            <a:off x="6019800" y="3429000"/>
            <a:ext cx="3124200" cy="1920875"/>
          </a:xfrm>
          <a:prstGeom prst="rect">
            <a:avLst/>
          </a:prstGeom>
          <a:noFill/>
          <a:ln w="9525">
            <a:noFill/>
          </a:ln>
        </p:spPr>
        <p:txBody>
          <a:bodyPr>
            <a:spAutoFit/>
          </a:bodyPr>
          <a:lstStyle/>
          <a:p>
            <a:pPr algn="l" eaLnBrk="0" hangingPunct="0">
              <a:lnSpc>
                <a:spcPct val="125000"/>
              </a:lnSpc>
            </a:pPr>
            <a:r>
              <a:rPr lang="en-US" altLang="zh-CN" dirty="0">
                <a:latin typeface="Times New Roman" panose="02020603050405020304" pitchFamily="18" charset="0"/>
              </a:rPr>
              <a:t>        </a:t>
            </a:r>
            <a:r>
              <a:rPr lang="zh-CN" altLang="en-US" b="1" dirty="0">
                <a:latin typeface="Times New Roman" panose="02020603050405020304" pitchFamily="18" charset="0"/>
              </a:rPr>
              <a:t>自由电子产生的同时，在其原来的共价键中就出现了一个空位，称为</a:t>
            </a:r>
            <a:r>
              <a:rPr lang="zh-CN" altLang="en-US" b="1" dirty="0">
                <a:solidFill>
                  <a:srgbClr val="FF0000"/>
                </a:solidFill>
                <a:latin typeface="Times New Roman" panose="02020603050405020304" pitchFamily="18" charset="0"/>
                <a:ea typeface="黑体" panose="02010609060101010101" pitchFamily="49" charset="-122"/>
              </a:rPr>
              <a:t>空穴</a:t>
            </a:r>
            <a:r>
              <a:rPr lang="zh-CN" altLang="en-US" b="1" dirty="0">
                <a:latin typeface="Times New Roman" panose="02020603050405020304" pitchFamily="18" charset="0"/>
              </a:rPr>
              <a:t>。</a:t>
            </a:r>
            <a:endParaRPr lang="zh-CN" altLang="en-US" b="1" dirty="0">
              <a:solidFill>
                <a:srgbClr val="000000"/>
              </a:solidFill>
              <a:latin typeface="Times New Roman" panose="02020603050405020304" pitchFamily="18" charset="0"/>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40291"/>
                                        </p:tgtEl>
                                        <p:attrNameLst>
                                          <p:attrName>style.visibility</p:attrName>
                                        </p:attrNameLst>
                                      </p:cBhvr>
                                      <p:to>
                                        <p:strVal val="visible"/>
                                      </p:to>
                                    </p:set>
                                    <p:animEffect transition="in" filter="blinds(vertical)">
                                      <p:cBhvr>
                                        <p:cTn id="7" dur="500"/>
                                        <p:tgtEl>
                                          <p:spTgt spid="14029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0292"/>
                                        </p:tgtEl>
                                        <p:attrNameLst>
                                          <p:attrName>style.visibility</p:attrName>
                                        </p:attrNameLst>
                                      </p:cBhvr>
                                      <p:to>
                                        <p:strVal val="visible"/>
                                      </p:to>
                                    </p:set>
                                    <p:animEffect transition="in" filter="blinds(horizontal)">
                                      <p:cBhvr>
                                        <p:cTn id="12" dur="500"/>
                                        <p:tgtEl>
                                          <p:spTgt spid="14029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0290"/>
                                        </p:tgtEl>
                                        <p:attrNameLst>
                                          <p:attrName>style.visibility</p:attrName>
                                        </p:attrNameLst>
                                      </p:cBhvr>
                                      <p:to>
                                        <p:strVal val="visible"/>
                                      </p:to>
                                    </p:set>
                                    <p:animEffect transition="in" filter="blinds(horizontal)">
                                      <p:cBhvr>
                                        <p:cTn id="17" dur="500"/>
                                        <p:tgtEl>
                                          <p:spTgt spid="14029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0387"/>
                                        </p:tgtEl>
                                        <p:attrNameLst>
                                          <p:attrName>style.visibility</p:attrName>
                                        </p:attrNameLst>
                                      </p:cBhvr>
                                      <p:to>
                                        <p:strVal val="visible"/>
                                      </p:to>
                                    </p:set>
                                    <p:animEffect transition="in" filter="blinds(horizontal)">
                                      <p:cBhvr>
                                        <p:cTn id="22" dur="500"/>
                                        <p:tgtEl>
                                          <p:spTgt spid="14038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0386"/>
                                        </p:tgtEl>
                                        <p:attrNameLst>
                                          <p:attrName>style.visibility</p:attrName>
                                        </p:attrNameLst>
                                      </p:cBhvr>
                                      <p:to>
                                        <p:strVal val="visible"/>
                                      </p:to>
                                    </p:set>
                                    <p:animEffect transition="in" filter="blinds(horizontal)">
                                      <p:cBhvr>
                                        <p:cTn id="27" dur="500"/>
                                        <p:tgtEl>
                                          <p:spTgt spid="140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0" grpId="0" animBg="1"/>
      <p:bldP spid="140291" grpId="0"/>
      <p:bldP spid="140292" grpId="0"/>
      <p:bldP spid="140386" grpId="0"/>
      <p:bldP spid="140387"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1314" name="文本框 141313"/>
          <p:cNvSpPr txBox="1"/>
          <p:nvPr/>
        </p:nvSpPr>
        <p:spPr>
          <a:xfrm>
            <a:off x="5334000" y="0"/>
            <a:ext cx="3429000" cy="2378075"/>
          </a:xfrm>
          <a:prstGeom prst="rect">
            <a:avLst/>
          </a:prstGeom>
          <a:noFill/>
          <a:ln w="9525">
            <a:noFill/>
          </a:ln>
        </p:spPr>
        <p:txBody>
          <a:bodyPr>
            <a:spAutoFit/>
          </a:bodyPr>
          <a:lstStyle/>
          <a:p>
            <a:pPr algn="l" eaLnBrk="0" hangingPunct="0">
              <a:lnSpc>
                <a:spcPct val="125000"/>
              </a:lnSpc>
            </a:pPr>
            <a:r>
              <a:rPr lang="en-US" altLang="zh-CN" dirty="0">
                <a:latin typeface="Times New Roman" panose="02020603050405020304" pitchFamily="18" charset="0"/>
              </a:rPr>
              <a:t> </a:t>
            </a:r>
            <a:r>
              <a:rPr lang="zh-CN" altLang="en-US" b="1" dirty="0">
                <a:solidFill>
                  <a:srgbClr val="FF3300"/>
                </a:solidFill>
                <a:latin typeface="Times New Roman" panose="02020603050405020304" pitchFamily="18" charset="0"/>
                <a:ea typeface="黑体" panose="02010609060101010101" pitchFamily="49" charset="-122"/>
              </a:rPr>
              <a:t>可见本征激发同时产生电子空穴对。</a:t>
            </a:r>
            <a:endParaRPr lang="zh-CN" altLang="en-US" b="1" dirty="0">
              <a:latin typeface="Times New Roman" panose="02020603050405020304" pitchFamily="18" charset="0"/>
              <a:ea typeface="黑体" panose="02010609060101010101" pitchFamily="49" charset="-122"/>
            </a:endParaRPr>
          </a:p>
          <a:p>
            <a:pPr algn="l" eaLnBrk="0" hangingPunct="0">
              <a:lnSpc>
                <a:spcPct val="125000"/>
              </a:lnSpc>
            </a:pPr>
            <a:r>
              <a:rPr lang="zh-CN" altLang="en-US" b="1" dirty="0">
                <a:latin typeface="Times New Roman" panose="02020603050405020304" pitchFamily="18" charset="0"/>
                <a:ea typeface="黑体" panose="02010609060101010101" pitchFamily="49" charset="-122"/>
              </a:rPr>
              <a:t>     </a:t>
            </a:r>
            <a:r>
              <a:rPr lang="zh-CN" altLang="en-US" b="1" dirty="0">
                <a:solidFill>
                  <a:schemeClr val="hlink"/>
                </a:solidFill>
                <a:latin typeface="Times New Roman" panose="02020603050405020304" pitchFamily="18" charset="0"/>
                <a:ea typeface="黑体" panose="02010609060101010101" pitchFamily="49" charset="-122"/>
              </a:rPr>
              <a:t>外加能量越高（</a:t>
            </a:r>
            <a:r>
              <a:rPr lang="zh-CN" altLang="en-US" b="1" dirty="0">
                <a:solidFill>
                  <a:srgbClr val="0000FF"/>
                </a:solidFill>
                <a:latin typeface="Times New Roman" panose="02020603050405020304" pitchFamily="18" charset="0"/>
                <a:ea typeface="黑体" panose="02010609060101010101" pitchFamily="49" charset="-122"/>
              </a:rPr>
              <a:t>温度越高），产生的电子空穴对越多。</a:t>
            </a:r>
            <a:endParaRPr lang="zh-CN" altLang="en-US" b="1" dirty="0">
              <a:latin typeface="Times New Roman" panose="02020603050405020304" pitchFamily="18" charset="0"/>
            </a:endParaRPr>
          </a:p>
        </p:txBody>
      </p:sp>
      <p:sp>
        <p:nvSpPr>
          <p:cNvPr id="141316" name="文本框 141315"/>
          <p:cNvSpPr txBox="1"/>
          <p:nvPr/>
        </p:nvSpPr>
        <p:spPr>
          <a:xfrm>
            <a:off x="5791200" y="2438400"/>
            <a:ext cx="2743200" cy="822325"/>
          </a:xfrm>
          <a:prstGeom prst="rect">
            <a:avLst/>
          </a:prstGeom>
          <a:noFill/>
          <a:ln w="9525">
            <a:noFill/>
          </a:ln>
        </p:spPr>
        <p:txBody>
          <a:bodyPr>
            <a:spAutoFit/>
          </a:bodyPr>
          <a:lstStyle/>
          <a:p>
            <a:pPr eaLnBrk="0" hangingPunct="0">
              <a:spcBef>
                <a:spcPct val="50000"/>
              </a:spcBef>
            </a:pPr>
            <a:r>
              <a:rPr lang="zh-CN" altLang="en-US" b="1" dirty="0">
                <a:latin typeface="Times New Roman" panose="02020603050405020304" pitchFamily="18" charset="0"/>
                <a:ea typeface="黑体" panose="02010609060101010101" pitchFamily="49" charset="-122"/>
              </a:rPr>
              <a:t>与本征激发相反的现象</a:t>
            </a:r>
            <a:r>
              <a:rPr lang="en-US" altLang="zh-CN" b="1">
                <a:latin typeface="Times New Roman" panose="02020603050405020304" pitchFamily="18" charset="0"/>
                <a:ea typeface="黑体" panose="02010609060101010101" pitchFamily="49" charset="-122"/>
              </a:rPr>
              <a:t>——</a:t>
            </a:r>
            <a:r>
              <a:rPr lang="zh-CN" altLang="en-US" b="1" dirty="0">
                <a:latin typeface="Times New Roman" panose="02020603050405020304" pitchFamily="18" charset="0"/>
                <a:ea typeface="黑体" panose="02010609060101010101" pitchFamily="49" charset="-122"/>
              </a:rPr>
              <a:t>复合</a:t>
            </a:r>
            <a:endParaRPr lang="zh-CN" altLang="en-US" b="1">
              <a:latin typeface="Times New Roman" panose="02020603050405020304" pitchFamily="18" charset="0"/>
              <a:ea typeface="黑体" panose="02010609060101010101" pitchFamily="49" charset="-122"/>
            </a:endParaRPr>
          </a:p>
        </p:txBody>
      </p:sp>
      <p:sp>
        <p:nvSpPr>
          <p:cNvPr id="141317" name="矩形 141316"/>
          <p:cNvSpPr/>
          <p:nvPr/>
        </p:nvSpPr>
        <p:spPr>
          <a:xfrm>
            <a:off x="5562600" y="3276600"/>
            <a:ext cx="3276600" cy="1552575"/>
          </a:xfrm>
          <a:prstGeom prst="rect">
            <a:avLst/>
          </a:prstGeom>
          <a:noFill/>
          <a:ln w="9525">
            <a:noFill/>
          </a:ln>
        </p:spPr>
        <p:txBody>
          <a:bodyPr>
            <a:spAutoFit/>
          </a:bodyPr>
          <a:lstStyle/>
          <a:p>
            <a:pPr algn="l" eaLnBrk="0" hangingPunct="0"/>
            <a:r>
              <a:rPr lang="zh-CN" altLang="en-US" b="1" dirty="0">
                <a:solidFill>
                  <a:srgbClr val="0000FF"/>
                </a:solidFill>
                <a:latin typeface="Times New Roman" panose="02020603050405020304" pitchFamily="18" charset="0"/>
                <a:ea typeface="黑体" panose="02010609060101010101" pitchFamily="49" charset="-122"/>
              </a:rPr>
              <a:t>在一定温度下，本征激发和复合同时进行，达到动态平衡。电子空穴对的浓度一定。</a:t>
            </a:r>
            <a:endParaRPr lang="zh-CN" altLang="en-US" b="1" dirty="0">
              <a:solidFill>
                <a:srgbClr val="0000FF"/>
              </a:solidFill>
              <a:latin typeface="Times New Roman" panose="02020603050405020304" pitchFamily="18" charset="0"/>
              <a:ea typeface="黑体" panose="02010609060101010101" pitchFamily="49" charset="-122"/>
            </a:endParaRPr>
          </a:p>
        </p:txBody>
      </p:sp>
      <p:sp>
        <p:nvSpPr>
          <p:cNvPr id="141318" name="矩形 141317"/>
          <p:cNvSpPr/>
          <p:nvPr/>
        </p:nvSpPr>
        <p:spPr>
          <a:xfrm>
            <a:off x="4953000" y="4876800"/>
            <a:ext cx="2109788" cy="457200"/>
          </a:xfrm>
          <a:prstGeom prst="rect">
            <a:avLst/>
          </a:prstGeom>
          <a:noFill/>
          <a:ln w="9525">
            <a:noFill/>
          </a:ln>
        </p:spPr>
        <p:txBody>
          <a:bodyPr wrap="none" anchor="t">
            <a:spAutoFit/>
          </a:bodyPr>
          <a:lstStyle/>
          <a:p>
            <a:pPr eaLnBrk="0" hangingPunct="0"/>
            <a:r>
              <a:rPr lang="zh-CN" altLang="en-US" b="1" dirty="0">
                <a:solidFill>
                  <a:srgbClr val="FF3300"/>
                </a:solidFill>
                <a:latin typeface="Times New Roman" panose="02020603050405020304" pitchFamily="18" charset="0"/>
              </a:rPr>
              <a:t>常温</a:t>
            </a:r>
            <a:r>
              <a:rPr lang="en-US" altLang="zh-CN" b="1" dirty="0">
                <a:solidFill>
                  <a:srgbClr val="FF3300"/>
                </a:solidFill>
                <a:latin typeface="Times New Roman" panose="02020603050405020304" pitchFamily="18" charset="0"/>
              </a:rPr>
              <a:t>300K</a:t>
            </a:r>
            <a:r>
              <a:rPr lang="zh-CN" altLang="en-US" b="1" dirty="0">
                <a:solidFill>
                  <a:srgbClr val="FF3300"/>
                </a:solidFill>
                <a:latin typeface="Times New Roman" panose="02020603050405020304" pitchFamily="18" charset="0"/>
              </a:rPr>
              <a:t>时：</a:t>
            </a:r>
            <a:endParaRPr lang="zh-CN" altLang="en-US" b="1" dirty="0">
              <a:solidFill>
                <a:srgbClr val="FF3300"/>
              </a:solidFill>
              <a:latin typeface="Times New Roman" panose="02020603050405020304" pitchFamily="18" charset="0"/>
            </a:endParaRPr>
          </a:p>
        </p:txBody>
      </p:sp>
      <p:grpSp>
        <p:nvGrpSpPr>
          <p:cNvPr id="141319" name="组合 141318"/>
          <p:cNvGrpSpPr/>
          <p:nvPr/>
        </p:nvGrpSpPr>
        <p:grpSpPr>
          <a:xfrm>
            <a:off x="3810000" y="5257800"/>
            <a:ext cx="4976813" cy="1430338"/>
            <a:chOff x="2448" y="3216"/>
            <a:chExt cx="3135" cy="901"/>
          </a:xfrm>
        </p:grpSpPr>
        <p:sp>
          <p:nvSpPr>
            <p:cNvPr id="141320" name="矩形 141319"/>
            <p:cNvSpPr/>
            <p:nvPr/>
          </p:nvSpPr>
          <p:spPr>
            <a:xfrm>
              <a:off x="2448" y="3456"/>
              <a:ext cx="1664" cy="288"/>
            </a:xfrm>
            <a:prstGeom prst="rect">
              <a:avLst/>
            </a:prstGeom>
            <a:noFill/>
            <a:ln w="9525">
              <a:noFill/>
            </a:ln>
          </p:spPr>
          <p:txBody>
            <a:bodyPr wrap="none" anchor="t">
              <a:spAutoFit/>
            </a:bodyPr>
            <a:lstStyle/>
            <a:p>
              <a:pPr eaLnBrk="0" hangingPunct="0"/>
              <a:r>
                <a:rPr lang="zh-CN" altLang="en-US" b="1" dirty="0">
                  <a:solidFill>
                    <a:srgbClr val="0000FF"/>
                  </a:solidFill>
                  <a:latin typeface="Times New Roman" panose="02020603050405020304" pitchFamily="18" charset="0"/>
                  <a:ea typeface="黑体" panose="02010609060101010101" pitchFamily="49" charset="-122"/>
                </a:rPr>
                <a:t>电子空穴对的浓度</a:t>
              </a:r>
              <a:endParaRPr lang="zh-CN" altLang="en-US" b="1" dirty="0">
                <a:solidFill>
                  <a:srgbClr val="0000FF"/>
                </a:solidFill>
                <a:latin typeface="Times New Roman" panose="02020603050405020304" pitchFamily="18" charset="0"/>
                <a:ea typeface="黑体" panose="02010609060101010101" pitchFamily="49" charset="-122"/>
              </a:endParaRPr>
            </a:p>
          </p:txBody>
        </p:sp>
        <p:grpSp>
          <p:nvGrpSpPr>
            <p:cNvPr id="141321" name="组合 141320"/>
            <p:cNvGrpSpPr/>
            <p:nvPr/>
          </p:nvGrpSpPr>
          <p:grpSpPr>
            <a:xfrm>
              <a:off x="4080" y="3456"/>
              <a:ext cx="240" cy="336"/>
              <a:chOff x="4080" y="3408"/>
              <a:chExt cx="192" cy="288"/>
            </a:xfrm>
          </p:grpSpPr>
          <p:sp>
            <p:nvSpPr>
              <p:cNvPr id="141322" name="直接连接符 141321"/>
              <p:cNvSpPr/>
              <p:nvPr/>
            </p:nvSpPr>
            <p:spPr>
              <a:xfrm flipV="1">
                <a:off x="4080" y="3408"/>
                <a:ext cx="192" cy="144"/>
              </a:xfrm>
              <a:prstGeom prst="line">
                <a:avLst/>
              </a:prstGeom>
              <a:ln w="28575" cap="flat" cmpd="sng">
                <a:solidFill>
                  <a:schemeClr val="hlink"/>
                </a:solidFill>
                <a:prstDash val="solid"/>
                <a:headEnd type="none" w="med" len="med"/>
                <a:tailEnd type="none" w="med" len="med"/>
              </a:ln>
            </p:spPr>
          </p:sp>
          <p:sp>
            <p:nvSpPr>
              <p:cNvPr id="141323" name="直接连接符 141322"/>
              <p:cNvSpPr/>
              <p:nvPr/>
            </p:nvSpPr>
            <p:spPr>
              <a:xfrm>
                <a:off x="4080" y="3552"/>
                <a:ext cx="192" cy="144"/>
              </a:xfrm>
              <a:prstGeom prst="line">
                <a:avLst/>
              </a:prstGeom>
              <a:ln w="28575" cap="flat" cmpd="sng">
                <a:solidFill>
                  <a:schemeClr val="hlink"/>
                </a:solidFill>
                <a:prstDash val="solid"/>
                <a:headEnd type="none" w="med" len="med"/>
                <a:tailEnd type="none" w="med" len="med"/>
              </a:ln>
            </p:spPr>
          </p:sp>
        </p:grpSp>
        <p:grpSp>
          <p:nvGrpSpPr>
            <p:cNvPr id="141324" name="组合 141323"/>
            <p:cNvGrpSpPr/>
            <p:nvPr/>
          </p:nvGrpSpPr>
          <p:grpSpPr>
            <a:xfrm>
              <a:off x="4272" y="3216"/>
              <a:ext cx="1296" cy="373"/>
              <a:chOff x="4368" y="3216"/>
              <a:chExt cx="1296" cy="373"/>
            </a:xfrm>
          </p:grpSpPr>
          <p:sp>
            <p:nvSpPr>
              <p:cNvPr id="141325" name="矩形 141324"/>
              <p:cNvSpPr/>
              <p:nvPr/>
            </p:nvSpPr>
            <p:spPr>
              <a:xfrm>
                <a:off x="4368" y="3216"/>
                <a:ext cx="500" cy="288"/>
              </a:xfrm>
              <a:prstGeom prst="rect">
                <a:avLst/>
              </a:prstGeom>
              <a:noFill/>
              <a:ln w="9525">
                <a:noFill/>
              </a:ln>
            </p:spPr>
            <p:txBody>
              <a:bodyPr wrap="none" anchor="t">
                <a:spAutoFit/>
              </a:bodyPr>
              <a:lstStyle/>
              <a:p>
                <a:pPr algn="l" eaLnBrk="0" hangingPunct="0"/>
                <a:r>
                  <a:rPr lang="zh-CN" altLang="en-US" b="1" dirty="0">
                    <a:latin typeface="Times New Roman" panose="02020603050405020304" pitchFamily="18" charset="0"/>
                  </a:rPr>
                  <a:t>硅：</a:t>
                </a:r>
                <a:endParaRPr lang="zh-CN" altLang="en-US" b="1" dirty="0">
                  <a:latin typeface="Times New Roman" panose="02020603050405020304" pitchFamily="18" charset="0"/>
                </a:endParaRPr>
              </a:p>
            </p:txBody>
          </p:sp>
          <p:graphicFrame>
            <p:nvGraphicFramePr>
              <p:cNvPr id="141326" name="对象 141325"/>
              <p:cNvGraphicFramePr/>
              <p:nvPr/>
            </p:nvGraphicFramePr>
            <p:xfrm>
              <a:off x="4704" y="3216"/>
              <a:ext cx="960" cy="373"/>
            </p:xfrm>
            <a:graphic>
              <a:graphicData uri="http://schemas.openxmlformats.org/presentationml/2006/ole">
                <mc:AlternateContent xmlns:mc="http://schemas.openxmlformats.org/markup-compatibility/2006">
                  <mc:Choice xmlns:v="urn:schemas-microsoft-com:vml" Requires="v">
                    <p:oleObj spid="_x0000_s3084" name="" r:id="rId1" imgW="850265" imgH="330200" progId="Equation.3">
                      <p:embed/>
                    </p:oleObj>
                  </mc:Choice>
                  <mc:Fallback>
                    <p:oleObj name="" r:id="rId1" imgW="850265" imgH="330200" progId="Equation.3">
                      <p:embed/>
                      <p:pic>
                        <p:nvPicPr>
                          <p:cNvPr id="0" name="图片 3076"/>
                          <p:cNvPicPr/>
                          <p:nvPr/>
                        </p:nvPicPr>
                        <p:blipFill>
                          <a:blip r:embed="rId2"/>
                          <a:stretch>
                            <a:fillRect/>
                          </a:stretch>
                        </p:blipFill>
                        <p:spPr>
                          <a:xfrm>
                            <a:off x="4704" y="3216"/>
                            <a:ext cx="960" cy="373"/>
                          </a:xfrm>
                          <a:prstGeom prst="rect">
                            <a:avLst/>
                          </a:prstGeom>
                          <a:noFill/>
                          <a:ln w="38100">
                            <a:noFill/>
                            <a:miter/>
                          </a:ln>
                        </p:spPr>
                      </p:pic>
                    </p:oleObj>
                  </mc:Fallback>
                </mc:AlternateContent>
              </a:graphicData>
            </a:graphic>
          </p:graphicFrame>
        </p:grpSp>
        <p:grpSp>
          <p:nvGrpSpPr>
            <p:cNvPr id="141327" name="组合 141326"/>
            <p:cNvGrpSpPr/>
            <p:nvPr/>
          </p:nvGrpSpPr>
          <p:grpSpPr>
            <a:xfrm>
              <a:off x="4272" y="3744"/>
              <a:ext cx="1311" cy="373"/>
              <a:chOff x="4320" y="3648"/>
              <a:chExt cx="1311" cy="373"/>
            </a:xfrm>
          </p:grpSpPr>
          <p:sp>
            <p:nvSpPr>
              <p:cNvPr id="141328" name="矩形 141327"/>
              <p:cNvSpPr/>
              <p:nvPr/>
            </p:nvSpPr>
            <p:spPr>
              <a:xfrm>
                <a:off x="4320" y="3648"/>
                <a:ext cx="504" cy="288"/>
              </a:xfrm>
              <a:prstGeom prst="rect">
                <a:avLst/>
              </a:prstGeom>
              <a:noFill/>
              <a:ln w="9525">
                <a:noFill/>
              </a:ln>
            </p:spPr>
            <p:txBody>
              <a:bodyPr wrap="none" anchor="t">
                <a:spAutoFit/>
              </a:bodyPr>
              <a:lstStyle/>
              <a:p>
                <a:pPr algn="l" eaLnBrk="0" hangingPunct="0"/>
                <a:r>
                  <a:rPr lang="zh-CN" altLang="en-US" b="1" dirty="0">
                    <a:latin typeface="Times New Roman" panose="02020603050405020304" pitchFamily="18" charset="0"/>
                  </a:rPr>
                  <a:t>锗：</a:t>
                </a:r>
                <a:endParaRPr lang="zh-CN" altLang="en-US" b="1" dirty="0">
                  <a:latin typeface="Times New Roman" panose="02020603050405020304" pitchFamily="18" charset="0"/>
                </a:endParaRPr>
              </a:p>
            </p:txBody>
          </p:sp>
          <p:graphicFrame>
            <p:nvGraphicFramePr>
              <p:cNvPr id="141329" name="对象 141328"/>
              <p:cNvGraphicFramePr/>
              <p:nvPr/>
            </p:nvGraphicFramePr>
            <p:xfrm>
              <a:off x="4656" y="3648"/>
              <a:ext cx="975" cy="373"/>
            </p:xfrm>
            <a:graphic>
              <a:graphicData uri="http://schemas.openxmlformats.org/presentationml/2006/ole">
                <mc:AlternateContent xmlns:mc="http://schemas.openxmlformats.org/markup-compatibility/2006">
                  <mc:Choice xmlns:v="urn:schemas-microsoft-com:vml" Requires="v">
                    <p:oleObj spid="_x0000_s3085" name="" r:id="rId3" imgW="862965" imgH="330200" progId="Equation.3">
                      <p:embed/>
                    </p:oleObj>
                  </mc:Choice>
                  <mc:Fallback>
                    <p:oleObj name="" r:id="rId3" imgW="862965" imgH="330200" progId="Equation.3">
                      <p:embed/>
                      <p:pic>
                        <p:nvPicPr>
                          <p:cNvPr id="0" name="图片 3075"/>
                          <p:cNvPicPr/>
                          <p:nvPr/>
                        </p:nvPicPr>
                        <p:blipFill>
                          <a:blip r:embed="rId4"/>
                          <a:stretch>
                            <a:fillRect/>
                          </a:stretch>
                        </p:blipFill>
                        <p:spPr>
                          <a:xfrm>
                            <a:off x="4656" y="3648"/>
                            <a:ext cx="975" cy="373"/>
                          </a:xfrm>
                          <a:prstGeom prst="rect">
                            <a:avLst/>
                          </a:prstGeom>
                          <a:noFill/>
                          <a:ln w="38100">
                            <a:noFill/>
                            <a:miter/>
                          </a:ln>
                        </p:spPr>
                      </p:pic>
                    </p:oleObj>
                  </mc:Fallback>
                </mc:AlternateContent>
              </a:graphicData>
            </a:graphic>
          </p:graphicFrame>
        </p:grpSp>
      </p:grpSp>
      <p:grpSp>
        <p:nvGrpSpPr>
          <p:cNvPr id="141330" name="组合 141329"/>
          <p:cNvGrpSpPr/>
          <p:nvPr/>
        </p:nvGrpSpPr>
        <p:grpSpPr>
          <a:xfrm>
            <a:off x="220663" y="93663"/>
            <a:ext cx="5570537" cy="5645150"/>
            <a:chOff x="139" y="59"/>
            <a:chExt cx="3509" cy="3556"/>
          </a:xfrm>
        </p:grpSpPr>
        <p:sp>
          <p:nvSpPr>
            <p:cNvPr id="141331" name="任意多边形 141330"/>
            <p:cNvSpPr/>
            <p:nvPr/>
          </p:nvSpPr>
          <p:spPr>
            <a:xfrm>
              <a:off x="1152" y="59"/>
              <a:ext cx="533" cy="920"/>
            </a:xfrm>
            <a:custGeom>
              <a:avLst/>
              <a:gdLst>
                <a:gd name="txL" fmla="*/ 0 w 12521"/>
                <a:gd name="txT" fmla="*/ 0 h 21600"/>
                <a:gd name="txR" fmla="*/ 12521 w 12521"/>
                <a:gd name="txB" fmla="*/ 21600 h 21600"/>
              </a:gdLst>
              <a:ahLst/>
              <a:cxnLst>
                <a:cxn ang="90">
                  <a:pos x="12520" y="20867"/>
                </a:cxn>
                <a:cxn ang="180">
                  <a:pos x="0" y="20453"/>
                </a:cxn>
                <a:cxn ang="270">
                  <a:pos x="6943" y="0"/>
                </a:cxn>
              </a:cxnLst>
              <a:rect l="txL" t="txT" r="txR" b="txB"/>
              <a:pathLst>
                <a:path w="12521" h="21600" fill="none">
                  <a:moveTo>
                    <a:pt x="12520" y="20867"/>
                  </a:moveTo>
                  <a:arcTo wR="21600" hR="21600" stAng="-17097802" swAng="2022824"/>
                </a:path>
                <a:path w="12521" h="21600" stroke="0">
                  <a:moveTo>
                    <a:pt x="12520" y="20867"/>
                  </a:moveTo>
                  <a:arcTo wR="21600" hR="21600" stAng="-17097802" swAng="2022824"/>
                  <a:lnTo>
                    <a:pt x="6943" y="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1332" name="任意多边形 141331"/>
            <p:cNvSpPr/>
            <p:nvPr/>
          </p:nvSpPr>
          <p:spPr>
            <a:xfrm>
              <a:off x="2160" y="2688"/>
              <a:ext cx="524" cy="920"/>
            </a:xfrm>
            <a:custGeom>
              <a:avLst/>
              <a:gdLst>
                <a:gd name="txL" fmla="*/ 0 w 12300"/>
                <a:gd name="txT" fmla="*/ 0 h 21600"/>
                <a:gd name="txR" fmla="*/ 12300 w 12300"/>
                <a:gd name="txB" fmla="*/ 21600 h 21600"/>
              </a:gdLst>
              <a:ahLst/>
              <a:cxnLst>
                <a:cxn ang="180">
                  <a:pos x="0" y="1106"/>
                </a:cxn>
                <a:cxn ang="270">
                  <a:pos x="12299" y="705"/>
                </a:cxn>
                <a:cxn ang="90">
                  <a:pos x="6824" y="21600"/>
                </a:cxn>
              </a:cxnLst>
              <a:rect l="txL" t="txT" r="txR" b="txB"/>
              <a:pathLst>
                <a:path w="12300" h="21600" fill="none">
                  <a:moveTo>
                    <a:pt x="0" y="1106"/>
                  </a:moveTo>
                  <a:arcTo wR="21600" hR="21600" stAng="-6504990" swAng="1985958"/>
                </a:path>
                <a:path w="12300" h="21600" stroke="0">
                  <a:moveTo>
                    <a:pt x="0" y="1106"/>
                  </a:moveTo>
                  <a:arcTo wR="21600" hR="21600" stAng="-6504990" swAng="1985958"/>
                  <a:lnTo>
                    <a:pt x="6824" y="2160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1333" name="任意多边形 141332"/>
            <p:cNvSpPr/>
            <p:nvPr/>
          </p:nvSpPr>
          <p:spPr>
            <a:xfrm>
              <a:off x="2112" y="64"/>
              <a:ext cx="533" cy="920"/>
            </a:xfrm>
            <a:custGeom>
              <a:avLst/>
              <a:gdLst>
                <a:gd name="txL" fmla="*/ 0 w 12519"/>
                <a:gd name="txT" fmla="*/ 0 h 21600"/>
                <a:gd name="txR" fmla="*/ 12519 w 12519"/>
                <a:gd name="txB" fmla="*/ 21600 h 21600"/>
              </a:gdLst>
              <a:ahLst/>
              <a:cxnLst>
                <a:cxn ang="90">
                  <a:pos x="12518" y="20872"/>
                </a:cxn>
                <a:cxn ang="180">
                  <a:pos x="0" y="20447"/>
                </a:cxn>
                <a:cxn ang="270">
                  <a:pos x="6961" y="0"/>
                </a:cxn>
              </a:cxnLst>
              <a:rect l="txL" t="txT" r="txR" b="txB"/>
              <a:pathLst>
                <a:path w="12519" h="21600" fill="none">
                  <a:moveTo>
                    <a:pt x="12518" y="20872"/>
                  </a:moveTo>
                  <a:arcTo wR="21600" hR="21600" stAng="-17094521" swAng="2022563"/>
                </a:path>
                <a:path w="12519" h="21600" stroke="0">
                  <a:moveTo>
                    <a:pt x="12518" y="20872"/>
                  </a:moveTo>
                  <a:arcTo wR="21600" hR="21600" stAng="-17094521" swAng="2022563"/>
                  <a:lnTo>
                    <a:pt x="6961" y="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1334" name="任意多边形 141333"/>
            <p:cNvSpPr/>
            <p:nvPr/>
          </p:nvSpPr>
          <p:spPr>
            <a:xfrm>
              <a:off x="1160" y="2695"/>
              <a:ext cx="524" cy="920"/>
            </a:xfrm>
            <a:custGeom>
              <a:avLst/>
              <a:gdLst>
                <a:gd name="txL" fmla="*/ 0 w 12300"/>
                <a:gd name="txT" fmla="*/ 0 h 21600"/>
                <a:gd name="txR" fmla="*/ 12300 w 12300"/>
                <a:gd name="txB" fmla="*/ 21600 h 21600"/>
              </a:gdLst>
              <a:ahLst/>
              <a:cxnLst>
                <a:cxn ang="180">
                  <a:pos x="0" y="1106"/>
                </a:cxn>
                <a:cxn ang="270">
                  <a:pos x="12299" y="705"/>
                </a:cxn>
                <a:cxn ang="90">
                  <a:pos x="6824" y="21600"/>
                </a:cxn>
              </a:cxnLst>
              <a:rect l="txL" t="txT" r="txR" b="txB"/>
              <a:pathLst>
                <a:path w="12300" h="21600" fill="none">
                  <a:moveTo>
                    <a:pt x="0" y="1106"/>
                  </a:moveTo>
                  <a:arcTo wR="21600" hR="21600" stAng="-6504990" swAng="1985958"/>
                </a:path>
                <a:path w="12300" h="21600" stroke="0">
                  <a:moveTo>
                    <a:pt x="0" y="1106"/>
                  </a:moveTo>
                  <a:arcTo wR="21600" hR="21600" stAng="-6504990" swAng="1985958"/>
                  <a:lnTo>
                    <a:pt x="6824" y="2160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1335" name="矩形 141334"/>
            <p:cNvSpPr/>
            <p:nvPr/>
          </p:nvSpPr>
          <p:spPr>
            <a:xfrm>
              <a:off x="2112" y="2352"/>
              <a:ext cx="512" cy="154"/>
            </a:xfrm>
            <a:prstGeom prst="rect">
              <a:avLst/>
            </a:prstGeom>
            <a:noFill/>
            <a:ln w="9525">
              <a:noFill/>
            </a:ln>
          </p:spPr>
          <p:txBody>
            <a:bodyPr wrap="none" lIns="0" tIns="0" rIns="0" bIns="0">
              <a:spAutoFit/>
            </a:bodyPr>
            <a:lstStyle/>
            <a:p>
              <a:pPr eaLnBrk="0" hangingPunct="0"/>
              <a:r>
                <a:rPr lang="zh-CN" altLang="en-US" sz="1600" b="1" dirty="0">
                  <a:solidFill>
                    <a:srgbClr val="400000"/>
                  </a:solidFill>
                  <a:latin typeface="Times New Roman" panose="02020603050405020304" pitchFamily="18" charset="0"/>
                </a:rPr>
                <a:t>自由电子</a:t>
              </a:r>
              <a:endParaRPr lang="zh-CN" altLang="en-US" sz="1600" b="1" dirty="0">
                <a:latin typeface="Times New Roman" panose="02020603050405020304" pitchFamily="18" charset="0"/>
              </a:endParaRPr>
            </a:p>
          </p:txBody>
        </p:sp>
        <p:grpSp>
          <p:nvGrpSpPr>
            <p:cNvPr id="141336" name="组合 141335"/>
            <p:cNvGrpSpPr/>
            <p:nvPr/>
          </p:nvGrpSpPr>
          <p:grpSpPr>
            <a:xfrm>
              <a:off x="139" y="372"/>
              <a:ext cx="3509" cy="2940"/>
              <a:chOff x="139" y="372"/>
              <a:chExt cx="3509" cy="2940"/>
            </a:xfrm>
          </p:grpSpPr>
          <p:sp>
            <p:nvSpPr>
              <p:cNvPr id="141337" name="直接连接符 141336"/>
              <p:cNvSpPr/>
              <p:nvPr/>
            </p:nvSpPr>
            <p:spPr>
              <a:xfrm flipH="1">
                <a:off x="2320" y="2321"/>
                <a:ext cx="68" cy="1"/>
              </a:xfrm>
              <a:prstGeom prst="line">
                <a:avLst/>
              </a:prstGeom>
              <a:ln w="26988" cap="flat" cmpd="sng">
                <a:solidFill>
                  <a:srgbClr val="000000"/>
                </a:solidFill>
                <a:prstDash val="solid"/>
                <a:headEnd type="none" w="med" len="med"/>
                <a:tailEnd type="none" w="med" len="med"/>
              </a:ln>
            </p:spPr>
          </p:sp>
          <p:sp>
            <p:nvSpPr>
              <p:cNvPr id="141338" name="直接连接符 141337"/>
              <p:cNvSpPr/>
              <p:nvPr/>
            </p:nvSpPr>
            <p:spPr>
              <a:xfrm>
                <a:off x="2336" y="2235"/>
                <a:ext cx="52" cy="86"/>
              </a:xfrm>
              <a:prstGeom prst="line">
                <a:avLst/>
              </a:prstGeom>
              <a:ln w="26988" cap="flat" cmpd="sng">
                <a:solidFill>
                  <a:srgbClr val="000000"/>
                </a:solidFill>
                <a:prstDash val="solid"/>
                <a:headEnd type="none" w="med" len="med"/>
                <a:tailEnd type="none" w="med" len="med"/>
              </a:ln>
            </p:spPr>
          </p:sp>
          <p:sp>
            <p:nvSpPr>
              <p:cNvPr id="141339" name="任意多边形 141338"/>
              <p:cNvSpPr/>
              <p:nvPr/>
            </p:nvSpPr>
            <p:spPr>
              <a:xfrm>
                <a:off x="2127" y="2124"/>
                <a:ext cx="549" cy="932"/>
              </a:xfrm>
              <a:custGeom>
                <a:avLst/>
                <a:gdLst>
                  <a:gd name="txL" fmla="*/ 0 w 12521"/>
                  <a:gd name="txT" fmla="*/ 0 h 21600"/>
                  <a:gd name="txR" fmla="*/ 12521 w 12521"/>
                  <a:gd name="txB" fmla="*/ 21600 h 21600"/>
                </a:gdLst>
                <a:ahLst/>
                <a:cxnLst>
                  <a:cxn ang="90">
                    <a:pos x="12520" y="20866"/>
                  </a:cxn>
                  <a:cxn ang="180">
                    <a:pos x="0" y="20454"/>
                  </a:cxn>
                  <a:cxn ang="270">
                    <a:pos x="6940" y="0"/>
                  </a:cxn>
                </a:cxnLst>
                <a:rect l="txL" t="txT" r="txR" b="txB"/>
                <a:pathLst>
                  <a:path w="12521" h="21600" fill="none">
                    <a:moveTo>
                      <a:pt x="12520" y="20866"/>
                    </a:moveTo>
                    <a:arcTo wR="21600" hR="21600" stAng="-17098305" swAng="2022823"/>
                  </a:path>
                  <a:path w="12521" h="21600" stroke="0">
                    <a:moveTo>
                      <a:pt x="12520" y="20866"/>
                    </a:moveTo>
                    <a:arcTo wR="21600" hR="21600" stAng="-17098305" swAng="2022823"/>
                    <a:lnTo>
                      <a:pt x="6940" y="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1340" name="任意多边形 141339"/>
              <p:cNvSpPr/>
              <p:nvPr/>
            </p:nvSpPr>
            <p:spPr>
              <a:xfrm>
                <a:off x="1763" y="1060"/>
                <a:ext cx="947" cy="531"/>
              </a:xfrm>
              <a:custGeom>
                <a:avLst/>
                <a:gdLst>
                  <a:gd name="txL" fmla="*/ 0 w 21600"/>
                  <a:gd name="txT" fmla="*/ 0 h 12306"/>
                  <a:gd name="txR" fmla="*/ 21600 w 21600"/>
                  <a:gd name="txB" fmla="*/ 12306 h 12306"/>
                </a:gdLst>
                <a:ahLst/>
                <a:cxnLst>
                  <a:cxn ang="180">
                    <a:pos x="707" y="12305"/>
                  </a:cxn>
                  <a:cxn ang="270">
                    <a:pos x="1106" y="0"/>
                  </a:cxn>
                  <a:cxn ang="0">
                    <a:pos x="21600" y="6824"/>
                  </a:cxn>
                </a:cxnLst>
                <a:rect l="txL" t="txT" r="txR" b="txB"/>
                <a:pathLst>
                  <a:path w="21600" h="12306" fill="none">
                    <a:moveTo>
                      <a:pt x="707" y="12305"/>
                    </a:moveTo>
                    <a:arcTo wR="21600" hR="21600" stAng="-11681973" swAng="1986963"/>
                  </a:path>
                  <a:path w="21600" h="12306" stroke="0">
                    <a:moveTo>
                      <a:pt x="707" y="12305"/>
                    </a:moveTo>
                    <a:arcTo wR="21600" hR="21600" stAng="-11681973" swAng="1986963"/>
                    <a:lnTo>
                      <a:pt x="21600" y="6824"/>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1341" name="任意多边形 141340"/>
              <p:cNvSpPr/>
              <p:nvPr/>
            </p:nvSpPr>
            <p:spPr>
              <a:xfrm>
                <a:off x="2102" y="1038"/>
                <a:ext cx="947" cy="540"/>
              </a:xfrm>
              <a:custGeom>
                <a:avLst/>
                <a:gdLst>
                  <a:gd name="txL" fmla="*/ 0 w 21600"/>
                  <a:gd name="txT" fmla="*/ 0 h 12521"/>
                  <a:gd name="txR" fmla="*/ 21600 w 21600"/>
                  <a:gd name="txB" fmla="*/ 12521 h 12521"/>
                </a:gdLst>
                <a:ahLst/>
                <a:cxnLst>
                  <a:cxn ang="270">
                    <a:pos x="20454" y="0"/>
                  </a:cxn>
                  <a:cxn ang="0">
                    <a:pos x="20866" y="12520"/>
                  </a:cxn>
                  <a:cxn ang="180">
                    <a:pos x="0" y="6940"/>
                  </a:cxn>
                </a:cxnLst>
                <a:rect l="txL" t="txT" r="txR" b="txB"/>
                <a:pathLst>
                  <a:path w="21600" h="12521" fill="none">
                    <a:moveTo>
                      <a:pt x="20454" y="0"/>
                    </a:moveTo>
                    <a:arcTo wR="21600" hR="21600" stAng="-1124518" swAng="2022823"/>
                  </a:path>
                  <a:path w="21600" h="12521" stroke="0">
                    <a:moveTo>
                      <a:pt x="20454" y="0"/>
                    </a:moveTo>
                    <a:arcTo wR="21600" hR="21600" stAng="-1124518" swAng="2022823"/>
                    <a:lnTo>
                      <a:pt x="0" y="694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1342" name="任意多边形 141341"/>
              <p:cNvSpPr/>
              <p:nvPr/>
            </p:nvSpPr>
            <p:spPr>
              <a:xfrm>
                <a:off x="2112" y="624"/>
                <a:ext cx="538" cy="932"/>
              </a:xfrm>
              <a:custGeom>
                <a:avLst/>
                <a:gdLst>
                  <a:gd name="txL" fmla="*/ 0 w 12290"/>
                  <a:gd name="txT" fmla="*/ 0 h 21600"/>
                  <a:gd name="txR" fmla="*/ 12290 w 12290"/>
                  <a:gd name="txB" fmla="*/ 21600 h 21600"/>
                </a:gdLst>
                <a:ahLst/>
                <a:cxnLst>
                  <a:cxn ang="180">
                    <a:pos x="0" y="1110"/>
                  </a:cxn>
                  <a:cxn ang="270">
                    <a:pos x="12290" y="699"/>
                  </a:cxn>
                  <a:cxn ang="90">
                    <a:pos x="6837" y="21600"/>
                  </a:cxn>
                </a:cxnLst>
                <a:rect l="txL" t="txT" r="txR" b="txB"/>
                <a:pathLst>
                  <a:path w="12290" h="21600" fill="none">
                    <a:moveTo>
                      <a:pt x="0" y="1110"/>
                    </a:moveTo>
                    <a:arcTo wR="21600" hR="21600" stAng="-6507154" swAng="1984493"/>
                  </a:path>
                  <a:path w="12290" h="21600" stroke="0">
                    <a:moveTo>
                      <a:pt x="0" y="1110"/>
                    </a:moveTo>
                    <a:arcTo wR="21600" hR="21600" stAng="-6507154" swAng="1984493"/>
                    <a:lnTo>
                      <a:pt x="6837" y="2160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1343" name="任意多边形 141342"/>
              <p:cNvSpPr/>
              <p:nvPr/>
            </p:nvSpPr>
            <p:spPr>
              <a:xfrm>
                <a:off x="1131" y="624"/>
                <a:ext cx="539" cy="932"/>
              </a:xfrm>
              <a:custGeom>
                <a:avLst/>
                <a:gdLst>
                  <a:gd name="txL" fmla="*/ 0 w 12306"/>
                  <a:gd name="txT" fmla="*/ 0 h 21600"/>
                  <a:gd name="txR" fmla="*/ 12306 w 12306"/>
                  <a:gd name="txB" fmla="*/ 21600 h 21600"/>
                </a:gdLst>
                <a:ahLst/>
                <a:cxnLst>
                  <a:cxn ang="180">
                    <a:pos x="0" y="1106"/>
                  </a:cxn>
                  <a:cxn ang="270">
                    <a:pos x="12305" y="707"/>
                  </a:cxn>
                  <a:cxn ang="90">
                    <a:pos x="6824" y="21600"/>
                  </a:cxn>
                </a:cxnLst>
                <a:rect l="txL" t="txT" r="txR" b="txB"/>
                <a:pathLst>
                  <a:path w="12306" h="21600" fill="none">
                    <a:moveTo>
                      <a:pt x="0" y="1106"/>
                    </a:moveTo>
                    <a:arcTo wR="21600" hR="21600" stAng="-6504990" swAng="1986963"/>
                  </a:path>
                  <a:path w="12306" h="21600" stroke="0">
                    <a:moveTo>
                      <a:pt x="0" y="1106"/>
                    </a:moveTo>
                    <a:arcTo wR="21600" hR="21600" stAng="-6504990" swAng="1986963"/>
                    <a:lnTo>
                      <a:pt x="6824" y="2160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1344" name="任意多边形 141343"/>
              <p:cNvSpPr/>
              <p:nvPr/>
            </p:nvSpPr>
            <p:spPr>
              <a:xfrm>
                <a:off x="1763" y="2102"/>
                <a:ext cx="947" cy="531"/>
              </a:xfrm>
              <a:custGeom>
                <a:avLst/>
                <a:gdLst>
                  <a:gd name="txL" fmla="*/ 0 w 21600"/>
                  <a:gd name="txT" fmla="*/ 0 h 12310"/>
                  <a:gd name="txR" fmla="*/ 21600 w 21600"/>
                  <a:gd name="txB" fmla="*/ 12310 h 12310"/>
                </a:gdLst>
                <a:ahLst/>
                <a:cxnLst>
                  <a:cxn ang="180">
                    <a:pos x="701" y="12309"/>
                  </a:cxn>
                  <a:cxn ang="270">
                    <a:pos x="1114" y="0"/>
                  </a:cxn>
                  <a:cxn ang="0">
                    <a:pos x="21600" y="6848"/>
                  </a:cxn>
                </a:cxnLst>
                <a:rect l="txL" t="txT" r="txR" b="txB"/>
                <a:pathLst>
                  <a:path w="21600" h="12310" fill="none">
                    <a:moveTo>
                      <a:pt x="701" y="12309"/>
                    </a:moveTo>
                    <a:arcTo wR="21600" hR="21600" stAng="-11678652" swAng="1987668"/>
                  </a:path>
                  <a:path w="21600" h="12310" stroke="0">
                    <a:moveTo>
                      <a:pt x="701" y="12309"/>
                    </a:moveTo>
                    <a:arcTo wR="21600" hR="21600" stAng="-11678652" swAng="1987668"/>
                    <a:lnTo>
                      <a:pt x="21600" y="6848"/>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1345" name="任意多边形 141344"/>
              <p:cNvSpPr/>
              <p:nvPr/>
            </p:nvSpPr>
            <p:spPr>
              <a:xfrm>
                <a:off x="1164" y="1038"/>
                <a:ext cx="947" cy="541"/>
              </a:xfrm>
              <a:custGeom>
                <a:avLst/>
                <a:gdLst>
                  <a:gd name="txL" fmla="*/ 0 w 21600"/>
                  <a:gd name="txT" fmla="*/ 0 h 12527"/>
                  <a:gd name="txR" fmla="*/ 21600 w 21600"/>
                  <a:gd name="txB" fmla="*/ 12527 h 12527"/>
                </a:gdLst>
                <a:ahLst/>
                <a:cxnLst>
                  <a:cxn ang="270">
                    <a:pos x="20453" y="0"/>
                  </a:cxn>
                  <a:cxn ang="0">
                    <a:pos x="20865" y="12526"/>
                  </a:cxn>
                  <a:cxn ang="180">
                    <a:pos x="0" y="6943"/>
                  </a:cxn>
                </a:cxnLst>
                <a:rect l="txL" t="txT" r="txR" b="txB"/>
                <a:pathLst>
                  <a:path w="21600" h="12527" fill="none">
                    <a:moveTo>
                      <a:pt x="20453" y="0"/>
                    </a:moveTo>
                    <a:arcTo wR="21600" hR="21600" stAng="-1125021" swAng="2023828"/>
                  </a:path>
                  <a:path w="21600" h="12527" stroke="0">
                    <a:moveTo>
                      <a:pt x="20453" y="0"/>
                    </a:moveTo>
                    <a:arcTo wR="21600" hR="21600" stAng="-1125021" swAng="2023828"/>
                    <a:lnTo>
                      <a:pt x="0" y="6943"/>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1346" name="任意多边形 141345"/>
              <p:cNvSpPr/>
              <p:nvPr/>
            </p:nvSpPr>
            <p:spPr>
              <a:xfrm>
                <a:off x="2701" y="1060"/>
                <a:ext cx="947" cy="531"/>
              </a:xfrm>
              <a:custGeom>
                <a:avLst/>
                <a:gdLst>
                  <a:gd name="txL" fmla="*/ 0 w 21600"/>
                  <a:gd name="txT" fmla="*/ 0 h 12300"/>
                  <a:gd name="txR" fmla="*/ 21600 w 21600"/>
                  <a:gd name="txB" fmla="*/ 12300 h 12300"/>
                </a:gdLst>
                <a:ahLst/>
                <a:cxnLst>
                  <a:cxn ang="180">
                    <a:pos x="705" y="12299"/>
                  </a:cxn>
                  <a:cxn ang="270">
                    <a:pos x="1106" y="0"/>
                  </a:cxn>
                  <a:cxn ang="0">
                    <a:pos x="21600" y="6824"/>
                  </a:cxn>
                </a:cxnLst>
                <a:rect l="txL" t="txT" r="txR" b="txB"/>
                <a:pathLst>
                  <a:path w="21600" h="12300" fill="none">
                    <a:moveTo>
                      <a:pt x="705" y="12299"/>
                    </a:moveTo>
                    <a:arcTo wR="21600" hR="21600" stAng="-11680968" swAng="1985958"/>
                  </a:path>
                  <a:path w="21600" h="12300" stroke="0">
                    <a:moveTo>
                      <a:pt x="705" y="12299"/>
                    </a:moveTo>
                    <a:arcTo wR="21600" hR="21600" stAng="-11680968" swAng="1985958"/>
                    <a:lnTo>
                      <a:pt x="21600" y="6824"/>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1347" name="任意多边形 141346"/>
              <p:cNvSpPr/>
              <p:nvPr/>
            </p:nvSpPr>
            <p:spPr>
              <a:xfrm>
                <a:off x="1164" y="2080"/>
                <a:ext cx="947" cy="541"/>
              </a:xfrm>
              <a:custGeom>
                <a:avLst/>
                <a:gdLst>
                  <a:gd name="txL" fmla="*/ 0 w 21600"/>
                  <a:gd name="txT" fmla="*/ 0 h 12548"/>
                  <a:gd name="txR" fmla="*/ 21600 w 21600"/>
                  <a:gd name="txB" fmla="*/ 12548 h 12548"/>
                </a:gdLst>
                <a:ahLst/>
                <a:cxnLst>
                  <a:cxn ang="270">
                    <a:pos x="20446" y="0"/>
                  </a:cxn>
                  <a:cxn ang="0">
                    <a:pos x="20865" y="12547"/>
                  </a:cxn>
                  <a:cxn ang="180">
                    <a:pos x="0" y="6964"/>
                  </a:cxn>
                </a:cxnLst>
                <a:rect l="txL" t="txT" r="txR" b="txB"/>
                <a:pathLst>
                  <a:path w="21600" h="12548" fill="none">
                    <a:moveTo>
                      <a:pt x="20446" y="0"/>
                    </a:moveTo>
                    <a:arcTo wR="21600" hR="21600" stAng="-1128544" swAng="2027351"/>
                  </a:path>
                  <a:path w="21600" h="12548" stroke="0">
                    <a:moveTo>
                      <a:pt x="20446" y="0"/>
                    </a:moveTo>
                    <a:arcTo wR="21600" hR="21600" stAng="-1128544" swAng="2027351"/>
                    <a:lnTo>
                      <a:pt x="0" y="6964"/>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1348" name="任意多边形 141347"/>
              <p:cNvSpPr/>
              <p:nvPr/>
            </p:nvSpPr>
            <p:spPr>
              <a:xfrm>
                <a:off x="739" y="2086"/>
                <a:ext cx="947" cy="530"/>
              </a:xfrm>
              <a:custGeom>
                <a:avLst/>
                <a:gdLst>
                  <a:gd name="txL" fmla="*/ 0 w 21600"/>
                  <a:gd name="txT" fmla="*/ 0 h 12307"/>
                  <a:gd name="txR" fmla="*/ 21600 w 21600"/>
                  <a:gd name="txB" fmla="*/ 12307 h 12307"/>
                </a:gdLst>
                <a:ahLst/>
                <a:cxnLst>
                  <a:cxn ang="180">
                    <a:pos x="704" y="12306"/>
                  </a:cxn>
                  <a:cxn ang="270">
                    <a:pos x="1109" y="0"/>
                  </a:cxn>
                  <a:cxn ang="0">
                    <a:pos x="21600" y="6834"/>
                  </a:cxn>
                </a:cxnLst>
                <a:rect l="txL" t="txT" r="txR" b="txB"/>
                <a:pathLst>
                  <a:path w="21600" h="12307" fill="none">
                    <a:moveTo>
                      <a:pt x="704" y="12306"/>
                    </a:moveTo>
                    <a:arcTo wR="21600" hR="21600" stAng="-11680466" swAng="1987117"/>
                  </a:path>
                  <a:path w="21600" h="12307" stroke="0">
                    <a:moveTo>
                      <a:pt x="704" y="12306"/>
                    </a:moveTo>
                    <a:arcTo wR="21600" hR="21600" stAng="-11680466" swAng="1987117"/>
                    <a:lnTo>
                      <a:pt x="21600" y="6834"/>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1349" name="任意多边形 141348"/>
              <p:cNvSpPr/>
              <p:nvPr/>
            </p:nvSpPr>
            <p:spPr>
              <a:xfrm>
                <a:off x="2097" y="1654"/>
                <a:ext cx="539" cy="931"/>
              </a:xfrm>
              <a:custGeom>
                <a:avLst/>
                <a:gdLst>
                  <a:gd name="txL" fmla="*/ 0 w 12310"/>
                  <a:gd name="txT" fmla="*/ 0 h 21600"/>
                  <a:gd name="txR" fmla="*/ 12310 w 12310"/>
                  <a:gd name="txB" fmla="*/ 21600 h 21600"/>
                </a:gdLst>
                <a:ahLst/>
                <a:cxnLst>
                  <a:cxn ang="180">
                    <a:pos x="0" y="1114"/>
                  </a:cxn>
                  <a:cxn ang="270">
                    <a:pos x="12309" y="701"/>
                  </a:cxn>
                  <a:cxn ang="90">
                    <a:pos x="6848" y="21600"/>
                  </a:cxn>
                </a:cxnLst>
                <a:rect l="txL" t="txT" r="txR" b="txB"/>
                <a:pathLst>
                  <a:path w="12310" h="21600" fill="none">
                    <a:moveTo>
                      <a:pt x="0" y="1114"/>
                    </a:moveTo>
                    <a:arcTo wR="21600" hR="21600" stAng="-6509016" swAng="1987668"/>
                  </a:path>
                  <a:path w="12310" h="21600" stroke="0">
                    <a:moveTo>
                      <a:pt x="0" y="1114"/>
                    </a:moveTo>
                    <a:arcTo wR="21600" hR="21600" stAng="-6509016" swAng="1987668"/>
                    <a:lnTo>
                      <a:pt x="6848" y="2160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1350" name="任意多边形 141349"/>
              <p:cNvSpPr/>
              <p:nvPr/>
            </p:nvSpPr>
            <p:spPr>
              <a:xfrm>
                <a:off x="1155" y="2124"/>
                <a:ext cx="548" cy="932"/>
              </a:xfrm>
              <a:custGeom>
                <a:avLst/>
                <a:gdLst>
                  <a:gd name="txL" fmla="*/ 0 w 12521"/>
                  <a:gd name="txT" fmla="*/ 0 h 21600"/>
                  <a:gd name="txR" fmla="*/ 12521 w 12521"/>
                  <a:gd name="txB" fmla="*/ 21600 h 21600"/>
                </a:gdLst>
                <a:ahLst/>
                <a:cxnLst>
                  <a:cxn ang="90">
                    <a:pos x="12520" y="20866"/>
                  </a:cxn>
                  <a:cxn ang="180">
                    <a:pos x="0" y="20454"/>
                  </a:cxn>
                  <a:cxn ang="270">
                    <a:pos x="6940" y="0"/>
                  </a:cxn>
                </a:cxnLst>
                <a:rect l="txL" t="txT" r="txR" b="txB"/>
                <a:pathLst>
                  <a:path w="12521" h="21600" fill="none">
                    <a:moveTo>
                      <a:pt x="12520" y="20866"/>
                    </a:moveTo>
                    <a:arcTo wR="21600" hR="21600" stAng="-17098305" swAng="2022823"/>
                  </a:path>
                  <a:path w="12521" h="21600" stroke="0">
                    <a:moveTo>
                      <a:pt x="12520" y="20866"/>
                    </a:moveTo>
                    <a:arcTo wR="21600" hR="21600" stAng="-17098305" swAng="2022823"/>
                    <a:lnTo>
                      <a:pt x="6940" y="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1351" name="任意多边形 141350"/>
              <p:cNvSpPr/>
              <p:nvPr/>
            </p:nvSpPr>
            <p:spPr>
              <a:xfrm>
                <a:off x="156" y="1055"/>
                <a:ext cx="947" cy="540"/>
              </a:xfrm>
              <a:custGeom>
                <a:avLst/>
                <a:gdLst>
                  <a:gd name="txL" fmla="*/ 0 w 21600"/>
                  <a:gd name="txT" fmla="*/ 0 h 12521"/>
                  <a:gd name="txR" fmla="*/ 21600 w 21600"/>
                  <a:gd name="txB" fmla="*/ 12521 h 12521"/>
                </a:gdLst>
                <a:ahLst/>
                <a:cxnLst>
                  <a:cxn ang="270">
                    <a:pos x="20453" y="0"/>
                  </a:cxn>
                  <a:cxn ang="0">
                    <a:pos x="20867" y="12520"/>
                  </a:cxn>
                  <a:cxn ang="180">
                    <a:pos x="0" y="6943"/>
                  </a:cxn>
                </a:cxnLst>
                <a:rect l="txL" t="txT" r="txR" b="txB"/>
                <a:pathLst>
                  <a:path w="21600" h="12521" fill="none">
                    <a:moveTo>
                      <a:pt x="20453" y="0"/>
                    </a:moveTo>
                    <a:arcTo wR="21600" hR="21600" stAng="-1125021" swAng="2022824"/>
                  </a:path>
                  <a:path w="21600" h="12521" stroke="0">
                    <a:moveTo>
                      <a:pt x="20453" y="0"/>
                    </a:moveTo>
                    <a:arcTo wR="21600" hR="21600" stAng="-1125021" swAng="2022824"/>
                    <a:lnTo>
                      <a:pt x="0" y="6943"/>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1352" name="任意多边形 141351"/>
              <p:cNvSpPr/>
              <p:nvPr/>
            </p:nvSpPr>
            <p:spPr>
              <a:xfrm>
                <a:off x="1172" y="1099"/>
                <a:ext cx="550" cy="931"/>
              </a:xfrm>
              <a:custGeom>
                <a:avLst/>
                <a:gdLst>
                  <a:gd name="txL" fmla="*/ 0 w 12527"/>
                  <a:gd name="txT" fmla="*/ 0 h 21600"/>
                  <a:gd name="txR" fmla="*/ 12527 w 12527"/>
                  <a:gd name="txB" fmla="*/ 21600 h 21600"/>
                </a:gdLst>
                <a:ahLst/>
                <a:cxnLst>
                  <a:cxn ang="90">
                    <a:pos x="12526" y="20865"/>
                  </a:cxn>
                  <a:cxn ang="180">
                    <a:pos x="0" y="20453"/>
                  </a:cxn>
                  <a:cxn ang="270">
                    <a:pos x="6943" y="0"/>
                  </a:cxn>
                </a:cxnLst>
                <a:rect l="txL" t="txT" r="txR" b="txB"/>
                <a:pathLst>
                  <a:path w="12527" h="21600" fill="none">
                    <a:moveTo>
                      <a:pt x="12526" y="20865"/>
                    </a:moveTo>
                    <a:arcTo wR="21600" hR="21600" stAng="-17098807" swAng="2023828"/>
                  </a:path>
                  <a:path w="12527" h="21600" stroke="0">
                    <a:moveTo>
                      <a:pt x="12526" y="20865"/>
                    </a:moveTo>
                    <a:arcTo wR="21600" hR="21600" stAng="-17098807" swAng="2023828"/>
                    <a:lnTo>
                      <a:pt x="6943" y="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1353" name="任意多边形 141352"/>
              <p:cNvSpPr/>
              <p:nvPr/>
            </p:nvSpPr>
            <p:spPr>
              <a:xfrm>
                <a:off x="1160" y="1688"/>
                <a:ext cx="539" cy="932"/>
              </a:xfrm>
              <a:custGeom>
                <a:avLst/>
                <a:gdLst>
                  <a:gd name="txL" fmla="*/ 0 w 12306"/>
                  <a:gd name="txT" fmla="*/ 0 h 21600"/>
                  <a:gd name="txR" fmla="*/ 12306 w 12306"/>
                  <a:gd name="txB" fmla="*/ 21600 h 21600"/>
                </a:gdLst>
                <a:ahLst/>
                <a:cxnLst>
                  <a:cxn ang="180">
                    <a:pos x="0" y="1106"/>
                  </a:cxn>
                  <a:cxn ang="270">
                    <a:pos x="12305" y="707"/>
                  </a:cxn>
                  <a:cxn ang="90">
                    <a:pos x="6824" y="21600"/>
                  </a:cxn>
                </a:cxnLst>
                <a:rect l="txL" t="txT" r="txR" b="txB"/>
                <a:pathLst>
                  <a:path w="12306" h="21600" fill="none">
                    <a:moveTo>
                      <a:pt x="0" y="1106"/>
                    </a:moveTo>
                    <a:arcTo wR="21600" hR="21600" stAng="-6504990" swAng="1986963"/>
                  </a:path>
                  <a:path w="12306" h="21600" stroke="0">
                    <a:moveTo>
                      <a:pt x="0" y="1106"/>
                    </a:moveTo>
                    <a:arcTo wR="21600" hR="21600" stAng="-6504990" swAng="1986963"/>
                    <a:lnTo>
                      <a:pt x="6824" y="2160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1354" name="任意多边形 141353"/>
              <p:cNvSpPr/>
              <p:nvPr/>
            </p:nvSpPr>
            <p:spPr>
              <a:xfrm>
                <a:off x="2157" y="1064"/>
                <a:ext cx="502" cy="932"/>
              </a:xfrm>
              <a:custGeom>
                <a:avLst/>
                <a:gdLst>
                  <a:gd name="txL" fmla="*/ 0 w 11450"/>
                  <a:gd name="txT" fmla="*/ 0 h 21600"/>
                  <a:gd name="txR" fmla="*/ 11450 w 11450"/>
                  <a:gd name="txB" fmla="*/ 21600 h 21600"/>
                </a:gdLst>
                <a:ahLst/>
                <a:cxnLst>
                  <a:cxn ang="90">
                    <a:pos x="11449" y="20865"/>
                  </a:cxn>
                  <a:cxn ang="180">
                    <a:pos x="0" y="20788"/>
                  </a:cxn>
                  <a:cxn ang="270">
                    <a:pos x="5866" y="0"/>
                  </a:cxn>
                </a:cxnLst>
                <a:rect l="txL" t="txT" r="txR" b="txB"/>
                <a:pathLst>
                  <a:path w="11450" h="21600" fill="none">
                    <a:moveTo>
                      <a:pt x="11449" y="20865"/>
                    </a:moveTo>
                    <a:arcTo wR="21600" hR="21600" stAng="-17098807" swAng="1844294"/>
                  </a:path>
                  <a:path w="11450" h="21600" stroke="0">
                    <a:moveTo>
                      <a:pt x="11449" y="20865"/>
                    </a:moveTo>
                    <a:arcTo wR="21600" hR="21600" stAng="-17098807" swAng="1844294"/>
                    <a:lnTo>
                      <a:pt x="5866" y="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1355" name="任意多边形 141354"/>
              <p:cNvSpPr/>
              <p:nvPr/>
            </p:nvSpPr>
            <p:spPr>
              <a:xfrm>
                <a:off x="2102" y="2098"/>
                <a:ext cx="947" cy="540"/>
              </a:xfrm>
              <a:custGeom>
                <a:avLst/>
                <a:gdLst>
                  <a:gd name="txL" fmla="*/ 0 w 21600"/>
                  <a:gd name="txT" fmla="*/ 0 h 12525"/>
                  <a:gd name="txR" fmla="*/ 21600 w 21600"/>
                  <a:gd name="txB" fmla="*/ 12525 h 12525"/>
                </a:gdLst>
                <a:ahLst/>
                <a:cxnLst>
                  <a:cxn ang="270">
                    <a:pos x="20446" y="0"/>
                  </a:cxn>
                  <a:cxn ang="0">
                    <a:pos x="20871" y="12524"/>
                  </a:cxn>
                  <a:cxn ang="180">
                    <a:pos x="0" y="6964"/>
                  </a:cxn>
                </a:cxnLst>
                <a:rect l="txL" t="txT" r="txR" b="txB"/>
                <a:pathLst>
                  <a:path w="21600" h="12525" fill="none">
                    <a:moveTo>
                      <a:pt x="20446" y="0"/>
                    </a:moveTo>
                    <a:arcTo wR="21600" hR="21600" stAng="-1128544" swAng="2023568"/>
                  </a:path>
                  <a:path w="21600" h="12525" stroke="0">
                    <a:moveTo>
                      <a:pt x="20446" y="0"/>
                    </a:moveTo>
                    <a:arcTo wR="21600" hR="21600" stAng="-1128544" swAng="2023568"/>
                    <a:lnTo>
                      <a:pt x="0" y="6964"/>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1356" name="任意多边形 141355"/>
              <p:cNvSpPr/>
              <p:nvPr/>
            </p:nvSpPr>
            <p:spPr>
              <a:xfrm>
                <a:off x="139" y="2064"/>
                <a:ext cx="947" cy="540"/>
              </a:xfrm>
              <a:custGeom>
                <a:avLst/>
                <a:gdLst>
                  <a:gd name="txL" fmla="*/ 0 w 21600"/>
                  <a:gd name="txT" fmla="*/ 0 h 12535"/>
                  <a:gd name="txR" fmla="*/ 21600 w 21600"/>
                  <a:gd name="txB" fmla="*/ 12535 h 12535"/>
                </a:gdLst>
                <a:ahLst/>
                <a:cxnLst>
                  <a:cxn ang="270">
                    <a:pos x="20448" y="0"/>
                  </a:cxn>
                  <a:cxn ang="0">
                    <a:pos x="20867" y="12534"/>
                  </a:cxn>
                  <a:cxn ang="180">
                    <a:pos x="0" y="6957"/>
                  </a:cxn>
                </a:cxnLst>
                <a:rect l="txL" t="txT" r="txR" b="txB"/>
                <a:pathLst>
                  <a:path w="21600" h="12535" fill="none">
                    <a:moveTo>
                      <a:pt x="20448" y="0"/>
                    </a:moveTo>
                    <a:arcTo wR="21600" hR="21600" stAng="-1127387" swAng="2025189"/>
                  </a:path>
                  <a:path w="21600" h="12535" stroke="0">
                    <a:moveTo>
                      <a:pt x="20448" y="0"/>
                    </a:moveTo>
                    <a:arcTo wR="21600" hR="21600" stAng="-1127387" swAng="2025189"/>
                    <a:lnTo>
                      <a:pt x="0" y="6957"/>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1357" name="任意多边形 141356"/>
              <p:cNvSpPr/>
              <p:nvPr/>
            </p:nvSpPr>
            <p:spPr>
              <a:xfrm>
                <a:off x="755" y="1077"/>
                <a:ext cx="947" cy="531"/>
              </a:xfrm>
              <a:custGeom>
                <a:avLst/>
                <a:gdLst>
                  <a:gd name="txL" fmla="*/ 0 w 21600"/>
                  <a:gd name="txT" fmla="*/ 0 h 12326"/>
                  <a:gd name="txR" fmla="*/ 21600 w 21600"/>
                  <a:gd name="txB" fmla="*/ 12326 h 12326"/>
                </a:gdLst>
                <a:ahLst/>
                <a:cxnLst>
                  <a:cxn ang="180">
                    <a:pos x="707" y="12325"/>
                  </a:cxn>
                  <a:cxn ang="270">
                    <a:pos x="1113" y="0"/>
                  </a:cxn>
                  <a:cxn ang="0">
                    <a:pos x="21600" y="6844"/>
                  </a:cxn>
                </a:cxnLst>
                <a:rect l="txL" t="txT" r="txR" b="txB"/>
                <a:pathLst>
                  <a:path w="21600" h="12326" fill="none">
                    <a:moveTo>
                      <a:pt x="707" y="12325"/>
                    </a:moveTo>
                    <a:arcTo wR="21600" hR="21600" stAng="-11681973" swAng="1990335"/>
                  </a:path>
                  <a:path w="21600" h="12326" stroke="0">
                    <a:moveTo>
                      <a:pt x="707" y="12325"/>
                    </a:moveTo>
                    <a:arcTo wR="21600" hR="21600" stAng="-11681973" swAng="1990335"/>
                    <a:lnTo>
                      <a:pt x="21600" y="6844"/>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1358" name="任意多边形 141357"/>
              <p:cNvSpPr/>
              <p:nvPr/>
            </p:nvSpPr>
            <p:spPr>
              <a:xfrm>
                <a:off x="2701" y="2119"/>
                <a:ext cx="947" cy="531"/>
              </a:xfrm>
              <a:custGeom>
                <a:avLst/>
                <a:gdLst>
                  <a:gd name="txL" fmla="*/ 0 w 21600"/>
                  <a:gd name="txT" fmla="*/ 0 h 12304"/>
                  <a:gd name="txR" fmla="*/ 21600 w 21600"/>
                  <a:gd name="txB" fmla="*/ 12304 h 12304"/>
                </a:gdLst>
                <a:ahLst/>
                <a:cxnLst>
                  <a:cxn ang="180">
                    <a:pos x="700" y="12304"/>
                  </a:cxn>
                  <a:cxn ang="270">
                    <a:pos x="1114" y="0"/>
                  </a:cxn>
                  <a:cxn ang="0">
                    <a:pos x="21600" y="6848"/>
                  </a:cxn>
                </a:cxnLst>
                <a:rect l="txL" t="txT" r="txR" b="txB"/>
                <a:pathLst>
                  <a:path w="21600" h="12304" fill="none">
                    <a:moveTo>
                      <a:pt x="700" y="12304"/>
                    </a:moveTo>
                    <a:arcTo wR="21600" hR="21600" stAng="-11677842" swAng="1986858"/>
                  </a:path>
                  <a:path w="21600" h="12304" stroke="0">
                    <a:moveTo>
                      <a:pt x="700" y="12304"/>
                    </a:moveTo>
                    <a:arcTo wR="21600" hR="21600" stAng="-11677842" swAng="1986858"/>
                    <a:lnTo>
                      <a:pt x="21600" y="6848"/>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1359" name="任意多边形 141358"/>
              <p:cNvSpPr/>
              <p:nvPr/>
            </p:nvSpPr>
            <p:spPr>
              <a:xfrm>
                <a:off x="1972" y="2184"/>
                <a:ext cx="409" cy="641"/>
              </a:xfrm>
              <a:custGeom>
                <a:avLst/>
                <a:gdLst>
                  <a:gd name="txL" fmla="*/ 0 w 13575"/>
                  <a:gd name="txT" fmla="*/ 0 h 21600"/>
                  <a:gd name="txR" fmla="*/ 13575 w 13575"/>
                  <a:gd name="txB" fmla="*/ 21600 h 21600"/>
                </a:gdLst>
                <a:ahLst/>
                <a:cxnLst>
                  <a:cxn ang="180">
                    <a:pos x="0" y="16"/>
                  </a:cxn>
                  <a:cxn ang="270">
                    <a:pos x="13575" y="4144"/>
                  </a:cxn>
                  <a:cxn ang="90">
                    <a:pos x="852" y="21600"/>
                  </a:cxn>
                </a:cxnLst>
                <a:rect l="txL" t="txT" r="txR" b="txB"/>
                <a:pathLst>
                  <a:path w="13575" h="21600" fill="none">
                    <a:moveTo>
                      <a:pt x="0" y="16"/>
                    </a:moveTo>
                    <a:arcTo wR="21600" hR="21600" stAng="-5535630" swAng="2300841"/>
                  </a:path>
                  <a:path w="13575" h="21600" stroke="0">
                    <a:moveTo>
                      <a:pt x="0" y="16"/>
                    </a:moveTo>
                    <a:arcTo wR="21600" hR="21600" stAng="-5535630" swAng="2300841"/>
                    <a:lnTo>
                      <a:pt x="852" y="2160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1360" name="矩形 141359"/>
              <p:cNvSpPr/>
              <p:nvPr/>
            </p:nvSpPr>
            <p:spPr>
              <a:xfrm>
                <a:off x="1843" y="2731"/>
                <a:ext cx="291" cy="326"/>
              </a:xfrm>
              <a:prstGeom prst="rect">
                <a:avLst/>
              </a:prstGeom>
              <a:noFill/>
              <a:ln w="9525">
                <a:noFill/>
              </a:ln>
            </p:spPr>
            <p:txBody>
              <a:bodyPr wrap="none" lIns="0" tIns="0" rIns="0" bIns="0">
                <a:spAutoFit/>
              </a:bodyPr>
              <a:lstStyle/>
              <a:p>
                <a:pPr eaLnBrk="0" hangingPunct="0"/>
                <a:r>
                  <a:rPr lang="en-US" altLang="zh-CN" sz="34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1361" name="矩形 141360"/>
              <p:cNvSpPr/>
              <p:nvPr/>
            </p:nvSpPr>
            <p:spPr>
              <a:xfrm>
                <a:off x="1843" y="663"/>
                <a:ext cx="291" cy="326"/>
              </a:xfrm>
              <a:prstGeom prst="rect">
                <a:avLst/>
              </a:prstGeom>
              <a:noFill/>
              <a:ln w="9525">
                <a:noFill/>
              </a:ln>
            </p:spPr>
            <p:txBody>
              <a:bodyPr wrap="none" lIns="0" tIns="0" rIns="0" bIns="0">
                <a:spAutoFit/>
              </a:bodyPr>
              <a:lstStyle/>
              <a:p>
                <a:pPr eaLnBrk="0" hangingPunct="0"/>
                <a:r>
                  <a:rPr lang="en-US" altLang="zh-CN" sz="34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1362" name="矩形 141361"/>
              <p:cNvSpPr/>
              <p:nvPr/>
            </p:nvSpPr>
            <p:spPr>
              <a:xfrm>
                <a:off x="2782" y="663"/>
                <a:ext cx="291" cy="326"/>
              </a:xfrm>
              <a:prstGeom prst="rect">
                <a:avLst/>
              </a:prstGeom>
              <a:noFill/>
              <a:ln w="9525">
                <a:noFill/>
              </a:ln>
            </p:spPr>
            <p:txBody>
              <a:bodyPr wrap="none" lIns="0" tIns="0" rIns="0" bIns="0">
                <a:spAutoFit/>
              </a:bodyPr>
              <a:lstStyle/>
              <a:p>
                <a:pPr eaLnBrk="0" hangingPunct="0"/>
                <a:r>
                  <a:rPr lang="en-US" altLang="zh-CN" sz="34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1363" name="矩形 141362"/>
              <p:cNvSpPr/>
              <p:nvPr/>
            </p:nvSpPr>
            <p:spPr>
              <a:xfrm>
                <a:off x="818" y="2714"/>
                <a:ext cx="291" cy="326"/>
              </a:xfrm>
              <a:prstGeom prst="rect">
                <a:avLst/>
              </a:prstGeom>
              <a:noFill/>
              <a:ln w="9525">
                <a:noFill/>
              </a:ln>
            </p:spPr>
            <p:txBody>
              <a:bodyPr wrap="none" lIns="0" tIns="0" rIns="0" bIns="0">
                <a:spAutoFit/>
              </a:bodyPr>
              <a:lstStyle/>
              <a:p>
                <a:pPr eaLnBrk="0" hangingPunct="0"/>
                <a:r>
                  <a:rPr lang="en-US" altLang="zh-CN" sz="34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1364" name="矩形 141363"/>
              <p:cNvSpPr/>
              <p:nvPr/>
            </p:nvSpPr>
            <p:spPr>
              <a:xfrm>
                <a:off x="818" y="663"/>
                <a:ext cx="291" cy="326"/>
              </a:xfrm>
              <a:prstGeom prst="rect">
                <a:avLst/>
              </a:prstGeom>
              <a:noFill/>
              <a:ln w="9525">
                <a:noFill/>
              </a:ln>
            </p:spPr>
            <p:txBody>
              <a:bodyPr wrap="none" lIns="0" tIns="0" rIns="0" bIns="0">
                <a:spAutoFit/>
              </a:bodyPr>
              <a:lstStyle/>
              <a:p>
                <a:pPr eaLnBrk="0" hangingPunct="0"/>
                <a:r>
                  <a:rPr lang="en-US" altLang="zh-CN" sz="34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1365" name="矩形 141364"/>
              <p:cNvSpPr/>
              <p:nvPr/>
            </p:nvSpPr>
            <p:spPr>
              <a:xfrm>
                <a:off x="2799" y="2731"/>
                <a:ext cx="291" cy="326"/>
              </a:xfrm>
              <a:prstGeom prst="rect">
                <a:avLst/>
              </a:prstGeom>
              <a:noFill/>
              <a:ln w="9525">
                <a:noFill/>
              </a:ln>
            </p:spPr>
            <p:txBody>
              <a:bodyPr wrap="none" lIns="0" tIns="0" rIns="0" bIns="0">
                <a:spAutoFit/>
              </a:bodyPr>
              <a:lstStyle/>
              <a:p>
                <a:pPr eaLnBrk="0" hangingPunct="0"/>
                <a:r>
                  <a:rPr lang="en-US" altLang="zh-CN" sz="34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1366" name="矩形 141365"/>
              <p:cNvSpPr/>
              <p:nvPr/>
            </p:nvSpPr>
            <p:spPr>
              <a:xfrm>
                <a:off x="836" y="1723"/>
                <a:ext cx="291" cy="326"/>
              </a:xfrm>
              <a:prstGeom prst="rect">
                <a:avLst/>
              </a:prstGeom>
              <a:noFill/>
              <a:ln w="9525">
                <a:noFill/>
              </a:ln>
            </p:spPr>
            <p:txBody>
              <a:bodyPr wrap="none" lIns="0" tIns="0" rIns="0" bIns="0">
                <a:spAutoFit/>
              </a:bodyPr>
              <a:lstStyle/>
              <a:p>
                <a:pPr eaLnBrk="0" hangingPunct="0"/>
                <a:r>
                  <a:rPr lang="en-US" altLang="zh-CN" sz="34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1367" name="矩形 141366"/>
              <p:cNvSpPr/>
              <p:nvPr/>
            </p:nvSpPr>
            <p:spPr>
              <a:xfrm>
                <a:off x="2782" y="1688"/>
                <a:ext cx="291" cy="326"/>
              </a:xfrm>
              <a:prstGeom prst="rect">
                <a:avLst/>
              </a:prstGeom>
              <a:noFill/>
              <a:ln w="9525">
                <a:noFill/>
              </a:ln>
            </p:spPr>
            <p:txBody>
              <a:bodyPr wrap="none" lIns="0" tIns="0" rIns="0" bIns="0">
                <a:spAutoFit/>
              </a:bodyPr>
              <a:lstStyle/>
              <a:p>
                <a:pPr eaLnBrk="0" hangingPunct="0"/>
                <a:r>
                  <a:rPr lang="en-US" altLang="zh-CN" sz="34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1368" name="矩形 141367"/>
              <p:cNvSpPr/>
              <p:nvPr/>
            </p:nvSpPr>
            <p:spPr>
              <a:xfrm>
                <a:off x="1843" y="1705"/>
                <a:ext cx="291" cy="326"/>
              </a:xfrm>
              <a:prstGeom prst="rect">
                <a:avLst/>
              </a:prstGeom>
              <a:noFill/>
              <a:ln w="9525">
                <a:noFill/>
              </a:ln>
            </p:spPr>
            <p:txBody>
              <a:bodyPr wrap="none" lIns="0" tIns="0" rIns="0" bIns="0">
                <a:spAutoFit/>
              </a:bodyPr>
              <a:lstStyle/>
              <a:p>
                <a:pPr eaLnBrk="0" hangingPunct="0"/>
                <a:r>
                  <a:rPr lang="en-US" altLang="zh-CN" sz="34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1369" name="椭圆 141368"/>
              <p:cNvSpPr/>
              <p:nvPr/>
            </p:nvSpPr>
            <p:spPr>
              <a:xfrm>
                <a:off x="2649" y="2645"/>
                <a:ext cx="487" cy="479"/>
              </a:xfrm>
              <a:prstGeom prst="ellipse">
                <a:avLst/>
              </a:prstGeom>
              <a:noFill/>
              <a:ln w="26988" cap="flat" cmpd="sng">
                <a:solidFill>
                  <a:srgbClr val="000000"/>
                </a:solidFill>
                <a:prstDash val="solid"/>
                <a:headEnd type="none" w="med" len="med"/>
                <a:tailEnd type="none" w="med" len="med"/>
              </a:ln>
            </p:spPr>
            <p:txBody>
              <a:bodyPr/>
              <a:lstStyle/>
              <a:p>
                <a:endParaRPr lang="zh-CN" altLang="en-US"/>
              </a:p>
            </p:txBody>
          </p:sp>
          <p:sp>
            <p:nvSpPr>
              <p:cNvPr id="141370" name="椭圆 141369"/>
              <p:cNvSpPr/>
              <p:nvPr/>
            </p:nvSpPr>
            <p:spPr>
              <a:xfrm>
                <a:off x="843" y="1107"/>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371" name="椭圆 141370"/>
              <p:cNvSpPr/>
              <p:nvPr/>
            </p:nvSpPr>
            <p:spPr>
              <a:xfrm>
                <a:off x="2805" y="2133"/>
                <a:ext cx="139" cy="136"/>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372" name="椭圆 141371"/>
              <p:cNvSpPr/>
              <p:nvPr/>
            </p:nvSpPr>
            <p:spPr>
              <a:xfrm>
                <a:off x="1502" y="1790"/>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373" name="椭圆 141372"/>
              <p:cNvSpPr/>
              <p:nvPr/>
            </p:nvSpPr>
            <p:spPr>
              <a:xfrm>
                <a:off x="478" y="749"/>
                <a:ext cx="138" cy="136"/>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374" name="椭圆 141373"/>
              <p:cNvSpPr/>
              <p:nvPr/>
            </p:nvSpPr>
            <p:spPr>
              <a:xfrm>
                <a:off x="686" y="1636"/>
                <a:ext cx="487" cy="479"/>
              </a:xfrm>
              <a:prstGeom prst="ellipse">
                <a:avLst/>
              </a:prstGeom>
              <a:noFill/>
              <a:ln w="26988" cap="flat" cmpd="sng">
                <a:solidFill>
                  <a:srgbClr val="400000"/>
                </a:solidFill>
                <a:prstDash val="solid"/>
                <a:headEnd type="none" w="med" len="med"/>
                <a:tailEnd type="none" w="med" len="med"/>
              </a:ln>
            </p:spPr>
            <p:txBody>
              <a:bodyPr/>
              <a:lstStyle/>
              <a:p>
                <a:endParaRPr lang="zh-CN" altLang="en-US"/>
              </a:p>
            </p:txBody>
          </p:sp>
          <p:sp>
            <p:nvSpPr>
              <p:cNvPr id="141375" name="椭圆 141374"/>
              <p:cNvSpPr/>
              <p:nvPr/>
            </p:nvSpPr>
            <p:spPr>
              <a:xfrm>
                <a:off x="1694" y="578"/>
                <a:ext cx="486" cy="478"/>
              </a:xfrm>
              <a:prstGeom prst="ellipse">
                <a:avLst/>
              </a:prstGeom>
              <a:noFill/>
              <a:ln w="26988" cap="flat" cmpd="sng">
                <a:solidFill>
                  <a:srgbClr val="000000"/>
                </a:solidFill>
                <a:prstDash val="solid"/>
                <a:headEnd type="none" w="med" len="med"/>
                <a:tailEnd type="none" w="med" len="med"/>
              </a:ln>
            </p:spPr>
            <p:txBody>
              <a:bodyPr/>
              <a:lstStyle/>
              <a:p>
                <a:endParaRPr lang="zh-CN" altLang="en-US"/>
              </a:p>
            </p:txBody>
          </p:sp>
          <p:sp>
            <p:nvSpPr>
              <p:cNvPr id="141376" name="椭圆 141375"/>
              <p:cNvSpPr/>
              <p:nvPr/>
            </p:nvSpPr>
            <p:spPr>
              <a:xfrm>
                <a:off x="2458" y="2816"/>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377" name="椭圆 141376"/>
              <p:cNvSpPr/>
              <p:nvPr/>
            </p:nvSpPr>
            <p:spPr>
              <a:xfrm>
                <a:off x="2805" y="1398"/>
                <a:ext cx="139" cy="136"/>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378" name="椭圆 141377"/>
              <p:cNvSpPr/>
              <p:nvPr/>
            </p:nvSpPr>
            <p:spPr>
              <a:xfrm>
                <a:off x="843" y="2423"/>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379" name="椭圆 141378"/>
              <p:cNvSpPr/>
              <p:nvPr/>
            </p:nvSpPr>
            <p:spPr>
              <a:xfrm>
                <a:off x="2631" y="578"/>
                <a:ext cx="487" cy="478"/>
              </a:xfrm>
              <a:prstGeom prst="ellipse">
                <a:avLst/>
              </a:prstGeom>
              <a:noFill/>
              <a:ln w="26988" cap="flat" cmpd="sng">
                <a:solidFill>
                  <a:srgbClr val="000000"/>
                </a:solidFill>
                <a:prstDash val="solid"/>
                <a:headEnd type="none" w="med" len="med"/>
                <a:tailEnd type="none" w="med" len="med"/>
              </a:ln>
            </p:spPr>
            <p:txBody>
              <a:bodyPr/>
              <a:lstStyle/>
              <a:p>
                <a:endParaRPr lang="zh-CN" altLang="en-US"/>
              </a:p>
            </p:txBody>
          </p:sp>
          <p:sp>
            <p:nvSpPr>
              <p:cNvPr id="141380" name="椭圆 141379"/>
              <p:cNvSpPr/>
              <p:nvPr/>
            </p:nvSpPr>
            <p:spPr>
              <a:xfrm>
                <a:off x="1868" y="3175"/>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381" name="椭圆 141380"/>
              <p:cNvSpPr/>
              <p:nvPr/>
            </p:nvSpPr>
            <p:spPr>
              <a:xfrm>
                <a:off x="1207" y="1790"/>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382" name="椭圆 141381"/>
              <p:cNvSpPr/>
              <p:nvPr/>
            </p:nvSpPr>
            <p:spPr>
              <a:xfrm>
                <a:off x="3153" y="1757"/>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383" name="椭圆 141382"/>
              <p:cNvSpPr/>
              <p:nvPr/>
            </p:nvSpPr>
            <p:spPr>
              <a:xfrm>
                <a:off x="1694" y="2645"/>
                <a:ext cx="486" cy="479"/>
              </a:xfrm>
              <a:prstGeom prst="ellipse">
                <a:avLst/>
              </a:prstGeom>
              <a:noFill/>
              <a:ln w="26988" cap="flat" cmpd="sng">
                <a:solidFill>
                  <a:srgbClr val="400000"/>
                </a:solidFill>
                <a:prstDash val="solid"/>
                <a:headEnd type="none" w="med" len="med"/>
                <a:tailEnd type="none" w="med" len="med"/>
              </a:ln>
            </p:spPr>
            <p:txBody>
              <a:bodyPr/>
              <a:lstStyle/>
              <a:p>
                <a:endParaRPr lang="zh-CN" altLang="en-US"/>
              </a:p>
            </p:txBody>
          </p:sp>
          <p:sp>
            <p:nvSpPr>
              <p:cNvPr id="141384" name="椭圆 141383"/>
              <p:cNvSpPr/>
              <p:nvPr/>
            </p:nvSpPr>
            <p:spPr>
              <a:xfrm>
                <a:off x="1868" y="2440"/>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385" name="椭圆 141384"/>
              <p:cNvSpPr/>
              <p:nvPr/>
            </p:nvSpPr>
            <p:spPr>
              <a:xfrm>
                <a:off x="2823" y="2440"/>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386" name="椭圆 141385"/>
              <p:cNvSpPr/>
              <p:nvPr/>
            </p:nvSpPr>
            <p:spPr>
              <a:xfrm>
                <a:off x="2631" y="578"/>
                <a:ext cx="487" cy="478"/>
              </a:xfrm>
              <a:prstGeom prst="ellipse">
                <a:avLst/>
              </a:prstGeom>
              <a:noFill/>
              <a:ln w="26988" cap="flat" cmpd="sng">
                <a:solidFill>
                  <a:srgbClr val="400000"/>
                </a:solidFill>
                <a:prstDash val="solid"/>
                <a:headEnd type="none" w="med" len="med"/>
                <a:tailEnd type="none" w="med" len="med"/>
              </a:ln>
            </p:spPr>
            <p:txBody>
              <a:bodyPr/>
              <a:lstStyle/>
              <a:p>
                <a:endParaRPr lang="zh-CN" altLang="en-US"/>
              </a:p>
            </p:txBody>
          </p:sp>
          <p:sp>
            <p:nvSpPr>
              <p:cNvPr id="141387" name="椭圆 141386"/>
              <p:cNvSpPr/>
              <p:nvPr/>
            </p:nvSpPr>
            <p:spPr>
              <a:xfrm>
                <a:off x="1868" y="1107"/>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388" name="椭圆 141387"/>
              <p:cNvSpPr/>
              <p:nvPr/>
            </p:nvSpPr>
            <p:spPr>
              <a:xfrm>
                <a:off x="2215" y="1773"/>
                <a:ext cx="138" cy="138"/>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389" name="椭圆 141388"/>
              <p:cNvSpPr/>
              <p:nvPr/>
            </p:nvSpPr>
            <p:spPr>
              <a:xfrm>
                <a:off x="669" y="578"/>
                <a:ext cx="487" cy="478"/>
              </a:xfrm>
              <a:prstGeom prst="ellipse">
                <a:avLst/>
              </a:prstGeom>
              <a:noFill/>
              <a:ln w="26988" cap="flat" cmpd="sng">
                <a:solidFill>
                  <a:srgbClr val="000000"/>
                </a:solidFill>
                <a:prstDash val="solid"/>
                <a:headEnd type="none" w="med" len="med"/>
                <a:tailEnd type="none" w="med" len="med"/>
              </a:ln>
            </p:spPr>
            <p:txBody>
              <a:bodyPr/>
              <a:lstStyle/>
              <a:p>
                <a:endParaRPr lang="zh-CN" altLang="en-US"/>
              </a:p>
            </p:txBody>
          </p:sp>
          <p:sp>
            <p:nvSpPr>
              <p:cNvPr id="141390" name="椭圆 141389"/>
              <p:cNvSpPr/>
              <p:nvPr/>
            </p:nvSpPr>
            <p:spPr>
              <a:xfrm>
                <a:off x="860" y="1432"/>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391" name="椭圆 141390"/>
              <p:cNvSpPr/>
              <p:nvPr/>
            </p:nvSpPr>
            <p:spPr>
              <a:xfrm>
                <a:off x="2631" y="1603"/>
                <a:ext cx="487" cy="478"/>
              </a:xfrm>
              <a:prstGeom prst="ellipse">
                <a:avLst/>
              </a:prstGeom>
              <a:noFill/>
              <a:ln w="26988" cap="flat" cmpd="sng">
                <a:solidFill>
                  <a:srgbClr val="400000"/>
                </a:solidFill>
                <a:prstDash val="solid"/>
                <a:headEnd type="none" w="med" len="med"/>
                <a:tailEnd type="none" w="med" len="med"/>
              </a:ln>
            </p:spPr>
            <p:txBody>
              <a:bodyPr/>
              <a:lstStyle/>
              <a:p>
                <a:endParaRPr lang="zh-CN" altLang="en-US"/>
              </a:p>
            </p:txBody>
          </p:sp>
          <p:sp>
            <p:nvSpPr>
              <p:cNvPr id="141392" name="椭圆 141391"/>
              <p:cNvSpPr/>
              <p:nvPr/>
            </p:nvSpPr>
            <p:spPr>
              <a:xfrm>
                <a:off x="1502" y="2816"/>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393" name="椭圆 141392"/>
              <p:cNvSpPr/>
              <p:nvPr/>
            </p:nvSpPr>
            <p:spPr>
              <a:xfrm>
                <a:off x="2215" y="2799"/>
                <a:ext cx="138" cy="136"/>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394" name="椭圆 141393"/>
              <p:cNvSpPr/>
              <p:nvPr/>
            </p:nvSpPr>
            <p:spPr>
              <a:xfrm>
                <a:off x="843" y="3158"/>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395" name="椭圆 141394"/>
              <p:cNvSpPr/>
              <p:nvPr/>
            </p:nvSpPr>
            <p:spPr>
              <a:xfrm>
                <a:off x="2805" y="1107"/>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396" name="椭圆 141395"/>
              <p:cNvSpPr/>
              <p:nvPr/>
            </p:nvSpPr>
            <p:spPr>
              <a:xfrm>
                <a:off x="2805" y="372"/>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397" name="椭圆 141396"/>
              <p:cNvSpPr/>
              <p:nvPr/>
            </p:nvSpPr>
            <p:spPr>
              <a:xfrm>
                <a:off x="686" y="1636"/>
                <a:ext cx="487" cy="479"/>
              </a:xfrm>
              <a:prstGeom prst="ellipse">
                <a:avLst/>
              </a:prstGeom>
              <a:noFill/>
              <a:ln w="26988" cap="flat" cmpd="sng">
                <a:solidFill>
                  <a:srgbClr val="000000"/>
                </a:solidFill>
                <a:prstDash val="solid"/>
                <a:headEnd type="none" w="med" len="med"/>
                <a:tailEnd type="none" w="med" len="med"/>
              </a:ln>
            </p:spPr>
            <p:txBody>
              <a:bodyPr/>
              <a:lstStyle/>
              <a:p>
                <a:endParaRPr lang="zh-CN" altLang="en-US"/>
              </a:p>
            </p:txBody>
          </p:sp>
          <p:sp>
            <p:nvSpPr>
              <p:cNvPr id="141398" name="椭圆 141397"/>
              <p:cNvSpPr/>
              <p:nvPr/>
            </p:nvSpPr>
            <p:spPr>
              <a:xfrm>
                <a:off x="2441" y="1773"/>
                <a:ext cx="139" cy="138"/>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399" name="椭圆 141398"/>
              <p:cNvSpPr/>
              <p:nvPr/>
            </p:nvSpPr>
            <p:spPr>
              <a:xfrm>
                <a:off x="2631" y="1603"/>
                <a:ext cx="487" cy="478"/>
              </a:xfrm>
              <a:prstGeom prst="ellipse">
                <a:avLst/>
              </a:prstGeom>
              <a:noFill/>
              <a:ln w="26988" cap="flat" cmpd="sng">
                <a:solidFill>
                  <a:srgbClr val="000000"/>
                </a:solidFill>
                <a:prstDash val="solid"/>
                <a:headEnd type="none" w="med" len="med"/>
                <a:tailEnd type="none" w="med" len="med"/>
              </a:ln>
            </p:spPr>
            <p:txBody>
              <a:bodyPr/>
              <a:lstStyle/>
              <a:p>
                <a:endParaRPr lang="zh-CN" altLang="en-US"/>
              </a:p>
            </p:txBody>
          </p:sp>
          <p:sp>
            <p:nvSpPr>
              <p:cNvPr id="141400" name="椭圆 141399"/>
              <p:cNvSpPr/>
              <p:nvPr/>
            </p:nvSpPr>
            <p:spPr>
              <a:xfrm>
                <a:off x="1694" y="1620"/>
                <a:ext cx="486" cy="478"/>
              </a:xfrm>
              <a:prstGeom prst="ellipse">
                <a:avLst/>
              </a:prstGeom>
              <a:noFill/>
              <a:ln w="26988" cap="flat" cmpd="sng">
                <a:solidFill>
                  <a:srgbClr val="400000"/>
                </a:solidFill>
                <a:prstDash val="solid"/>
                <a:headEnd type="none" w="med" len="med"/>
                <a:tailEnd type="none" w="med" len="med"/>
              </a:ln>
            </p:spPr>
            <p:txBody>
              <a:bodyPr/>
              <a:lstStyle/>
              <a:p>
                <a:endParaRPr lang="zh-CN" altLang="en-US"/>
              </a:p>
            </p:txBody>
          </p:sp>
          <p:sp>
            <p:nvSpPr>
              <p:cNvPr id="141401" name="椭圆 141400"/>
              <p:cNvSpPr/>
              <p:nvPr/>
            </p:nvSpPr>
            <p:spPr>
              <a:xfrm>
                <a:off x="2823" y="3175"/>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402" name="椭圆 141401"/>
              <p:cNvSpPr/>
              <p:nvPr/>
            </p:nvSpPr>
            <p:spPr>
              <a:xfrm>
                <a:off x="3153" y="731"/>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403" name="椭圆 141402"/>
              <p:cNvSpPr/>
              <p:nvPr/>
            </p:nvSpPr>
            <p:spPr>
              <a:xfrm>
                <a:off x="860" y="2167"/>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404" name="椭圆 141403"/>
              <p:cNvSpPr/>
              <p:nvPr/>
            </p:nvSpPr>
            <p:spPr>
              <a:xfrm>
                <a:off x="2215" y="731"/>
                <a:ext cx="138"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405" name="椭圆 141404"/>
              <p:cNvSpPr/>
              <p:nvPr/>
            </p:nvSpPr>
            <p:spPr>
              <a:xfrm>
                <a:off x="669" y="2628"/>
                <a:ext cx="487" cy="478"/>
              </a:xfrm>
              <a:prstGeom prst="ellipse">
                <a:avLst/>
              </a:prstGeom>
              <a:noFill/>
              <a:ln w="26988" cap="flat" cmpd="sng">
                <a:solidFill>
                  <a:srgbClr val="000000"/>
                </a:solidFill>
                <a:prstDash val="solid"/>
                <a:headEnd type="none" w="med" len="med"/>
                <a:tailEnd type="none" w="med" len="med"/>
              </a:ln>
            </p:spPr>
            <p:txBody>
              <a:bodyPr/>
              <a:lstStyle/>
              <a:p>
                <a:endParaRPr lang="zh-CN" altLang="en-US"/>
              </a:p>
            </p:txBody>
          </p:sp>
          <p:sp>
            <p:nvSpPr>
              <p:cNvPr id="141406" name="椭圆 141405"/>
              <p:cNvSpPr/>
              <p:nvPr/>
            </p:nvSpPr>
            <p:spPr>
              <a:xfrm>
                <a:off x="669" y="2628"/>
                <a:ext cx="487" cy="478"/>
              </a:xfrm>
              <a:prstGeom prst="ellipse">
                <a:avLst/>
              </a:prstGeom>
              <a:noFill/>
              <a:ln w="26988" cap="flat" cmpd="sng">
                <a:solidFill>
                  <a:srgbClr val="400000"/>
                </a:solidFill>
                <a:prstDash val="solid"/>
                <a:headEnd type="none" w="med" len="med"/>
                <a:tailEnd type="none" w="med" len="med"/>
              </a:ln>
            </p:spPr>
            <p:txBody>
              <a:bodyPr/>
              <a:lstStyle/>
              <a:p>
                <a:endParaRPr lang="zh-CN" altLang="en-US"/>
              </a:p>
            </p:txBody>
          </p:sp>
          <p:sp>
            <p:nvSpPr>
              <p:cNvPr id="141407" name="椭圆 141406"/>
              <p:cNvSpPr/>
              <p:nvPr/>
            </p:nvSpPr>
            <p:spPr>
              <a:xfrm>
                <a:off x="669" y="578"/>
                <a:ext cx="487" cy="478"/>
              </a:xfrm>
              <a:prstGeom prst="ellipse">
                <a:avLst/>
              </a:prstGeom>
              <a:noFill/>
              <a:ln w="26988" cap="flat" cmpd="sng">
                <a:solidFill>
                  <a:srgbClr val="400000"/>
                </a:solidFill>
                <a:prstDash val="solid"/>
                <a:headEnd type="none" w="med" len="med"/>
                <a:tailEnd type="none" w="med" len="med"/>
              </a:ln>
            </p:spPr>
            <p:txBody>
              <a:bodyPr/>
              <a:lstStyle/>
              <a:p>
                <a:endParaRPr lang="zh-CN" altLang="en-US"/>
              </a:p>
            </p:txBody>
          </p:sp>
          <p:sp>
            <p:nvSpPr>
              <p:cNvPr id="141408" name="椭圆 141407"/>
              <p:cNvSpPr/>
              <p:nvPr/>
            </p:nvSpPr>
            <p:spPr>
              <a:xfrm>
                <a:off x="2441" y="749"/>
                <a:ext cx="139" cy="136"/>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409" name="椭圆 141408"/>
              <p:cNvSpPr/>
              <p:nvPr/>
            </p:nvSpPr>
            <p:spPr>
              <a:xfrm>
                <a:off x="1694" y="1620"/>
                <a:ext cx="486" cy="478"/>
              </a:xfrm>
              <a:prstGeom prst="ellipse">
                <a:avLst/>
              </a:prstGeom>
              <a:noFill/>
              <a:ln w="26988" cap="flat" cmpd="sng">
                <a:solidFill>
                  <a:srgbClr val="000000"/>
                </a:solidFill>
                <a:prstDash val="solid"/>
                <a:headEnd type="none" w="med" len="med"/>
                <a:tailEnd type="none" w="med" len="med"/>
              </a:ln>
            </p:spPr>
            <p:txBody>
              <a:bodyPr/>
              <a:lstStyle/>
              <a:p>
                <a:endParaRPr lang="zh-CN" altLang="en-US"/>
              </a:p>
            </p:txBody>
          </p:sp>
          <p:sp>
            <p:nvSpPr>
              <p:cNvPr id="141410" name="椭圆 141409"/>
              <p:cNvSpPr/>
              <p:nvPr/>
            </p:nvSpPr>
            <p:spPr>
              <a:xfrm>
                <a:off x="2649" y="2645"/>
                <a:ext cx="487" cy="479"/>
              </a:xfrm>
              <a:prstGeom prst="ellipse">
                <a:avLst/>
              </a:prstGeom>
              <a:noFill/>
              <a:ln w="26988" cap="flat" cmpd="sng">
                <a:solidFill>
                  <a:srgbClr val="400000"/>
                </a:solidFill>
                <a:prstDash val="solid"/>
                <a:headEnd type="none" w="med" len="med"/>
                <a:tailEnd type="none" w="med" len="med"/>
              </a:ln>
            </p:spPr>
            <p:txBody>
              <a:bodyPr/>
              <a:lstStyle/>
              <a:p>
                <a:endParaRPr lang="zh-CN" altLang="en-US"/>
              </a:p>
            </p:txBody>
          </p:sp>
          <p:sp>
            <p:nvSpPr>
              <p:cNvPr id="141411" name="椭圆 141410"/>
              <p:cNvSpPr/>
              <p:nvPr/>
            </p:nvSpPr>
            <p:spPr>
              <a:xfrm>
                <a:off x="478" y="2799"/>
                <a:ext cx="138" cy="136"/>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412" name="椭圆 141411"/>
              <p:cNvSpPr/>
              <p:nvPr/>
            </p:nvSpPr>
            <p:spPr>
              <a:xfrm>
                <a:off x="1190" y="731"/>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413" name="椭圆 141412"/>
              <p:cNvSpPr/>
              <p:nvPr/>
            </p:nvSpPr>
            <p:spPr>
              <a:xfrm>
                <a:off x="495" y="1808"/>
                <a:ext cx="139" cy="136"/>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414" name="椭圆 141413"/>
              <p:cNvSpPr/>
              <p:nvPr/>
            </p:nvSpPr>
            <p:spPr>
              <a:xfrm>
                <a:off x="1868" y="372"/>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415" name="椭圆 141414"/>
              <p:cNvSpPr/>
              <p:nvPr/>
            </p:nvSpPr>
            <p:spPr>
              <a:xfrm>
                <a:off x="1694" y="2645"/>
                <a:ext cx="486" cy="479"/>
              </a:xfrm>
              <a:prstGeom prst="ellipse">
                <a:avLst/>
              </a:prstGeom>
              <a:noFill/>
              <a:ln w="26988" cap="flat" cmpd="sng">
                <a:solidFill>
                  <a:srgbClr val="000000"/>
                </a:solidFill>
                <a:prstDash val="solid"/>
                <a:headEnd type="none" w="med" len="med"/>
                <a:tailEnd type="none" w="med" len="med"/>
              </a:ln>
            </p:spPr>
            <p:txBody>
              <a:bodyPr/>
              <a:lstStyle/>
              <a:p>
                <a:endParaRPr lang="zh-CN" altLang="en-US"/>
              </a:p>
            </p:txBody>
          </p:sp>
          <p:sp>
            <p:nvSpPr>
              <p:cNvPr id="141416" name="椭圆 141415"/>
              <p:cNvSpPr/>
              <p:nvPr/>
            </p:nvSpPr>
            <p:spPr>
              <a:xfrm>
                <a:off x="1694" y="578"/>
                <a:ext cx="486" cy="478"/>
              </a:xfrm>
              <a:prstGeom prst="ellipse">
                <a:avLst/>
              </a:prstGeom>
              <a:noFill/>
              <a:ln w="26988" cap="flat" cmpd="sng">
                <a:solidFill>
                  <a:srgbClr val="400000"/>
                </a:solidFill>
                <a:prstDash val="solid"/>
                <a:headEnd type="none" w="med" len="med"/>
                <a:tailEnd type="none" w="med" len="med"/>
              </a:ln>
            </p:spPr>
            <p:txBody>
              <a:bodyPr/>
              <a:lstStyle/>
              <a:p>
                <a:endParaRPr lang="zh-CN" altLang="en-US"/>
              </a:p>
            </p:txBody>
          </p:sp>
          <p:sp>
            <p:nvSpPr>
              <p:cNvPr id="141417" name="椭圆 141416"/>
              <p:cNvSpPr/>
              <p:nvPr/>
            </p:nvSpPr>
            <p:spPr>
              <a:xfrm>
                <a:off x="1502" y="749"/>
                <a:ext cx="139" cy="136"/>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418" name="椭圆 141417"/>
              <p:cNvSpPr/>
              <p:nvPr/>
            </p:nvSpPr>
            <p:spPr>
              <a:xfrm>
                <a:off x="3171" y="2799"/>
                <a:ext cx="138" cy="136"/>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419" name="椭圆 141418"/>
              <p:cNvSpPr/>
              <p:nvPr/>
            </p:nvSpPr>
            <p:spPr>
              <a:xfrm>
                <a:off x="1190" y="2782"/>
                <a:ext cx="139" cy="136"/>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420" name="椭圆 141419"/>
              <p:cNvSpPr/>
              <p:nvPr/>
            </p:nvSpPr>
            <p:spPr>
              <a:xfrm>
                <a:off x="843" y="372"/>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421" name="椭圆 141420"/>
              <p:cNvSpPr/>
              <p:nvPr/>
            </p:nvSpPr>
            <p:spPr>
              <a:xfrm>
                <a:off x="1868" y="1415"/>
                <a:ext cx="139" cy="136"/>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422" name="椭圆 141421"/>
              <p:cNvSpPr/>
              <p:nvPr/>
            </p:nvSpPr>
            <p:spPr>
              <a:xfrm>
                <a:off x="2388" y="2200"/>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423" name="椭圆 141422"/>
              <p:cNvSpPr/>
              <p:nvPr/>
            </p:nvSpPr>
            <p:spPr>
              <a:xfrm>
                <a:off x="1850" y="2167"/>
                <a:ext cx="208" cy="204"/>
              </a:xfrm>
              <a:prstGeom prst="ellipse">
                <a:avLst/>
              </a:prstGeom>
              <a:noFill/>
              <a:ln w="26988" cap="flat" cmpd="sng">
                <a:solidFill>
                  <a:srgbClr val="0080FF"/>
                </a:solidFill>
                <a:prstDash val="solid"/>
                <a:headEnd type="none" w="med" len="med"/>
                <a:tailEnd type="none" w="med" len="med"/>
              </a:ln>
            </p:spPr>
            <p:txBody>
              <a:bodyPr/>
              <a:lstStyle/>
              <a:p>
                <a:endParaRPr lang="zh-CN" altLang="en-US"/>
              </a:p>
            </p:txBody>
          </p:sp>
        </p:grpSp>
        <p:sp>
          <p:nvSpPr>
            <p:cNvPr id="141424" name="文本框 141423"/>
            <p:cNvSpPr txBox="1"/>
            <p:nvPr/>
          </p:nvSpPr>
          <p:spPr>
            <a:xfrm>
              <a:off x="1248" y="2112"/>
              <a:ext cx="432" cy="212"/>
            </a:xfrm>
            <a:prstGeom prst="rect">
              <a:avLst/>
            </a:prstGeom>
            <a:noFill/>
            <a:ln w="9525">
              <a:noFill/>
            </a:ln>
          </p:spPr>
          <p:txBody>
            <a:bodyPr>
              <a:spAutoFit/>
            </a:bodyPr>
            <a:lstStyle/>
            <a:p>
              <a:pPr eaLnBrk="0" hangingPunct="0">
                <a:spcBef>
                  <a:spcPct val="50000"/>
                </a:spcBef>
              </a:pPr>
              <a:r>
                <a:rPr lang="zh-CN" altLang="en-US" sz="1600" b="1" dirty="0">
                  <a:latin typeface="Times New Roman" panose="02020603050405020304" pitchFamily="18" charset="0"/>
                </a:rPr>
                <a:t>空穴</a:t>
              </a:r>
              <a:endParaRPr lang="zh-CN" altLang="en-US" sz="1600" b="1">
                <a:latin typeface="Times New Roman" panose="02020603050405020304" pitchFamily="18" charset="0"/>
              </a:endParaRPr>
            </a:p>
          </p:txBody>
        </p:sp>
      </p:grpSp>
      <p:sp>
        <p:nvSpPr>
          <p:cNvPr id="141425" name="圆角矩形标注 141424"/>
          <p:cNvSpPr/>
          <p:nvPr/>
        </p:nvSpPr>
        <p:spPr>
          <a:xfrm>
            <a:off x="685800" y="5638800"/>
            <a:ext cx="2057400" cy="685800"/>
          </a:xfrm>
          <a:prstGeom prst="wedgeRoundRectCallout">
            <a:avLst>
              <a:gd name="adj1" fmla="val 42977"/>
              <a:gd name="adj2" fmla="val -304861"/>
              <a:gd name="adj3" fmla="val 16667"/>
            </a:avLst>
          </a:prstGeom>
          <a:solidFill>
            <a:schemeClr val="accent1"/>
          </a:solidFill>
          <a:ln w="38100" cap="flat" cmpd="sng">
            <a:solidFill>
              <a:schemeClr val="folHlink"/>
            </a:solidFill>
            <a:prstDash val="solid"/>
            <a:miter/>
            <a:headEnd type="none" w="med" len="med"/>
            <a:tailEnd type="none" w="med" len="med"/>
          </a:ln>
        </p:spPr>
        <p:txBody>
          <a:bodyPr anchor="ctr"/>
          <a:lstStyle/>
          <a:p>
            <a:pPr eaLnBrk="0" hangingPunct="0"/>
            <a:r>
              <a:rPr lang="zh-CN" altLang="en-US" b="1" dirty="0">
                <a:solidFill>
                  <a:srgbClr val="FF3300"/>
                </a:solidFill>
                <a:latin typeface="Times New Roman" panose="02020603050405020304" pitchFamily="18" charset="0"/>
                <a:ea typeface="黑体" panose="02010609060101010101" pitchFamily="49" charset="-122"/>
              </a:rPr>
              <a:t>电子空穴对</a:t>
            </a:r>
            <a:endParaRPr lang="zh-CN" altLang="en-US" b="1">
              <a:solidFill>
                <a:srgbClr val="FF3300"/>
              </a:solidFill>
              <a:latin typeface="Times New Roman" panose="02020603050405020304" pitchFamily="18" charset="0"/>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1425"/>
                                        </p:tgtEl>
                                        <p:attrNameLst>
                                          <p:attrName>style.visibility</p:attrName>
                                        </p:attrNameLst>
                                      </p:cBhvr>
                                      <p:to>
                                        <p:strVal val="visible"/>
                                      </p:to>
                                    </p:set>
                                    <p:animEffect transition="in" filter="blinds(horizontal)">
                                      <p:cBhvr>
                                        <p:cTn id="7" dur="500"/>
                                        <p:tgtEl>
                                          <p:spTgt spid="1414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1314">
                                            <p:txEl>
                                              <p:pRg st="0" end="0"/>
                                            </p:txEl>
                                          </p:spTgt>
                                        </p:tgtEl>
                                        <p:attrNameLst>
                                          <p:attrName>style.visibility</p:attrName>
                                        </p:attrNameLst>
                                      </p:cBhvr>
                                      <p:to>
                                        <p:strVal val="visible"/>
                                      </p:to>
                                    </p:set>
                                    <p:animEffect transition="in" filter="blinds(horizontal)">
                                      <p:cBhvr>
                                        <p:cTn id="12" dur="500"/>
                                        <p:tgtEl>
                                          <p:spTgt spid="1413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1314">
                                            <p:txEl>
                                              <p:pRg st="1" end="1"/>
                                            </p:txEl>
                                          </p:spTgt>
                                        </p:tgtEl>
                                        <p:attrNameLst>
                                          <p:attrName>style.visibility</p:attrName>
                                        </p:attrNameLst>
                                      </p:cBhvr>
                                      <p:to>
                                        <p:strVal val="visible"/>
                                      </p:to>
                                    </p:set>
                                    <p:animEffect transition="in" filter="blinds(horizontal)">
                                      <p:cBhvr>
                                        <p:cTn id="17" dur="500"/>
                                        <p:tgtEl>
                                          <p:spTgt spid="14131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1316"/>
                                        </p:tgtEl>
                                        <p:attrNameLst>
                                          <p:attrName>style.visibility</p:attrName>
                                        </p:attrNameLst>
                                      </p:cBhvr>
                                      <p:to>
                                        <p:strVal val="visible"/>
                                      </p:to>
                                    </p:set>
                                    <p:animEffect transition="in" filter="blinds(horizontal)">
                                      <p:cBhvr>
                                        <p:cTn id="22" dur="500"/>
                                        <p:tgtEl>
                                          <p:spTgt spid="14131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1317"/>
                                        </p:tgtEl>
                                        <p:attrNameLst>
                                          <p:attrName>style.visibility</p:attrName>
                                        </p:attrNameLst>
                                      </p:cBhvr>
                                      <p:to>
                                        <p:strVal val="visible"/>
                                      </p:to>
                                    </p:set>
                                    <p:animEffect transition="in" filter="blinds(horizontal)">
                                      <p:cBhvr>
                                        <p:cTn id="27" dur="500"/>
                                        <p:tgtEl>
                                          <p:spTgt spid="14131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1318"/>
                                        </p:tgtEl>
                                        <p:attrNameLst>
                                          <p:attrName>style.visibility</p:attrName>
                                        </p:attrNameLst>
                                      </p:cBhvr>
                                      <p:to>
                                        <p:strVal val="visible"/>
                                      </p:to>
                                    </p:set>
                                    <p:animEffect transition="in" filter="blinds(horizontal)">
                                      <p:cBhvr>
                                        <p:cTn id="32" dur="500"/>
                                        <p:tgtEl>
                                          <p:spTgt spid="1413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1319"/>
                                        </p:tgtEl>
                                        <p:attrNameLst>
                                          <p:attrName>style.visibility</p:attrName>
                                        </p:attrNameLst>
                                      </p:cBhvr>
                                      <p:to>
                                        <p:strVal val="visible"/>
                                      </p:to>
                                    </p:set>
                                    <p:animEffect transition="in" filter="wipe(left)">
                                      <p:cBhvr>
                                        <p:cTn id="37" dur="500"/>
                                        <p:tgtEl>
                                          <p:spTgt spid="141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4" grpId="0" build="p"/>
      <p:bldP spid="141316" grpId="0"/>
      <p:bldP spid="141317" grpId="0"/>
      <p:bldP spid="141318" grpId="0"/>
      <p:bldP spid="141425"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2338" name="文本框 142337"/>
          <p:cNvSpPr txBox="1"/>
          <p:nvPr/>
        </p:nvSpPr>
        <p:spPr>
          <a:xfrm>
            <a:off x="2209800" y="4419600"/>
            <a:ext cx="6324600" cy="604838"/>
          </a:xfrm>
          <a:prstGeom prst="rect">
            <a:avLst/>
          </a:prstGeom>
          <a:noFill/>
          <a:ln w="9525">
            <a:noFill/>
          </a:ln>
        </p:spPr>
        <p:txBody>
          <a:bodyPr anchor="ctr">
            <a:spAutoFit/>
          </a:bodyPr>
          <a:lstStyle/>
          <a:p>
            <a:pPr algn="l" eaLnBrk="0" fontAlgn="b" hangingPunct="0">
              <a:lnSpc>
                <a:spcPct val="120000"/>
              </a:lnSpc>
            </a:pPr>
            <a:r>
              <a:rPr lang="zh-CN" altLang="en-US" sz="2800" b="1" dirty="0">
                <a:solidFill>
                  <a:srgbClr val="FF3300"/>
                </a:solidFill>
                <a:latin typeface="楷体_GB2312" pitchFamily="49" charset="-122"/>
                <a:ea typeface="楷体_GB2312" pitchFamily="49" charset="-122"/>
              </a:rPr>
              <a:t>自由电子  带负电荷  电子流</a:t>
            </a:r>
            <a:endParaRPr lang="zh-CN" altLang="en-US" sz="2800" b="1" dirty="0">
              <a:solidFill>
                <a:srgbClr val="FF3300"/>
              </a:solidFill>
              <a:latin typeface="楷体_GB2312" pitchFamily="49" charset="-122"/>
              <a:ea typeface="楷体_GB2312" pitchFamily="49" charset="-122"/>
            </a:endParaRPr>
          </a:p>
        </p:txBody>
      </p:sp>
      <p:grpSp>
        <p:nvGrpSpPr>
          <p:cNvPr id="142340" name="组合 142339"/>
          <p:cNvGrpSpPr/>
          <p:nvPr/>
        </p:nvGrpSpPr>
        <p:grpSpPr>
          <a:xfrm>
            <a:off x="3124200" y="533400"/>
            <a:ext cx="4932363" cy="4167188"/>
            <a:chOff x="479" y="407"/>
            <a:chExt cx="3107" cy="2625"/>
          </a:xfrm>
        </p:grpSpPr>
        <p:sp>
          <p:nvSpPr>
            <p:cNvPr id="142341" name="任意多边形 142340"/>
            <p:cNvSpPr/>
            <p:nvPr/>
          </p:nvSpPr>
          <p:spPr>
            <a:xfrm>
              <a:off x="2445" y="1142"/>
              <a:ext cx="727" cy="388"/>
            </a:xfrm>
            <a:custGeom>
              <a:avLst/>
              <a:gdLst>
                <a:gd name="txL" fmla="*/ 0 w 21600"/>
                <a:gd name="txT" fmla="*/ 0 h 12313"/>
                <a:gd name="txR" fmla="*/ 21600 w 21600"/>
                <a:gd name="txB" fmla="*/ 12313 h 12313"/>
              </a:gdLst>
              <a:ahLst/>
              <a:cxnLst>
                <a:cxn ang="180">
                  <a:pos x="707" y="12312"/>
                </a:cxn>
                <a:cxn ang="270">
                  <a:pos x="1108" y="0"/>
                </a:cxn>
                <a:cxn ang="0">
                  <a:pos x="21600" y="6830"/>
                </a:cxn>
              </a:cxnLst>
              <a:rect l="txL" t="txT" r="txR" b="txB"/>
              <a:pathLst>
                <a:path w="21600" h="12313" fill="none">
                  <a:moveTo>
                    <a:pt x="707" y="12312"/>
                  </a:moveTo>
                  <a:arcTo wR="21600" hR="21600" stAng="-11682127" swAng="1988123"/>
                </a:path>
                <a:path w="21600" h="12313" stroke="0">
                  <a:moveTo>
                    <a:pt x="707" y="12312"/>
                  </a:moveTo>
                  <a:arcTo wR="21600" hR="21600" stAng="-11682127" swAng="1988123"/>
                  <a:lnTo>
                    <a:pt x="21600" y="683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142342" name="任意多边形 142341"/>
            <p:cNvSpPr/>
            <p:nvPr/>
          </p:nvSpPr>
          <p:spPr>
            <a:xfrm>
              <a:off x="1985" y="1125"/>
              <a:ext cx="727" cy="395"/>
            </a:xfrm>
            <a:custGeom>
              <a:avLst/>
              <a:gdLst>
                <a:gd name="txL" fmla="*/ 0 w 21600"/>
                <a:gd name="txT" fmla="*/ 0 h 12524"/>
                <a:gd name="txR" fmla="*/ 21600 w 21600"/>
                <a:gd name="txB" fmla="*/ 12524 h 12524"/>
              </a:gdLst>
              <a:ahLst/>
              <a:cxnLst>
                <a:cxn ang="270">
                  <a:pos x="20456" y="0"/>
                </a:cxn>
                <a:cxn ang="0">
                  <a:pos x="20864" y="12524"/>
                </a:cxn>
                <a:cxn ang="180">
                  <a:pos x="0" y="6935"/>
                </a:cxn>
              </a:cxnLst>
              <a:rect l="txL" t="txT" r="txR" b="txB"/>
              <a:pathLst>
                <a:path w="21600" h="12524" fill="none">
                  <a:moveTo>
                    <a:pt x="20456" y="0"/>
                  </a:moveTo>
                  <a:arcTo wR="21600" hR="21600" stAng="-1123662" swAng="2023433"/>
                </a:path>
                <a:path w="21600" h="12524" stroke="0">
                  <a:moveTo>
                    <a:pt x="20456" y="0"/>
                  </a:moveTo>
                  <a:arcTo wR="21600" hR="21600" stAng="-1123662" swAng="2023433"/>
                  <a:lnTo>
                    <a:pt x="0" y="6935"/>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142343" name="任意多边形 142342"/>
            <p:cNvSpPr/>
            <p:nvPr/>
          </p:nvSpPr>
          <p:spPr>
            <a:xfrm>
              <a:off x="1266" y="1125"/>
              <a:ext cx="727" cy="395"/>
            </a:xfrm>
            <a:custGeom>
              <a:avLst/>
              <a:gdLst>
                <a:gd name="txL" fmla="*/ 0 w 21600"/>
                <a:gd name="txT" fmla="*/ 0 h 12532"/>
                <a:gd name="txR" fmla="*/ 21600 w 21600"/>
                <a:gd name="txB" fmla="*/ 12532 h 12532"/>
              </a:gdLst>
              <a:ahLst/>
              <a:cxnLst>
                <a:cxn ang="270">
                  <a:pos x="20456" y="0"/>
                </a:cxn>
                <a:cxn ang="0">
                  <a:pos x="20862" y="12532"/>
                </a:cxn>
                <a:cxn ang="180">
                  <a:pos x="0" y="6935"/>
                </a:cxn>
              </a:cxnLst>
              <a:rect l="txL" t="txT" r="txR" b="txB"/>
              <a:pathLst>
                <a:path w="21600" h="12532" fill="none">
                  <a:moveTo>
                    <a:pt x="20456" y="0"/>
                  </a:moveTo>
                  <a:arcTo wR="21600" hR="21600" stAng="-1123662" swAng="2024745"/>
                </a:path>
                <a:path w="21600" h="12532" stroke="0">
                  <a:moveTo>
                    <a:pt x="20456" y="0"/>
                  </a:moveTo>
                  <a:arcTo wR="21600" hR="21600" stAng="-1123662" swAng="2024745"/>
                  <a:lnTo>
                    <a:pt x="0" y="6935"/>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142344" name="任意多边形 142343"/>
            <p:cNvSpPr/>
            <p:nvPr/>
          </p:nvSpPr>
          <p:spPr>
            <a:xfrm>
              <a:off x="1725" y="1141"/>
              <a:ext cx="727" cy="388"/>
            </a:xfrm>
            <a:custGeom>
              <a:avLst/>
              <a:gdLst>
                <a:gd name="txL" fmla="*/ 0 w 21600"/>
                <a:gd name="txT" fmla="*/ 0 h 12321"/>
                <a:gd name="txR" fmla="*/ 21600 w 21600"/>
                <a:gd name="txB" fmla="*/ 12321 h 12321"/>
              </a:gdLst>
              <a:ahLst/>
              <a:cxnLst>
                <a:cxn ang="180">
                  <a:pos x="707" y="12320"/>
                </a:cxn>
                <a:cxn ang="270">
                  <a:pos x="1111" y="0"/>
                </a:cxn>
                <a:cxn ang="0">
                  <a:pos x="21600" y="6838"/>
                </a:cxn>
              </a:cxnLst>
              <a:rect l="txL" t="txT" r="txR" b="txB"/>
              <a:pathLst>
                <a:path w="21600" h="12321" fill="none">
                  <a:moveTo>
                    <a:pt x="707" y="12320"/>
                  </a:moveTo>
                  <a:arcTo wR="21600" hR="21600" stAng="-11682127" swAng="1989482"/>
                </a:path>
                <a:path w="21600" h="12321" stroke="0">
                  <a:moveTo>
                    <a:pt x="707" y="12320"/>
                  </a:moveTo>
                  <a:arcTo wR="21600" hR="21600" stAng="-11682127" swAng="1989482"/>
                  <a:lnTo>
                    <a:pt x="21600" y="6838"/>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142345" name="任意多边形 142344"/>
            <p:cNvSpPr/>
            <p:nvPr/>
          </p:nvSpPr>
          <p:spPr>
            <a:xfrm>
              <a:off x="493" y="1137"/>
              <a:ext cx="727" cy="396"/>
            </a:xfrm>
            <a:custGeom>
              <a:avLst/>
              <a:gdLst>
                <a:gd name="txL" fmla="*/ 0 w 21600"/>
                <a:gd name="txT" fmla="*/ 0 h 12561"/>
                <a:gd name="txR" fmla="*/ 21600 w 21600"/>
                <a:gd name="txB" fmla="*/ 12561 h 12561"/>
              </a:gdLst>
              <a:ahLst/>
              <a:cxnLst>
                <a:cxn ang="270">
                  <a:pos x="20446" y="0"/>
                </a:cxn>
                <a:cxn ang="0">
                  <a:pos x="20862" y="12561"/>
                </a:cxn>
                <a:cxn ang="180">
                  <a:pos x="0" y="6964"/>
                </a:cxn>
              </a:cxnLst>
              <a:rect l="txL" t="txT" r="txR" b="txB"/>
              <a:pathLst>
                <a:path w="21600" h="12561" fill="none">
                  <a:moveTo>
                    <a:pt x="20446" y="0"/>
                  </a:moveTo>
                  <a:arcTo wR="21600" hR="21600" stAng="-1128544" swAng="2029627"/>
                </a:path>
                <a:path w="21600" h="12561" stroke="0">
                  <a:moveTo>
                    <a:pt x="20446" y="0"/>
                  </a:moveTo>
                  <a:arcTo wR="21600" hR="21600" stAng="-1128544" swAng="2029627"/>
                  <a:lnTo>
                    <a:pt x="0" y="6964"/>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142346" name="任意多边形 142345"/>
            <p:cNvSpPr/>
            <p:nvPr/>
          </p:nvSpPr>
          <p:spPr>
            <a:xfrm>
              <a:off x="952" y="1154"/>
              <a:ext cx="727" cy="388"/>
            </a:xfrm>
            <a:custGeom>
              <a:avLst/>
              <a:gdLst>
                <a:gd name="txL" fmla="*/ 0 w 21600"/>
                <a:gd name="txT" fmla="*/ 0 h 12293"/>
                <a:gd name="txR" fmla="*/ 21600 w 21600"/>
                <a:gd name="txB" fmla="*/ 12293 h 12293"/>
              </a:gdLst>
              <a:ahLst/>
              <a:cxnLst>
                <a:cxn ang="180">
                  <a:pos x="707" y="12292"/>
                </a:cxn>
                <a:cxn ang="270">
                  <a:pos x="1101" y="0"/>
                </a:cxn>
                <a:cxn ang="0">
                  <a:pos x="21600" y="6810"/>
                </a:cxn>
              </a:cxnLst>
              <a:rect l="txL" t="txT" r="txR" b="txB"/>
              <a:pathLst>
                <a:path w="21600" h="12293" fill="none">
                  <a:moveTo>
                    <a:pt x="707" y="12292"/>
                  </a:moveTo>
                  <a:arcTo wR="21600" hR="21600" stAng="-11682127" swAng="1984751"/>
                </a:path>
                <a:path w="21600" h="12293" stroke="0">
                  <a:moveTo>
                    <a:pt x="707" y="12292"/>
                  </a:moveTo>
                  <a:arcTo wR="21600" hR="21600" stAng="-11682127" swAng="1984751"/>
                  <a:lnTo>
                    <a:pt x="21600" y="681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142347" name="任意多边形 142346"/>
            <p:cNvSpPr/>
            <p:nvPr/>
          </p:nvSpPr>
          <p:spPr>
            <a:xfrm>
              <a:off x="479" y="1874"/>
              <a:ext cx="727" cy="396"/>
            </a:xfrm>
            <a:custGeom>
              <a:avLst/>
              <a:gdLst>
                <a:gd name="txL" fmla="*/ 0 w 21600"/>
                <a:gd name="txT" fmla="*/ 0 h 12553"/>
                <a:gd name="txR" fmla="*/ 21600 w 21600"/>
                <a:gd name="txB" fmla="*/ 12553 h 12553"/>
              </a:gdLst>
              <a:ahLst/>
              <a:cxnLst>
                <a:cxn ang="270">
                  <a:pos x="20446" y="0"/>
                </a:cxn>
                <a:cxn ang="0">
                  <a:pos x="20864" y="12553"/>
                </a:cxn>
                <a:cxn ang="180">
                  <a:pos x="0" y="6964"/>
                </a:cxn>
              </a:cxnLst>
              <a:rect l="txL" t="txT" r="txR" b="txB"/>
              <a:pathLst>
                <a:path w="21600" h="12553" fill="none">
                  <a:moveTo>
                    <a:pt x="20446" y="0"/>
                  </a:moveTo>
                  <a:arcTo wR="21600" hR="21600" stAng="-1128544" swAng="2028315"/>
                </a:path>
                <a:path w="21600" h="12553" stroke="0">
                  <a:moveTo>
                    <a:pt x="20446" y="0"/>
                  </a:moveTo>
                  <a:arcTo wR="21600" hR="21600" stAng="-1128544" swAng="2028315"/>
                  <a:lnTo>
                    <a:pt x="0" y="6964"/>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142348" name="任意多边形 142347"/>
            <p:cNvSpPr/>
            <p:nvPr/>
          </p:nvSpPr>
          <p:spPr>
            <a:xfrm>
              <a:off x="939" y="1892"/>
              <a:ext cx="727" cy="387"/>
            </a:xfrm>
            <a:custGeom>
              <a:avLst/>
              <a:gdLst>
                <a:gd name="txL" fmla="*/ 0 w 21600"/>
                <a:gd name="txT" fmla="*/ 0 h 12283"/>
                <a:gd name="txR" fmla="*/ 21600 w 21600"/>
                <a:gd name="txB" fmla="*/ 12283 h 12283"/>
              </a:gdLst>
              <a:ahLst/>
              <a:cxnLst>
                <a:cxn ang="180">
                  <a:pos x="699" y="12282"/>
                </a:cxn>
                <a:cxn ang="270">
                  <a:pos x="1108" y="0"/>
                </a:cxn>
                <a:cxn ang="0">
                  <a:pos x="21600" y="6830"/>
                </a:cxn>
              </a:cxnLst>
              <a:rect l="txL" t="txT" r="txR" b="txB"/>
              <a:pathLst>
                <a:path w="21600" h="12283" fill="none">
                  <a:moveTo>
                    <a:pt x="699" y="12282"/>
                  </a:moveTo>
                  <a:arcTo wR="21600" hR="21600" stAng="-11677185" swAng="1983182"/>
                </a:path>
                <a:path w="21600" h="12283" stroke="0">
                  <a:moveTo>
                    <a:pt x="699" y="12282"/>
                  </a:moveTo>
                  <a:arcTo wR="21600" hR="21600" stAng="-11677185" swAng="1983182"/>
                  <a:lnTo>
                    <a:pt x="21600" y="683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142349" name="任意多边形 142348"/>
            <p:cNvSpPr/>
            <p:nvPr/>
          </p:nvSpPr>
          <p:spPr>
            <a:xfrm>
              <a:off x="1266" y="1887"/>
              <a:ext cx="727" cy="395"/>
            </a:xfrm>
            <a:custGeom>
              <a:avLst/>
              <a:gdLst>
                <a:gd name="txL" fmla="*/ 0 w 21600"/>
                <a:gd name="txT" fmla="*/ 0 h 12530"/>
                <a:gd name="txR" fmla="*/ 21600 w 21600"/>
                <a:gd name="txB" fmla="*/ 12530 h 12530"/>
              </a:gdLst>
              <a:ahLst/>
              <a:cxnLst>
                <a:cxn ang="270">
                  <a:pos x="20446" y="0"/>
                </a:cxn>
                <a:cxn ang="0">
                  <a:pos x="20870" y="12530"/>
                </a:cxn>
                <a:cxn ang="180">
                  <a:pos x="0" y="6964"/>
                </a:cxn>
              </a:cxnLst>
              <a:rect l="txL" t="txT" r="txR" b="txB"/>
              <a:pathLst>
                <a:path w="21600" h="12530" fill="none">
                  <a:moveTo>
                    <a:pt x="20446" y="0"/>
                  </a:moveTo>
                  <a:arcTo wR="21600" hR="21600" stAng="-1128544" swAng="2024532"/>
                </a:path>
                <a:path w="21600" h="12530" stroke="0">
                  <a:moveTo>
                    <a:pt x="20446" y="0"/>
                  </a:moveTo>
                  <a:arcTo wR="21600" hR="21600" stAng="-1128544" swAng="2024532"/>
                  <a:lnTo>
                    <a:pt x="0" y="6964"/>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142350" name="任意多边形 142349"/>
            <p:cNvSpPr/>
            <p:nvPr/>
          </p:nvSpPr>
          <p:spPr>
            <a:xfrm>
              <a:off x="1725" y="1903"/>
              <a:ext cx="727" cy="388"/>
            </a:xfrm>
            <a:custGeom>
              <a:avLst/>
              <a:gdLst>
                <a:gd name="txL" fmla="*/ 0 w 21600"/>
                <a:gd name="txT" fmla="*/ 0 h 12321"/>
                <a:gd name="txR" fmla="*/ 21600 w 21600"/>
                <a:gd name="txB" fmla="*/ 12321 h 12321"/>
              </a:gdLst>
              <a:ahLst/>
              <a:cxnLst>
                <a:cxn ang="180">
                  <a:pos x="707" y="12320"/>
                </a:cxn>
                <a:cxn ang="270">
                  <a:pos x="1111" y="0"/>
                </a:cxn>
                <a:cxn ang="0">
                  <a:pos x="21600" y="6838"/>
                </a:cxn>
              </a:cxnLst>
              <a:rect l="txL" t="txT" r="txR" b="txB"/>
              <a:pathLst>
                <a:path w="21600" h="12321" fill="none">
                  <a:moveTo>
                    <a:pt x="707" y="12320"/>
                  </a:moveTo>
                  <a:arcTo wR="21600" hR="21600" stAng="-11682127" swAng="1989482"/>
                </a:path>
                <a:path w="21600" h="12321" stroke="0">
                  <a:moveTo>
                    <a:pt x="707" y="12320"/>
                  </a:moveTo>
                  <a:arcTo wR="21600" hR="21600" stAng="-11682127" swAng="1989482"/>
                  <a:lnTo>
                    <a:pt x="21600" y="6838"/>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142351" name="任意多边形 142350"/>
            <p:cNvSpPr/>
            <p:nvPr/>
          </p:nvSpPr>
          <p:spPr>
            <a:xfrm>
              <a:off x="1985" y="1899"/>
              <a:ext cx="727" cy="396"/>
            </a:xfrm>
            <a:custGeom>
              <a:avLst/>
              <a:gdLst>
                <a:gd name="txL" fmla="*/ 0 w 21600"/>
                <a:gd name="txT" fmla="*/ 0 h 12553"/>
                <a:gd name="txR" fmla="*/ 21600 w 21600"/>
                <a:gd name="txB" fmla="*/ 12553 h 12553"/>
              </a:gdLst>
              <a:ahLst/>
              <a:cxnLst>
                <a:cxn ang="270">
                  <a:pos x="20446" y="0"/>
                </a:cxn>
                <a:cxn ang="0">
                  <a:pos x="20864" y="12553"/>
                </a:cxn>
                <a:cxn ang="180">
                  <a:pos x="0" y="6964"/>
                </a:cxn>
              </a:cxnLst>
              <a:rect l="txL" t="txT" r="txR" b="txB"/>
              <a:pathLst>
                <a:path w="21600" h="12553" fill="none">
                  <a:moveTo>
                    <a:pt x="20446" y="0"/>
                  </a:moveTo>
                  <a:arcTo wR="21600" hR="21600" stAng="-1128544" swAng="2028315"/>
                </a:path>
                <a:path w="21600" h="12553" stroke="0">
                  <a:moveTo>
                    <a:pt x="20446" y="0"/>
                  </a:moveTo>
                  <a:arcTo wR="21600" hR="21600" stAng="-1128544" swAng="2028315"/>
                  <a:lnTo>
                    <a:pt x="0" y="6964"/>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142352" name="任意多边形 142351"/>
            <p:cNvSpPr/>
            <p:nvPr/>
          </p:nvSpPr>
          <p:spPr>
            <a:xfrm>
              <a:off x="2445" y="1917"/>
              <a:ext cx="727" cy="387"/>
            </a:xfrm>
            <a:custGeom>
              <a:avLst/>
              <a:gdLst>
                <a:gd name="txL" fmla="*/ 0 w 21600"/>
                <a:gd name="txT" fmla="*/ 0 h 12283"/>
                <a:gd name="txR" fmla="*/ 21600 w 21600"/>
                <a:gd name="txB" fmla="*/ 12283 h 12283"/>
              </a:gdLst>
              <a:ahLst/>
              <a:cxnLst>
                <a:cxn ang="180">
                  <a:pos x="699" y="12282"/>
                </a:cxn>
                <a:cxn ang="270">
                  <a:pos x="1108" y="0"/>
                </a:cxn>
                <a:cxn ang="0">
                  <a:pos x="21600" y="6830"/>
                </a:cxn>
              </a:cxnLst>
              <a:rect l="txL" t="txT" r="txR" b="txB"/>
              <a:pathLst>
                <a:path w="21600" h="12283" fill="none">
                  <a:moveTo>
                    <a:pt x="699" y="12282"/>
                  </a:moveTo>
                  <a:arcTo wR="21600" hR="21600" stAng="-11677185" swAng="1983182"/>
                </a:path>
                <a:path w="21600" h="12283" stroke="0">
                  <a:moveTo>
                    <a:pt x="699" y="12282"/>
                  </a:moveTo>
                  <a:arcTo wR="21600" hR="21600" stAng="-11677185" swAng="1983182"/>
                  <a:lnTo>
                    <a:pt x="21600" y="683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142353" name="任意多边形 142352"/>
            <p:cNvSpPr/>
            <p:nvPr/>
          </p:nvSpPr>
          <p:spPr>
            <a:xfrm>
              <a:off x="1245" y="407"/>
              <a:ext cx="421" cy="681"/>
            </a:xfrm>
            <a:custGeom>
              <a:avLst/>
              <a:gdLst>
                <a:gd name="txL" fmla="*/ 0 w 12515"/>
                <a:gd name="txT" fmla="*/ 0 h 21600"/>
                <a:gd name="txR" fmla="*/ 12515 w 12515"/>
                <a:gd name="txB" fmla="*/ 21600 h 21600"/>
              </a:gdLst>
              <a:ahLst/>
              <a:cxnLst>
                <a:cxn ang="90">
                  <a:pos x="12514" y="20874"/>
                </a:cxn>
                <a:cxn ang="180">
                  <a:pos x="0" y="20446"/>
                </a:cxn>
                <a:cxn ang="270">
                  <a:pos x="6964" y="0"/>
                </a:cxn>
              </a:cxnLst>
              <a:rect l="txL" t="txT" r="txR" b="txB"/>
              <a:pathLst>
                <a:path w="12515" h="21600" fill="none">
                  <a:moveTo>
                    <a:pt x="12514" y="20874"/>
                  </a:moveTo>
                  <a:arcTo wR="21600" hR="21600" stAng="-17093363" swAng="2021907"/>
                </a:path>
                <a:path w="12515" h="21600" stroke="0">
                  <a:moveTo>
                    <a:pt x="12514" y="20874"/>
                  </a:moveTo>
                  <a:arcTo wR="21600" hR="21600" stAng="-17093363" swAng="2021907"/>
                  <a:lnTo>
                    <a:pt x="6964" y="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142354" name="任意多边形 142353"/>
            <p:cNvSpPr/>
            <p:nvPr/>
          </p:nvSpPr>
          <p:spPr>
            <a:xfrm>
              <a:off x="1236" y="838"/>
              <a:ext cx="414" cy="681"/>
            </a:xfrm>
            <a:custGeom>
              <a:avLst/>
              <a:gdLst>
                <a:gd name="txL" fmla="*/ 0 w 12304"/>
                <a:gd name="txT" fmla="*/ 0 h 21600"/>
                <a:gd name="txR" fmla="*/ 12304 w 12304"/>
                <a:gd name="txB" fmla="*/ 21600 h 21600"/>
              </a:gdLst>
              <a:ahLst/>
              <a:cxnLst>
                <a:cxn ang="180">
                  <a:pos x="0" y="1114"/>
                </a:cxn>
                <a:cxn ang="270">
                  <a:pos x="12303" y="699"/>
                </a:cxn>
                <a:cxn ang="90">
                  <a:pos x="6850" y="21600"/>
                </a:cxn>
              </a:cxnLst>
              <a:rect l="txL" t="txT" r="txR" b="txB"/>
              <a:pathLst>
                <a:path w="12304" h="21600" fill="none">
                  <a:moveTo>
                    <a:pt x="0" y="1114"/>
                  </a:moveTo>
                  <a:arcTo wR="21600" hR="21600" stAng="-6509318" swAng="1986657"/>
                </a:path>
                <a:path w="12304" h="21600" stroke="0">
                  <a:moveTo>
                    <a:pt x="0" y="1114"/>
                  </a:moveTo>
                  <a:arcTo wR="21600" hR="21600" stAng="-6509318" swAng="1986657"/>
                  <a:lnTo>
                    <a:pt x="6850" y="2160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142355" name="任意多边形 142354"/>
            <p:cNvSpPr/>
            <p:nvPr/>
          </p:nvSpPr>
          <p:spPr>
            <a:xfrm>
              <a:off x="2007" y="827"/>
              <a:ext cx="377" cy="681"/>
            </a:xfrm>
            <a:custGeom>
              <a:avLst/>
              <a:gdLst>
                <a:gd name="txL" fmla="*/ 0 w 11209"/>
                <a:gd name="txT" fmla="*/ 0 h 21600"/>
                <a:gd name="txR" fmla="*/ 11209 w 11209"/>
                <a:gd name="txB" fmla="*/ 21600 h 21600"/>
              </a:gdLst>
              <a:ahLst/>
              <a:cxnLst>
                <a:cxn ang="180">
                  <a:pos x="0" y="782"/>
                </a:cxn>
                <a:cxn ang="270">
                  <a:pos x="11208" y="697"/>
                </a:cxn>
                <a:cxn ang="90">
                  <a:pos x="5763" y="21600"/>
                </a:cxn>
              </a:cxnLst>
              <a:rect l="txL" t="txT" r="txR" b="txB"/>
              <a:pathLst>
                <a:path w="11209" h="21600" fill="none">
                  <a:moveTo>
                    <a:pt x="0" y="782"/>
                  </a:moveTo>
                  <a:arcTo wR="21600" hR="21600" stAng="-6328414" swAng="1804441"/>
                </a:path>
                <a:path w="11209" h="21600" stroke="0">
                  <a:moveTo>
                    <a:pt x="0" y="782"/>
                  </a:moveTo>
                  <a:arcTo wR="21600" hR="21600" stAng="-6328414" swAng="1804441"/>
                  <a:lnTo>
                    <a:pt x="5763" y="2160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142356" name="任意多边形 142355"/>
            <p:cNvSpPr/>
            <p:nvPr/>
          </p:nvSpPr>
          <p:spPr>
            <a:xfrm>
              <a:off x="2016" y="432"/>
              <a:ext cx="391" cy="681"/>
            </a:xfrm>
            <a:custGeom>
              <a:avLst/>
              <a:gdLst>
                <a:gd name="txL" fmla="*/ 0 w 11638"/>
                <a:gd name="txT" fmla="*/ 0 h 21600"/>
                <a:gd name="txR" fmla="*/ 11638 w 11638"/>
                <a:gd name="txB" fmla="*/ 21600 h 21600"/>
              </a:gdLst>
              <a:ahLst/>
              <a:cxnLst>
                <a:cxn ang="90">
                  <a:pos x="11637" y="20866"/>
                </a:cxn>
                <a:cxn ang="180">
                  <a:pos x="0" y="20733"/>
                </a:cxn>
                <a:cxn ang="270">
                  <a:pos x="6058" y="0"/>
                </a:cxn>
              </a:cxnLst>
              <a:rect l="txL" t="txT" r="txR" b="txB"/>
              <a:pathLst>
                <a:path w="11638" h="21600" fill="none">
                  <a:moveTo>
                    <a:pt x="11637" y="20866"/>
                  </a:moveTo>
                  <a:arcTo wR="21600" hR="21600" stAng="-17098151" swAng="1875425"/>
                </a:path>
                <a:path w="11638" h="21600" stroke="0">
                  <a:moveTo>
                    <a:pt x="11637" y="20866"/>
                  </a:moveTo>
                  <a:arcTo wR="21600" hR="21600" stAng="-17098151" swAng="1875425"/>
                  <a:lnTo>
                    <a:pt x="6058" y="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142357" name="任意多边形 142356"/>
            <p:cNvSpPr/>
            <p:nvPr/>
          </p:nvSpPr>
          <p:spPr>
            <a:xfrm>
              <a:off x="1999" y="1577"/>
              <a:ext cx="398" cy="681"/>
            </a:xfrm>
            <a:custGeom>
              <a:avLst/>
              <a:gdLst>
                <a:gd name="txL" fmla="*/ 0 w 11828"/>
                <a:gd name="txT" fmla="*/ 0 h 21600"/>
                <a:gd name="txR" fmla="*/ 11828 w 11828"/>
                <a:gd name="txB" fmla="*/ 21600 h 21600"/>
              </a:gdLst>
              <a:ahLst/>
              <a:cxnLst>
                <a:cxn ang="180">
                  <a:pos x="0" y="956"/>
                </a:cxn>
                <a:cxn ang="270">
                  <a:pos x="11827" y="704"/>
                </a:cxn>
                <a:cxn ang="90">
                  <a:pos x="6357" y="21600"/>
                </a:cxn>
              </a:cxnLst>
              <a:rect l="txL" t="txT" r="txR" b="txB"/>
              <a:pathLst>
                <a:path w="11828" h="21600" fill="none">
                  <a:moveTo>
                    <a:pt x="0" y="956"/>
                  </a:moveTo>
                  <a:arcTo wR="21600" hR="21600" stAng="-6426924" swAng="1907083"/>
                </a:path>
                <a:path w="11828" h="21600" stroke="0">
                  <a:moveTo>
                    <a:pt x="0" y="956"/>
                  </a:moveTo>
                  <a:arcTo wR="21600" hR="21600" stAng="-6426924" swAng="1907083"/>
                  <a:lnTo>
                    <a:pt x="6357" y="2160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142358" name="任意多边形 142357"/>
            <p:cNvSpPr/>
            <p:nvPr/>
          </p:nvSpPr>
          <p:spPr>
            <a:xfrm>
              <a:off x="2041" y="1145"/>
              <a:ext cx="372" cy="681"/>
            </a:xfrm>
            <a:custGeom>
              <a:avLst/>
              <a:gdLst>
                <a:gd name="txL" fmla="*/ 0 w 11064"/>
                <a:gd name="txT" fmla="*/ 0 h 21600"/>
                <a:gd name="txR" fmla="*/ 11064 w 11064"/>
                <a:gd name="txB" fmla="*/ 21600 h 21600"/>
              </a:gdLst>
              <a:ahLst/>
              <a:cxnLst>
                <a:cxn ang="90">
                  <a:pos x="11064" y="20865"/>
                </a:cxn>
                <a:cxn ang="180">
                  <a:pos x="0" y="20893"/>
                </a:cxn>
                <a:cxn ang="270">
                  <a:pos x="5480" y="0"/>
                </a:cxn>
              </a:cxnLst>
              <a:rect l="txL" t="txT" r="txR" b="txB"/>
              <a:pathLst>
                <a:path w="11064" h="21600" fill="none">
                  <a:moveTo>
                    <a:pt x="11064" y="20865"/>
                  </a:moveTo>
                  <a:arcTo wR="21600" hR="21600" stAng="-17098961" swAng="1780780"/>
                </a:path>
                <a:path w="11064" h="21600" stroke="0">
                  <a:moveTo>
                    <a:pt x="11064" y="20865"/>
                  </a:moveTo>
                  <a:arcTo wR="21600" hR="21600" stAng="-17098961" swAng="1780780"/>
                  <a:lnTo>
                    <a:pt x="5480" y="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142359" name="任意多边形 142358"/>
            <p:cNvSpPr/>
            <p:nvPr/>
          </p:nvSpPr>
          <p:spPr>
            <a:xfrm>
              <a:off x="1262" y="1601"/>
              <a:ext cx="414" cy="681"/>
            </a:xfrm>
            <a:custGeom>
              <a:avLst/>
              <a:gdLst>
                <a:gd name="txL" fmla="*/ 0 w 12316"/>
                <a:gd name="txT" fmla="*/ 0 h 21600"/>
                <a:gd name="txR" fmla="*/ 12316 w 12316"/>
                <a:gd name="txB" fmla="*/ 21600 h 21600"/>
              </a:gdLst>
              <a:ahLst/>
              <a:cxnLst>
                <a:cxn ang="180">
                  <a:pos x="0" y="1113"/>
                </a:cxn>
                <a:cxn ang="270">
                  <a:pos x="12315" y="704"/>
                </a:cxn>
                <a:cxn ang="90">
                  <a:pos x="6845" y="21600"/>
                </a:cxn>
              </a:cxnLst>
              <a:rect l="txL" t="txT" r="txR" b="txB"/>
              <a:pathLst>
                <a:path w="12316" h="21600" fill="none">
                  <a:moveTo>
                    <a:pt x="0" y="1113"/>
                  </a:moveTo>
                  <a:arcTo wR="21600" hR="21600" stAng="-6508513" swAng="1988671"/>
                </a:path>
                <a:path w="12316" h="21600" stroke="0">
                  <a:moveTo>
                    <a:pt x="0" y="1113"/>
                  </a:moveTo>
                  <a:arcTo wR="21600" hR="21600" stAng="-6508513" swAng="1988671"/>
                  <a:lnTo>
                    <a:pt x="6845" y="2160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142360" name="任意多边形 142359"/>
            <p:cNvSpPr/>
            <p:nvPr/>
          </p:nvSpPr>
          <p:spPr>
            <a:xfrm>
              <a:off x="1272" y="1170"/>
              <a:ext cx="421" cy="681"/>
            </a:xfrm>
            <a:custGeom>
              <a:avLst/>
              <a:gdLst>
                <a:gd name="txL" fmla="*/ 0 w 12524"/>
                <a:gd name="txT" fmla="*/ 0 h 21600"/>
                <a:gd name="txR" fmla="*/ 12524 w 12524"/>
                <a:gd name="txB" fmla="*/ 21600 h 21600"/>
              </a:gdLst>
              <a:ahLst/>
              <a:cxnLst>
                <a:cxn ang="90">
                  <a:pos x="12524" y="20873"/>
                </a:cxn>
                <a:cxn ang="180">
                  <a:pos x="0" y="20444"/>
                </a:cxn>
                <a:cxn ang="270">
                  <a:pos x="6969" y="0"/>
                </a:cxn>
              </a:cxnLst>
              <a:rect l="txL" t="txT" r="txR" b="txB"/>
              <a:pathLst>
                <a:path w="12524" h="21600" fill="none">
                  <a:moveTo>
                    <a:pt x="12524" y="20873"/>
                  </a:moveTo>
                  <a:arcTo wR="21600" hR="21600" stAng="-17094173" swAng="2023573"/>
                </a:path>
                <a:path w="12524" h="21600" stroke="0">
                  <a:moveTo>
                    <a:pt x="12524" y="20873"/>
                  </a:moveTo>
                  <a:arcTo wR="21600" hR="21600" stAng="-17094173" swAng="2023573"/>
                  <a:lnTo>
                    <a:pt x="6969" y="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142361" name="任意多边形 142360"/>
            <p:cNvSpPr/>
            <p:nvPr/>
          </p:nvSpPr>
          <p:spPr>
            <a:xfrm>
              <a:off x="2031" y="1919"/>
              <a:ext cx="395" cy="681"/>
            </a:xfrm>
            <a:custGeom>
              <a:avLst/>
              <a:gdLst>
                <a:gd name="txL" fmla="*/ 0 w 11753"/>
                <a:gd name="txT" fmla="*/ 0 h 21600"/>
                <a:gd name="txR" fmla="*/ 11753 w 11753"/>
                <a:gd name="txB" fmla="*/ 21600 h 21600"/>
              </a:gdLst>
              <a:ahLst/>
              <a:cxnLst>
                <a:cxn ang="90">
                  <a:pos x="11752" y="20874"/>
                </a:cxn>
                <a:cxn ang="180">
                  <a:pos x="0" y="20690"/>
                </a:cxn>
                <a:cxn ang="270">
                  <a:pos x="6202" y="0"/>
                </a:cxn>
              </a:cxnLst>
              <a:rect l="txL" t="txT" r="txR" b="txB"/>
              <a:pathLst>
                <a:path w="11753" h="21600" fill="none">
                  <a:moveTo>
                    <a:pt x="11752" y="20874"/>
                  </a:moveTo>
                  <a:arcTo wR="21600" hR="21600" stAng="-17093363" swAng="1894555"/>
                </a:path>
                <a:path w="11753" h="21600" stroke="0">
                  <a:moveTo>
                    <a:pt x="11752" y="20874"/>
                  </a:moveTo>
                  <a:arcTo wR="21600" hR="21600" stAng="-17093363" swAng="1894555"/>
                  <a:lnTo>
                    <a:pt x="6202" y="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142362" name="任意多边形 142361"/>
            <p:cNvSpPr/>
            <p:nvPr/>
          </p:nvSpPr>
          <p:spPr>
            <a:xfrm>
              <a:off x="2028" y="2351"/>
              <a:ext cx="383" cy="681"/>
            </a:xfrm>
            <a:custGeom>
              <a:avLst/>
              <a:gdLst>
                <a:gd name="txL" fmla="*/ 0 w 11392"/>
                <a:gd name="txT" fmla="*/ 0 h 21600"/>
                <a:gd name="txR" fmla="*/ 11392 w 11392"/>
                <a:gd name="txB" fmla="*/ 21600 h 21600"/>
              </a:gdLst>
              <a:ahLst/>
              <a:cxnLst>
                <a:cxn ang="180">
                  <a:pos x="0" y="824"/>
                </a:cxn>
                <a:cxn ang="270">
                  <a:pos x="11392" y="707"/>
                </a:cxn>
                <a:cxn ang="90">
                  <a:pos x="5910" y="21600"/>
                </a:cxn>
              </a:cxnLst>
              <a:rect l="txL" t="txT" r="txR" b="txB"/>
              <a:pathLst>
                <a:path w="11392" h="21600" fill="none">
                  <a:moveTo>
                    <a:pt x="0" y="824"/>
                  </a:moveTo>
                  <a:arcTo wR="21600" hR="21600" stAng="-6352745" swAng="1834872"/>
                </a:path>
                <a:path w="11392" h="21600" stroke="0">
                  <a:moveTo>
                    <a:pt x="0" y="824"/>
                  </a:moveTo>
                  <a:arcTo wR="21600" hR="21600" stAng="-6352745" swAng="1834872"/>
                  <a:lnTo>
                    <a:pt x="5910" y="2160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142363" name="任意多边形 142362"/>
            <p:cNvSpPr/>
            <p:nvPr/>
          </p:nvSpPr>
          <p:spPr>
            <a:xfrm>
              <a:off x="1258" y="1919"/>
              <a:ext cx="422" cy="681"/>
            </a:xfrm>
            <a:custGeom>
              <a:avLst/>
              <a:gdLst>
                <a:gd name="txL" fmla="*/ 0 w 12544"/>
                <a:gd name="txT" fmla="*/ 0 h 21600"/>
                <a:gd name="txR" fmla="*/ 12544 w 12544"/>
                <a:gd name="txB" fmla="*/ 21600 h 21600"/>
              </a:gdLst>
              <a:ahLst/>
              <a:cxnLst>
                <a:cxn ang="90">
                  <a:pos x="12543" y="20866"/>
                </a:cxn>
                <a:cxn ang="180">
                  <a:pos x="0" y="20446"/>
                </a:cxn>
                <a:cxn ang="270">
                  <a:pos x="6964" y="0"/>
                </a:cxn>
              </a:cxnLst>
              <a:rect l="txL" t="txT" r="txR" b="txB"/>
              <a:pathLst>
                <a:path w="12544" h="21600" fill="none">
                  <a:moveTo>
                    <a:pt x="12543" y="20866"/>
                  </a:moveTo>
                  <a:arcTo wR="21600" hR="21600" stAng="-17098151" swAng="2026695"/>
                </a:path>
                <a:path w="12544" h="21600" stroke="0">
                  <a:moveTo>
                    <a:pt x="12543" y="20866"/>
                  </a:moveTo>
                  <a:arcTo wR="21600" hR="21600" stAng="-17098151" swAng="2026695"/>
                  <a:lnTo>
                    <a:pt x="6964" y="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142364" name="任意多边形 142363"/>
            <p:cNvSpPr/>
            <p:nvPr/>
          </p:nvSpPr>
          <p:spPr>
            <a:xfrm>
              <a:off x="1249" y="2350"/>
              <a:ext cx="414" cy="681"/>
            </a:xfrm>
            <a:custGeom>
              <a:avLst/>
              <a:gdLst>
                <a:gd name="txL" fmla="*/ 0 w 12304"/>
                <a:gd name="txT" fmla="*/ 0 h 21600"/>
                <a:gd name="txR" fmla="*/ 12304 w 12304"/>
                <a:gd name="txB" fmla="*/ 21600 h 21600"/>
              </a:gdLst>
              <a:ahLst/>
              <a:cxnLst>
                <a:cxn ang="180">
                  <a:pos x="0" y="1114"/>
                </a:cxn>
                <a:cxn ang="270">
                  <a:pos x="12303" y="699"/>
                </a:cxn>
                <a:cxn ang="90">
                  <a:pos x="6850" y="21600"/>
                </a:cxn>
              </a:cxnLst>
              <a:rect l="txL" t="txT" r="txR" b="txB"/>
              <a:pathLst>
                <a:path w="12304" h="21600" fill="none">
                  <a:moveTo>
                    <a:pt x="0" y="1114"/>
                  </a:moveTo>
                  <a:arcTo wR="21600" hR="21600" stAng="-6509318" swAng="1986657"/>
                </a:path>
                <a:path w="12304" h="21600" stroke="0">
                  <a:moveTo>
                    <a:pt x="0" y="1114"/>
                  </a:moveTo>
                  <a:arcTo wR="21600" hR="21600" stAng="-6509318" swAng="1986657"/>
                  <a:lnTo>
                    <a:pt x="6850" y="2160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142365" name="矩形 142364"/>
            <p:cNvSpPr/>
            <p:nvPr/>
          </p:nvSpPr>
          <p:spPr>
            <a:xfrm>
              <a:off x="1791" y="1613"/>
              <a:ext cx="214" cy="240"/>
            </a:xfrm>
            <a:prstGeom prst="rect">
              <a:avLst/>
            </a:prstGeom>
            <a:noFill/>
            <a:ln w="9525">
              <a:noFill/>
            </a:ln>
          </p:spPr>
          <p:txBody>
            <a:bodyPr wrap="none" lIns="0" tIns="0" rIns="0" bIns="0">
              <a:spAutoFit/>
            </a:bodyPr>
            <a:lstStyle/>
            <a:p>
              <a:pPr eaLnBrk="0" hangingPunct="0"/>
              <a:r>
                <a:rPr lang="en-US" altLang="zh-CN" sz="25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2366" name="矩形 142365"/>
            <p:cNvSpPr/>
            <p:nvPr/>
          </p:nvSpPr>
          <p:spPr>
            <a:xfrm>
              <a:off x="1791" y="851"/>
              <a:ext cx="214" cy="240"/>
            </a:xfrm>
            <a:prstGeom prst="rect">
              <a:avLst/>
            </a:prstGeom>
            <a:noFill/>
            <a:ln w="9525">
              <a:noFill/>
            </a:ln>
          </p:spPr>
          <p:txBody>
            <a:bodyPr wrap="none" lIns="0" tIns="0" rIns="0" bIns="0">
              <a:spAutoFit/>
            </a:bodyPr>
            <a:lstStyle/>
            <a:p>
              <a:pPr eaLnBrk="0" hangingPunct="0"/>
              <a:r>
                <a:rPr lang="en-US" altLang="zh-CN" sz="25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2367" name="矩形 142366"/>
            <p:cNvSpPr/>
            <p:nvPr/>
          </p:nvSpPr>
          <p:spPr>
            <a:xfrm>
              <a:off x="1791" y="2363"/>
              <a:ext cx="214" cy="240"/>
            </a:xfrm>
            <a:prstGeom prst="rect">
              <a:avLst/>
            </a:prstGeom>
            <a:noFill/>
            <a:ln w="9525">
              <a:noFill/>
            </a:ln>
          </p:spPr>
          <p:txBody>
            <a:bodyPr wrap="none" lIns="0" tIns="0" rIns="0" bIns="0">
              <a:spAutoFit/>
            </a:bodyPr>
            <a:lstStyle/>
            <a:p>
              <a:pPr eaLnBrk="0" hangingPunct="0"/>
              <a:r>
                <a:rPr lang="en-US" altLang="zh-CN" sz="25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2368" name="矩形 142367"/>
            <p:cNvSpPr/>
            <p:nvPr/>
          </p:nvSpPr>
          <p:spPr>
            <a:xfrm>
              <a:off x="2511" y="1601"/>
              <a:ext cx="214" cy="240"/>
            </a:xfrm>
            <a:prstGeom prst="rect">
              <a:avLst/>
            </a:prstGeom>
            <a:noFill/>
            <a:ln w="9525">
              <a:noFill/>
            </a:ln>
          </p:spPr>
          <p:txBody>
            <a:bodyPr wrap="none" lIns="0" tIns="0" rIns="0" bIns="0">
              <a:spAutoFit/>
            </a:bodyPr>
            <a:lstStyle/>
            <a:p>
              <a:pPr eaLnBrk="0" hangingPunct="0"/>
              <a:r>
                <a:rPr lang="en-US" altLang="zh-CN" sz="25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2369" name="矩形 142368"/>
            <p:cNvSpPr/>
            <p:nvPr/>
          </p:nvSpPr>
          <p:spPr>
            <a:xfrm>
              <a:off x="1018" y="1626"/>
              <a:ext cx="214" cy="240"/>
            </a:xfrm>
            <a:prstGeom prst="rect">
              <a:avLst/>
            </a:prstGeom>
            <a:noFill/>
            <a:ln w="9525">
              <a:noFill/>
            </a:ln>
          </p:spPr>
          <p:txBody>
            <a:bodyPr wrap="none" lIns="0" tIns="0" rIns="0" bIns="0">
              <a:spAutoFit/>
            </a:bodyPr>
            <a:lstStyle/>
            <a:p>
              <a:pPr eaLnBrk="0" hangingPunct="0"/>
              <a:r>
                <a:rPr lang="en-US" altLang="zh-CN" sz="25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2370" name="矩形 142369"/>
            <p:cNvSpPr/>
            <p:nvPr/>
          </p:nvSpPr>
          <p:spPr>
            <a:xfrm>
              <a:off x="2511" y="851"/>
              <a:ext cx="214" cy="240"/>
            </a:xfrm>
            <a:prstGeom prst="rect">
              <a:avLst/>
            </a:prstGeom>
            <a:noFill/>
            <a:ln w="9525">
              <a:noFill/>
            </a:ln>
          </p:spPr>
          <p:txBody>
            <a:bodyPr wrap="none" lIns="0" tIns="0" rIns="0" bIns="0">
              <a:spAutoFit/>
            </a:bodyPr>
            <a:lstStyle/>
            <a:p>
              <a:pPr eaLnBrk="0" hangingPunct="0"/>
              <a:r>
                <a:rPr lang="en-US" altLang="zh-CN" sz="25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2371" name="矩形 142370"/>
            <p:cNvSpPr/>
            <p:nvPr/>
          </p:nvSpPr>
          <p:spPr>
            <a:xfrm>
              <a:off x="1005" y="851"/>
              <a:ext cx="214" cy="240"/>
            </a:xfrm>
            <a:prstGeom prst="rect">
              <a:avLst/>
            </a:prstGeom>
            <a:noFill/>
            <a:ln w="9525">
              <a:noFill/>
            </a:ln>
          </p:spPr>
          <p:txBody>
            <a:bodyPr wrap="none" lIns="0" tIns="0" rIns="0" bIns="0">
              <a:spAutoFit/>
            </a:bodyPr>
            <a:lstStyle/>
            <a:p>
              <a:pPr eaLnBrk="0" hangingPunct="0"/>
              <a:r>
                <a:rPr lang="en-US" altLang="zh-CN" sz="25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2372" name="矩形 142371"/>
            <p:cNvSpPr/>
            <p:nvPr/>
          </p:nvSpPr>
          <p:spPr>
            <a:xfrm>
              <a:off x="1005" y="2350"/>
              <a:ext cx="214" cy="240"/>
            </a:xfrm>
            <a:prstGeom prst="rect">
              <a:avLst/>
            </a:prstGeom>
            <a:noFill/>
            <a:ln w="9525">
              <a:noFill/>
            </a:ln>
          </p:spPr>
          <p:txBody>
            <a:bodyPr wrap="none" lIns="0" tIns="0" rIns="0" bIns="0">
              <a:spAutoFit/>
            </a:bodyPr>
            <a:lstStyle/>
            <a:p>
              <a:pPr eaLnBrk="0" hangingPunct="0"/>
              <a:r>
                <a:rPr lang="en-US" altLang="zh-CN" sz="25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2373" name="矩形 142372"/>
            <p:cNvSpPr/>
            <p:nvPr/>
          </p:nvSpPr>
          <p:spPr>
            <a:xfrm>
              <a:off x="2524" y="2363"/>
              <a:ext cx="214" cy="240"/>
            </a:xfrm>
            <a:prstGeom prst="rect">
              <a:avLst/>
            </a:prstGeom>
            <a:noFill/>
            <a:ln w="9525">
              <a:noFill/>
            </a:ln>
          </p:spPr>
          <p:txBody>
            <a:bodyPr wrap="none" lIns="0" tIns="0" rIns="0" bIns="0">
              <a:spAutoFit/>
            </a:bodyPr>
            <a:lstStyle/>
            <a:p>
              <a:pPr eaLnBrk="0" hangingPunct="0"/>
              <a:r>
                <a:rPr lang="en-US" altLang="zh-CN" sz="25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2374" name="椭圆 142373"/>
            <p:cNvSpPr/>
            <p:nvPr/>
          </p:nvSpPr>
          <p:spPr>
            <a:xfrm>
              <a:off x="1672" y="1551"/>
              <a:ext cx="373" cy="349"/>
            </a:xfrm>
            <a:prstGeom prst="ellipse">
              <a:avLst/>
            </a:prstGeom>
            <a:noFill/>
            <a:ln w="20638" cap="flat" cmpd="sng">
              <a:solidFill>
                <a:srgbClr val="000000"/>
              </a:solidFill>
              <a:prstDash val="solid"/>
              <a:headEnd type="none" w="med" len="med"/>
              <a:tailEnd type="none" w="med" len="med"/>
            </a:ln>
          </p:spPr>
          <p:txBody>
            <a:bodyPr/>
            <a:lstStyle/>
            <a:p>
              <a:endParaRPr lang="zh-CN" altLang="en-US"/>
            </a:p>
          </p:txBody>
        </p:sp>
        <p:sp>
          <p:nvSpPr>
            <p:cNvPr id="142375" name="椭圆 142374"/>
            <p:cNvSpPr/>
            <p:nvPr/>
          </p:nvSpPr>
          <p:spPr>
            <a:xfrm>
              <a:off x="1672" y="1551"/>
              <a:ext cx="373" cy="349"/>
            </a:xfrm>
            <a:prstGeom prst="ellipse">
              <a:avLst/>
            </a:prstGeom>
            <a:noFill/>
            <a:ln w="20638" cap="flat" cmpd="sng">
              <a:solidFill>
                <a:srgbClr val="400000"/>
              </a:solidFill>
              <a:prstDash val="solid"/>
              <a:headEnd type="none" w="med" len="med"/>
              <a:tailEnd type="none" w="med" len="med"/>
            </a:ln>
          </p:spPr>
          <p:txBody>
            <a:bodyPr/>
            <a:lstStyle/>
            <a:p>
              <a:endParaRPr lang="zh-CN" altLang="en-US"/>
            </a:p>
          </p:txBody>
        </p:sp>
        <p:sp>
          <p:nvSpPr>
            <p:cNvPr id="142376" name="椭圆 142375"/>
            <p:cNvSpPr/>
            <p:nvPr/>
          </p:nvSpPr>
          <p:spPr>
            <a:xfrm>
              <a:off x="1805" y="1938"/>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377" name="椭圆 142376"/>
            <p:cNvSpPr/>
            <p:nvPr/>
          </p:nvSpPr>
          <p:spPr>
            <a:xfrm>
              <a:off x="1525" y="1676"/>
              <a:ext cx="107" cy="99"/>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378" name="椭圆 142377"/>
            <p:cNvSpPr/>
            <p:nvPr/>
          </p:nvSpPr>
          <p:spPr>
            <a:xfrm>
              <a:off x="2072" y="1663"/>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379" name="椭圆 142378"/>
            <p:cNvSpPr/>
            <p:nvPr/>
          </p:nvSpPr>
          <p:spPr>
            <a:xfrm>
              <a:off x="1805" y="1401"/>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380" name="椭圆 142379"/>
            <p:cNvSpPr/>
            <p:nvPr/>
          </p:nvSpPr>
          <p:spPr>
            <a:xfrm>
              <a:off x="1525" y="913"/>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381" name="椭圆 142380"/>
            <p:cNvSpPr/>
            <p:nvPr/>
          </p:nvSpPr>
          <p:spPr>
            <a:xfrm>
              <a:off x="1805" y="1176"/>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382" name="椭圆 142381"/>
            <p:cNvSpPr/>
            <p:nvPr/>
          </p:nvSpPr>
          <p:spPr>
            <a:xfrm>
              <a:off x="1805" y="638"/>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383" name="椭圆 142382"/>
            <p:cNvSpPr/>
            <p:nvPr/>
          </p:nvSpPr>
          <p:spPr>
            <a:xfrm>
              <a:off x="2072" y="901"/>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384" name="椭圆 142383"/>
            <p:cNvSpPr/>
            <p:nvPr/>
          </p:nvSpPr>
          <p:spPr>
            <a:xfrm>
              <a:off x="1672" y="788"/>
              <a:ext cx="373" cy="350"/>
            </a:xfrm>
            <a:prstGeom prst="ellipse">
              <a:avLst/>
            </a:prstGeom>
            <a:noFill/>
            <a:ln w="20638" cap="flat" cmpd="sng">
              <a:solidFill>
                <a:srgbClr val="000000"/>
              </a:solidFill>
              <a:prstDash val="solid"/>
              <a:headEnd type="none" w="med" len="med"/>
              <a:tailEnd type="none" w="med" len="med"/>
            </a:ln>
          </p:spPr>
          <p:txBody>
            <a:bodyPr/>
            <a:lstStyle/>
            <a:p>
              <a:endParaRPr lang="zh-CN" altLang="en-US"/>
            </a:p>
          </p:txBody>
        </p:sp>
        <p:sp>
          <p:nvSpPr>
            <p:cNvPr id="142385" name="椭圆 142384"/>
            <p:cNvSpPr/>
            <p:nvPr/>
          </p:nvSpPr>
          <p:spPr>
            <a:xfrm>
              <a:off x="1672" y="788"/>
              <a:ext cx="373" cy="350"/>
            </a:xfrm>
            <a:prstGeom prst="ellipse">
              <a:avLst/>
            </a:prstGeom>
            <a:noFill/>
            <a:ln w="20638" cap="flat" cmpd="sng">
              <a:solidFill>
                <a:srgbClr val="400000"/>
              </a:solidFill>
              <a:prstDash val="solid"/>
              <a:headEnd type="none" w="med" len="med"/>
              <a:tailEnd type="none" w="med" len="med"/>
            </a:ln>
          </p:spPr>
          <p:txBody>
            <a:bodyPr/>
            <a:lstStyle/>
            <a:p>
              <a:endParaRPr lang="zh-CN" altLang="en-US"/>
            </a:p>
          </p:txBody>
        </p:sp>
        <p:sp>
          <p:nvSpPr>
            <p:cNvPr id="142386" name="椭圆 142385"/>
            <p:cNvSpPr/>
            <p:nvPr/>
          </p:nvSpPr>
          <p:spPr>
            <a:xfrm>
              <a:off x="1805" y="2150"/>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387" name="椭圆 142386"/>
            <p:cNvSpPr/>
            <p:nvPr/>
          </p:nvSpPr>
          <p:spPr>
            <a:xfrm>
              <a:off x="2072" y="2413"/>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388" name="椭圆 142387"/>
            <p:cNvSpPr/>
            <p:nvPr/>
          </p:nvSpPr>
          <p:spPr>
            <a:xfrm>
              <a:off x="1672" y="2300"/>
              <a:ext cx="373" cy="350"/>
            </a:xfrm>
            <a:prstGeom prst="ellipse">
              <a:avLst/>
            </a:prstGeom>
            <a:noFill/>
            <a:ln w="20638" cap="flat" cmpd="sng">
              <a:solidFill>
                <a:srgbClr val="400000"/>
              </a:solidFill>
              <a:prstDash val="solid"/>
              <a:headEnd type="none" w="med" len="med"/>
              <a:tailEnd type="none" w="med" len="med"/>
            </a:ln>
          </p:spPr>
          <p:txBody>
            <a:bodyPr/>
            <a:lstStyle/>
            <a:p>
              <a:endParaRPr lang="zh-CN" altLang="en-US"/>
            </a:p>
          </p:txBody>
        </p:sp>
        <p:sp>
          <p:nvSpPr>
            <p:cNvPr id="142389" name="椭圆 142388"/>
            <p:cNvSpPr/>
            <p:nvPr/>
          </p:nvSpPr>
          <p:spPr>
            <a:xfrm>
              <a:off x="1805" y="2688"/>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390" name="椭圆 142389"/>
            <p:cNvSpPr/>
            <p:nvPr/>
          </p:nvSpPr>
          <p:spPr>
            <a:xfrm>
              <a:off x="1672" y="2300"/>
              <a:ext cx="373" cy="350"/>
            </a:xfrm>
            <a:prstGeom prst="ellipse">
              <a:avLst/>
            </a:prstGeom>
            <a:noFill/>
            <a:ln w="20638" cap="flat" cmpd="sng">
              <a:solidFill>
                <a:srgbClr val="000000"/>
              </a:solidFill>
              <a:prstDash val="solid"/>
              <a:headEnd type="none" w="med" len="med"/>
              <a:tailEnd type="none" w="med" len="med"/>
            </a:ln>
          </p:spPr>
          <p:txBody>
            <a:bodyPr/>
            <a:lstStyle/>
            <a:p>
              <a:endParaRPr lang="zh-CN" altLang="en-US"/>
            </a:p>
          </p:txBody>
        </p:sp>
        <p:sp>
          <p:nvSpPr>
            <p:cNvPr id="142391" name="椭圆 142390"/>
            <p:cNvSpPr/>
            <p:nvPr/>
          </p:nvSpPr>
          <p:spPr>
            <a:xfrm>
              <a:off x="1525" y="2425"/>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392" name="椭圆 142391"/>
            <p:cNvSpPr/>
            <p:nvPr/>
          </p:nvSpPr>
          <p:spPr>
            <a:xfrm>
              <a:off x="2392" y="1538"/>
              <a:ext cx="373" cy="350"/>
            </a:xfrm>
            <a:prstGeom prst="ellipse">
              <a:avLst/>
            </a:prstGeom>
            <a:noFill/>
            <a:ln w="20638" cap="flat" cmpd="sng">
              <a:solidFill>
                <a:srgbClr val="400000"/>
              </a:solidFill>
              <a:prstDash val="solid"/>
              <a:headEnd type="none" w="med" len="med"/>
              <a:tailEnd type="none" w="med" len="med"/>
            </a:ln>
          </p:spPr>
          <p:txBody>
            <a:bodyPr/>
            <a:lstStyle/>
            <a:p>
              <a:endParaRPr lang="zh-CN" altLang="en-US"/>
            </a:p>
          </p:txBody>
        </p:sp>
        <p:sp>
          <p:nvSpPr>
            <p:cNvPr id="142393" name="椭圆 142392"/>
            <p:cNvSpPr/>
            <p:nvPr/>
          </p:nvSpPr>
          <p:spPr>
            <a:xfrm>
              <a:off x="2392" y="1538"/>
              <a:ext cx="373" cy="350"/>
            </a:xfrm>
            <a:prstGeom prst="ellipse">
              <a:avLst/>
            </a:prstGeom>
            <a:noFill/>
            <a:ln w="20638" cap="flat" cmpd="sng">
              <a:solidFill>
                <a:srgbClr val="000000"/>
              </a:solidFill>
              <a:prstDash val="solid"/>
              <a:headEnd type="none" w="med" len="med"/>
              <a:tailEnd type="none" w="med" len="med"/>
            </a:ln>
          </p:spPr>
          <p:txBody>
            <a:bodyPr/>
            <a:lstStyle/>
            <a:p>
              <a:endParaRPr lang="zh-CN" altLang="en-US"/>
            </a:p>
          </p:txBody>
        </p:sp>
        <p:sp>
          <p:nvSpPr>
            <p:cNvPr id="142394" name="椭圆 142393"/>
            <p:cNvSpPr/>
            <p:nvPr/>
          </p:nvSpPr>
          <p:spPr>
            <a:xfrm>
              <a:off x="2245" y="1663"/>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395" name="椭圆 142394"/>
            <p:cNvSpPr/>
            <p:nvPr/>
          </p:nvSpPr>
          <p:spPr>
            <a:xfrm>
              <a:off x="2791" y="1651"/>
              <a:ext cx="107" cy="99"/>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396" name="椭圆 142395"/>
            <p:cNvSpPr/>
            <p:nvPr/>
          </p:nvSpPr>
          <p:spPr>
            <a:xfrm>
              <a:off x="2525" y="1388"/>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397" name="椭圆 142396"/>
            <p:cNvSpPr/>
            <p:nvPr/>
          </p:nvSpPr>
          <p:spPr>
            <a:xfrm>
              <a:off x="2525" y="1925"/>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398" name="椭圆 142397"/>
            <p:cNvSpPr/>
            <p:nvPr/>
          </p:nvSpPr>
          <p:spPr>
            <a:xfrm>
              <a:off x="1032" y="1413"/>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399" name="椭圆 142398"/>
            <p:cNvSpPr/>
            <p:nvPr/>
          </p:nvSpPr>
          <p:spPr>
            <a:xfrm>
              <a:off x="1032" y="1950"/>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400" name="椭圆 142399"/>
            <p:cNvSpPr/>
            <p:nvPr/>
          </p:nvSpPr>
          <p:spPr>
            <a:xfrm>
              <a:off x="1298" y="1676"/>
              <a:ext cx="107" cy="99"/>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401" name="椭圆 142400"/>
            <p:cNvSpPr/>
            <p:nvPr/>
          </p:nvSpPr>
          <p:spPr>
            <a:xfrm>
              <a:off x="899" y="1563"/>
              <a:ext cx="373" cy="350"/>
            </a:xfrm>
            <a:prstGeom prst="ellipse">
              <a:avLst/>
            </a:prstGeom>
            <a:noFill/>
            <a:ln w="20638" cap="flat" cmpd="sng">
              <a:solidFill>
                <a:srgbClr val="400000"/>
              </a:solidFill>
              <a:prstDash val="solid"/>
              <a:headEnd type="none" w="med" len="med"/>
              <a:tailEnd type="none" w="med" len="med"/>
            </a:ln>
          </p:spPr>
          <p:txBody>
            <a:bodyPr/>
            <a:lstStyle/>
            <a:p>
              <a:endParaRPr lang="zh-CN" altLang="en-US"/>
            </a:p>
          </p:txBody>
        </p:sp>
        <p:sp>
          <p:nvSpPr>
            <p:cNvPr id="142402" name="椭圆 142401"/>
            <p:cNvSpPr/>
            <p:nvPr/>
          </p:nvSpPr>
          <p:spPr>
            <a:xfrm>
              <a:off x="899" y="1563"/>
              <a:ext cx="373" cy="350"/>
            </a:xfrm>
            <a:prstGeom prst="ellipse">
              <a:avLst/>
            </a:prstGeom>
            <a:noFill/>
            <a:ln w="20638" cap="flat" cmpd="sng">
              <a:solidFill>
                <a:srgbClr val="000000"/>
              </a:solidFill>
              <a:prstDash val="solid"/>
              <a:headEnd type="none" w="med" len="med"/>
              <a:tailEnd type="none" w="med" len="med"/>
            </a:ln>
          </p:spPr>
          <p:txBody>
            <a:bodyPr/>
            <a:lstStyle/>
            <a:p>
              <a:endParaRPr lang="zh-CN" altLang="en-US"/>
            </a:p>
          </p:txBody>
        </p:sp>
        <p:sp>
          <p:nvSpPr>
            <p:cNvPr id="142403" name="椭圆 142402"/>
            <p:cNvSpPr/>
            <p:nvPr/>
          </p:nvSpPr>
          <p:spPr>
            <a:xfrm>
              <a:off x="752" y="1688"/>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404" name="椭圆 142403"/>
            <p:cNvSpPr/>
            <p:nvPr/>
          </p:nvSpPr>
          <p:spPr>
            <a:xfrm>
              <a:off x="2245" y="913"/>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405" name="椭圆 142404"/>
            <p:cNvSpPr/>
            <p:nvPr/>
          </p:nvSpPr>
          <p:spPr>
            <a:xfrm>
              <a:off x="2392" y="788"/>
              <a:ext cx="373" cy="350"/>
            </a:xfrm>
            <a:prstGeom prst="ellipse">
              <a:avLst/>
            </a:prstGeom>
            <a:noFill/>
            <a:ln w="20638" cap="flat" cmpd="sng">
              <a:solidFill>
                <a:srgbClr val="000000"/>
              </a:solidFill>
              <a:prstDash val="solid"/>
              <a:headEnd type="none" w="med" len="med"/>
              <a:tailEnd type="none" w="med" len="med"/>
            </a:ln>
          </p:spPr>
          <p:txBody>
            <a:bodyPr/>
            <a:lstStyle/>
            <a:p>
              <a:endParaRPr lang="zh-CN" altLang="en-US"/>
            </a:p>
          </p:txBody>
        </p:sp>
        <p:sp>
          <p:nvSpPr>
            <p:cNvPr id="142406" name="椭圆 142405"/>
            <p:cNvSpPr/>
            <p:nvPr/>
          </p:nvSpPr>
          <p:spPr>
            <a:xfrm>
              <a:off x="2791" y="901"/>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407" name="椭圆 142406"/>
            <p:cNvSpPr/>
            <p:nvPr/>
          </p:nvSpPr>
          <p:spPr>
            <a:xfrm>
              <a:off x="2525" y="638"/>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408" name="椭圆 142407"/>
            <p:cNvSpPr/>
            <p:nvPr/>
          </p:nvSpPr>
          <p:spPr>
            <a:xfrm>
              <a:off x="2525" y="1176"/>
              <a:ext cx="106" cy="100"/>
            </a:xfrm>
            <a:prstGeom prst="ellipse">
              <a:avLst/>
            </a:prstGeom>
            <a:noFill/>
            <a:ln w="28575" cap="flat" cmpd="sng">
              <a:solidFill>
                <a:schemeClr val="hlink"/>
              </a:solidFill>
              <a:prstDash val="solid"/>
              <a:headEnd type="none" w="med" len="med"/>
              <a:tailEnd type="none" w="med" len="med"/>
            </a:ln>
          </p:spPr>
          <p:txBody>
            <a:bodyPr/>
            <a:lstStyle/>
            <a:p>
              <a:endParaRPr lang="zh-CN" altLang="en-US"/>
            </a:p>
          </p:txBody>
        </p:sp>
        <p:sp>
          <p:nvSpPr>
            <p:cNvPr id="142409" name="椭圆 142408"/>
            <p:cNvSpPr/>
            <p:nvPr/>
          </p:nvSpPr>
          <p:spPr>
            <a:xfrm>
              <a:off x="2392" y="788"/>
              <a:ext cx="373" cy="350"/>
            </a:xfrm>
            <a:prstGeom prst="ellipse">
              <a:avLst/>
            </a:prstGeom>
            <a:noFill/>
            <a:ln w="20638" cap="flat" cmpd="sng">
              <a:solidFill>
                <a:srgbClr val="400000"/>
              </a:solidFill>
              <a:prstDash val="solid"/>
              <a:headEnd type="none" w="med" len="med"/>
              <a:tailEnd type="none" w="med" len="med"/>
            </a:ln>
          </p:spPr>
          <p:txBody>
            <a:bodyPr/>
            <a:lstStyle/>
            <a:p>
              <a:endParaRPr lang="zh-CN" altLang="en-US"/>
            </a:p>
          </p:txBody>
        </p:sp>
        <p:sp>
          <p:nvSpPr>
            <p:cNvPr id="142410" name="椭圆 142409"/>
            <p:cNvSpPr/>
            <p:nvPr/>
          </p:nvSpPr>
          <p:spPr>
            <a:xfrm>
              <a:off x="1019" y="638"/>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411" name="椭圆 142410"/>
            <p:cNvSpPr/>
            <p:nvPr/>
          </p:nvSpPr>
          <p:spPr>
            <a:xfrm>
              <a:off x="885" y="788"/>
              <a:ext cx="373" cy="350"/>
            </a:xfrm>
            <a:prstGeom prst="ellipse">
              <a:avLst/>
            </a:prstGeom>
            <a:noFill/>
            <a:ln w="20638" cap="flat" cmpd="sng">
              <a:solidFill>
                <a:srgbClr val="000000"/>
              </a:solidFill>
              <a:prstDash val="solid"/>
              <a:headEnd type="none" w="med" len="med"/>
              <a:tailEnd type="none" w="med" len="med"/>
            </a:ln>
          </p:spPr>
          <p:txBody>
            <a:bodyPr/>
            <a:lstStyle/>
            <a:p>
              <a:endParaRPr lang="zh-CN" altLang="en-US"/>
            </a:p>
          </p:txBody>
        </p:sp>
        <p:sp>
          <p:nvSpPr>
            <p:cNvPr id="142412" name="椭圆 142411"/>
            <p:cNvSpPr/>
            <p:nvPr/>
          </p:nvSpPr>
          <p:spPr>
            <a:xfrm>
              <a:off x="1285" y="901"/>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413" name="椭圆 142412"/>
            <p:cNvSpPr/>
            <p:nvPr/>
          </p:nvSpPr>
          <p:spPr>
            <a:xfrm>
              <a:off x="1019" y="1176"/>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414" name="椭圆 142413"/>
            <p:cNvSpPr/>
            <p:nvPr/>
          </p:nvSpPr>
          <p:spPr>
            <a:xfrm>
              <a:off x="739" y="913"/>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415" name="椭圆 142414"/>
            <p:cNvSpPr/>
            <p:nvPr/>
          </p:nvSpPr>
          <p:spPr>
            <a:xfrm>
              <a:off x="885" y="788"/>
              <a:ext cx="373" cy="350"/>
            </a:xfrm>
            <a:prstGeom prst="ellipse">
              <a:avLst/>
            </a:prstGeom>
            <a:noFill/>
            <a:ln w="20638" cap="flat" cmpd="sng">
              <a:solidFill>
                <a:srgbClr val="400000"/>
              </a:solidFill>
              <a:prstDash val="solid"/>
              <a:headEnd type="none" w="med" len="med"/>
              <a:tailEnd type="none" w="med" len="med"/>
            </a:ln>
          </p:spPr>
          <p:txBody>
            <a:bodyPr/>
            <a:lstStyle/>
            <a:p>
              <a:endParaRPr lang="zh-CN" altLang="en-US"/>
            </a:p>
          </p:txBody>
        </p:sp>
        <p:sp>
          <p:nvSpPr>
            <p:cNvPr id="142416" name="椭圆 142415"/>
            <p:cNvSpPr/>
            <p:nvPr/>
          </p:nvSpPr>
          <p:spPr>
            <a:xfrm>
              <a:off x="1019" y="2675"/>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417" name="椭圆 142416"/>
            <p:cNvSpPr/>
            <p:nvPr/>
          </p:nvSpPr>
          <p:spPr>
            <a:xfrm>
              <a:off x="1019" y="2138"/>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418" name="椭圆 142417"/>
            <p:cNvSpPr/>
            <p:nvPr/>
          </p:nvSpPr>
          <p:spPr>
            <a:xfrm>
              <a:off x="1285" y="2400"/>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419" name="椭圆 142418"/>
            <p:cNvSpPr/>
            <p:nvPr/>
          </p:nvSpPr>
          <p:spPr>
            <a:xfrm>
              <a:off x="885" y="2288"/>
              <a:ext cx="373" cy="350"/>
            </a:xfrm>
            <a:prstGeom prst="ellipse">
              <a:avLst/>
            </a:prstGeom>
            <a:noFill/>
            <a:ln w="20638" cap="flat" cmpd="sng">
              <a:solidFill>
                <a:srgbClr val="400000"/>
              </a:solidFill>
              <a:prstDash val="solid"/>
              <a:headEnd type="none" w="med" len="med"/>
              <a:tailEnd type="none" w="med" len="med"/>
            </a:ln>
          </p:spPr>
          <p:txBody>
            <a:bodyPr/>
            <a:lstStyle/>
            <a:p>
              <a:endParaRPr lang="zh-CN" altLang="en-US"/>
            </a:p>
          </p:txBody>
        </p:sp>
        <p:sp>
          <p:nvSpPr>
            <p:cNvPr id="142420" name="椭圆 142419"/>
            <p:cNvSpPr/>
            <p:nvPr/>
          </p:nvSpPr>
          <p:spPr>
            <a:xfrm>
              <a:off x="885" y="2288"/>
              <a:ext cx="373" cy="350"/>
            </a:xfrm>
            <a:prstGeom prst="ellipse">
              <a:avLst/>
            </a:prstGeom>
            <a:noFill/>
            <a:ln w="20638" cap="flat" cmpd="sng">
              <a:solidFill>
                <a:srgbClr val="000000"/>
              </a:solidFill>
              <a:prstDash val="solid"/>
              <a:headEnd type="none" w="med" len="med"/>
              <a:tailEnd type="none" w="med" len="med"/>
            </a:ln>
          </p:spPr>
          <p:txBody>
            <a:bodyPr/>
            <a:lstStyle/>
            <a:p>
              <a:endParaRPr lang="zh-CN" altLang="en-US"/>
            </a:p>
          </p:txBody>
        </p:sp>
        <p:sp>
          <p:nvSpPr>
            <p:cNvPr id="142421" name="椭圆 142420"/>
            <p:cNvSpPr/>
            <p:nvPr/>
          </p:nvSpPr>
          <p:spPr>
            <a:xfrm>
              <a:off x="739" y="2413"/>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422" name="椭圆 142421"/>
            <p:cNvSpPr/>
            <p:nvPr/>
          </p:nvSpPr>
          <p:spPr>
            <a:xfrm>
              <a:off x="2405" y="2300"/>
              <a:ext cx="373" cy="350"/>
            </a:xfrm>
            <a:prstGeom prst="ellipse">
              <a:avLst/>
            </a:prstGeom>
            <a:noFill/>
            <a:ln w="20638" cap="flat" cmpd="sng">
              <a:solidFill>
                <a:srgbClr val="000000"/>
              </a:solidFill>
              <a:prstDash val="solid"/>
              <a:headEnd type="none" w="med" len="med"/>
              <a:tailEnd type="none" w="med" len="med"/>
            </a:ln>
          </p:spPr>
          <p:txBody>
            <a:bodyPr/>
            <a:lstStyle/>
            <a:p>
              <a:endParaRPr lang="zh-CN" altLang="en-US"/>
            </a:p>
          </p:txBody>
        </p:sp>
        <p:sp>
          <p:nvSpPr>
            <p:cNvPr id="142423" name="椭圆 142422"/>
            <p:cNvSpPr/>
            <p:nvPr/>
          </p:nvSpPr>
          <p:spPr>
            <a:xfrm>
              <a:off x="2805" y="2413"/>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424" name="椭圆 142423"/>
            <p:cNvSpPr/>
            <p:nvPr/>
          </p:nvSpPr>
          <p:spPr>
            <a:xfrm>
              <a:off x="2538" y="2150"/>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425" name="椭圆 142424"/>
            <p:cNvSpPr/>
            <p:nvPr/>
          </p:nvSpPr>
          <p:spPr>
            <a:xfrm>
              <a:off x="2258" y="2425"/>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426" name="椭圆 142425"/>
            <p:cNvSpPr/>
            <p:nvPr/>
          </p:nvSpPr>
          <p:spPr>
            <a:xfrm>
              <a:off x="2538" y="2688"/>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427" name="椭圆 142426"/>
            <p:cNvSpPr/>
            <p:nvPr/>
          </p:nvSpPr>
          <p:spPr>
            <a:xfrm>
              <a:off x="2405" y="2300"/>
              <a:ext cx="373" cy="350"/>
            </a:xfrm>
            <a:prstGeom prst="ellipse">
              <a:avLst/>
            </a:prstGeom>
            <a:noFill/>
            <a:ln w="20638" cap="flat" cmpd="sng">
              <a:solidFill>
                <a:srgbClr val="400000"/>
              </a:solidFill>
              <a:prstDash val="solid"/>
              <a:headEnd type="none" w="med" len="med"/>
              <a:tailEnd type="none" w="med" len="med"/>
            </a:ln>
          </p:spPr>
          <p:txBody>
            <a:bodyPr/>
            <a:lstStyle/>
            <a:p>
              <a:endParaRPr lang="zh-CN" altLang="en-US"/>
            </a:p>
          </p:txBody>
        </p:sp>
        <p:sp>
          <p:nvSpPr>
            <p:cNvPr id="142428" name="椭圆 142427"/>
            <p:cNvSpPr/>
            <p:nvPr/>
          </p:nvSpPr>
          <p:spPr>
            <a:xfrm>
              <a:off x="3072" y="1104"/>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429" name="直接连接符 142428"/>
            <p:cNvSpPr/>
            <p:nvPr/>
          </p:nvSpPr>
          <p:spPr>
            <a:xfrm flipV="1">
              <a:off x="2640" y="1152"/>
              <a:ext cx="384" cy="48"/>
            </a:xfrm>
            <a:prstGeom prst="line">
              <a:avLst/>
            </a:prstGeom>
            <a:ln w="9525" cap="flat" cmpd="sng">
              <a:solidFill>
                <a:schemeClr val="tx1"/>
              </a:solidFill>
              <a:prstDash val="solid"/>
              <a:headEnd type="none" w="med" len="med"/>
              <a:tailEnd type="triangle" w="med" len="med"/>
            </a:ln>
          </p:spPr>
        </p:sp>
        <p:sp>
          <p:nvSpPr>
            <p:cNvPr id="142430" name="矩形 142429"/>
            <p:cNvSpPr/>
            <p:nvPr/>
          </p:nvSpPr>
          <p:spPr>
            <a:xfrm>
              <a:off x="3070" y="912"/>
              <a:ext cx="516" cy="154"/>
            </a:xfrm>
            <a:prstGeom prst="rect">
              <a:avLst/>
            </a:prstGeom>
            <a:noFill/>
            <a:ln w="9525">
              <a:noFill/>
            </a:ln>
          </p:spPr>
          <p:txBody>
            <a:bodyPr wrap="none" lIns="0" tIns="0" rIns="0" bIns="0">
              <a:spAutoFit/>
            </a:bodyPr>
            <a:lstStyle/>
            <a:p>
              <a:pPr eaLnBrk="0" hangingPunct="0"/>
              <a:r>
                <a:rPr lang="zh-CN" altLang="en-US" sz="1600" b="1" dirty="0">
                  <a:solidFill>
                    <a:srgbClr val="400000"/>
                  </a:solidFill>
                  <a:latin typeface="Times New Roman" panose="02020603050405020304" pitchFamily="18" charset="0"/>
                </a:rPr>
                <a:t>自由电子</a:t>
              </a:r>
              <a:endParaRPr lang="zh-CN" altLang="en-US" sz="1600" b="1" dirty="0">
                <a:latin typeface="Times New Roman" panose="02020603050405020304" pitchFamily="18" charset="0"/>
              </a:endParaRPr>
            </a:p>
          </p:txBody>
        </p:sp>
      </p:grpSp>
      <p:grpSp>
        <p:nvGrpSpPr>
          <p:cNvPr id="142431" name="组合 142430"/>
          <p:cNvGrpSpPr/>
          <p:nvPr/>
        </p:nvGrpSpPr>
        <p:grpSpPr>
          <a:xfrm>
            <a:off x="3429000" y="0"/>
            <a:ext cx="3657600" cy="762000"/>
            <a:chOff x="864" y="0"/>
            <a:chExt cx="2304" cy="480"/>
          </a:xfrm>
        </p:grpSpPr>
        <p:sp>
          <p:nvSpPr>
            <p:cNvPr id="142432" name="直接连接符 142431"/>
            <p:cNvSpPr/>
            <p:nvPr/>
          </p:nvSpPr>
          <p:spPr>
            <a:xfrm flipH="1">
              <a:off x="1200" y="336"/>
              <a:ext cx="1584" cy="0"/>
            </a:xfrm>
            <a:prstGeom prst="line">
              <a:avLst/>
            </a:prstGeom>
            <a:ln w="38100" cap="flat" cmpd="sng">
              <a:solidFill>
                <a:schemeClr val="tx1"/>
              </a:solidFill>
              <a:prstDash val="solid"/>
              <a:headEnd type="none" w="med" len="med"/>
              <a:tailEnd type="triangle" w="med" len="med"/>
            </a:ln>
          </p:spPr>
        </p:sp>
        <p:sp>
          <p:nvSpPr>
            <p:cNvPr id="142433" name="文本框 142432"/>
            <p:cNvSpPr txBox="1"/>
            <p:nvPr/>
          </p:nvSpPr>
          <p:spPr>
            <a:xfrm>
              <a:off x="1824" y="0"/>
              <a:ext cx="432" cy="327"/>
            </a:xfrm>
            <a:prstGeom prst="rect">
              <a:avLst/>
            </a:prstGeom>
            <a:noFill/>
            <a:ln w="9525">
              <a:noFill/>
            </a:ln>
          </p:spPr>
          <p:txBody>
            <a:bodyPr>
              <a:spAutoFit/>
            </a:bodyPr>
            <a:lstStyle/>
            <a:p>
              <a:pPr eaLnBrk="0" hangingPunct="0">
                <a:spcBef>
                  <a:spcPct val="50000"/>
                </a:spcBef>
              </a:pPr>
              <a:r>
                <a:rPr lang="en-US" altLang="zh-CN" sz="2800" b="1">
                  <a:latin typeface="Times New Roman" panose="02020603050405020304" pitchFamily="18" charset="0"/>
                </a:rPr>
                <a:t>E</a:t>
              </a:r>
              <a:endParaRPr lang="en-US" altLang="zh-CN" sz="2800" b="1">
                <a:latin typeface="Times New Roman" panose="02020603050405020304" pitchFamily="18" charset="0"/>
              </a:endParaRPr>
            </a:p>
          </p:txBody>
        </p:sp>
        <p:sp>
          <p:nvSpPr>
            <p:cNvPr id="142434" name="文本框 142433"/>
            <p:cNvSpPr txBox="1"/>
            <p:nvPr/>
          </p:nvSpPr>
          <p:spPr>
            <a:xfrm>
              <a:off x="2880" y="192"/>
              <a:ext cx="288" cy="288"/>
            </a:xfrm>
            <a:prstGeom prst="rect">
              <a:avLst/>
            </a:prstGeom>
            <a:noFill/>
            <a:ln w="9525">
              <a:noFill/>
            </a:ln>
          </p:spPr>
          <p:txBody>
            <a:bodyPr>
              <a:spAutoFit/>
            </a:bodyPr>
            <a:lstStyle/>
            <a:p>
              <a:pPr eaLnBrk="0" hangingPunct="0">
                <a:spcBef>
                  <a:spcPct val="50000"/>
                </a:spcBef>
              </a:pPr>
              <a:r>
                <a:rPr lang="zh-CN" altLang="en-US" b="1">
                  <a:latin typeface="Times New Roman" panose="02020603050405020304" pitchFamily="18" charset="0"/>
                </a:rPr>
                <a:t>＋</a:t>
              </a:r>
              <a:endParaRPr lang="zh-CN" altLang="en-US" b="1">
                <a:latin typeface="Times New Roman" panose="02020603050405020304" pitchFamily="18" charset="0"/>
              </a:endParaRPr>
            </a:p>
          </p:txBody>
        </p:sp>
        <p:sp>
          <p:nvSpPr>
            <p:cNvPr id="142435" name="文本框 142434"/>
            <p:cNvSpPr txBox="1"/>
            <p:nvPr/>
          </p:nvSpPr>
          <p:spPr>
            <a:xfrm>
              <a:off x="864" y="192"/>
              <a:ext cx="384" cy="288"/>
            </a:xfrm>
            <a:prstGeom prst="rect">
              <a:avLst/>
            </a:prstGeom>
            <a:noFill/>
            <a:ln w="9525">
              <a:noFill/>
            </a:ln>
          </p:spPr>
          <p:txBody>
            <a:bodyPr>
              <a:spAutoFit/>
            </a:bodyPr>
            <a:lstStyle/>
            <a:p>
              <a:pPr eaLnBrk="0" hangingPunct="0">
                <a:spcBef>
                  <a:spcPct val="50000"/>
                </a:spcBef>
              </a:pPr>
              <a:r>
                <a:rPr lang="zh-CN" altLang="en-US" b="1">
                  <a:latin typeface="Times New Roman" panose="02020603050405020304" pitchFamily="18" charset="0"/>
                </a:rPr>
                <a:t>－</a:t>
              </a:r>
              <a:endParaRPr lang="zh-CN" altLang="en-US" b="1">
                <a:latin typeface="Times New Roman" panose="02020603050405020304" pitchFamily="18" charset="0"/>
              </a:endParaRPr>
            </a:p>
          </p:txBody>
        </p:sp>
      </p:grpSp>
      <p:sp>
        <p:nvSpPr>
          <p:cNvPr id="142436" name="矩形 142435"/>
          <p:cNvSpPr/>
          <p:nvPr/>
        </p:nvSpPr>
        <p:spPr>
          <a:xfrm>
            <a:off x="6858000" y="4724400"/>
            <a:ext cx="1619250" cy="519113"/>
          </a:xfrm>
          <a:prstGeom prst="rect">
            <a:avLst/>
          </a:prstGeom>
          <a:noFill/>
          <a:ln w="9525">
            <a:noFill/>
          </a:ln>
        </p:spPr>
        <p:txBody>
          <a:bodyPr wrap="none" anchor="t">
            <a:spAutoFit/>
          </a:bodyPr>
          <a:lstStyle/>
          <a:p>
            <a:pPr eaLnBrk="0" hangingPunct="0"/>
            <a:r>
              <a:rPr lang="zh-CN" altLang="en-US" sz="2800" b="1" dirty="0">
                <a:solidFill>
                  <a:srgbClr val="FF3300"/>
                </a:solidFill>
                <a:latin typeface="楷体_GB2312" pitchFamily="49" charset="-122"/>
                <a:ea typeface="楷体_GB2312" pitchFamily="49" charset="-122"/>
              </a:rPr>
              <a:t>＋总电流</a:t>
            </a:r>
            <a:endParaRPr lang="zh-CN" altLang="en-US" sz="2800" b="1" dirty="0">
              <a:solidFill>
                <a:srgbClr val="FF3300"/>
              </a:solidFill>
              <a:latin typeface="楷体_GB2312" pitchFamily="49" charset="-122"/>
              <a:ea typeface="楷体_GB2312" pitchFamily="49" charset="-122"/>
            </a:endParaRPr>
          </a:p>
        </p:txBody>
      </p:sp>
      <p:grpSp>
        <p:nvGrpSpPr>
          <p:cNvPr id="142437" name="组合 142436"/>
          <p:cNvGrpSpPr/>
          <p:nvPr/>
        </p:nvGrpSpPr>
        <p:grpSpPr>
          <a:xfrm>
            <a:off x="712788" y="4724400"/>
            <a:ext cx="1497012" cy="609600"/>
            <a:chOff x="353" y="3216"/>
            <a:chExt cx="943" cy="384"/>
          </a:xfrm>
        </p:grpSpPr>
        <p:sp>
          <p:nvSpPr>
            <p:cNvPr id="142438" name="矩形 142437"/>
            <p:cNvSpPr/>
            <p:nvPr/>
          </p:nvSpPr>
          <p:spPr>
            <a:xfrm>
              <a:off x="353" y="3216"/>
              <a:ext cx="794" cy="327"/>
            </a:xfrm>
            <a:prstGeom prst="rect">
              <a:avLst/>
            </a:prstGeom>
            <a:noFill/>
            <a:ln w="9525">
              <a:noFill/>
            </a:ln>
          </p:spPr>
          <p:txBody>
            <a:bodyPr wrap="none" anchor="t">
              <a:spAutoFit/>
            </a:bodyPr>
            <a:lstStyle/>
            <a:p>
              <a:pPr eaLnBrk="0" hangingPunct="0"/>
              <a:r>
                <a:rPr lang="zh-CN" altLang="en-US" sz="2800" b="1" dirty="0">
                  <a:solidFill>
                    <a:srgbClr val="FF3300"/>
                  </a:solidFill>
                  <a:latin typeface="楷体_GB2312" pitchFamily="49" charset="-122"/>
                  <a:ea typeface="楷体_GB2312" pitchFamily="49" charset="-122"/>
                </a:rPr>
                <a:t>载流子</a:t>
              </a:r>
              <a:endParaRPr lang="zh-CN" altLang="en-US" sz="2800" b="1" dirty="0">
                <a:solidFill>
                  <a:srgbClr val="FF3300"/>
                </a:solidFill>
                <a:latin typeface="楷体_GB2312" pitchFamily="49" charset="-122"/>
                <a:ea typeface="楷体_GB2312" pitchFamily="49" charset="-122"/>
              </a:endParaRPr>
            </a:p>
          </p:txBody>
        </p:sp>
        <p:sp>
          <p:nvSpPr>
            <p:cNvPr id="142439" name="左大括号 142438"/>
            <p:cNvSpPr/>
            <p:nvPr/>
          </p:nvSpPr>
          <p:spPr>
            <a:xfrm>
              <a:off x="1152" y="3216"/>
              <a:ext cx="144" cy="384"/>
            </a:xfrm>
            <a:prstGeom prst="leftBrace">
              <a:avLst>
                <a:gd name="adj1" fmla="val 22222"/>
                <a:gd name="adj2" fmla="val 50000"/>
              </a:avLst>
            </a:prstGeom>
            <a:noFill/>
            <a:ln w="28575" cap="flat" cmpd="sng">
              <a:solidFill>
                <a:srgbClr val="FF0000"/>
              </a:solidFill>
              <a:prstDash val="solid"/>
              <a:headEnd type="none" w="med" len="med"/>
              <a:tailEnd type="none" w="med" len="med"/>
            </a:ln>
          </p:spPr>
          <p:txBody>
            <a:bodyPr/>
            <a:lstStyle/>
            <a:p>
              <a:endParaRPr lang="zh-CN" altLang="en-US"/>
            </a:p>
          </p:txBody>
        </p:sp>
      </p:grpSp>
      <p:graphicFrame>
        <p:nvGraphicFramePr>
          <p:cNvPr id="142440" name="对象 142439"/>
          <p:cNvGraphicFramePr/>
          <p:nvPr/>
        </p:nvGraphicFramePr>
        <p:xfrm>
          <a:off x="3048000" y="0"/>
          <a:ext cx="4972050" cy="4410075"/>
        </p:xfrm>
        <a:graphic>
          <a:graphicData uri="http://schemas.openxmlformats.org/presentationml/2006/ole">
            <mc:AlternateContent xmlns:mc="http://schemas.openxmlformats.org/markup-compatibility/2006">
              <mc:Choice xmlns:v="urn:schemas-microsoft-com:vml" Requires="v">
                <p:oleObj spid="_x0000_s4103" name="" r:id="rId1" imgW="4972050" imgH="4410075" progId="Paint.Picture">
                  <p:embed/>
                </p:oleObj>
              </mc:Choice>
              <mc:Fallback>
                <p:oleObj name="" r:id="rId1" imgW="4972050" imgH="4410075" progId="Paint.Picture">
                  <p:embed/>
                  <p:pic>
                    <p:nvPicPr>
                      <p:cNvPr id="0" name="图片 3078"/>
                      <p:cNvPicPr/>
                      <p:nvPr/>
                    </p:nvPicPr>
                    <p:blipFill>
                      <a:blip r:embed="rId2"/>
                      <a:stretch>
                        <a:fillRect/>
                      </a:stretch>
                    </p:blipFill>
                    <p:spPr>
                      <a:xfrm>
                        <a:off x="3048000" y="0"/>
                        <a:ext cx="4972050" cy="4410075"/>
                      </a:xfrm>
                      <a:prstGeom prst="rect">
                        <a:avLst/>
                      </a:prstGeom>
                      <a:noFill/>
                      <a:ln w="38100">
                        <a:noFill/>
                        <a:miter/>
                      </a:ln>
                    </p:spPr>
                  </p:pic>
                </p:oleObj>
              </mc:Fallback>
            </mc:AlternateContent>
          </a:graphicData>
        </a:graphic>
      </p:graphicFrame>
      <p:graphicFrame>
        <p:nvGraphicFramePr>
          <p:cNvPr id="142441" name="对象 142440"/>
          <p:cNvGraphicFramePr/>
          <p:nvPr/>
        </p:nvGraphicFramePr>
        <p:xfrm>
          <a:off x="3048000" y="0"/>
          <a:ext cx="5019675" cy="4448175"/>
        </p:xfrm>
        <a:graphic>
          <a:graphicData uri="http://schemas.openxmlformats.org/presentationml/2006/ole">
            <mc:AlternateContent xmlns:mc="http://schemas.openxmlformats.org/markup-compatibility/2006">
              <mc:Choice xmlns:v="urn:schemas-microsoft-com:vml" Requires="v">
                <p:oleObj spid="_x0000_s4104" name="" r:id="rId3" imgW="5019675" imgH="4448175" progId="Paint.Picture">
                  <p:embed/>
                </p:oleObj>
              </mc:Choice>
              <mc:Fallback>
                <p:oleObj name="" r:id="rId3" imgW="5019675" imgH="4448175" progId="Paint.Picture">
                  <p:embed/>
                  <p:pic>
                    <p:nvPicPr>
                      <p:cNvPr id="0" name="图片 3077"/>
                      <p:cNvPicPr/>
                      <p:nvPr/>
                    </p:nvPicPr>
                    <p:blipFill>
                      <a:blip r:embed="rId4"/>
                      <a:stretch>
                        <a:fillRect/>
                      </a:stretch>
                    </p:blipFill>
                    <p:spPr>
                      <a:xfrm>
                        <a:off x="3048000" y="0"/>
                        <a:ext cx="5019675" cy="4448175"/>
                      </a:xfrm>
                      <a:prstGeom prst="rect">
                        <a:avLst/>
                      </a:prstGeom>
                      <a:noFill/>
                      <a:ln w="38100">
                        <a:noFill/>
                        <a:miter/>
                      </a:ln>
                    </p:spPr>
                  </p:pic>
                </p:oleObj>
              </mc:Fallback>
            </mc:AlternateContent>
          </a:graphicData>
        </a:graphic>
      </p:graphicFrame>
      <p:sp>
        <p:nvSpPr>
          <p:cNvPr id="142442" name="矩形 142441"/>
          <p:cNvSpPr/>
          <p:nvPr/>
        </p:nvSpPr>
        <p:spPr>
          <a:xfrm>
            <a:off x="2590800" y="4953000"/>
            <a:ext cx="4479925" cy="604838"/>
          </a:xfrm>
          <a:prstGeom prst="rect">
            <a:avLst/>
          </a:prstGeom>
          <a:noFill/>
          <a:ln w="9525">
            <a:noFill/>
          </a:ln>
        </p:spPr>
        <p:txBody>
          <a:bodyPr wrap="none" anchor="t">
            <a:spAutoFit/>
          </a:bodyPr>
          <a:lstStyle/>
          <a:p>
            <a:pPr eaLnBrk="0" fontAlgn="b" hangingPunct="0">
              <a:lnSpc>
                <a:spcPct val="120000"/>
              </a:lnSpc>
            </a:pPr>
            <a:r>
              <a:rPr lang="zh-CN" altLang="en-US" sz="2800" b="1" dirty="0">
                <a:solidFill>
                  <a:srgbClr val="FF3300"/>
                </a:solidFill>
                <a:latin typeface="楷体_GB2312" pitchFamily="49" charset="-122"/>
                <a:ea typeface="楷体_GB2312" pitchFamily="49" charset="-122"/>
              </a:rPr>
              <a:t>空穴    带正电荷  空穴流</a:t>
            </a:r>
            <a:endParaRPr lang="zh-CN" altLang="en-US" sz="2800" b="1" dirty="0">
              <a:solidFill>
                <a:srgbClr val="FF3300"/>
              </a:solidFill>
              <a:latin typeface="楷体_GB2312" pitchFamily="49" charset="-122"/>
              <a:ea typeface="楷体_GB2312" pitchFamily="49" charset="-122"/>
            </a:endParaRPr>
          </a:p>
        </p:txBody>
      </p:sp>
      <p:sp>
        <p:nvSpPr>
          <p:cNvPr id="142443" name="文本框 142442"/>
          <p:cNvSpPr txBox="1"/>
          <p:nvPr/>
        </p:nvSpPr>
        <p:spPr>
          <a:xfrm>
            <a:off x="990600" y="5562600"/>
            <a:ext cx="8153400" cy="1004888"/>
          </a:xfrm>
          <a:prstGeom prst="rect">
            <a:avLst/>
          </a:prstGeom>
          <a:noFill/>
          <a:ln w="9525">
            <a:noFill/>
          </a:ln>
        </p:spPr>
        <p:txBody>
          <a:bodyPr>
            <a:spAutoFit/>
          </a:bodyPr>
          <a:lstStyle/>
          <a:p>
            <a:pPr algn="l" eaLnBrk="0" hangingPunct="0">
              <a:spcBef>
                <a:spcPct val="50000"/>
              </a:spcBef>
            </a:pPr>
            <a:r>
              <a:rPr lang="zh-CN" altLang="en-US" b="1" dirty="0">
                <a:latin typeface="Times New Roman" panose="02020603050405020304" pitchFamily="18" charset="0"/>
              </a:rPr>
              <a:t>本征半导体的导电性取决于外加能量：</a:t>
            </a:r>
            <a:endParaRPr lang="zh-CN" altLang="en-US" b="1" dirty="0">
              <a:latin typeface="Times New Roman" panose="02020603050405020304" pitchFamily="18" charset="0"/>
            </a:endParaRPr>
          </a:p>
          <a:p>
            <a:pPr algn="l" eaLnBrk="0" hangingPunct="0">
              <a:spcBef>
                <a:spcPct val="50000"/>
              </a:spcBef>
            </a:pPr>
            <a:r>
              <a:rPr lang="zh-CN" altLang="en-US" b="1" dirty="0">
                <a:latin typeface="Times New Roman" panose="02020603050405020304" pitchFamily="18" charset="0"/>
              </a:rPr>
              <a:t>温度变化，导电性变化；光照变化，导电性变化。</a:t>
            </a:r>
            <a:endParaRPr lang="zh-CN" altLang="en-US" b="1">
              <a:latin typeface="Times New Roman" panose="02020603050405020304" pitchFamily="18" charset="0"/>
            </a:endParaRPr>
          </a:p>
        </p:txBody>
      </p:sp>
      <p:sp>
        <p:nvSpPr>
          <p:cNvPr id="142444" name="文本框 142443"/>
          <p:cNvSpPr txBox="1"/>
          <p:nvPr/>
        </p:nvSpPr>
        <p:spPr>
          <a:xfrm>
            <a:off x="685800" y="685800"/>
            <a:ext cx="1752600" cy="519113"/>
          </a:xfrm>
          <a:prstGeom prst="rect">
            <a:avLst/>
          </a:prstGeom>
          <a:noFill/>
          <a:ln w="9525">
            <a:noFill/>
          </a:ln>
        </p:spPr>
        <p:txBody>
          <a:bodyPr>
            <a:spAutoFit/>
          </a:bodyPr>
          <a:lstStyle/>
          <a:p>
            <a:pPr eaLnBrk="0" hangingPunct="0">
              <a:spcBef>
                <a:spcPct val="50000"/>
              </a:spcBef>
            </a:pPr>
            <a:r>
              <a:rPr lang="zh-CN" altLang="en-US" sz="2800" b="1" dirty="0">
                <a:latin typeface="Times New Roman" panose="02020603050405020304" pitchFamily="18" charset="0"/>
              </a:rPr>
              <a:t>导电机制</a:t>
            </a:r>
            <a:endParaRPr lang="zh-CN" altLang="en-US" sz="2800" b="1">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2340"/>
                                        </p:tgtEl>
                                        <p:attrNameLst>
                                          <p:attrName>style.visibility</p:attrName>
                                        </p:attrNameLst>
                                      </p:cBhvr>
                                      <p:to>
                                        <p:strVal val="visible"/>
                                      </p:to>
                                    </p:set>
                                    <p:animEffect transition="in" filter="wipe(up)">
                                      <p:cBhvr>
                                        <p:cTn id="7" dur="500"/>
                                        <p:tgtEl>
                                          <p:spTgt spid="1423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42431"/>
                                        </p:tgtEl>
                                        <p:attrNameLst>
                                          <p:attrName>style.visibility</p:attrName>
                                        </p:attrNameLst>
                                      </p:cBhvr>
                                      <p:to>
                                        <p:strVal val="visible"/>
                                      </p:to>
                                    </p:set>
                                    <p:animEffect transition="in" filter="wipe(right)">
                                      <p:cBhvr>
                                        <p:cTn id="12" dur="500"/>
                                        <p:tgtEl>
                                          <p:spTgt spid="1424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2338"/>
                                        </p:tgtEl>
                                        <p:attrNameLst>
                                          <p:attrName>style.visibility</p:attrName>
                                        </p:attrNameLst>
                                      </p:cBhvr>
                                      <p:to>
                                        <p:strVal val="visible"/>
                                      </p:to>
                                    </p:set>
                                    <p:animEffect transition="in" filter="wipe(left)">
                                      <p:cBhvr>
                                        <p:cTn id="17" dur="500"/>
                                        <p:tgtEl>
                                          <p:spTgt spid="14233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42440"/>
                                        </p:tgtEl>
                                        <p:attrNameLst>
                                          <p:attrName>style.visibility</p:attrName>
                                        </p:attrNameLst>
                                      </p:cBhvr>
                                      <p:to>
                                        <p:strVal val="visible"/>
                                      </p:to>
                                    </p:set>
                                    <p:animEffect transition="in" filter="wipe(up)">
                                      <p:cBhvr>
                                        <p:cTn id="22" dur="500"/>
                                        <p:tgtEl>
                                          <p:spTgt spid="14244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2441"/>
                                        </p:tgtEl>
                                        <p:attrNameLst>
                                          <p:attrName>style.visibility</p:attrName>
                                        </p:attrNameLst>
                                      </p:cBhvr>
                                      <p:to>
                                        <p:strVal val="visible"/>
                                      </p:to>
                                    </p:set>
                                    <p:animEffect transition="in" filter="wipe(up)">
                                      <p:cBhvr>
                                        <p:cTn id="27" dur="500"/>
                                        <p:tgtEl>
                                          <p:spTgt spid="1424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2442"/>
                                        </p:tgtEl>
                                        <p:attrNameLst>
                                          <p:attrName>style.visibility</p:attrName>
                                        </p:attrNameLst>
                                      </p:cBhvr>
                                      <p:to>
                                        <p:strVal val="visible"/>
                                      </p:to>
                                    </p:set>
                                    <p:animEffect transition="in" filter="wipe(left)">
                                      <p:cBhvr>
                                        <p:cTn id="32" dur="500"/>
                                        <p:tgtEl>
                                          <p:spTgt spid="14244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2436"/>
                                        </p:tgtEl>
                                        <p:attrNameLst>
                                          <p:attrName>style.visibility</p:attrName>
                                        </p:attrNameLst>
                                      </p:cBhvr>
                                      <p:to>
                                        <p:strVal val="visible"/>
                                      </p:to>
                                    </p:set>
                                    <p:animEffect transition="in" filter="wipe(left)">
                                      <p:cBhvr>
                                        <p:cTn id="37" dur="500"/>
                                        <p:tgtEl>
                                          <p:spTgt spid="14243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42437"/>
                                        </p:tgtEl>
                                        <p:attrNameLst>
                                          <p:attrName>style.visibility</p:attrName>
                                        </p:attrNameLst>
                                      </p:cBhvr>
                                      <p:to>
                                        <p:strVal val="visible"/>
                                      </p:to>
                                    </p:set>
                                    <p:animEffect transition="in" filter="blinds(horizontal)">
                                      <p:cBhvr>
                                        <p:cTn id="42" dur="500"/>
                                        <p:tgtEl>
                                          <p:spTgt spid="14243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42443"/>
                                        </p:tgtEl>
                                        <p:attrNameLst>
                                          <p:attrName>style.visibility</p:attrName>
                                        </p:attrNameLst>
                                      </p:cBhvr>
                                      <p:to>
                                        <p:strVal val="visible"/>
                                      </p:to>
                                    </p:set>
                                    <p:animEffect transition="in" filter="blinds(horizontal)">
                                      <p:cBhvr>
                                        <p:cTn id="47" dur="500"/>
                                        <p:tgtEl>
                                          <p:spTgt spid="142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p:bldP spid="142436" grpId="0"/>
      <p:bldP spid="142442" grpId="0"/>
      <p:bldP spid="14244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0</TotalTime>
  <Words>5068</Words>
  <Application>WPS 演示</Application>
  <PresentationFormat>全屏显示(4:3)</PresentationFormat>
  <Paragraphs>820</Paragraphs>
  <Slides>45</Slides>
  <Notes>5</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23</vt:i4>
      </vt:variant>
      <vt:variant>
        <vt:lpstr>幻灯片标题</vt:lpstr>
      </vt:variant>
      <vt:variant>
        <vt:i4>45</vt:i4>
      </vt:variant>
    </vt:vector>
  </HeadingPairs>
  <TitlesOfParts>
    <vt:vector size="85" baseType="lpstr">
      <vt:lpstr>Arial</vt:lpstr>
      <vt:lpstr>宋体</vt:lpstr>
      <vt:lpstr>Wingdings</vt:lpstr>
      <vt:lpstr>Times New Roman</vt:lpstr>
      <vt:lpstr>Symbol</vt:lpstr>
      <vt:lpstr>黑体</vt:lpstr>
      <vt:lpstr>楷体_GB2312</vt:lpstr>
      <vt:lpstr>新宋体</vt:lpstr>
      <vt:lpstr>幼圆</vt:lpstr>
      <vt:lpstr>长城楷体</vt:lpstr>
      <vt:lpstr>Candara</vt:lpstr>
      <vt:lpstr>华文新魏</vt:lpstr>
      <vt:lpstr>华文楷体</vt:lpstr>
      <vt:lpstr>Arial Unicode MS</vt:lpstr>
      <vt:lpstr>楷体</vt:lpstr>
      <vt:lpstr>微软雅黑</vt:lpstr>
      <vt:lpstr>波形</vt:lpstr>
      <vt:lpstr>Equation.3</vt:lpstr>
      <vt:lpstr>Equation.3</vt:lpstr>
      <vt:lpstr>Equation.3</vt:lpstr>
      <vt:lpstr>Equation.3</vt:lpstr>
      <vt:lpstr>Equation.DSMT4</vt:lpstr>
      <vt:lpstr>Visio.Drawing.11</vt:lpstr>
      <vt:lpstr>Visio.Drawing.11</vt:lpstr>
      <vt:lpstr>Visio.Drawing.11</vt:lpstr>
      <vt:lpstr>Visio.Drawing.11</vt:lpstr>
      <vt:lpstr>Equation.3</vt:lpstr>
      <vt:lpstr>Equation.3</vt:lpstr>
      <vt:lpstr>Equation.3</vt:lpstr>
      <vt:lpstr>Equation.3</vt:lpstr>
      <vt:lpstr>Equation.3</vt:lpstr>
      <vt:lpstr>Visio.Drawing.11</vt:lpstr>
      <vt:lpstr>Paint.Picture</vt:lpstr>
      <vt:lpstr>Paint.Picture</vt:lpstr>
      <vt:lpstr>Paint.Picture</vt:lpstr>
      <vt:lpstr>Paint.Picture</vt:lpstr>
      <vt:lpstr>Paint.Picture</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legend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dc:title>
  <dc:creator>FAP</dc:creator>
  <dc:subject>集成运算放大器</dc:subject>
  <cp:lastModifiedBy>Aileen</cp:lastModifiedBy>
  <cp:revision>154</cp:revision>
  <dcterms:created xsi:type="dcterms:W3CDTF">2002-04-08T07:32:00Z</dcterms:created>
  <dcterms:modified xsi:type="dcterms:W3CDTF">2022-05-16T10:14:14Z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2052-11.1.0.11566</vt:lpwstr>
  </property>
  <property fmtid="{D5CDD505-2E9C-101B-9397-08002B2CF9AE}" pid="3" name="ICV">
    <vt:lpwstr>C6AF690016684F179540F3736B4E8B4D</vt:lpwstr>
  </property>
</Properties>
</file>