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5"/>
  </p:handoutMasterIdLst>
  <p:sldIdLst>
    <p:sldId id="301" r:id="rId3"/>
    <p:sldId id="599" r:id="rId4"/>
    <p:sldId id="600" r:id="rId6"/>
    <p:sldId id="601" r:id="rId7"/>
    <p:sldId id="602" r:id="rId8"/>
    <p:sldId id="603" r:id="rId9"/>
    <p:sldId id="604" r:id="rId10"/>
    <p:sldId id="605" r:id="rId11"/>
    <p:sldId id="606" r:id="rId12"/>
    <p:sldId id="607" r:id="rId13"/>
    <p:sldId id="608" r:id="rId14"/>
    <p:sldId id="610" r:id="rId15"/>
    <p:sldId id="611" r:id="rId16"/>
    <p:sldId id="612" r:id="rId17"/>
    <p:sldId id="613" r:id="rId18"/>
    <p:sldId id="614" r:id="rId19"/>
    <p:sldId id="622" r:id="rId20"/>
    <p:sldId id="626" r:id="rId21"/>
    <p:sldId id="627" r:id="rId22"/>
    <p:sldId id="634" r:id="rId23"/>
    <p:sldId id="639" r:id="rId24"/>
    <p:sldId id="640" r:id="rId25"/>
    <p:sldId id="641" r:id="rId26"/>
    <p:sldId id="642" r:id="rId27"/>
    <p:sldId id="644" r:id="rId28"/>
    <p:sldId id="645" r:id="rId29"/>
    <p:sldId id="646" r:id="rId30"/>
    <p:sldId id="647" r:id="rId31"/>
    <p:sldId id="648" r:id="rId32"/>
    <p:sldId id="649" r:id="rId33"/>
    <p:sldId id="650" r:id="rId34"/>
    <p:sldId id="651" r:id="rId35"/>
    <p:sldId id="652" r:id="rId36"/>
    <p:sldId id="653" r:id="rId37"/>
    <p:sldId id="654" r:id="rId38"/>
    <p:sldId id="527" r:id="rId39"/>
    <p:sldId id="515" r:id="rId40"/>
    <p:sldId id="516" r:id="rId41"/>
    <p:sldId id="466" r:id="rId42"/>
    <p:sldId id="467" r:id="rId43"/>
    <p:sldId id="468" r:id="rId44"/>
    <p:sldId id="469" r:id="rId45"/>
    <p:sldId id="470" r:id="rId46"/>
    <p:sldId id="523" r:id="rId47"/>
    <p:sldId id="524" r:id="rId48"/>
    <p:sldId id="525" r:id="rId49"/>
    <p:sldId id="471" r:id="rId50"/>
    <p:sldId id="472" r:id="rId51"/>
    <p:sldId id="528" r:id="rId52"/>
    <p:sldId id="478" r:id="rId53"/>
    <p:sldId id="479" r:id="rId54"/>
    <p:sldId id="703" r:id="rId55"/>
    <p:sldId id="526" r:id="rId56"/>
    <p:sldId id="529" r:id="rId57"/>
    <p:sldId id="530" r:id="rId58"/>
    <p:sldId id="533" r:id="rId59"/>
    <p:sldId id="568" r:id="rId60"/>
    <p:sldId id="569" r:id="rId61"/>
    <p:sldId id="563" r:id="rId62"/>
    <p:sldId id="488" r:id="rId63"/>
    <p:sldId id="490" r:id="rId64"/>
    <p:sldId id="491" r:id="rId65"/>
    <p:sldId id="494" r:id="rId66"/>
    <p:sldId id="495" r:id="rId67"/>
    <p:sldId id="496" r:id="rId68"/>
    <p:sldId id="497" r:id="rId69"/>
    <p:sldId id="498" r:id="rId70"/>
    <p:sldId id="499" r:id="rId71"/>
    <p:sldId id="500" r:id="rId72"/>
    <p:sldId id="501" r:id="rId73"/>
    <p:sldId id="735" r:id="rId7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DC"/>
    <a:srgbClr val="FFFFF3"/>
    <a:srgbClr val="FFE1FF"/>
    <a:srgbClr val="FF9900"/>
    <a:srgbClr val="E2FEF2"/>
    <a:srgbClr val="33CC33"/>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3803"/>
    <p:restoredTop sz="94660"/>
  </p:normalViewPr>
  <p:slideViewPr>
    <p:cSldViewPr snapToGrid="0" showGuides="1">
      <p:cViewPr varScale="1">
        <p:scale>
          <a:sx n="71" d="100"/>
          <a:sy n="71" d="100"/>
        </p:scale>
        <p:origin x="824" y="48"/>
      </p:cViewPr>
      <p:guideLst>
        <p:guide orient="horz" pos="1644"/>
        <p:guide pos="73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2.wmf"/><Relationship Id="rId1" Type="http://schemas.openxmlformats.org/officeDocument/2006/relationships/image" Target="../media/image5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1.wmf"/><Relationship Id="rId1"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87.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41.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3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371"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372"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373"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半导体是指在常温下导电性能介于导体与绝缘体之间的材料。半导体是指一种导电性可控，范围从绝缘体到导体之间的材料。</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绝对零度</a:t>
            </a:r>
            <a:r>
              <a:rPr lang="en-US" altLang="zh-CN" dirty="0" smtClean="0"/>
              <a:t>-273.15</a:t>
            </a:r>
            <a:r>
              <a:rPr lang="zh-CN" altLang="en-US" dirty="0" smtClean="0"/>
              <a:t>摄氏度</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fld>
            <a:endParaRPr lang="zh-CN" altLang="en-US" sz="1200" dirty="0"/>
          </a:p>
        </p:txBody>
      </p:sp>
      <p:sp>
        <p:nvSpPr>
          <p:cNvPr id="152578" name="幻灯片图像占位符 15257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52579" name="文本占位符 152578"/>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fld>
            <a:endParaRPr lang="zh-CN" altLang="en-US" sz="1200" dirty="0"/>
          </a:p>
        </p:txBody>
      </p:sp>
      <p:sp>
        <p:nvSpPr>
          <p:cNvPr id="162818" name="幻灯片图像占位符 162817"/>
          <p:cNvSpPr>
            <a:spLocks noGrp="1" noRot="1" noChangeAspec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162819" name="文本占位符 162818"/>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r>
              <a:rPr dirty="0"/>
              <a:t>但是当反向电压达到一定值时，PN结将被击穿。在PN结中加反向电压，如果反向电压过大，位于PN结中的载流子会拥有很大的动能，足以和中性粒子碰撞使中性粒子分离出价电子而产生空穴-电子对。这样会导致PN结反向电流的急剧增大，发生PN结的击穿，因为被弹出的价电子又可能和其他中性粒子碰撞产生连锁反应，类似于雪崩，这样的反向击穿方式成为雪崩击穿（Avalanche breakdown）。掺杂浓度越低所需电场越强。当掺杂浓度非常高时，在PN结两端加入弱电场就会使中性粒子中的价电子脱离原子的束缚，从而成为载流子。导致PN结的击穿。这样的击穿被称作齐纳击穿（Zener breakdown）。掺杂浓度越高所需要的电场越弱。一般小于6V的电压引起的是齐纳击穿，大于6V的引起的是雪崩击穿。</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
        <p:nvSpPr>
          <p:cNvPr id="524290" name="幻灯片图像占位符 524289"/>
          <p:cNvSpPr>
            <a:spLocks noGrp="1" noRot="1" noChangeAspect="1" noTextEdit="1"/>
          </p:cNvSpPr>
          <p:nvPr>
            <p:ph type="sldImg"/>
          </p:nvPr>
        </p:nvSpPr>
        <p:spPr>
          <a:xfrm>
            <a:off x="1106488" y="666750"/>
            <a:ext cx="4645025" cy="3484563"/>
          </a:xfrm>
        </p:spPr>
      </p:sp>
      <p:sp>
        <p:nvSpPr>
          <p:cNvPr id="524291" name="文本占位符 524290"/>
          <p:cNvSpPr>
            <a:spLocks noGrp="1"/>
          </p:cNvSpPr>
          <p:nvPr>
            <p:ph type="body" idx="1"/>
          </p:nvPr>
        </p:nvSpPr>
        <p:spPr>
          <a:xfrm>
            <a:off x="904875" y="4373563"/>
            <a:ext cx="5048250" cy="4078287"/>
          </a:xfrm>
        </p:spPr>
        <p:txBody>
          <a:bodyPr vert="horz" wrap="square" lIns="89584" tIns="44792" rIns="89584" bIns="44792" anchor="t"/>
          <a:lstStyle/>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rPr>
            </a:fld>
            <a:endParaRPr lang="zh-CN" altLang="en-US" sz="1200" dirty="0">
              <a:latin typeface="Tahoma" panose="020B0604030504040204" pitchFamily="34" charset="0"/>
            </a:endParaRPr>
          </a:p>
        </p:txBody>
      </p:sp>
      <p:sp>
        <p:nvSpPr>
          <p:cNvPr id="528386" name="幻灯片图像占位符 528385"/>
          <p:cNvSpPr>
            <a:spLocks noGrp="1" noRot="1" noChangeAspect="1" noTextEdit="1"/>
          </p:cNvSpPr>
          <p:nvPr>
            <p:ph type="sldImg"/>
          </p:nvPr>
        </p:nvSpPr>
        <p:spPr>
          <a:xfrm>
            <a:off x="1106488" y="666750"/>
            <a:ext cx="4645025" cy="3484563"/>
          </a:xfrm>
        </p:spPr>
      </p:sp>
      <p:sp>
        <p:nvSpPr>
          <p:cNvPr id="528387" name="文本占位符 528386"/>
          <p:cNvSpPr>
            <a:spLocks noGrp="1"/>
          </p:cNvSpPr>
          <p:nvPr>
            <p:ph type="body" idx="1"/>
          </p:nvPr>
        </p:nvSpPr>
        <p:spPr>
          <a:xfrm>
            <a:off x="904875" y="4373563"/>
            <a:ext cx="5048250" cy="4078287"/>
          </a:xfrm>
        </p:spPr>
        <p:txBody>
          <a:bodyPr vert="horz" wrap="square" lIns="89584" tIns="44792" rIns="89584" bIns="44792" anchor="t"/>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8"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522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endParaRPr lang="zh-CN" altLang="en-US" noProof="0"/>
          </a:p>
        </p:txBody>
      </p:sp>
      <p:sp>
        <p:nvSpPr>
          <p:cNvPr id="522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31" name="Rectangle 16"/>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dirty="0">
                <a:latin typeface="Arial Black" panose="020B0A04020102020204" pitchFamily="34" charset="0"/>
              </a:rPr>
            </a:fld>
            <a:endParaRPr lang="en-US" altLang="zh-CN"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blipFill>
        <a:effectLst/>
      </p:bgPr>
    </p:bg>
    <p:spTree>
      <p:nvGrpSpPr>
        <p:cNvPr id="1" name=""/>
        <p:cNvGrpSpPr/>
        <p:nvPr/>
      </p:nvGrpSpPr>
      <p:grpSpPr/>
      <p:sp>
        <p:nvSpPr>
          <p:cNvPr id="51202"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1203"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latin typeface="Times New Roman" panose="02020603050405020304" pitchFamily="18" charset="0"/>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algn="ctr">
                <a:defRPr sz="2000">
                  <a:solidFill>
                    <a:schemeClr val="tx1"/>
                  </a:solidFill>
                  <a:latin typeface="Times New Roman" panose="02020603050405020304" pitchFamily="18" charset="0"/>
                  <a:ea typeface="宋体" panose="02010600030101010101" pitchFamily="2" charset="-122"/>
                </a:defRPr>
              </a:lvl1pPr>
              <a:lvl2pPr marL="742950" indent="-285750" algn="ctr">
                <a:defRPr sz="2000">
                  <a:solidFill>
                    <a:schemeClr val="tx1"/>
                  </a:solidFill>
                  <a:latin typeface="Times New Roman" panose="02020603050405020304" pitchFamily="18" charset="0"/>
                  <a:ea typeface="宋体" panose="02010600030101010101" pitchFamily="2" charset="-122"/>
                </a:defRPr>
              </a:lvl2pPr>
              <a:lvl3pPr marL="1143000" indent="-228600" algn="ctr">
                <a:defRPr sz="2000">
                  <a:solidFill>
                    <a:schemeClr val="tx1"/>
                  </a:solidFill>
                  <a:latin typeface="Times New Roman" panose="02020603050405020304" pitchFamily="18" charset="0"/>
                  <a:ea typeface="宋体" panose="02010600030101010101" pitchFamily="2" charset="-122"/>
                </a:defRPr>
              </a:lvl3pPr>
              <a:lvl4pPr marL="1600200" indent="-228600" algn="ctr">
                <a:defRPr sz="2000">
                  <a:solidFill>
                    <a:schemeClr val="tx1"/>
                  </a:solidFill>
                  <a:latin typeface="Times New Roman" panose="02020603050405020304" pitchFamily="18" charset="0"/>
                  <a:ea typeface="宋体" panose="02010600030101010101" pitchFamily="2" charset="-122"/>
                </a:defRPr>
              </a:lvl4pPr>
              <a:lvl5pPr marL="2057400" indent="-228600" algn="ctr">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16"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lstStyle>
            <a:lvl1pPr algn="l" eaLnBrk="1" hangingPunct="1">
              <a:defRPr sz="12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oleObject" Target="../embeddings/oleObject6.bin"/><Relationship Id="rId3" Type="http://schemas.openxmlformats.org/officeDocument/2006/relationships/image" Target="../media/image16.png"/><Relationship Id="rId2" Type="http://schemas.openxmlformats.org/officeDocument/2006/relationships/oleObject" Target="../embeddings/oleObject5.bin"/><Relationship Id="rId1" Type="http://schemas.openxmlformats.org/officeDocument/2006/relationships/image" Target="../media/image15.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w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image" Target="../media/image2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3.e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4.emf"/><Relationship Id="rId1"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image" Target="../media/image25.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7.w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wmf"/><Relationship Id="rId1" Type="http://schemas.openxmlformats.org/officeDocument/2006/relationships/image" Target="../media/image27.wmf"/></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8.wmf"/><Relationship Id="rId2" Type="http://schemas.openxmlformats.org/officeDocument/2006/relationships/image" Target="../media/image29.wmf"/><Relationship Id="rId1" Type="http://schemas.openxmlformats.org/officeDocument/2006/relationships/image" Target="../media/image27.wmf"/></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33.wmf"/><Relationship Id="rId7" Type="http://schemas.openxmlformats.org/officeDocument/2006/relationships/oleObject" Target="../embeddings/oleObject9.bin"/><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8.wmf"/><Relationship Id="rId2" Type="http://schemas.openxmlformats.org/officeDocument/2006/relationships/image" Target="../media/image29.wmf"/><Relationship Id="rId13" Type="http://schemas.openxmlformats.org/officeDocument/2006/relationships/notesSlide" Target="../notesSlides/notesSlide6.xml"/><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34.wmf"/><Relationship Id="rId1" Type="http://schemas.openxmlformats.org/officeDocument/2006/relationships/image" Target="../media/image27.wmf"/></Relationships>
</file>

<file path=ppt/slides/_rels/slide29.x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oleObject" Target="../embeddings/oleObject12.bin"/><Relationship Id="rId7" Type="http://schemas.openxmlformats.org/officeDocument/2006/relationships/image" Target="../media/image35.wmf"/><Relationship Id="rId6" Type="http://schemas.openxmlformats.org/officeDocument/2006/relationships/oleObject" Target="../embeddings/oleObject11.bin"/><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2" Type="http://schemas.openxmlformats.org/officeDocument/2006/relationships/vmlDrawing" Target="../drawings/vmlDrawing7.vml"/><Relationship Id="rId21" Type="http://schemas.openxmlformats.org/officeDocument/2006/relationships/slideLayout" Target="../slideLayouts/slideLayout2.xml"/><Relationship Id="rId20" Type="http://schemas.openxmlformats.org/officeDocument/2006/relationships/image" Target="../media/image28.wmf"/><Relationship Id="rId2" Type="http://schemas.openxmlformats.org/officeDocument/2006/relationships/image" Target="../media/image29.wmf"/><Relationship Id="rId19" Type="http://schemas.openxmlformats.org/officeDocument/2006/relationships/image" Target="../media/image41.wmf"/><Relationship Id="rId18" Type="http://schemas.openxmlformats.org/officeDocument/2006/relationships/oleObject" Target="../embeddings/oleObject17.bin"/><Relationship Id="rId17" Type="http://schemas.openxmlformats.org/officeDocument/2006/relationships/image" Target="../media/image40.wmf"/><Relationship Id="rId16" Type="http://schemas.openxmlformats.org/officeDocument/2006/relationships/oleObject" Target="../embeddings/oleObject16.bin"/><Relationship Id="rId15" Type="http://schemas.openxmlformats.org/officeDocument/2006/relationships/image" Target="../media/image39.wmf"/><Relationship Id="rId14" Type="http://schemas.openxmlformats.org/officeDocument/2006/relationships/oleObject" Target="../embeddings/oleObject15.bin"/><Relationship Id="rId13" Type="http://schemas.openxmlformats.org/officeDocument/2006/relationships/image" Target="../media/image38.wmf"/><Relationship Id="rId12" Type="http://schemas.openxmlformats.org/officeDocument/2006/relationships/oleObject" Target="../embeddings/oleObject14.bin"/><Relationship Id="rId11" Type="http://schemas.openxmlformats.org/officeDocument/2006/relationships/image" Target="../media/image37.wmf"/><Relationship Id="rId10" Type="http://schemas.openxmlformats.org/officeDocument/2006/relationships/oleObject" Target="../embeddings/oleObject13.bin"/><Relationship Id="rId1"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wmf"/><Relationship Id="rId2" Type="http://schemas.openxmlformats.org/officeDocument/2006/relationships/image" Target="../media/image48.wmf"/><Relationship Id="rId1" Type="http://schemas.openxmlformats.org/officeDocument/2006/relationships/image" Target="../media/image47.wmf"/></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2.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image" Target="../media/image50.w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image" Target="../media/image50.wmf"/></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5.png"/><Relationship Id="rId7" Type="http://schemas.openxmlformats.org/officeDocument/2006/relationships/image" Target="../media/image54.wmf"/><Relationship Id="rId6" Type="http://schemas.openxmlformats.org/officeDocument/2006/relationships/oleObject" Target="../embeddings/oleObject22.bin"/><Relationship Id="rId5" Type="http://schemas.openxmlformats.org/officeDocument/2006/relationships/image" Target="../media/image53.png"/><Relationship Id="rId4" Type="http://schemas.openxmlformats.org/officeDocument/2006/relationships/image" Target="../media/image52.wmf"/><Relationship Id="rId3" Type="http://schemas.openxmlformats.org/officeDocument/2006/relationships/oleObject" Target="../embeddings/oleObject21.bin"/><Relationship Id="rId2" Type="http://schemas.openxmlformats.org/officeDocument/2006/relationships/image" Target="../media/image51.emf"/><Relationship Id="rId10" Type="http://schemas.openxmlformats.org/officeDocument/2006/relationships/vmlDrawing" Target="../drawings/vmlDrawing10.vml"/><Relationship Id="rId1" Type="http://schemas.openxmlformats.org/officeDocument/2006/relationships/oleObject" Target="../embeddings/oleObject2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wmf"/><Relationship Id="rId4" Type="http://schemas.openxmlformats.org/officeDocument/2006/relationships/oleObject" Target="../embeddings/oleObject24.bin"/><Relationship Id="rId3" Type="http://schemas.openxmlformats.org/officeDocument/2006/relationships/image" Target="../media/image57.png"/><Relationship Id="rId2" Type="http://schemas.openxmlformats.org/officeDocument/2006/relationships/image" Target="../media/image56.wmf"/><Relationship Id="rId1" Type="http://schemas.openxmlformats.org/officeDocument/2006/relationships/oleObject" Target="../embeddings/oleObject23.bin"/></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4.png"/><Relationship Id="rId7" Type="http://schemas.openxmlformats.org/officeDocument/2006/relationships/image" Target="../media/image63.wmf"/><Relationship Id="rId6" Type="http://schemas.openxmlformats.org/officeDocument/2006/relationships/oleObject" Target="../embeddings/oleObject27.bin"/><Relationship Id="rId5" Type="http://schemas.openxmlformats.org/officeDocument/2006/relationships/image" Target="../media/image62.png"/><Relationship Id="rId4" Type="http://schemas.openxmlformats.org/officeDocument/2006/relationships/image" Target="../media/image61.wmf"/><Relationship Id="rId3" Type="http://schemas.openxmlformats.org/officeDocument/2006/relationships/oleObject" Target="../embeddings/oleObject26.bin"/><Relationship Id="rId2" Type="http://schemas.openxmlformats.org/officeDocument/2006/relationships/image" Target="../media/image60.emf"/><Relationship Id="rId10" Type="http://schemas.openxmlformats.org/officeDocument/2006/relationships/vmlDrawing" Target="../drawings/vmlDrawing12.vml"/><Relationship Id="rId1"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5.jpe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6.png"/><Relationship Id="rId2" Type="http://schemas.openxmlformats.org/officeDocument/2006/relationships/slide" Target="slide53.xml"/><Relationship Id="rId1" Type="http://schemas.openxmlformats.org/officeDocument/2006/relationships/slide" Target="slide52.xml"/></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1.png"/><Relationship Id="rId7" Type="http://schemas.openxmlformats.org/officeDocument/2006/relationships/image" Target="../media/image70.png"/><Relationship Id="rId6" Type="http://schemas.openxmlformats.org/officeDocument/2006/relationships/image" Target="../media/image69.wmf"/><Relationship Id="rId5" Type="http://schemas.openxmlformats.org/officeDocument/2006/relationships/oleObject" Target="../embeddings/oleObject29.bin"/><Relationship Id="rId4" Type="http://schemas.openxmlformats.org/officeDocument/2006/relationships/image" Target="../media/image68.png"/><Relationship Id="rId3" Type="http://schemas.openxmlformats.org/officeDocument/2006/relationships/image" Target="../media/image67.wmf"/><Relationship Id="rId2" Type="http://schemas.openxmlformats.org/officeDocument/2006/relationships/oleObject" Target="../embeddings/oleObject28.bin"/><Relationship Id="rId10" Type="http://schemas.openxmlformats.org/officeDocument/2006/relationships/vmlDrawing" Target="../drawings/vmlDrawing13.vml"/><Relationship Id="rId1" Type="http://schemas.openxmlformats.org/officeDocument/2006/relationships/image" Target="../media/image50.w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jpe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wmf"/><Relationship Id="rId3" Type="http://schemas.openxmlformats.org/officeDocument/2006/relationships/oleObject" Target="../embeddings/oleObject31.bin"/><Relationship Id="rId2" Type="http://schemas.openxmlformats.org/officeDocument/2006/relationships/image" Target="../media/image74.wmf"/><Relationship Id="rId1" Type="http://schemas.openxmlformats.org/officeDocument/2006/relationships/oleObject" Target="../embeddings/oleObject30.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9.png"/><Relationship Id="rId1" Type="http://schemas.openxmlformats.org/officeDocument/2006/relationships/image" Target="../media/image78.png"/></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80.wmf"/><Relationship Id="rId1" Type="http://schemas.openxmlformats.org/officeDocument/2006/relationships/oleObject" Target="../embeddings/oleObject32.bin"/></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82.wmf"/><Relationship Id="rId3" Type="http://schemas.openxmlformats.org/officeDocument/2006/relationships/oleObject" Target="../embeddings/oleObject34.bin"/><Relationship Id="rId2" Type="http://schemas.openxmlformats.org/officeDocument/2006/relationships/image" Target="../media/image81.wmf"/><Relationship Id="rId1" Type="http://schemas.openxmlformats.org/officeDocument/2006/relationships/oleObject" Target="../embeddings/oleObject33.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81.wmf"/><Relationship Id="rId1" Type="http://schemas.openxmlformats.org/officeDocument/2006/relationships/oleObject" Target="../embeddings/oleObject35.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86.wmf"/><Relationship Id="rId7" Type="http://schemas.openxmlformats.org/officeDocument/2006/relationships/oleObject" Target="../embeddings/oleObject39.bin"/><Relationship Id="rId6" Type="http://schemas.openxmlformats.org/officeDocument/2006/relationships/image" Target="../media/image85.wmf"/><Relationship Id="rId5" Type="http://schemas.openxmlformats.org/officeDocument/2006/relationships/oleObject" Target="../embeddings/oleObject38.bin"/><Relationship Id="rId4" Type="http://schemas.openxmlformats.org/officeDocument/2006/relationships/image" Target="../media/image84.wmf"/><Relationship Id="rId3" Type="http://schemas.openxmlformats.org/officeDocument/2006/relationships/oleObject" Target="../embeddings/oleObject37.bin"/><Relationship Id="rId2" Type="http://schemas.openxmlformats.org/officeDocument/2006/relationships/image" Target="../media/image83.wmf"/><Relationship Id="rId12" Type="http://schemas.openxmlformats.org/officeDocument/2006/relationships/vmlDrawing" Target="../drawings/vmlDrawing18.vml"/><Relationship Id="rId11" Type="http://schemas.openxmlformats.org/officeDocument/2006/relationships/slideLayout" Target="../slideLayouts/slideLayout7.xml"/><Relationship Id="rId10" Type="http://schemas.openxmlformats.org/officeDocument/2006/relationships/image" Target="../media/image87.wmf"/><Relationship Id="rId1" Type="http://schemas.openxmlformats.org/officeDocument/2006/relationships/oleObject" Target="../embeddings/oleObject36.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91.wmf"/><Relationship Id="rId7" Type="http://schemas.openxmlformats.org/officeDocument/2006/relationships/oleObject" Target="../embeddings/oleObject44.bin"/><Relationship Id="rId6" Type="http://schemas.openxmlformats.org/officeDocument/2006/relationships/image" Target="../media/image90.wmf"/><Relationship Id="rId5" Type="http://schemas.openxmlformats.org/officeDocument/2006/relationships/oleObject" Target="../embeddings/oleObject43.bin"/><Relationship Id="rId4" Type="http://schemas.openxmlformats.org/officeDocument/2006/relationships/image" Target="../media/image89.wmf"/><Relationship Id="rId3" Type="http://schemas.openxmlformats.org/officeDocument/2006/relationships/oleObject" Target="../embeddings/oleObject42.bin"/><Relationship Id="rId2" Type="http://schemas.openxmlformats.org/officeDocument/2006/relationships/image" Target="../media/image88.wmf"/><Relationship Id="rId12" Type="http://schemas.openxmlformats.org/officeDocument/2006/relationships/vmlDrawing" Target="../drawings/vmlDrawing19.vml"/><Relationship Id="rId11" Type="http://schemas.openxmlformats.org/officeDocument/2006/relationships/slideLayout" Target="../slideLayouts/slideLayout7.xml"/><Relationship Id="rId10" Type="http://schemas.openxmlformats.org/officeDocument/2006/relationships/image" Target="../media/image87.wmf"/><Relationship Id="rId1" Type="http://schemas.openxmlformats.org/officeDocument/2006/relationships/oleObject" Target="../embeddings/oleObject41.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oleObject" Target="../embeddings/oleObject4.bin"/><Relationship Id="rId2" Type="http://schemas.openxmlformats.org/officeDocument/2006/relationships/image" Target="../media/image11.png"/><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2.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Text Box 4"/>
          <p:cNvSpPr txBox="1">
            <a:spLocks noChangeArrowheads="1"/>
          </p:cNvSpPr>
          <p:nvPr/>
        </p:nvSpPr>
        <p:spPr bwMode="auto">
          <a:xfrm>
            <a:off x="428625" y="2600325"/>
            <a:ext cx="8715375" cy="1098550"/>
          </a:xfrm>
          <a:prstGeom prst="rect">
            <a:avLst/>
          </a:prstGeom>
          <a:noFill/>
          <a:ln>
            <a:noFill/>
          </a:ln>
          <a:effectLst/>
        </p:spPr>
        <p:txBody>
          <a:bodyPr>
            <a:spAutoFit/>
          </a:bodyPr>
          <a:lstStyle/>
          <a:p>
            <a:pPr marR="0" defTabSz="914400" eaLnBrk="1" hangingPunct="1">
              <a:buClrTx/>
              <a:buSzTx/>
              <a:buFontTx/>
              <a:buNone/>
              <a:defRPr/>
            </a:pPr>
            <a:r>
              <a:rPr kumimoji="1" lang="zh-CN" altLang="en-US" sz="6600" b="1" kern="1200" cap="none" spc="0" normalizeH="0" baseline="0" noProof="0">
                <a:solidFill>
                  <a:srgbClr val="0000FF"/>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第三章   逻辑门电路</a:t>
            </a:r>
            <a:endParaRPr kumimoji="1" lang="zh-CN" altLang="en-US" sz="6600" b="1" kern="1200" cap="none" spc="0" normalizeH="0" baseline="0" noProof="0">
              <a:solidFill>
                <a:srgbClr val="0000FF"/>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文本框 145409"/>
          <p:cNvSpPr txBox="1"/>
          <p:nvPr/>
        </p:nvSpPr>
        <p:spPr>
          <a:xfrm>
            <a:off x="381000" y="762000"/>
            <a:ext cx="8305800" cy="530225"/>
          </a:xfrm>
          <a:prstGeom prst="rect">
            <a:avLst/>
          </a:prstGeom>
          <a:noFill/>
          <a:ln w="9525">
            <a:noFill/>
          </a:ln>
        </p:spPr>
        <p:txBody>
          <a:bodyPr anchor="ctr">
            <a:spAutoFit/>
          </a:bodyPr>
          <a:lstStyle/>
          <a:p>
            <a:pPr algn="l" eaLnBrk="0" hangingPunct="0">
              <a:lnSpc>
                <a:spcPct val="120000"/>
              </a:lnSpc>
            </a:pPr>
            <a:r>
              <a:rPr lang="en-US" altLang="zh-CN" b="1" dirty="0">
                <a:latin typeface="Times New Roman" panose="02020603050405020304" pitchFamily="18" charset="0"/>
              </a:rPr>
              <a:t>   </a:t>
            </a:r>
            <a:r>
              <a:rPr lang="zh-CN" altLang="en-US" b="1" dirty="0">
                <a:solidFill>
                  <a:srgbClr val="0000FF"/>
                </a:solidFill>
                <a:latin typeface="Times New Roman" panose="02020603050405020304" pitchFamily="18" charset="0"/>
              </a:rPr>
              <a:t>在本征半导体中掺入三价杂质元素，如硼、镓等。</a:t>
            </a:r>
            <a:endParaRPr lang="zh-CN" altLang="en-US" b="1" dirty="0">
              <a:latin typeface="Times New Roman" panose="02020603050405020304" pitchFamily="18" charset="0"/>
            </a:endParaRPr>
          </a:p>
        </p:txBody>
      </p:sp>
      <p:sp>
        <p:nvSpPr>
          <p:cNvPr id="145411" name="圆角矩形标注 145410"/>
          <p:cNvSpPr/>
          <p:nvPr/>
        </p:nvSpPr>
        <p:spPr>
          <a:xfrm>
            <a:off x="228600" y="2743200"/>
            <a:ext cx="879475" cy="527050"/>
          </a:xfrm>
          <a:prstGeom prst="wedgeRoundRectCallout">
            <a:avLst>
              <a:gd name="adj1" fmla="val 300000"/>
              <a:gd name="adj2" fmla="val 95782"/>
              <a:gd name="adj3" fmla="val 16667"/>
            </a:avLst>
          </a:prstGeom>
          <a:solidFill>
            <a:srgbClr val="FF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空穴</a:t>
            </a:r>
            <a:endParaRPr lang="zh-CN" altLang="en-US" b="1">
              <a:latin typeface="Times New Roman" panose="02020603050405020304" pitchFamily="18" charset="0"/>
              <a:ea typeface="长城楷体" pitchFamily="49" charset="-122"/>
            </a:endParaRPr>
          </a:p>
        </p:txBody>
      </p:sp>
      <p:sp>
        <p:nvSpPr>
          <p:cNvPr id="145412" name="圆角矩形标注 145411"/>
          <p:cNvSpPr/>
          <p:nvPr/>
        </p:nvSpPr>
        <p:spPr>
          <a:xfrm>
            <a:off x="0" y="3886200"/>
            <a:ext cx="1206500" cy="527050"/>
          </a:xfrm>
          <a:prstGeom prst="wedgeRoundRectCallout">
            <a:avLst>
              <a:gd name="adj1" fmla="val 169079"/>
              <a:gd name="adj2" fmla="val -53917"/>
              <a:gd name="adj3" fmla="val 16667"/>
            </a:avLst>
          </a:prstGeom>
          <a:solidFill>
            <a:srgbClr val="FF00FF"/>
          </a:solidFill>
          <a:ln w="38100" cap="flat" cmpd="sng">
            <a:solidFill>
              <a:srgbClr val="99CC00"/>
            </a:solidFill>
            <a:prstDash val="solid"/>
            <a:miter/>
            <a:headEnd type="none" w="sm" len="sm"/>
            <a:tailEnd type="none" w="sm" len="sm"/>
          </a:ln>
        </p:spPr>
        <p:txBody>
          <a:bodyPr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硼原子</a:t>
            </a:r>
            <a:endParaRPr lang="zh-CN" altLang="en-US" sz="3200" b="1">
              <a:latin typeface="Times New Roman" panose="02020603050405020304" pitchFamily="18" charset="0"/>
              <a:ea typeface="长城楷体" pitchFamily="49" charset="-122"/>
            </a:endParaRPr>
          </a:p>
        </p:txBody>
      </p:sp>
      <p:sp>
        <p:nvSpPr>
          <p:cNvPr id="145413" name="圆角矩形标注 145412"/>
          <p:cNvSpPr/>
          <p:nvPr/>
        </p:nvSpPr>
        <p:spPr>
          <a:xfrm>
            <a:off x="228600" y="1752600"/>
            <a:ext cx="1206500" cy="527050"/>
          </a:xfrm>
          <a:prstGeom prst="wedgeRoundRectCallout">
            <a:avLst>
              <a:gd name="adj1" fmla="val 154606"/>
              <a:gd name="adj2" fmla="val 59338"/>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硅原子</a:t>
            </a:r>
            <a:endParaRPr lang="zh-CN" altLang="en-US" b="1">
              <a:latin typeface="Times New Roman" panose="02020603050405020304" pitchFamily="18" charset="0"/>
              <a:ea typeface="长城楷体" pitchFamily="49" charset="-122"/>
            </a:endParaRPr>
          </a:p>
        </p:txBody>
      </p:sp>
      <p:pic>
        <p:nvPicPr>
          <p:cNvPr id="145414" name="图片 145413"/>
          <p:cNvPicPr>
            <a:picLocks noChangeAspect="1"/>
          </p:cNvPicPr>
          <p:nvPr/>
        </p:nvPicPr>
        <p:blipFill>
          <a:blip r:embed="rId1"/>
          <a:stretch>
            <a:fillRect/>
          </a:stretch>
        </p:blipFill>
        <p:spPr>
          <a:xfrm>
            <a:off x="1066800" y="1752600"/>
            <a:ext cx="3648075" cy="3838575"/>
          </a:xfrm>
          <a:prstGeom prst="rect">
            <a:avLst/>
          </a:prstGeom>
          <a:noFill/>
          <a:ln w="9525">
            <a:noFill/>
          </a:ln>
        </p:spPr>
      </p:pic>
      <p:sp>
        <p:nvSpPr>
          <p:cNvPr id="145415" name="矩形 145414"/>
          <p:cNvSpPr/>
          <p:nvPr/>
        </p:nvSpPr>
        <p:spPr>
          <a:xfrm>
            <a:off x="3657600" y="5638800"/>
            <a:ext cx="4067175" cy="519113"/>
          </a:xfrm>
          <a:prstGeom prst="rect">
            <a:avLst/>
          </a:prstGeom>
          <a:noFill/>
          <a:ln w="9525">
            <a:noFill/>
          </a:ln>
        </p:spPr>
        <p:txBody>
          <a:bodyPr>
            <a:spAutoFit/>
          </a:bodyPr>
          <a:lstStyle/>
          <a:p>
            <a:pPr eaLnBrk="0" hangingPunct="0"/>
            <a:r>
              <a:rPr lang="zh-CN" altLang="en-US" sz="2800" b="1" dirty="0">
                <a:latin typeface="Times New Roman" panose="02020603050405020304" pitchFamily="18" charset="0"/>
              </a:rPr>
              <a:t>多数载流子</a:t>
            </a:r>
            <a:r>
              <a:rPr lang="en-US" altLang="zh-CN" sz="2800" b="1">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空穴</a:t>
            </a:r>
            <a:endParaRPr lang="zh-CN" altLang="en-US" sz="2800" b="1" dirty="0">
              <a:latin typeface="Times New Roman" panose="02020603050405020304" pitchFamily="18" charset="0"/>
            </a:endParaRPr>
          </a:p>
        </p:txBody>
      </p:sp>
      <p:sp>
        <p:nvSpPr>
          <p:cNvPr id="145416" name="矩形 145415"/>
          <p:cNvSpPr/>
          <p:nvPr/>
        </p:nvSpPr>
        <p:spPr>
          <a:xfrm>
            <a:off x="3733800" y="6096000"/>
            <a:ext cx="4343400" cy="519113"/>
          </a:xfrm>
          <a:prstGeom prst="rect">
            <a:avLst/>
          </a:prstGeom>
          <a:noFill/>
          <a:ln w="9525">
            <a:noFill/>
          </a:ln>
        </p:spPr>
        <p:txBody>
          <a:bodyPr>
            <a:spAutoFit/>
          </a:bodyPr>
          <a:lstStyle/>
          <a:p>
            <a:pPr eaLnBrk="0" hangingPunct="0"/>
            <a:r>
              <a:rPr lang="zh-CN" altLang="en-US" sz="2800" b="1" dirty="0">
                <a:latin typeface="Times New Roman" panose="02020603050405020304" pitchFamily="18" charset="0"/>
              </a:rPr>
              <a:t>少数载流子</a:t>
            </a:r>
            <a:r>
              <a:rPr lang="en-US" altLang="zh-CN" sz="2800" b="1">
                <a:latin typeface="Times New Roman" panose="02020603050405020304" pitchFamily="18" charset="0"/>
              </a:rPr>
              <a:t>——</a:t>
            </a:r>
            <a:r>
              <a:rPr lang="zh-CN" altLang="en-US" sz="2800" b="1" dirty="0">
                <a:latin typeface="Times New Roman" panose="02020603050405020304" pitchFamily="18" charset="0"/>
              </a:rPr>
              <a:t>自由电子</a:t>
            </a:r>
            <a:endParaRPr lang="zh-CN" altLang="en-US" sz="2800" b="1" dirty="0">
              <a:latin typeface="Times New Roman" panose="02020603050405020304" pitchFamily="18" charset="0"/>
            </a:endParaRPr>
          </a:p>
        </p:txBody>
      </p:sp>
      <p:grpSp>
        <p:nvGrpSpPr>
          <p:cNvPr id="145417" name="组合 145416"/>
          <p:cNvGrpSpPr/>
          <p:nvPr/>
        </p:nvGrpSpPr>
        <p:grpSpPr>
          <a:xfrm>
            <a:off x="5105400" y="2286000"/>
            <a:ext cx="3330575" cy="2443163"/>
            <a:chOff x="3224" y="1622"/>
            <a:chExt cx="2098" cy="1539"/>
          </a:xfrm>
        </p:grpSpPr>
        <p:sp>
          <p:nvSpPr>
            <p:cNvPr id="145418" name="矩形 145417"/>
            <p:cNvSpPr/>
            <p:nvPr/>
          </p:nvSpPr>
          <p:spPr>
            <a:xfrm>
              <a:off x="3224" y="1867"/>
              <a:ext cx="2098" cy="1294"/>
            </a:xfrm>
            <a:prstGeom prst="rect">
              <a:avLst/>
            </a:prstGeom>
            <a:noFill/>
            <a:ln w="19050" cap="flat" cmpd="sng">
              <a:solidFill>
                <a:srgbClr val="000000"/>
              </a:solidFill>
              <a:prstDash val="solid"/>
              <a:miter/>
              <a:headEnd type="none" w="med" len="med"/>
              <a:tailEnd type="none" w="med" len="med"/>
            </a:ln>
          </p:spPr>
          <p:txBody>
            <a:bodyPr/>
            <a:lstStyle/>
            <a:p>
              <a:endParaRPr lang="zh-CN" altLang="en-US"/>
            </a:p>
          </p:txBody>
        </p:sp>
        <p:sp>
          <p:nvSpPr>
            <p:cNvPr id="145419" name="矩形 145418"/>
            <p:cNvSpPr/>
            <p:nvPr/>
          </p:nvSpPr>
          <p:spPr>
            <a:xfrm>
              <a:off x="3525" y="199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0" name="矩形 145419"/>
            <p:cNvSpPr/>
            <p:nvPr/>
          </p:nvSpPr>
          <p:spPr>
            <a:xfrm>
              <a:off x="3551" y="2407"/>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1" name="矩形 145420"/>
            <p:cNvSpPr/>
            <p:nvPr/>
          </p:nvSpPr>
          <p:spPr>
            <a:xfrm>
              <a:off x="3578" y="2838"/>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2" name="矩形 145421"/>
            <p:cNvSpPr/>
            <p:nvPr/>
          </p:nvSpPr>
          <p:spPr>
            <a:xfrm>
              <a:off x="4061" y="283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3" name="矩形 145422"/>
            <p:cNvSpPr/>
            <p:nvPr/>
          </p:nvSpPr>
          <p:spPr>
            <a:xfrm>
              <a:off x="4015" y="237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4" name="矩形 145423"/>
            <p:cNvSpPr/>
            <p:nvPr/>
          </p:nvSpPr>
          <p:spPr>
            <a:xfrm>
              <a:off x="3994"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5" name="矩形 145424"/>
            <p:cNvSpPr/>
            <p:nvPr/>
          </p:nvSpPr>
          <p:spPr>
            <a:xfrm>
              <a:off x="4466" y="238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6" name="矩形 145425"/>
            <p:cNvSpPr/>
            <p:nvPr/>
          </p:nvSpPr>
          <p:spPr>
            <a:xfrm>
              <a:off x="4511" y="282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7" name="矩形 145426"/>
            <p:cNvSpPr/>
            <p:nvPr/>
          </p:nvSpPr>
          <p:spPr>
            <a:xfrm>
              <a:off x="4453"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8" name="矩形 145427"/>
            <p:cNvSpPr/>
            <p:nvPr/>
          </p:nvSpPr>
          <p:spPr>
            <a:xfrm>
              <a:off x="4882" y="1971"/>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29" name="矩形 145428"/>
            <p:cNvSpPr/>
            <p:nvPr/>
          </p:nvSpPr>
          <p:spPr>
            <a:xfrm>
              <a:off x="4893" y="236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30" name="矩形 145429"/>
            <p:cNvSpPr/>
            <p:nvPr/>
          </p:nvSpPr>
          <p:spPr>
            <a:xfrm>
              <a:off x="4931" y="281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5431" name="矩形 145430"/>
            <p:cNvSpPr/>
            <p:nvPr/>
          </p:nvSpPr>
          <p:spPr>
            <a:xfrm>
              <a:off x="3952" y="1622"/>
              <a:ext cx="864" cy="230"/>
            </a:xfrm>
            <a:prstGeom prst="rect">
              <a:avLst/>
            </a:prstGeom>
            <a:noFill/>
            <a:ln w="9525">
              <a:noFill/>
            </a:ln>
          </p:spPr>
          <p:txBody>
            <a:bodyPr wrap="none" lIns="0" tIns="0" rIns="0" bIns="0">
              <a:spAutoFit/>
            </a:bodyPr>
            <a:lstStyle/>
            <a:p>
              <a:pPr eaLnBrk="0" hangingPunct="0"/>
              <a:r>
                <a:rPr lang="en-US" altLang="zh-CN" dirty="0">
                  <a:solidFill>
                    <a:srgbClr val="400000"/>
                  </a:solidFill>
                  <a:latin typeface="宋体" panose="02010600030101010101" pitchFamily="2" charset="-122"/>
                </a:rPr>
                <a:t>P</a:t>
              </a:r>
              <a:r>
                <a:rPr lang="zh-CN" altLang="en-US"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5432" name="椭圆 145431"/>
            <p:cNvSpPr/>
            <p:nvPr/>
          </p:nvSpPr>
          <p:spPr>
            <a:xfrm>
              <a:off x="3515" y="198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33" name="椭圆 145432"/>
            <p:cNvSpPr/>
            <p:nvPr/>
          </p:nvSpPr>
          <p:spPr>
            <a:xfrm>
              <a:off x="3759" y="197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4" name="椭圆 145433"/>
            <p:cNvSpPr/>
            <p:nvPr/>
          </p:nvSpPr>
          <p:spPr>
            <a:xfrm>
              <a:off x="3528" y="2392"/>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35" name="椭圆 145434"/>
            <p:cNvSpPr/>
            <p:nvPr/>
          </p:nvSpPr>
          <p:spPr>
            <a:xfrm>
              <a:off x="3772" y="2380"/>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6" name="椭圆 145435"/>
            <p:cNvSpPr/>
            <p:nvPr/>
          </p:nvSpPr>
          <p:spPr>
            <a:xfrm>
              <a:off x="3808" y="2819"/>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7" name="椭圆 145436"/>
            <p:cNvSpPr/>
            <p:nvPr/>
          </p:nvSpPr>
          <p:spPr>
            <a:xfrm>
              <a:off x="3564" y="2832"/>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38" name="椭圆 145437"/>
            <p:cNvSpPr/>
            <p:nvPr/>
          </p:nvSpPr>
          <p:spPr>
            <a:xfrm>
              <a:off x="4236" y="2368"/>
              <a:ext cx="109"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39" name="椭圆 145438"/>
            <p:cNvSpPr/>
            <p:nvPr/>
          </p:nvSpPr>
          <p:spPr>
            <a:xfrm>
              <a:off x="3991"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0" name="椭圆 145439"/>
            <p:cNvSpPr/>
            <p:nvPr/>
          </p:nvSpPr>
          <p:spPr>
            <a:xfrm>
              <a:off x="4223"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1" name="椭圆 145440"/>
            <p:cNvSpPr/>
            <p:nvPr/>
          </p:nvSpPr>
          <p:spPr>
            <a:xfrm>
              <a:off x="4272"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2" name="椭圆 145441"/>
            <p:cNvSpPr/>
            <p:nvPr/>
          </p:nvSpPr>
          <p:spPr>
            <a:xfrm>
              <a:off x="4028" y="281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3" name="椭圆 145442"/>
            <p:cNvSpPr/>
            <p:nvPr/>
          </p:nvSpPr>
          <p:spPr>
            <a:xfrm>
              <a:off x="3979"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4" name="椭圆 145443"/>
            <p:cNvSpPr/>
            <p:nvPr/>
          </p:nvSpPr>
          <p:spPr>
            <a:xfrm>
              <a:off x="4687" y="2368"/>
              <a:ext cx="110"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5" name="椭圆 145444"/>
            <p:cNvSpPr/>
            <p:nvPr/>
          </p:nvSpPr>
          <p:spPr>
            <a:xfrm>
              <a:off x="4724"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6" name="椭圆 145445"/>
            <p:cNvSpPr/>
            <p:nvPr/>
          </p:nvSpPr>
          <p:spPr>
            <a:xfrm>
              <a:off x="4431"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7" name="椭圆 145446"/>
            <p:cNvSpPr/>
            <p:nvPr/>
          </p:nvSpPr>
          <p:spPr>
            <a:xfrm>
              <a:off x="4443"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48" name="椭圆 145447"/>
            <p:cNvSpPr/>
            <p:nvPr/>
          </p:nvSpPr>
          <p:spPr>
            <a:xfrm>
              <a:off x="4675"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49" name="椭圆 145448"/>
            <p:cNvSpPr/>
            <p:nvPr/>
          </p:nvSpPr>
          <p:spPr>
            <a:xfrm>
              <a:off x="4480" y="2819"/>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0" name="椭圆 145449"/>
            <p:cNvSpPr/>
            <p:nvPr/>
          </p:nvSpPr>
          <p:spPr>
            <a:xfrm>
              <a:off x="4870" y="2368"/>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1" name="椭圆 145450"/>
            <p:cNvSpPr/>
            <p:nvPr/>
          </p:nvSpPr>
          <p:spPr>
            <a:xfrm>
              <a:off x="5114" y="235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52" name="椭圆 145451"/>
            <p:cNvSpPr/>
            <p:nvPr/>
          </p:nvSpPr>
          <p:spPr>
            <a:xfrm>
              <a:off x="4907" y="280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3" name="椭圆 145452"/>
            <p:cNvSpPr/>
            <p:nvPr/>
          </p:nvSpPr>
          <p:spPr>
            <a:xfrm>
              <a:off x="5151" y="279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54" name="椭圆 145453"/>
            <p:cNvSpPr/>
            <p:nvPr/>
          </p:nvSpPr>
          <p:spPr>
            <a:xfrm>
              <a:off x="4858" y="1965"/>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5455" name="椭圆 145454"/>
            <p:cNvSpPr/>
            <p:nvPr/>
          </p:nvSpPr>
          <p:spPr>
            <a:xfrm>
              <a:off x="5102" y="1952"/>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5456" name="椭圆 145455"/>
            <p:cNvSpPr/>
            <p:nvPr/>
          </p:nvSpPr>
          <p:spPr>
            <a:xfrm>
              <a:off x="3312" y="2352"/>
              <a:ext cx="98" cy="97"/>
            </a:xfrm>
            <a:prstGeom prst="ellipse">
              <a:avLst/>
            </a:prstGeom>
            <a:solidFill>
              <a:srgbClr val="FF0000"/>
            </a:solidFill>
            <a:ln w="19050" cap="flat" cmpd="sng">
              <a:solidFill>
                <a:srgbClr val="FF0000"/>
              </a:solidFill>
              <a:prstDash val="solid"/>
              <a:headEnd type="none" w="med" len="med"/>
              <a:tailEnd type="none" w="med" len="med"/>
            </a:ln>
          </p:spPr>
          <p:txBody>
            <a:bodyPr/>
            <a:lstStyle/>
            <a:p>
              <a:endParaRPr lang="zh-CN" altLang="en-US"/>
            </a:p>
          </p:txBody>
        </p:sp>
        <p:sp>
          <p:nvSpPr>
            <p:cNvPr id="145457" name="椭圆 145456"/>
            <p:cNvSpPr/>
            <p:nvPr/>
          </p:nvSpPr>
          <p:spPr>
            <a:xfrm>
              <a:off x="3312" y="2544"/>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grpSp>
      <p:sp>
        <p:nvSpPr>
          <p:cNvPr id="145458" name="圆角矩形标注 145457"/>
          <p:cNvSpPr/>
          <p:nvPr/>
        </p:nvSpPr>
        <p:spPr>
          <a:xfrm>
            <a:off x="7391400" y="4953000"/>
            <a:ext cx="1536700" cy="527050"/>
          </a:xfrm>
          <a:prstGeom prst="wedgeRoundRectCallout">
            <a:avLst>
              <a:gd name="adj1" fmla="val -16116"/>
              <a:gd name="adj2" fmla="val -123194"/>
              <a:gd name="adj3" fmla="val 16667"/>
            </a:avLst>
          </a:prstGeom>
          <a:solidFill>
            <a:srgbClr val="FF99CC"/>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受主离子</a:t>
            </a:r>
            <a:endParaRPr lang="zh-CN" altLang="en-US" sz="3200" b="1" dirty="0">
              <a:latin typeface="Times New Roman" panose="02020603050405020304" pitchFamily="18" charset="0"/>
              <a:ea typeface="长城楷体" pitchFamily="49" charset="-122"/>
            </a:endParaRPr>
          </a:p>
        </p:txBody>
      </p:sp>
      <p:sp>
        <p:nvSpPr>
          <p:cNvPr id="145459" name="圆角矩形标注 145458"/>
          <p:cNvSpPr/>
          <p:nvPr/>
        </p:nvSpPr>
        <p:spPr>
          <a:xfrm>
            <a:off x="8001000" y="1828800"/>
            <a:ext cx="879475" cy="527050"/>
          </a:xfrm>
          <a:prstGeom prst="wedgeRoundRectCallout">
            <a:avLst>
              <a:gd name="adj1" fmla="val -19676"/>
              <a:gd name="adj2" fmla="val 376204"/>
              <a:gd name="adj3" fmla="val 16667"/>
            </a:avLst>
          </a:prstGeom>
          <a:solidFill>
            <a:srgbClr val="99CC00"/>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空穴</a:t>
            </a:r>
            <a:endParaRPr lang="zh-CN" altLang="en-US" sz="3200" b="1">
              <a:solidFill>
                <a:srgbClr val="000000"/>
              </a:solidFill>
              <a:latin typeface="Times New Roman" panose="02020603050405020304" pitchFamily="18" charset="0"/>
              <a:ea typeface="长城楷体" pitchFamily="49" charset="-122"/>
            </a:endParaRPr>
          </a:p>
        </p:txBody>
      </p:sp>
      <p:sp>
        <p:nvSpPr>
          <p:cNvPr id="145460" name="圆角矩形标注 145459"/>
          <p:cNvSpPr/>
          <p:nvPr/>
        </p:nvSpPr>
        <p:spPr>
          <a:xfrm>
            <a:off x="4876800" y="1524000"/>
            <a:ext cx="1863725" cy="527050"/>
          </a:xfrm>
          <a:prstGeom prst="wedgeRoundRectCallout">
            <a:avLst>
              <a:gd name="adj1" fmla="val -25722"/>
              <a:gd name="adj2" fmla="val 291866"/>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电子空穴对</a:t>
            </a:r>
            <a:endParaRPr lang="zh-CN" altLang="en-US" sz="3200" b="1">
              <a:latin typeface="Times New Roman" panose="02020603050405020304" pitchFamily="18" charset="0"/>
              <a:ea typeface="长城楷体" pitchFamily="49" charset="-122"/>
            </a:endParaRPr>
          </a:p>
        </p:txBody>
      </p:sp>
      <p:sp>
        <p:nvSpPr>
          <p:cNvPr id="145461" name="文本框 145460"/>
          <p:cNvSpPr txBox="1"/>
          <p:nvPr/>
        </p:nvSpPr>
        <p:spPr>
          <a:xfrm>
            <a:off x="784225" y="326390"/>
            <a:ext cx="3140075" cy="579438"/>
          </a:xfrm>
          <a:prstGeom prst="rect">
            <a:avLst/>
          </a:prstGeom>
          <a:noFill/>
          <a:ln w="9525">
            <a:noFill/>
          </a:ln>
        </p:spPr>
        <p:txBody>
          <a:bodyPr anchor="ctr">
            <a:spAutoFit/>
          </a:bodyPr>
          <a:lstStyle/>
          <a:p>
            <a:pPr eaLnBrk="0" hangingPunct="0"/>
            <a:r>
              <a:rPr lang="en-US" altLang="zh-CN" sz="3200" b="1">
                <a:solidFill>
                  <a:srgbClr val="0000FF"/>
                </a:solidFill>
                <a:latin typeface="黑体" panose="02010609060101010101" pitchFamily="2" charset="-122"/>
                <a:ea typeface="黑体" panose="02010609060101010101" pitchFamily="2" charset="-122"/>
              </a:rPr>
              <a:t>2.</a:t>
            </a:r>
            <a:r>
              <a:rPr lang="en-US" altLang="zh-CN" sz="3200" b="1">
                <a:solidFill>
                  <a:srgbClr val="A50021"/>
                </a:solidFill>
                <a:latin typeface="黑体" panose="02010609060101010101" pitchFamily="2" charset="-122"/>
                <a:ea typeface="黑体" panose="02010609060101010101" pitchFamily="2" charset="-122"/>
                <a:hlinkClick r:id="" action="ppaction://noaction"/>
              </a:rPr>
              <a:t> </a:t>
            </a:r>
            <a:r>
              <a:rPr lang="en-US" altLang="zh-CN" sz="3200" b="1">
                <a:solidFill>
                  <a:srgbClr val="A50021"/>
                </a:solidFill>
                <a:latin typeface="Times New Roman" panose="02020603050405020304" pitchFamily="18" charset="0"/>
                <a:ea typeface="黑体" panose="02010609060101010101" pitchFamily="2" charset="-122"/>
                <a:hlinkClick r:id="" action="ppaction://noaction"/>
              </a:rPr>
              <a:t>P</a:t>
            </a:r>
            <a:r>
              <a:rPr lang="zh-CN" altLang="en-US" sz="3200" b="1" dirty="0">
                <a:solidFill>
                  <a:srgbClr val="A50021"/>
                </a:solidFill>
                <a:latin typeface="黑体" panose="02010609060101010101" pitchFamily="2" charset="-122"/>
                <a:ea typeface="黑体" panose="02010609060101010101" pitchFamily="2" charset="-122"/>
                <a:hlinkClick r:id="" action="ppaction://noaction"/>
              </a:rPr>
              <a:t>型半导体</a:t>
            </a:r>
            <a:endParaRPr lang="zh-CN" altLang="en-US" sz="2800">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blinds(vertical)">
                                      <p:cBhvr>
                                        <p:cTn id="7" dur="500"/>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5414"/>
                                        </p:tgtEl>
                                        <p:attrNameLst>
                                          <p:attrName>style.visibility</p:attrName>
                                        </p:attrNameLst>
                                      </p:cBhvr>
                                      <p:to>
                                        <p:strVal val="visible"/>
                                      </p:to>
                                    </p:set>
                                    <p:animEffect transition="in" filter="blinds(horizontal)">
                                      <p:cBhvr>
                                        <p:cTn id="12" dur="500"/>
                                        <p:tgtEl>
                                          <p:spTgt spid="1454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5413"/>
                                        </p:tgtEl>
                                        <p:attrNameLst>
                                          <p:attrName>style.visibility</p:attrName>
                                        </p:attrNameLst>
                                      </p:cBhvr>
                                      <p:to>
                                        <p:strVal val="visible"/>
                                      </p:to>
                                    </p:set>
                                    <p:animEffect transition="in" filter="strips(downRight)">
                                      <p:cBhvr>
                                        <p:cTn id="17" dur="500"/>
                                        <p:tgtEl>
                                          <p:spTgt spid="1454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5412"/>
                                        </p:tgtEl>
                                        <p:attrNameLst>
                                          <p:attrName>style.visibility</p:attrName>
                                        </p:attrNameLst>
                                      </p:cBhvr>
                                      <p:to>
                                        <p:strVal val="visible"/>
                                      </p:to>
                                    </p:set>
                                    <p:animEffect transition="in" filter="strips(downRight)">
                                      <p:cBhvr>
                                        <p:cTn id="22" dur="500"/>
                                        <p:tgtEl>
                                          <p:spTgt spid="1454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45411"/>
                                        </p:tgtEl>
                                        <p:attrNameLst>
                                          <p:attrName>style.visibility</p:attrName>
                                        </p:attrNameLst>
                                      </p:cBhvr>
                                      <p:to>
                                        <p:strVal val="visible"/>
                                      </p:to>
                                    </p:set>
                                    <p:animEffect transition="in" filter="strips(downRight)">
                                      <p:cBhvr>
                                        <p:cTn id="27" dur="500"/>
                                        <p:tgtEl>
                                          <p:spTgt spid="1454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5417"/>
                                        </p:tgtEl>
                                        <p:attrNameLst>
                                          <p:attrName>style.visibility</p:attrName>
                                        </p:attrNameLst>
                                      </p:cBhvr>
                                      <p:to>
                                        <p:strVal val="visible"/>
                                      </p:to>
                                    </p:set>
                                    <p:animEffect transition="in" filter="blinds(horizontal)">
                                      <p:cBhvr>
                                        <p:cTn id="32" dur="500"/>
                                        <p:tgtEl>
                                          <p:spTgt spid="14541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45459"/>
                                        </p:tgtEl>
                                        <p:attrNameLst>
                                          <p:attrName>style.visibility</p:attrName>
                                        </p:attrNameLst>
                                      </p:cBhvr>
                                      <p:to>
                                        <p:strVal val="visible"/>
                                      </p:to>
                                    </p:set>
                                    <p:animEffect transition="in" filter="strips(downLeft)">
                                      <p:cBhvr>
                                        <p:cTn id="37" dur="500"/>
                                        <p:tgtEl>
                                          <p:spTgt spid="145459"/>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5458"/>
                                        </p:tgtEl>
                                        <p:attrNameLst>
                                          <p:attrName>style.visibility</p:attrName>
                                        </p:attrNameLst>
                                      </p:cBhvr>
                                      <p:to>
                                        <p:strVal val="visible"/>
                                      </p:to>
                                    </p:set>
                                    <p:animEffect transition="in" filter="strips(downRight)">
                                      <p:cBhvr>
                                        <p:cTn id="42" dur="500"/>
                                        <p:tgtEl>
                                          <p:spTgt spid="14545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45460"/>
                                        </p:tgtEl>
                                        <p:attrNameLst>
                                          <p:attrName>style.visibility</p:attrName>
                                        </p:attrNameLst>
                                      </p:cBhvr>
                                      <p:to>
                                        <p:strVal val="visible"/>
                                      </p:to>
                                    </p:set>
                                    <p:animEffect transition="in" filter="strips(downRight)">
                                      <p:cBhvr>
                                        <p:cTn id="47" dur="500"/>
                                        <p:tgtEl>
                                          <p:spTgt spid="1454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5415"/>
                                        </p:tgtEl>
                                        <p:attrNameLst>
                                          <p:attrName>style.visibility</p:attrName>
                                        </p:attrNameLst>
                                      </p:cBhvr>
                                      <p:to>
                                        <p:strVal val="visible"/>
                                      </p:to>
                                    </p:set>
                                    <p:animEffect transition="in" filter="blinds(horizontal)">
                                      <p:cBhvr>
                                        <p:cTn id="52" dur="500"/>
                                        <p:tgtEl>
                                          <p:spTgt spid="1454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5416"/>
                                        </p:tgtEl>
                                        <p:attrNameLst>
                                          <p:attrName>style.visibility</p:attrName>
                                        </p:attrNameLst>
                                      </p:cBhvr>
                                      <p:to>
                                        <p:strVal val="visible"/>
                                      </p:to>
                                    </p:set>
                                    <p:animEffect transition="in" filter="blinds(horizontal)">
                                      <p:cBhvr>
                                        <p:cTn id="57" dur="500"/>
                                        <p:tgtEl>
                                          <p:spTgt spid="145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ldLvl="0" animBg="1"/>
      <p:bldP spid="145412" grpId="0" bldLvl="0" animBg="1"/>
      <p:bldP spid="145413" grpId="0" bldLvl="0" animBg="1"/>
      <p:bldP spid="145415" grpId="0"/>
      <p:bldP spid="145416" grpId="0"/>
      <p:bldP spid="145458" grpId="0" bldLvl="0" animBg="1"/>
      <p:bldP spid="145459" grpId="0" bldLvl="0" animBg="1"/>
      <p:bldP spid="14546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文本框 146433"/>
          <p:cNvSpPr txBox="1"/>
          <p:nvPr/>
        </p:nvSpPr>
        <p:spPr>
          <a:xfrm>
            <a:off x="2514600" y="457200"/>
            <a:ext cx="3867150" cy="579438"/>
          </a:xfrm>
          <a:prstGeom prst="rect">
            <a:avLst/>
          </a:prstGeom>
          <a:noFill/>
          <a:ln w="38100">
            <a:noFill/>
          </a:ln>
        </p:spPr>
        <p:txBody>
          <a:bodyPr wrap="none" lIns="90000" tIns="46800" rIns="90000" bIns="46800" anchor="ctr">
            <a:spAutoFit/>
          </a:bodyPr>
          <a:lstStyle/>
          <a:p>
            <a:pPr eaLnBrk="0" hangingPunct="0">
              <a:spcBef>
                <a:spcPct val="50000"/>
              </a:spcBef>
            </a:pPr>
            <a:r>
              <a:rPr lang="zh-CN" altLang="en-US" sz="3200" b="1" dirty="0">
                <a:solidFill>
                  <a:srgbClr val="FF3300"/>
                </a:solidFill>
                <a:latin typeface="Times New Roman" panose="02020603050405020304" pitchFamily="18" charset="0"/>
                <a:ea typeface="楷体_GB2312" pitchFamily="49" charset="-122"/>
              </a:rPr>
              <a:t>杂质半导体的示意图</a:t>
            </a:r>
            <a:endParaRPr lang="zh-CN" altLang="en-US" sz="3200" b="1">
              <a:solidFill>
                <a:srgbClr val="CC0099"/>
              </a:solidFill>
              <a:latin typeface="Times New Roman" panose="02020603050405020304" pitchFamily="18" charset="0"/>
              <a:ea typeface="楷体_GB2312" pitchFamily="49" charset="-122"/>
            </a:endParaRPr>
          </a:p>
        </p:txBody>
      </p:sp>
      <p:grpSp>
        <p:nvGrpSpPr>
          <p:cNvPr id="146435" name="组合 146434"/>
          <p:cNvGrpSpPr/>
          <p:nvPr/>
        </p:nvGrpSpPr>
        <p:grpSpPr>
          <a:xfrm>
            <a:off x="4953000" y="1524000"/>
            <a:ext cx="3505200" cy="2541588"/>
            <a:chOff x="3360" y="1427"/>
            <a:chExt cx="2208" cy="1601"/>
          </a:xfrm>
        </p:grpSpPr>
        <p:sp>
          <p:nvSpPr>
            <p:cNvPr id="146436" name="矩形 146435"/>
            <p:cNvSpPr/>
            <p:nvPr/>
          </p:nvSpPr>
          <p:spPr>
            <a:xfrm>
              <a:off x="3360" y="1728"/>
              <a:ext cx="2208" cy="1300"/>
            </a:xfrm>
            <a:prstGeom prst="rect">
              <a:avLst/>
            </a:prstGeom>
            <a:noFill/>
            <a:ln w="22225" cap="flat" cmpd="sng">
              <a:solidFill>
                <a:srgbClr val="000000"/>
              </a:solidFill>
              <a:prstDash val="solid"/>
              <a:miter/>
              <a:headEnd type="none" w="med" len="med"/>
              <a:tailEnd type="none" w="med" len="med"/>
            </a:ln>
          </p:spPr>
          <p:txBody>
            <a:bodyPr/>
            <a:lstStyle/>
            <a:p>
              <a:endParaRPr lang="zh-CN" altLang="en-US"/>
            </a:p>
          </p:txBody>
        </p:sp>
        <p:sp>
          <p:nvSpPr>
            <p:cNvPr id="146437" name="矩形 146436"/>
            <p:cNvSpPr/>
            <p:nvPr/>
          </p:nvSpPr>
          <p:spPr>
            <a:xfrm>
              <a:off x="3691"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38" name="矩形 146437"/>
            <p:cNvSpPr/>
            <p:nvPr/>
          </p:nvSpPr>
          <p:spPr>
            <a:xfrm>
              <a:off x="369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39" name="矩形 146438"/>
            <p:cNvSpPr/>
            <p:nvPr/>
          </p:nvSpPr>
          <p:spPr>
            <a:xfrm>
              <a:off x="3704"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0" name="矩形 146439"/>
            <p:cNvSpPr/>
            <p:nvPr/>
          </p:nvSpPr>
          <p:spPr>
            <a:xfrm>
              <a:off x="4127"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1" name="矩形 146440"/>
            <p:cNvSpPr/>
            <p:nvPr/>
          </p:nvSpPr>
          <p:spPr>
            <a:xfrm>
              <a:off x="413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2" name="矩形 146441"/>
            <p:cNvSpPr/>
            <p:nvPr/>
          </p:nvSpPr>
          <p:spPr>
            <a:xfrm>
              <a:off x="4142"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3" name="矩形 146442"/>
            <p:cNvSpPr/>
            <p:nvPr/>
          </p:nvSpPr>
          <p:spPr>
            <a:xfrm>
              <a:off x="4614" y="1788"/>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4" name="矩形 146443"/>
            <p:cNvSpPr/>
            <p:nvPr/>
          </p:nvSpPr>
          <p:spPr>
            <a:xfrm>
              <a:off x="4613" y="2213"/>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5" name="矩形 146444"/>
            <p:cNvSpPr/>
            <p:nvPr/>
          </p:nvSpPr>
          <p:spPr>
            <a:xfrm>
              <a:off x="4628" y="2657"/>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6" name="矩形 146445"/>
            <p:cNvSpPr/>
            <p:nvPr/>
          </p:nvSpPr>
          <p:spPr>
            <a:xfrm>
              <a:off x="5082" y="1809"/>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7" name="矩形 146446"/>
            <p:cNvSpPr/>
            <p:nvPr/>
          </p:nvSpPr>
          <p:spPr>
            <a:xfrm>
              <a:off x="5082"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8" name="矩形 146447"/>
            <p:cNvSpPr/>
            <p:nvPr/>
          </p:nvSpPr>
          <p:spPr>
            <a:xfrm>
              <a:off x="5086" y="267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6449" name="矩形 146448"/>
            <p:cNvSpPr/>
            <p:nvPr/>
          </p:nvSpPr>
          <p:spPr>
            <a:xfrm>
              <a:off x="4141" y="1427"/>
              <a:ext cx="900" cy="240"/>
            </a:xfrm>
            <a:prstGeom prst="rect">
              <a:avLst/>
            </a:prstGeom>
            <a:noFill/>
            <a:ln w="9525">
              <a:noFill/>
            </a:ln>
          </p:spPr>
          <p:txBody>
            <a:bodyPr wrap="none" lIns="0" tIns="0" rIns="0" bIns="0">
              <a:spAutoFit/>
            </a:bodyPr>
            <a:lstStyle/>
            <a:p>
              <a:pPr eaLnBrk="0" hangingPunct="0"/>
              <a:r>
                <a:rPr lang="en-US" altLang="zh-CN" sz="2500" dirty="0">
                  <a:solidFill>
                    <a:srgbClr val="400000"/>
                  </a:solidFill>
                  <a:latin typeface="宋体" panose="02010600030101010101" pitchFamily="2" charset="-122"/>
                </a:rPr>
                <a:t>N</a:t>
              </a:r>
              <a:r>
                <a:rPr lang="zh-CN" altLang="en-US" sz="2500"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6450" name="椭圆 146449"/>
            <p:cNvSpPr/>
            <p:nvPr/>
          </p:nvSpPr>
          <p:spPr>
            <a:xfrm>
              <a:off x="3606"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1" name="椭圆 146450"/>
            <p:cNvSpPr/>
            <p:nvPr/>
          </p:nvSpPr>
          <p:spPr>
            <a:xfrm>
              <a:off x="3888"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2" name="椭圆 146451"/>
            <p:cNvSpPr/>
            <p:nvPr/>
          </p:nvSpPr>
          <p:spPr>
            <a:xfrm>
              <a:off x="3606"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3" name="椭圆 146452"/>
            <p:cNvSpPr/>
            <p:nvPr/>
          </p:nvSpPr>
          <p:spPr>
            <a:xfrm>
              <a:off x="3888"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4" name="椭圆 146453"/>
            <p:cNvSpPr/>
            <p:nvPr/>
          </p:nvSpPr>
          <p:spPr>
            <a:xfrm>
              <a:off x="3619"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5" name="椭圆 146454"/>
            <p:cNvSpPr/>
            <p:nvPr/>
          </p:nvSpPr>
          <p:spPr>
            <a:xfrm>
              <a:off x="3888"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6" name="椭圆 146455"/>
            <p:cNvSpPr/>
            <p:nvPr/>
          </p:nvSpPr>
          <p:spPr>
            <a:xfrm>
              <a:off x="432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57" name="椭圆 146456"/>
            <p:cNvSpPr/>
            <p:nvPr/>
          </p:nvSpPr>
          <p:spPr>
            <a:xfrm>
              <a:off x="4051" y="1800"/>
              <a:ext cx="244"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8" name="椭圆 146457"/>
            <p:cNvSpPr/>
            <p:nvPr/>
          </p:nvSpPr>
          <p:spPr>
            <a:xfrm>
              <a:off x="4051" y="2235"/>
              <a:ext cx="244"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59" name="椭圆 146458"/>
            <p:cNvSpPr/>
            <p:nvPr/>
          </p:nvSpPr>
          <p:spPr>
            <a:xfrm>
              <a:off x="432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0" name="椭圆 146459"/>
            <p:cNvSpPr/>
            <p:nvPr/>
          </p:nvSpPr>
          <p:spPr>
            <a:xfrm>
              <a:off x="4320"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1" name="椭圆 146460"/>
            <p:cNvSpPr/>
            <p:nvPr/>
          </p:nvSpPr>
          <p:spPr>
            <a:xfrm>
              <a:off x="4065"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2" name="椭圆 146461"/>
            <p:cNvSpPr/>
            <p:nvPr/>
          </p:nvSpPr>
          <p:spPr>
            <a:xfrm>
              <a:off x="4800" y="1824"/>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3" name="椭圆 146462"/>
            <p:cNvSpPr/>
            <p:nvPr/>
          </p:nvSpPr>
          <p:spPr>
            <a:xfrm>
              <a:off x="4538" y="178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4" name="椭圆 146463"/>
            <p:cNvSpPr/>
            <p:nvPr/>
          </p:nvSpPr>
          <p:spPr>
            <a:xfrm>
              <a:off x="4538" y="2223"/>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5" name="椭圆 146464"/>
            <p:cNvSpPr/>
            <p:nvPr/>
          </p:nvSpPr>
          <p:spPr>
            <a:xfrm>
              <a:off x="4800" y="2256"/>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6" name="椭圆 146465"/>
            <p:cNvSpPr/>
            <p:nvPr/>
          </p:nvSpPr>
          <p:spPr>
            <a:xfrm>
              <a:off x="4812" y="2670"/>
              <a:ext cx="109"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7" name="椭圆 146466"/>
            <p:cNvSpPr/>
            <p:nvPr/>
          </p:nvSpPr>
          <p:spPr>
            <a:xfrm>
              <a:off x="4551" y="265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68" name="椭圆 146467"/>
            <p:cNvSpPr/>
            <p:nvPr/>
          </p:nvSpPr>
          <p:spPr>
            <a:xfrm>
              <a:off x="528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69" name="椭圆 146468"/>
            <p:cNvSpPr/>
            <p:nvPr/>
          </p:nvSpPr>
          <p:spPr>
            <a:xfrm>
              <a:off x="4997"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70" name="椭圆 146469"/>
            <p:cNvSpPr/>
            <p:nvPr/>
          </p:nvSpPr>
          <p:spPr>
            <a:xfrm>
              <a:off x="4997"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71" name="椭圆 146470"/>
            <p:cNvSpPr/>
            <p:nvPr/>
          </p:nvSpPr>
          <p:spPr>
            <a:xfrm>
              <a:off x="528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72" name="椭圆 146471"/>
            <p:cNvSpPr/>
            <p:nvPr/>
          </p:nvSpPr>
          <p:spPr>
            <a:xfrm>
              <a:off x="5280" y="2688"/>
              <a:ext cx="96" cy="96"/>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6473" name="椭圆 146472"/>
            <p:cNvSpPr/>
            <p:nvPr/>
          </p:nvSpPr>
          <p:spPr>
            <a:xfrm>
              <a:off x="5011"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6474" name="椭圆 146473"/>
            <p:cNvSpPr/>
            <p:nvPr/>
          </p:nvSpPr>
          <p:spPr>
            <a:xfrm>
              <a:off x="3408" y="2496"/>
              <a:ext cx="136" cy="137"/>
            </a:xfrm>
            <a:prstGeom prst="ellipse">
              <a:avLst/>
            </a:prstGeom>
            <a:noFill/>
            <a:ln w="22225" cap="flat" cmpd="sng">
              <a:solidFill>
                <a:srgbClr val="0080FF"/>
              </a:solidFill>
              <a:prstDash val="solid"/>
              <a:headEnd type="none" w="med" len="med"/>
              <a:tailEnd type="none" w="med" len="med"/>
            </a:ln>
          </p:spPr>
          <p:txBody>
            <a:bodyPr/>
            <a:lstStyle/>
            <a:p>
              <a:endParaRPr lang="zh-CN" altLang="en-US"/>
            </a:p>
          </p:txBody>
        </p:sp>
        <p:sp>
          <p:nvSpPr>
            <p:cNvPr id="146475" name="椭圆 146474"/>
            <p:cNvSpPr/>
            <p:nvPr/>
          </p:nvSpPr>
          <p:spPr>
            <a:xfrm>
              <a:off x="3408" y="2352"/>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grpSp>
      <p:sp>
        <p:nvSpPr>
          <p:cNvPr id="146476" name="圆角矩形标注 146475"/>
          <p:cNvSpPr/>
          <p:nvPr/>
        </p:nvSpPr>
        <p:spPr>
          <a:xfrm>
            <a:off x="7010400" y="838200"/>
            <a:ext cx="1905000" cy="527050"/>
          </a:xfrm>
          <a:prstGeom prst="wedgeRoundRectCallout">
            <a:avLst>
              <a:gd name="adj1" fmla="val 6750"/>
              <a:gd name="adj2" fmla="val 183134"/>
              <a:gd name="adj3" fmla="val 16667"/>
            </a:avLst>
          </a:prstGeom>
          <a:solidFill>
            <a:srgbClr val="99CC00"/>
          </a:solidFill>
          <a:ln w="38100" cap="flat" cmpd="sng">
            <a:solidFill>
              <a:srgbClr val="0000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多子</a:t>
            </a:r>
            <a:r>
              <a:rPr lang="en-US" altLang="zh-CN" b="1">
                <a:solidFill>
                  <a:srgbClr val="000000"/>
                </a:solidFill>
                <a:latin typeface="Times New Roman" panose="02020603050405020304" pitchFamily="18" charset="0"/>
                <a:ea typeface="长城楷体" pitchFamily="49" charset="-122"/>
              </a:rPr>
              <a:t>—</a:t>
            </a:r>
            <a:r>
              <a:rPr lang="zh-CN" altLang="en-US" b="1" dirty="0">
                <a:solidFill>
                  <a:srgbClr val="000000"/>
                </a:solidFill>
                <a:latin typeface="Times New Roman" panose="02020603050405020304" pitchFamily="18" charset="0"/>
                <a:ea typeface="长城楷体" pitchFamily="49" charset="-122"/>
              </a:rPr>
              <a:t>电子</a:t>
            </a:r>
            <a:endParaRPr lang="zh-CN" altLang="en-US" sz="3200" b="1">
              <a:solidFill>
                <a:srgbClr val="000000"/>
              </a:solidFill>
              <a:latin typeface="Times New Roman" panose="02020603050405020304" pitchFamily="18" charset="0"/>
              <a:ea typeface="长城楷体" pitchFamily="49" charset="-122"/>
            </a:endParaRPr>
          </a:p>
        </p:txBody>
      </p:sp>
      <p:sp>
        <p:nvSpPr>
          <p:cNvPr id="146477" name="圆角矩形标注 146476"/>
          <p:cNvSpPr/>
          <p:nvPr/>
        </p:nvSpPr>
        <p:spPr>
          <a:xfrm>
            <a:off x="4876800" y="4267200"/>
            <a:ext cx="1981200" cy="527050"/>
          </a:xfrm>
          <a:prstGeom prst="wedgeRoundRectCallout">
            <a:avLst>
              <a:gd name="adj1" fmla="val -37338"/>
              <a:gd name="adj2" fmla="val -199398"/>
              <a:gd name="adj3" fmla="val 16667"/>
            </a:avLst>
          </a:prstGeom>
          <a:solidFill>
            <a:srgbClr val="00FF00"/>
          </a:solidFill>
          <a:ln w="38100" cap="flat" cmpd="sng">
            <a:solidFill>
              <a:srgbClr val="99CC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latin typeface="Times New Roman" panose="02020603050405020304" pitchFamily="18" charset="0"/>
                <a:ea typeface="长城楷体" pitchFamily="49" charset="-122"/>
              </a:rPr>
              <a:t>少子</a:t>
            </a:r>
            <a:r>
              <a:rPr lang="en-US" altLang="zh-CN" b="1">
                <a:latin typeface="Times New Roman" panose="02020603050405020304" pitchFamily="18" charset="0"/>
                <a:ea typeface="长城楷体" pitchFamily="49" charset="-122"/>
              </a:rPr>
              <a:t>—</a:t>
            </a:r>
            <a:r>
              <a:rPr lang="zh-CN" altLang="en-US" b="1" dirty="0">
                <a:latin typeface="Times New Roman" panose="02020603050405020304" pitchFamily="18" charset="0"/>
                <a:ea typeface="长城楷体" pitchFamily="49" charset="-122"/>
              </a:rPr>
              <a:t>空穴</a:t>
            </a:r>
            <a:endParaRPr lang="zh-CN" altLang="en-US" sz="3200" b="1">
              <a:latin typeface="Times New Roman" panose="02020603050405020304" pitchFamily="18" charset="0"/>
              <a:ea typeface="长城楷体" pitchFamily="49" charset="-122"/>
            </a:endParaRPr>
          </a:p>
        </p:txBody>
      </p:sp>
      <p:grpSp>
        <p:nvGrpSpPr>
          <p:cNvPr id="146478" name="组合 146477"/>
          <p:cNvGrpSpPr/>
          <p:nvPr/>
        </p:nvGrpSpPr>
        <p:grpSpPr>
          <a:xfrm>
            <a:off x="990600" y="1600200"/>
            <a:ext cx="3330575" cy="2443163"/>
            <a:chOff x="3224" y="1622"/>
            <a:chExt cx="2098" cy="1539"/>
          </a:xfrm>
        </p:grpSpPr>
        <p:sp>
          <p:nvSpPr>
            <p:cNvPr id="146479" name="矩形 146478"/>
            <p:cNvSpPr/>
            <p:nvPr/>
          </p:nvSpPr>
          <p:spPr>
            <a:xfrm>
              <a:off x="3224" y="1867"/>
              <a:ext cx="2098" cy="1294"/>
            </a:xfrm>
            <a:prstGeom prst="rect">
              <a:avLst/>
            </a:prstGeom>
            <a:noFill/>
            <a:ln w="19050" cap="flat" cmpd="sng">
              <a:solidFill>
                <a:srgbClr val="000000"/>
              </a:solidFill>
              <a:prstDash val="solid"/>
              <a:miter/>
              <a:headEnd type="none" w="med" len="med"/>
              <a:tailEnd type="none" w="med" len="med"/>
            </a:ln>
          </p:spPr>
          <p:txBody>
            <a:bodyPr/>
            <a:lstStyle/>
            <a:p>
              <a:endParaRPr lang="zh-CN" altLang="en-US"/>
            </a:p>
          </p:txBody>
        </p:sp>
        <p:sp>
          <p:nvSpPr>
            <p:cNvPr id="146480" name="矩形 146479"/>
            <p:cNvSpPr/>
            <p:nvPr/>
          </p:nvSpPr>
          <p:spPr>
            <a:xfrm>
              <a:off x="3525" y="199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1" name="矩形 146480"/>
            <p:cNvSpPr/>
            <p:nvPr/>
          </p:nvSpPr>
          <p:spPr>
            <a:xfrm>
              <a:off x="3551" y="2407"/>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2" name="矩形 146481"/>
            <p:cNvSpPr/>
            <p:nvPr/>
          </p:nvSpPr>
          <p:spPr>
            <a:xfrm>
              <a:off x="3578" y="2838"/>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3" name="矩形 146482"/>
            <p:cNvSpPr/>
            <p:nvPr/>
          </p:nvSpPr>
          <p:spPr>
            <a:xfrm>
              <a:off x="4061" y="283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4" name="矩形 146483"/>
            <p:cNvSpPr/>
            <p:nvPr/>
          </p:nvSpPr>
          <p:spPr>
            <a:xfrm>
              <a:off x="4015" y="237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5" name="矩形 146484"/>
            <p:cNvSpPr/>
            <p:nvPr/>
          </p:nvSpPr>
          <p:spPr>
            <a:xfrm>
              <a:off x="3994"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6" name="矩形 146485"/>
            <p:cNvSpPr/>
            <p:nvPr/>
          </p:nvSpPr>
          <p:spPr>
            <a:xfrm>
              <a:off x="4466" y="2386"/>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7" name="矩形 146486"/>
            <p:cNvSpPr/>
            <p:nvPr/>
          </p:nvSpPr>
          <p:spPr>
            <a:xfrm>
              <a:off x="4511" y="2825"/>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8" name="矩形 146487"/>
            <p:cNvSpPr/>
            <p:nvPr/>
          </p:nvSpPr>
          <p:spPr>
            <a:xfrm>
              <a:off x="4453" y="1982"/>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89" name="矩形 146488"/>
            <p:cNvSpPr/>
            <p:nvPr/>
          </p:nvSpPr>
          <p:spPr>
            <a:xfrm>
              <a:off x="4882" y="1971"/>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90" name="矩形 146489"/>
            <p:cNvSpPr/>
            <p:nvPr/>
          </p:nvSpPr>
          <p:spPr>
            <a:xfrm>
              <a:off x="4893" y="236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91" name="矩形 146490"/>
            <p:cNvSpPr/>
            <p:nvPr/>
          </p:nvSpPr>
          <p:spPr>
            <a:xfrm>
              <a:off x="4931" y="2814"/>
              <a:ext cx="192" cy="230"/>
            </a:xfrm>
            <a:prstGeom prst="rect">
              <a:avLst/>
            </a:prstGeom>
            <a:noFill/>
            <a:ln w="9525">
              <a:noFill/>
            </a:ln>
          </p:spPr>
          <p:txBody>
            <a:bodyPr wrap="none" lIns="0" tIns="0" rIns="0" bIns="0">
              <a:spAutoFit/>
            </a:bodyPr>
            <a:lstStyle/>
            <a:p>
              <a:pPr eaLnBrk="0" hangingPunct="0"/>
              <a:r>
                <a:rPr lang="zh-CN" altLang="en-US" dirty="0">
                  <a:solidFill>
                    <a:srgbClr val="400000"/>
                  </a:solidFill>
                  <a:latin typeface="Times New Roman" panose="02020603050405020304" pitchFamily="18" charset="0"/>
                </a:rPr>
                <a:t>－</a:t>
              </a:r>
              <a:endParaRPr lang="zh-CN" altLang="en-US" sz="3600" b="1" dirty="0">
                <a:latin typeface="Times New Roman" panose="02020603050405020304" pitchFamily="18" charset="0"/>
              </a:endParaRPr>
            </a:p>
          </p:txBody>
        </p:sp>
        <p:sp>
          <p:nvSpPr>
            <p:cNvPr id="146492" name="矩形 146491"/>
            <p:cNvSpPr/>
            <p:nvPr/>
          </p:nvSpPr>
          <p:spPr>
            <a:xfrm>
              <a:off x="3952" y="1622"/>
              <a:ext cx="864" cy="230"/>
            </a:xfrm>
            <a:prstGeom prst="rect">
              <a:avLst/>
            </a:prstGeom>
            <a:noFill/>
            <a:ln w="9525">
              <a:noFill/>
            </a:ln>
          </p:spPr>
          <p:txBody>
            <a:bodyPr wrap="none" lIns="0" tIns="0" rIns="0" bIns="0">
              <a:spAutoFit/>
            </a:bodyPr>
            <a:lstStyle/>
            <a:p>
              <a:pPr eaLnBrk="0" hangingPunct="0"/>
              <a:r>
                <a:rPr lang="en-US" altLang="zh-CN" dirty="0">
                  <a:solidFill>
                    <a:srgbClr val="400000"/>
                  </a:solidFill>
                  <a:latin typeface="宋体" panose="02010600030101010101" pitchFamily="2" charset="-122"/>
                </a:rPr>
                <a:t>P</a:t>
              </a:r>
              <a:r>
                <a:rPr lang="zh-CN" altLang="en-US"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6493" name="椭圆 146492"/>
            <p:cNvSpPr/>
            <p:nvPr/>
          </p:nvSpPr>
          <p:spPr>
            <a:xfrm>
              <a:off x="3515" y="198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494" name="椭圆 146493"/>
            <p:cNvSpPr/>
            <p:nvPr/>
          </p:nvSpPr>
          <p:spPr>
            <a:xfrm>
              <a:off x="3759" y="197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495" name="椭圆 146494"/>
            <p:cNvSpPr/>
            <p:nvPr/>
          </p:nvSpPr>
          <p:spPr>
            <a:xfrm>
              <a:off x="3528" y="2392"/>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496" name="椭圆 146495"/>
            <p:cNvSpPr/>
            <p:nvPr/>
          </p:nvSpPr>
          <p:spPr>
            <a:xfrm>
              <a:off x="3772" y="2380"/>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497" name="椭圆 146496"/>
            <p:cNvSpPr/>
            <p:nvPr/>
          </p:nvSpPr>
          <p:spPr>
            <a:xfrm>
              <a:off x="3808" y="2819"/>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498" name="椭圆 146497"/>
            <p:cNvSpPr/>
            <p:nvPr/>
          </p:nvSpPr>
          <p:spPr>
            <a:xfrm>
              <a:off x="3564" y="2832"/>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499" name="椭圆 146498"/>
            <p:cNvSpPr/>
            <p:nvPr/>
          </p:nvSpPr>
          <p:spPr>
            <a:xfrm>
              <a:off x="4236" y="2368"/>
              <a:ext cx="109"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0" name="椭圆 146499"/>
            <p:cNvSpPr/>
            <p:nvPr/>
          </p:nvSpPr>
          <p:spPr>
            <a:xfrm>
              <a:off x="3991"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1" name="椭圆 146500"/>
            <p:cNvSpPr/>
            <p:nvPr/>
          </p:nvSpPr>
          <p:spPr>
            <a:xfrm>
              <a:off x="4223"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2" name="椭圆 146501"/>
            <p:cNvSpPr/>
            <p:nvPr/>
          </p:nvSpPr>
          <p:spPr>
            <a:xfrm>
              <a:off x="4272"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3" name="椭圆 146502"/>
            <p:cNvSpPr/>
            <p:nvPr/>
          </p:nvSpPr>
          <p:spPr>
            <a:xfrm>
              <a:off x="4028" y="2819"/>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4" name="椭圆 146503"/>
            <p:cNvSpPr/>
            <p:nvPr/>
          </p:nvSpPr>
          <p:spPr>
            <a:xfrm>
              <a:off x="3979"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5" name="椭圆 146504"/>
            <p:cNvSpPr/>
            <p:nvPr/>
          </p:nvSpPr>
          <p:spPr>
            <a:xfrm>
              <a:off x="4687" y="2368"/>
              <a:ext cx="110" cy="109"/>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6" name="椭圆 146505"/>
            <p:cNvSpPr/>
            <p:nvPr/>
          </p:nvSpPr>
          <p:spPr>
            <a:xfrm>
              <a:off x="4724" y="2807"/>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07" name="椭圆 146506"/>
            <p:cNvSpPr/>
            <p:nvPr/>
          </p:nvSpPr>
          <p:spPr>
            <a:xfrm>
              <a:off x="4431" y="197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8" name="椭圆 146507"/>
            <p:cNvSpPr/>
            <p:nvPr/>
          </p:nvSpPr>
          <p:spPr>
            <a:xfrm>
              <a:off x="4443" y="2380"/>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09" name="椭圆 146508"/>
            <p:cNvSpPr/>
            <p:nvPr/>
          </p:nvSpPr>
          <p:spPr>
            <a:xfrm>
              <a:off x="4675" y="196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0" name="椭圆 146509"/>
            <p:cNvSpPr/>
            <p:nvPr/>
          </p:nvSpPr>
          <p:spPr>
            <a:xfrm>
              <a:off x="4480" y="2819"/>
              <a:ext cx="219"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1" name="椭圆 146510"/>
            <p:cNvSpPr/>
            <p:nvPr/>
          </p:nvSpPr>
          <p:spPr>
            <a:xfrm>
              <a:off x="4870" y="2368"/>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2" name="椭圆 146511"/>
            <p:cNvSpPr/>
            <p:nvPr/>
          </p:nvSpPr>
          <p:spPr>
            <a:xfrm>
              <a:off x="5114" y="235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3" name="椭圆 146512"/>
            <p:cNvSpPr/>
            <p:nvPr/>
          </p:nvSpPr>
          <p:spPr>
            <a:xfrm>
              <a:off x="4907" y="2807"/>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4" name="椭圆 146513"/>
            <p:cNvSpPr/>
            <p:nvPr/>
          </p:nvSpPr>
          <p:spPr>
            <a:xfrm>
              <a:off x="5151" y="2795"/>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5" name="椭圆 146514"/>
            <p:cNvSpPr/>
            <p:nvPr/>
          </p:nvSpPr>
          <p:spPr>
            <a:xfrm>
              <a:off x="4858" y="1965"/>
              <a:ext cx="220" cy="232"/>
            </a:xfrm>
            <a:prstGeom prst="ellipse">
              <a:avLst/>
            </a:prstGeom>
            <a:noFill/>
            <a:ln w="19050" cap="flat" cmpd="sng">
              <a:solidFill>
                <a:srgbClr val="000000"/>
              </a:solidFill>
              <a:prstDash val="solid"/>
              <a:headEnd type="none" w="med" len="med"/>
              <a:tailEnd type="none" w="med" len="med"/>
            </a:ln>
          </p:spPr>
          <p:txBody>
            <a:bodyPr/>
            <a:lstStyle/>
            <a:p>
              <a:endParaRPr lang="zh-CN" altLang="en-US"/>
            </a:p>
          </p:txBody>
        </p:sp>
        <p:sp>
          <p:nvSpPr>
            <p:cNvPr id="146516" name="椭圆 146515"/>
            <p:cNvSpPr/>
            <p:nvPr/>
          </p:nvSpPr>
          <p:spPr>
            <a:xfrm>
              <a:off x="5102" y="1952"/>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sp>
          <p:nvSpPr>
            <p:cNvPr id="146517" name="椭圆 146516"/>
            <p:cNvSpPr/>
            <p:nvPr/>
          </p:nvSpPr>
          <p:spPr>
            <a:xfrm>
              <a:off x="3312" y="2352"/>
              <a:ext cx="98" cy="97"/>
            </a:xfrm>
            <a:prstGeom prst="ellipse">
              <a:avLst/>
            </a:prstGeom>
            <a:solidFill>
              <a:srgbClr val="FF0000"/>
            </a:solidFill>
            <a:ln w="19050" cap="flat" cmpd="sng">
              <a:solidFill>
                <a:srgbClr val="FF0000"/>
              </a:solidFill>
              <a:prstDash val="solid"/>
              <a:headEnd type="none" w="med" len="med"/>
              <a:tailEnd type="none" w="med" len="med"/>
            </a:ln>
          </p:spPr>
          <p:txBody>
            <a:bodyPr/>
            <a:lstStyle/>
            <a:p>
              <a:endParaRPr lang="zh-CN" altLang="en-US"/>
            </a:p>
          </p:txBody>
        </p:sp>
        <p:sp>
          <p:nvSpPr>
            <p:cNvPr id="146518" name="椭圆 146517"/>
            <p:cNvSpPr/>
            <p:nvPr/>
          </p:nvSpPr>
          <p:spPr>
            <a:xfrm>
              <a:off x="3312" y="2544"/>
              <a:ext cx="110" cy="110"/>
            </a:xfrm>
            <a:prstGeom prst="ellipse">
              <a:avLst/>
            </a:prstGeom>
            <a:noFill/>
            <a:ln w="19050" cap="flat" cmpd="sng">
              <a:solidFill>
                <a:srgbClr val="0080FF"/>
              </a:solidFill>
              <a:prstDash val="solid"/>
              <a:headEnd type="none" w="med" len="med"/>
              <a:tailEnd type="none" w="med" len="med"/>
            </a:ln>
          </p:spPr>
          <p:txBody>
            <a:bodyPr/>
            <a:lstStyle/>
            <a:p>
              <a:endParaRPr lang="zh-CN" altLang="en-US"/>
            </a:p>
          </p:txBody>
        </p:sp>
      </p:grpSp>
      <p:sp>
        <p:nvSpPr>
          <p:cNvPr id="146519" name="圆角矩形标注 146518"/>
          <p:cNvSpPr/>
          <p:nvPr/>
        </p:nvSpPr>
        <p:spPr>
          <a:xfrm>
            <a:off x="3657600" y="1066800"/>
            <a:ext cx="1893888" cy="527050"/>
          </a:xfrm>
          <a:prstGeom prst="wedgeRoundRectCallout">
            <a:avLst>
              <a:gd name="adj1" fmla="val -28542"/>
              <a:gd name="adj2" fmla="val 146986"/>
              <a:gd name="adj3" fmla="val 16667"/>
            </a:avLst>
          </a:prstGeom>
          <a:solidFill>
            <a:srgbClr val="99CC00"/>
          </a:solidFill>
          <a:ln w="38100" cap="flat" cmpd="sng">
            <a:solidFill>
              <a:srgbClr val="0000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多子</a:t>
            </a:r>
            <a:r>
              <a:rPr lang="en-US" altLang="zh-CN" b="1">
                <a:solidFill>
                  <a:srgbClr val="000000"/>
                </a:solidFill>
                <a:latin typeface="Times New Roman" panose="02020603050405020304" pitchFamily="18" charset="0"/>
                <a:ea typeface="长城楷体" pitchFamily="49" charset="-122"/>
              </a:rPr>
              <a:t>—</a:t>
            </a:r>
            <a:r>
              <a:rPr lang="zh-CN" altLang="en-US" b="1" dirty="0">
                <a:solidFill>
                  <a:srgbClr val="000000"/>
                </a:solidFill>
                <a:latin typeface="Times New Roman" panose="02020603050405020304" pitchFamily="18" charset="0"/>
                <a:ea typeface="长城楷体" pitchFamily="49" charset="-122"/>
              </a:rPr>
              <a:t>空穴</a:t>
            </a:r>
            <a:endParaRPr lang="zh-CN" altLang="en-US" sz="3200" b="1">
              <a:solidFill>
                <a:srgbClr val="000000"/>
              </a:solidFill>
              <a:latin typeface="Times New Roman" panose="02020603050405020304" pitchFamily="18" charset="0"/>
              <a:ea typeface="长城楷体" pitchFamily="49" charset="-122"/>
            </a:endParaRPr>
          </a:p>
        </p:txBody>
      </p:sp>
      <p:sp>
        <p:nvSpPr>
          <p:cNvPr id="146520" name="圆角矩形标注 146519"/>
          <p:cNvSpPr/>
          <p:nvPr/>
        </p:nvSpPr>
        <p:spPr>
          <a:xfrm>
            <a:off x="381000" y="4191000"/>
            <a:ext cx="2057400" cy="527050"/>
          </a:xfrm>
          <a:prstGeom prst="wedgeRoundRectCallout">
            <a:avLst>
              <a:gd name="adj1" fmla="val -10338"/>
              <a:gd name="adj2" fmla="val -276208"/>
              <a:gd name="adj3" fmla="val 16667"/>
            </a:avLst>
          </a:prstGeom>
          <a:solidFill>
            <a:srgbClr val="00FF00"/>
          </a:solidFill>
          <a:ln w="38100" cap="flat" cmpd="sng">
            <a:solidFill>
              <a:srgbClr val="99CC00"/>
            </a:solidFill>
            <a:prstDash val="solid"/>
            <a:miter/>
            <a:headEnd type="none" w="sm" len="sm"/>
            <a:tailEnd type="none" w="sm" len="sm"/>
          </a:ln>
        </p:spPr>
        <p:txBody>
          <a:bodyPr lIns="90000" tIns="46800" rIns="90000" bIns="46800" anchor="ctr">
            <a:spAutoFit/>
          </a:bodyPr>
          <a:lstStyle/>
          <a:p>
            <a:pPr algn="l" eaLnBrk="0" hangingPunct="0">
              <a:spcBef>
                <a:spcPct val="50000"/>
              </a:spcBef>
            </a:pPr>
            <a:r>
              <a:rPr lang="zh-CN" altLang="en-US" b="1" dirty="0">
                <a:latin typeface="Times New Roman" panose="02020603050405020304" pitchFamily="18" charset="0"/>
                <a:ea typeface="长城楷体" pitchFamily="49" charset="-122"/>
              </a:rPr>
              <a:t>少子</a:t>
            </a:r>
            <a:r>
              <a:rPr lang="en-US" altLang="zh-CN" b="1">
                <a:latin typeface="Times New Roman" panose="02020603050405020304" pitchFamily="18" charset="0"/>
                <a:ea typeface="长城楷体" pitchFamily="49" charset="-122"/>
              </a:rPr>
              <a:t>—</a:t>
            </a:r>
            <a:r>
              <a:rPr lang="zh-CN" altLang="en-US" b="1" dirty="0">
                <a:latin typeface="Times New Roman" panose="02020603050405020304" pitchFamily="18" charset="0"/>
                <a:ea typeface="长城楷体" pitchFamily="49" charset="-122"/>
              </a:rPr>
              <a:t>电子</a:t>
            </a:r>
            <a:endParaRPr lang="zh-CN" altLang="en-US" sz="3200" b="1">
              <a:latin typeface="Times New Roman" panose="02020603050405020304" pitchFamily="18" charset="0"/>
              <a:ea typeface="长城楷体" pitchFamily="49" charset="-122"/>
            </a:endParaRPr>
          </a:p>
        </p:txBody>
      </p:sp>
      <p:sp>
        <p:nvSpPr>
          <p:cNvPr id="146521" name="文本框 146520"/>
          <p:cNvSpPr txBox="1"/>
          <p:nvPr/>
        </p:nvSpPr>
        <p:spPr>
          <a:xfrm>
            <a:off x="2819400" y="5105400"/>
            <a:ext cx="3733800" cy="457200"/>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少子浓度</a:t>
            </a:r>
            <a:r>
              <a:rPr lang="en-US" altLang="zh-CN" b="1">
                <a:latin typeface="Times New Roman" panose="02020603050405020304" pitchFamily="18" charset="0"/>
              </a:rPr>
              <a:t>——</a:t>
            </a:r>
            <a:r>
              <a:rPr lang="zh-CN" altLang="en-US" b="1" dirty="0">
                <a:latin typeface="Times New Roman" panose="02020603050405020304" pitchFamily="18" charset="0"/>
              </a:rPr>
              <a:t>与温度有关</a:t>
            </a:r>
            <a:endParaRPr lang="zh-CN" altLang="en-US" b="1">
              <a:latin typeface="Times New Roman" panose="02020603050405020304" pitchFamily="18" charset="0"/>
            </a:endParaRPr>
          </a:p>
        </p:txBody>
      </p:sp>
      <p:sp>
        <p:nvSpPr>
          <p:cNvPr id="146522" name="文本框 146521"/>
          <p:cNvSpPr txBox="1"/>
          <p:nvPr/>
        </p:nvSpPr>
        <p:spPr>
          <a:xfrm>
            <a:off x="2819400" y="5638800"/>
            <a:ext cx="3733800" cy="457200"/>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多子浓度</a:t>
            </a:r>
            <a:r>
              <a:rPr lang="en-US" altLang="zh-CN" b="1">
                <a:latin typeface="Times New Roman" panose="02020603050405020304" pitchFamily="18" charset="0"/>
              </a:rPr>
              <a:t>——</a:t>
            </a:r>
            <a:r>
              <a:rPr lang="zh-CN" altLang="en-US" b="1" dirty="0">
                <a:latin typeface="Times New Roman" panose="02020603050405020304" pitchFamily="18" charset="0"/>
              </a:rPr>
              <a:t>与温度无关</a:t>
            </a:r>
            <a:endParaRPr lang="zh-CN" altLang="en-US"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46476"/>
                                        </p:tgtEl>
                                        <p:attrNameLst>
                                          <p:attrName>style.visibility</p:attrName>
                                        </p:attrNameLst>
                                      </p:cBhvr>
                                      <p:to>
                                        <p:strVal val="visible"/>
                                      </p:to>
                                    </p:set>
                                    <p:animEffect transition="in" filter="strips(downLeft)">
                                      <p:cBhvr>
                                        <p:cTn id="7" dur="500"/>
                                        <p:tgtEl>
                                          <p:spTgt spid="1464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6477"/>
                                        </p:tgtEl>
                                        <p:attrNameLst>
                                          <p:attrName>style.visibility</p:attrName>
                                        </p:attrNameLst>
                                      </p:cBhvr>
                                      <p:to>
                                        <p:strVal val="visible"/>
                                      </p:to>
                                    </p:set>
                                    <p:animEffect transition="in" filter="strips(downRight)">
                                      <p:cBhvr>
                                        <p:cTn id="12" dur="500"/>
                                        <p:tgtEl>
                                          <p:spTgt spid="14647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46519"/>
                                        </p:tgtEl>
                                        <p:attrNameLst>
                                          <p:attrName>style.visibility</p:attrName>
                                        </p:attrNameLst>
                                      </p:cBhvr>
                                      <p:to>
                                        <p:strVal val="visible"/>
                                      </p:to>
                                    </p:set>
                                    <p:animEffect transition="in" filter="strips(downLeft)">
                                      <p:cBhvr>
                                        <p:cTn id="17" dur="500"/>
                                        <p:tgtEl>
                                          <p:spTgt spid="14651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6520"/>
                                        </p:tgtEl>
                                        <p:attrNameLst>
                                          <p:attrName>style.visibility</p:attrName>
                                        </p:attrNameLst>
                                      </p:cBhvr>
                                      <p:to>
                                        <p:strVal val="visible"/>
                                      </p:to>
                                    </p:set>
                                    <p:animEffect transition="in" filter="strips(downRight)">
                                      <p:cBhvr>
                                        <p:cTn id="22" dur="500"/>
                                        <p:tgtEl>
                                          <p:spTgt spid="1465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6521"/>
                                        </p:tgtEl>
                                        <p:attrNameLst>
                                          <p:attrName>style.visibility</p:attrName>
                                        </p:attrNameLst>
                                      </p:cBhvr>
                                      <p:to>
                                        <p:strVal val="visible"/>
                                      </p:to>
                                    </p:set>
                                    <p:animEffect transition="in" filter="blinds(horizontal)">
                                      <p:cBhvr>
                                        <p:cTn id="27" dur="500"/>
                                        <p:tgtEl>
                                          <p:spTgt spid="1465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6522"/>
                                        </p:tgtEl>
                                        <p:attrNameLst>
                                          <p:attrName>style.visibility</p:attrName>
                                        </p:attrNameLst>
                                      </p:cBhvr>
                                      <p:to>
                                        <p:strVal val="visible"/>
                                      </p:to>
                                    </p:set>
                                    <p:animEffect transition="in" filter="blinds(horizontal)">
                                      <p:cBhvr>
                                        <p:cTn id="32" dur="500"/>
                                        <p:tgtEl>
                                          <p:spTgt spid="146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76" grpId="0" bldLvl="0" animBg="1"/>
      <p:bldP spid="146477" grpId="0" bldLvl="0" animBg="1"/>
      <p:bldP spid="146519" grpId="0" bldLvl="0" animBg="1"/>
      <p:bldP spid="146520" grpId="0" bldLvl="0" animBg="1"/>
      <p:bldP spid="146521" grpId="0"/>
      <p:bldP spid="1465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58" name="组合 147457"/>
          <p:cNvGrpSpPr/>
          <p:nvPr/>
        </p:nvGrpSpPr>
        <p:grpSpPr>
          <a:xfrm>
            <a:off x="3700780" y="2579370"/>
            <a:ext cx="2171700" cy="457200"/>
            <a:chOff x="2616" y="828"/>
            <a:chExt cx="1368" cy="288"/>
          </a:xfrm>
        </p:grpSpPr>
        <p:sp>
          <p:nvSpPr>
            <p:cNvPr id="147459" name="直接连接符 147458"/>
            <p:cNvSpPr/>
            <p:nvPr/>
          </p:nvSpPr>
          <p:spPr>
            <a:xfrm flipH="1">
              <a:off x="2616" y="972"/>
              <a:ext cx="492" cy="0"/>
            </a:xfrm>
            <a:prstGeom prst="line">
              <a:avLst/>
            </a:prstGeom>
            <a:ln w="9525" cap="flat" cmpd="sng">
              <a:solidFill>
                <a:schemeClr val="tx1"/>
              </a:solidFill>
              <a:prstDash val="solid"/>
              <a:headEnd type="none" w="med" len="med"/>
              <a:tailEnd type="triangle" w="med" len="med"/>
            </a:ln>
          </p:spPr>
        </p:sp>
        <p:sp>
          <p:nvSpPr>
            <p:cNvPr id="147460" name="文本框 147459"/>
            <p:cNvSpPr txBox="1"/>
            <p:nvPr/>
          </p:nvSpPr>
          <p:spPr>
            <a:xfrm>
              <a:off x="3108" y="828"/>
              <a:ext cx="876" cy="288"/>
            </a:xfrm>
            <a:prstGeom prst="rect">
              <a:avLst/>
            </a:prstGeom>
            <a:noFill/>
            <a:ln w="9525">
              <a:noFill/>
            </a:ln>
          </p:spPr>
          <p:txBody>
            <a:bodyPr>
              <a:spAutoFit/>
            </a:bodyPr>
            <a:lstStyle/>
            <a:p>
              <a:pPr algn="l" eaLnBrk="0" hangingPunct="0">
                <a:spcBef>
                  <a:spcPct val="50000"/>
                </a:spcBef>
              </a:pPr>
              <a:r>
                <a:rPr lang="zh-CN" altLang="en-US" dirty="0">
                  <a:solidFill>
                    <a:srgbClr val="D60093"/>
                  </a:solidFill>
                  <a:latin typeface="Times New Roman" panose="02020603050405020304" pitchFamily="18" charset="0"/>
                  <a:ea typeface="黑体" panose="02010609060101010101" pitchFamily="2" charset="-122"/>
                </a:rPr>
                <a:t>内电场</a:t>
              </a:r>
              <a:r>
                <a:rPr lang="en-US" altLang="zh-CN">
                  <a:solidFill>
                    <a:srgbClr val="D60093"/>
                  </a:solidFill>
                  <a:latin typeface="Times New Roman" panose="02020603050405020304" pitchFamily="18" charset="0"/>
                  <a:ea typeface="黑体" panose="02010609060101010101" pitchFamily="2" charset="-122"/>
                </a:rPr>
                <a:t>E</a:t>
              </a:r>
              <a:endParaRPr lang="en-US" altLang="zh-CN" sz="2000">
                <a:solidFill>
                  <a:srgbClr val="D60093"/>
                </a:solidFill>
                <a:latin typeface="Times New Roman" panose="02020603050405020304" pitchFamily="18" charset="0"/>
                <a:ea typeface="黑体" panose="02010609060101010101" pitchFamily="2" charset="-122"/>
              </a:endParaRPr>
            </a:p>
          </p:txBody>
        </p:sp>
      </p:grpSp>
      <p:sp>
        <p:nvSpPr>
          <p:cNvPr id="147461" name="文本框 147460"/>
          <p:cNvSpPr txBox="1"/>
          <p:nvPr/>
        </p:nvSpPr>
        <p:spPr>
          <a:xfrm>
            <a:off x="1524000" y="1812290"/>
            <a:ext cx="25146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rgbClr val="0000FF"/>
                </a:solidFill>
                <a:latin typeface="宋体" panose="02010600030101010101" pitchFamily="2" charset="-122"/>
              </a:rPr>
              <a:t>因多子浓度差</a:t>
            </a:r>
            <a:endParaRPr lang="zh-CN" altLang="en-US" b="1" dirty="0">
              <a:solidFill>
                <a:srgbClr val="0000FF"/>
              </a:solidFill>
              <a:latin typeface="宋体" panose="02010600030101010101" pitchFamily="2" charset="-122"/>
            </a:endParaRPr>
          </a:p>
        </p:txBody>
      </p:sp>
      <p:sp>
        <p:nvSpPr>
          <p:cNvPr id="147462" name="文本框 147461"/>
          <p:cNvSpPr txBox="1"/>
          <p:nvPr/>
        </p:nvSpPr>
        <p:spPr>
          <a:xfrm>
            <a:off x="914400" y="2180273"/>
            <a:ext cx="23876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chemeClr val="hlink"/>
                </a:solidFill>
                <a:latin typeface="宋体" panose="02010600030101010101" pitchFamily="2" charset="-122"/>
              </a:rPr>
              <a:t>形成内电场</a:t>
            </a:r>
            <a:endParaRPr lang="zh-CN" altLang="en-US" b="1" dirty="0">
              <a:solidFill>
                <a:srgbClr val="CC6600"/>
              </a:solidFill>
              <a:latin typeface="宋体" panose="02010600030101010101" pitchFamily="2" charset="-122"/>
            </a:endParaRPr>
          </a:p>
        </p:txBody>
      </p:sp>
      <p:sp>
        <p:nvSpPr>
          <p:cNvPr id="147463" name="文本框 147462"/>
          <p:cNvSpPr txBox="1"/>
          <p:nvPr/>
        </p:nvSpPr>
        <p:spPr>
          <a:xfrm>
            <a:off x="3810000" y="1812290"/>
            <a:ext cx="30480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rgbClr val="0000FF"/>
                </a:solidFill>
                <a:latin typeface="宋体" panose="02010600030101010101" pitchFamily="2" charset="-122"/>
              </a:rPr>
              <a:t>多子的扩散</a:t>
            </a:r>
            <a:endParaRPr lang="zh-CN" altLang="en-US" dirty="0">
              <a:solidFill>
                <a:srgbClr val="FF0000"/>
              </a:solidFill>
              <a:latin typeface="宋体" panose="02010600030101010101" pitchFamily="2" charset="-122"/>
              <a:sym typeface="Symbol" panose="05050102010706020507" pitchFamily="18" charset="2"/>
            </a:endParaRPr>
          </a:p>
        </p:txBody>
      </p:sp>
      <p:sp>
        <p:nvSpPr>
          <p:cNvPr id="147464" name="文本框 147463"/>
          <p:cNvSpPr txBox="1"/>
          <p:nvPr/>
        </p:nvSpPr>
        <p:spPr>
          <a:xfrm>
            <a:off x="5791200" y="1812290"/>
            <a:ext cx="24384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solidFill>
                  <a:srgbClr val="CC0099"/>
                </a:solidFill>
                <a:latin typeface="宋体" panose="02010600030101010101" pitchFamily="2" charset="-122"/>
              </a:rPr>
              <a:t>空间电荷区</a:t>
            </a:r>
            <a:r>
              <a:rPr lang="zh-CN" altLang="en-US" dirty="0">
                <a:solidFill>
                  <a:srgbClr val="CC0099"/>
                </a:solidFill>
                <a:latin typeface="宋体" panose="02010600030101010101" pitchFamily="2" charset="-122"/>
                <a:sym typeface="Symbol" panose="05050102010706020507" pitchFamily="18" charset="2"/>
              </a:rPr>
              <a:t> </a:t>
            </a:r>
            <a:r>
              <a:rPr lang="zh-CN" altLang="en-US" dirty="0">
                <a:solidFill>
                  <a:srgbClr val="FF0000"/>
                </a:solidFill>
                <a:latin typeface="宋体" panose="02010600030101010101" pitchFamily="2" charset="-122"/>
                <a:sym typeface="Symbol" panose="05050102010706020507" pitchFamily="18" charset="2"/>
              </a:rPr>
              <a:t>                          </a:t>
            </a:r>
            <a:endParaRPr lang="zh-CN" altLang="en-US" dirty="0">
              <a:solidFill>
                <a:srgbClr val="FF0000"/>
              </a:solidFill>
              <a:latin typeface="宋体" panose="02010600030101010101" pitchFamily="2" charset="-122"/>
              <a:sym typeface="Symbol" panose="05050102010706020507" pitchFamily="18" charset="2"/>
            </a:endParaRPr>
          </a:p>
        </p:txBody>
      </p:sp>
      <p:sp>
        <p:nvSpPr>
          <p:cNvPr id="147465" name="文本框 147464"/>
          <p:cNvSpPr txBox="1"/>
          <p:nvPr/>
        </p:nvSpPr>
        <p:spPr>
          <a:xfrm>
            <a:off x="2971800" y="2150110"/>
            <a:ext cx="5283200" cy="457200"/>
          </a:xfrm>
          <a:prstGeom prst="rect">
            <a:avLst/>
          </a:prstGeom>
          <a:noFill/>
          <a:ln w="9525">
            <a:noFill/>
          </a:ln>
        </p:spPr>
        <p:txBody>
          <a:bodyPr anchor="ctr">
            <a:spAutoFit/>
          </a:bodyPr>
          <a:lstStyle/>
          <a:p>
            <a:pPr algn="l" eaLnBrk="0" hangingPunct="0"/>
            <a:r>
              <a:rPr lang="en-US" altLang="zh-CN" b="1" dirty="0">
                <a:solidFill>
                  <a:srgbClr val="FF0000"/>
                </a:solidFill>
                <a:latin typeface="宋体" panose="02010600030101010101" pitchFamily="2" charset="-122"/>
                <a:sym typeface="Symbol" panose="05050102010706020507" pitchFamily="18" charset="2"/>
              </a:rPr>
              <a:t></a:t>
            </a:r>
            <a:r>
              <a:rPr lang="zh-CN" altLang="en-US" b="1" dirty="0">
                <a:latin typeface="宋体" panose="02010600030101010101" pitchFamily="2" charset="-122"/>
              </a:rPr>
              <a:t>阻止多子扩散，促使少子漂移。</a:t>
            </a:r>
            <a:endParaRPr lang="zh-CN" altLang="en-US" b="1" dirty="0">
              <a:solidFill>
                <a:srgbClr val="660066"/>
              </a:solidFill>
              <a:latin typeface="宋体" panose="02010600030101010101" pitchFamily="2" charset="-122"/>
            </a:endParaRPr>
          </a:p>
        </p:txBody>
      </p:sp>
      <p:sp>
        <p:nvSpPr>
          <p:cNvPr id="147466" name="文本框 147465"/>
          <p:cNvSpPr txBox="1"/>
          <p:nvPr/>
        </p:nvSpPr>
        <p:spPr>
          <a:xfrm>
            <a:off x="457200" y="1842453"/>
            <a:ext cx="1371600" cy="457200"/>
          </a:xfrm>
          <a:prstGeom prst="rect">
            <a:avLst/>
          </a:prstGeom>
          <a:noFill/>
          <a:ln w="9525">
            <a:noFill/>
          </a:ln>
        </p:spPr>
        <p:txBody>
          <a:bodyPr anchor="ctr">
            <a:spAutoFit/>
          </a:bodyPr>
          <a:lstStyle/>
          <a:p>
            <a:pPr algn="l" eaLnBrk="0" hangingPunct="0"/>
            <a:r>
              <a:rPr lang="en-US" altLang="zh-CN" b="1" dirty="0">
                <a:solidFill>
                  <a:srgbClr val="0000FF"/>
                </a:solidFill>
                <a:latin typeface="宋体" panose="02010600030101010101" pitchFamily="2" charset="-122"/>
              </a:rPr>
              <a:t>PN</a:t>
            </a:r>
            <a:r>
              <a:rPr lang="zh-CN" altLang="en-US" b="1" dirty="0">
                <a:solidFill>
                  <a:srgbClr val="0000FF"/>
                </a:solidFill>
                <a:latin typeface="宋体" panose="02010600030101010101" pitchFamily="2" charset="-122"/>
              </a:rPr>
              <a:t>结合</a:t>
            </a:r>
            <a:endParaRPr lang="zh-CN" altLang="en-US">
              <a:solidFill>
                <a:srgbClr val="FF0000"/>
              </a:solidFill>
              <a:latin typeface="宋体" panose="02010600030101010101" pitchFamily="2" charset="-122"/>
              <a:sym typeface="Symbol" panose="05050102010706020507" pitchFamily="18" charset="2"/>
            </a:endParaRPr>
          </a:p>
        </p:txBody>
      </p:sp>
      <p:pic>
        <p:nvPicPr>
          <p:cNvPr id="147467" name="图片 147466"/>
          <p:cNvPicPr>
            <a:picLocks noChangeAspect="1"/>
          </p:cNvPicPr>
          <p:nvPr/>
        </p:nvPicPr>
        <p:blipFill>
          <a:blip r:embed="rId1"/>
          <a:stretch>
            <a:fillRect/>
          </a:stretch>
        </p:blipFill>
        <p:spPr>
          <a:xfrm>
            <a:off x="1066800" y="2966720"/>
            <a:ext cx="7010400" cy="2924175"/>
          </a:xfrm>
          <a:prstGeom prst="rect">
            <a:avLst/>
          </a:prstGeom>
          <a:noFill/>
          <a:ln w="9525">
            <a:noFill/>
          </a:ln>
        </p:spPr>
      </p:pic>
      <p:graphicFrame>
        <p:nvGraphicFramePr>
          <p:cNvPr id="147468" name="对象 147467"/>
          <p:cNvGraphicFramePr/>
          <p:nvPr/>
        </p:nvGraphicFramePr>
        <p:xfrm>
          <a:off x="4191000" y="3576320"/>
          <a:ext cx="354013" cy="2133600"/>
        </p:xfrm>
        <a:graphic>
          <a:graphicData uri="http://schemas.openxmlformats.org/presentationml/2006/ole">
            <mc:AlternateContent xmlns:mc="http://schemas.openxmlformats.org/markup-compatibility/2006">
              <mc:Choice xmlns:v="urn:schemas-microsoft-com:vml" Requires="v">
                <p:oleObj spid="_x0000_s5127" name="" r:id="rId2" imgW="200025" imgH="790575" progId="Paint.Picture">
                  <p:embed/>
                </p:oleObj>
              </mc:Choice>
              <mc:Fallback>
                <p:oleObj name="" r:id="rId2" imgW="200025" imgH="790575" progId="Paint.Picture">
                  <p:embed/>
                  <p:pic>
                    <p:nvPicPr>
                      <p:cNvPr id="0" name="图片 3087"/>
                      <p:cNvPicPr/>
                      <p:nvPr/>
                    </p:nvPicPr>
                    <p:blipFill>
                      <a:blip r:embed="rId3"/>
                      <a:stretch>
                        <a:fillRect/>
                      </a:stretch>
                    </p:blipFill>
                    <p:spPr>
                      <a:xfrm>
                        <a:off x="4191000" y="3576320"/>
                        <a:ext cx="354013" cy="2133600"/>
                      </a:xfrm>
                      <a:prstGeom prst="rect">
                        <a:avLst/>
                      </a:prstGeom>
                      <a:noFill/>
                      <a:ln w="38100">
                        <a:noFill/>
                        <a:miter/>
                      </a:ln>
                    </p:spPr>
                  </p:pic>
                </p:oleObj>
              </mc:Fallback>
            </mc:AlternateContent>
          </a:graphicData>
        </a:graphic>
      </p:graphicFrame>
      <p:graphicFrame>
        <p:nvGraphicFramePr>
          <p:cNvPr id="147469" name="对象 147468"/>
          <p:cNvGraphicFramePr/>
          <p:nvPr/>
        </p:nvGraphicFramePr>
        <p:xfrm>
          <a:off x="5257800" y="3652520"/>
          <a:ext cx="304800" cy="1919288"/>
        </p:xfrm>
        <a:graphic>
          <a:graphicData uri="http://schemas.openxmlformats.org/presentationml/2006/ole">
            <mc:AlternateContent xmlns:mc="http://schemas.openxmlformats.org/markup-compatibility/2006">
              <mc:Choice xmlns:v="urn:schemas-microsoft-com:vml" Requires="v">
                <p:oleObj spid="_x0000_s5128" name="" r:id="rId4" imgW="200025" imgH="790575" progId="Paint.Picture">
                  <p:embed/>
                </p:oleObj>
              </mc:Choice>
              <mc:Fallback>
                <p:oleObj name="" r:id="rId4" imgW="200025" imgH="790575" progId="Paint.Picture">
                  <p:embed/>
                  <p:pic>
                    <p:nvPicPr>
                      <p:cNvPr id="0" name="图片 3086"/>
                      <p:cNvPicPr/>
                      <p:nvPr/>
                    </p:nvPicPr>
                    <p:blipFill>
                      <a:blip r:embed="rId3"/>
                      <a:stretch>
                        <a:fillRect/>
                      </a:stretch>
                    </p:blipFill>
                    <p:spPr>
                      <a:xfrm>
                        <a:off x="5257800" y="3652520"/>
                        <a:ext cx="304800" cy="1919288"/>
                      </a:xfrm>
                      <a:prstGeom prst="rect">
                        <a:avLst/>
                      </a:prstGeom>
                      <a:noFill/>
                      <a:ln w="38100">
                        <a:noFill/>
                        <a:miter/>
                      </a:ln>
                    </p:spPr>
                  </p:pic>
                </p:oleObj>
              </mc:Fallback>
            </mc:AlternateContent>
          </a:graphicData>
        </a:graphic>
      </p:graphicFrame>
      <p:grpSp>
        <p:nvGrpSpPr>
          <p:cNvPr id="147470" name="组合 147469"/>
          <p:cNvGrpSpPr/>
          <p:nvPr/>
        </p:nvGrpSpPr>
        <p:grpSpPr>
          <a:xfrm>
            <a:off x="3733800" y="3500120"/>
            <a:ext cx="1752600" cy="2286000"/>
            <a:chOff x="5376" y="2304"/>
            <a:chExt cx="240" cy="864"/>
          </a:xfrm>
        </p:grpSpPr>
        <p:sp>
          <p:nvSpPr>
            <p:cNvPr id="147471" name="直接连接符 147470"/>
            <p:cNvSpPr/>
            <p:nvPr/>
          </p:nvSpPr>
          <p:spPr>
            <a:xfrm>
              <a:off x="5376" y="2304"/>
              <a:ext cx="0" cy="864"/>
            </a:xfrm>
            <a:prstGeom prst="line">
              <a:avLst/>
            </a:prstGeom>
            <a:ln w="38100" cap="flat" cmpd="sng">
              <a:solidFill>
                <a:schemeClr val="tx1"/>
              </a:solidFill>
              <a:prstDash val="sysDot"/>
              <a:headEnd type="none" w="med" len="med"/>
              <a:tailEnd type="none" w="med" len="med"/>
            </a:ln>
          </p:spPr>
        </p:sp>
        <p:sp>
          <p:nvSpPr>
            <p:cNvPr id="147472" name="直接连接符 147471"/>
            <p:cNvSpPr/>
            <p:nvPr/>
          </p:nvSpPr>
          <p:spPr>
            <a:xfrm>
              <a:off x="5616" y="2304"/>
              <a:ext cx="0" cy="864"/>
            </a:xfrm>
            <a:prstGeom prst="line">
              <a:avLst/>
            </a:prstGeom>
            <a:ln w="38100" cap="flat" cmpd="sng">
              <a:solidFill>
                <a:schemeClr val="tx1"/>
              </a:solidFill>
              <a:prstDash val="sysDot"/>
              <a:headEnd type="none" w="med" len="med"/>
              <a:tailEnd type="none" w="med" len="med"/>
            </a:ln>
          </p:spPr>
        </p:sp>
      </p:grpSp>
      <p:sp>
        <p:nvSpPr>
          <p:cNvPr id="147473" name="矩形 147472"/>
          <p:cNvSpPr/>
          <p:nvPr/>
        </p:nvSpPr>
        <p:spPr>
          <a:xfrm>
            <a:off x="3810000" y="2966720"/>
            <a:ext cx="1708150" cy="457200"/>
          </a:xfrm>
          <a:prstGeom prst="rect">
            <a:avLst/>
          </a:prstGeom>
          <a:solidFill>
            <a:srgbClr val="FFFF66"/>
          </a:solidFill>
          <a:ln w="9525">
            <a:noFill/>
          </a:ln>
        </p:spPr>
        <p:txBody>
          <a:bodyPr wrap="none" anchor="t">
            <a:spAutoFit/>
          </a:bodyPr>
          <a:lstStyle/>
          <a:p>
            <a:pPr eaLnBrk="0" hangingPunct="0"/>
            <a:r>
              <a:rPr lang="zh-CN" altLang="en-US" b="1" dirty="0">
                <a:latin typeface="Times New Roman" panose="02020603050405020304" pitchFamily="18" charset="0"/>
                <a:ea typeface="长城楷体" pitchFamily="49" charset="-122"/>
              </a:rPr>
              <a:t>空间电荷区</a:t>
            </a:r>
            <a:endParaRPr lang="zh-CN" altLang="en-US" b="1" dirty="0">
              <a:latin typeface="Times New Roman" panose="02020603050405020304" pitchFamily="18" charset="0"/>
              <a:ea typeface="长城楷体" pitchFamily="49" charset="-122"/>
            </a:endParaRPr>
          </a:p>
        </p:txBody>
      </p:sp>
      <p:sp>
        <p:nvSpPr>
          <p:cNvPr id="147474" name="直接连接符 147473"/>
          <p:cNvSpPr/>
          <p:nvPr/>
        </p:nvSpPr>
        <p:spPr>
          <a:xfrm>
            <a:off x="3505200" y="6395720"/>
            <a:ext cx="2286000" cy="0"/>
          </a:xfrm>
          <a:prstGeom prst="line">
            <a:avLst/>
          </a:prstGeom>
          <a:ln w="28575" cap="flat" cmpd="sng">
            <a:solidFill>
              <a:schemeClr val="tx1"/>
            </a:solidFill>
            <a:prstDash val="solid"/>
            <a:headEnd type="none" w="med" len="med"/>
            <a:tailEnd type="triangle" w="med" len="med"/>
          </a:ln>
        </p:spPr>
      </p:sp>
      <p:sp>
        <p:nvSpPr>
          <p:cNvPr id="147475" name="矩形 147474"/>
          <p:cNvSpPr/>
          <p:nvPr/>
        </p:nvSpPr>
        <p:spPr>
          <a:xfrm>
            <a:off x="5867400" y="6014720"/>
            <a:ext cx="2209800" cy="457200"/>
          </a:xfrm>
          <a:prstGeom prst="rect">
            <a:avLst/>
          </a:prstGeom>
          <a:noFill/>
          <a:ln w="9525">
            <a:noFill/>
          </a:ln>
        </p:spPr>
        <p:txBody>
          <a:bodyPr>
            <a:spAutoFit/>
          </a:bodyPr>
          <a:lstStyle/>
          <a:p>
            <a:pPr eaLnBrk="0" hangingPunct="0"/>
            <a:r>
              <a:rPr lang="zh-CN" altLang="en-US" b="1" dirty="0">
                <a:latin typeface="宋体" panose="02010600030101010101" pitchFamily="2" charset="-122"/>
              </a:rPr>
              <a:t>多子扩散电流</a:t>
            </a:r>
            <a:endParaRPr lang="zh-CN" altLang="en-US" b="1">
              <a:latin typeface="宋体" panose="02010600030101010101" pitchFamily="2" charset="-122"/>
            </a:endParaRPr>
          </a:p>
        </p:txBody>
      </p:sp>
      <p:sp>
        <p:nvSpPr>
          <p:cNvPr id="147476" name="直接连接符 147475"/>
          <p:cNvSpPr/>
          <p:nvPr/>
        </p:nvSpPr>
        <p:spPr>
          <a:xfrm flipH="1">
            <a:off x="3505200" y="6624320"/>
            <a:ext cx="2209800" cy="0"/>
          </a:xfrm>
          <a:prstGeom prst="line">
            <a:avLst/>
          </a:prstGeom>
          <a:ln w="28575" cap="flat" cmpd="sng">
            <a:solidFill>
              <a:schemeClr val="tx1"/>
            </a:solidFill>
            <a:prstDash val="solid"/>
            <a:headEnd type="none" w="med" len="med"/>
            <a:tailEnd type="triangle" w="med" len="med"/>
          </a:ln>
        </p:spPr>
      </p:sp>
      <p:sp>
        <p:nvSpPr>
          <p:cNvPr id="147477" name="矩形 147476"/>
          <p:cNvSpPr/>
          <p:nvPr/>
        </p:nvSpPr>
        <p:spPr>
          <a:xfrm>
            <a:off x="1066800" y="6319520"/>
            <a:ext cx="2667000" cy="457200"/>
          </a:xfrm>
          <a:prstGeom prst="rect">
            <a:avLst/>
          </a:prstGeom>
          <a:noFill/>
          <a:ln w="9525">
            <a:noFill/>
          </a:ln>
        </p:spPr>
        <p:txBody>
          <a:bodyPr>
            <a:spAutoFit/>
          </a:bodyPr>
          <a:lstStyle/>
          <a:p>
            <a:pPr eaLnBrk="0" hangingPunct="0"/>
            <a:r>
              <a:rPr lang="zh-CN" altLang="en-US" b="1" dirty="0">
                <a:latin typeface="宋体" panose="02010600030101010101" pitchFamily="2" charset="-122"/>
              </a:rPr>
              <a:t>少子漂移电流</a:t>
            </a:r>
            <a:endParaRPr lang="zh-CN" altLang="en-US" b="1" dirty="0">
              <a:latin typeface="宋体" panose="02010600030101010101" pitchFamily="2" charset="-122"/>
            </a:endParaRPr>
          </a:p>
        </p:txBody>
      </p:sp>
      <p:sp>
        <p:nvSpPr>
          <p:cNvPr id="147478" name="矩形 147477"/>
          <p:cNvSpPr/>
          <p:nvPr/>
        </p:nvSpPr>
        <p:spPr>
          <a:xfrm>
            <a:off x="4114800" y="5862320"/>
            <a:ext cx="1108075" cy="457200"/>
          </a:xfrm>
          <a:prstGeom prst="rect">
            <a:avLst/>
          </a:prstGeom>
          <a:solidFill>
            <a:srgbClr val="FFFF66"/>
          </a:solidFill>
          <a:ln w="9525">
            <a:noFill/>
          </a:ln>
        </p:spPr>
        <p:txBody>
          <a:bodyPr>
            <a:spAutoFit/>
          </a:bodyPr>
          <a:lstStyle/>
          <a:p>
            <a:pPr eaLnBrk="0" hangingPunct="0"/>
            <a:r>
              <a:rPr lang="zh-CN" altLang="en-US" b="1" dirty="0">
                <a:latin typeface="Times New Roman" panose="02020603050405020304" pitchFamily="18" charset="0"/>
                <a:ea typeface="楷体_GB2312" pitchFamily="49" charset="-122"/>
              </a:rPr>
              <a:t>耗尽层</a:t>
            </a:r>
            <a:endParaRPr lang="zh-CN" altLang="en-US" b="1" dirty="0">
              <a:latin typeface="Times New Roman" panose="02020603050405020304" pitchFamily="18" charset="0"/>
              <a:ea typeface="楷体_GB2312" pitchFamily="49" charset="-122"/>
            </a:endParaRPr>
          </a:p>
        </p:txBody>
      </p:sp>
      <p:sp>
        <p:nvSpPr>
          <p:cNvPr id="147480" name="矩形 147479"/>
          <p:cNvSpPr/>
          <p:nvPr/>
        </p:nvSpPr>
        <p:spPr>
          <a:xfrm>
            <a:off x="2220913" y="814070"/>
            <a:ext cx="3455987" cy="460375"/>
          </a:xfrm>
          <a:prstGeom prst="rect">
            <a:avLst/>
          </a:prstGeom>
          <a:noFill/>
          <a:ln w="9525">
            <a:noFill/>
          </a:ln>
        </p:spPr>
        <p:txBody>
          <a:bodyPr>
            <a:spAutoFit/>
          </a:bodyPr>
          <a:lstStyle/>
          <a:p>
            <a:pPr algn="l" eaLnBrk="0" hangingPunct="0"/>
            <a:r>
              <a:rPr lang="en-US" altLang="zh-CN" sz="2400">
                <a:latin typeface="Times New Roman" panose="02020603050405020304" pitchFamily="18" charset="0"/>
              </a:rPr>
              <a:t> </a:t>
            </a:r>
            <a:r>
              <a:rPr lang="en-US" altLang="zh-CN" sz="2400" b="1" dirty="0">
                <a:solidFill>
                  <a:srgbClr val="FF3300"/>
                </a:solidFill>
                <a:latin typeface="黑体" panose="02010609060101010101" pitchFamily="2" charset="-122"/>
                <a:ea typeface="黑体" panose="02010609060101010101" pitchFamily="2" charset="-122"/>
              </a:rPr>
              <a:t>1. PN</a:t>
            </a:r>
            <a:r>
              <a:rPr lang="zh-CN" altLang="en-US" sz="2400" b="1" dirty="0">
                <a:solidFill>
                  <a:srgbClr val="FF3300"/>
                </a:solidFill>
                <a:latin typeface="黑体" panose="02010609060101010101" pitchFamily="2" charset="-122"/>
                <a:ea typeface="黑体" panose="02010609060101010101" pitchFamily="2" charset="-122"/>
              </a:rPr>
              <a:t>结的形成</a:t>
            </a:r>
            <a:r>
              <a:rPr lang="zh-CN" altLang="en-US" sz="2400" b="1" dirty="0">
                <a:latin typeface="Times New Roman" panose="02020603050405020304" pitchFamily="18" charset="0"/>
              </a:rPr>
              <a:t> </a:t>
            </a:r>
            <a:endParaRPr lang="zh-CN" altLang="en-US" sz="2400" b="1" dirty="0">
              <a:latin typeface="Times New Roman" panose="02020603050405020304" pitchFamily="18" charset="0"/>
            </a:endParaRPr>
          </a:p>
        </p:txBody>
      </p:sp>
      <p:sp>
        <p:nvSpPr>
          <p:cNvPr id="224260" name="文本框 224259"/>
          <p:cNvSpPr txBox="1"/>
          <p:nvPr/>
        </p:nvSpPr>
        <p:spPr>
          <a:xfrm>
            <a:off x="1828483" y="377508"/>
            <a:ext cx="6753225" cy="460375"/>
          </a:xfrm>
          <a:prstGeom prst="rect">
            <a:avLst/>
          </a:prstGeom>
          <a:noFill/>
          <a:ln w="9525">
            <a:noFill/>
          </a:ln>
        </p:spPr>
        <p:txBody>
          <a:bodyPr anchor="ctr">
            <a:spAutoFit/>
          </a:bodyPr>
          <a:p>
            <a:pPr eaLnBrk="0" hangingPunct="0"/>
            <a:r>
              <a:rPr lang="en-US" altLang="zh-CN" sz="2400" b="1">
                <a:solidFill>
                  <a:srgbClr val="FF3300"/>
                </a:solidFill>
                <a:latin typeface="黑体" panose="02010609060101010101" pitchFamily="2" charset="-122"/>
                <a:ea typeface="黑体" panose="02010609060101010101" pitchFamily="2" charset="-122"/>
              </a:rPr>
              <a:t>3.1.2. </a:t>
            </a:r>
            <a:r>
              <a:rPr lang="en-US" altLang="zh-CN" sz="2400" b="1">
                <a:solidFill>
                  <a:srgbClr val="FF3300"/>
                </a:solidFill>
                <a:latin typeface="Times New Roman" panose="02020603050405020304" pitchFamily="18" charset="0"/>
                <a:ea typeface="黑体" panose="02010609060101010101" pitchFamily="2" charset="-122"/>
              </a:rPr>
              <a:t>PN</a:t>
            </a:r>
            <a:r>
              <a:rPr lang="zh-CN" altLang="en-US" sz="2400" b="1" dirty="0">
                <a:solidFill>
                  <a:srgbClr val="FF3300"/>
                </a:solidFill>
                <a:latin typeface="黑体" panose="02010609060101010101" pitchFamily="2" charset="-122"/>
                <a:ea typeface="黑体" panose="02010609060101010101" pitchFamily="2" charset="-122"/>
              </a:rPr>
              <a:t>结的形成及其特性</a:t>
            </a:r>
            <a:endParaRPr lang="zh-CN" altLang="en-US" sz="2400">
              <a:latin typeface="Times New Roman" panose="02020603050405020304" pitchFamily="18" charset="0"/>
            </a:endParaRPr>
          </a:p>
        </p:txBody>
      </p:sp>
      <p:sp>
        <p:nvSpPr>
          <p:cNvPr id="2" name="文本框 1"/>
          <p:cNvSpPr txBox="1"/>
          <p:nvPr/>
        </p:nvSpPr>
        <p:spPr>
          <a:xfrm>
            <a:off x="280670" y="1248410"/>
            <a:ext cx="8776335" cy="645160"/>
          </a:xfrm>
          <a:prstGeom prst="rect">
            <a:avLst/>
          </a:prstGeom>
          <a:noFill/>
        </p:spPr>
        <p:txBody>
          <a:bodyPr wrap="square" rtlCol="0" anchor="t">
            <a:spAutoFit/>
          </a:bodyPr>
          <a:p>
            <a:r>
              <a:rPr lang="zh-CN" altLang="en-US" sz="1800"/>
              <a:t>将P型半导体与N型半导体制作在同一块半导体（通常是硅或锗）基片上，在它们的交界面就形成空间电荷区称为PN结。</a:t>
            </a:r>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80"/>
                                        </p:tgtEl>
                                        <p:attrNameLst>
                                          <p:attrName>style.visibility</p:attrName>
                                        </p:attrNameLst>
                                      </p:cBhvr>
                                      <p:to>
                                        <p:strVal val="visible"/>
                                      </p:to>
                                    </p:set>
                                    <p:animEffect transition="in" filter="blinds(horizontal)">
                                      <p:cBhvr>
                                        <p:cTn id="7" dur="500"/>
                                        <p:tgtEl>
                                          <p:spTgt spid="1474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7467"/>
                                        </p:tgtEl>
                                        <p:attrNameLst>
                                          <p:attrName>style.visibility</p:attrName>
                                        </p:attrNameLst>
                                      </p:cBhvr>
                                      <p:to>
                                        <p:strVal val="visible"/>
                                      </p:to>
                                    </p:set>
                                    <p:animEffect transition="in" filter="blinds(horizontal)">
                                      <p:cBhvr>
                                        <p:cTn id="12" dur="500"/>
                                        <p:tgtEl>
                                          <p:spTgt spid="1474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466"/>
                                        </p:tgtEl>
                                        <p:attrNameLst>
                                          <p:attrName>style.visibility</p:attrName>
                                        </p:attrNameLst>
                                      </p:cBhvr>
                                      <p:to>
                                        <p:strVal val="visible"/>
                                      </p:to>
                                    </p:set>
                                    <p:animEffect transition="in" filter="wipe(left)">
                                      <p:cBhvr>
                                        <p:cTn id="17" dur="500"/>
                                        <p:tgtEl>
                                          <p:spTgt spid="1474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47461"/>
                                        </p:tgtEl>
                                        <p:attrNameLst>
                                          <p:attrName>style.visibility</p:attrName>
                                        </p:attrNameLst>
                                      </p:cBhvr>
                                      <p:to>
                                        <p:strVal val="visible"/>
                                      </p:to>
                                    </p:set>
                                    <p:animEffect transition="in" filter="wipe(left)">
                                      <p:cBhvr>
                                        <p:cTn id="22" dur="75"/>
                                        <p:tgtEl>
                                          <p:spTgt spid="1474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7463"/>
                                        </p:tgtEl>
                                        <p:attrNameLst>
                                          <p:attrName>style.visibility</p:attrName>
                                        </p:attrNameLst>
                                      </p:cBhvr>
                                      <p:to>
                                        <p:strVal val="visible"/>
                                      </p:to>
                                    </p:set>
                                    <p:animEffect transition="in" filter="wipe(left)">
                                      <p:cBhvr>
                                        <p:cTn id="27" dur="75"/>
                                        <p:tgtEl>
                                          <p:spTgt spid="1474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474"/>
                                        </p:tgtEl>
                                        <p:attrNameLst>
                                          <p:attrName>style.visibility</p:attrName>
                                        </p:attrNameLst>
                                      </p:cBhvr>
                                      <p:to>
                                        <p:strVal val="visible"/>
                                      </p:to>
                                    </p:set>
                                    <p:animEffect transition="in" filter="wipe(left)">
                                      <p:cBhvr>
                                        <p:cTn id="32" dur="500"/>
                                        <p:tgtEl>
                                          <p:spTgt spid="1474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7475"/>
                                        </p:tgtEl>
                                        <p:attrNameLst>
                                          <p:attrName>style.visibility</p:attrName>
                                        </p:attrNameLst>
                                      </p:cBhvr>
                                      <p:to>
                                        <p:strVal val="visible"/>
                                      </p:to>
                                    </p:set>
                                    <p:animEffect transition="in" filter="blinds(horizontal)">
                                      <p:cBhvr>
                                        <p:cTn id="37" dur="500"/>
                                        <p:tgtEl>
                                          <p:spTgt spid="1474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7468"/>
                                        </p:tgtEl>
                                        <p:attrNameLst>
                                          <p:attrName>style.visibility</p:attrName>
                                        </p:attrNameLst>
                                      </p:cBhvr>
                                      <p:to>
                                        <p:strVal val="visible"/>
                                      </p:to>
                                    </p:set>
                                    <p:animEffect transition="in" filter="wipe(left)">
                                      <p:cBhvr>
                                        <p:cTn id="42" dur="500"/>
                                        <p:tgtEl>
                                          <p:spTgt spid="1474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7469"/>
                                        </p:tgtEl>
                                        <p:attrNameLst>
                                          <p:attrName>style.visibility</p:attrName>
                                        </p:attrNameLst>
                                      </p:cBhvr>
                                      <p:to>
                                        <p:strVal val="visible"/>
                                      </p:to>
                                    </p:set>
                                    <p:animEffect transition="in" filter="wipe(left)">
                                      <p:cBhvr>
                                        <p:cTn id="47" dur="500"/>
                                        <p:tgtEl>
                                          <p:spTgt spid="1474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47464"/>
                                        </p:tgtEl>
                                        <p:attrNameLst>
                                          <p:attrName>style.visibility</p:attrName>
                                        </p:attrNameLst>
                                      </p:cBhvr>
                                      <p:to>
                                        <p:strVal val="visible"/>
                                      </p:to>
                                    </p:set>
                                    <p:animEffect transition="in" filter="wipe(left)">
                                      <p:cBhvr>
                                        <p:cTn id="52" dur="75"/>
                                        <p:tgtEl>
                                          <p:spTgt spid="14746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47470"/>
                                        </p:tgtEl>
                                        <p:attrNameLst>
                                          <p:attrName>style.visibility</p:attrName>
                                        </p:attrNameLst>
                                      </p:cBhvr>
                                      <p:to>
                                        <p:strVal val="visible"/>
                                      </p:to>
                                    </p:set>
                                    <p:animEffect transition="in" filter="blinds(horizontal)">
                                      <p:cBhvr>
                                        <p:cTn id="57" dur="500"/>
                                        <p:tgtEl>
                                          <p:spTgt spid="14747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7473"/>
                                        </p:tgtEl>
                                        <p:attrNameLst>
                                          <p:attrName>style.visibility</p:attrName>
                                        </p:attrNameLst>
                                      </p:cBhvr>
                                      <p:to>
                                        <p:strVal val="visible"/>
                                      </p:to>
                                    </p:set>
                                    <p:animEffect transition="in" filter="blinds(horizontal)">
                                      <p:cBhvr>
                                        <p:cTn id="62" dur="500"/>
                                        <p:tgtEl>
                                          <p:spTgt spid="14747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7478"/>
                                        </p:tgtEl>
                                        <p:attrNameLst>
                                          <p:attrName>style.visibility</p:attrName>
                                        </p:attrNameLst>
                                      </p:cBhvr>
                                      <p:to>
                                        <p:strVal val="visible"/>
                                      </p:to>
                                    </p:set>
                                    <p:animEffect transition="in" filter="blinds(horizontal)">
                                      <p:cBhvr>
                                        <p:cTn id="67" dur="500"/>
                                        <p:tgtEl>
                                          <p:spTgt spid="14747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147462"/>
                                        </p:tgtEl>
                                        <p:attrNameLst>
                                          <p:attrName>style.visibility</p:attrName>
                                        </p:attrNameLst>
                                      </p:cBhvr>
                                      <p:to>
                                        <p:strVal val="visible"/>
                                      </p:to>
                                    </p:set>
                                    <p:animEffect transition="in" filter="wipe(left)">
                                      <p:cBhvr>
                                        <p:cTn id="72" dur="75"/>
                                        <p:tgtEl>
                                          <p:spTgt spid="1474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47458"/>
                                        </p:tgtEl>
                                        <p:attrNameLst>
                                          <p:attrName>style.visibility</p:attrName>
                                        </p:attrNameLst>
                                      </p:cBhvr>
                                      <p:to>
                                        <p:strVal val="visible"/>
                                      </p:to>
                                    </p:set>
                                    <p:animEffect transition="in" filter="wipe(right)">
                                      <p:cBhvr>
                                        <p:cTn id="77" dur="500"/>
                                        <p:tgtEl>
                                          <p:spTgt spid="14745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iterate type="lt">
                                    <p:tmPct val="100000"/>
                                  </p:iterate>
                                  <p:childTnLst>
                                    <p:set>
                                      <p:cBhvr>
                                        <p:cTn id="81" dur="1" fill="hold">
                                          <p:stCondLst>
                                            <p:cond delay="0"/>
                                          </p:stCondLst>
                                        </p:cTn>
                                        <p:tgtEl>
                                          <p:spTgt spid="147465"/>
                                        </p:tgtEl>
                                        <p:attrNameLst>
                                          <p:attrName>style.visibility</p:attrName>
                                        </p:attrNameLst>
                                      </p:cBhvr>
                                      <p:to>
                                        <p:strVal val="visible"/>
                                      </p:to>
                                    </p:set>
                                    <p:animEffect transition="in" filter="wipe(left)">
                                      <p:cBhvr>
                                        <p:cTn id="82" dur="75"/>
                                        <p:tgtEl>
                                          <p:spTgt spid="14746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147476"/>
                                        </p:tgtEl>
                                        <p:attrNameLst>
                                          <p:attrName>style.visibility</p:attrName>
                                        </p:attrNameLst>
                                      </p:cBhvr>
                                      <p:to>
                                        <p:strVal val="visible"/>
                                      </p:to>
                                    </p:set>
                                    <p:animEffect transition="in" filter="wipe(right)">
                                      <p:cBhvr>
                                        <p:cTn id="87" dur="500"/>
                                        <p:tgtEl>
                                          <p:spTgt spid="14747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47477"/>
                                        </p:tgtEl>
                                        <p:attrNameLst>
                                          <p:attrName>style.visibility</p:attrName>
                                        </p:attrNameLst>
                                      </p:cBhvr>
                                      <p:to>
                                        <p:strVal val="visible"/>
                                      </p:to>
                                    </p:set>
                                    <p:animEffect transition="in" filter="blinds(horizontal)">
                                      <p:cBhvr>
                                        <p:cTn id="92" dur="500"/>
                                        <p:tgtEl>
                                          <p:spTgt spid="147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p:bldP spid="147462" grpId="0"/>
      <p:bldP spid="147463" grpId="0"/>
      <p:bldP spid="147464" grpId="0"/>
      <p:bldP spid="147465" grpId="0"/>
      <p:bldP spid="147466" grpId="0"/>
      <p:bldP spid="147473" grpId="0" bldLvl="0" animBg="1"/>
      <p:bldP spid="147475" grpId="0"/>
      <p:bldP spid="147477" grpId="0"/>
      <p:bldP spid="147478" grpId="0" bldLvl="0" animBg="1"/>
      <p:bldP spid="1474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3" name="组合 148482"/>
          <p:cNvGrpSpPr/>
          <p:nvPr/>
        </p:nvGrpSpPr>
        <p:grpSpPr>
          <a:xfrm>
            <a:off x="381000" y="679450"/>
            <a:ext cx="1219200" cy="473075"/>
            <a:chOff x="240" y="384"/>
            <a:chExt cx="768" cy="298"/>
          </a:xfrm>
        </p:grpSpPr>
        <p:sp>
          <p:nvSpPr>
            <p:cNvPr id="148484" name="文本框 148483"/>
            <p:cNvSpPr txBox="1"/>
            <p:nvPr/>
          </p:nvSpPr>
          <p:spPr>
            <a:xfrm>
              <a:off x="240" y="432"/>
              <a:ext cx="768" cy="250"/>
            </a:xfrm>
            <a:prstGeom prst="rect">
              <a:avLst/>
            </a:prstGeom>
            <a:noFill/>
            <a:ln w="9525">
              <a:noFill/>
            </a:ln>
          </p:spPr>
          <p:txBody>
            <a:bodyPr>
              <a:spAutoFit/>
            </a:bodyPr>
            <a:lstStyle/>
            <a:p>
              <a:pPr eaLnBrk="0" hangingPunct="0">
                <a:spcBef>
                  <a:spcPct val="50000"/>
                </a:spcBef>
              </a:pPr>
              <a:r>
                <a:rPr lang="zh-CN" altLang="en-US" sz="2000" b="1" dirty="0">
                  <a:solidFill>
                    <a:srgbClr val="FF0000"/>
                  </a:solidFill>
                  <a:latin typeface="Times New Roman" panose="02020603050405020304" pitchFamily="18" charset="0"/>
                </a:rPr>
                <a:t>少子飘移</a:t>
              </a:r>
              <a:endParaRPr lang="zh-CN" altLang="en-US" sz="2000" b="1">
                <a:solidFill>
                  <a:srgbClr val="FF0000"/>
                </a:solidFill>
                <a:latin typeface="Times New Roman" panose="02020603050405020304" pitchFamily="18" charset="0"/>
              </a:endParaRPr>
            </a:p>
          </p:txBody>
        </p:sp>
        <p:sp>
          <p:nvSpPr>
            <p:cNvPr id="148485" name="直接连接符 148484"/>
            <p:cNvSpPr/>
            <p:nvPr/>
          </p:nvSpPr>
          <p:spPr>
            <a:xfrm flipV="1">
              <a:off x="1008" y="384"/>
              <a:ext cx="0" cy="288"/>
            </a:xfrm>
            <a:prstGeom prst="line">
              <a:avLst/>
            </a:prstGeom>
            <a:ln w="28575" cap="flat" cmpd="sng">
              <a:solidFill>
                <a:schemeClr val="tx1"/>
              </a:solidFill>
              <a:prstDash val="solid"/>
              <a:headEnd type="none" w="med" len="med"/>
              <a:tailEnd type="triangle" w="med" len="med"/>
            </a:ln>
          </p:spPr>
        </p:sp>
      </p:grpSp>
      <p:grpSp>
        <p:nvGrpSpPr>
          <p:cNvPr id="148486" name="组合 148485"/>
          <p:cNvGrpSpPr/>
          <p:nvPr/>
        </p:nvGrpSpPr>
        <p:grpSpPr>
          <a:xfrm>
            <a:off x="2209800" y="374650"/>
            <a:ext cx="5181600" cy="406400"/>
            <a:chOff x="1392" y="192"/>
            <a:chExt cx="3264" cy="256"/>
          </a:xfrm>
        </p:grpSpPr>
        <p:sp>
          <p:nvSpPr>
            <p:cNvPr id="148487" name="文本框 148486"/>
            <p:cNvSpPr txBox="1"/>
            <p:nvPr/>
          </p:nvSpPr>
          <p:spPr>
            <a:xfrm>
              <a:off x="1392" y="198"/>
              <a:ext cx="3264" cy="250"/>
            </a:xfrm>
            <a:prstGeom prst="rect">
              <a:avLst/>
            </a:prstGeom>
            <a:noFill/>
            <a:ln w="9525">
              <a:noFill/>
            </a:ln>
          </p:spPr>
          <p:txBody>
            <a:bodyPr>
              <a:spAutoFit/>
            </a:bodyPr>
            <a:lstStyle/>
            <a:p>
              <a:pPr algn="l" eaLnBrk="0" hangingPunct="0">
                <a:spcBef>
                  <a:spcPct val="50000"/>
                </a:spcBef>
              </a:pPr>
              <a:r>
                <a:rPr lang="zh-CN" altLang="en-US" sz="2000" b="1" dirty="0">
                  <a:solidFill>
                    <a:srgbClr val="FF0000"/>
                  </a:solidFill>
                  <a:latin typeface="Times New Roman" panose="02020603050405020304" pitchFamily="18" charset="0"/>
                </a:rPr>
                <a:t>补充耗尽层失去的多子，耗尽层窄，</a:t>
              </a:r>
              <a:r>
                <a:rPr lang="en-US" altLang="zh-CN" sz="2000" b="1">
                  <a:solidFill>
                    <a:srgbClr val="FF0000"/>
                  </a:solidFill>
                  <a:latin typeface="Times New Roman" panose="02020603050405020304" pitchFamily="18" charset="0"/>
                </a:rPr>
                <a:t>E</a:t>
              </a:r>
              <a:endParaRPr lang="en-US" altLang="zh-CN" sz="2000" b="1">
                <a:solidFill>
                  <a:srgbClr val="FF0000"/>
                </a:solidFill>
                <a:latin typeface="Times New Roman" panose="02020603050405020304" pitchFamily="18" charset="0"/>
              </a:endParaRPr>
            </a:p>
          </p:txBody>
        </p:sp>
        <p:grpSp>
          <p:nvGrpSpPr>
            <p:cNvPr id="148488" name="组合 148487"/>
            <p:cNvGrpSpPr/>
            <p:nvPr/>
          </p:nvGrpSpPr>
          <p:grpSpPr>
            <a:xfrm>
              <a:off x="1392" y="192"/>
              <a:ext cx="2976" cy="240"/>
              <a:chOff x="1200" y="144"/>
              <a:chExt cx="2976" cy="240"/>
            </a:xfrm>
          </p:grpSpPr>
          <p:sp>
            <p:nvSpPr>
              <p:cNvPr id="148489" name="直接连接符 148488"/>
              <p:cNvSpPr/>
              <p:nvPr/>
            </p:nvSpPr>
            <p:spPr>
              <a:xfrm>
                <a:off x="1200" y="384"/>
                <a:ext cx="2976" cy="0"/>
              </a:xfrm>
              <a:prstGeom prst="line">
                <a:avLst/>
              </a:prstGeom>
              <a:ln w="28575" cap="flat" cmpd="sng">
                <a:solidFill>
                  <a:schemeClr val="tx1"/>
                </a:solidFill>
                <a:prstDash val="solid"/>
                <a:headEnd type="none" w="med" len="med"/>
                <a:tailEnd type="triangle" w="med" len="med"/>
              </a:ln>
            </p:spPr>
          </p:sp>
          <p:sp>
            <p:nvSpPr>
              <p:cNvPr id="148490" name="直接连接符 148489"/>
              <p:cNvSpPr/>
              <p:nvPr/>
            </p:nvSpPr>
            <p:spPr>
              <a:xfrm flipH="1">
                <a:off x="4032" y="144"/>
                <a:ext cx="0" cy="193"/>
              </a:xfrm>
              <a:prstGeom prst="line">
                <a:avLst/>
              </a:prstGeom>
              <a:ln w="9525" cap="flat" cmpd="sng">
                <a:solidFill>
                  <a:schemeClr val="tx1"/>
                </a:solidFill>
                <a:prstDash val="solid"/>
                <a:headEnd type="none" w="med" len="med"/>
                <a:tailEnd type="triangle" w="med" len="med"/>
              </a:ln>
            </p:spPr>
          </p:sp>
        </p:grpSp>
      </p:grpSp>
      <p:grpSp>
        <p:nvGrpSpPr>
          <p:cNvPr id="148491" name="组合 148490"/>
          <p:cNvGrpSpPr/>
          <p:nvPr/>
        </p:nvGrpSpPr>
        <p:grpSpPr>
          <a:xfrm>
            <a:off x="7010400" y="603250"/>
            <a:ext cx="1219200" cy="533400"/>
            <a:chOff x="240" y="384"/>
            <a:chExt cx="768" cy="288"/>
          </a:xfrm>
        </p:grpSpPr>
        <p:sp>
          <p:nvSpPr>
            <p:cNvPr id="148492" name="文本框 148491"/>
            <p:cNvSpPr txBox="1"/>
            <p:nvPr/>
          </p:nvSpPr>
          <p:spPr>
            <a:xfrm>
              <a:off x="240" y="432"/>
              <a:ext cx="768" cy="214"/>
            </a:xfrm>
            <a:prstGeom prst="rect">
              <a:avLst/>
            </a:prstGeom>
            <a:noFill/>
            <a:ln w="9525">
              <a:noFill/>
            </a:ln>
          </p:spPr>
          <p:txBody>
            <a:bodyPr>
              <a:spAutoFit/>
            </a:bodyPr>
            <a:lstStyle/>
            <a:p>
              <a:pPr eaLnBrk="0" hangingPunct="0">
                <a:spcBef>
                  <a:spcPct val="50000"/>
                </a:spcBef>
              </a:pPr>
              <a:r>
                <a:rPr lang="zh-CN" altLang="en-US" sz="2000" b="1" dirty="0">
                  <a:solidFill>
                    <a:srgbClr val="FF0000"/>
                  </a:solidFill>
                  <a:latin typeface="Times New Roman" panose="02020603050405020304" pitchFamily="18" charset="0"/>
                </a:rPr>
                <a:t>多子扩散</a:t>
              </a:r>
              <a:endParaRPr lang="zh-CN" altLang="en-US" sz="2000" b="1">
                <a:solidFill>
                  <a:srgbClr val="FF0000"/>
                </a:solidFill>
                <a:latin typeface="Times New Roman" panose="02020603050405020304" pitchFamily="18" charset="0"/>
              </a:endParaRPr>
            </a:p>
          </p:txBody>
        </p:sp>
        <p:sp>
          <p:nvSpPr>
            <p:cNvPr id="148493" name="直接连接符 148492"/>
            <p:cNvSpPr/>
            <p:nvPr/>
          </p:nvSpPr>
          <p:spPr>
            <a:xfrm flipV="1">
              <a:off x="1008" y="384"/>
              <a:ext cx="0" cy="288"/>
            </a:xfrm>
            <a:prstGeom prst="line">
              <a:avLst/>
            </a:prstGeom>
            <a:ln w="28575" cap="flat" cmpd="sng">
              <a:solidFill>
                <a:schemeClr val="tx1"/>
              </a:solidFill>
              <a:prstDash val="solid"/>
              <a:headEnd type="none" w="med" len="med"/>
              <a:tailEnd type="triangle" w="med" len="med"/>
            </a:ln>
          </p:spPr>
        </p:sp>
      </p:grpSp>
      <p:grpSp>
        <p:nvGrpSpPr>
          <p:cNvPr id="148494" name="组合 148493"/>
          <p:cNvGrpSpPr/>
          <p:nvPr/>
        </p:nvGrpSpPr>
        <p:grpSpPr>
          <a:xfrm>
            <a:off x="2209800" y="1136650"/>
            <a:ext cx="5181600" cy="477838"/>
            <a:chOff x="1392" y="672"/>
            <a:chExt cx="3264" cy="301"/>
          </a:xfrm>
        </p:grpSpPr>
        <p:sp>
          <p:nvSpPr>
            <p:cNvPr id="148495" name="直接连接符 148494"/>
            <p:cNvSpPr/>
            <p:nvPr/>
          </p:nvSpPr>
          <p:spPr>
            <a:xfrm flipH="1">
              <a:off x="1392" y="672"/>
              <a:ext cx="2928" cy="0"/>
            </a:xfrm>
            <a:prstGeom prst="line">
              <a:avLst/>
            </a:prstGeom>
            <a:ln w="28575" cap="flat" cmpd="sng">
              <a:solidFill>
                <a:schemeClr val="tx1"/>
              </a:solidFill>
              <a:prstDash val="solid"/>
              <a:headEnd type="none" w="med" len="med"/>
              <a:tailEnd type="triangle" w="med" len="med"/>
            </a:ln>
          </p:spPr>
        </p:sp>
        <p:sp>
          <p:nvSpPr>
            <p:cNvPr id="148496" name="文本框 148495"/>
            <p:cNvSpPr txBox="1"/>
            <p:nvPr/>
          </p:nvSpPr>
          <p:spPr>
            <a:xfrm>
              <a:off x="1392" y="723"/>
              <a:ext cx="3264" cy="250"/>
            </a:xfrm>
            <a:prstGeom prst="rect">
              <a:avLst/>
            </a:prstGeom>
            <a:noFill/>
            <a:ln w="9525">
              <a:noFill/>
            </a:ln>
          </p:spPr>
          <p:txBody>
            <a:bodyPr>
              <a:spAutoFit/>
            </a:bodyPr>
            <a:lstStyle/>
            <a:p>
              <a:pPr algn="l" eaLnBrk="0" hangingPunct="0">
                <a:spcBef>
                  <a:spcPct val="50000"/>
                </a:spcBef>
              </a:pP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又失去多子，耗尽层宽，</a:t>
              </a:r>
              <a:r>
                <a:rPr lang="en-US" altLang="zh-CN" sz="2000" b="1">
                  <a:solidFill>
                    <a:srgbClr val="FF0000"/>
                  </a:solidFill>
                  <a:latin typeface="Times New Roman" panose="02020603050405020304" pitchFamily="18" charset="0"/>
                </a:rPr>
                <a:t>E</a:t>
              </a:r>
              <a:endParaRPr lang="en-US" altLang="zh-CN" sz="2000" b="1">
                <a:solidFill>
                  <a:srgbClr val="FF0000"/>
                </a:solidFill>
                <a:latin typeface="Times New Roman" panose="02020603050405020304" pitchFamily="18" charset="0"/>
              </a:endParaRPr>
            </a:p>
          </p:txBody>
        </p:sp>
        <p:sp>
          <p:nvSpPr>
            <p:cNvPr id="148497" name="直接连接符 148496"/>
            <p:cNvSpPr/>
            <p:nvPr/>
          </p:nvSpPr>
          <p:spPr>
            <a:xfrm flipV="1">
              <a:off x="3936" y="768"/>
              <a:ext cx="0" cy="192"/>
            </a:xfrm>
            <a:prstGeom prst="line">
              <a:avLst/>
            </a:prstGeom>
            <a:ln w="9525" cap="flat" cmpd="sng">
              <a:solidFill>
                <a:schemeClr val="tx1"/>
              </a:solidFill>
              <a:prstDash val="solid"/>
              <a:headEnd type="none" w="med" len="med"/>
              <a:tailEnd type="triangle" w="med" len="med"/>
            </a:ln>
          </p:spPr>
        </p:sp>
      </p:grpSp>
      <p:grpSp>
        <p:nvGrpSpPr>
          <p:cNvPr id="148498" name="组合 148497"/>
          <p:cNvGrpSpPr/>
          <p:nvPr/>
        </p:nvGrpSpPr>
        <p:grpSpPr>
          <a:xfrm>
            <a:off x="914400" y="1676400"/>
            <a:ext cx="7162800" cy="3978275"/>
            <a:chOff x="576" y="1152"/>
            <a:chExt cx="4512" cy="2506"/>
          </a:xfrm>
        </p:grpSpPr>
        <p:grpSp>
          <p:nvGrpSpPr>
            <p:cNvPr id="148499" name="组合 148498"/>
            <p:cNvGrpSpPr/>
            <p:nvPr/>
          </p:nvGrpSpPr>
          <p:grpSpPr>
            <a:xfrm>
              <a:off x="576" y="1392"/>
              <a:ext cx="4512" cy="1882"/>
              <a:chOff x="528" y="1008"/>
              <a:chExt cx="4512" cy="1882"/>
            </a:xfrm>
          </p:grpSpPr>
          <p:pic>
            <p:nvPicPr>
              <p:cNvPr id="148500" name="图片 148499"/>
              <p:cNvPicPr>
                <a:picLocks noChangeAspect="1"/>
              </p:cNvPicPr>
              <p:nvPr/>
            </p:nvPicPr>
            <p:blipFill>
              <a:blip r:embed="rId1"/>
              <a:stretch>
                <a:fillRect/>
              </a:stretch>
            </p:blipFill>
            <p:spPr>
              <a:xfrm>
                <a:off x="528" y="1008"/>
                <a:ext cx="4512" cy="1882"/>
              </a:xfrm>
              <a:prstGeom prst="rect">
                <a:avLst/>
              </a:prstGeom>
              <a:noFill/>
              <a:ln w="9525">
                <a:noFill/>
              </a:ln>
            </p:spPr>
          </p:pic>
          <p:grpSp>
            <p:nvGrpSpPr>
              <p:cNvPr id="148501" name="组合 148500"/>
              <p:cNvGrpSpPr/>
              <p:nvPr/>
            </p:nvGrpSpPr>
            <p:grpSpPr>
              <a:xfrm>
                <a:off x="1776" y="1392"/>
                <a:ext cx="2016" cy="1440"/>
                <a:chOff x="5376" y="2304"/>
                <a:chExt cx="240" cy="864"/>
              </a:xfrm>
            </p:grpSpPr>
            <p:sp>
              <p:nvSpPr>
                <p:cNvPr id="148502" name="直接连接符 148501"/>
                <p:cNvSpPr/>
                <p:nvPr/>
              </p:nvSpPr>
              <p:spPr>
                <a:xfrm>
                  <a:off x="5376" y="2304"/>
                  <a:ext cx="0" cy="864"/>
                </a:xfrm>
                <a:prstGeom prst="line">
                  <a:avLst/>
                </a:prstGeom>
                <a:ln w="38100" cap="flat" cmpd="sng">
                  <a:solidFill>
                    <a:schemeClr val="tx1"/>
                  </a:solidFill>
                  <a:prstDash val="sysDot"/>
                  <a:headEnd type="none" w="med" len="med"/>
                  <a:tailEnd type="none" w="med" len="med"/>
                </a:ln>
              </p:spPr>
            </p:sp>
            <p:sp>
              <p:nvSpPr>
                <p:cNvPr id="148503" name="直接连接符 148502"/>
                <p:cNvSpPr/>
                <p:nvPr/>
              </p:nvSpPr>
              <p:spPr>
                <a:xfrm>
                  <a:off x="5616" y="2304"/>
                  <a:ext cx="0" cy="864"/>
                </a:xfrm>
                <a:prstGeom prst="line">
                  <a:avLst/>
                </a:prstGeom>
                <a:ln w="38100" cap="flat" cmpd="sng">
                  <a:solidFill>
                    <a:schemeClr val="tx1"/>
                  </a:solidFill>
                  <a:prstDash val="sysDot"/>
                  <a:headEnd type="none" w="med" len="med"/>
                  <a:tailEnd type="none" w="med" len="med"/>
                </a:ln>
              </p:spPr>
            </p:sp>
          </p:grpSp>
        </p:grpSp>
        <p:grpSp>
          <p:nvGrpSpPr>
            <p:cNvPr id="148504" name="组合 148503"/>
            <p:cNvGrpSpPr/>
            <p:nvPr/>
          </p:nvGrpSpPr>
          <p:grpSpPr>
            <a:xfrm>
              <a:off x="2208" y="1152"/>
              <a:ext cx="2472" cy="288"/>
              <a:chOff x="2616" y="828"/>
              <a:chExt cx="1368" cy="288"/>
            </a:xfrm>
          </p:grpSpPr>
          <p:sp>
            <p:nvSpPr>
              <p:cNvPr id="148505" name="直接连接符 148504"/>
              <p:cNvSpPr/>
              <p:nvPr/>
            </p:nvSpPr>
            <p:spPr>
              <a:xfrm flipH="1">
                <a:off x="2616" y="972"/>
                <a:ext cx="492" cy="0"/>
              </a:xfrm>
              <a:prstGeom prst="line">
                <a:avLst/>
              </a:prstGeom>
              <a:ln w="9525" cap="flat" cmpd="sng">
                <a:solidFill>
                  <a:schemeClr val="tx1"/>
                </a:solidFill>
                <a:prstDash val="solid"/>
                <a:headEnd type="none" w="med" len="med"/>
                <a:tailEnd type="triangle" w="med" len="med"/>
              </a:ln>
            </p:spPr>
          </p:sp>
          <p:sp>
            <p:nvSpPr>
              <p:cNvPr id="148506" name="文本框 148505"/>
              <p:cNvSpPr txBox="1"/>
              <p:nvPr/>
            </p:nvSpPr>
            <p:spPr>
              <a:xfrm>
                <a:off x="3108" y="828"/>
                <a:ext cx="876" cy="288"/>
              </a:xfrm>
              <a:prstGeom prst="rect">
                <a:avLst/>
              </a:prstGeom>
              <a:noFill/>
              <a:ln w="9525">
                <a:noFill/>
              </a:ln>
            </p:spPr>
            <p:txBody>
              <a:bodyPr>
                <a:spAutoFit/>
              </a:bodyPr>
              <a:lstStyle/>
              <a:p>
                <a:pPr algn="l" eaLnBrk="0" hangingPunct="0">
                  <a:spcBef>
                    <a:spcPct val="50000"/>
                  </a:spcBef>
                </a:pPr>
                <a:r>
                  <a:rPr lang="zh-CN" altLang="en-US" dirty="0">
                    <a:solidFill>
                      <a:srgbClr val="D60093"/>
                    </a:solidFill>
                    <a:latin typeface="Times New Roman" panose="02020603050405020304" pitchFamily="18" charset="0"/>
                    <a:ea typeface="黑体" panose="02010609060101010101" pitchFamily="2" charset="-122"/>
                  </a:rPr>
                  <a:t>内电场</a:t>
                </a:r>
                <a:r>
                  <a:rPr lang="en-US" altLang="zh-CN">
                    <a:solidFill>
                      <a:srgbClr val="D60093"/>
                    </a:solidFill>
                    <a:latin typeface="Times New Roman" panose="02020603050405020304" pitchFamily="18" charset="0"/>
                    <a:ea typeface="黑体" panose="02010609060101010101" pitchFamily="2" charset="-122"/>
                  </a:rPr>
                  <a:t>E</a:t>
                </a:r>
                <a:endParaRPr lang="en-US" altLang="zh-CN" sz="2000">
                  <a:solidFill>
                    <a:srgbClr val="D60093"/>
                  </a:solidFill>
                  <a:latin typeface="Times New Roman" panose="02020603050405020304" pitchFamily="18" charset="0"/>
                  <a:ea typeface="黑体" panose="02010609060101010101" pitchFamily="2" charset="-122"/>
                </a:endParaRPr>
              </a:p>
            </p:txBody>
          </p:sp>
        </p:grpSp>
        <p:sp>
          <p:nvSpPr>
            <p:cNvPr id="148507" name="直接连接符 148506"/>
            <p:cNvSpPr/>
            <p:nvPr/>
          </p:nvSpPr>
          <p:spPr>
            <a:xfrm>
              <a:off x="2208" y="3360"/>
              <a:ext cx="1440" cy="1"/>
            </a:xfrm>
            <a:prstGeom prst="line">
              <a:avLst/>
            </a:prstGeom>
            <a:ln w="28575" cap="flat" cmpd="sng">
              <a:solidFill>
                <a:schemeClr val="tx1"/>
              </a:solidFill>
              <a:prstDash val="solid"/>
              <a:headEnd type="none" w="med" len="med"/>
              <a:tailEnd type="triangle" w="med" len="med"/>
            </a:ln>
          </p:spPr>
        </p:sp>
        <p:sp>
          <p:nvSpPr>
            <p:cNvPr id="148508" name="矩形 148507"/>
            <p:cNvSpPr/>
            <p:nvPr/>
          </p:nvSpPr>
          <p:spPr>
            <a:xfrm>
              <a:off x="3648" y="3216"/>
              <a:ext cx="1344" cy="250"/>
            </a:xfrm>
            <a:prstGeom prst="rect">
              <a:avLst/>
            </a:prstGeom>
            <a:noFill/>
            <a:ln w="9525">
              <a:noFill/>
            </a:ln>
          </p:spPr>
          <p:txBody>
            <a:bodyPr>
              <a:spAutoFit/>
            </a:bodyPr>
            <a:lstStyle/>
            <a:p>
              <a:pPr eaLnBrk="0" hangingPunct="0"/>
              <a:r>
                <a:rPr lang="zh-CN" altLang="en-US" sz="2000" b="1" dirty="0">
                  <a:latin typeface="宋体" panose="02010600030101010101" pitchFamily="2" charset="-122"/>
                </a:rPr>
                <a:t>多子扩散电流</a:t>
              </a:r>
              <a:endParaRPr lang="zh-CN" altLang="en-US" sz="2000" b="1">
                <a:latin typeface="宋体" panose="02010600030101010101" pitchFamily="2" charset="-122"/>
              </a:endParaRPr>
            </a:p>
          </p:txBody>
        </p:sp>
        <p:sp>
          <p:nvSpPr>
            <p:cNvPr id="148509" name="直接连接符 148508"/>
            <p:cNvSpPr/>
            <p:nvPr/>
          </p:nvSpPr>
          <p:spPr>
            <a:xfrm flipH="1">
              <a:off x="2208" y="3552"/>
              <a:ext cx="1392" cy="1"/>
            </a:xfrm>
            <a:prstGeom prst="line">
              <a:avLst/>
            </a:prstGeom>
            <a:ln w="28575" cap="flat" cmpd="sng">
              <a:solidFill>
                <a:schemeClr val="tx1"/>
              </a:solidFill>
              <a:prstDash val="solid"/>
              <a:headEnd type="none" w="med" len="med"/>
              <a:tailEnd type="triangle" w="med" len="med"/>
            </a:ln>
          </p:spPr>
        </p:sp>
        <p:sp>
          <p:nvSpPr>
            <p:cNvPr id="148510" name="矩形 148509"/>
            <p:cNvSpPr/>
            <p:nvPr/>
          </p:nvSpPr>
          <p:spPr>
            <a:xfrm>
              <a:off x="816" y="3408"/>
              <a:ext cx="1440" cy="250"/>
            </a:xfrm>
            <a:prstGeom prst="rect">
              <a:avLst/>
            </a:prstGeom>
            <a:noFill/>
            <a:ln w="9525">
              <a:noFill/>
            </a:ln>
          </p:spPr>
          <p:txBody>
            <a:bodyPr>
              <a:spAutoFit/>
            </a:bodyPr>
            <a:lstStyle/>
            <a:p>
              <a:pPr eaLnBrk="0" hangingPunct="0"/>
              <a:r>
                <a:rPr lang="zh-CN" altLang="en-US" sz="2000" b="1" dirty="0">
                  <a:latin typeface="宋体" panose="02010600030101010101" pitchFamily="2" charset="-122"/>
                </a:rPr>
                <a:t>少子漂移电流</a:t>
              </a:r>
              <a:endParaRPr lang="zh-CN" altLang="en-US" sz="2000" b="1" dirty="0">
                <a:latin typeface="宋体" panose="02010600030101010101" pitchFamily="2" charset="-122"/>
              </a:endParaRPr>
            </a:p>
          </p:txBody>
        </p:sp>
        <p:sp>
          <p:nvSpPr>
            <p:cNvPr id="148511" name="矩形 148510"/>
            <p:cNvSpPr/>
            <p:nvPr/>
          </p:nvSpPr>
          <p:spPr>
            <a:xfrm>
              <a:off x="2496" y="1440"/>
              <a:ext cx="698" cy="288"/>
            </a:xfrm>
            <a:prstGeom prst="rect">
              <a:avLst/>
            </a:prstGeom>
            <a:solidFill>
              <a:srgbClr val="FFFF66"/>
            </a:solidFill>
            <a:ln w="9525">
              <a:noFill/>
            </a:ln>
          </p:spPr>
          <p:txBody>
            <a:bodyPr>
              <a:spAutoFit/>
            </a:bodyPr>
            <a:lstStyle/>
            <a:p>
              <a:pPr eaLnBrk="0" hangingPunct="0"/>
              <a:r>
                <a:rPr lang="zh-CN" altLang="en-US" b="1" dirty="0">
                  <a:latin typeface="Times New Roman" panose="02020603050405020304" pitchFamily="18" charset="0"/>
                  <a:ea typeface="楷体_GB2312" pitchFamily="49" charset="-122"/>
                </a:rPr>
                <a:t>耗尽层</a:t>
              </a:r>
              <a:endParaRPr lang="zh-CN" altLang="en-US" b="1" dirty="0">
                <a:latin typeface="Times New Roman" panose="02020603050405020304" pitchFamily="18" charset="0"/>
                <a:ea typeface="楷体_GB2312" pitchFamily="49" charset="-122"/>
              </a:endParaRPr>
            </a:p>
          </p:txBody>
        </p:sp>
      </p:grpSp>
      <p:sp>
        <p:nvSpPr>
          <p:cNvPr id="148512" name="文本框 148511"/>
          <p:cNvSpPr txBox="1"/>
          <p:nvPr/>
        </p:nvSpPr>
        <p:spPr>
          <a:xfrm>
            <a:off x="533400" y="5638800"/>
            <a:ext cx="2286000" cy="457200"/>
          </a:xfrm>
          <a:prstGeom prst="rect">
            <a:avLst/>
          </a:prstGeom>
          <a:noFill/>
          <a:ln w="9525">
            <a:noFill/>
          </a:ln>
        </p:spPr>
        <p:txBody>
          <a:bodyPr>
            <a:spAutoFit/>
          </a:bodyPr>
          <a:lstStyle/>
          <a:p>
            <a:pPr eaLnBrk="0" hangingPunct="0">
              <a:spcBef>
                <a:spcPct val="50000"/>
              </a:spcBef>
            </a:pPr>
            <a:r>
              <a:rPr lang="zh-CN" altLang="en-US" b="1" dirty="0">
                <a:solidFill>
                  <a:schemeClr val="hlink"/>
                </a:solidFill>
                <a:latin typeface="Times New Roman" panose="02020603050405020304" pitchFamily="18" charset="0"/>
              </a:rPr>
              <a:t>动态平衡：</a:t>
            </a:r>
            <a:endParaRPr lang="zh-CN" altLang="en-US" b="1">
              <a:solidFill>
                <a:schemeClr val="hlink"/>
              </a:solidFill>
              <a:latin typeface="Times New Roman" panose="02020603050405020304" pitchFamily="18" charset="0"/>
            </a:endParaRPr>
          </a:p>
        </p:txBody>
      </p:sp>
      <p:sp>
        <p:nvSpPr>
          <p:cNvPr id="148513" name="文本框 148512"/>
          <p:cNvSpPr txBox="1"/>
          <p:nvPr/>
        </p:nvSpPr>
        <p:spPr>
          <a:xfrm>
            <a:off x="1752600" y="5638800"/>
            <a:ext cx="4675188" cy="457200"/>
          </a:xfrm>
          <a:prstGeom prst="rect">
            <a:avLst/>
          </a:prstGeom>
          <a:noFill/>
          <a:ln w="9525">
            <a:noFill/>
          </a:ln>
        </p:spPr>
        <p:txBody>
          <a:bodyPr>
            <a:spAutoFit/>
          </a:bodyPr>
          <a:lstStyle/>
          <a:p>
            <a:pPr eaLnBrk="0" hangingPunct="0">
              <a:spcBef>
                <a:spcPct val="50000"/>
              </a:spcBef>
            </a:pPr>
            <a:r>
              <a:rPr lang="zh-CN" altLang="en-US" b="1" dirty="0">
                <a:solidFill>
                  <a:schemeClr val="hlink"/>
                </a:solidFill>
                <a:latin typeface="Times New Roman" panose="02020603050405020304" pitchFamily="18" charset="0"/>
              </a:rPr>
              <a:t>扩散电流 ＝ 漂移电流</a:t>
            </a:r>
            <a:endParaRPr lang="zh-CN" altLang="en-US" b="1">
              <a:solidFill>
                <a:schemeClr val="hlink"/>
              </a:solidFill>
              <a:latin typeface="Times New Roman" panose="02020603050405020304" pitchFamily="18" charset="0"/>
            </a:endParaRPr>
          </a:p>
        </p:txBody>
      </p:sp>
      <p:sp>
        <p:nvSpPr>
          <p:cNvPr id="148514" name="文本框 148513"/>
          <p:cNvSpPr txBox="1"/>
          <p:nvPr/>
        </p:nvSpPr>
        <p:spPr>
          <a:xfrm>
            <a:off x="5715000" y="5638800"/>
            <a:ext cx="2209800" cy="457200"/>
          </a:xfrm>
          <a:prstGeom prst="rect">
            <a:avLst/>
          </a:prstGeom>
          <a:noFill/>
          <a:ln w="9525">
            <a:noFill/>
          </a:ln>
        </p:spPr>
        <p:txBody>
          <a:bodyPr>
            <a:spAutoFit/>
          </a:bodyPr>
          <a:lstStyle/>
          <a:p>
            <a:pPr eaLnBrk="0" hangingPunct="0">
              <a:spcBef>
                <a:spcPct val="50000"/>
              </a:spcBef>
            </a:pPr>
            <a:r>
              <a:rPr lang="zh-CN" altLang="en-US" b="1" dirty="0">
                <a:solidFill>
                  <a:srgbClr val="CC0099"/>
                </a:solidFill>
                <a:latin typeface="Times New Roman" panose="02020603050405020304" pitchFamily="18" charset="0"/>
              </a:rPr>
              <a:t>总电流＝</a:t>
            </a:r>
            <a:r>
              <a:rPr lang="en-US" altLang="zh-CN" b="1">
                <a:solidFill>
                  <a:srgbClr val="CC0099"/>
                </a:solidFill>
                <a:latin typeface="Times New Roman" panose="02020603050405020304" pitchFamily="18" charset="0"/>
              </a:rPr>
              <a:t>0</a:t>
            </a:r>
            <a:endParaRPr lang="en-US" altLang="zh-CN" b="1">
              <a:solidFill>
                <a:srgbClr val="CC0099"/>
              </a:solidFill>
              <a:latin typeface="Times New Roman" panose="02020603050405020304" pitchFamily="18" charset="0"/>
            </a:endParaRPr>
          </a:p>
        </p:txBody>
      </p:sp>
      <p:grpSp>
        <p:nvGrpSpPr>
          <p:cNvPr id="148515" name="组合 148514"/>
          <p:cNvGrpSpPr/>
          <p:nvPr/>
        </p:nvGrpSpPr>
        <p:grpSpPr>
          <a:xfrm>
            <a:off x="2209800" y="6019800"/>
            <a:ext cx="3429000" cy="741363"/>
            <a:chOff x="1392" y="3792"/>
            <a:chExt cx="2160" cy="467"/>
          </a:xfrm>
        </p:grpSpPr>
        <p:sp>
          <p:nvSpPr>
            <p:cNvPr id="148516" name="文本框 148515"/>
            <p:cNvSpPr txBox="1"/>
            <p:nvPr/>
          </p:nvSpPr>
          <p:spPr>
            <a:xfrm>
              <a:off x="1392" y="3888"/>
              <a:ext cx="1392" cy="288"/>
            </a:xfrm>
            <a:prstGeom prst="rect">
              <a:avLst/>
            </a:prstGeom>
            <a:noFill/>
            <a:ln w="9525">
              <a:noFill/>
            </a:ln>
          </p:spPr>
          <p:txBody>
            <a:bodyPr>
              <a:spAutoFit/>
            </a:bodyPr>
            <a:lstStyle/>
            <a:p>
              <a:pPr eaLnBrk="0" hangingPunct="0">
                <a:spcBef>
                  <a:spcPct val="50000"/>
                </a:spcBef>
              </a:pPr>
              <a:r>
                <a:rPr lang="zh-CN" altLang="en-US" b="1" dirty="0">
                  <a:solidFill>
                    <a:srgbClr val="000000"/>
                  </a:solidFill>
                  <a:latin typeface="Times New Roman" panose="02020603050405020304" pitchFamily="18" charset="0"/>
                </a:rPr>
                <a:t>势垒    </a:t>
              </a:r>
              <a:r>
                <a:rPr lang="en-US" altLang="zh-CN" b="1">
                  <a:solidFill>
                    <a:srgbClr val="000000"/>
                  </a:solidFill>
                  <a:latin typeface="Times New Roman" panose="02020603050405020304" pitchFamily="18" charset="0"/>
                </a:rPr>
                <a:t>U</a:t>
              </a:r>
              <a:r>
                <a:rPr lang="en-US" altLang="zh-CN" b="1" baseline="-25000">
                  <a:solidFill>
                    <a:srgbClr val="000000"/>
                  </a:solidFill>
                  <a:latin typeface="Times New Roman" panose="02020603050405020304" pitchFamily="18" charset="0"/>
                </a:rPr>
                <a:t>O</a:t>
              </a:r>
              <a:endParaRPr lang="en-US" altLang="zh-CN" b="1">
                <a:solidFill>
                  <a:srgbClr val="000000"/>
                </a:solidFill>
                <a:latin typeface="Times New Roman" panose="02020603050405020304" pitchFamily="18" charset="0"/>
              </a:endParaRPr>
            </a:p>
          </p:txBody>
        </p:sp>
        <p:sp>
          <p:nvSpPr>
            <p:cNvPr id="148517" name="左大括号 148516"/>
            <p:cNvSpPr/>
            <p:nvPr/>
          </p:nvSpPr>
          <p:spPr>
            <a:xfrm>
              <a:off x="2592" y="3888"/>
              <a:ext cx="192" cy="288"/>
            </a:xfrm>
            <a:prstGeom prst="leftBrace">
              <a:avLst>
                <a:gd name="adj1" fmla="val 12500"/>
                <a:gd name="adj2" fmla="val 50000"/>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48518" name="文本框 148517"/>
            <p:cNvSpPr txBox="1"/>
            <p:nvPr/>
          </p:nvSpPr>
          <p:spPr>
            <a:xfrm>
              <a:off x="2784" y="3792"/>
              <a:ext cx="768" cy="250"/>
            </a:xfrm>
            <a:prstGeom prst="rect">
              <a:avLst/>
            </a:prstGeom>
            <a:noFill/>
            <a:ln w="9525">
              <a:noFill/>
            </a:ln>
          </p:spPr>
          <p:txBody>
            <a:bodyPr>
              <a:spAutoFit/>
            </a:bodyPr>
            <a:lstStyle/>
            <a:p>
              <a:pPr algn="l" eaLnBrk="0" hangingPunct="0">
                <a:spcBef>
                  <a:spcPct val="50000"/>
                </a:spcBef>
              </a:pPr>
              <a:r>
                <a:rPr lang="zh-CN" altLang="en-US" sz="2000" b="1" dirty="0">
                  <a:solidFill>
                    <a:srgbClr val="000000"/>
                  </a:solidFill>
                  <a:latin typeface="Times New Roman" panose="02020603050405020304" pitchFamily="18" charset="0"/>
                </a:rPr>
                <a:t>硅 </a:t>
              </a:r>
              <a:r>
                <a:rPr lang="en-US" altLang="zh-CN" sz="2000" b="1">
                  <a:solidFill>
                    <a:srgbClr val="000000"/>
                  </a:solidFill>
                  <a:latin typeface="Times New Roman" panose="02020603050405020304" pitchFamily="18" charset="0"/>
                </a:rPr>
                <a:t>0.5V</a:t>
              </a:r>
              <a:endParaRPr lang="en-US" altLang="zh-CN" sz="2000" b="1">
                <a:solidFill>
                  <a:srgbClr val="000000"/>
                </a:solidFill>
                <a:latin typeface="Times New Roman" panose="02020603050405020304" pitchFamily="18" charset="0"/>
              </a:endParaRPr>
            </a:p>
          </p:txBody>
        </p:sp>
        <p:sp>
          <p:nvSpPr>
            <p:cNvPr id="148519" name="矩形 148518"/>
            <p:cNvSpPr/>
            <p:nvPr/>
          </p:nvSpPr>
          <p:spPr>
            <a:xfrm>
              <a:off x="2784" y="4009"/>
              <a:ext cx="633" cy="250"/>
            </a:xfrm>
            <a:prstGeom prst="rect">
              <a:avLst/>
            </a:prstGeom>
            <a:noFill/>
            <a:ln w="9525">
              <a:noFill/>
            </a:ln>
          </p:spPr>
          <p:txBody>
            <a:bodyPr wrap="none" anchor="t">
              <a:spAutoFit/>
            </a:bodyPr>
            <a:lstStyle/>
            <a:p>
              <a:pPr eaLnBrk="0" hangingPunct="0"/>
              <a:r>
                <a:rPr lang="zh-CN" altLang="en-US" sz="2000" b="1" dirty="0">
                  <a:solidFill>
                    <a:srgbClr val="000000"/>
                  </a:solidFill>
                  <a:latin typeface="Times New Roman" panose="02020603050405020304" pitchFamily="18" charset="0"/>
                </a:rPr>
                <a:t>锗 </a:t>
              </a:r>
              <a:r>
                <a:rPr lang="en-US" altLang="zh-CN" sz="2000" b="1">
                  <a:solidFill>
                    <a:srgbClr val="000000"/>
                  </a:solidFill>
                  <a:latin typeface="Times New Roman" panose="02020603050405020304" pitchFamily="18" charset="0"/>
                </a:rPr>
                <a:t>0.1V</a:t>
              </a:r>
              <a:endParaRPr lang="en-US" altLang="zh-CN" sz="2000" b="1">
                <a:solidFill>
                  <a:srgbClr val="000000"/>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gtEl>
                                        <p:attrNameLst>
                                          <p:attrName>style.visibility</p:attrName>
                                        </p:attrNameLst>
                                      </p:cBhvr>
                                      <p:to>
                                        <p:strVal val="visible"/>
                                      </p:to>
                                    </p:set>
                                    <p:animEffect transition="in" filter="blinds(horizontal)">
                                      <p:cBhvr>
                                        <p:cTn id="7" dur="500"/>
                                        <p:tgtEl>
                                          <p:spTgt spid="1484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8486"/>
                                        </p:tgtEl>
                                        <p:attrNameLst>
                                          <p:attrName>style.visibility</p:attrName>
                                        </p:attrNameLst>
                                      </p:cBhvr>
                                      <p:to>
                                        <p:strVal val="visible"/>
                                      </p:to>
                                    </p:set>
                                    <p:animEffect transition="in" filter="wipe(left)">
                                      <p:cBhvr>
                                        <p:cTn id="12" dur="500"/>
                                        <p:tgtEl>
                                          <p:spTgt spid="148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491"/>
                                        </p:tgtEl>
                                        <p:attrNameLst>
                                          <p:attrName>style.visibility</p:attrName>
                                        </p:attrNameLst>
                                      </p:cBhvr>
                                      <p:to>
                                        <p:strVal val="visible"/>
                                      </p:to>
                                    </p:set>
                                    <p:animEffect transition="in" filter="blinds(horizontal)">
                                      <p:cBhvr>
                                        <p:cTn id="17" dur="500"/>
                                        <p:tgtEl>
                                          <p:spTgt spid="148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48494"/>
                                        </p:tgtEl>
                                        <p:attrNameLst>
                                          <p:attrName>style.visibility</p:attrName>
                                        </p:attrNameLst>
                                      </p:cBhvr>
                                      <p:to>
                                        <p:strVal val="visible"/>
                                      </p:to>
                                    </p:set>
                                    <p:animEffect transition="in" filter="wipe(right)">
                                      <p:cBhvr>
                                        <p:cTn id="22" dur="500"/>
                                        <p:tgtEl>
                                          <p:spTgt spid="1484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8512"/>
                                        </p:tgtEl>
                                        <p:attrNameLst>
                                          <p:attrName>style.visibility</p:attrName>
                                        </p:attrNameLst>
                                      </p:cBhvr>
                                      <p:to>
                                        <p:strVal val="visible"/>
                                      </p:to>
                                    </p:set>
                                    <p:animEffect transition="in" filter="blinds(horizontal)">
                                      <p:cBhvr>
                                        <p:cTn id="27" dur="500"/>
                                        <p:tgtEl>
                                          <p:spTgt spid="1485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8513"/>
                                        </p:tgtEl>
                                        <p:attrNameLst>
                                          <p:attrName>style.visibility</p:attrName>
                                        </p:attrNameLst>
                                      </p:cBhvr>
                                      <p:to>
                                        <p:strVal val="visible"/>
                                      </p:to>
                                    </p:set>
                                    <p:animEffect transition="in" filter="blinds(horizontal)">
                                      <p:cBhvr>
                                        <p:cTn id="32" dur="500"/>
                                        <p:tgtEl>
                                          <p:spTgt spid="1485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8514"/>
                                        </p:tgtEl>
                                        <p:attrNameLst>
                                          <p:attrName>style.visibility</p:attrName>
                                        </p:attrNameLst>
                                      </p:cBhvr>
                                      <p:to>
                                        <p:strVal val="visible"/>
                                      </p:to>
                                    </p:set>
                                    <p:animEffect transition="in" filter="blinds(horizontal)">
                                      <p:cBhvr>
                                        <p:cTn id="37" dur="500"/>
                                        <p:tgtEl>
                                          <p:spTgt spid="14851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8515"/>
                                        </p:tgtEl>
                                        <p:attrNameLst>
                                          <p:attrName>style.visibility</p:attrName>
                                        </p:attrNameLst>
                                      </p:cBhvr>
                                      <p:to>
                                        <p:strVal val="visible"/>
                                      </p:to>
                                    </p:set>
                                    <p:animEffect transition="in" filter="blinds(horizontal)">
                                      <p:cBhvr>
                                        <p:cTn id="42" dur="500"/>
                                        <p:tgtEl>
                                          <p:spTgt spid="14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12" grpId="0"/>
      <p:bldP spid="148513" grpId="0"/>
      <p:bldP spid="1485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文本框 149505"/>
          <p:cNvSpPr txBox="1"/>
          <p:nvPr/>
        </p:nvSpPr>
        <p:spPr>
          <a:xfrm>
            <a:off x="1600200" y="371317"/>
            <a:ext cx="5410200" cy="521970"/>
          </a:xfrm>
          <a:prstGeom prst="rect">
            <a:avLst/>
          </a:prstGeom>
          <a:noFill/>
          <a:ln w="9525">
            <a:noFill/>
          </a:ln>
        </p:spPr>
        <p:txBody>
          <a:bodyPr anchor="ctr">
            <a:spAutoFit/>
          </a:bodyPr>
          <a:lstStyle/>
          <a:p>
            <a:pPr eaLnBrk="0" hangingPunct="0"/>
            <a:r>
              <a:rPr lang="en-US" altLang="zh-CN" sz="2800" b="1" dirty="0">
                <a:solidFill>
                  <a:srgbClr val="FF3300"/>
                </a:solidFill>
                <a:latin typeface="黑体" panose="02010609060101010101" pitchFamily="2" charset="-122"/>
                <a:ea typeface="黑体" panose="02010609060101010101" pitchFamily="2" charset="-122"/>
              </a:rPr>
              <a:t>2 PN</a:t>
            </a:r>
            <a:r>
              <a:rPr lang="zh-CN" altLang="en-US" sz="2800" b="1" dirty="0">
                <a:solidFill>
                  <a:srgbClr val="FF3300"/>
                </a:solidFill>
                <a:latin typeface="黑体" panose="02010609060101010101" pitchFamily="2" charset="-122"/>
                <a:ea typeface="黑体" panose="02010609060101010101" pitchFamily="2" charset="-122"/>
              </a:rPr>
              <a:t>结的单向导电性</a:t>
            </a:r>
            <a:endParaRPr lang="zh-CN" altLang="en-US" sz="2800">
              <a:solidFill>
                <a:srgbClr val="0000FF"/>
              </a:solidFill>
              <a:latin typeface="黑体" panose="02010609060101010101" pitchFamily="2" charset="-122"/>
              <a:ea typeface="黑体" panose="02010609060101010101" pitchFamily="2" charset="-122"/>
            </a:endParaRPr>
          </a:p>
        </p:txBody>
      </p:sp>
      <p:sp>
        <p:nvSpPr>
          <p:cNvPr id="149507" name="文本框 149506"/>
          <p:cNvSpPr txBox="1"/>
          <p:nvPr/>
        </p:nvSpPr>
        <p:spPr>
          <a:xfrm>
            <a:off x="381000" y="1029970"/>
            <a:ext cx="8534400" cy="457200"/>
          </a:xfrm>
          <a:prstGeom prst="rect">
            <a:avLst/>
          </a:prstGeom>
          <a:noFill/>
          <a:ln w="9525">
            <a:noFill/>
          </a:ln>
        </p:spPr>
        <p:txBody>
          <a:bodyPr anchor="ctr">
            <a:spAutoFit/>
          </a:bodyPr>
          <a:lstStyle/>
          <a:p>
            <a:pPr algn="l" eaLnBrk="0" hangingPunct="0"/>
            <a:r>
              <a:rPr lang="en-US" altLang="zh-CN" b="1">
                <a:solidFill>
                  <a:srgbClr val="A50021"/>
                </a:solidFill>
                <a:latin typeface="Times New Roman" panose="02020603050405020304" pitchFamily="18" charset="0"/>
              </a:rPr>
              <a:t>1.  </a:t>
            </a:r>
            <a:r>
              <a:rPr lang="zh-CN" altLang="en-US" b="1" dirty="0">
                <a:solidFill>
                  <a:srgbClr val="A50021"/>
                </a:solidFill>
                <a:latin typeface="Times New Roman" panose="02020603050405020304" pitchFamily="18" charset="0"/>
                <a:ea typeface="幼圆" panose="02010509060101010101" pitchFamily="49" charset="-122"/>
              </a:rPr>
              <a:t>加正向电压（正偏）</a:t>
            </a:r>
            <a:r>
              <a:rPr lang="en-US" altLang="zh-CN" b="1">
                <a:solidFill>
                  <a:srgbClr val="A50021"/>
                </a:solidFill>
                <a:latin typeface="Times New Roman" panose="02020603050405020304" pitchFamily="18" charset="0"/>
                <a:ea typeface="幼圆" panose="02010509060101010101" pitchFamily="49" charset="-122"/>
              </a:rPr>
              <a:t>——</a:t>
            </a:r>
            <a:r>
              <a:rPr lang="zh-CN" altLang="en-US" b="1" dirty="0">
                <a:solidFill>
                  <a:srgbClr val="A50021"/>
                </a:solidFill>
                <a:latin typeface="Times New Roman" panose="02020603050405020304" pitchFamily="18" charset="0"/>
              </a:rPr>
              <a:t>电源正极接</a:t>
            </a:r>
            <a:r>
              <a:rPr lang="en-US" altLang="zh-CN" b="1" dirty="0">
                <a:solidFill>
                  <a:srgbClr val="A50021"/>
                </a:solidFill>
                <a:latin typeface="Times New Roman" panose="02020603050405020304" pitchFamily="18" charset="0"/>
              </a:rPr>
              <a:t>P</a:t>
            </a:r>
            <a:r>
              <a:rPr lang="zh-CN" altLang="en-US" b="1" dirty="0">
                <a:solidFill>
                  <a:srgbClr val="A50021"/>
                </a:solidFill>
                <a:latin typeface="Times New Roman" panose="02020603050405020304" pitchFamily="18" charset="0"/>
              </a:rPr>
              <a:t>区，负极接</a:t>
            </a:r>
            <a:r>
              <a:rPr lang="en-US" altLang="zh-CN" b="1" dirty="0">
                <a:solidFill>
                  <a:srgbClr val="A50021"/>
                </a:solidFill>
                <a:latin typeface="Times New Roman" panose="02020603050405020304" pitchFamily="18" charset="0"/>
              </a:rPr>
              <a:t>N</a:t>
            </a:r>
            <a:r>
              <a:rPr lang="zh-CN" altLang="en-US" b="1" dirty="0">
                <a:solidFill>
                  <a:srgbClr val="A50021"/>
                </a:solidFill>
                <a:latin typeface="Times New Roman" panose="02020603050405020304" pitchFamily="18" charset="0"/>
              </a:rPr>
              <a:t>区</a:t>
            </a:r>
            <a:r>
              <a:rPr lang="zh-CN" altLang="en-US" b="1" dirty="0">
                <a:solidFill>
                  <a:srgbClr val="A50021"/>
                </a:solidFill>
                <a:latin typeface="Times New Roman" panose="02020603050405020304" pitchFamily="18" charset="0"/>
                <a:ea typeface="幼圆" panose="02010509060101010101" pitchFamily="49" charset="-122"/>
              </a:rPr>
              <a:t> </a:t>
            </a:r>
            <a:endParaRPr lang="zh-CN" altLang="en-US" b="1" dirty="0">
              <a:solidFill>
                <a:srgbClr val="0000FF"/>
              </a:solidFill>
              <a:latin typeface="黑体" panose="02010609060101010101" pitchFamily="2" charset="-122"/>
              <a:ea typeface="黑体" panose="02010609060101010101" pitchFamily="2" charset="-122"/>
            </a:endParaRPr>
          </a:p>
        </p:txBody>
      </p:sp>
      <p:sp>
        <p:nvSpPr>
          <p:cNvPr id="149508" name="文本框 149507"/>
          <p:cNvSpPr txBox="1"/>
          <p:nvPr/>
        </p:nvSpPr>
        <p:spPr>
          <a:xfrm>
            <a:off x="381000" y="1379220"/>
            <a:ext cx="8153400" cy="1039813"/>
          </a:xfrm>
          <a:prstGeom prst="rect">
            <a:avLst/>
          </a:prstGeom>
          <a:noFill/>
          <a:ln w="9525">
            <a:noFill/>
          </a:ln>
        </p:spPr>
        <p:txBody>
          <a:bodyPr anchor="ctr">
            <a:spAutoFit/>
          </a:bodyPr>
          <a:lstStyle/>
          <a:p>
            <a:pPr algn="l" eaLnBrk="0" hangingPunct="0">
              <a:lnSpc>
                <a:spcPct val="115000"/>
              </a:lnSpc>
            </a:pPr>
            <a:r>
              <a:rPr lang="en-US" altLang="zh-CN" sz="2800" b="1" dirty="0">
                <a:latin typeface="宋体" panose="02010600030101010101" pitchFamily="2" charset="-122"/>
              </a:rPr>
              <a:t>   </a:t>
            </a:r>
            <a:r>
              <a:rPr lang="zh-CN" altLang="en-US" b="1" dirty="0">
                <a:latin typeface="宋体" panose="02010600030101010101" pitchFamily="2" charset="-122"/>
              </a:rPr>
              <a:t>外电场的方向与内电场方向相反。</a:t>
            </a:r>
            <a:endParaRPr lang="zh-CN" altLang="en-US" b="1" dirty="0">
              <a:latin typeface="宋体" panose="02010600030101010101" pitchFamily="2" charset="-122"/>
            </a:endParaRPr>
          </a:p>
          <a:p>
            <a:pPr algn="l" eaLnBrk="0" hangingPunct="0">
              <a:lnSpc>
                <a:spcPct val="125000"/>
              </a:lnSpc>
            </a:pPr>
            <a:r>
              <a:rPr lang="zh-CN" altLang="en-US" b="1" dirty="0">
                <a:solidFill>
                  <a:srgbClr val="FF3300"/>
                </a:solidFill>
                <a:latin typeface="Times New Roman" panose="02020603050405020304" pitchFamily="18" charset="0"/>
              </a:rPr>
              <a:t>  </a:t>
            </a:r>
            <a:r>
              <a:rPr lang="zh-CN" altLang="en-US" b="1" dirty="0">
                <a:solidFill>
                  <a:srgbClr val="0000FF"/>
                </a:solidFill>
                <a:latin typeface="Times New Roman" panose="02020603050405020304" pitchFamily="18" charset="0"/>
              </a:rPr>
              <a:t>外电场削弱内电场</a:t>
            </a:r>
            <a:endParaRPr lang="zh-CN" altLang="en-US" b="1" dirty="0">
              <a:latin typeface="宋体" panose="02010600030101010101" pitchFamily="2" charset="-122"/>
            </a:endParaRPr>
          </a:p>
        </p:txBody>
      </p:sp>
      <p:sp>
        <p:nvSpPr>
          <p:cNvPr id="149509" name="文本框 149508"/>
          <p:cNvSpPr txBox="1"/>
          <p:nvPr/>
        </p:nvSpPr>
        <p:spPr>
          <a:xfrm>
            <a:off x="3048000" y="1912620"/>
            <a:ext cx="25146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耗尽层变窄</a:t>
            </a:r>
            <a:endParaRPr lang="zh-CN" altLang="en-US" b="1" dirty="0">
              <a:solidFill>
                <a:srgbClr val="0000FF"/>
              </a:solidFill>
              <a:latin typeface="Times New Roman" panose="02020603050405020304" pitchFamily="18" charset="0"/>
            </a:endParaRPr>
          </a:p>
        </p:txBody>
      </p:sp>
      <p:sp>
        <p:nvSpPr>
          <p:cNvPr id="149510" name="文本框 149509"/>
          <p:cNvSpPr txBox="1"/>
          <p:nvPr/>
        </p:nvSpPr>
        <p:spPr>
          <a:xfrm>
            <a:off x="5029200" y="1912620"/>
            <a:ext cx="38862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扩散运动＞漂移运动</a:t>
            </a:r>
            <a:endParaRPr lang="zh-CN" altLang="en-US" sz="2800" b="1">
              <a:solidFill>
                <a:srgbClr val="0000FF"/>
              </a:solidFill>
              <a:latin typeface="Times New Roman" panose="02020603050405020304" pitchFamily="18" charset="0"/>
            </a:endParaRPr>
          </a:p>
        </p:txBody>
      </p:sp>
      <p:sp>
        <p:nvSpPr>
          <p:cNvPr id="149511" name="文本框 149510"/>
          <p:cNvSpPr txBox="1"/>
          <p:nvPr/>
        </p:nvSpPr>
        <p:spPr>
          <a:xfrm>
            <a:off x="609600" y="2446020"/>
            <a:ext cx="44958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chemeClr val="hlink"/>
                </a:solidFill>
                <a:latin typeface="Times New Roman" panose="02020603050405020304" pitchFamily="18" charset="0"/>
              </a:rPr>
              <a:t>多子</a:t>
            </a:r>
            <a:r>
              <a:rPr lang="zh-CN" altLang="en-US" b="1" dirty="0">
                <a:solidFill>
                  <a:srgbClr val="0000FF"/>
                </a:solidFill>
                <a:latin typeface="宋体" panose="02010600030101010101" pitchFamily="2" charset="-122"/>
              </a:rPr>
              <a:t>扩散形成正向电流</a:t>
            </a:r>
            <a:r>
              <a:rPr lang="en-US" altLang="zh-CN" b="1" i="1">
                <a:solidFill>
                  <a:srgbClr val="0000FF"/>
                </a:solidFill>
                <a:latin typeface="宋体" panose="02010600030101010101" pitchFamily="2" charset="-122"/>
              </a:rPr>
              <a:t>I</a:t>
            </a:r>
            <a:r>
              <a:rPr lang="en-US" altLang="zh-CN" b="1" baseline="-30000">
                <a:solidFill>
                  <a:srgbClr val="0000FF"/>
                </a:solidFill>
                <a:latin typeface="宋体" panose="02010600030101010101" pitchFamily="2" charset="-122"/>
              </a:rPr>
              <a:t> F</a:t>
            </a:r>
            <a:endParaRPr lang="en-US" altLang="zh-CN" b="1">
              <a:solidFill>
                <a:srgbClr val="0000FF"/>
              </a:solidFill>
              <a:latin typeface="宋体" panose="02010600030101010101" pitchFamily="2" charset="-122"/>
            </a:endParaRPr>
          </a:p>
        </p:txBody>
      </p:sp>
      <p:pic>
        <p:nvPicPr>
          <p:cNvPr id="149512" name="图片 149511"/>
          <p:cNvPicPr>
            <a:picLocks noChangeAspect="1"/>
          </p:cNvPicPr>
          <p:nvPr/>
        </p:nvPicPr>
        <p:blipFill>
          <a:blip r:embed="rId1"/>
          <a:stretch>
            <a:fillRect/>
          </a:stretch>
        </p:blipFill>
        <p:spPr>
          <a:xfrm>
            <a:off x="1619250" y="3063875"/>
            <a:ext cx="6629400" cy="3794125"/>
          </a:xfrm>
          <a:prstGeom prst="rect">
            <a:avLst/>
          </a:prstGeom>
          <a:noFill/>
          <a:ln w="9525">
            <a:noFill/>
          </a:ln>
        </p:spPr>
      </p:pic>
      <p:grpSp>
        <p:nvGrpSpPr>
          <p:cNvPr id="149513" name="组合 149512"/>
          <p:cNvGrpSpPr/>
          <p:nvPr/>
        </p:nvGrpSpPr>
        <p:grpSpPr>
          <a:xfrm>
            <a:off x="3048000" y="4191000"/>
            <a:ext cx="3657600" cy="571500"/>
            <a:chOff x="-336" y="408"/>
            <a:chExt cx="4032" cy="432"/>
          </a:xfrm>
        </p:grpSpPr>
        <p:sp>
          <p:nvSpPr>
            <p:cNvPr id="149514" name="右箭头 149513"/>
            <p:cNvSpPr/>
            <p:nvPr/>
          </p:nvSpPr>
          <p:spPr>
            <a:xfrm>
              <a:off x="-336" y="408"/>
              <a:ext cx="4032" cy="432"/>
            </a:xfrm>
            <a:prstGeom prst="rightArrow">
              <a:avLst>
                <a:gd name="adj1" fmla="val 50000"/>
                <a:gd name="adj2" fmla="val 233333"/>
              </a:avLst>
            </a:prstGeom>
            <a:solidFill>
              <a:srgbClr val="FF99CC"/>
            </a:solidFill>
            <a:ln w="9525" cap="flat" cmpd="sng">
              <a:solidFill>
                <a:schemeClr val="tx1"/>
              </a:solidFill>
              <a:prstDash val="solid"/>
              <a:miter/>
              <a:headEnd type="none" w="med" len="med"/>
              <a:tailEnd type="none" w="med" len="med"/>
            </a:ln>
          </p:spPr>
          <p:txBody>
            <a:bodyPr/>
            <a:lstStyle/>
            <a:p>
              <a:endParaRPr lang="zh-CN" altLang="en-US"/>
            </a:p>
          </p:txBody>
        </p:sp>
        <p:sp>
          <p:nvSpPr>
            <p:cNvPr id="149515" name="文本框 149514"/>
            <p:cNvSpPr txBox="1"/>
            <p:nvPr/>
          </p:nvSpPr>
          <p:spPr>
            <a:xfrm>
              <a:off x="914" y="480"/>
              <a:ext cx="1065" cy="230"/>
            </a:xfrm>
            <a:prstGeom prst="rect">
              <a:avLst/>
            </a:prstGeom>
            <a:noFill/>
            <a:ln w="9525">
              <a:noFill/>
            </a:ln>
          </p:spPr>
          <p:txBody>
            <a:bodyPr>
              <a:spAutoFit/>
            </a:bodyPr>
            <a:lstStyle/>
            <a:p>
              <a:pPr algn="l" eaLnBrk="0" hangingPunct="0">
                <a:spcBef>
                  <a:spcPct val="50000"/>
                </a:spcBef>
              </a:pPr>
              <a:r>
                <a:rPr lang="zh-CN" altLang="en-US" sz="1400" b="1" dirty="0">
                  <a:solidFill>
                    <a:srgbClr val="CC3300"/>
                  </a:solidFill>
                  <a:latin typeface="Times New Roman" panose="02020603050405020304" pitchFamily="18" charset="0"/>
                  <a:ea typeface="楷体_GB2312" pitchFamily="49" charset="-122"/>
                  <a:sym typeface="Symbol" panose="05050102010706020507" pitchFamily="18" charset="2"/>
                </a:rPr>
                <a:t>正向电流</a:t>
              </a:r>
              <a:endParaRPr lang="zh-CN" altLang="en-US" sz="1800" b="1">
                <a:solidFill>
                  <a:srgbClr val="CC3300"/>
                </a:solidFill>
                <a:latin typeface="Times New Roman" panose="02020603050405020304" pitchFamily="18" charset="0"/>
                <a:ea typeface="楷体_GB2312" pitchFamily="49" charset="-122"/>
                <a:sym typeface="Symbol" panose="05050102010706020507" pitchFamily="18" charset="2"/>
              </a:endParaRPr>
            </a:p>
          </p:txBody>
        </p:sp>
      </p:grpSp>
      <p:sp>
        <p:nvSpPr>
          <p:cNvPr id="149516" name="标题 149515"/>
          <p:cNvSpPr>
            <a:spLocks noGrp="1"/>
          </p:cNvSpPr>
          <p:nvPr>
            <p:ph type="title" idx="4294967295"/>
          </p:nvPr>
        </p:nvSpPr>
        <p:spPr>
          <a:xfrm>
            <a:off x="0" y="693420"/>
            <a:ext cx="7772400" cy="1143000"/>
          </a:xfrm>
        </p:spPr>
        <p:txBody>
          <a:bodyPr anchor="ctr"/>
          <a:lstStyle/>
          <a:p>
            <a:r>
              <a:rPr lang="en-US" altLang="zh-CN" dirty="0"/>
              <a:t> </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Effect transition="in" filter="box(in)">
                                      <p:cBhvr>
                                        <p:cTn id="7" dur="500"/>
                                        <p:tgtEl>
                                          <p:spTgt spid="149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12"/>
                                        </p:tgtEl>
                                        <p:attrNameLst>
                                          <p:attrName>style.visibility</p:attrName>
                                        </p:attrNameLst>
                                      </p:cBhvr>
                                      <p:to>
                                        <p:strVal val="visible"/>
                                      </p:to>
                                    </p:set>
                                    <p:animEffect transition="in" filter="blinds(horizontal)">
                                      <p:cBhvr>
                                        <p:cTn id="12" dur="500"/>
                                        <p:tgtEl>
                                          <p:spTgt spid="14951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 calcmode="lin" valueType="num">
                                      <p:cBhvr>
                                        <p:cTn id="17" dur="500" fill="hold"/>
                                        <p:tgtEl>
                                          <p:spTgt spid="149508"/>
                                        </p:tgtEl>
                                        <p:attrNameLst>
                                          <p:attrName>ppt_x</p:attrName>
                                        </p:attrNameLst>
                                      </p:cBhvr>
                                      <p:tavLst>
                                        <p:tav tm="0">
                                          <p:val>
                                            <p:strVal val="#ppt_x-#ppt_w/2"/>
                                          </p:val>
                                        </p:tav>
                                        <p:tav tm="100000">
                                          <p:val>
                                            <p:strVal val="#ppt_x"/>
                                          </p:val>
                                        </p:tav>
                                      </p:tavLst>
                                    </p:anim>
                                    <p:anim calcmode="lin" valueType="num">
                                      <p:cBhvr>
                                        <p:cTn id="18" dur="500" fill="hold"/>
                                        <p:tgtEl>
                                          <p:spTgt spid="149508"/>
                                        </p:tgtEl>
                                        <p:attrNameLst>
                                          <p:attrName>ppt_y</p:attrName>
                                        </p:attrNameLst>
                                      </p:cBhvr>
                                      <p:tavLst>
                                        <p:tav tm="0">
                                          <p:val>
                                            <p:strVal val="#ppt_y"/>
                                          </p:val>
                                        </p:tav>
                                        <p:tav tm="100000">
                                          <p:val>
                                            <p:strVal val="#ppt_y"/>
                                          </p:val>
                                        </p:tav>
                                      </p:tavLst>
                                    </p:anim>
                                    <p:anim calcmode="lin" valueType="num">
                                      <p:cBhvr>
                                        <p:cTn id="19" dur="500" fill="hold"/>
                                        <p:tgtEl>
                                          <p:spTgt spid="149508"/>
                                        </p:tgtEl>
                                        <p:attrNameLst>
                                          <p:attrName>ppt_w</p:attrName>
                                        </p:attrNameLst>
                                      </p:cBhvr>
                                      <p:tavLst>
                                        <p:tav tm="0">
                                          <p:val>
                                            <p:fltVal val="0"/>
                                          </p:val>
                                        </p:tav>
                                        <p:tav tm="100000">
                                          <p:val>
                                            <p:strVal val="#ppt_w"/>
                                          </p:val>
                                        </p:tav>
                                      </p:tavLst>
                                    </p:anim>
                                    <p:anim calcmode="lin" valueType="num">
                                      <p:cBhvr>
                                        <p:cTn id="20" dur="500" fill="hold"/>
                                        <p:tgtEl>
                                          <p:spTgt spid="14950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49509"/>
                                        </p:tgtEl>
                                        <p:attrNameLst>
                                          <p:attrName>style.visibility</p:attrName>
                                        </p:attrNameLst>
                                      </p:cBhvr>
                                      <p:to>
                                        <p:strVal val="visible"/>
                                      </p:to>
                                    </p:set>
                                    <p:anim calcmode="lin" valueType="num">
                                      <p:cBhvr>
                                        <p:cTn id="25" dur="500" fill="hold"/>
                                        <p:tgtEl>
                                          <p:spTgt spid="149509"/>
                                        </p:tgtEl>
                                        <p:attrNameLst>
                                          <p:attrName>ppt_x</p:attrName>
                                        </p:attrNameLst>
                                      </p:cBhvr>
                                      <p:tavLst>
                                        <p:tav tm="0">
                                          <p:val>
                                            <p:strVal val="#ppt_x-#ppt_w/2"/>
                                          </p:val>
                                        </p:tav>
                                        <p:tav tm="100000">
                                          <p:val>
                                            <p:strVal val="#ppt_x"/>
                                          </p:val>
                                        </p:tav>
                                      </p:tavLst>
                                    </p:anim>
                                    <p:anim calcmode="lin" valueType="num">
                                      <p:cBhvr>
                                        <p:cTn id="26" dur="500" fill="hold"/>
                                        <p:tgtEl>
                                          <p:spTgt spid="149509"/>
                                        </p:tgtEl>
                                        <p:attrNameLst>
                                          <p:attrName>ppt_y</p:attrName>
                                        </p:attrNameLst>
                                      </p:cBhvr>
                                      <p:tavLst>
                                        <p:tav tm="0">
                                          <p:val>
                                            <p:strVal val="#ppt_y"/>
                                          </p:val>
                                        </p:tav>
                                        <p:tav tm="100000">
                                          <p:val>
                                            <p:strVal val="#ppt_y"/>
                                          </p:val>
                                        </p:tav>
                                      </p:tavLst>
                                    </p:anim>
                                    <p:anim calcmode="lin" valueType="num">
                                      <p:cBhvr>
                                        <p:cTn id="27" dur="500" fill="hold"/>
                                        <p:tgtEl>
                                          <p:spTgt spid="149509"/>
                                        </p:tgtEl>
                                        <p:attrNameLst>
                                          <p:attrName>ppt_w</p:attrName>
                                        </p:attrNameLst>
                                      </p:cBhvr>
                                      <p:tavLst>
                                        <p:tav tm="0">
                                          <p:val>
                                            <p:fltVal val="0"/>
                                          </p:val>
                                        </p:tav>
                                        <p:tav tm="100000">
                                          <p:val>
                                            <p:strVal val="#ppt_w"/>
                                          </p:val>
                                        </p:tav>
                                      </p:tavLst>
                                    </p:anim>
                                    <p:anim calcmode="lin" valueType="num">
                                      <p:cBhvr>
                                        <p:cTn id="28" dur="500" fill="hold"/>
                                        <p:tgtEl>
                                          <p:spTgt spid="14950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149510"/>
                                        </p:tgtEl>
                                        <p:attrNameLst>
                                          <p:attrName>style.visibility</p:attrName>
                                        </p:attrNameLst>
                                      </p:cBhvr>
                                      <p:to>
                                        <p:strVal val="visible"/>
                                      </p:to>
                                    </p:set>
                                    <p:anim calcmode="lin" valueType="num">
                                      <p:cBhvr>
                                        <p:cTn id="33" dur="500" fill="hold"/>
                                        <p:tgtEl>
                                          <p:spTgt spid="149510"/>
                                        </p:tgtEl>
                                        <p:attrNameLst>
                                          <p:attrName>ppt_x</p:attrName>
                                        </p:attrNameLst>
                                      </p:cBhvr>
                                      <p:tavLst>
                                        <p:tav tm="0">
                                          <p:val>
                                            <p:strVal val="#ppt_x-#ppt_w/2"/>
                                          </p:val>
                                        </p:tav>
                                        <p:tav tm="100000">
                                          <p:val>
                                            <p:strVal val="#ppt_x"/>
                                          </p:val>
                                        </p:tav>
                                      </p:tavLst>
                                    </p:anim>
                                    <p:anim calcmode="lin" valueType="num">
                                      <p:cBhvr>
                                        <p:cTn id="34" dur="500" fill="hold"/>
                                        <p:tgtEl>
                                          <p:spTgt spid="149510"/>
                                        </p:tgtEl>
                                        <p:attrNameLst>
                                          <p:attrName>ppt_y</p:attrName>
                                        </p:attrNameLst>
                                      </p:cBhvr>
                                      <p:tavLst>
                                        <p:tav tm="0">
                                          <p:val>
                                            <p:strVal val="#ppt_y"/>
                                          </p:val>
                                        </p:tav>
                                        <p:tav tm="100000">
                                          <p:val>
                                            <p:strVal val="#ppt_y"/>
                                          </p:val>
                                        </p:tav>
                                      </p:tavLst>
                                    </p:anim>
                                    <p:anim calcmode="lin" valueType="num">
                                      <p:cBhvr>
                                        <p:cTn id="35" dur="500" fill="hold"/>
                                        <p:tgtEl>
                                          <p:spTgt spid="149510"/>
                                        </p:tgtEl>
                                        <p:attrNameLst>
                                          <p:attrName>ppt_w</p:attrName>
                                        </p:attrNameLst>
                                      </p:cBhvr>
                                      <p:tavLst>
                                        <p:tav tm="0">
                                          <p:val>
                                            <p:fltVal val="0"/>
                                          </p:val>
                                        </p:tav>
                                        <p:tav tm="100000">
                                          <p:val>
                                            <p:strVal val="#ppt_w"/>
                                          </p:val>
                                        </p:tav>
                                      </p:tavLst>
                                    </p:anim>
                                    <p:anim calcmode="lin" valueType="num">
                                      <p:cBhvr>
                                        <p:cTn id="36" dur="500" fill="hold"/>
                                        <p:tgtEl>
                                          <p:spTgt spid="149510"/>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149511"/>
                                        </p:tgtEl>
                                        <p:attrNameLst>
                                          <p:attrName>style.visibility</p:attrName>
                                        </p:attrNameLst>
                                      </p:cBhvr>
                                      <p:to>
                                        <p:strVal val="visible"/>
                                      </p:to>
                                    </p:set>
                                    <p:anim calcmode="lin" valueType="num">
                                      <p:cBhvr>
                                        <p:cTn id="41" dur="500" fill="hold"/>
                                        <p:tgtEl>
                                          <p:spTgt spid="149511"/>
                                        </p:tgtEl>
                                        <p:attrNameLst>
                                          <p:attrName>ppt_x</p:attrName>
                                        </p:attrNameLst>
                                      </p:cBhvr>
                                      <p:tavLst>
                                        <p:tav tm="0">
                                          <p:val>
                                            <p:strVal val="#ppt_x-#ppt_w/2"/>
                                          </p:val>
                                        </p:tav>
                                        <p:tav tm="100000">
                                          <p:val>
                                            <p:strVal val="#ppt_x"/>
                                          </p:val>
                                        </p:tav>
                                      </p:tavLst>
                                    </p:anim>
                                    <p:anim calcmode="lin" valueType="num">
                                      <p:cBhvr>
                                        <p:cTn id="42" dur="500" fill="hold"/>
                                        <p:tgtEl>
                                          <p:spTgt spid="149511"/>
                                        </p:tgtEl>
                                        <p:attrNameLst>
                                          <p:attrName>ppt_y</p:attrName>
                                        </p:attrNameLst>
                                      </p:cBhvr>
                                      <p:tavLst>
                                        <p:tav tm="0">
                                          <p:val>
                                            <p:strVal val="#ppt_y"/>
                                          </p:val>
                                        </p:tav>
                                        <p:tav tm="100000">
                                          <p:val>
                                            <p:strVal val="#ppt_y"/>
                                          </p:val>
                                        </p:tav>
                                      </p:tavLst>
                                    </p:anim>
                                    <p:anim calcmode="lin" valueType="num">
                                      <p:cBhvr>
                                        <p:cTn id="43" dur="500" fill="hold"/>
                                        <p:tgtEl>
                                          <p:spTgt spid="149511"/>
                                        </p:tgtEl>
                                        <p:attrNameLst>
                                          <p:attrName>ppt_w</p:attrName>
                                        </p:attrNameLst>
                                      </p:cBhvr>
                                      <p:tavLst>
                                        <p:tav tm="0">
                                          <p:val>
                                            <p:fltVal val="0"/>
                                          </p:val>
                                        </p:tav>
                                        <p:tav tm="100000">
                                          <p:val>
                                            <p:strVal val="#ppt_w"/>
                                          </p:val>
                                        </p:tav>
                                      </p:tavLst>
                                    </p:anim>
                                    <p:anim calcmode="lin" valueType="num">
                                      <p:cBhvr>
                                        <p:cTn id="44" dur="500" fill="hold"/>
                                        <p:tgtEl>
                                          <p:spTgt spid="149511"/>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49513"/>
                                        </p:tgtEl>
                                        <p:attrNameLst>
                                          <p:attrName>style.visibility</p:attrName>
                                        </p:attrNameLst>
                                      </p:cBhvr>
                                      <p:to>
                                        <p:strVal val="visible"/>
                                      </p:to>
                                    </p:set>
                                    <p:animEffect transition="in" filter="wipe(left)">
                                      <p:cBhvr>
                                        <p:cTn id="49" dur="500"/>
                                        <p:tgtEl>
                                          <p:spTgt spid="149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08" grpId="0"/>
      <p:bldP spid="149509" grpId="0"/>
      <p:bldP spid="149510" grpId="0"/>
      <p:bldP spid="1495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文本框 150529"/>
          <p:cNvSpPr txBox="1"/>
          <p:nvPr/>
        </p:nvSpPr>
        <p:spPr>
          <a:xfrm>
            <a:off x="381000" y="381000"/>
            <a:ext cx="7924800" cy="519113"/>
          </a:xfrm>
          <a:prstGeom prst="rect">
            <a:avLst/>
          </a:prstGeom>
          <a:noFill/>
          <a:ln w="9525">
            <a:noFill/>
          </a:ln>
        </p:spPr>
        <p:txBody>
          <a:bodyPr anchor="ctr">
            <a:spAutoFit/>
          </a:bodyPr>
          <a:lstStyle/>
          <a:p>
            <a:pPr algn="l" eaLnBrk="0" hangingPunct="0"/>
            <a:r>
              <a:rPr lang="en-US" altLang="zh-CN" sz="2800" b="1">
                <a:solidFill>
                  <a:srgbClr val="FF3300"/>
                </a:solidFill>
                <a:latin typeface="Times New Roman" panose="02020603050405020304" pitchFamily="18" charset="0"/>
              </a:rPr>
              <a:t>2.  </a:t>
            </a:r>
            <a:r>
              <a:rPr lang="zh-CN" altLang="en-US" sz="2800" b="1" dirty="0">
                <a:solidFill>
                  <a:srgbClr val="FF3300"/>
                </a:solidFill>
                <a:latin typeface="Times New Roman" panose="02020603050405020304" pitchFamily="18" charset="0"/>
                <a:ea typeface="幼圆" panose="02010509060101010101" pitchFamily="49" charset="-122"/>
              </a:rPr>
              <a:t>加反向电压</a:t>
            </a:r>
            <a:r>
              <a:rPr lang="en-US" altLang="zh-CN" sz="2800" b="1">
                <a:solidFill>
                  <a:srgbClr val="FF3300"/>
                </a:solidFill>
                <a:latin typeface="Times New Roman" panose="02020603050405020304" pitchFamily="18" charset="0"/>
                <a:ea typeface="幼圆" panose="02010509060101010101" pitchFamily="49" charset="-122"/>
              </a:rPr>
              <a:t>——</a:t>
            </a:r>
            <a:r>
              <a:rPr lang="zh-CN" altLang="en-US" sz="2800" b="1" dirty="0">
                <a:solidFill>
                  <a:srgbClr val="FF3300"/>
                </a:solidFill>
                <a:latin typeface="Times New Roman" panose="02020603050405020304" pitchFamily="18" charset="0"/>
              </a:rPr>
              <a:t>电源正极接</a:t>
            </a:r>
            <a:r>
              <a:rPr lang="en-US" altLang="zh-CN" sz="2800" b="1" dirty="0">
                <a:solidFill>
                  <a:srgbClr val="FF3300"/>
                </a:solidFill>
                <a:latin typeface="Times New Roman" panose="02020603050405020304" pitchFamily="18" charset="0"/>
              </a:rPr>
              <a:t>N</a:t>
            </a:r>
            <a:r>
              <a:rPr lang="zh-CN" altLang="en-US" sz="2800" b="1" dirty="0">
                <a:solidFill>
                  <a:srgbClr val="FF3300"/>
                </a:solidFill>
                <a:latin typeface="Times New Roman" panose="02020603050405020304" pitchFamily="18" charset="0"/>
              </a:rPr>
              <a:t>区，负极接</a:t>
            </a:r>
            <a:r>
              <a:rPr lang="en-US" altLang="zh-CN" sz="2800" b="1" dirty="0">
                <a:solidFill>
                  <a:srgbClr val="FF3300"/>
                </a:solidFill>
                <a:latin typeface="Times New Roman" panose="02020603050405020304" pitchFamily="18" charset="0"/>
              </a:rPr>
              <a:t>P</a:t>
            </a:r>
            <a:r>
              <a:rPr lang="zh-CN" altLang="en-US" sz="2800" b="1" dirty="0">
                <a:solidFill>
                  <a:srgbClr val="FF3300"/>
                </a:solidFill>
                <a:latin typeface="Times New Roman" panose="02020603050405020304" pitchFamily="18" charset="0"/>
              </a:rPr>
              <a:t>区</a:t>
            </a:r>
            <a:r>
              <a:rPr lang="zh-CN" altLang="en-US" sz="2800" b="1" dirty="0">
                <a:solidFill>
                  <a:srgbClr val="FF3300"/>
                </a:solidFill>
                <a:latin typeface="Times New Roman" panose="02020603050405020304" pitchFamily="18" charset="0"/>
                <a:ea typeface="幼圆" panose="02010509060101010101" pitchFamily="49" charset="-122"/>
              </a:rPr>
              <a:t> </a:t>
            </a:r>
            <a:endParaRPr lang="zh-CN" altLang="en-US" sz="2800" b="1" dirty="0">
              <a:solidFill>
                <a:srgbClr val="FF3300"/>
              </a:solidFill>
              <a:latin typeface="黑体" panose="02010609060101010101" pitchFamily="2" charset="-122"/>
              <a:ea typeface="黑体" panose="02010609060101010101" pitchFamily="2" charset="-122"/>
            </a:endParaRPr>
          </a:p>
        </p:txBody>
      </p:sp>
      <p:sp>
        <p:nvSpPr>
          <p:cNvPr id="150531" name="文本框 150530"/>
          <p:cNvSpPr txBox="1"/>
          <p:nvPr/>
        </p:nvSpPr>
        <p:spPr>
          <a:xfrm>
            <a:off x="304800" y="1066800"/>
            <a:ext cx="8153400" cy="1039813"/>
          </a:xfrm>
          <a:prstGeom prst="rect">
            <a:avLst/>
          </a:prstGeom>
          <a:noFill/>
          <a:ln w="9525">
            <a:noFill/>
          </a:ln>
        </p:spPr>
        <p:txBody>
          <a:bodyPr anchor="ctr">
            <a:spAutoFit/>
          </a:bodyPr>
          <a:lstStyle/>
          <a:p>
            <a:pPr algn="l" eaLnBrk="0" hangingPunct="0">
              <a:lnSpc>
                <a:spcPct val="115000"/>
              </a:lnSpc>
            </a:pPr>
            <a:r>
              <a:rPr lang="en-US" altLang="zh-CN" sz="2800" b="1" dirty="0">
                <a:latin typeface="宋体" panose="02010600030101010101" pitchFamily="2" charset="-122"/>
              </a:rPr>
              <a:t>   </a:t>
            </a:r>
            <a:r>
              <a:rPr lang="zh-CN" altLang="en-US" b="1" dirty="0">
                <a:latin typeface="宋体" panose="02010600030101010101" pitchFamily="2" charset="-122"/>
              </a:rPr>
              <a:t>外电场的方向与内电场方向相同。</a:t>
            </a:r>
            <a:endParaRPr lang="zh-CN" altLang="en-US" b="1">
              <a:latin typeface="宋体" panose="02010600030101010101" pitchFamily="2" charset="-122"/>
            </a:endParaRPr>
          </a:p>
          <a:p>
            <a:pPr algn="l" eaLnBrk="0" hangingPunct="0">
              <a:lnSpc>
                <a:spcPct val="125000"/>
              </a:lnSpc>
            </a:pPr>
            <a:r>
              <a:rPr lang="zh-CN" altLang="en-US" b="1">
                <a:solidFill>
                  <a:srgbClr val="FF3300"/>
                </a:solidFill>
                <a:latin typeface="Times New Roman" panose="02020603050405020304" pitchFamily="18" charset="0"/>
              </a:rPr>
              <a:t>  </a:t>
            </a:r>
            <a:r>
              <a:rPr lang="zh-CN" altLang="en-US" b="1" dirty="0">
                <a:solidFill>
                  <a:srgbClr val="0000FF"/>
                </a:solidFill>
                <a:latin typeface="Times New Roman" panose="02020603050405020304" pitchFamily="18" charset="0"/>
              </a:rPr>
              <a:t>外电场加强内电场</a:t>
            </a:r>
            <a:endParaRPr lang="zh-CN" altLang="en-US" b="1" dirty="0">
              <a:latin typeface="宋体" panose="02010600030101010101" pitchFamily="2" charset="-122"/>
            </a:endParaRPr>
          </a:p>
        </p:txBody>
      </p:sp>
      <p:sp>
        <p:nvSpPr>
          <p:cNvPr id="150532" name="文本框 150531"/>
          <p:cNvSpPr txBox="1"/>
          <p:nvPr/>
        </p:nvSpPr>
        <p:spPr>
          <a:xfrm>
            <a:off x="3048000" y="1600200"/>
            <a:ext cx="25146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耗尽层变宽</a:t>
            </a:r>
            <a:endParaRPr lang="zh-CN" altLang="en-US" b="1" dirty="0">
              <a:solidFill>
                <a:srgbClr val="0000FF"/>
              </a:solidFill>
              <a:latin typeface="Times New Roman" panose="02020603050405020304" pitchFamily="18" charset="0"/>
            </a:endParaRPr>
          </a:p>
        </p:txBody>
      </p:sp>
      <p:sp>
        <p:nvSpPr>
          <p:cNvPr id="150533" name="文本框 150532"/>
          <p:cNvSpPr txBox="1"/>
          <p:nvPr/>
        </p:nvSpPr>
        <p:spPr>
          <a:xfrm>
            <a:off x="4953000" y="1600200"/>
            <a:ext cx="3886200" cy="512763"/>
          </a:xfrm>
          <a:prstGeom prst="rect">
            <a:avLst/>
          </a:prstGeom>
          <a:noFill/>
          <a:ln w="9525">
            <a:noFill/>
          </a:ln>
        </p:spPr>
        <p:txBody>
          <a:bodyPr anchor="ctr">
            <a:spAutoFit/>
          </a:bodyPr>
          <a:lstStyle/>
          <a:p>
            <a:pPr algn="l" eaLnBrk="0" hangingPunct="0">
              <a:lnSpc>
                <a:spcPct val="115000"/>
              </a:lnSpc>
            </a:pPr>
            <a:r>
              <a:rPr lang="en-US" altLang="zh-CN" b="1">
                <a:solidFill>
                  <a:srgbClr val="FF3300"/>
                </a:solidFill>
                <a:latin typeface="Times New Roman" panose="02020603050405020304" pitchFamily="18" charset="0"/>
              </a:rPr>
              <a:t>→</a:t>
            </a:r>
            <a:r>
              <a:rPr lang="zh-CN" altLang="en-US" b="1" dirty="0">
                <a:solidFill>
                  <a:srgbClr val="0000FF"/>
                </a:solidFill>
                <a:latin typeface="Times New Roman" panose="02020603050405020304" pitchFamily="18" charset="0"/>
              </a:rPr>
              <a:t>漂移运动＞扩散运动</a:t>
            </a:r>
            <a:endParaRPr lang="zh-CN" altLang="en-US" b="1">
              <a:solidFill>
                <a:srgbClr val="0000FF"/>
              </a:solidFill>
              <a:latin typeface="Times New Roman" panose="02020603050405020304" pitchFamily="18" charset="0"/>
            </a:endParaRPr>
          </a:p>
        </p:txBody>
      </p:sp>
      <p:sp>
        <p:nvSpPr>
          <p:cNvPr id="150534" name="文本框 150533"/>
          <p:cNvSpPr txBox="1"/>
          <p:nvPr/>
        </p:nvSpPr>
        <p:spPr>
          <a:xfrm>
            <a:off x="457200" y="2209800"/>
            <a:ext cx="4572000" cy="512763"/>
          </a:xfrm>
          <a:prstGeom prst="rect">
            <a:avLst/>
          </a:prstGeom>
          <a:noFill/>
          <a:ln w="9525">
            <a:noFill/>
          </a:ln>
        </p:spPr>
        <p:txBody>
          <a:bodyPr anchor="ctr">
            <a:spAutoFit/>
          </a:bodyPr>
          <a:lstStyle/>
          <a:p>
            <a:pPr algn="l" eaLnBrk="0" hangingPunct="0">
              <a:lnSpc>
                <a:spcPct val="115000"/>
              </a:lnSpc>
            </a:pPr>
            <a:r>
              <a:rPr lang="en-US" altLang="zh-CN" b="1" dirty="0">
                <a:solidFill>
                  <a:srgbClr val="FF3300"/>
                </a:solidFill>
                <a:latin typeface="Times New Roman" panose="02020603050405020304" pitchFamily="18" charset="0"/>
              </a:rPr>
              <a:t>→</a:t>
            </a:r>
            <a:r>
              <a:rPr lang="zh-CN" altLang="en-US" b="1" dirty="0">
                <a:solidFill>
                  <a:srgbClr val="0000FF"/>
                </a:solidFill>
                <a:latin typeface="宋体" panose="02010600030101010101" pitchFamily="2" charset="-122"/>
              </a:rPr>
              <a:t>少子漂移形成反向电流</a:t>
            </a:r>
            <a:r>
              <a:rPr lang="en-US" altLang="zh-CN" b="1" i="1">
                <a:solidFill>
                  <a:srgbClr val="0000FF"/>
                </a:solidFill>
                <a:latin typeface="宋体" panose="02010600030101010101" pitchFamily="2" charset="-122"/>
              </a:rPr>
              <a:t>I</a:t>
            </a:r>
            <a:r>
              <a:rPr lang="en-US" altLang="zh-CN" b="1" baseline="-30000">
                <a:solidFill>
                  <a:srgbClr val="0000FF"/>
                </a:solidFill>
                <a:latin typeface="宋体" panose="02010600030101010101" pitchFamily="2" charset="-122"/>
              </a:rPr>
              <a:t> R</a:t>
            </a:r>
            <a:endParaRPr lang="en-US" altLang="zh-CN" b="1" baseline="-30000">
              <a:solidFill>
                <a:srgbClr val="0000FF"/>
              </a:solidFill>
              <a:latin typeface="宋体" panose="02010600030101010101" pitchFamily="2" charset="-122"/>
            </a:endParaRPr>
          </a:p>
        </p:txBody>
      </p:sp>
      <p:grpSp>
        <p:nvGrpSpPr>
          <p:cNvPr id="150535" name="组合 150534"/>
          <p:cNvGrpSpPr/>
          <p:nvPr/>
        </p:nvGrpSpPr>
        <p:grpSpPr>
          <a:xfrm>
            <a:off x="1979613" y="2708275"/>
            <a:ext cx="6705600" cy="3836988"/>
            <a:chOff x="1248" y="1728"/>
            <a:chExt cx="4224" cy="2417"/>
          </a:xfrm>
        </p:grpSpPr>
        <p:pic>
          <p:nvPicPr>
            <p:cNvPr id="150536" name="图片 150535"/>
            <p:cNvPicPr>
              <a:picLocks noChangeAspect="1"/>
            </p:cNvPicPr>
            <p:nvPr/>
          </p:nvPicPr>
          <p:blipFill>
            <a:blip r:embed="rId1"/>
            <a:stretch>
              <a:fillRect/>
            </a:stretch>
          </p:blipFill>
          <p:spPr>
            <a:xfrm>
              <a:off x="1248" y="1728"/>
              <a:ext cx="4224" cy="2417"/>
            </a:xfrm>
            <a:prstGeom prst="rect">
              <a:avLst/>
            </a:prstGeom>
            <a:noFill/>
            <a:ln w="9525">
              <a:noFill/>
            </a:ln>
          </p:spPr>
        </p:pic>
        <p:sp>
          <p:nvSpPr>
            <p:cNvPr id="150537" name="文本框 150536"/>
            <p:cNvSpPr txBox="1"/>
            <p:nvPr/>
          </p:nvSpPr>
          <p:spPr>
            <a:xfrm>
              <a:off x="1776" y="1776"/>
              <a:ext cx="288" cy="250"/>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P</a:t>
              </a:r>
              <a:endParaRPr lang="en-US" altLang="zh-CN" sz="2000" b="1">
                <a:latin typeface="Times New Roman" panose="02020603050405020304" pitchFamily="18" charset="0"/>
              </a:endParaRPr>
            </a:p>
          </p:txBody>
        </p:sp>
        <p:sp>
          <p:nvSpPr>
            <p:cNvPr id="150538" name="文本框 150537"/>
            <p:cNvSpPr txBox="1"/>
            <p:nvPr/>
          </p:nvSpPr>
          <p:spPr>
            <a:xfrm>
              <a:off x="4608" y="1776"/>
              <a:ext cx="288" cy="250"/>
            </a:xfrm>
            <a:prstGeom prst="rect">
              <a:avLst/>
            </a:prstGeom>
            <a:noFill/>
            <a:ln w="9525">
              <a:noFill/>
            </a:ln>
          </p:spPr>
          <p:txBody>
            <a:bodyPr>
              <a:spAutoFit/>
            </a:bodyPr>
            <a:lstStyle/>
            <a:p>
              <a:pPr eaLnBrk="0" hangingPunct="0">
                <a:spcBef>
                  <a:spcPct val="50000"/>
                </a:spcBef>
              </a:pPr>
              <a:r>
                <a:rPr lang="en-US" altLang="zh-CN" sz="2000" b="1">
                  <a:latin typeface="Times New Roman" panose="02020603050405020304" pitchFamily="18" charset="0"/>
                </a:rPr>
                <a:t>N</a:t>
              </a:r>
              <a:endParaRPr lang="en-US" altLang="zh-CN" sz="2000" b="1">
                <a:latin typeface="Times New Roman" panose="02020603050405020304" pitchFamily="18" charset="0"/>
              </a:endParaRPr>
            </a:p>
          </p:txBody>
        </p:sp>
      </p:grpSp>
      <p:sp>
        <p:nvSpPr>
          <p:cNvPr id="150539" name="左箭头 150538"/>
          <p:cNvSpPr/>
          <p:nvPr/>
        </p:nvSpPr>
        <p:spPr>
          <a:xfrm>
            <a:off x="4419600" y="4038600"/>
            <a:ext cx="2819400" cy="76200"/>
          </a:xfrm>
          <a:prstGeom prst="leftArrow">
            <a:avLst>
              <a:gd name="adj1" fmla="val 50000"/>
              <a:gd name="adj2" fmla="val 9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50540" name="文本框 150539"/>
          <p:cNvSpPr txBox="1"/>
          <p:nvPr/>
        </p:nvSpPr>
        <p:spPr>
          <a:xfrm>
            <a:off x="228600" y="3276600"/>
            <a:ext cx="4419600" cy="3425825"/>
          </a:xfrm>
          <a:prstGeom prst="rect">
            <a:avLst/>
          </a:prstGeom>
          <a:solidFill>
            <a:srgbClr val="CCFFFF"/>
          </a:solidFill>
          <a:ln w="9525">
            <a:noFill/>
          </a:ln>
        </p:spPr>
        <p:txBody>
          <a:bodyPr anchor="ctr">
            <a:spAutoFit/>
          </a:bodyPr>
          <a:lstStyle/>
          <a:p>
            <a:pPr algn="l" eaLnBrk="0" hangingPunct="0">
              <a:lnSpc>
                <a:spcPct val="130000"/>
              </a:lnSpc>
            </a:pPr>
            <a:r>
              <a:rPr lang="en-US" altLang="zh-CN" sz="2800"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在一定的温度下，由本征激发产生的少子浓度是一定的，故</a:t>
            </a:r>
            <a:r>
              <a:rPr lang="en-US" altLang="zh-CN" sz="2800" b="1" i="1">
                <a:solidFill>
                  <a:srgbClr val="000000"/>
                </a:solidFill>
                <a:latin typeface="Times New Roman" panose="02020603050405020304" pitchFamily="18" charset="0"/>
              </a:rPr>
              <a:t>I</a:t>
            </a:r>
            <a:r>
              <a:rPr lang="en-US" altLang="zh-CN" sz="2800" b="1" baseline="-25000">
                <a:solidFill>
                  <a:srgbClr val="000000"/>
                </a:solidFill>
                <a:latin typeface="Times New Roman" panose="02020603050405020304" pitchFamily="18" charset="0"/>
              </a:rPr>
              <a:t>R</a:t>
            </a:r>
            <a:r>
              <a:rPr lang="zh-CN" altLang="en-US" sz="2800" b="1" dirty="0">
                <a:solidFill>
                  <a:srgbClr val="000000"/>
                </a:solidFill>
                <a:latin typeface="Times New Roman" panose="02020603050405020304" pitchFamily="18" charset="0"/>
              </a:rPr>
              <a:t>基本上与外加反压的大小无关</a:t>
            </a:r>
            <a:r>
              <a:rPr lang="zh-CN" altLang="en-US" sz="2800" b="1" dirty="0">
                <a:latin typeface="Times New Roman" panose="02020603050405020304" pitchFamily="18" charset="0"/>
              </a:rPr>
              <a:t>，</a:t>
            </a:r>
            <a:r>
              <a:rPr lang="zh-CN" altLang="en-US" sz="2800" b="1" dirty="0">
                <a:solidFill>
                  <a:srgbClr val="000000"/>
                </a:solidFill>
                <a:latin typeface="Times New Roman" panose="02020603050405020304" pitchFamily="18" charset="0"/>
              </a:rPr>
              <a:t>所以称为</a:t>
            </a:r>
            <a:r>
              <a:rPr lang="zh-CN" altLang="en-US" sz="2800" b="1" dirty="0">
                <a:solidFill>
                  <a:srgbClr val="FF0000"/>
                </a:solidFill>
                <a:latin typeface="Times New Roman" panose="02020603050405020304" pitchFamily="18" charset="0"/>
              </a:rPr>
              <a:t>反向饱和电流</a:t>
            </a:r>
            <a:r>
              <a:rPr lang="zh-CN" altLang="en-US" sz="2800" b="1" dirty="0">
                <a:latin typeface="Times New Roman" panose="02020603050405020304" pitchFamily="18" charset="0"/>
              </a:rPr>
              <a:t>。但</a:t>
            </a:r>
            <a:r>
              <a:rPr lang="en-US" altLang="zh-CN" sz="2800" b="1" i="1">
                <a:solidFill>
                  <a:srgbClr val="663300"/>
                </a:solidFill>
                <a:latin typeface="Times New Roman" panose="02020603050405020304" pitchFamily="18" charset="0"/>
              </a:rPr>
              <a:t>I</a:t>
            </a:r>
            <a:r>
              <a:rPr lang="en-US" altLang="zh-CN" sz="2800" b="1" baseline="-25000">
                <a:solidFill>
                  <a:srgbClr val="663300"/>
                </a:solidFill>
                <a:latin typeface="Times New Roman" panose="02020603050405020304" pitchFamily="18" charset="0"/>
              </a:rPr>
              <a:t>R</a:t>
            </a:r>
            <a:r>
              <a:rPr lang="zh-CN" altLang="en-US" sz="2800" b="1" dirty="0">
                <a:solidFill>
                  <a:srgbClr val="663300"/>
                </a:solidFill>
                <a:latin typeface="Times New Roman" panose="02020603050405020304" pitchFamily="18" charset="0"/>
              </a:rPr>
              <a:t>与温度有关。</a:t>
            </a:r>
            <a:r>
              <a:rPr lang="zh-CN" altLang="en-US" sz="2800" b="1">
                <a:latin typeface="Times New Roman" panose="02020603050405020304" pitchFamily="18" charset="0"/>
              </a:rPr>
              <a:t>        </a:t>
            </a:r>
            <a:endParaRPr lang="zh-CN" altLang="en-US" sz="2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wipe(left)">
                                      <p:cBhvr>
                                        <p:cTn id="12" dur="500"/>
                                        <p:tgtEl>
                                          <p:spTgt spid="15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2"/>
                                        </p:tgtEl>
                                        <p:attrNameLst>
                                          <p:attrName>style.visibility</p:attrName>
                                        </p:attrNameLst>
                                      </p:cBhvr>
                                      <p:to>
                                        <p:strVal val="visible"/>
                                      </p:to>
                                    </p:set>
                                    <p:animEffect transition="in" filter="wipe(left)">
                                      <p:cBhvr>
                                        <p:cTn id="17" dur="500"/>
                                        <p:tgtEl>
                                          <p:spTgt spid="1505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3"/>
                                        </p:tgtEl>
                                        <p:attrNameLst>
                                          <p:attrName>style.visibility</p:attrName>
                                        </p:attrNameLst>
                                      </p:cBhvr>
                                      <p:to>
                                        <p:strVal val="visible"/>
                                      </p:to>
                                    </p:set>
                                    <p:animEffect transition="in" filter="wipe(left)">
                                      <p:cBhvr>
                                        <p:cTn id="22" dur="500"/>
                                        <p:tgtEl>
                                          <p:spTgt spid="1505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534"/>
                                        </p:tgtEl>
                                        <p:attrNameLst>
                                          <p:attrName>style.visibility</p:attrName>
                                        </p:attrNameLst>
                                      </p:cBhvr>
                                      <p:to>
                                        <p:strVal val="visible"/>
                                      </p:to>
                                    </p:set>
                                    <p:animEffect transition="in" filter="wipe(left)">
                                      <p:cBhvr>
                                        <p:cTn id="27" dur="500"/>
                                        <p:tgtEl>
                                          <p:spTgt spid="1505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50539"/>
                                        </p:tgtEl>
                                        <p:attrNameLst>
                                          <p:attrName>style.visibility</p:attrName>
                                        </p:attrNameLst>
                                      </p:cBhvr>
                                      <p:to>
                                        <p:strVal val="visible"/>
                                      </p:to>
                                    </p:set>
                                    <p:animEffect transition="in" filter="wipe(right)">
                                      <p:cBhvr>
                                        <p:cTn id="32" dur="500"/>
                                        <p:tgtEl>
                                          <p:spTgt spid="1505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0540"/>
                                        </p:tgtEl>
                                        <p:attrNameLst>
                                          <p:attrName>style.visibility</p:attrName>
                                        </p:attrNameLst>
                                      </p:cBhvr>
                                      <p:to>
                                        <p:strVal val="visible"/>
                                      </p:to>
                                    </p:set>
                                    <p:animEffect transition="in" filter="wipe(left)">
                                      <p:cBhvr>
                                        <p:cTn id="37" dur="500"/>
                                        <p:tgtEl>
                                          <p:spTgt spid="150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150532" grpId="0"/>
      <p:bldP spid="150533" grpId="0"/>
      <p:bldP spid="150534" grpId="0"/>
      <p:bldP spid="15054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文本框 151553"/>
          <p:cNvSpPr txBox="1"/>
          <p:nvPr/>
        </p:nvSpPr>
        <p:spPr>
          <a:xfrm>
            <a:off x="304800" y="381000"/>
            <a:ext cx="8610600" cy="5092700"/>
          </a:xfrm>
          <a:prstGeom prst="rect">
            <a:avLst/>
          </a:prstGeom>
          <a:noFill/>
          <a:ln w="9525">
            <a:noFill/>
          </a:ln>
        </p:spPr>
        <p:txBody>
          <a:bodyPr anchor="ctr">
            <a:spAutoFit/>
          </a:bodyPr>
          <a:lstStyle/>
          <a:p>
            <a:pPr algn="l" eaLnBrk="0" hangingPunct="0">
              <a:lnSpc>
                <a:spcPct val="130000"/>
              </a:lnSpc>
            </a:pPr>
            <a:endParaRPr lang="en-US" altLang="zh-CN" sz="3600" b="1">
              <a:solidFill>
                <a:srgbClr val="FF3300"/>
              </a:solidFill>
              <a:latin typeface="宋体" panose="02010600030101010101" pitchFamily="2" charset="-122"/>
            </a:endParaRPr>
          </a:p>
          <a:p>
            <a:pPr algn="l" eaLnBrk="0" hangingPunct="0">
              <a:lnSpc>
                <a:spcPct val="130000"/>
              </a:lnSpc>
            </a:pPr>
            <a:r>
              <a:rPr lang="en-US" altLang="zh-CN" sz="3600" b="1" dirty="0">
                <a:solidFill>
                  <a:srgbClr val="FF0000"/>
                </a:solidFill>
                <a:latin typeface="Times New Roman" panose="02020603050405020304" pitchFamily="18" charset="0"/>
              </a:rPr>
              <a:t>      PN</a:t>
            </a:r>
            <a:r>
              <a:rPr lang="zh-CN" altLang="en-US" sz="3600" b="1" dirty="0">
                <a:solidFill>
                  <a:srgbClr val="FF0000"/>
                </a:solidFill>
                <a:latin typeface="Times New Roman" panose="02020603050405020304" pitchFamily="18" charset="0"/>
              </a:rPr>
              <a:t>结加正向电压时，具有较大的正向扩散电流，呈现低电阻， </a:t>
            </a:r>
            <a:r>
              <a:rPr lang="en-US" altLang="zh-CN" sz="3600" b="1" dirty="0">
                <a:solidFill>
                  <a:srgbClr val="FF0000"/>
                </a:solidFill>
                <a:latin typeface="Times New Roman" panose="02020603050405020304" pitchFamily="18" charset="0"/>
              </a:rPr>
              <a:t>PN</a:t>
            </a:r>
            <a:r>
              <a:rPr lang="zh-CN" altLang="en-US" sz="3600" b="1" dirty="0">
                <a:solidFill>
                  <a:srgbClr val="FF0000"/>
                </a:solidFill>
                <a:latin typeface="Times New Roman" panose="02020603050405020304" pitchFamily="18" charset="0"/>
              </a:rPr>
              <a:t>结导通；</a:t>
            </a:r>
            <a:endParaRPr lang="zh-CN" altLang="en-US" sz="3600" b="1" dirty="0">
              <a:solidFill>
                <a:srgbClr val="FF0000"/>
              </a:solidFill>
              <a:latin typeface="Times New Roman" panose="02020603050405020304" pitchFamily="18" charset="0"/>
            </a:endParaRPr>
          </a:p>
          <a:p>
            <a:pPr algn="l" eaLnBrk="0" hangingPunct="0">
              <a:lnSpc>
                <a:spcPct val="130000"/>
              </a:lnSpc>
            </a:pPr>
            <a:r>
              <a:rPr lang="zh-CN" altLang="en-US" sz="3600" b="1">
                <a:solidFill>
                  <a:srgbClr val="FF0000"/>
                </a:solidFill>
                <a:latin typeface="Times New Roman" panose="02020603050405020304" pitchFamily="18" charset="0"/>
              </a:rPr>
              <a:t>      </a:t>
            </a:r>
            <a:r>
              <a:rPr lang="en-US" altLang="zh-CN" sz="3600" b="1" dirty="0">
                <a:solidFill>
                  <a:srgbClr val="0000FF"/>
                </a:solidFill>
                <a:latin typeface="Times New Roman" panose="02020603050405020304" pitchFamily="18" charset="0"/>
              </a:rPr>
              <a:t>PN</a:t>
            </a:r>
            <a:r>
              <a:rPr lang="zh-CN" altLang="en-US" sz="3600" b="1" dirty="0">
                <a:solidFill>
                  <a:srgbClr val="0000FF"/>
                </a:solidFill>
                <a:latin typeface="Times New Roman" panose="02020603050405020304" pitchFamily="18" charset="0"/>
              </a:rPr>
              <a:t>结加反向电压时，具有很小的反向漂移电流，呈现高电阻， </a:t>
            </a:r>
            <a:r>
              <a:rPr lang="en-US" altLang="zh-CN" sz="3600" b="1" dirty="0">
                <a:solidFill>
                  <a:srgbClr val="0000FF"/>
                </a:solidFill>
                <a:latin typeface="Times New Roman" panose="02020603050405020304" pitchFamily="18" charset="0"/>
              </a:rPr>
              <a:t>PN</a:t>
            </a:r>
            <a:r>
              <a:rPr lang="zh-CN" altLang="en-US" sz="3600" b="1" dirty="0">
                <a:solidFill>
                  <a:srgbClr val="0000FF"/>
                </a:solidFill>
                <a:latin typeface="Times New Roman" panose="02020603050405020304" pitchFamily="18" charset="0"/>
              </a:rPr>
              <a:t>结截止。</a:t>
            </a:r>
            <a:endParaRPr lang="zh-CN" altLang="en-US" sz="3600" b="1" dirty="0">
              <a:solidFill>
                <a:srgbClr val="0000FF"/>
              </a:solidFill>
              <a:latin typeface="Times New Roman" panose="02020603050405020304" pitchFamily="18" charset="0"/>
            </a:endParaRPr>
          </a:p>
          <a:p>
            <a:pPr algn="l" eaLnBrk="0" hangingPunct="0">
              <a:lnSpc>
                <a:spcPct val="130000"/>
              </a:lnSpc>
            </a:pPr>
            <a:r>
              <a:rPr lang="zh-CN" altLang="en-US" sz="3600" b="1" dirty="0">
                <a:solidFill>
                  <a:srgbClr val="0000FF"/>
                </a:solidFill>
                <a:latin typeface="Times New Roman" panose="02020603050405020304" pitchFamily="18" charset="0"/>
              </a:rPr>
              <a:t>     </a:t>
            </a:r>
            <a:r>
              <a:rPr lang="zh-CN" altLang="en-US" sz="3600" b="1" dirty="0">
                <a:solidFill>
                  <a:srgbClr val="CC0099"/>
                </a:solidFill>
                <a:latin typeface="Times New Roman" panose="02020603050405020304" pitchFamily="18" charset="0"/>
              </a:rPr>
              <a:t>由此可以得出结论：</a:t>
            </a:r>
            <a:r>
              <a:rPr lang="en-US" altLang="zh-CN" sz="3600" b="1" dirty="0">
                <a:solidFill>
                  <a:srgbClr val="CC0099"/>
                </a:solidFill>
                <a:latin typeface="Times New Roman" panose="02020603050405020304" pitchFamily="18" charset="0"/>
              </a:rPr>
              <a:t>PN</a:t>
            </a:r>
            <a:r>
              <a:rPr lang="zh-CN" altLang="en-US" sz="3600" b="1" dirty="0">
                <a:solidFill>
                  <a:srgbClr val="CC0099"/>
                </a:solidFill>
                <a:latin typeface="Times New Roman" panose="02020603050405020304" pitchFamily="18" charset="0"/>
              </a:rPr>
              <a:t>结具有单向导电性。</a:t>
            </a:r>
            <a:endParaRPr lang="zh-CN" altLang="en-US" sz="3600" b="1">
              <a:solidFill>
                <a:srgbClr val="CC0099"/>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4">
                                            <p:txEl>
                                              <p:pRg st="1" end="1"/>
                                            </p:txEl>
                                          </p:spTgt>
                                        </p:tgtEl>
                                        <p:attrNameLst>
                                          <p:attrName>style.visibility</p:attrName>
                                        </p:attrNameLst>
                                      </p:cBhvr>
                                      <p:to>
                                        <p:strVal val="visible"/>
                                      </p:to>
                                    </p:set>
                                    <p:animEffect transition="in" filter="blinds(horizontal)">
                                      <p:cBhvr>
                                        <p:cTn id="7" dur="500"/>
                                        <p:tgtEl>
                                          <p:spTgt spid="1515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4">
                                            <p:txEl>
                                              <p:pRg st="2" end="2"/>
                                            </p:txEl>
                                          </p:spTgt>
                                        </p:tgtEl>
                                        <p:attrNameLst>
                                          <p:attrName>style.visibility</p:attrName>
                                        </p:attrNameLst>
                                      </p:cBhvr>
                                      <p:to>
                                        <p:strVal val="visible"/>
                                      </p:to>
                                    </p:set>
                                    <p:animEffect transition="in" filter="blinds(horizontal)">
                                      <p:cBhvr>
                                        <p:cTn id="12" dur="500"/>
                                        <p:tgtEl>
                                          <p:spTgt spid="1515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4">
                                            <p:txEl>
                                              <p:pRg st="3" end="3"/>
                                            </p:txEl>
                                          </p:spTgt>
                                        </p:tgtEl>
                                        <p:attrNameLst>
                                          <p:attrName>style.visibility</p:attrName>
                                        </p:attrNameLst>
                                      </p:cBhvr>
                                      <p:to>
                                        <p:strVal val="visible"/>
                                      </p:to>
                                    </p:set>
                                    <p:animEffect transition="in" filter="blinds(horizontal)">
                                      <p:cBhvr>
                                        <p:cTn id="17" dur="500"/>
                                        <p:tgtEl>
                                          <p:spTgt spid="151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文本框 157698"/>
          <p:cNvSpPr txBox="1"/>
          <p:nvPr/>
        </p:nvSpPr>
        <p:spPr>
          <a:xfrm>
            <a:off x="2362200" y="1600200"/>
            <a:ext cx="5105400" cy="647700"/>
          </a:xfrm>
          <a:prstGeom prst="rect">
            <a:avLst/>
          </a:prstGeom>
          <a:noFill/>
          <a:ln w="9525">
            <a:noFill/>
          </a:ln>
        </p:spPr>
        <p:txBody>
          <a:bodyPr anchor="ctr">
            <a:spAutoFit/>
          </a:bodyPr>
          <a:lstStyle/>
          <a:p>
            <a:pPr algn="l" eaLnBrk="0" hangingPunct="0">
              <a:lnSpc>
                <a:spcPct val="13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二极管 </a:t>
            </a:r>
            <a:r>
              <a:rPr lang="en-US" altLang="zh-CN" sz="2800" b="1" dirty="0">
                <a:latin typeface="Times New Roman" panose="02020603050405020304" pitchFamily="18" charset="0"/>
              </a:rPr>
              <a:t>= PN</a:t>
            </a:r>
            <a:r>
              <a:rPr lang="zh-CN" altLang="en-US" sz="2800" b="1" dirty="0">
                <a:latin typeface="Times New Roman" panose="02020603050405020304" pitchFamily="18" charset="0"/>
              </a:rPr>
              <a:t>结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管壳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引线</a:t>
            </a:r>
            <a:endParaRPr lang="zh-CN" altLang="en-US" sz="2800" b="1" dirty="0">
              <a:solidFill>
                <a:schemeClr val="tx2"/>
              </a:solidFill>
              <a:latin typeface="Times New Roman" panose="02020603050405020304" pitchFamily="18" charset="0"/>
            </a:endParaRPr>
          </a:p>
        </p:txBody>
      </p:sp>
      <p:grpSp>
        <p:nvGrpSpPr>
          <p:cNvPr id="157700" name="组合 157699"/>
          <p:cNvGrpSpPr/>
          <p:nvPr/>
        </p:nvGrpSpPr>
        <p:grpSpPr>
          <a:xfrm>
            <a:off x="2590800" y="3124200"/>
            <a:ext cx="3567113" cy="685800"/>
            <a:chOff x="1536" y="1392"/>
            <a:chExt cx="2247" cy="432"/>
          </a:xfrm>
        </p:grpSpPr>
        <p:sp>
          <p:nvSpPr>
            <p:cNvPr id="157701" name="矩形 157700"/>
            <p:cNvSpPr/>
            <p:nvPr/>
          </p:nvSpPr>
          <p:spPr>
            <a:xfrm>
              <a:off x="1920" y="1392"/>
              <a:ext cx="768" cy="432"/>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57702" name="矩形 157701"/>
            <p:cNvSpPr/>
            <p:nvPr/>
          </p:nvSpPr>
          <p:spPr>
            <a:xfrm>
              <a:off x="2688" y="1392"/>
              <a:ext cx="768" cy="432"/>
            </a:xfrm>
            <a:prstGeom prst="rect">
              <a:avLst/>
            </a:prstGeom>
            <a:noFill/>
            <a:ln w="28575" cap="flat" cmpd="sng">
              <a:solidFill>
                <a:schemeClr val="hlink"/>
              </a:solidFill>
              <a:prstDash val="solid"/>
              <a:miter/>
              <a:headEnd type="none" w="med" len="med"/>
              <a:tailEnd type="none" w="med" len="med"/>
            </a:ln>
          </p:spPr>
          <p:txBody>
            <a:bodyPr/>
            <a:lstStyle/>
            <a:p>
              <a:endParaRPr lang="zh-CN" altLang="en-US"/>
            </a:p>
          </p:txBody>
        </p:sp>
        <p:sp>
          <p:nvSpPr>
            <p:cNvPr id="157703" name="文本框 157702"/>
            <p:cNvSpPr txBox="1"/>
            <p:nvPr/>
          </p:nvSpPr>
          <p:spPr>
            <a:xfrm>
              <a:off x="2928" y="1440"/>
              <a:ext cx="288" cy="288"/>
            </a:xfrm>
            <a:prstGeom prst="rect">
              <a:avLst/>
            </a:prstGeom>
            <a:noFill/>
            <a:ln w="9525">
              <a:noFill/>
            </a:ln>
          </p:spPr>
          <p:txBody>
            <a:bodyPr>
              <a:spAutoFit/>
            </a:bodyPr>
            <a:lstStyle/>
            <a:p>
              <a:pPr eaLnBrk="0" hangingPunct="0">
                <a:spcBef>
                  <a:spcPct val="50000"/>
                </a:spcBef>
              </a:pPr>
              <a:r>
                <a:rPr lang="en-US" altLang="zh-CN" b="1">
                  <a:latin typeface="Times New Roman" panose="02020603050405020304" pitchFamily="18" charset="0"/>
                </a:rPr>
                <a:t>N</a:t>
              </a:r>
              <a:endParaRPr lang="en-US" altLang="zh-CN" b="1">
                <a:latin typeface="Times New Roman" panose="02020603050405020304" pitchFamily="18" charset="0"/>
              </a:endParaRPr>
            </a:p>
          </p:txBody>
        </p:sp>
        <p:sp>
          <p:nvSpPr>
            <p:cNvPr id="157704" name="文本框 157703"/>
            <p:cNvSpPr txBox="1"/>
            <p:nvPr/>
          </p:nvSpPr>
          <p:spPr>
            <a:xfrm>
              <a:off x="2208" y="1440"/>
              <a:ext cx="288" cy="288"/>
            </a:xfrm>
            <a:prstGeom prst="rect">
              <a:avLst/>
            </a:prstGeom>
            <a:noFill/>
            <a:ln w="9525">
              <a:noFill/>
            </a:ln>
          </p:spPr>
          <p:txBody>
            <a:bodyPr>
              <a:spAutoFit/>
            </a:bodyPr>
            <a:lstStyle/>
            <a:p>
              <a:pPr eaLnBrk="0" hangingPunct="0">
                <a:spcBef>
                  <a:spcPct val="50000"/>
                </a:spcBef>
              </a:pPr>
              <a:r>
                <a:rPr lang="en-US" altLang="zh-CN" b="1">
                  <a:latin typeface="Times New Roman" panose="02020603050405020304" pitchFamily="18" charset="0"/>
                </a:rPr>
                <a:t>P</a:t>
              </a:r>
              <a:endParaRPr lang="en-US" altLang="zh-CN" b="1">
                <a:latin typeface="Times New Roman" panose="02020603050405020304" pitchFamily="18" charset="0"/>
              </a:endParaRPr>
            </a:p>
          </p:txBody>
        </p:sp>
        <p:sp>
          <p:nvSpPr>
            <p:cNvPr id="157705" name="直接连接符 157704"/>
            <p:cNvSpPr/>
            <p:nvPr/>
          </p:nvSpPr>
          <p:spPr>
            <a:xfrm flipH="1">
              <a:off x="1536" y="1605"/>
              <a:ext cx="384" cy="0"/>
            </a:xfrm>
            <a:prstGeom prst="line">
              <a:avLst/>
            </a:prstGeom>
            <a:ln w="28575" cap="flat" cmpd="sng">
              <a:solidFill>
                <a:schemeClr val="hlink"/>
              </a:solidFill>
              <a:prstDash val="solid"/>
              <a:headEnd type="none" w="med" len="med"/>
              <a:tailEnd type="none" w="med" len="med"/>
            </a:ln>
          </p:spPr>
        </p:sp>
        <p:sp>
          <p:nvSpPr>
            <p:cNvPr id="157706" name="直接连接符 157705"/>
            <p:cNvSpPr/>
            <p:nvPr/>
          </p:nvSpPr>
          <p:spPr>
            <a:xfrm>
              <a:off x="3447" y="1611"/>
              <a:ext cx="336" cy="0"/>
            </a:xfrm>
            <a:prstGeom prst="line">
              <a:avLst/>
            </a:prstGeom>
            <a:ln w="28575" cap="flat" cmpd="sng">
              <a:solidFill>
                <a:schemeClr val="hlink"/>
              </a:solidFill>
              <a:prstDash val="solid"/>
              <a:headEnd type="none" w="med" len="med"/>
              <a:tailEnd type="none" w="med" len="med"/>
            </a:ln>
          </p:spPr>
        </p:sp>
      </p:grpSp>
      <p:grpSp>
        <p:nvGrpSpPr>
          <p:cNvPr id="157707" name="组合 157706"/>
          <p:cNvGrpSpPr/>
          <p:nvPr/>
        </p:nvGrpSpPr>
        <p:grpSpPr>
          <a:xfrm>
            <a:off x="2514600" y="4343400"/>
            <a:ext cx="3814763" cy="609600"/>
            <a:chOff x="1488" y="2112"/>
            <a:chExt cx="2403" cy="384"/>
          </a:xfrm>
        </p:grpSpPr>
        <p:sp>
          <p:nvSpPr>
            <p:cNvPr id="157708" name="椭圆 157707"/>
            <p:cNvSpPr/>
            <p:nvPr/>
          </p:nvSpPr>
          <p:spPr>
            <a:xfrm rot="5400000">
              <a:off x="1488" y="2256"/>
              <a:ext cx="99" cy="99"/>
            </a:xfrm>
            <a:prstGeom prst="ellipse">
              <a:avLst/>
            </a:prstGeom>
            <a:noFill/>
            <a:ln w="27051" cap="flat" cmpd="sng">
              <a:solidFill>
                <a:srgbClr val="000000"/>
              </a:solidFill>
              <a:prstDash val="solid"/>
              <a:headEnd type="none" w="med" len="med"/>
              <a:tailEnd type="none" w="med" len="med"/>
            </a:ln>
          </p:spPr>
          <p:txBody>
            <a:bodyPr/>
            <a:lstStyle/>
            <a:p>
              <a:endParaRPr lang="zh-CN" altLang="en-US"/>
            </a:p>
          </p:txBody>
        </p:sp>
        <p:sp>
          <p:nvSpPr>
            <p:cNvPr id="157709" name="直接连接符 157708"/>
            <p:cNvSpPr/>
            <p:nvPr/>
          </p:nvSpPr>
          <p:spPr>
            <a:xfrm rot="5400000">
              <a:off x="2760" y="2328"/>
              <a:ext cx="336" cy="0"/>
            </a:xfrm>
            <a:prstGeom prst="line">
              <a:avLst/>
            </a:prstGeom>
            <a:ln w="38100" cap="flat" cmpd="sng">
              <a:solidFill>
                <a:srgbClr val="0000FF"/>
              </a:solidFill>
              <a:prstDash val="solid"/>
              <a:headEnd type="none" w="med" len="med"/>
              <a:tailEnd type="none" w="med" len="med"/>
            </a:ln>
          </p:spPr>
        </p:sp>
        <p:sp>
          <p:nvSpPr>
            <p:cNvPr id="157710" name="直接连接符 157709"/>
            <p:cNvSpPr/>
            <p:nvPr/>
          </p:nvSpPr>
          <p:spPr>
            <a:xfrm rot="5400000">
              <a:off x="3119" y="2112"/>
              <a:ext cx="1" cy="384"/>
            </a:xfrm>
            <a:prstGeom prst="line">
              <a:avLst/>
            </a:prstGeom>
            <a:ln w="38100" cap="flat" cmpd="sng">
              <a:solidFill>
                <a:srgbClr val="0000FF"/>
              </a:solidFill>
              <a:prstDash val="solid"/>
              <a:headEnd type="none" w="med" len="med"/>
              <a:tailEnd type="none" w="med" len="med"/>
            </a:ln>
          </p:spPr>
        </p:sp>
        <p:sp>
          <p:nvSpPr>
            <p:cNvPr id="157711" name="直接连接符 157710"/>
            <p:cNvSpPr/>
            <p:nvPr/>
          </p:nvSpPr>
          <p:spPr>
            <a:xfrm rot="5400000">
              <a:off x="2338" y="2125"/>
              <a:ext cx="0" cy="357"/>
            </a:xfrm>
            <a:prstGeom prst="line">
              <a:avLst/>
            </a:prstGeom>
            <a:ln w="38100" cap="flat" cmpd="sng">
              <a:solidFill>
                <a:srgbClr val="0000FF"/>
              </a:solidFill>
              <a:prstDash val="solid"/>
              <a:headEnd type="none" w="med" len="med"/>
              <a:tailEnd type="none" w="med" len="med"/>
            </a:ln>
          </p:spPr>
        </p:sp>
        <p:sp>
          <p:nvSpPr>
            <p:cNvPr id="157712" name="任意多边形 157711"/>
            <p:cNvSpPr/>
            <p:nvPr/>
          </p:nvSpPr>
          <p:spPr>
            <a:xfrm rot="16200000">
              <a:off x="2531" y="2125"/>
              <a:ext cx="384" cy="358"/>
            </a:xfrm>
            <a:custGeom>
              <a:avLst/>
              <a:gdLst/>
              <a:ahLst/>
              <a:cxnLst/>
              <a:rect l="0" t="0" r="0" b="0"/>
              <a:pathLst>
                <a:path w="232" h="166">
                  <a:moveTo>
                    <a:pt x="116" y="166"/>
                  </a:moveTo>
                  <a:lnTo>
                    <a:pt x="116" y="166"/>
                  </a:lnTo>
                  <a:lnTo>
                    <a:pt x="232" y="0"/>
                  </a:lnTo>
                  <a:lnTo>
                    <a:pt x="0" y="0"/>
                  </a:lnTo>
                  <a:lnTo>
                    <a:pt x="116" y="166"/>
                  </a:lnTo>
                  <a:close/>
                </a:path>
              </a:pathLst>
            </a:custGeom>
            <a:solidFill>
              <a:srgbClr val="0000FF"/>
            </a:solidFill>
            <a:ln w="27051" cap="flat" cmpd="sng">
              <a:solidFill>
                <a:srgbClr val="0000FF"/>
              </a:solidFill>
              <a:prstDash val="solid"/>
              <a:headEnd type="none" w="med" len="med"/>
              <a:tailEnd type="none" w="med" len="med"/>
            </a:ln>
          </p:spPr>
          <p:txBody>
            <a:bodyPr/>
            <a:lstStyle/>
            <a:p>
              <a:endParaRPr lang="zh-CN" altLang="en-US"/>
            </a:p>
          </p:txBody>
        </p:sp>
        <p:sp>
          <p:nvSpPr>
            <p:cNvPr id="157713" name="直接连接符 157712"/>
            <p:cNvSpPr/>
            <p:nvPr/>
          </p:nvSpPr>
          <p:spPr>
            <a:xfrm rot="5400000">
              <a:off x="3552" y="2064"/>
              <a:ext cx="0" cy="480"/>
            </a:xfrm>
            <a:prstGeom prst="line">
              <a:avLst/>
            </a:prstGeom>
            <a:ln w="38100" cap="flat" cmpd="sng">
              <a:solidFill>
                <a:srgbClr val="800000"/>
              </a:solidFill>
              <a:prstDash val="solid"/>
              <a:headEnd type="none" w="med" len="med"/>
              <a:tailEnd type="none" w="med" len="med"/>
            </a:ln>
          </p:spPr>
        </p:sp>
        <p:sp>
          <p:nvSpPr>
            <p:cNvPr id="157714" name="直接连接符 157713"/>
            <p:cNvSpPr/>
            <p:nvPr/>
          </p:nvSpPr>
          <p:spPr>
            <a:xfrm rot="5400000">
              <a:off x="1871" y="2016"/>
              <a:ext cx="1" cy="576"/>
            </a:xfrm>
            <a:prstGeom prst="line">
              <a:avLst/>
            </a:prstGeom>
            <a:ln w="38100" cap="flat" cmpd="sng">
              <a:solidFill>
                <a:srgbClr val="800000"/>
              </a:solidFill>
              <a:prstDash val="solid"/>
              <a:headEnd type="none" w="med" len="med"/>
              <a:tailEnd type="none" w="med" len="med"/>
            </a:ln>
          </p:spPr>
        </p:sp>
        <p:sp>
          <p:nvSpPr>
            <p:cNvPr id="157715" name="椭圆 157714"/>
            <p:cNvSpPr/>
            <p:nvPr/>
          </p:nvSpPr>
          <p:spPr>
            <a:xfrm rot="5400000">
              <a:off x="3792" y="2256"/>
              <a:ext cx="99" cy="99"/>
            </a:xfrm>
            <a:prstGeom prst="ellipse">
              <a:avLst/>
            </a:prstGeom>
            <a:noFill/>
            <a:ln w="27051" cap="flat" cmpd="sng">
              <a:solidFill>
                <a:srgbClr val="000000"/>
              </a:solidFill>
              <a:prstDash val="solid"/>
              <a:headEnd type="none" w="med" len="med"/>
              <a:tailEnd type="none" w="med" len="med"/>
            </a:ln>
          </p:spPr>
          <p:txBody>
            <a:bodyPr/>
            <a:lstStyle/>
            <a:p>
              <a:endParaRPr lang="zh-CN" altLang="en-US"/>
            </a:p>
          </p:txBody>
        </p:sp>
      </p:grpSp>
      <p:sp>
        <p:nvSpPr>
          <p:cNvPr id="157716" name="文本框 157715"/>
          <p:cNvSpPr txBox="1"/>
          <p:nvPr/>
        </p:nvSpPr>
        <p:spPr>
          <a:xfrm>
            <a:off x="685800" y="1676400"/>
            <a:ext cx="1295400" cy="579438"/>
          </a:xfrm>
          <a:prstGeom prst="rect">
            <a:avLst/>
          </a:prstGeom>
          <a:noFill/>
          <a:ln w="27051">
            <a:noFill/>
          </a:ln>
        </p:spPr>
        <p:txBody>
          <a:bodyPr>
            <a:spAutoFit/>
          </a:bodyPr>
          <a:lstStyle/>
          <a:p>
            <a:pPr eaLnBrk="0" hangingPunct="0">
              <a:spcBef>
                <a:spcPct val="50000"/>
              </a:spcBef>
            </a:pPr>
            <a:r>
              <a:rPr lang="zh-CN" altLang="en-US" sz="3200" b="1" dirty="0">
                <a:solidFill>
                  <a:srgbClr val="CC0099"/>
                </a:solidFill>
                <a:latin typeface="Times New Roman" panose="02020603050405020304" pitchFamily="18" charset="0"/>
              </a:rPr>
              <a:t>结构</a:t>
            </a:r>
            <a:endParaRPr lang="zh-CN" altLang="en-US" sz="3200" b="1">
              <a:solidFill>
                <a:srgbClr val="CC0099"/>
              </a:solidFill>
              <a:latin typeface="Times New Roman" panose="02020603050405020304" pitchFamily="18" charset="0"/>
            </a:endParaRPr>
          </a:p>
        </p:txBody>
      </p:sp>
      <p:sp>
        <p:nvSpPr>
          <p:cNvPr id="157717" name="文本框 157716"/>
          <p:cNvSpPr txBox="1"/>
          <p:nvPr/>
        </p:nvSpPr>
        <p:spPr>
          <a:xfrm>
            <a:off x="762000" y="4267200"/>
            <a:ext cx="1295400" cy="579438"/>
          </a:xfrm>
          <a:prstGeom prst="rect">
            <a:avLst/>
          </a:prstGeom>
          <a:noFill/>
          <a:ln w="27051">
            <a:noFill/>
          </a:ln>
        </p:spPr>
        <p:txBody>
          <a:bodyPr>
            <a:spAutoFit/>
          </a:bodyPr>
          <a:lstStyle/>
          <a:p>
            <a:pPr eaLnBrk="0" hangingPunct="0">
              <a:spcBef>
                <a:spcPct val="50000"/>
              </a:spcBef>
            </a:pPr>
            <a:r>
              <a:rPr lang="zh-CN" altLang="en-US" sz="3200" b="1" dirty="0">
                <a:solidFill>
                  <a:srgbClr val="CC0099"/>
                </a:solidFill>
                <a:latin typeface="Times New Roman" panose="02020603050405020304" pitchFamily="18" charset="0"/>
              </a:rPr>
              <a:t>符号</a:t>
            </a:r>
            <a:endParaRPr lang="zh-CN" altLang="en-US" sz="3200" b="1">
              <a:solidFill>
                <a:srgbClr val="CC0099"/>
              </a:solidFill>
              <a:latin typeface="Times New Roman" panose="02020603050405020304" pitchFamily="18" charset="0"/>
            </a:endParaRPr>
          </a:p>
        </p:txBody>
      </p:sp>
      <p:grpSp>
        <p:nvGrpSpPr>
          <p:cNvPr id="157718" name="组合 157717"/>
          <p:cNvGrpSpPr/>
          <p:nvPr/>
        </p:nvGrpSpPr>
        <p:grpSpPr>
          <a:xfrm>
            <a:off x="2895600" y="4114800"/>
            <a:ext cx="990600" cy="1143000"/>
            <a:chOff x="1824" y="2592"/>
            <a:chExt cx="624" cy="720"/>
          </a:xfrm>
        </p:grpSpPr>
        <p:sp>
          <p:nvSpPr>
            <p:cNvPr id="157719" name="文本框 157718"/>
            <p:cNvSpPr txBox="1"/>
            <p:nvPr/>
          </p:nvSpPr>
          <p:spPr>
            <a:xfrm>
              <a:off x="1824" y="3024"/>
              <a:ext cx="624" cy="288"/>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阳极</a:t>
              </a:r>
              <a:endParaRPr lang="zh-CN" altLang="en-US" b="1">
                <a:latin typeface="Times New Roman" panose="02020603050405020304" pitchFamily="18" charset="0"/>
              </a:endParaRPr>
            </a:p>
          </p:txBody>
        </p:sp>
        <p:sp>
          <p:nvSpPr>
            <p:cNvPr id="157720" name="文本框 157719"/>
            <p:cNvSpPr txBox="1"/>
            <p:nvPr/>
          </p:nvSpPr>
          <p:spPr>
            <a:xfrm>
              <a:off x="2016" y="2592"/>
              <a:ext cx="240" cy="327"/>
            </a:xfrm>
            <a:prstGeom prst="rect">
              <a:avLst/>
            </a:prstGeom>
            <a:noFill/>
            <a:ln w="27051">
              <a:noFill/>
            </a:ln>
          </p:spPr>
          <p:txBody>
            <a:bodyPr>
              <a:spAutoFit/>
            </a:bodyPr>
            <a:lstStyle/>
            <a:p>
              <a:pPr eaLnBrk="0" hangingPunct="0">
                <a:spcBef>
                  <a:spcPct val="50000"/>
                </a:spcBef>
              </a:pP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grpSp>
        <p:nvGrpSpPr>
          <p:cNvPr id="157721" name="组合 157720"/>
          <p:cNvGrpSpPr/>
          <p:nvPr/>
        </p:nvGrpSpPr>
        <p:grpSpPr>
          <a:xfrm>
            <a:off x="5257800" y="4114800"/>
            <a:ext cx="838200" cy="1143000"/>
            <a:chOff x="3312" y="2592"/>
            <a:chExt cx="528" cy="720"/>
          </a:xfrm>
        </p:grpSpPr>
        <p:sp>
          <p:nvSpPr>
            <p:cNvPr id="157722" name="文本框 157721"/>
            <p:cNvSpPr txBox="1"/>
            <p:nvPr/>
          </p:nvSpPr>
          <p:spPr>
            <a:xfrm>
              <a:off x="3312" y="3024"/>
              <a:ext cx="528" cy="288"/>
            </a:xfrm>
            <a:prstGeom prst="rect">
              <a:avLst/>
            </a:prstGeom>
            <a:noFill/>
            <a:ln w="27051">
              <a:noFill/>
            </a:ln>
          </p:spPr>
          <p:txBody>
            <a:bodyPr>
              <a:spAutoFit/>
            </a:bodyPr>
            <a:lstStyle/>
            <a:p>
              <a:pPr eaLnBrk="0" hangingPunct="0">
                <a:spcBef>
                  <a:spcPct val="50000"/>
                </a:spcBef>
              </a:pPr>
              <a:r>
                <a:rPr lang="zh-CN" altLang="en-US" b="1" dirty="0">
                  <a:latin typeface="Times New Roman" panose="02020603050405020304" pitchFamily="18" charset="0"/>
                </a:rPr>
                <a:t>阴极</a:t>
              </a:r>
              <a:endParaRPr lang="zh-CN" altLang="en-US" b="1">
                <a:latin typeface="Times New Roman" panose="02020603050405020304" pitchFamily="18" charset="0"/>
              </a:endParaRPr>
            </a:p>
          </p:txBody>
        </p:sp>
        <p:sp>
          <p:nvSpPr>
            <p:cNvPr id="157723" name="文本框 157722"/>
            <p:cNvSpPr txBox="1"/>
            <p:nvPr/>
          </p:nvSpPr>
          <p:spPr>
            <a:xfrm>
              <a:off x="3456" y="2592"/>
              <a:ext cx="192" cy="327"/>
            </a:xfrm>
            <a:prstGeom prst="rect">
              <a:avLst/>
            </a:prstGeom>
            <a:noFill/>
            <a:ln w="27051">
              <a:noFill/>
            </a:ln>
          </p:spPr>
          <p:txBody>
            <a:bodyPr>
              <a:spAutoFit/>
            </a:bodyPr>
            <a:lstStyle/>
            <a:p>
              <a:pPr eaLnBrk="0" hangingPunct="0">
                <a:spcBef>
                  <a:spcPct val="50000"/>
                </a:spcBef>
              </a:pP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grpSp>
      <p:sp>
        <p:nvSpPr>
          <p:cNvPr id="157724" name="文本框 157723"/>
          <p:cNvSpPr txBox="1"/>
          <p:nvPr/>
        </p:nvSpPr>
        <p:spPr>
          <a:xfrm>
            <a:off x="2338705" y="1080770"/>
            <a:ext cx="4465638" cy="521970"/>
          </a:xfrm>
          <a:prstGeom prst="rect">
            <a:avLst/>
          </a:prstGeom>
          <a:noFill/>
          <a:ln w="9525">
            <a:noFill/>
          </a:ln>
        </p:spPr>
        <p:txBody>
          <a:bodyPr>
            <a:spAutoFit/>
          </a:bodyPr>
          <a:lstStyle/>
          <a:p>
            <a:pPr algn="l">
              <a:spcBef>
                <a:spcPct val="50000"/>
              </a:spcBef>
            </a:pPr>
            <a:r>
              <a:rPr lang="en-US" altLang="zh-CN" sz="2800" dirty="0">
                <a:solidFill>
                  <a:srgbClr val="6600CC"/>
                </a:solidFill>
                <a:latin typeface="黑体" panose="02010609060101010101" pitchFamily="2" charset="-122"/>
                <a:ea typeface="黑体" panose="02010609060101010101" pitchFamily="2" charset="-122"/>
              </a:rPr>
              <a:t>1. </a:t>
            </a:r>
            <a:r>
              <a:rPr lang="zh-CN" altLang="en-US" sz="2800" dirty="0">
                <a:solidFill>
                  <a:srgbClr val="6600CC"/>
                </a:solidFill>
                <a:latin typeface="黑体" panose="02010609060101010101" pitchFamily="2" charset="-122"/>
                <a:ea typeface="黑体" panose="02010609060101010101" pitchFamily="2" charset="-122"/>
              </a:rPr>
              <a:t>二极管的结构及类型</a:t>
            </a:r>
            <a:endParaRPr lang="zh-CN" altLang="en-US" sz="2800" dirty="0">
              <a:solidFill>
                <a:srgbClr val="6600CC"/>
              </a:solidFill>
              <a:latin typeface="黑体" panose="02010609060101010101" pitchFamily="2" charset="-122"/>
              <a:ea typeface="黑体" panose="02010609060101010101" pitchFamily="2" charset="-122"/>
            </a:endParaRPr>
          </a:p>
        </p:txBody>
      </p:sp>
      <p:sp>
        <p:nvSpPr>
          <p:cNvPr id="225284" name="文本框 225283"/>
          <p:cNvSpPr txBox="1"/>
          <p:nvPr/>
        </p:nvSpPr>
        <p:spPr>
          <a:xfrm>
            <a:off x="2338705" y="437515"/>
            <a:ext cx="5128895" cy="645160"/>
          </a:xfrm>
          <a:prstGeom prst="rect">
            <a:avLst/>
          </a:prstGeom>
          <a:noFill/>
          <a:ln w="9525">
            <a:noFill/>
          </a:ln>
        </p:spPr>
        <p:txBody>
          <a:bodyPr wrap="square" anchor="ctr">
            <a:spAutoFit/>
          </a:bodyPr>
          <a:p>
            <a:pPr algn="l" eaLnBrk="0" hangingPunct="0"/>
            <a:r>
              <a:rPr lang="en-US" altLang="zh-CN" sz="3600" b="1" dirty="0">
                <a:solidFill>
                  <a:srgbClr val="FF3300"/>
                </a:solidFill>
                <a:latin typeface="黑体" panose="02010609060101010101" pitchFamily="2" charset="-122"/>
                <a:ea typeface="黑体" panose="02010609060101010101" pitchFamily="2" charset="-122"/>
              </a:rPr>
              <a:t>3.1.3 </a:t>
            </a:r>
            <a:r>
              <a:rPr lang="zh-CN" altLang="en-US" sz="3600" b="1" dirty="0">
                <a:solidFill>
                  <a:srgbClr val="FF3300"/>
                </a:solidFill>
                <a:latin typeface="黑体" panose="02010609060101010101" pitchFamily="2" charset="-122"/>
                <a:ea typeface="黑体" panose="02010609060101010101" pitchFamily="2" charset="-122"/>
              </a:rPr>
              <a:t>半导体二极管</a:t>
            </a:r>
            <a:endParaRPr lang="zh-CN" altLang="en-US" sz="3600" b="1" dirty="0">
              <a:solidFill>
                <a:srgbClr val="0000FF"/>
              </a:solidFill>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716"/>
                                        </p:tgtEl>
                                        <p:attrNameLst>
                                          <p:attrName>style.visibility</p:attrName>
                                        </p:attrNameLst>
                                      </p:cBhvr>
                                      <p:to>
                                        <p:strVal val="visible"/>
                                      </p:to>
                                    </p:set>
                                    <p:animEffect transition="in" filter="blinds(horizontal)">
                                      <p:cBhvr>
                                        <p:cTn id="7" dur="500"/>
                                        <p:tgtEl>
                                          <p:spTgt spid="1577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gtEl>
                                        <p:attrNameLst>
                                          <p:attrName>style.visibility</p:attrName>
                                        </p:attrNameLst>
                                      </p:cBhvr>
                                      <p:to>
                                        <p:strVal val="visible"/>
                                      </p:to>
                                    </p:set>
                                    <p:animEffect transition="in" filter="blinds(horizontal)">
                                      <p:cBhvr>
                                        <p:cTn id="12" dur="500"/>
                                        <p:tgtEl>
                                          <p:spTgt spid="157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7700"/>
                                        </p:tgtEl>
                                        <p:attrNameLst>
                                          <p:attrName>style.visibility</p:attrName>
                                        </p:attrNameLst>
                                      </p:cBhvr>
                                      <p:to>
                                        <p:strVal val="visible"/>
                                      </p:to>
                                    </p:set>
                                    <p:animEffect transition="in" filter="blinds(horizontal)">
                                      <p:cBhvr>
                                        <p:cTn id="17" dur="500"/>
                                        <p:tgtEl>
                                          <p:spTgt spid="1577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717"/>
                                        </p:tgtEl>
                                        <p:attrNameLst>
                                          <p:attrName>style.visibility</p:attrName>
                                        </p:attrNameLst>
                                      </p:cBhvr>
                                      <p:to>
                                        <p:strVal val="visible"/>
                                      </p:to>
                                    </p:set>
                                    <p:animEffect transition="in" filter="blinds(horizontal)">
                                      <p:cBhvr>
                                        <p:cTn id="22" dur="500"/>
                                        <p:tgtEl>
                                          <p:spTgt spid="1577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7707"/>
                                        </p:tgtEl>
                                        <p:attrNameLst>
                                          <p:attrName>style.visibility</p:attrName>
                                        </p:attrNameLst>
                                      </p:cBhvr>
                                      <p:to>
                                        <p:strVal val="visible"/>
                                      </p:to>
                                    </p:set>
                                    <p:animEffect transition="in" filter="blinds(horizontal)">
                                      <p:cBhvr>
                                        <p:cTn id="27" dur="500"/>
                                        <p:tgtEl>
                                          <p:spTgt spid="1577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7718"/>
                                        </p:tgtEl>
                                        <p:attrNameLst>
                                          <p:attrName>style.visibility</p:attrName>
                                        </p:attrNameLst>
                                      </p:cBhvr>
                                      <p:to>
                                        <p:strVal val="visible"/>
                                      </p:to>
                                    </p:set>
                                    <p:animEffect transition="in" filter="blinds(horizontal)">
                                      <p:cBhvr>
                                        <p:cTn id="32" dur="500"/>
                                        <p:tgtEl>
                                          <p:spTgt spid="1577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7721"/>
                                        </p:tgtEl>
                                        <p:attrNameLst>
                                          <p:attrName>style.visibility</p:attrName>
                                        </p:attrNameLst>
                                      </p:cBhvr>
                                      <p:to>
                                        <p:strVal val="visible"/>
                                      </p:to>
                                    </p:set>
                                    <p:animEffect transition="in" filter="blinds(horizontal)">
                                      <p:cBhvr>
                                        <p:cTn id="37" dur="500"/>
                                        <p:tgtEl>
                                          <p:spTgt spid="157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p:bldP spid="157716" grpId="0"/>
      <p:bldP spid="1577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文本框 161793"/>
          <p:cNvSpPr txBox="1"/>
          <p:nvPr/>
        </p:nvSpPr>
        <p:spPr>
          <a:xfrm>
            <a:off x="1619250" y="260350"/>
            <a:ext cx="4752975" cy="641350"/>
          </a:xfrm>
          <a:prstGeom prst="rect">
            <a:avLst/>
          </a:prstGeom>
          <a:noFill/>
          <a:ln w="9525">
            <a:noFill/>
          </a:ln>
        </p:spPr>
        <p:txBody>
          <a:bodyPr anchor="ctr">
            <a:spAutoFit/>
          </a:bodyPr>
          <a:lstStyle/>
          <a:p>
            <a:pPr algn="l" eaLnBrk="0" hangingPunct="0"/>
            <a:r>
              <a:rPr lang="en-US" altLang="zh-CN" sz="3600">
                <a:solidFill>
                  <a:srgbClr val="FF0000"/>
                </a:solidFill>
                <a:latin typeface="Times New Roman" panose="02020603050405020304" pitchFamily="18" charset="0"/>
                <a:ea typeface="黑体" panose="02010609060101010101" pitchFamily="2" charset="-122"/>
              </a:rPr>
              <a:t> </a:t>
            </a:r>
            <a:r>
              <a:rPr lang="en-US" altLang="zh-CN" sz="2800" b="1">
                <a:solidFill>
                  <a:srgbClr val="6600CC"/>
                </a:solidFill>
                <a:latin typeface="黑体" panose="02010609060101010101" pitchFamily="2" charset="-122"/>
                <a:ea typeface="黑体" panose="02010609060101010101" pitchFamily="2" charset="-122"/>
              </a:rPr>
              <a:t>1.3.2</a:t>
            </a:r>
            <a:r>
              <a:rPr lang="en-US" altLang="zh-CN" sz="2800" b="1" dirty="0">
                <a:solidFill>
                  <a:srgbClr val="6600CC"/>
                </a:solidFill>
                <a:latin typeface="Times New Roman" panose="02020603050405020304" pitchFamily="18" charset="0"/>
                <a:ea typeface="黑体" panose="02010609060101010101" pitchFamily="2" charset="-122"/>
              </a:rPr>
              <a:t>   </a:t>
            </a:r>
            <a:r>
              <a:rPr lang="zh-CN" altLang="en-US" sz="2800" b="1" dirty="0">
                <a:solidFill>
                  <a:srgbClr val="6600CC"/>
                </a:solidFill>
                <a:latin typeface="Times New Roman" panose="02020603050405020304" pitchFamily="18" charset="0"/>
                <a:ea typeface="黑体" panose="02010609060101010101" pitchFamily="2" charset="-122"/>
              </a:rPr>
              <a:t>二极管的 </a:t>
            </a:r>
            <a:r>
              <a:rPr lang="en-US" altLang="zh-CN" sz="2800" b="1" i="1">
                <a:solidFill>
                  <a:srgbClr val="6600CC"/>
                </a:solidFill>
                <a:latin typeface="Times New Roman" panose="02020603050405020304" pitchFamily="18" charset="0"/>
                <a:ea typeface="黑体" panose="02010609060101010101" pitchFamily="2" charset="-122"/>
              </a:rPr>
              <a:t>V—I  </a:t>
            </a:r>
            <a:r>
              <a:rPr lang="zh-CN" altLang="en-US" sz="2800" b="1" dirty="0">
                <a:solidFill>
                  <a:srgbClr val="6600CC"/>
                </a:solidFill>
                <a:latin typeface="Times New Roman" panose="02020603050405020304" pitchFamily="18" charset="0"/>
                <a:ea typeface="黑体" panose="02010609060101010101" pitchFamily="2" charset="-122"/>
              </a:rPr>
              <a:t>特性</a:t>
            </a:r>
            <a:endParaRPr lang="zh-CN" altLang="en-US" sz="2800">
              <a:solidFill>
                <a:srgbClr val="6600CC"/>
              </a:solidFill>
              <a:latin typeface="Times New Roman" panose="02020603050405020304" pitchFamily="18" charset="0"/>
              <a:ea typeface="黑体" panose="02010609060101010101" pitchFamily="2" charset="-122"/>
            </a:endParaRPr>
          </a:p>
        </p:txBody>
      </p:sp>
      <p:sp>
        <p:nvSpPr>
          <p:cNvPr id="161795" name="文本框 161794"/>
          <p:cNvSpPr txBox="1"/>
          <p:nvPr/>
        </p:nvSpPr>
        <p:spPr>
          <a:xfrm>
            <a:off x="3810000" y="4495800"/>
            <a:ext cx="2362200" cy="895350"/>
          </a:xfrm>
          <a:prstGeom prst="rect">
            <a:avLst/>
          </a:prstGeom>
          <a:noFill/>
          <a:ln w="9525">
            <a:noFill/>
          </a:ln>
        </p:spPr>
        <p:txBody>
          <a:bodyPr anchor="ctr">
            <a:spAutoFit/>
          </a:bodyPr>
          <a:lstStyle/>
          <a:p>
            <a:pPr algn="l" eaLnBrk="0" hangingPunct="0">
              <a:lnSpc>
                <a:spcPct val="120000"/>
              </a:lnSpc>
            </a:pPr>
            <a:r>
              <a:rPr lang="en-US" altLang="zh-CN" dirty="0">
                <a:latin typeface="Times New Roman" panose="02020603050405020304" pitchFamily="18" charset="0"/>
              </a:rPr>
              <a:t>         </a:t>
            </a:r>
            <a:r>
              <a:rPr lang="zh-CN" altLang="en-US" sz="2000" b="1" dirty="0">
                <a:solidFill>
                  <a:srgbClr val="FF3300"/>
                </a:solidFill>
                <a:latin typeface="Times New Roman" panose="02020603050405020304" pitchFamily="18" charset="0"/>
              </a:rPr>
              <a:t>硅：</a:t>
            </a:r>
            <a:r>
              <a:rPr lang="en-US" altLang="zh-CN" sz="2000" b="1">
                <a:solidFill>
                  <a:srgbClr val="FF3300"/>
                </a:solidFill>
                <a:latin typeface="Times New Roman" panose="02020603050405020304" pitchFamily="18" charset="0"/>
              </a:rPr>
              <a:t>0.5 V</a:t>
            </a:r>
            <a:endParaRPr lang="en-US" altLang="zh-CN" sz="2000" b="1">
              <a:solidFill>
                <a:srgbClr val="FF3300"/>
              </a:solidFill>
              <a:latin typeface="Times New Roman" panose="02020603050405020304" pitchFamily="18" charset="0"/>
            </a:endParaRPr>
          </a:p>
          <a:p>
            <a:pPr algn="l" eaLnBrk="0" hangingPunct="0">
              <a:lnSpc>
                <a:spcPct val="120000"/>
              </a:lnSpc>
            </a:pPr>
            <a:r>
              <a:rPr lang="en-US" altLang="zh-CN" sz="2000" b="1" dirty="0">
                <a:solidFill>
                  <a:srgbClr val="FF3300"/>
                </a:solidFill>
                <a:latin typeface="Times New Roman" panose="02020603050405020304" pitchFamily="18" charset="0"/>
              </a:rPr>
              <a:t>           </a:t>
            </a:r>
            <a:r>
              <a:rPr lang="zh-CN" altLang="en-US" sz="2000" b="1" dirty="0">
                <a:solidFill>
                  <a:srgbClr val="FF3300"/>
                </a:solidFill>
                <a:latin typeface="Times New Roman" panose="02020603050405020304" pitchFamily="18" charset="0"/>
              </a:rPr>
              <a:t>锗：</a:t>
            </a:r>
            <a:r>
              <a:rPr lang="zh-CN" altLang="en-US" sz="2000" b="1" baseline="-25000">
                <a:solidFill>
                  <a:srgbClr val="FF3300"/>
                </a:solidFill>
                <a:latin typeface="Times New Roman" panose="02020603050405020304" pitchFamily="18" charset="0"/>
              </a:rPr>
              <a:t> </a:t>
            </a:r>
            <a:r>
              <a:rPr lang="en-US" altLang="zh-CN" sz="2000" b="1">
                <a:solidFill>
                  <a:srgbClr val="FF3300"/>
                </a:solidFill>
                <a:latin typeface="Times New Roman" panose="02020603050405020304" pitchFamily="18" charset="0"/>
              </a:rPr>
              <a:t>0.1 V</a:t>
            </a:r>
            <a:endParaRPr lang="en-US" altLang="zh-CN" sz="2000" b="1">
              <a:solidFill>
                <a:srgbClr val="FF0000"/>
              </a:solidFill>
              <a:latin typeface="Times New Roman" panose="02020603050405020304" pitchFamily="18" charset="0"/>
            </a:endParaRPr>
          </a:p>
        </p:txBody>
      </p:sp>
      <p:sp>
        <p:nvSpPr>
          <p:cNvPr id="161796" name="文本框 161795"/>
          <p:cNvSpPr txBox="1"/>
          <p:nvPr/>
        </p:nvSpPr>
        <p:spPr>
          <a:xfrm>
            <a:off x="6705600" y="914400"/>
            <a:ext cx="1924050" cy="457200"/>
          </a:xfrm>
          <a:prstGeom prst="rect">
            <a:avLst/>
          </a:prstGeom>
          <a:noFill/>
          <a:ln w="9525">
            <a:noFill/>
          </a:ln>
        </p:spPr>
        <p:txBody>
          <a:bodyPr wrap="none" anchor="ctr">
            <a:spAutoFit/>
          </a:bodyPr>
          <a:lstStyle/>
          <a:p>
            <a:pPr algn="l" eaLnBrk="0" hangingPunct="0"/>
            <a:r>
              <a:rPr lang="en-US" altLang="zh-CN" b="1" dirty="0">
                <a:solidFill>
                  <a:srgbClr val="A50021"/>
                </a:solidFill>
                <a:latin typeface="Times New Roman" panose="02020603050405020304" pitchFamily="18" charset="0"/>
                <a:ea typeface="幼圆" panose="02010509060101010101" pitchFamily="49" charset="-122"/>
              </a:rPr>
              <a:t>(1)  </a:t>
            </a:r>
            <a:r>
              <a:rPr lang="zh-CN" altLang="en-US" b="1" dirty="0">
                <a:solidFill>
                  <a:srgbClr val="A50021"/>
                </a:solidFill>
                <a:latin typeface="Times New Roman" panose="02020603050405020304" pitchFamily="18" charset="0"/>
                <a:ea typeface="幼圆" panose="02010509060101010101" pitchFamily="49" charset="-122"/>
              </a:rPr>
              <a:t>正向特性</a:t>
            </a:r>
            <a:endParaRPr lang="zh-CN" altLang="en-US" sz="3200" b="1">
              <a:solidFill>
                <a:srgbClr val="A50021"/>
              </a:solidFill>
              <a:latin typeface="Times New Roman" panose="02020603050405020304" pitchFamily="18" charset="0"/>
              <a:ea typeface="幼圆" panose="02010509060101010101" pitchFamily="49" charset="-122"/>
            </a:endParaRPr>
          </a:p>
        </p:txBody>
      </p:sp>
      <p:sp>
        <p:nvSpPr>
          <p:cNvPr id="161797" name="直接连接符 161796"/>
          <p:cNvSpPr/>
          <p:nvPr/>
        </p:nvSpPr>
        <p:spPr>
          <a:xfrm>
            <a:off x="5181600" y="2743200"/>
            <a:ext cx="0" cy="1411288"/>
          </a:xfrm>
          <a:prstGeom prst="line">
            <a:avLst/>
          </a:prstGeom>
          <a:ln w="19050" cap="flat" cmpd="sng">
            <a:solidFill>
              <a:srgbClr val="0033CC"/>
            </a:solidFill>
            <a:prstDash val="solid"/>
            <a:headEnd type="none" w="sm" len="sm"/>
            <a:tailEnd type="none" w="sm" len="sm"/>
          </a:ln>
        </p:spPr>
      </p:sp>
      <p:sp>
        <p:nvSpPr>
          <p:cNvPr id="161798" name="直接连接符 161797"/>
          <p:cNvSpPr/>
          <p:nvPr/>
        </p:nvSpPr>
        <p:spPr>
          <a:xfrm>
            <a:off x="5562600" y="1066800"/>
            <a:ext cx="0" cy="2352675"/>
          </a:xfrm>
          <a:prstGeom prst="line">
            <a:avLst/>
          </a:prstGeom>
          <a:ln w="19050" cap="flat" cmpd="sng">
            <a:solidFill>
              <a:srgbClr val="0033CC"/>
            </a:solidFill>
            <a:prstDash val="solid"/>
            <a:headEnd type="none" w="sm" len="sm"/>
            <a:tailEnd type="none" w="sm" len="sm"/>
          </a:ln>
        </p:spPr>
      </p:sp>
      <p:sp>
        <p:nvSpPr>
          <p:cNvPr id="161799" name="直接连接符 161798"/>
          <p:cNvSpPr/>
          <p:nvPr/>
        </p:nvSpPr>
        <p:spPr>
          <a:xfrm>
            <a:off x="4114800" y="4038600"/>
            <a:ext cx="438150" cy="0"/>
          </a:xfrm>
          <a:prstGeom prst="line">
            <a:avLst/>
          </a:prstGeom>
          <a:ln w="28575" cap="flat" cmpd="sng">
            <a:solidFill>
              <a:srgbClr val="FF3300"/>
            </a:solidFill>
            <a:prstDash val="solid"/>
            <a:headEnd type="none" w="med" len="med"/>
            <a:tailEnd type="triangle" w="med" len="med"/>
          </a:ln>
        </p:spPr>
      </p:sp>
      <p:sp>
        <p:nvSpPr>
          <p:cNvPr id="161800" name="直接连接符 161799"/>
          <p:cNvSpPr/>
          <p:nvPr/>
        </p:nvSpPr>
        <p:spPr>
          <a:xfrm flipH="1">
            <a:off x="5181600" y="4038600"/>
            <a:ext cx="685800" cy="0"/>
          </a:xfrm>
          <a:prstGeom prst="line">
            <a:avLst/>
          </a:prstGeom>
          <a:ln w="28575" cap="flat" cmpd="sng">
            <a:solidFill>
              <a:srgbClr val="FF3300"/>
            </a:solidFill>
            <a:prstDash val="solid"/>
            <a:headEnd type="none" w="med" len="med"/>
            <a:tailEnd type="triangle" w="med" len="med"/>
          </a:ln>
        </p:spPr>
      </p:sp>
      <p:sp>
        <p:nvSpPr>
          <p:cNvPr id="161801" name="文本框 161800"/>
          <p:cNvSpPr txBox="1"/>
          <p:nvPr/>
        </p:nvSpPr>
        <p:spPr>
          <a:xfrm>
            <a:off x="5181600" y="3352800"/>
            <a:ext cx="1733550" cy="396875"/>
          </a:xfrm>
          <a:prstGeom prst="rect">
            <a:avLst/>
          </a:prstGeom>
          <a:noFill/>
          <a:ln w="38100">
            <a:noFill/>
          </a:ln>
        </p:spPr>
        <p:txBody>
          <a:bodyPr lIns="90000" tIns="46800" rIns="90000" bIns="46800" anchor="ctr">
            <a:spAutoFit/>
          </a:bodyPr>
          <a:lstStyle/>
          <a:p>
            <a:pPr algn="l" eaLnBrk="0" hangingPunct="0">
              <a:spcBef>
                <a:spcPct val="50000"/>
              </a:spcBef>
            </a:pPr>
            <a:r>
              <a:rPr lang="zh-CN" altLang="en-US" sz="2000" b="1" dirty="0">
                <a:solidFill>
                  <a:srgbClr val="CC3300"/>
                </a:solidFill>
                <a:latin typeface="宋体" panose="02010600030101010101" pitchFamily="2" charset="-122"/>
              </a:rPr>
              <a:t>导通压降</a:t>
            </a:r>
            <a:endParaRPr lang="zh-CN" altLang="en-US" sz="2000" b="1">
              <a:solidFill>
                <a:srgbClr val="CC3300"/>
              </a:solidFill>
              <a:latin typeface="Times New Roman" panose="02020603050405020304" pitchFamily="18" charset="0"/>
              <a:ea typeface="楷体_GB2312" pitchFamily="49" charset="-122"/>
            </a:endParaRPr>
          </a:p>
        </p:txBody>
      </p:sp>
      <p:grpSp>
        <p:nvGrpSpPr>
          <p:cNvPr id="161802" name="组合 161801"/>
          <p:cNvGrpSpPr/>
          <p:nvPr/>
        </p:nvGrpSpPr>
        <p:grpSpPr>
          <a:xfrm>
            <a:off x="2819400" y="2590800"/>
            <a:ext cx="2209800" cy="1082675"/>
            <a:chOff x="1188" y="2664"/>
            <a:chExt cx="1092" cy="682"/>
          </a:xfrm>
        </p:grpSpPr>
        <p:sp>
          <p:nvSpPr>
            <p:cNvPr id="161803" name="文本框 161802"/>
            <p:cNvSpPr txBox="1"/>
            <p:nvPr/>
          </p:nvSpPr>
          <p:spPr>
            <a:xfrm>
              <a:off x="1188" y="3096"/>
              <a:ext cx="1092" cy="250"/>
            </a:xfrm>
            <a:prstGeom prst="rect">
              <a:avLst/>
            </a:prstGeom>
            <a:noFill/>
            <a:ln w="9525">
              <a:noFill/>
            </a:ln>
          </p:spPr>
          <p:txBody>
            <a:bodyPr>
              <a:spAutoFit/>
            </a:bodyPr>
            <a:lstStyle/>
            <a:p>
              <a:pPr algn="l" eaLnBrk="0" hangingPunct="0">
                <a:spcBef>
                  <a:spcPct val="50000"/>
                </a:spcBef>
              </a:pPr>
              <a:r>
                <a:rPr lang="zh-CN" altLang="en-US" sz="2000" b="1" dirty="0">
                  <a:solidFill>
                    <a:srgbClr val="FF3300"/>
                  </a:solidFill>
                  <a:latin typeface="Times New Roman" panose="02020603050405020304" pitchFamily="18" charset="0"/>
                  <a:ea typeface="楷体_GB2312" pitchFamily="49" charset="-122"/>
                </a:rPr>
                <a:t>反向饱和电流</a:t>
              </a:r>
              <a:endParaRPr lang="zh-CN" altLang="en-US" sz="2000" b="1">
                <a:solidFill>
                  <a:srgbClr val="FF3300"/>
                </a:solidFill>
                <a:latin typeface="Times New Roman" panose="02020603050405020304" pitchFamily="18" charset="0"/>
                <a:ea typeface="楷体_GB2312" pitchFamily="49" charset="-122"/>
              </a:endParaRPr>
            </a:p>
          </p:txBody>
        </p:sp>
        <p:sp>
          <p:nvSpPr>
            <p:cNvPr id="161804" name="直接连接符 161803"/>
            <p:cNvSpPr/>
            <p:nvPr/>
          </p:nvSpPr>
          <p:spPr>
            <a:xfrm flipH="1">
              <a:off x="1596" y="2664"/>
              <a:ext cx="144" cy="480"/>
            </a:xfrm>
            <a:prstGeom prst="line">
              <a:avLst/>
            </a:prstGeom>
            <a:ln w="19050" cap="flat" cmpd="sng">
              <a:solidFill>
                <a:srgbClr val="000000"/>
              </a:solidFill>
              <a:prstDash val="solid"/>
              <a:headEnd type="none" w="med" len="med"/>
              <a:tailEnd type="triangle" w="med" len="med"/>
            </a:ln>
          </p:spPr>
        </p:sp>
      </p:grpSp>
      <p:sp>
        <p:nvSpPr>
          <p:cNvPr id="161805" name="文本框 161804"/>
          <p:cNvSpPr txBox="1"/>
          <p:nvPr/>
        </p:nvSpPr>
        <p:spPr>
          <a:xfrm>
            <a:off x="228600" y="3581400"/>
            <a:ext cx="2133600" cy="457200"/>
          </a:xfrm>
          <a:prstGeom prst="rect">
            <a:avLst/>
          </a:prstGeom>
          <a:noFill/>
          <a:ln w="9525">
            <a:noFill/>
          </a:ln>
        </p:spPr>
        <p:txBody>
          <a:bodyPr anchor="ctr">
            <a:spAutoFit/>
          </a:bodyPr>
          <a:lstStyle/>
          <a:p>
            <a:pPr algn="l" eaLnBrk="0" hangingPunct="0"/>
            <a:r>
              <a:rPr lang="en-US" altLang="zh-CN" b="1" dirty="0">
                <a:solidFill>
                  <a:srgbClr val="A50021"/>
                </a:solidFill>
                <a:latin typeface="Times New Roman" panose="02020603050405020304" pitchFamily="18" charset="0"/>
                <a:ea typeface="幼圆" panose="02010509060101010101" pitchFamily="49" charset="-122"/>
              </a:rPr>
              <a:t>(2)  </a:t>
            </a:r>
            <a:r>
              <a:rPr lang="zh-CN" altLang="en-US" b="1" dirty="0">
                <a:solidFill>
                  <a:srgbClr val="A50021"/>
                </a:solidFill>
                <a:latin typeface="Times New Roman" panose="02020603050405020304" pitchFamily="18" charset="0"/>
                <a:ea typeface="幼圆" panose="02010509060101010101" pitchFamily="49" charset="-122"/>
              </a:rPr>
              <a:t>反向特性</a:t>
            </a:r>
            <a:endParaRPr lang="zh-CN" altLang="en-US">
              <a:latin typeface="Times New Roman" panose="02020603050405020304" pitchFamily="18" charset="0"/>
            </a:endParaRPr>
          </a:p>
        </p:txBody>
      </p:sp>
      <p:sp>
        <p:nvSpPr>
          <p:cNvPr id="161806" name="文本框 161805"/>
          <p:cNvSpPr txBox="1"/>
          <p:nvPr/>
        </p:nvSpPr>
        <p:spPr>
          <a:xfrm>
            <a:off x="4572000" y="3810000"/>
            <a:ext cx="762000" cy="600075"/>
          </a:xfrm>
          <a:prstGeom prst="rect">
            <a:avLst/>
          </a:prstGeom>
          <a:noFill/>
          <a:ln w="38100">
            <a:noFill/>
          </a:ln>
        </p:spPr>
        <p:txBody>
          <a:bodyPr lIns="90000" tIns="46800" rIns="90000" bIns="46800" anchor="ctr">
            <a:spAutoFit/>
          </a:bodyPr>
          <a:lstStyle/>
          <a:p>
            <a:pPr algn="l" eaLnBrk="0" hangingPunct="0">
              <a:lnSpc>
                <a:spcPct val="85000"/>
              </a:lnSpc>
              <a:spcBef>
                <a:spcPct val="15000"/>
              </a:spcBef>
            </a:pPr>
            <a:r>
              <a:rPr lang="zh-CN" altLang="en-US" sz="1800" b="1" dirty="0">
                <a:solidFill>
                  <a:srgbClr val="3333CC"/>
                </a:solidFill>
                <a:latin typeface="Times New Roman" panose="02020603050405020304" pitchFamily="18" charset="0"/>
              </a:rPr>
              <a:t>死区</a:t>
            </a:r>
            <a:endParaRPr lang="zh-CN" altLang="en-US" sz="1800" b="1" dirty="0">
              <a:solidFill>
                <a:srgbClr val="3333CC"/>
              </a:solidFill>
              <a:latin typeface="Times New Roman" panose="02020603050405020304" pitchFamily="18" charset="0"/>
            </a:endParaRPr>
          </a:p>
          <a:p>
            <a:pPr algn="l" eaLnBrk="0" hangingPunct="0">
              <a:lnSpc>
                <a:spcPct val="85000"/>
              </a:lnSpc>
              <a:spcBef>
                <a:spcPct val="15000"/>
              </a:spcBef>
            </a:pPr>
            <a:r>
              <a:rPr lang="zh-CN" altLang="en-US" sz="1800" b="1" dirty="0">
                <a:solidFill>
                  <a:srgbClr val="3333CC"/>
                </a:solidFill>
                <a:latin typeface="Times New Roman" panose="02020603050405020304" pitchFamily="18" charset="0"/>
              </a:rPr>
              <a:t>电压</a:t>
            </a:r>
            <a:endParaRPr lang="zh-CN" altLang="en-US" sz="1800" b="1" dirty="0">
              <a:solidFill>
                <a:srgbClr val="3333CC"/>
              </a:solidFill>
              <a:latin typeface="Times New Roman" panose="02020603050405020304" pitchFamily="18" charset="0"/>
            </a:endParaRPr>
          </a:p>
        </p:txBody>
      </p:sp>
      <p:grpSp>
        <p:nvGrpSpPr>
          <p:cNvPr id="161807" name="组合 161806"/>
          <p:cNvGrpSpPr/>
          <p:nvPr/>
        </p:nvGrpSpPr>
        <p:grpSpPr>
          <a:xfrm>
            <a:off x="1828800" y="990600"/>
            <a:ext cx="4997450" cy="4260850"/>
            <a:chOff x="1440" y="1104"/>
            <a:chExt cx="3148" cy="2684"/>
          </a:xfrm>
        </p:grpSpPr>
        <p:pic>
          <p:nvPicPr>
            <p:cNvPr id="161808" name="图片 161807"/>
            <p:cNvPicPr>
              <a:picLocks noChangeAspect="1"/>
            </p:cNvPicPr>
            <p:nvPr/>
          </p:nvPicPr>
          <p:blipFill>
            <a:blip r:embed="rId1"/>
            <a:stretch>
              <a:fillRect/>
            </a:stretch>
          </p:blipFill>
          <p:spPr>
            <a:xfrm>
              <a:off x="1440" y="1104"/>
              <a:ext cx="3148" cy="2684"/>
            </a:xfrm>
            <a:prstGeom prst="rect">
              <a:avLst/>
            </a:prstGeom>
            <a:noFill/>
            <a:ln w="9525">
              <a:noFill/>
            </a:ln>
          </p:spPr>
        </p:pic>
        <p:sp>
          <p:nvSpPr>
            <p:cNvPr id="161809" name="任意多边形 161808"/>
            <p:cNvSpPr/>
            <p:nvPr/>
          </p:nvSpPr>
          <p:spPr>
            <a:xfrm>
              <a:off x="3457" y="2304"/>
              <a:ext cx="292" cy="212"/>
            </a:xfrm>
            <a:custGeom>
              <a:avLst/>
              <a:gdLst>
                <a:gd name="txL" fmla="*/ 0 w 25003"/>
                <a:gd name="txT" fmla="*/ 0 h 21600"/>
                <a:gd name="txR" fmla="*/ 25003 w 25003"/>
                <a:gd name="txB" fmla="*/ 21600 h 21600"/>
              </a:gdLst>
              <a:ahLst/>
              <a:cxnLst>
                <a:cxn ang="0">
                  <a:pos x="25003" y="3364"/>
                </a:cxn>
                <a:cxn ang="180">
                  <a:pos x="0" y="21286"/>
                </a:cxn>
                <a:cxn ang="270">
                  <a:pos x="3667" y="0"/>
                </a:cxn>
              </a:cxnLst>
              <a:rect l="txL" t="txT" r="txR" b="txB"/>
              <a:pathLst>
                <a:path w="25003" h="21600" fill="none">
                  <a:moveTo>
                    <a:pt x="25003" y="3364"/>
                  </a:moveTo>
                  <a:arcTo wR="21600" hR="21600" stAng="-21062404" swAng="5448878"/>
                </a:path>
                <a:path w="25003" h="21600" stroke="0">
                  <a:moveTo>
                    <a:pt x="25003" y="3364"/>
                  </a:moveTo>
                  <a:arcTo wR="21600" hR="21600" stAng="-21062404" swAng="5448878"/>
                  <a:lnTo>
                    <a:pt x="3667" y="0"/>
                  </a:lnTo>
                  <a:close/>
                </a:path>
              </a:pathLst>
            </a:custGeom>
            <a:noFill/>
            <a:ln w="38100" cap="flat" cmpd="sng">
              <a:solidFill>
                <a:srgbClr val="FF0000"/>
              </a:solidFill>
              <a:prstDash val="solid"/>
              <a:headEnd type="none" w="med" len="med"/>
              <a:tailEnd type="none" w="med" len="med"/>
            </a:ln>
          </p:spPr>
          <p:txBody>
            <a:bodyPr/>
            <a:lstStyle/>
            <a:p>
              <a:endParaRPr lang="zh-CN" altLang="en-US"/>
            </a:p>
          </p:txBody>
        </p:sp>
        <p:sp>
          <p:nvSpPr>
            <p:cNvPr id="161810" name="直接连接符 161809"/>
            <p:cNvSpPr/>
            <p:nvPr/>
          </p:nvSpPr>
          <p:spPr>
            <a:xfrm>
              <a:off x="3156" y="2512"/>
              <a:ext cx="312" cy="1"/>
            </a:xfrm>
            <a:prstGeom prst="line">
              <a:avLst/>
            </a:prstGeom>
            <a:ln w="25400" cap="flat" cmpd="sng">
              <a:solidFill>
                <a:srgbClr val="FF0000"/>
              </a:solidFill>
              <a:prstDash val="solid"/>
              <a:headEnd type="none" w="med" len="med"/>
              <a:tailEnd type="none" w="med" len="med"/>
            </a:ln>
          </p:spPr>
        </p:sp>
        <p:sp>
          <p:nvSpPr>
            <p:cNvPr id="161811" name="直接连接符 161810"/>
            <p:cNvSpPr/>
            <p:nvPr/>
          </p:nvSpPr>
          <p:spPr>
            <a:xfrm flipV="1">
              <a:off x="3744" y="1296"/>
              <a:ext cx="92" cy="1056"/>
            </a:xfrm>
            <a:prstGeom prst="line">
              <a:avLst/>
            </a:prstGeom>
            <a:ln w="38100" cap="flat" cmpd="sng">
              <a:solidFill>
                <a:srgbClr val="FF0000"/>
              </a:solidFill>
              <a:prstDash val="solid"/>
              <a:headEnd type="none" w="med" len="med"/>
              <a:tailEnd type="none" w="med" len="med"/>
            </a:ln>
          </p:spPr>
        </p:sp>
        <p:pic>
          <p:nvPicPr>
            <p:cNvPr id="161812" name="图片 161811"/>
            <p:cNvPicPr>
              <a:picLocks noChangeAspect="1"/>
            </p:cNvPicPr>
            <p:nvPr/>
          </p:nvPicPr>
          <p:blipFill>
            <a:blip r:embed="rId2"/>
            <a:stretch>
              <a:fillRect/>
            </a:stretch>
          </p:blipFill>
          <p:spPr>
            <a:xfrm>
              <a:off x="1830" y="2484"/>
              <a:ext cx="1339" cy="979"/>
            </a:xfrm>
            <a:prstGeom prst="rect">
              <a:avLst/>
            </a:prstGeom>
            <a:noFill/>
            <a:ln w="9525">
              <a:noFill/>
            </a:ln>
          </p:spPr>
        </p:pic>
      </p:grpSp>
      <p:grpSp>
        <p:nvGrpSpPr>
          <p:cNvPr id="161813" name="组合 161812"/>
          <p:cNvGrpSpPr/>
          <p:nvPr/>
        </p:nvGrpSpPr>
        <p:grpSpPr>
          <a:xfrm>
            <a:off x="1828800" y="2362200"/>
            <a:ext cx="1733550" cy="914400"/>
            <a:chOff x="1440" y="1968"/>
            <a:chExt cx="1092" cy="576"/>
          </a:xfrm>
        </p:grpSpPr>
        <p:sp>
          <p:nvSpPr>
            <p:cNvPr id="161814" name="直接连接符 161813"/>
            <p:cNvSpPr/>
            <p:nvPr/>
          </p:nvSpPr>
          <p:spPr>
            <a:xfrm>
              <a:off x="1920" y="2208"/>
              <a:ext cx="0" cy="336"/>
            </a:xfrm>
            <a:prstGeom prst="line">
              <a:avLst/>
            </a:prstGeom>
            <a:ln w="9525" cap="flat" cmpd="sng">
              <a:solidFill>
                <a:schemeClr val="tx1"/>
              </a:solidFill>
              <a:prstDash val="solid"/>
              <a:headEnd type="none" w="med" len="med"/>
              <a:tailEnd type="triangle" w="med" len="med"/>
            </a:ln>
          </p:spPr>
        </p:sp>
        <p:sp>
          <p:nvSpPr>
            <p:cNvPr id="161815" name="文本框 161814"/>
            <p:cNvSpPr txBox="1"/>
            <p:nvPr/>
          </p:nvSpPr>
          <p:spPr>
            <a:xfrm>
              <a:off x="1440" y="1968"/>
              <a:ext cx="1092" cy="250"/>
            </a:xfrm>
            <a:prstGeom prst="rect">
              <a:avLst/>
            </a:prstGeom>
            <a:noFill/>
            <a:ln w="38100">
              <a:noFill/>
            </a:ln>
          </p:spPr>
          <p:txBody>
            <a:bodyPr lIns="90000" tIns="46800" rIns="90000" bIns="46800" anchor="ctr">
              <a:spAutoFit/>
            </a:bodyPr>
            <a:lstStyle/>
            <a:p>
              <a:pPr algn="l" eaLnBrk="0" hangingPunct="0">
                <a:spcBef>
                  <a:spcPct val="50000"/>
                </a:spcBef>
              </a:pPr>
              <a:r>
                <a:rPr lang="zh-CN" altLang="en-US" sz="2000" b="1" dirty="0">
                  <a:latin typeface="宋体" panose="02010600030101010101" pitchFamily="2" charset="-122"/>
                </a:rPr>
                <a:t>击穿电压</a:t>
              </a:r>
              <a:r>
                <a:rPr lang="en-US" altLang="zh-CN" sz="2000" b="1" i="1">
                  <a:latin typeface="Times New Roman" panose="02020603050405020304" pitchFamily="18" charset="0"/>
                </a:rPr>
                <a:t>U</a:t>
              </a:r>
              <a:r>
                <a:rPr lang="en-US" altLang="zh-CN" sz="2000" b="1" baseline="-25000">
                  <a:latin typeface="Times New Roman" panose="02020603050405020304" pitchFamily="18" charset="0"/>
                </a:rPr>
                <a:t>BR</a:t>
              </a:r>
              <a:endParaRPr lang="en-US" altLang="zh-CN" sz="2000" b="1" baseline="-25000">
                <a:latin typeface="Times New Roman" panose="02020603050405020304" pitchFamily="18" charset="0"/>
              </a:endParaRPr>
            </a:p>
          </p:txBody>
        </p:sp>
      </p:grpSp>
      <p:sp>
        <p:nvSpPr>
          <p:cNvPr id="161816" name="矩形 161815"/>
          <p:cNvSpPr/>
          <p:nvPr/>
        </p:nvSpPr>
        <p:spPr>
          <a:xfrm>
            <a:off x="533400" y="1066800"/>
            <a:ext cx="1662113" cy="457200"/>
          </a:xfrm>
          <a:prstGeom prst="rect">
            <a:avLst/>
          </a:prstGeom>
          <a:noFill/>
          <a:ln w="27051">
            <a:noFill/>
          </a:ln>
        </p:spPr>
        <p:txBody>
          <a:bodyPr>
            <a:spAutoFit/>
          </a:bodyPr>
          <a:lstStyle/>
          <a:p>
            <a:pPr eaLnBrk="0" hangingPunct="0"/>
            <a:r>
              <a:rPr lang="zh-CN" altLang="en-US" b="1" dirty="0">
                <a:latin typeface="宋体" panose="02010600030101010101" pitchFamily="2" charset="-122"/>
              </a:rPr>
              <a:t>实验曲线</a:t>
            </a:r>
            <a:endParaRPr lang="zh-CN" altLang="en-US" b="1" dirty="0">
              <a:latin typeface="宋体" panose="02010600030101010101" pitchFamily="2" charset="-122"/>
            </a:endParaRPr>
          </a:p>
        </p:txBody>
      </p:sp>
      <p:grpSp>
        <p:nvGrpSpPr>
          <p:cNvPr id="161817" name="组合 161816"/>
          <p:cNvGrpSpPr/>
          <p:nvPr/>
        </p:nvGrpSpPr>
        <p:grpSpPr>
          <a:xfrm>
            <a:off x="6858000" y="1371600"/>
            <a:ext cx="1804988" cy="2117725"/>
            <a:chOff x="2458" y="1680"/>
            <a:chExt cx="1137" cy="1334"/>
          </a:xfrm>
        </p:grpSpPr>
        <p:sp>
          <p:nvSpPr>
            <p:cNvPr id="161818" name="直接连接符 161817"/>
            <p:cNvSpPr/>
            <p:nvPr/>
          </p:nvSpPr>
          <p:spPr>
            <a:xfrm>
              <a:off x="2593" y="2285"/>
              <a:ext cx="373" cy="1"/>
            </a:xfrm>
            <a:prstGeom prst="line">
              <a:avLst/>
            </a:prstGeom>
            <a:ln w="19050" cap="flat" cmpd="sng">
              <a:solidFill>
                <a:srgbClr val="800000"/>
              </a:solidFill>
              <a:prstDash val="solid"/>
              <a:headEnd type="none" w="med" len="med"/>
              <a:tailEnd type="none" w="med" len="med"/>
            </a:ln>
          </p:spPr>
        </p:sp>
        <p:sp>
          <p:nvSpPr>
            <p:cNvPr id="161819" name="直接连接符 161818"/>
            <p:cNvSpPr/>
            <p:nvPr/>
          </p:nvSpPr>
          <p:spPr>
            <a:xfrm>
              <a:off x="3552" y="1998"/>
              <a:ext cx="0" cy="738"/>
            </a:xfrm>
            <a:prstGeom prst="line">
              <a:avLst/>
            </a:prstGeom>
            <a:ln w="19050" cap="flat" cmpd="sng">
              <a:solidFill>
                <a:srgbClr val="800000"/>
              </a:solidFill>
              <a:prstDash val="solid"/>
              <a:headEnd type="none" w="med" len="med"/>
              <a:tailEnd type="none" w="med" len="med"/>
            </a:ln>
          </p:spPr>
        </p:sp>
        <p:sp>
          <p:nvSpPr>
            <p:cNvPr id="161820" name="直接连接符 161819"/>
            <p:cNvSpPr/>
            <p:nvPr/>
          </p:nvSpPr>
          <p:spPr>
            <a:xfrm flipH="1">
              <a:off x="2592" y="2736"/>
              <a:ext cx="416" cy="0"/>
            </a:xfrm>
            <a:prstGeom prst="line">
              <a:avLst/>
            </a:prstGeom>
            <a:ln w="19050" cap="flat" cmpd="sng">
              <a:solidFill>
                <a:srgbClr val="800000"/>
              </a:solidFill>
              <a:prstDash val="solid"/>
              <a:headEnd type="none" w="med" len="med"/>
              <a:tailEnd type="none" w="med" len="med"/>
            </a:ln>
          </p:spPr>
        </p:sp>
        <p:sp>
          <p:nvSpPr>
            <p:cNvPr id="161821" name="直接连接符 161820"/>
            <p:cNvSpPr/>
            <p:nvPr/>
          </p:nvSpPr>
          <p:spPr>
            <a:xfrm>
              <a:off x="3095" y="1920"/>
              <a:ext cx="1" cy="166"/>
            </a:xfrm>
            <a:prstGeom prst="line">
              <a:avLst/>
            </a:prstGeom>
            <a:ln w="19050" cap="flat" cmpd="sng">
              <a:solidFill>
                <a:srgbClr val="0000FF"/>
              </a:solidFill>
              <a:prstDash val="solid"/>
              <a:headEnd type="none" w="med" len="med"/>
              <a:tailEnd type="none" w="med" len="med"/>
            </a:ln>
          </p:spPr>
        </p:sp>
        <p:sp>
          <p:nvSpPr>
            <p:cNvPr id="161822" name="任意多边形 161821"/>
            <p:cNvSpPr/>
            <p:nvPr/>
          </p:nvSpPr>
          <p:spPr>
            <a:xfrm>
              <a:off x="2976" y="1920"/>
              <a:ext cx="119" cy="166"/>
            </a:xfrm>
            <a:custGeom>
              <a:avLst/>
              <a:gdLst/>
              <a:ahLst/>
              <a:cxnLst/>
              <a:rect l="0" t="0" r="0" b="0"/>
              <a:pathLst>
                <a:path w="119" h="166">
                  <a:moveTo>
                    <a:pt x="119" y="83"/>
                  </a:moveTo>
                  <a:lnTo>
                    <a:pt x="119" y="83"/>
                  </a:lnTo>
                  <a:lnTo>
                    <a:pt x="0" y="166"/>
                  </a:lnTo>
                  <a:lnTo>
                    <a:pt x="0" y="0"/>
                  </a:lnTo>
                  <a:lnTo>
                    <a:pt x="119" y="83"/>
                  </a:lnTo>
                  <a:close/>
                </a:path>
              </a:pathLst>
            </a:custGeom>
            <a:solidFill>
              <a:srgbClr val="0000FF"/>
            </a:solidFill>
            <a:ln w="19050" cap="flat" cmpd="sng">
              <a:solidFill>
                <a:srgbClr val="0000FF"/>
              </a:solidFill>
              <a:prstDash val="solid"/>
              <a:headEnd type="none" w="med" len="med"/>
              <a:tailEnd type="none" w="med" len="med"/>
            </a:ln>
          </p:spPr>
          <p:txBody>
            <a:bodyPr/>
            <a:lstStyle/>
            <a:p>
              <a:endParaRPr lang="zh-CN" altLang="en-US"/>
            </a:p>
          </p:txBody>
        </p:sp>
        <p:sp>
          <p:nvSpPr>
            <p:cNvPr id="161823" name="矩形 161822"/>
            <p:cNvSpPr/>
            <p:nvPr/>
          </p:nvSpPr>
          <p:spPr>
            <a:xfrm rot="5400000">
              <a:off x="3451" y="2457"/>
              <a:ext cx="215" cy="73"/>
            </a:xfrm>
            <a:prstGeom prst="rect">
              <a:avLst/>
            </a:prstGeom>
            <a:solidFill>
              <a:srgbClr val="8000FF"/>
            </a:solidFill>
            <a:ln w="19050" cap="flat" cmpd="sng">
              <a:solidFill>
                <a:srgbClr val="8000FF"/>
              </a:solidFill>
              <a:prstDash val="solid"/>
              <a:miter/>
              <a:headEnd type="none" w="med" len="med"/>
              <a:tailEnd type="none" w="med" len="med"/>
            </a:ln>
          </p:spPr>
          <p:txBody>
            <a:bodyPr/>
            <a:lstStyle/>
            <a:p>
              <a:endParaRPr lang="zh-CN" altLang="en-US"/>
            </a:p>
          </p:txBody>
        </p:sp>
        <p:sp>
          <p:nvSpPr>
            <p:cNvPr id="161824" name="矩形 161823"/>
            <p:cNvSpPr/>
            <p:nvPr/>
          </p:nvSpPr>
          <p:spPr>
            <a:xfrm>
              <a:off x="3203" y="1968"/>
              <a:ext cx="96"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u</a:t>
              </a:r>
              <a:endParaRPr lang="en-US" altLang="zh-CN" sz="3600" b="1">
                <a:latin typeface="Times New Roman" panose="02020603050405020304" pitchFamily="18" charset="0"/>
              </a:endParaRPr>
            </a:p>
          </p:txBody>
        </p:sp>
        <p:sp>
          <p:nvSpPr>
            <p:cNvPr id="161825" name="矩形 161824"/>
            <p:cNvSpPr/>
            <p:nvPr/>
          </p:nvSpPr>
          <p:spPr>
            <a:xfrm>
              <a:off x="3168" y="2784"/>
              <a:ext cx="117"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E</a:t>
              </a:r>
              <a:endParaRPr lang="en-US" altLang="zh-CN" sz="3600" b="1">
                <a:latin typeface="Times New Roman" panose="02020603050405020304" pitchFamily="18" charset="0"/>
              </a:endParaRPr>
            </a:p>
          </p:txBody>
        </p:sp>
        <p:sp>
          <p:nvSpPr>
            <p:cNvPr id="161826" name="矩形 161825"/>
            <p:cNvSpPr/>
            <p:nvPr/>
          </p:nvSpPr>
          <p:spPr>
            <a:xfrm>
              <a:off x="2640" y="1680"/>
              <a:ext cx="53"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i</a:t>
              </a:r>
              <a:endParaRPr lang="en-US" altLang="zh-CN" sz="3600" b="1">
                <a:latin typeface="Times New Roman" panose="02020603050405020304" pitchFamily="18" charset="0"/>
              </a:endParaRPr>
            </a:p>
          </p:txBody>
        </p:sp>
        <p:sp>
          <p:nvSpPr>
            <p:cNvPr id="161827" name="直接连接符 161826"/>
            <p:cNvSpPr/>
            <p:nvPr/>
          </p:nvSpPr>
          <p:spPr>
            <a:xfrm>
              <a:off x="2589" y="2005"/>
              <a:ext cx="409" cy="1"/>
            </a:xfrm>
            <a:prstGeom prst="line">
              <a:avLst/>
            </a:prstGeom>
            <a:ln w="19050" cap="flat" cmpd="sng">
              <a:solidFill>
                <a:srgbClr val="800000"/>
              </a:solidFill>
              <a:prstDash val="solid"/>
              <a:headEnd type="none" w="med" len="med"/>
              <a:tailEnd type="none" w="med" len="med"/>
            </a:ln>
          </p:spPr>
        </p:sp>
        <p:sp>
          <p:nvSpPr>
            <p:cNvPr id="161828" name="直接连接符 161827"/>
            <p:cNvSpPr/>
            <p:nvPr/>
          </p:nvSpPr>
          <p:spPr>
            <a:xfrm>
              <a:off x="3110" y="2005"/>
              <a:ext cx="446" cy="1"/>
            </a:xfrm>
            <a:prstGeom prst="line">
              <a:avLst/>
            </a:prstGeom>
            <a:ln w="19050" cap="flat" cmpd="sng">
              <a:solidFill>
                <a:srgbClr val="800000"/>
              </a:solidFill>
              <a:prstDash val="solid"/>
              <a:headEnd type="none" w="med" len="med"/>
              <a:tailEnd type="none" w="med" len="med"/>
            </a:ln>
          </p:spPr>
        </p:sp>
        <p:sp>
          <p:nvSpPr>
            <p:cNvPr id="161829" name="椭圆 161828"/>
            <p:cNvSpPr/>
            <p:nvPr/>
          </p:nvSpPr>
          <p:spPr>
            <a:xfrm>
              <a:off x="2956" y="2178"/>
              <a:ext cx="212" cy="212"/>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30" name="椭圆 161829"/>
            <p:cNvSpPr/>
            <p:nvPr/>
          </p:nvSpPr>
          <p:spPr>
            <a:xfrm>
              <a:off x="2496" y="2387"/>
              <a:ext cx="222" cy="204"/>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31" name="直接连接符 161830"/>
            <p:cNvSpPr/>
            <p:nvPr/>
          </p:nvSpPr>
          <p:spPr>
            <a:xfrm>
              <a:off x="2592" y="1998"/>
              <a:ext cx="0" cy="370"/>
            </a:xfrm>
            <a:prstGeom prst="line">
              <a:avLst/>
            </a:prstGeom>
            <a:ln w="19050" cap="flat" cmpd="sng">
              <a:solidFill>
                <a:srgbClr val="800000"/>
              </a:solidFill>
              <a:prstDash val="solid"/>
              <a:headEnd type="none" w="med" len="med"/>
              <a:tailEnd type="none" w="med" len="med"/>
            </a:ln>
          </p:spPr>
        </p:sp>
        <p:sp>
          <p:nvSpPr>
            <p:cNvPr id="161832" name="直接连接符 161831"/>
            <p:cNvSpPr/>
            <p:nvPr/>
          </p:nvSpPr>
          <p:spPr>
            <a:xfrm>
              <a:off x="3183" y="2289"/>
              <a:ext cx="374" cy="1"/>
            </a:xfrm>
            <a:prstGeom prst="line">
              <a:avLst/>
            </a:prstGeom>
            <a:ln w="19050" cap="flat" cmpd="sng">
              <a:solidFill>
                <a:srgbClr val="800000"/>
              </a:solidFill>
              <a:prstDash val="solid"/>
              <a:headEnd type="none" w="med" len="med"/>
              <a:tailEnd type="none" w="med" len="med"/>
            </a:ln>
          </p:spPr>
        </p:sp>
        <p:sp>
          <p:nvSpPr>
            <p:cNvPr id="161833" name="直接连接符 161832"/>
            <p:cNvSpPr/>
            <p:nvPr/>
          </p:nvSpPr>
          <p:spPr>
            <a:xfrm>
              <a:off x="2592" y="2592"/>
              <a:ext cx="0" cy="144"/>
            </a:xfrm>
            <a:prstGeom prst="line">
              <a:avLst/>
            </a:prstGeom>
            <a:ln w="19050" cap="flat" cmpd="sng">
              <a:solidFill>
                <a:srgbClr val="800000"/>
              </a:solidFill>
              <a:prstDash val="solid"/>
              <a:headEnd type="none" w="med" len="med"/>
              <a:tailEnd type="none" w="med" len="med"/>
            </a:ln>
          </p:spPr>
        </p:sp>
        <p:sp>
          <p:nvSpPr>
            <p:cNvPr id="161834" name="文本框 161833"/>
            <p:cNvSpPr txBox="1"/>
            <p:nvPr/>
          </p:nvSpPr>
          <p:spPr>
            <a:xfrm>
              <a:off x="2910" y="2178"/>
              <a:ext cx="288" cy="212"/>
            </a:xfrm>
            <a:prstGeom prst="rect">
              <a:avLst/>
            </a:prstGeom>
            <a:noFill/>
            <a:ln w="27051">
              <a:noFill/>
            </a:ln>
          </p:spPr>
          <p:txBody>
            <a:bodyPr>
              <a:spAutoFit/>
            </a:bodyPr>
            <a:lstStyle/>
            <a:p>
              <a:pPr eaLnBrk="0" hangingPunct="0">
                <a:spcBef>
                  <a:spcPct val="50000"/>
                </a:spcBef>
              </a:pPr>
              <a:r>
                <a:rPr lang="en-US" altLang="zh-CN" sz="1600">
                  <a:solidFill>
                    <a:srgbClr val="000000"/>
                  </a:solidFill>
                  <a:latin typeface="Times New Roman" panose="02020603050405020304" pitchFamily="18" charset="0"/>
                </a:rPr>
                <a:t>V</a:t>
              </a:r>
              <a:endParaRPr lang="en-US" altLang="zh-CN" sz="1600">
                <a:solidFill>
                  <a:srgbClr val="000000"/>
                </a:solidFill>
                <a:latin typeface="Times New Roman" panose="02020603050405020304" pitchFamily="18" charset="0"/>
              </a:endParaRPr>
            </a:p>
          </p:txBody>
        </p:sp>
        <p:sp>
          <p:nvSpPr>
            <p:cNvPr id="161835" name="文本框 161834"/>
            <p:cNvSpPr txBox="1"/>
            <p:nvPr/>
          </p:nvSpPr>
          <p:spPr>
            <a:xfrm>
              <a:off x="2458" y="2384"/>
              <a:ext cx="288" cy="192"/>
            </a:xfrm>
            <a:prstGeom prst="rect">
              <a:avLst/>
            </a:prstGeom>
            <a:noFill/>
            <a:ln w="27051">
              <a:noFill/>
            </a:ln>
          </p:spPr>
          <p:txBody>
            <a:bodyPr>
              <a:spAutoFit/>
            </a:bodyPr>
            <a:lstStyle/>
            <a:p>
              <a:pPr eaLnBrk="0" hangingPunct="0">
                <a:spcBef>
                  <a:spcPct val="50000"/>
                </a:spcBef>
              </a:pPr>
              <a:r>
                <a:rPr lang="en-US" altLang="zh-CN" sz="1400" err="1">
                  <a:solidFill>
                    <a:srgbClr val="000000"/>
                  </a:solidFill>
                  <a:latin typeface="Times New Roman" panose="02020603050405020304" pitchFamily="18" charset="0"/>
                </a:rPr>
                <a:t>mA</a:t>
              </a:r>
              <a:endParaRPr lang="en-US" altLang="zh-CN" sz="1400">
                <a:solidFill>
                  <a:srgbClr val="000000"/>
                </a:solidFill>
                <a:latin typeface="Times New Roman" panose="02020603050405020304" pitchFamily="18" charset="0"/>
              </a:endParaRPr>
            </a:p>
          </p:txBody>
        </p:sp>
        <p:sp>
          <p:nvSpPr>
            <p:cNvPr id="161836" name="直接连接符 161835"/>
            <p:cNvSpPr/>
            <p:nvPr/>
          </p:nvSpPr>
          <p:spPr>
            <a:xfrm>
              <a:off x="3024" y="2592"/>
              <a:ext cx="0" cy="288"/>
            </a:xfrm>
            <a:prstGeom prst="line">
              <a:avLst/>
            </a:prstGeom>
            <a:ln w="28575" cap="flat" cmpd="sng">
              <a:solidFill>
                <a:srgbClr val="0000FF"/>
              </a:solidFill>
              <a:prstDash val="solid"/>
              <a:headEnd type="none" w="med" len="med"/>
              <a:tailEnd type="none" w="med" len="med"/>
            </a:ln>
          </p:spPr>
        </p:sp>
        <p:sp>
          <p:nvSpPr>
            <p:cNvPr id="161837" name="直接连接符 161836"/>
            <p:cNvSpPr/>
            <p:nvPr/>
          </p:nvSpPr>
          <p:spPr>
            <a:xfrm>
              <a:off x="3120" y="2640"/>
              <a:ext cx="0" cy="192"/>
            </a:xfrm>
            <a:prstGeom prst="line">
              <a:avLst/>
            </a:prstGeom>
            <a:ln w="27051" cap="flat" cmpd="sng">
              <a:solidFill>
                <a:srgbClr val="0000FF"/>
              </a:solidFill>
              <a:prstDash val="solid"/>
              <a:headEnd type="none" w="med" len="med"/>
              <a:tailEnd type="none" w="med" len="med"/>
            </a:ln>
          </p:spPr>
        </p:sp>
        <p:sp>
          <p:nvSpPr>
            <p:cNvPr id="161838" name="直接连接符 161837"/>
            <p:cNvSpPr/>
            <p:nvPr/>
          </p:nvSpPr>
          <p:spPr>
            <a:xfrm flipH="1">
              <a:off x="3120" y="2736"/>
              <a:ext cx="432" cy="0"/>
            </a:xfrm>
            <a:prstGeom prst="line">
              <a:avLst/>
            </a:prstGeom>
            <a:ln w="19050" cap="flat" cmpd="sng">
              <a:solidFill>
                <a:srgbClr val="800000"/>
              </a:solidFill>
              <a:prstDash val="solid"/>
              <a:headEnd type="none" w="med" len="med"/>
              <a:tailEnd type="none" w="med" len="med"/>
            </a:ln>
          </p:spPr>
        </p:sp>
        <p:sp>
          <p:nvSpPr>
            <p:cNvPr id="161839" name="直接连接符 161838"/>
            <p:cNvSpPr/>
            <p:nvPr/>
          </p:nvSpPr>
          <p:spPr>
            <a:xfrm>
              <a:off x="2544" y="1920"/>
              <a:ext cx="240" cy="0"/>
            </a:xfrm>
            <a:prstGeom prst="line">
              <a:avLst/>
            </a:prstGeom>
            <a:ln w="19050" cap="flat" cmpd="sng">
              <a:solidFill>
                <a:srgbClr val="000000"/>
              </a:solidFill>
              <a:prstDash val="solid"/>
              <a:headEnd type="none" w="med" len="med"/>
              <a:tailEnd type="triangle" w="med" len="med"/>
            </a:ln>
          </p:spPr>
        </p:sp>
        <p:sp>
          <p:nvSpPr>
            <p:cNvPr id="161840" name="直接连接符 161839"/>
            <p:cNvSpPr/>
            <p:nvPr/>
          </p:nvSpPr>
          <p:spPr>
            <a:xfrm flipH="1" flipV="1">
              <a:off x="2880" y="2640"/>
              <a:ext cx="336" cy="144"/>
            </a:xfrm>
            <a:prstGeom prst="line">
              <a:avLst/>
            </a:prstGeom>
            <a:ln w="27051" cap="flat" cmpd="sng">
              <a:solidFill>
                <a:schemeClr val="tx2"/>
              </a:solidFill>
              <a:prstDash val="solid"/>
              <a:headEnd type="none" w="med" len="med"/>
              <a:tailEnd type="triangle" w="med" len="med"/>
            </a:ln>
          </p:spPr>
        </p:sp>
      </p:grpSp>
      <p:grpSp>
        <p:nvGrpSpPr>
          <p:cNvPr id="161841" name="组合 161840"/>
          <p:cNvGrpSpPr/>
          <p:nvPr/>
        </p:nvGrpSpPr>
        <p:grpSpPr>
          <a:xfrm>
            <a:off x="457200" y="4267200"/>
            <a:ext cx="1804988" cy="2089150"/>
            <a:chOff x="3150" y="480"/>
            <a:chExt cx="1137" cy="1316"/>
          </a:xfrm>
        </p:grpSpPr>
        <p:sp>
          <p:nvSpPr>
            <p:cNvPr id="161842" name="直接连接符 161841"/>
            <p:cNvSpPr/>
            <p:nvPr/>
          </p:nvSpPr>
          <p:spPr>
            <a:xfrm>
              <a:off x="3285" y="1067"/>
              <a:ext cx="373" cy="1"/>
            </a:xfrm>
            <a:prstGeom prst="line">
              <a:avLst/>
            </a:prstGeom>
            <a:ln w="19050" cap="flat" cmpd="sng">
              <a:solidFill>
                <a:srgbClr val="800000"/>
              </a:solidFill>
              <a:prstDash val="solid"/>
              <a:headEnd type="none" w="med" len="med"/>
              <a:tailEnd type="none" w="med" len="med"/>
            </a:ln>
          </p:spPr>
        </p:sp>
        <p:sp>
          <p:nvSpPr>
            <p:cNvPr id="161843" name="直接连接符 161842"/>
            <p:cNvSpPr/>
            <p:nvPr/>
          </p:nvSpPr>
          <p:spPr>
            <a:xfrm>
              <a:off x="4244" y="780"/>
              <a:ext cx="0" cy="738"/>
            </a:xfrm>
            <a:prstGeom prst="line">
              <a:avLst/>
            </a:prstGeom>
            <a:ln w="19050" cap="flat" cmpd="sng">
              <a:solidFill>
                <a:srgbClr val="800000"/>
              </a:solidFill>
              <a:prstDash val="solid"/>
              <a:headEnd type="none" w="med" len="med"/>
              <a:tailEnd type="none" w="med" len="med"/>
            </a:ln>
          </p:spPr>
        </p:sp>
        <p:sp>
          <p:nvSpPr>
            <p:cNvPr id="161844" name="直接连接符 161843"/>
            <p:cNvSpPr/>
            <p:nvPr/>
          </p:nvSpPr>
          <p:spPr>
            <a:xfrm flipH="1">
              <a:off x="3284" y="1518"/>
              <a:ext cx="416" cy="0"/>
            </a:xfrm>
            <a:prstGeom prst="line">
              <a:avLst/>
            </a:prstGeom>
            <a:ln w="19050" cap="flat" cmpd="sng">
              <a:solidFill>
                <a:srgbClr val="800000"/>
              </a:solidFill>
              <a:prstDash val="solid"/>
              <a:headEnd type="none" w="med" len="med"/>
              <a:tailEnd type="none" w="med" len="med"/>
            </a:ln>
          </p:spPr>
        </p:sp>
        <p:sp>
          <p:nvSpPr>
            <p:cNvPr id="161845" name="直接连接符 161844"/>
            <p:cNvSpPr/>
            <p:nvPr/>
          </p:nvSpPr>
          <p:spPr>
            <a:xfrm>
              <a:off x="3787" y="702"/>
              <a:ext cx="1" cy="166"/>
            </a:xfrm>
            <a:prstGeom prst="line">
              <a:avLst/>
            </a:prstGeom>
            <a:ln w="19050" cap="flat" cmpd="sng">
              <a:solidFill>
                <a:srgbClr val="0000FF"/>
              </a:solidFill>
              <a:prstDash val="solid"/>
              <a:headEnd type="none" w="med" len="med"/>
              <a:tailEnd type="none" w="med" len="med"/>
            </a:ln>
          </p:spPr>
        </p:sp>
        <p:sp>
          <p:nvSpPr>
            <p:cNvPr id="161846" name="任意多边形 161845"/>
            <p:cNvSpPr/>
            <p:nvPr/>
          </p:nvSpPr>
          <p:spPr>
            <a:xfrm>
              <a:off x="3668" y="702"/>
              <a:ext cx="119" cy="166"/>
            </a:xfrm>
            <a:custGeom>
              <a:avLst/>
              <a:gdLst/>
              <a:ahLst/>
              <a:cxnLst/>
              <a:rect l="0" t="0" r="0" b="0"/>
              <a:pathLst>
                <a:path w="119" h="166">
                  <a:moveTo>
                    <a:pt x="119" y="83"/>
                  </a:moveTo>
                  <a:lnTo>
                    <a:pt x="119" y="83"/>
                  </a:lnTo>
                  <a:lnTo>
                    <a:pt x="0" y="166"/>
                  </a:lnTo>
                  <a:lnTo>
                    <a:pt x="0" y="0"/>
                  </a:lnTo>
                  <a:lnTo>
                    <a:pt x="119" y="83"/>
                  </a:lnTo>
                  <a:close/>
                </a:path>
              </a:pathLst>
            </a:custGeom>
            <a:solidFill>
              <a:srgbClr val="0000FF"/>
            </a:solidFill>
            <a:ln w="19050" cap="flat" cmpd="sng">
              <a:solidFill>
                <a:srgbClr val="0000FF"/>
              </a:solidFill>
              <a:prstDash val="solid"/>
              <a:headEnd type="none" w="med" len="med"/>
              <a:tailEnd type="none" w="med" len="med"/>
            </a:ln>
          </p:spPr>
          <p:txBody>
            <a:bodyPr/>
            <a:lstStyle/>
            <a:p>
              <a:endParaRPr lang="zh-CN" altLang="en-US"/>
            </a:p>
          </p:txBody>
        </p:sp>
        <p:sp>
          <p:nvSpPr>
            <p:cNvPr id="161847" name="矩形 161846"/>
            <p:cNvSpPr/>
            <p:nvPr/>
          </p:nvSpPr>
          <p:spPr>
            <a:xfrm rot="5400000">
              <a:off x="4143" y="1239"/>
              <a:ext cx="215" cy="73"/>
            </a:xfrm>
            <a:prstGeom prst="rect">
              <a:avLst/>
            </a:prstGeom>
            <a:solidFill>
              <a:srgbClr val="8000FF"/>
            </a:solidFill>
            <a:ln w="19050" cap="flat" cmpd="sng">
              <a:solidFill>
                <a:srgbClr val="8000FF"/>
              </a:solidFill>
              <a:prstDash val="solid"/>
              <a:miter/>
              <a:headEnd type="none" w="med" len="med"/>
              <a:tailEnd type="none" w="med" len="med"/>
            </a:ln>
          </p:spPr>
          <p:txBody>
            <a:bodyPr/>
            <a:lstStyle/>
            <a:p>
              <a:endParaRPr lang="zh-CN" altLang="en-US"/>
            </a:p>
          </p:txBody>
        </p:sp>
        <p:sp>
          <p:nvSpPr>
            <p:cNvPr id="161848" name="矩形 161847"/>
            <p:cNvSpPr/>
            <p:nvPr/>
          </p:nvSpPr>
          <p:spPr>
            <a:xfrm>
              <a:off x="3895" y="750"/>
              <a:ext cx="96"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u</a:t>
              </a:r>
              <a:endParaRPr lang="en-US" altLang="zh-CN" sz="3600" b="1">
                <a:latin typeface="Times New Roman" panose="02020603050405020304" pitchFamily="18" charset="0"/>
              </a:endParaRPr>
            </a:p>
          </p:txBody>
        </p:sp>
        <p:sp>
          <p:nvSpPr>
            <p:cNvPr id="161849" name="矩形 161848"/>
            <p:cNvSpPr/>
            <p:nvPr/>
          </p:nvSpPr>
          <p:spPr>
            <a:xfrm>
              <a:off x="3860" y="1566"/>
              <a:ext cx="117"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E</a:t>
              </a:r>
              <a:endParaRPr lang="en-US" altLang="zh-CN" sz="3600" b="1">
                <a:latin typeface="Times New Roman" panose="02020603050405020304" pitchFamily="18" charset="0"/>
              </a:endParaRPr>
            </a:p>
          </p:txBody>
        </p:sp>
        <p:sp>
          <p:nvSpPr>
            <p:cNvPr id="161850" name="矩形 161849"/>
            <p:cNvSpPr/>
            <p:nvPr/>
          </p:nvSpPr>
          <p:spPr>
            <a:xfrm>
              <a:off x="3936" y="480"/>
              <a:ext cx="53" cy="230"/>
            </a:xfrm>
            <a:prstGeom prst="rect">
              <a:avLst/>
            </a:prstGeom>
            <a:noFill/>
            <a:ln w="9525">
              <a:noFill/>
            </a:ln>
          </p:spPr>
          <p:txBody>
            <a:bodyPr wrap="none" lIns="0" tIns="0" rIns="0" bIns="0">
              <a:spAutoFit/>
            </a:bodyPr>
            <a:lstStyle/>
            <a:p>
              <a:pPr eaLnBrk="0" hangingPunct="0"/>
              <a:r>
                <a:rPr lang="en-US" altLang="zh-CN" i="1">
                  <a:solidFill>
                    <a:srgbClr val="400000"/>
                  </a:solidFill>
                  <a:latin typeface="Times New Roman" panose="02020603050405020304" pitchFamily="18" charset="0"/>
                </a:rPr>
                <a:t>i</a:t>
              </a:r>
              <a:endParaRPr lang="en-US" altLang="zh-CN" sz="3600" b="1">
                <a:latin typeface="Times New Roman" panose="02020603050405020304" pitchFamily="18" charset="0"/>
              </a:endParaRPr>
            </a:p>
          </p:txBody>
        </p:sp>
        <p:sp>
          <p:nvSpPr>
            <p:cNvPr id="161851" name="直接连接符 161850"/>
            <p:cNvSpPr/>
            <p:nvPr/>
          </p:nvSpPr>
          <p:spPr>
            <a:xfrm>
              <a:off x="3281" y="787"/>
              <a:ext cx="409" cy="1"/>
            </a:xfrm>
            <a:prstGeom prst="line">
              <a:avLst/>
            </a:prstGeom>
            <a:ln w="19050" cap="flat" cmpd="sng">
              <a:solidFill>
                <a:srgbClr val="800000"/>
              </a:solidFill>
              <a:prstDash val="solid"/>
              <a:headEnd type="none" w="med" len="med"/>
              <a:tailEnd type="none" w="med" len="med"/>
            </a:ln>
          </p:spPr>
        </p:sp>
        <p:sp>
          <p:nvSpPr>
            <p:cNvPr id="161852" name="直接连接符 161851"/>
            <p:cNvSpPr/>
            <p:nvPr/>
          </p:nvSpPr>
          <p:spPr>
            <a:xfrm flipV="1">
              <a:off x="3766" y="788"/>
              <a:ext cx="482" cy="5"/>
            </a:xfrm>
            <a:prstGeom prst="line">
              <a:avLst/>
            </a:prstGeom>
            <a:ln w="19050" cap="flat" cmpd="sng">
              <a:solidFill>
                <a:srgbClr val="800000"/>
              </a:solidFill>
              <a:prstDash val="solid"/>
              <a:headEnd type="none" w="med" len="med"/>
              <a:tailEnd type="none" w="med" len="med"/>
            </a:ln>
          </p:spPr>
        </p:sp>
        <p:sp>
          <p:nvSpPr>
            <p:cNvPr id="161853" name="椭圆 161852"/>
            <p:cNvSpPr/>
            <p:nvPr/>
          </p:nvSpPr>
          <p:spPr>
            <a:xfrm>
              <a:off x="3648" y="960"/>
              <a:ext cx="212" cy="212"/>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54" name="椭圆 161853"/>
            <p:cNvSpPr/>
            <p:nvPr/>
          </p:nvSpPr>
          <p:spPr>
            <a:xfrm>
              <a:off x="3188" y="1169"/>
              <a:ext cx="222" cy="204"/>
            </a:xfrm>
            <a:prstGeom prst="ellipse">
              <a:avLst/>
            </a:prstGeom>
            <a:noFill/>
            <a:ln w="28575" cap="flat" cmpd="sng">
              <a:solidFill>
                <a:srgbClr val="0000FF"/>
              </a:solidFill>
              <a:prstDash val="solid"/>
              <a:headEnd type="none" w="med" len="med"/>
              <a:tailEnd type="none" w="med" len="med"/>
            </a:ln>
          </p:spPr>
          <p:txBody>
            <a:bodyPr/>
            <a:lstStyle/>
            <a:p>
              <a:endParaRPr lang="zh-CN" altLang="en-US"/>
            </a:p>
          </p:txBody>
        </p:sp>
        <p:sp>
          <p:nvSpPr>
            <p:cNvPr id="161855" name="直接连接符 161854"/>
            <p:cNvSpPr/>
            <p:nvPr/>
          </p:nvSpPr>
          <p:spPr>
            <a:xfrm>
              <a:off x="3284" y="780"/>
              <a:ext cx="0" cy="370"/>
            </a:xfrm>
            <a:prstGeom prst="line">
              <a:avLst/>
            </a:prstGeom>
            <a:ln w="19050" cap="flat" cmpd="sng">
              <a:solidFill>
                <a:srgbClr val="800000"/>
              </a:solidFill>
              <a:prstDash val="solid"/>
              <a:headEnd type="none" w="med" len="med"/>
              <a:tailEnd type="none" w="med" len="med"/>
            </a:ln>
          </p:spPr>
        </p:sp>
        <p:sp>
          <p:nvSpPr>
            <p:cNvPr id="161856" name="直接连接符 161855"/>
            <p:cNvSpPr/>
            <p:nvPr/>
          </p:nvSpPr>
          <p:spPr>
            <a:xfrm>
              <a:off x="3875" y="1071"/>
              <a:ext cx="374" cy="1"/>
            </a:xfrm>
            <a:prstGeom prst="line">
              <a:avLst/>
            </a:prstGeom>
            <a:ln w="19050" cap="flat" cmpd="sng">
              <a:solidFill>
                <a:srgbClr val="800000"/>
              </a:solidFill>
              <a:prstDash val="solid"/>
              <a:headEnd type="none" w="med" len="med"/>
              <a:tailEnd type="none" w="med" len="med"/>
            </a:ln>
          </p:spPr>
        </p:sp>
        <p:sp>
          <p:nvSpPr>
            <p:cNvPr id="161857" name="直接连接符 161856"/>
            <p:cNvSpPr/>
            <p:nvPr/>
          </p:nvSpPr>
          <p:spPr>
            <a:xfrm>
              <a:off x="3284" y="1374"/>
              <a:ext cx="0" cy="144"/>
            </a:xfrm>
            <a:prstGeom prst="line">
              <a:avLst/>
            </a:prstGeom>
            <a:ln w="19050" cap="flat" cmpd="sng">
              <a:solidFill>
                <a:srgbClr val="800000"/>
              </a:solidFill>
              <a:prstDash val="solid"/>
              <a:headEnd type="none" w="med" len="med"/>
              <a:tailEnd type="none" w="med" len="med"/>
            </a:ln>
          </p:spPr>
        </p:sp>
        <p:sp>
          <p:nvSpPr>
            <p:cNvPr id="161858" name="文本框 161857"/>
            <p:cNvSpPr txBox="1"/>
            <p:nvPr/>
          </p:nvSpPr>
          <p:spPr>
            <a:xfrm>
              <a:off x="3602" y="960"/>
              <a:ext cx="288" cy="212"/>
            </a:xfrm>
            <a:prstGeom prst="rect">
              <a:avLst/>
            </a:prstGeom>
            <a:noFill/>
            <a:ln w="27051">
              <a:noFill/>
            </a:ln>
          </p:spPr>
          <p:txBody>
            <a:bodyPr>
              <a:spAutoFit/>
            </a:bodyPr>
            <a:lstStyle/>
            <a:p>
              <a:pPr eaLnBrk="0" hangingPunct="0">
                <a:spcBef>
                  <a:spcPct val="50000"/>
                </a:spcBef>
              </a:pPr>
              <a:r>
                <a:rPr lang="en-US" altLang="zh-CN" sz="1600">
                  <a:solidFill>
                    <a:srgbClr val="000000"/>
                  </a:solidFill>
                  <a:latin typeface="Times New Roman" panose="02020603050405020304" pitchFamily="18" charset="0"/>
                </a:rPr>
                <a:t>V</a:t>
              </a:r>
              <a:endParaRPr lang="en-US" altLang="zh-CN" sz="1600">
                <a:solidFill>
                  <a:srgbClr val="000000"/>
                </a:solidFill>
                <a:latin typeface="Times New Roman" panose="02020603050405020304" pitchFamily="18" charset="0"/>
              </a:endParaRPr>
            </a:p>
          </p:txBody>
        </p:sp>
        <p:sp>
          <p:nvSpPr>
            <p:cNvPr id="161859" name="文本框 161858"/>
            <p:cNvSpPr txBox="1"/>
            <p:nvPr/>
          </p:nvSpPr>
          <p:spPr>
            <a:xfrm>
              <a:off x="3150" y="1166"/>
              <a:ext cx="288" cy="192"/>
            </a:xfrm>
            <a:prstGeom prst="rect">
              <a:avLst/>
            </a:prstGeom>
            <a:noFill/>
            <a:ln w="27051">
              <a:noFill/>
            </a:ln>
          </p:spPr>
          <p:txBody>
            <a:bodyPr>
              <a:spAutoFit/>
            </a:bodyPr>
            <a:lstStyle/>
            <a:p>
              <a:pPr eaLnBrk="0" hangingPunct="0">
                <a:spcBef>
                  <a:spcPct val="50000"/>
                </a:spcBef>
              </a:pPr>
              <a:r>
                <a:rPr lang="en-US" altLang="zh-CN" sz="1400" err="1">
                  <a:solidFill>
                    <a:srgbClr val="000000"/>
                  </a:solidFill>
                  <a:latin typeface="Times New Roman" panose="02020603050405020304" pitchFamily="18" charset="0"/>
                </a:rPr>
                <a:t>uA</a:t>
              </a:r>
              <a:endParaRPr lang="en-US" altLang="zh-CN" sz="1400">
                <a:solidFill>
                  <a:srgbClr val="000000"/>
                </a:solidFill>
                <a:latin typeface="Times New Roman" panose="02020603050405020304" pitchFamily="18" charset="0"/>
              </a:endParaRPr>
            </a:p>
          </p:txBody>
        </p:sp>
        <p:sp>
          <p:nvSpPr>
            <p:cNvPr id="161860" name="直接连接符 161859"/>
            <p:cNvSpPr/>
            <p:nvPr/>
          </p:nvSpPr>
          <p:spPr>
            <a:xfrm>
              <a:off x="3792" y="1392"/>
              <a:ext cx="0" cy="288"/>
            </a:xfrm>
            <a:prstGeom prst="line">
              <a:avLst/>
            </a:prstGeom>
            <a:ln w="28575" cap="flat" cmpd="sng">
              <a:solidFill>
                <a:srgbClr val="0000FF"/>
              </a:solidFill>
              <a:prstDash val="solid"/>
              <a:headEnd type="none" w="med" len="med"/>
              <a:tailEnd type="none" w="med" len="med"/>
            </a:ln>
          </p:spPr>
        </p:sp>
        <p:sp>
          <p:nvSpPr>
            <p:cNvPr id="161861" name="直接连接符 161860"/>
            <p:cNvSpPr/>
            <p:nvPr/>
          </p:nvSpPr>
          <p:spPr>
            <a:xfrm>
              <a:off x="3696" y="1440"/>
              <a:ext cx="0" cy="192"/>
            </a:xfrm>
            <a:prstGeom prst="line">
              <a:avLst/>
            </a:prstGeom>
            <a:ln w="27051" cap="flat" cmpd="sng">
              <a:solidFill>
                <a:srgbClr val="0000FF"/>
              </a:solidFill>
              <a:prstDash val="solid"/>
              <a:headEnd type="none" w="med" len="med"/>
              <a:tailEnd type="none" w="med" len="med"/>
            </a:ln>
          </p:spPr>
        </p:sp>
        <p:sp>
          <p:nvSpPr>
            <p:cNvPr id="161862" name="直接连接符 161861"/>
            <p:cNvSpPr/>
            <p:nvPr/>
          </p:nvSpPr>
          <p:spPr>
            <a:xfrm flipH="1">
              <a:off x="3812" y="1518"/>
              <a:ext cx="432" cy="0"/>
            </a:xfrm>
            <a:prstGeom prst="line">
              <a:avLst/>
            </a:prstGeom>
            <a:ln w="19050" cap="flat" cmpd="sng">
              <a:solidFill>
                <a:srgbClr val="800000"/>
              </a:solidFill>
              <a:prstDash val="solid"/>
              <a:headEnd type="none" w="med" len="med"/>
              <a:tailEnd type="none" w="med" len="med"/>
            </a:ln>
          </p:spPr>
        </p:sp>
        <p:sp>
          <p:nvSpPr>
            <p:cNvPr id="161863" name="直接连接符 161862"/>
            <p:cNvSpPr/>
            <p:nvPr/>
          </p:nvSpPr>
          <p:spPr>
            <a:xfrm flipH="1">
              <a:off x="3936" y="720"/>
              <a:ext cx="336" cy="0"/>
            </a:xfrm>
            <a:prstGeom prst="line">
              <a:avLst/>
            </a:prstGeom>
            <a:ln w="12700" cap="flat" cmpd="sng">
              <a:solidFill>
                <a:srgbClr val="000000"/>
              </a:solidFill>
              <a:prstDash val="solid"/>
              <a:headEnd type="none" w="med" len="med"/>
              <a:tailEnd type="triangle" w="med" len="med"/>
            </a:ln>
          </p:spPr>
        </p:sp>
        <p:sp>
          <p:nvSpPr>
            <p:cNvPr id="161864" name="直接连接符 161863"/>
            <p:cNvSpPr/>
            <p:nvPr/>
          </p:nvSpPr>
          <p:spPr>
            <a:xfrm flipV="1">
              <a:off x="3600" y="1440"/>
              <a:ext cx="336" cy="144"/>
            </a:xfrm>
            <a:prstGeom prst="line">
              <a:avLst/>
            </a:prstGeom>
            <a:ln w="27051" cap="flat" cmpd="sng">
              <a:solidFill>
                <a:schemeClr val="tx2"/>
              </a:solidFill>
              <a:prstDash val="solid"/>
              <a:headEnd type="none" w="med" len="med"/>
              <a:tailEnd type="triangle" w="med" len="med"/>
            </a:ln>
          </p:spPr>
        </p:sp>
      </p:grpSp>
      <p:grpSp>
        <p:nvGrpSpPr>
          <p:cNvPr id="161865" name="组合 161864"/>
          <p:cNvGrpSpPr/>
          <p:nvPr/>
        </p:nvGrpSpPr>
        <p:grpSpPr>
          <a:xfrm>
            <a:off x="2498725" y="1295400"/>
            <a:ext cx="2600325" cy="3449638"/>
            <a:chOff x="1574" y="816"/>
            <a:chExt cx="1638" cy="2173"/>
          </a:xfrm>
        </p:grpSpPr>
        <p:grpSp>
          <p:nvGrpSpPr>
            <p:cNvPr id="161866" name="组合 161865"/>
            <p:cNvGrpSpPr/>
            <p:nvPr/>
          </p:nvGrpSpPr>
          <p:grpSpPr>
            <a:xfrm>
              <a:off x="1574" y="816"/>
              <a:ext cx="1638" cy="2173"/>
              <a:chOff x="1574" y="816"/>
              <a:chExt cx="1638" cy="2173"/>
            </a:xfrm>
          </p:grpSpPr>
          <p:sp>
            <p:nvSpPr>
              <p:cNvPr id="161867" name="任意多边形 161866"/>
              <p:cNvSpPr/>
              <p:nvPr/>
            </p:nvSpPr>
            <p:spPr>
              <a:xfrm>
                <a:off x="2976" y="1824"/>
                <a:ext cx="144" cy="212"/>
              </a:xfrm>
              <a:custGeom>
                <a:avLst/>
                <a:gdLst>
                  <a:gd name="txL" fmla="*/ 0 w 25003"/>
                  <a:gd name="txT" fmla="*/ 0 h 21600"/>
                  <a:gd name="txR" fmla="*/ 25003 w 25003"/>
                  <a:gd name="txB" fmla="*/ 21600 h 21600"/>
                </a:gdLst>
                <a:ahLst/>
                <a:cxnLst>
                  <a:cxn ang="0">
                    <a:pos x="25003" y="3364"/>
                  </a:cxn>
                  <a:cxn ang="180">
                    <a:pos x="0" y="21286"/>
                  </a:cxn>
                  <a:cxn ang="270">
                    <a:pos x="3667" y="0"/>
                  </a:cxn>
                </a:cxnLst>
                <a:rect l="txL" t="txT" r="txR" b="txB"/>
                <a:pathLst>
                  <a:path w="25003" h="21600" fill="none">
                    <a:moveTo>
                      <a:pt x="25003" y="3364"/>
                    </a:moveTo>
                    <a:arcTo wR="21600" hR="21600" stAng="-21062404" swAng="5448878"/>
                  </a:path>
                  <a:path w="25003" h="21600" stroke="0">
                    <a:moveTo>
                      <a:pt x="25003" y="3364"/>
                    </a:moveTo>
                    <a:arcTo wR="21600" hR="21600" stAng="-21062404" swAng="5448878"/>
                    <a:lnTo>
                      <a:pt x="3667" y="0"/>
                    </a:lnTo>
                    <a:close/>
                  </a:path>
                </a:pathLst>
              </a:custGeom>
              <a:noFill/>
              <a:ln w="38100" cap="flat" cmpd="sng">
                <a:solidFill>
                  <a:schemeClr val="folHlink"/>
                </a:solidFill>
                <a:prstDash val="solid"/>
                <a:headEnd type="none" w="med" len="med"/>
                <a:tailEnd type="none" w="med" len="med"/>
              </a:ln>
            </p:spPr>
            <p:txBody>
              <a:bodyPr/>
              <a:lstStyle/>
              <a:p>
                <a:endParaRPr lang="zh-CN" altLang="en-US"/>
              </a:p>
            </p:txBody>
          </p:sp>
          <p:sp>
            <p:nvSpPr>
              <p:cNvPr id="161868" name="直接连接符 161867"/>
              <p:cNvSpPr/>
              <p:nvPr/>
            </p:nvSpPr>
            <p:spPr>
              <a:xfrm flipV="1">
                <a:off x="3120" y="816"/>
                <a:ext cx="92" cy="1056"/>
              </a:xfrm>
              <a:prstGeom prst="line">
                <a:avLst/>
              </a:prstGeom>
              <a:ln w="38100" cap="flat" cmpd="sng">
                <a:solidFill>
                  <a:schemeClr val="folHlink"/>
                </a:solidFill>
                <a:prstDash val="solid"/>
                <a:headEnd type="none" w="med" len="med"/>
                <a:tailEnd type="none" w="med" len="med"/>
              </a:ln>
            </p:spPr>
          </p:sp>
          <p:sp>
            <p:nvSpPr>
              <p:cNvPr id="161869" name="任意多边形 161868"/>
              <p:cNvSpPr/>
              <p:nvPr/>
            </p:nvSpPr>
            <p:spPr>
              <a:xfrm>
                <a:off x="1599" y="2160"/>
                <a:ext cx="139" cy="135"/>
              </a:xfrm>
              <a:custGeom>
                <a:avLst/>
                <a:gdLst>
                  <a:gd name="txL" fmla="*/ 0 w 21579"/>
                  <a:gd name="txT" fmla="*/ 0 h 21600"/>
                  <a:gd name="txR" fmla="*/ 21579 w 21579"/>
                  <a:gd name="txB" fmla="*/ 21600 h 21600"/>
                </a:gdLst>
                <a:ahLst/>
                <a:cxnLst>
                  <a:cxn ang="180">
                    <a:pos x="0" y="15788"/>
                  </a:cxn>
                  <a:cxn ang="270">
                    <a:pos x="21579" y="13"/>
                  </a:cxn>
                  <a:cxn ang="90">
                    <a:pos x="20803" y="21600"/>
                  </a:cxn>
                </a:cxnLst>
                <a:rect l="txL" t="txT" r="txR" b="txB"/>
                <a:pathLst>
                  <a:path w="21579" h="21600" fill="none">
                    <a:moveTo>
                      <a:pt x="0" y="15788"/>
                    </a:moveTo>
                    <a:arcTo wR="21600" hR="21600" stAng="-9863433" swAng="4586959"/>
                  </a:path>
                  <a:path w="21579" h="21600" stroke="0">
                    <a:moveTo>
                      <a:pt x="0" y="15788"/>
                    </a:moveTo>
                    <a:arcTo wR="21600" hR="21600" stAng="-9863433" swAng="4586959"/>
                    <a:lnTo>
                      <a:pt x="20803" y="21600"/>
                    </a:lnTo>
                    <a:close/>
                  </a:path>
                </a:pathLst>
              </a:custGeom>
              <a:noFill/>
              <a:ln w="15875" cap="flat" cmpd="sng">
                <a:solidFill>
                  <a:schemeClr val="folHlink"/>
                </a:solidFill>
                <a:prstDash val="solid"/>
                <a:headEnd type="none" w="med" len="med"/>
                <a:tailEnd type="none" w="med" len="med"/>
              </a:ln>
            </p:spPr>
            <p:txBody>
              <a:bodyPr/>
              <a:lstStyle/>
              <a:p>
                <a:endParaRPr lang="zh-CN" altLang="en-US"/>
              </a:p>
            </p:txBody>
          </p:sp>
          <p:sp>
            <p:nvSpPr>
              <p:cNvPr id="161870" name="任意多边形 161869"/>
              <p:cNvSpPr/>
              <p:nvPr/>
            </p:nvSpPr>
            <p:spPr>
              <a:xfrm>
                <a:off x="2743" y="2048"/>
                <a:ext cx="107" cy="112"/>
              </a:xfrm>
              <a:custGeom>
                <a:avLst/>
                <a:gdLst>
                  <a:gd name="txL" fmla="*/ 0 w 21600"/>
                  <a:gd name="txT" fmla="*/ 0 h 25452"/>
                  <a:gd name="txR" fmla="*/ 21600 w 21600"/>
                  <a:gd name="txB" fmla="*/ 25452 h 25452"/>
                </a:gdLst>
                <a:ahLst/>
                <a:cxnLst>
                  <a:cxn ang="270">
                    <a:pos x="21194" y="0"/>
                  </a:cxn>
                  <a:cxn ang="90">
                    <a:pos x="3660" y="25451"/>
                  </a:cxn>
                  <a:cxn ang="180">
                    <a:pos x="0" y="4164"/>
                  </a:cxn>
                </a:cxnLst>
                <a:rect l="txL" t="txT" r="txR" b="txB"/>
                <a:pathLst>
                  <a:path w="21600" h="25452" fill="none">
                    <a:moveTo>
                      <a:pt x="21194" y="0"/>
                    </a:moveTo>
                    <a:arcTo wR="21600" hR="21600" stAng="-666922" swAng="5481573"/>
                  </a:path>
                  <a:path w="21600" h="25452" stroke="0">
                    <a:moveTo>
                      <a:pt x="21194" y="0"/>
                    </a:moveTo>
                    <a:arcTo wR="21600" hR="21600" stAng="-666922" swAng="5481573"/>
                    <a:lnTo>
                      <a:pt x="0" y="4164"/>
                    </a:lnTo>
                    <a:close/>
                  </a:path>
                </a:pathLst>
              </a:custGeom>
              <a:noFill/>
              <a:ln w="15875" cap="flat" cmpd="sng">
                <a:solidFill>
                  <a:schemeClr val="folHlink"/>
                </a:solidFill>
                <a:prstDash val="solid"/>
                <a:headEnd type="none" w="med" len="med"/>
                <a:tailEnd type="none" w="med" len="med"/>
              </a:ln>
            </p:spPr>
            <p:txBody>
              <a:bodyPr/>
              <a:lstStyle/>
              <a:p>
                <a:endParaRPr lang="zh-CN" altLang="en-US"/>
              </a:p>
            </p:txBody>
          </p:sp>
          <p:sp>
            <p:nvSpPr>
              <p:cNvPr id="161871" name="直接连接符 161870"/>
              <p:cNvSpPr/>
              <p:nvPr/>
            </p:nvSpPr>
            <p:spPr>
              <a:xfrm flipH="1">
                <a:off x="1574" y="2240"/>
                <a:ext cx="20" cy="749"/>
              </a:xfrm>
              <a:prstGeom prst="line">
                <a:avLst/>
              </a:prstGeom>
              <a:ln w="15875" cap="flat" cmpd="sng">
                <a:solidFill>
                  <a:schemeClr val="folHlink"/>
                </a:solidFill>
                <a:prstDash val="solid"/>
                <a:headEnd type="none" w="med" len="med"/>
                <a:tailEnd type="none" w="med" len="med"/>
              </a:ln>
            </p:spPr>
          </p:sp>
          <p:sp>
            <p:nvSpPr>
              <p:cNvPr id="161872" name="直接连接符 161871"/>
              <p:cNvSpPr/>
              <p:nvPr/>
            </p:nvSpPr>
            <p:spPr>
              <a:xfrm>
                <a:off x="1728" y="2160"/>
                <a:ext cx="1040" cy="1"/>
              </a:xfrm>
              <a:prstGeom prst="line">
                <a:avLst/>
              </a:prstGeom>
              <a:ln w="15875" cap="flat" cmpd="sng">
                <a:solidFill>
                  <a:schemeClr val="folHlink"/>
                </a:solidFill>
                <a:prstDash val="solid"/>
                <a:headEnd type="none" w="med" len="med"/>
                <a:tailEnd type="none" w="med" len="med"/>
              </a:ln>
            </p:spPr>
          </p:sp>
          <p:sp>
            <p:nvSpPr>
              <p:cNvPr id="161873" name="直接连接符 161872"/>
              <p:cNvSpPr/>
              <p:nvPr/>
            </p:nvSpPr>
            <p:spPr>
              <a:xfrm>
                <a:off x="2856" y="2034"/>
                <a:ext cx="162" cy="0"/>
              </a:xfrm>
              <a:prstGeom prst="line">
                <a:avLst/>
              </a:prstGeom>
              <a:ln w="38100" cap="flat" cmpd="sng">
                <a:solidFill>
                  <a:schemeClr val="folHlink"/>
                </a:solidFill>
                <a:prstDash val="solid"/>
                <a:headEnd type="none" w="med" len="med"/>
                <a:tailEnd type="none" w="med" len="med"/>
              </a:ln>
            </p:spPr>
          </p:sp>
        </p:grpSp>
        <p:sp>
          <p:nvSpPr>
            <p:cNvPr id="161874" name="文本框 161873"/>
            <p:cNvSpPr txBox="1"/>
            <p:nvPr/>
          </p:nvSpPr>
          <p:spPr>
            <a:xfrm>
              <a:off x="2832" y="960"/>
              <a:ext cx="288" cy="250"/>
            </a:xfrm>
            <a:prstGeom prst="rect">
              <a:avLst/>
            </a:prstGeom>
            <a:noFill/>
            <a:ln w="27051">
              <a:noFill/>
            </a:ln>
          </p:spPr>
          <p:txBody>
            <a:bodyPr>
              <a:spAutoFit/>
            </a:bodyPr>
            <a:lstStyle/>
            <a:p>
              <a:pPr eaLnBrk="0" hangingPunct="0">
                <a:spcBef>
                  <a:spcPct val="50000"/>
                </a:spcBef>
              </a:pPr>
              <a:r>
                <a:rPr lang="zh-CN" altLang="en-US" sz="2000" b="1" dirty="0">
                  <a:solidFill>
                    <a:schemeClr val="folHlink"/>
                  </a:solidFill>
                  <a:latin typeface="Times New Roman" panose="02020603050405020304" pitchFamily="18" charset="0"/>
                </a:rPr>
                <a:t>锗</a:t>
              </a:r>
              <a:endParaRPr lang="zh-CN" altLang="en-US" sz="2000" b="1" dirty="0">
                <a:solidFill>
                  <a:schemeClr val="folHlink"/>
                </a:solidFill>
                <a:latin typeface="Times New Roman" panose="02020603050405020304" pitchFamily="18" charset="0"/>
              </a:endParaRPr>
            </a:p>
          </p:txBody>
        </p:sp>
      </p:grpSp>
      <p:pic>
        <p:nvPicPr>
          <p:cNvPr id="161875" name="图片 161874" descr="定图1－9"/>
          <p:cNvPicPr>
            <a:picLocks noChangeAspect="1"/>
          </p:cNvPicPr>
          <p:nvPr/>
        </p:nvPicPr>
        <p:blipFill>
          <a:blip r:embed="rId3"/>
          <a:stretch>
            <a:fillRect/>
          </a:stretch>
        </p:blipFill>
        <p:spPr>
          <a:xfrm>
            <a:off x="5943600" y="4191000"/>
            <a:ext cx="3200400" cy="2376488"/>
          </a:xfrm>
          <a:prstGeom prst="rect">
            <a:avLst/>
          </a:prstGeom>
          <a:noFill/>
          <a:ln w="9525">
            <a:noFill/>
          </a:ln>
        </p:spPr>
      </p:pic>
      <p:sp>
        <p:nvSpPr>
          <p:cNvPr id="161876" name="矩形 161875"/>
          <p:cNvSpPr/>
          <p:nvPr/>
        </p:nvSpPr>
        <p:spPr>
          <a:xfrm>
            <a:off x="5638800" y="3505200"/>
            <a:ext cx="3200400" cy="457200"/>
          </a:xfrm>
          <a:prstGeom prst="rect">
            <a:avLst/>
          </a:prstGeom>
          <a:noFill/>
          <a:ln w="27051">
            <a:noFill/>
          </a:ln>
        </p:spPr>
        <p:txBody>
          <a:bodyPr>
            <a:spAutoFit/>
          </a:bodyPr>
          <a:lstStyle/>
          <a:p>
            <a:pPr algn="l" eaLnBrk="0" hangingPunct="0">
              <a:lnSpc>
                <a:spcPct val="120000"/>
              </a:lnSpc>
              <a:spcBef>
                <a:spcPct val="50000"/>
              </a:spcBef>
            </a:pPr>
            <a:r>
              <a:rPr lang="en-US" altLang="zh-CN" sz="2000" b="1" dirty="0">
                <a:solidFill>
                  <a:srgbClr val="FF3300"/>
                </a:solidFill>
                <a:latin typeface="Times New Roman" panose="02020603050405020304" pitchFamily="18" charset="0"/>
              </a:rPr>
              <a:t>          </a:t>
            </a:r>
            <a:r>
              <a:rPr lang="zh-CN" altLang="en-US" sz="2000" b="1" dirty="0">
                <a:solidFill>
                  <a:srgbClr val="FF3300"/>
                </a:solidFill>
                <a:latin typeface="Times New Roman" panose="02020603050405020304" pitchFamily="18" charset="0"/>
              </a:rPr>
              <a:t>硅：</a:t>
            </a:r>
            <a:r>
              <a:rPr lang="en-US" altLang="zh-CN" sz="2000" b="1" dirty="0">
                <a:solidFill>
                  <a:srgbClr val="FF3300"/>
                </a:solidFill>
                <a:latin typeface="Times New Roman" panose="02020603050405020304" pitchFamily="18" charset="0"/>
              </a:rPr>
              <a:t>0.7 V    </a:t>
            </a:r>
            <a:r>
              <a:rPr lang="zh-CN" altLang="en-US" sz="2000" b="1" dirty="0">
                <a:solidFill>
                  <a:srgbClr val="FF3300"/>
                </a:solidFill>
                <a:latin typeface="Times New Roman" panose="02020603050405020304" pitchFamily="18" charset="0"/>
              </a:rPr>
              <a:t>锗：</a:t>
            </a:r>
            <a:r>
              <a:rPr lang="en-US" altLang="zh-CN" sz="2000" b="1">
                <a:solidFill>
                  <a:srgbClr val="FF3300"/>
                </a:solidFill>
                <a:latin typeface="Times New Roman" panose="02020603050405020304" pitchFamily="18" charset="0"/>
              </a:rPr>
              <a:t>0.3V</a:t>
            </a:r>
            <a:endParaRPr lang="en-US" altLang="zh-CN" sz="2000" b="1">
              <a:solidFill>
                <a:srgbClr val="FF33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816"/>
                                        </p:tgtEl>
                                        <p:attrNameLst>
                                          <p:attrName>style.visibility</p:attrName>
                                        </p:attrNameLst>
                                      </p:cBhvr>
                                      <p:to>
                                        <p:strVal val="visible"/>
                                      </p:to>
                                    </p:set>
                                    <p:animEffect transition="in" filter="blinds(horizontal)">
                                      <p:cBhvr>
                                        <p:cTn id="7" dur="500"/>
                                        <p:tgtEl>
                                          <p:spTgt spid="1618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1807"/>
                                        </p:tgtEl>
                                        <p:attrNameLst>
                                          <p:attrName>style.visibility</p:attrName>
                                        </p:attrNameLst>
                                      </p:cBhvr>
                                      <p:to>
                                        <p:strVal val="visible"/>
                                      </p:to>
                                    </p:set>
                                    <p:animEffect transition="in" filter="blinds(horizontal)">
                                      <p:cBhvr>
                                        <p:cTn id="12" dur="500"/>
                                        <p:tgtEl>
                                          <p:spTgt spid="1618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796"/>
                                        </p:tgtEl>
                                        <p:attrNameLst>
                                          <p:attrName>style.visibility</p:attrName>
                                        </p:attrNameLst>
                                      </p:cBhvr>
                                      <p:to>
                                        <p:strVal val="visible"/>
                                      </p:to>
                                    </p:set>
                                    <p:animEffect transition="in" filter="blinds(horizontal)">
                                      <p:cBhvr>
                                        <p:cTn id="17" dur="500"/>
                                        <p:tgtEl>
                                          <p:spTgt spid="1617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1817"/>
                                        </p:tgtEl>
                                        <p:attrNameLst>
                                          <p:attrName>style.visibility</p:attrName>
                                        </p:attrNameLst>
                                      </p:cBhvr>
                                      <p:to>
                                        <p:strVal val="visible"/>
                                      </p:to>
                                    </p:set>
                                    <p:animEffect transition="in" filter="blinds(horizontal)">
                                      <p:cBhvr>
                                        <p:cTn id="22" dur="500"/>
                                        <p:tgtEl>
                                          <p:spTgt spid="1618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1805"/>
                                        </p:tgtEl>
                                        <p:attrNameLst>
                                          <p:attrName>style.visibility</p:attrName>
                                        </p:attrNameLst>
                                      </p:cBhvr>
                                      <p:to>
                                        <p:strVal val="visible"/>
                                      </p:to>
                                    </p:set>
                                    <p:animEffect transition="in" filter="blinds(horizontal)">
                                      <p:cBhvr>
                                        <p:cTn id="27" dur="500"/>
                                        <p:tgtEl>
                                          <p:spTgt spid="16180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1841"/>
                                        </p:tgtEl>
                                        <p:attrNameLst>
                                          <p:attrName>style.visibility</p:attrName>
                                        </p:attrNameLst>
                                      </p:cBhvr>
                                      <p:to>
                                        <p:strVal val="visible"/>
                                      </p:to>
                                    </p:set>
                                    <p:animEffect transition="in" filter="blinds(horizontal)">
                                      <p:cBhvr>
                                        <p:cTn id="32" dur="500"/>
                                        <p:tgtEl>
                                          <p:spTgt spid="1618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1875"/>
                                        </p:tgtEl>
                                        <p:attrNameLst>
                                          <p:attrName>style.visibility</p:attrName>
                                        </p:attrNameLst>
                                      </p:cBhvr>
                                      <p:to>
                                        <p:strVal val="visible"/>
                                      </p:to>
                                    </p:set>
                                    <p:animEffect transition="in" filter="blinds(horizontal)">
                                      <p:cBhvr>
                                        <p:cTn id="37" dur="500"/>
                                        <p:tgtEl>
                                          <p:spTgt spid="1618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61797"/>
                                        </p:tgtEl>
                                        <p:attrNameLst>
                                          <p:attrName>style.visibility</p:attrName>
                                        </p:attrNameLst>
                                      </p:cBhvr>
                                      <p:to>
                                        <p:strVal val="visible"/>
                                      </p:to>
                                    </p:set>
                                    <p:animEffect transition="in" filter="wipe(up)">
                                      <p:cBhvr>
                                        <p:cTn id="42" dur="500"/>
                                        <p:tgtEl>
                                          <p:spTgt spid="16179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1799"/>
                                        </p:tgtEl>
                                        <p:attrNameLst>
                                          <p:attrName>style.visibility</p:attrName>
                                        </p:attrNameLst>
                                      </p:cBhvr>
                                      <p:to>
                                        <p:strVal val="visible"/>
                                      </p:to>
                                    </p:set>
                                    <p:animEffect transition="in" filter="blinds(horizontal)">
                                      <p:cBhvr>
                                        <p:cTn id="47" dur="500"/>
                                        <p:tgtEl>
                                          <p:spTgt spid="16179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61800"/>
                                        </p:tgtEl>
                                        <p:attrNameLst>
                                          <p:attrName>style.visibility</p:attrName>
                                        </p:attrNameLst>
                                      </p:cBhvr>
                                      <p:to>
                                        <p:strVal val="visible"/>
                                      </p:to>
                                    </p:set>
                                    <p:animEffect transition="in" filter="blinds(horizontal)">
                                      <p:cBhvr>
                                        <p:cTn id="52" dur="500"/>
                                        <p:tgtEl>
                                          <p:spTgt spid="16180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1806"/>
                                        </p:tgtEl>
                                        <p:attrNameLst>
                                          <p:attrName>style.visibility</p:attrName>
                                        </p:attrNameLst>
                                      </p:cBhvr>
                                      <p:to>
                                        <p:strVal val="visible"/>
                                      </p:to>
                                    </p:set>
                                    <p:animEffect transition="in" filter="blinds(horizontal)">
                                      <p:cBhvr>
                                        <p:cTn id="57" dur="500"/>
                                        <p:tgtEl>
                                          <p:spTgt spid="16180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1795"/>
                                        </p:tgtEl>
                                        <p:attrNameLst>
                                          <p:attrName>style.visibility</p:attrName>
                                        </p:attrNameLst>
                                      </p:cBhvr>
                                      <p:to>
                                        <p:strVal val="visible"/>
                                      </p:to>
                                    </p:set>
                                    <p:animEffect transition="in" filter="blinds(horizontal)">
                                      <p:cBhvr>
                                        <p:cTn id="62" dur="500"/>
                                        <p:tgtEl>
                                          <p:spTgt spid="16179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61798"/>
                                        </p:tgtEl>
                                        <p:attrNameLst>
                                          <p:attrName>style.visibility</p:attrName>
                                        </p:attrNameLst>
                                      </p:cBhvr>
                                      <p:to>
                                        <p:strVal val="visible"/>
                                      </p:to>
                                    </p:set>
                                    <p:animEffect transition="in" filter="wipe(up)">
                                      <p:cBhvr>
                                        <p:cTn id="67" dur="500"/>
                                        <p:tgtEl>
                                          <p:spTgt spid="16179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1801"/>
                                        </p:tgtEl>
                                        <p:attrNameLst>
                                          <p:attrName>style.visibility</p:attrName>
                                        </p:attrNameLst>
                                      </p:cBhvr>
                                      <p:to>
                                        <p:strVal val="visible"/>
                                      </p:to>
                                    </p:set>
                                    <p:animEffect transition="in" filter="blinds(horizontal)">
                                      <p:cBhvr>
                                        <p:cTn id="72" dur="500"/>
                                        <p:tgtEl>
                                          <p:spTgt spid="16180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1876"/>
                                        </p:tgtEl>
                                        <p:attrNameLst>
                                          <p:attrName>style.visibility</p:attrName>
                                        </p:attrNameLst>
                                      </p:cBhvr>
                                      <p:to>
                                        <p:strVal val="visible"/>
                                      </p:to>
                                    </p:set>
                                    <p:animEffect transition="in" filter="blinds(horizontal)">
                                      <p:cBhvr>
                                        <p:cTn id="77" dur="500"/>
                                        <p:tgtEl>
                                          <p:spTgt spid="16187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1802"/>
                                        </p:tgtEl>
                                        <p:attrNameLst>
                                          <p:attrName>style.visibility</p:attrName>
                                        </p:attrNameLst>
                                      </p:cBhvr>
                                      <p:to>
                                        <p:strVal val="visible"/>
                                      </p:to>
                                    </p:set>
                                    <p:animEffect transition="in" filter="blinds(horizontal)">
                                      <p:cBhvr>
                                        <p:cTn id="82" dur="500"/>
                                        <p:tgtEl>
                                          <p:spTgt spid="16180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61813"/>
                                        </p:tgtEl>
                                        <p:attrNameLst>
                                          <p:attrName>style.visibility</p:attrName>
                                        </p:attrNameLst>
                                      </p:cBhvr>
                                      <p:to>
                                        <p:strVal val="visible"/>
                                      </p:to>
                                    </p:set>
                                    <p:animEffect transition="in" filter="blinds(horizontal)">
                                      <p:cBhvr>
                                        <p:cTn id="87" dur="500"/>
                                        <p:tgtEl>
                                          <p:spTgt spid="1618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61865"/>
                                        </p:tgtEl>
                                        <p:attrNameLst>
                                          <p:attrName>style.visibility</p:attrName>
                                        </p:attrNameLst>
                                      </p:cBhvr>
                                      <p:to>
                                        <p:strVal val="visible"/>
                                      </p:to>
                                    </p:set>
                                    <p:animEffect transition="in" filter="blinds(horizontal)">
                                      <p:cBhvr>
                                        <p:cTn id="92" dur="500"/>
                                        <p:tgtEl>
                                          <p:spTgt spid="161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P spid="161796" grpId="0"/>
      <p:bldP spid="161801" grpId="0"/>
      <p:bldP spid="161805" grpId="0"/>
      <p:bldP spid="161806" grpId="0"/>
      <p:bldP spid="161816" grpId="0"/>
      <p:bldP spid="1618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文本框 169985"/>
          <p:cNvSpPr txBox="1"/>
          <p:nvPr/>
        </p:nvSpPr>
        <p:spPr>
          <a:xfrm>
            <a:off x="1692275" y="356553"/>
            <a:ext cx="4551363" cy="519112"/>
          </a:xfrm>
          <a:prstGeom prst="rect">
            <a:avLst/>
          </a:prstGeom>
          <a:noFill/>
          <a:ln w="9525">
            <a:noFill/>
          </a:ln>
        </p:spPr>
        <p:txBody>
          <a:bodyPr>
            <a:spAutoFit/>
          </a:bodyPr>
          <a:lstStyle/>
          <a:p>
            <a:pPr algn="l" eaLnBrk="0" hangingPunct="0"/>
            <a:r>
              <a:rPr lang="en-US" altLang="zh-CN" sz="2800" b="1" dirty="0">
                <a:solidFill>
                  <a:srgbClr val="6600CC"/>
                </a:solidFill>
                <a:latin typeface="黑体" panose="02010609060101010101" pitchFamily="2" charset="-122"/>
                <a:ea typeface="黑体" panose="02010609060101010101" pitchFamily="2" charset="-122"/>
              </a:rPr>
              <a:t>1.3.3  </a:t>
            </a:r>
            <a:r>
              <a:rPr lang="zh-CN" altLang="en-US" sz="2800" b="1" dirty="0">
                <a:solidFill>
                  <a:srgbClr val="6600CC"/>
                </a:solidFill>
                <a:latin typeface="黑体" panose="02010609060101010101" pitchFamily="2" charset="-122"/>
                <a:ea typeface="黑体" panose="02010609060101010101" pitchFamily="2" charset="-122"/>
              </a:rPr>
              <a:t>二极管的主要参数</a:t>
            </a:r>
            <a:endParaRPr lang="zh-CN" altLang="en-US" sz="2800" b="1">
              <a:solidFill>
                <a:srgbClr val="6600CC"/>
              </a:solidFill>
              <a:latin typeface="黑体" panose="02010609060101010101" pitchFamily="2" charset="-122"/>
              <a:ea typeface="黑体" panose="02010609060101010101" pitchFamily="2" charset="-122"/>
            </a:endParaRPr>
          </a:p>
        </p:txBody>
      </p:sp>
      <p:sp>
        <p:nvSpPr>
          <p:cNvPr id="169987" name="文本框 169986"/>
          <p:cNvSpPr txBox="1"/>
          <p:nvPr/>
        </p:nvSpPr>
        <p:spPr>
          <a:xfrm>
            <a:off x="838200" y="1371600"/>
            <a:ext cx="4114800" cy="519113"/>
          </a:xfrm>
          <a:prstGeom prst="rect">
            <a:avLst/>
          </a:prstGeom>
          <a:noFill/>
          <a:ln w="9525">
            <a:noFill/>
          </a:ln>
        </p:spPr>
        <p:txBody>
          <a:bodyPr>
            <a:spAutoFit/>
          </a:bodyPr>
          <a:lstStyle/>
          <a:p>
            <a:pPr algn="l">
              <a:spcBef>
                <a:spcPct val="50000"/>
              </a:spcBef>
            </a:pPr>
            <a:r>
              <a:rPr lang="en-US" altLang="zh-CN" dirty="0">
                <a:latin typeface="Times New Roman" panose="02020603050405020304" pitchFamily="18" charset="0"/>
              </a:rPr>
              <a:t> </a:t>
            </a:r>
            <a:r>
              <a:rPr lang="en-US" altLang="zh-CN" sz="2800" b="1" dirty="0">
                <a:solidFill>
                  <a:srgbClr val="0000FF"/>
                </a:solidFill>
                <a:latin typeface="Times New Roman" panose="02020603050405020304" pitchFamily="18" charset="0"/>
              </a:rPr>
              <a:t>(1) </a:t>
            </a:r>
            <a:r>
              <a:rPr lang="zh-CN" altLang="en-US" sz="2800" b="1" dirty="0">
                <a:solidFill>
                  <a:srgbClr val="0000FF"/>
                </a:solidFill>
                <a:latin typeface="Times New Roman" panose="02020603050405020304" pitchFamily="18" charset="0"/>
              </a:rPr>
              <a:t>最大整流电流</a:t>
            </a:r>
            <a:r>
              <a:rPr lang="en-US" altLang="zh-CN" sz="2800" b="1" i="1">
                <a:solidFill>
                  <a:srgbClr val="0000FF"/>
                </a:solidFill>
                <a:latin typeface="Times New Roman" panose="02020603050405020304" pitchFamily="18" charset="0"/>
              </a:rPr>
              <a:t>I</a:t>
            </a:r>
            <a:r>
              <a:rPr lang="en-US" altLang="zh-CN" sz="2800" b="1" baseline="-25000">
                <a:solidFill>
                  <a:srgbClr val="0000FF"/>
                </a:solidFill>
                <a:latin typeface="Times New Roman" panose="02020603050405020304" pitchFamily="18" charset="0"/>
              </a:rPr>
              <a:t>F——</a:t>
            </a:r>
            <a:endParaRPr lang="en-US" altLang="zh-CN">
              <a:solidFill>
                <a:srgbClr val="0000FF"/>
              </a:solidFill>
              <a:latin typeface="Times New Roman" panose="02020603050405020304" pitchFamily="18" charset="0"/>
            </a:endParaRPr>
          </a:p>
        </p:txBody>
      </p:sp>
      <p:sp>
        <p:nvSpPr>
          <p:cNvPr id="169988" name="椭圆 169987"/>
          <p:cNvSpPr/>
          <p:nvPr/>
        </p:nvSpPr>
        <p:spPr>
          <a:xfrm>
            <a:off x="4648200" y="762000"/>
            <a:ext cx="3810000" cy="1828800"/>
          </a:xfrm>
          <a:prstGeom prst="ellipse">
            <a:avLst/>
          </a:prstGeom>
          <a:solidFill>
            <a:srgbClr val="C9FFC9"/>
          </a:solidFill>
          <a:ln w="9525">
            <a:noFill/>
          </a:ln>
        </p:spPr>
        <p:txBody>
          <a:bodyPr wrap="none" anchor="ctr"/>
          <a:lstStyle/>
          <a:p>
            <a:r>
              <a:rPr lang="zh-CN" altLang="en-US" b="1" dirty="0">
                <a:latin typeface="Times New Roman" panose="02020603050405020304" pitchFamily="18" charset="0"/>
              </a:rPr>
              <a:t>二极管长期连续工</a:t>
            </a:r>
            <a:endParaRPr lang="zh-CN" altLang="en-US" b="1" dirty="0">
              <a:latin typeface="Times New Roman" panose="02020603050405020304" pitchFamily="18" charset="0"/>
            </a:endParaRPr>
          </a:p>
          <a:p>
            <a:r>
              <a:rPr lang="zh-CN" altLang="en-US" b="1" dirty="0">
                <a:latin typeface="Times New Roman" panose="02020603050405020304" pitchFamily="18" charset="0"/>
              </a:rPr>
              <a:t>作时，允许通过二</a:t>
            </a:r>
            <a:endParaRPr lang="zh-CN" altLang="en-US" b="1" dirty="0">
              <a:latin typeface="Times New Roman" panose="02020603050405020304" pitchFamily="18" charset="0"/>
            </a:endParaRPr>
          </a:p>
          <a:p>
            <a:r>
              <a:rPr lang="zh-CN" altLang="en-US" b="1" dirty="0">
                <a:latin typeface="Times New Roman" panose="02020603050405020304" pitchFamily="18" charset="0"/>
              </a:rPr>
              <a:t>极管的最大整流</a:t>
            </a:r>
            <a:endParaRPr lang="zh-CN" altLang="en-US" b="1" dirty="0">
              <a:latin typeface="Times New Roman" panose="02020603050405020304" pitchFamily="18" charset="0"/>
            </a:endParaRPr>
          </a:p>
          <a:p>
            <a:r>
              <a:rPr lang="zh-CN" altLang="en-US" b="1" dirty="0">
                <a:latin typeface="Times New Roman" panose="02020603050405020304" pitchFamily="18" charset="0"/>
              </a:rPr>
              <a:t>电流的平均值。</a:t>
            </a:r>
            <a:endParaRPr lang="zh-CN" altLang="en-US" dirty="0">
              <a:latin typeface="Times New Roman" panose="02020603050405020304" pitchFamily="18" charset="0"/>
            </a:endParaRPr>
          </a:p>
        </p:txBody>
      </p:sp>
      <p:sp>
        <p:nvSpPr>
          <p:cNvPr id="169989" name="文本框 169988"/>
          <p:cNvSpPr txBox="1"/>
          <p:nvPr/>
        </p:nvSpPr>
        <p:spPr>
          <a:xfrm>
            <a:off x="914400" y="2590800"/>
            <a:ext cx="4191000" cy="1066800"/>
          </a:xfrm>
          <a:prstGeom prst="rect">
            <a:avLst/>
          </a:prstGeom>
          <a:noFill/>
          <a:ln w="9525">
            <a:noFill/>
          </a:ln>
        </p:spPr>
        <p:txBody>
          <a:bodyPr>
            <a:spAutoFit/>
          </a:bodyPr>
          <a:lstStyle/>
          <a:p>
            <a:pPr algn="l">
              <a:spcBef>
                <a:spcPct val="50000"/>
              </a:spcBef>
            </a:pPr>
            <a:r>
              <a:rPr lang="en-US" altLang="zh-CN" sz="2800" b="1" dirty="0">
                <a:solidFill>
                  <a:srgbClr val="A50021"/>
                </a:solidFill>
                <a:latin typeface="Times New Roman" panose="02020603050405020304" pitchFamily="18" charset="0"/>
              </a:rPr>
              <a:t>(2) </a:t>
            </a:r>
            <a:r>
              <a:rPr lang="zh-CN" altLang="en-US" sz="2800" b="1" dirty="0">
                <a:solidFill>
                  <a:srgbClr val="A50021"/>
                </a:solidFill>
                <a:latin typeface="Times New Roman" panose="02020603050405020304" pitchFamily="18" charset="0"/>
              </a:rPr>
              <a:t>反向击穿电压</a:t>
            </a:r>
            <a:r>
              <a:rPr lang="en-US" altLang="zh-CN" sz="2800" b="1" i="1">
                <a:solidFill>
                  <a:srgbClr val="A50021"/>
                </a:solidFill>
                <a:latin typeface="Times New Roman" panose="02020603050405020304" pitchFamily="18" charset="0"/>
              </a:rPr>
              <a:t>U</a:t>
            </a:r>
            <a:r>
              <a:rPr lang="en-US" altLang="zh-CN" sz="2800" b="1" baseline="-25000">
                <a:solidFill>
                  <a:srgbClr val="A50021"/>
                </a:solidFill>
                <a:latin typeface="Times New Roman" panose="02020603050405020304" pitchFamily="18" charset="0"/>
              </a:rPr>
              <a:t>BR———</a:t>
            </a:r>
            <a:endParaRPr lang="en-US" altLang="zh-CN" sz="2800" b="1" baseline="-25000">
              <a:latin typeface="Times New Roman" panose="02020603050405020304" pitchFamily="18" charset="0"/>
            </a:endParaRPr>
          </a:p>
          <a:p>
            <a:pPr algn="l">
              <a:spcBef>
                <a:spcPct val="50000"/>
              </a:spcBef>
            </a:pPr>
            <a:endParaRPr lang="en-US" altLang="zh-CN" b="1" i="1">
              <a:latin typeface="Times New Roman" panose="02020603050405020304" pitchFamily="18" charset="0"/>
            </a:endParaRPr>
          </a:p>
        </p:txBody>
      </p:sp>
      <p:sp>
        <p:nvSpPr>
          <p:cNvPr id="169990" name="椭圆 169989"/>
          <p:cNvSpPr/>
          <p:nvPr/>
        </p:nvSpPr>
        <p:spPr>
          <a:xfrm>
            <a:off x="4724400" y="2514600"/>
            <a:ext cx="4114800" cy="1901825"/>
          </a:xfrm>
          <a:prstGeom prst="ellipse">
            <a:avLst/>
          </a:prstGeom>
          <a:gradFill rotWithShape="0">
            <a:gsLst>
              <a:gs pos="0">
                <a:srgbClr val="FFCCFF"/>
              </a:gs>
              <a:gs pos="100000">
                <a:srgbClr val="FFFFCC"/>
              </a:gs>
            </a:gsLst>
            <a:path path="shape">
              <a:fillToRect l="50000" t="50000" r="50000" b="50000"/>
            </a:path>
            <a:tileRect/>
          </a:gradFill>
          <a:ln w="9525">
            <a:noFill/>
          </a:ln>
        </p:spPr>
        <p:txBody>
          <a:bodyPr wrap="none" anchor="ctr"/>
          <a:lstStyle/>
          <a:p>
            <a:r>
              <a:rPr lang="en-US" altLang="zh-CN" dirty="0">
                <a:latin typeface="Times New Roman" panose="02020603050405020304" pitchFamily="18" charset="0"/>
              </a:rPr>
              <a:t>    </a:t>
            </a:r>
            <a:r>
              <a:rPr lang="zh-CN" altLang="en-US" b="1" dirty="0">
                <a:solidFill>
                  <a:srgbClr val="000000"/>
                </a:solidFill>
                <a:latin typeface="Times New Roman" panose="02020603050405020304" pitchFamily="18" charset="0"/>
              </a:rPr>
              <a:t>二极管反向电流</a:t>
            </a:r>
            <a:endParaRPr lang="zh-CN" altLang="en-US" b="1" dirty="0">
              <a:solidFill>
                <a:srgbClr val="000000"/>
              </a:solidFill>
              <a:latin typeface="Times New Roman" panose="02020603050405020304" pitchFamily="18" charset="0"/>
            </a:endParaRPr>
          </a:p>
          <a:p>
            <a:r>
              <a:rPr lang="zh-CN" altLang="en-US" b="1" dirty="0">
                <a:solidFill>
                  <a:srgbClr val="000000"/>
                </a:solidFill>
                <a:latin typeface="Times New Roman" panose="02020603050405020304" pitchFamily="18" charset="0"/>
              </a:rPr>
              <a:t>急剧增加时对应的反向</a:t>
            </a:r>
            <a:endParaRPr lang="zh-CN" altLang="en-US" b="1" dirty="0">
              <a:solidFill>
                <a:srgbClr val="000000"/>
              </a:solidFill>
              <a:latin typeface="Times New Roman" panose="02020603050405020304" pitchFamily="18" charset="0"/>
            </a:endParaRPr>
          </a:p>
          <a:p>
            <a:r>
              <a:rPr lang="zh-CN" altLang="en-US" b="1" dirty="0">
                <a:solidFill>
                  <a:srgbClr val="000000"/>
                </a:solidFill>
                <a:latin typeface="Times New Roman" panose="02020603050405020304" pitchFamily="18" charset="0"/>
              </a:rPr>
              <a:t>电压值称为反向击穿</a:t>
            </a:r>
            <a:endParaRPr lang="zh-CN" altLang="en-US" b="1" dirty="0">
              <a:solidFill>
                <a:srgbClr val="000000"/>
              </a:solidFill>
              <a:latin typeface="Times New Roman" panose="02020603050405020304" pitchFamily="18" charset="0"/>
            </a:endParaRPr>
          </a:p>
          <a:p>
            <a:r>
              <a:rPr lang="zh-CN" altLang="en-US" b="1" dirty="0">
                <a:solidFill>
                  <a:srgbClr val="000000"/>
                </a:solidFill>
                <a:latin typeface="Times New Roman" panose="02020603050405020304" pitchFamily="18" charset="0"/>
              </a:rPr>
              <a:t>电压</a:t>
            </a:r>
            <a:r>
              <a:rPr lang="en-US" altLang="zh-CN" b="1" i="1">
                <a:solidFill>
                  <a:srgbClr val="FF0000"/>
                </a:solidFill>
                <a:latin typeface="Times New Roman" panose="02020603050405020304" pitchFamily="18" charset="0"/>
              </a:rPr>
              <a:t>U</a:t>
            </a:r>
            <a:r>
              <a:rPr lang="en-US" altLang="zh-CN" b="1" baseline="-25000">
                <a:solidFill>
                  <a:srgbClr val="FF0000"/>
                </a:solidFill>
                <a:latin typeface="Times New Roman" panose="02020603050405020304" pitchFamily="18" charset="0"/>
              </a:rPr>
              <a:t>BR</a:t>
            </a:r>
            <a:r>
              <a:rPr lang="zh-CN" altLang="en-US" b="1">
                <a:solidFill>
                  <a:srgbClr val="000000"/>
                </a:solidFill>
                <a:latin typeface="Times New Roman" panose="02020603050405020304" pitchFamily="18" charset="0"/>
              </a:rPr>
              <a:t>。</a:t>
            </a:r>
            <a:endParaRPr lang="zh-CN" altLang="en-US" b="1">
              <a:latin typeface="Times New Roman" panose="02020603050405020304" pitchFamily="18" charset="0"/>
            </a:endParaRPr>
          </a:p>
        </p:txBody>
      </p:sp>
      <p:sp>
        <p:nvSpPr>
          <p:cNvPr id="169991" name="文本框 169990"/>
          <p:cNvSpPr txBox="1"/>
          <p:nvPr/>
        </p:nvSpPr>
        <p:spPr>
          <a:xfrm>
            <a:off x="914400" y="3962400"/>
            <a:ext cx="3962400" cy="519113"/>
          </a:xfrm>
          <a:prstGeom prst="rect">
            <a:avLst/>
          </a:prstGeom>
          <a:noFill/>
          <a:ln w="9525">
            <a:noFill/>
          </a:ln>
        </p:spPr>
        <p:txBody>
          <a:bodyPr>
            <a:spAutoFit/>
          </a:bodyPr>
          <a:lstStyle/>
          <a:p>
            <a:pPr algn="l">
              <a:spcBef>
                <a:spcPct val="50000"/>
              </a:spcBef>
            </a:pPr>
            <a:r>
              <a:rPr lang="en-US" altLang="zh-CN" dirty="0">
                <a:latin typeface="Times New Roman" panose="02020603050405020304" pitchFamily="18" charset="0"/>
              </a:rPr>
              <a:t> </a:t>
            </a:r>
            <a:r>
              <a:rPr lang="en-US" altLang="zh-CN" sz="2800" b="1">
                <a:solidFill>
                  <a:srgbClr val="A50021"/>
                </a:solidFill>
                <a:latin typeface="Times New Roman" panose="02020603050405020304" pitchFamily="18" charset="0"/>
              </a:rPr>
              <a:t>(3) </a:t>
            </a:r>
            <a:r>
              <a:rPr lang="zh-CN" altLang="en-US" sz="2800" b="1" dirty="0">
                <a:solidFill>
                  <a:srgbClr val="A50021"/>
                </a:solidFill>
                <a:latin typeface="宋体" panose="02010600030101010101" pitchFamily="2" charset="-122"/>
              </a:rPr>
              <a:t>反向电流</a:t>
            </a:r>
            <a:r>
              <a:rPr lang="en-US" altLang="zh-CN" sz="2800" b="1" i="1">
                <a:solidFill>
                  <a:srgbClr val="A50021"/>
                </a:solidFill>
                <a:latin typeface="宋体" panose="02010600030101010101" pitchFamily="2" charset="-122"/>
              </a:rPr>
              <a:t>I</a:t>
            </a:r>
            <a:r>
              <a:rPr lang="en-US" altLang="zh-CN" sz="2800" b="1" baseline="-25000">
                <a:solidFill>
                  <a:srgbClr val="A50021"/>
                </a:solidFill>
                <a:latin typeface="宋体" panose="02010600030101010101" pitchFamily="2" charset="-122"/>
              </a:rPr>
              <a:t>R</a:t>
            </a:r>
            <a:r>
              <a:rPr lang="en-US" altLang="zh-CN" sz="2800" b="1" baseline="-25000">
                <a:solidFill>
                  <a:srgbClr val="A50021"/>
                </a:solidFill>
                <a:latin typeface="Times New Roman" panose="02020603050405020304" pitchFamily="18" charset="0"/>
              </a:rPr>
              <a:t>——</a:t>
            </a:r>
            <a:endParaRPr lang="en-US" altLang="zh-CN" sz="2800" b="1">
              <a:solidFill>
                <a:srgbClr val="A50021"/>
              </a:solidFill>
              <a:latin typeface="宋体" panose="02010600030101010101" pitchFamily="2" charset="-122"/>
            </a:endParaRPr>
          </a:p>
        </p:txBody>
      </p:sp>
      <p:sp>
        <p:nvSpPr>
          <p:cNvPr id="169992" name="文本框 169991"/>
          <p:cNvSpPr txBox="1"/>
          <p:nvPr/>
        </p:nvSpPr>
        <p:spPr>
          <a:xfrm>
            <a:off x="457200" y="4648200"/>
            <a:ext cx="8001000" cy="1501775"/>
          </a:xfrm>
          <a:prstGeom prst="rect">
            <a:avLst/>
          </a:prstGeom>
          <a:gradFill rotWithShape="0">
            <a:gsLst>
              <a:gs pos="0">
                <a:srgbClr val="C9FFC9"/>
              </a:gs>
              <a:gs pos="100000">
                <a:srgbClr val="C9FFC9">
                  <a:gamma/>
                  <a:tint val="50588"/>
                  <a:invGamma/>
                </a:srgbClr>
              </a:gs>
            </a:gsLst>
            <a:lin ang="5400000" scaled="1"/>
            <a:tileRect/>
          </a:gradFill>
          <a:ln w="9525">
            <a:noFill/>
          </a:ln>
        </p:spPr>
        <p:txBody>
          <a:bodyPr>
            <a:spAutoFit/>
          </a:bodyPr>
          <a:lstStyle/>
          <a:p>
            <a:pPr algn="l">
              <a:lnSpc>
                <a:spcPct val="110000"/>
              </a:lnSpc>
            </a:pPr>
            <a:r>
              <a:rPr lang="en-US" altLang="zh-CN" sz="2800" dirty="0">
                <a:latin typeface="Times New Roman" panose="02020603050405020304" pitchFamily="18" charset="0"/>
              </a:rPr>
              <a:t>       </a:t>
            </a:r>
            <a:r>
              <a:rPr lang="zh-CN" altLang="en-US" sz="2800" b="1" dirty="0">
                <a:latin typeface="Times New Roman" panose="02020603050405020304" pitchFamily="18" charset="0"/>
              </a:rPr>
              <a:t>在室温下，在规定的反向电压下的反向电流值。硅二极管的反向电流一般在纳安</a:t>
            </a:r>
            <a:r>
              <a:rPr lang="en-US" altLang="zh-CN" sz="2800" b="1" err="1">
                <a:latin typeface="Times New Roman" panose="02020603050405020304" pitchFamily="18" charset="0"/>
              </a:rPr>
              <a:t>(nA</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级；锗二极管在微安</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级。</a:t>
            </a:r>
            <a:endParaRPr lang="zh-CN" altLang="en-US"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Effect transition="in" filter="blinds(horizontal)">
                                      <p:cBhvr>
                                        <p:cTn id="7" dur="500"/>
                                        <p:tgtEl>
                                          <p:spTgt spid="1699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dissolve">
                                      <p:cBhvr>
                                        <p:cTn id="12" dur="500"/>
                                        <p:tgtEl>
                                          <p:spTgt spid="1699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9989"/>
                                        </p:tgtEl>
                                        <p:attrNameLst>
                                          <p:attrName>style.visibility</p:attrName>
                                        </p:attrNameLst>
                                      </p:cBhvr>
                                      <p:to>
                                        <p:strVal val="visible"/>
                                      </p:to>
                                    </p:set>
                                    <p:animEffect transition="in" filter="blinds(horizontal)">
                                      <p:cBhvr>
                                        <p:cTn id="17" dur="500"/>
                                        <p:tgtEl>
                                          <p:spTgt spid="16998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69990"/>
                                        </p:tgtEl>
                                        <p:attrNameLst>
                                          <p:attrName>style.visibility</p:attrName>
                                        </p:attrNameLst>
                                      </p:cBhvr>
                                      <p:to>
                                        <p:strVal val="visible"/>
                                      </p:to>
                                    </p:set>
                                    <p:animEffect transition="in" filter="slide(fromTop)">
                                      <p:cBhvr>
                                        <p:cTn id="22" dur="500"/>
                                        <p:tgtEl>
                                          <p:spTgt spid="16999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9991">
                                            <p:txEl>
                                              <p:pRg st="0" end="0"/>
                                            </p:txEl>
                                          </p:spTgt>
                                        </p:tgtEl>
                                        <p:attrNameLst>
                                          <p:attrName>style.visibility</p:attrName>
                                        </p:attrNameLst>
                                      </p:cBhvr>
                                      <p:to>
                                        <p:strVal val="visible"/>
                                      </p:to>
                                    </p:set>
                                    <p:animEffect transition="in" filter="dissolve">
                                      <p:cBhvr>
                                        <p:cTn id="27" dur="500"/>
                                        <p:tgtEl>
                                          <p:spTgt spid="169991">
                                            <p:txEl>
                                              <p:pRg st="0" end="0"/>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69992"/>
                                        </p:tgtEl>
                                        <p:attrNameLst>
                                          <p:attrName>style.visibility</p:attrName>
                                        </p:attrNameLst>
                                      </p:cBhvr>
                                      <p:to>
                                        <p:strVal val="visible"/>
                                      </p:to>
                                    </p:set>
                                    <p:animEffect transition="in" filter="dissolve">
                                      <p:cBhvr>
                                        <p:cTn id="31" dur="500"/>
                                        <p:tgtEl>
                                          <p:spTgt spid="169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p:bldP spid="169988" grpId="0" bldLvl="0" animBg="1"/>
      <p:bldP spid="169989" grpId="0"/>
      <p:bldP spid="169990" grpId="0" bldLvl="0" animBg="1"/>
      <p:bldP spid="169991" grpId="0" build="p"/>
      <p:bldP spid="16999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文本框 138241"/>
          <p:cNvSpPr txBox="1"/>
          <p:nvPr/>
        </p:nvSpPr>
        <p:spPr>
          <a:xfrm>
            <a:off x="2764155" y="1002030"/>
            <a:ext cx="3408045" cy="521970"/>
          </a:xfrm>
          <a:prstGeom prst="rect">
            <a:avLst/>
          </a:prstGeom>
          <a:noFill/>
          <a:ln w="9525">
            <a:noFill/>
          </a:ln>
        </p:spPr>
        <p:txBody>
          <a:bodyPr wrap="square">
            <a:spAutoFit/>
          </a:bodyPr>
          <a:lstStyle/>
          <a:p>
            <a:pPr algn="just" eaLnBrk="0" hangingPunct="0"/>
            <a:r>
              <a:rPr lang="en-US" altLang="zh-CN" sz="2800" b="1" dirty="0">
                <a:solidFill>
                  <a:srgbClr val="CC3300"/>
                </a:solidFill>
                <a:latin typeface="黑体" panose="02010609060101010101" pitchFamily="2" charset="-122"/>
                <a:ea typeface="黑体" panose="02010609060101010101" pitchFamily="2" charset="-122"/>
              </a:rPr>
              <a:t>3.1.1 </a:t>
            </a:r>
            <a:r>
              <a:rPr lang="zh-CN" altLang="en-US" sz="2800" b="1" dirty="0">
                <a:solidFill>
                  <a:srgbClr val="CC3300"/>
                </a:solidFill>
                <a:latin typeface="黑体" panose="02010609060101010101" pitchFamily="2" charset="-122"/>
                <a:ea typeface="黑体" panose="02010609060101010101" pitchFamily="2" charset="-122"/>
              </a:rPr>
              <a:t>半导体</a:t>
            </a:r>
            <a:endParaRPr lang="zh-CN" altLang="en-US" sz="2800" dirty="0">
              <a:solidFill>
                <a:srgbClr val="CC3300"/>
              </a:solidFill>
              <a:latin typeface="Times New Roman" panose="02020603050405020304" pitchFamily="18" charset="0"/>
            </a:endParaRPr>
          </a:p>
        </p:txBody>
      </p:sp>
      <p:sp>
        <p:nvSpPr>
          <p:cNvPr id="138243" name="文本框 138242"/>
          <p:cNvSpPr txBox="1"/>
          <p:nvPr/>
        </p:nvSpPr>
        <p:spPr>
          <a:xfrm>
            <a:off x="609600" y="1524000"/>
            <a:ext cx="8153400" cy="1481138"/>
          </a:xfrm>
          <a:prstGeom prst="rect">
            <a:avLst/>
          </a:prstGeom>
          <a:noFill/>
          <a:ln w="19050">
            <a:noFill/>
          </a:ln>
        </p:spPr>
        <p:txBody>
          <a:bodyPr>
            <a:spAutoFit/>
          </a:bodyPr>
          <a:lstStyle/>
          <a:p>
            <a:pPr algn="l" eaLnBrk="0" hangingPunct="0">
              <a:lnSpc>
                <a:spcPct val="120000"/>
              </a:lnSpc>
            </a:pPr>
            <a:r>
              <a:rPr lang="en-US" altLang="zh-CN" sz="2800"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在物理学中。根据材料的导电能力，可以将他们划分导体、绝缘体和半导体。</a:t>
            </a:r>
            <a:endParaRPr lang="zh-CN" altLang="en-US" b="1" dirty="0">
              <a:solidFill>
                <a:srgbClr val="000000"/>
              </a:solidFill>
              <a:latin typeface="宋体" panose="02010600030101010101" pitchFamily="2" charset="-122"/>
            </a:endParaRPr>
          </a:p>
          <a:p>
            <a:pPr algn="l" eaLnBrk="0" hangingPunct="0">
              <a:lnSpc>
                <a:spcPct val="120000"/>
              </a:lnSpc>
            </a:pPr>
            <a:r>
              <a:rPr lang="zh-CN" altLang="en-US" b="1" dirty="0">
                <a:solidFill>
                  <a:srgbClr val="000000"/>
                </a:solidFill>
                <a:latin typeface="宋体" panose="02010600030101010101" pitchFamily="2" charset="-122"/>
              </a:rPr>
              <a:t>   典型的半导体是</a:t>
            </a:r>
            <a:r>
              <a:rPr lang="zh-CN" altLang="en-US" b="1" dirty="0">
                <a:solidFill>
                  <a:srgbClr val="FF3300"/>
                </a:solidFill>
                <a:latin typeface="宋体" panose="02010600030101010101" pitchFamily="2" charset="-122"/>
              </a:rPr>
              <a:t>硅</a:t>
            </a:r>
            <a:r>
              <a:rPr lang="en-US" altLang="zh-CN" b="1" dirty="0">
                <a:solidFill>
                  <a:srgbClr val="FF3300"/>
                </a:solidFill>
                <a:latin typeface="Times New Roman" panose="02020603050405020304" pitchFamily="18" charset="0"/>
              </a:rPr>
              <a:t>Si</a:t>
            </a:r>
            <a:r>
              <a:rPr lang="zh-CN" altLang="en-US" b="1" dirty="0">
                <a:solidFill>
                  <a:srgbClr val="000000"/>
                </a:solidFill>
                <a:latin typeface="宋体" panose="02010600030101010101" pitchFamily="2" charset="-122"/>
              </a:rPr>
              <a:t>和</a:t>
            </a:r>
            <a:r>
              <a:rPr lang="zh-CN" altLang="en-US" b="1" dirty="0">
                <a:solidFill>
                  <a:srgbClr val="0000FF"/>
                </a:solidFill>
                <a:latin typeface="宋体" panose="02010600030101010101" pitchFamily="2" charset="-122"/>
              </a:rPr>
              <a:t>锗</a:t>
            </a:r>
            <a:r>
              <a:rPr lang="en-US" altLang="zh-CN" b="1" dirty="0" err="1">
                <a:solidFill>
                  <a:srgbClr val="0000FF"/>
                </a:solidFill>
                <a:latin typeface="Times New Roman" panose="02020603050405020304" pitchFamily="18" charset="0"/>
              </a:rPr>
              <a:t>Ge</a:t>
            </a:r>
            <a:r>
              <a:rPr lang="zh-CN" altLang="en-US" b="1" dirty="0">
                <a:solidFill>
                  <a:srgbClr val="0000FF"/>
                </a:solidFill>
                <a:latin typeface="Times New Roman" panose="02020603050405020304" pitchFamily="18" charset="0"/>
              </a:rPr>
              <a:t>，</a:t>
            </a:r>
            <a:r>
              <a:rPr lang="zh-CN" altLang="en-US" b="1" dirty="0">
                <a:solidFill>
                  <a:srgbClr val="FF3300"/>
                </a:solidFill>
                <a:latin typeface="Times New Roman" panose="02020603050405020304" pitchFamily="18" charset="0"/>
              </a:rPr>
              <a:t>它们都是</a:t>
            </a:r>
            <a:r>
              <a:rPr lang="en-US" altLang="zh-CN" b="1" dirty="0">
                <a:solidFill>
                  <a:srgbClr val="FF3300"/>
                </a:solidFill>
                <a:latin typeface="Times New Roman" panose="02020603050405020304" pitchFamily="18" charset="0"/>
              </a:rPr>
              <a:t>4</a:t>
            </a:r>
            <a:r>
              <a:rPr lang="zh-CN" altLang="en-US" b="1" dirty="0">
                <a:solidFill>
                  <a:srgbClr val="FF3300"/>
                </a:solidFill>
                <a:latin typeface="Times New Roman" panose="02020603050405020304" pitchFamily="18" charset="0"/>
              </a:rPr>
              <a:t>价元素</a:t>
            </a:r>
            <a:r>
              <a:rPr lang="zh-CN" altLang="en-US" b="1" dirty="0">
                <a:solidFill>
                  <a:srgbClr val="0000FF"/>
                </a:solidFill>
                <a:latin typeface="Times New Roman" panose="02020603050405020304" pitchFamily="18" charset="0"/>
              </a:rPr>
              <a:t>。</a:t>
            </a:r>
            <a:endParaRPr lang="zh-CN" altLang="en-US" dirty="0">
              <a:latin typeface="宋体" panose="02010600030101010101" pitchFamily="2" charset="-122"/>
            </a:endParaRPr>
          </a:p>
        </p:txBody>
      </p:sp>
      <p:grpSp>
        <p:nvGrpSpPr>
          <p:cNvPr id="138244" name="组合 138243"/>
          <p:cNvGrpSpPr/>
          <p:nvPr/>
        </p:nvGrpSpPr>
        <p:grpSpPr>
          <a:xfrm>
            <a:off x="1066800" y="3276600"/>
            <a:ext cx="2290763" cy="2743200"/>
            <a:chOff x="1056" y="2160"/>
            <a:chExt cx="1443" cy="1728"/>
          </a:xfrm>
        </p:grpSpPr>
        <p:grpSp>
          <p:nvGrpSpPr>
            <p:cNvPr id="138245" name="组合 138244"/>
            <p:cNvGrpSpPr/>
            <p:nvPr/>
          </p:nvGrpSpPr>
          <p:grpSpPr>
            <a:xfrm>
              <a:off x="1056" y="2160"/>
              <a:ext cx="1443" cy="1385"/>
              <a:chOff x="1056" y="2160"/>
              <a:chExt cx="1443" cy="1385"/>
            </a:xfrm>
          </p:grpSpPr>
          <p:pic>
            <p:nvPicPr>
              <p:cNvPr id="138246" name="图片 138245"/>
              <p:cNvPicPr>
                <a:picLocks noChangeAspect="1"/>
              </p:cNvPicPr>
              <p:nvPr/>
            </p:nvPicPr>
            <p:blipFill>
              <a:blip r:embed="rId1"/>
              <a:stretch>
                <a:fillRect/>
              </a:stretch>
            </p:blipFill>
            <p:spPr>
              <a:xfrm>
                <a:off x="1056" y="2160"/>
                <a:ext cx="1443" cy="1385"/>
              </a:xfrm>
              <a:prstGeom prst="rect">
                <a:avLst/>
              </a:prstGeom>
              <a:noFill/>
              <a:ln w="9525">
                <a:noFill/>
              </a:ln>
            </p:spPr>
          </p:pic>
          <p:pic>
            <p:nvPicPr>
              <p:cNvPr id="138247" name="图片 138246"/>
              <p:cNvPicPr>
                <a:picLocks noChangeAspect="1"/>
              </p:cNvPicPr>
              <p:nvPr/>
            </p:nvPicPr>
            <p:blipFill>
              <a:blip r:embed="rId2"/>
              <a:stretch>
                <a:fillRect/>
              </a:stretch>
            </p:blipFill>
            <p:spPr>
              <a:xfrm>
                <a:off x="1584" y="2592"/>
                <a:ext cx="342" cy="387"/>
              </a:xfrm>
              <a:prstGeom prst="rect">
                <a:avLst/>
              </a:prstGeom>
              <a:noFill/>
              <a:ln w="9525">
                <a:noFill/>
              </a:ln>
            </p:spPr>
          </p:pic>
        </p:grpSp>
        <p:sp>
          <p:nvSpPr>
            <p:cNvPr id="138248" name="文本框 138247"/>
            <p:cNvSpPr txBox="1"/>
            <p:nvPr/>
          </p:nvSpPr>
          <p:spPr>
            <a:xfrm>
              <a:off x="1440" y="3600"/>
              <a:ext cx="720" cy="288"/>
            </a:xfrm>
            <a:prstGeom prst="rect">
              <a:avLst/>
            </a:prstGeom>
            <a:noFill/>
            <a:ln w="9525">
              <a:noFill/>
            </a:ln>
          </p:spPr>
          <p:txBody>
            <a:bodyPr>
              <a:spAutoFit/>
            </a:bodyPr>
            <a:lstStyle/>
            <a:p>
              <a:pPr algn="just" eaLnBrk="0" hangingPunct="0"/>
              <a:r>
                <a:rPr lang="zh-CN" altLang="en-US" b="1" dirty="0">
                  <a:solidFill>
                    <a:schemeClr val="hlink"/>
                  </a:solidFill>
                  <a:latin typeface="宋体" panose="02010600030101010101" pitchFamily="2" charset="-122"/>
                </a:rPr>
                <a:t>硅原子</a:t>
              </a:r>
              <a:endParaRPr lang="zh-CN" altLang="en-US" dirty="0">
                <a:latin typeface="宋体" panose="02010600030101010101" pitchFamily="2" charset="-122"/>
              </a:endParaRPr>
            </a:p>
          </p:txBody>
        </p:sp>
      </p:grpSp>
      <p:grpSp>
        <p:nvGrpSpPr>
          <p:cNvPr id="138249" name="组合 138248"/>
          <p:cNvGrpSpPr/>
          <p:nvPr/>
        </p:nvGrpSpPr>
        <p:grpSpPr>
          <a:xfrm>
            <a:off x="3810000" y="3200400"/>
            <a:ext cx="2438400" cy="2895600"/>
            <a:chOff x="3168" y="2016"/>
            <a:chExt cx="1536" cy="1824"/>
          </a:xfrm>
        </p:grpSpPr>
        <p:grpSp>
          <p:nvGrpSpPr>
            <p:cNvPr id="138250" name="组合 138249"/>
            <p:cNvGrpSpPr/>
            <p:nvPr/>
          </p:nvGrpSpPr>
          <p:grpSpPr>
            <a:xfrm>
              <a:off x="3168" y="2016"/>
              <a:ext cx="1536" cy="1824"/>
              <a:chOff x="3168" y="2016"/>
              <a:chExt cx="1536" cy="1824"/>
            </a:xfrm>
          </p:grpSpPr>
          <p:pic>
            <p:nvPicPr>
              <p:cNvPr id="138251" name="图片 138250"/>
              <p:cNvPicPr>
                <a:picLocks noChangeAspect="1"/>
              </p:cNvPicPr>
              <p:nvPr/>
            </p:nvPicPr>
            <p:blipFill>
              <a:blip r:embed="rId3"/>
              <a:stretch>
                <a:fillRect/>
              </a:stretch>
            </p:blipFill>
            <p:spPr>
              <a:xfrm>
                <a:off x="3168" y="2016"/>
                <a:ext cx="1536" cy="1479"/>
              </a:xfrm>
              <a:prstGeom prst="rect">
                <a:avLst/>
              </a:prstGeom>
              <a:noFill/>
              <a:ln w="9525">
                <a:noFill/>
              </a:ln>
            </p:spPr>
          </p:pic>
          <p:sp>
            <p:nvSpPr>
              <p:cNvPr id="138252" name="文本框 138251"/>
              <p:cNvSpPr txBox="1"/>
              <p:nvPr/>
            </p:nvSpPr>
            <p:spPr>
              <a:xfrm>
                <a:off x="3600" y="3552"/>
                <a:ext cx="720" cy="288"/>
              </a:xfrm>
              <a:prstGeom prst="rect">
                <a:avLst/>
              </a:prstGeom>
              <a:noFill/>
              <a:ln w="9525">
                <a:noFill/>
              </a:ln>
            </p:spPr>
            <p:txBody>
              <a:bodyPr>
                <a:spAutoFit/>
              </a:bodyPr>
              <a:lstStyle/>
              <a:p>
                <a:pPr algn="just" eaLnBrk="0" hangingPunct="0"/>
                <a:r>
                  <a:rPr lang="zh-CN" altLang="en-US" b="1" dirty="0">
                    <a:solidFill>
                      <a:schemeClr val="hlink"/>
                    </a:solidFill>
                    <a:latin typeface="宋体" panose="02010600030101010101" pitchFamily="2" charset="-122"/>
                  </a:rPr>
                  <a:t>锗原子</a:t>
                </a:r>
                <a:endParaRPr lang="zh-CN" altLang="en-US" dirty="0">
                  <a:latin typeface="宋体" panose="02010600030101010101" pitchFamily="2" charset="-122"/>
                </a:endParaRPr>
              </a:p>
            </p:txBody>
          </p:sp>
        </p:grpSp>
        <p:pic>
          <p:nvPicPr>
            <p:cNvPr id="138253" name="图片 138252"/>
            <p:cNvPicPr>
              <a:picLocks noChangeAspect="1"/>
            </p:cNvPicPr>
            <p:nvPr/>
          </p:nvPicPr>
          <p:blipFill>
            <a:blip r:embed="rId4"/>
            <a:stretch>
              <a:fillRect/>
            </a:stretch>
          </p:blipFill>
          <p:spPr>
            <a:xfrm>
              <a:off x="3744" y="2592"/>
              <a:ext cx="432" cy="325"/>
            </a:xfrm>
            <a:prstGeom prst="rect">
              <a:avLst/>
            </a:prstGeom>
            <a:noFill/>
            <a:ln w="9525">
              <a:noFill/>
            </a:ln>
          </p:spPr>
        </p:pic>
      </p:grpSp>
      <p:grpSp>
        <p:nvGrpSpPr>
          <p:cNvPr id="138254" name="组合 138253"/>
          <p:cNvGrpSpPr/>
          <p:nvPr/>
        </p:nvGrpSpPr>
        <p:grpSpPr>
          <a:xfrm>
            <a:off x="7086600" y="3886200"/>
            <a:ext cx="1066800" cy="1066800"/>
            <a:chOff x="4080" y="576"/>
            <a:chExt cx="672" cy="672"/>
          </a:xfrm>
        </p:grpSpPr>
        <p:pic>
          <p:nvPicPr>
            <p:cNvPr id="138255" name="图片 138254"/>
            <p:cNvPicPr>
              <a:picLocks noChangeAspect="1"/>
            </p:cNvPicPr>
            <p:nvPr/>
          </p:nvPicPr>
          <p:blipFill>
            <a:blip r:embed="rId5"/>
            <a:stretch>
              <a:fillRect/>
            </a:stretch>
          </p:blipFill>
          <p:spPr>
            <a:xfrm>
              <a:off x="4080" y="576"/>
              <a:ext cx="672" cy="672"/>
            </a:xfrm>
            <a:prstGeom prst="rect">
              <a:avLst/>
            </a:prstGeom>
            <a:noFill/>
            <a:ln w="9525">
              <a:noFill/>
            </a:ln>
          </p:spPr>
        </p:pic>
        <p:pic>
          <p:nvPicPr>
            <p:cNvPr id="138256" name="图片 138255"/>
            <p:cNvPicPr>
              <a:picLocks noChangeAspect="1"/>
            </p:cNvPicPr>
            <p:nvPr/>
          </p:nvPicPr>
          <p:blipFill>
            <a:blip r:embed="rId6"/>
            <a:stretch>
              <a:fillRect/>
            </a:stretch>
          </p:blipFill>
          <p:spPr>
            <a:xfrm>
              <a:off x="4272" y="712"/>
              <a:ext cx="336" cy="312"/>
            </a:xfrm>
            <a:prstGeom prst="rect">
              <a:avLst/>
            </a:prstGeom>
            <a:noFill/>
            <a:ln w="9525">
              <a:noFill/>
            </a:ln>
          </p:spPr>
        </p:pic>
      </p:grpSp>
      <p:sp>
        <p:nvSpPr>
          <p:cNvPr id="138257" name="文本框 138256"/>
          <p:cNvSpPr txBox="1"/>
          <p:nvPr/>
        </p:nvSpPr>
        <p:spPr>
          <a:xfrm>
            <a:off x="6172200" y="5334000"/>
            <a:ext cx="2743200" cy="701675"/>
          </a:xfrm>
          <a:prstGeom prst="rect">
            <a:avLst/>
          </a:prstGeom>
          <a:noFill/>
          <a:ln w="9525">
            <a:noFill/>
          </a:ln>
        </p:spPr>
        <p:txBody>
          <a:bodyPr>
            <a:spAutoFit/>
          </a:bodyPr>
          <a:lstStyle/>
          <a:p>
            <a:pPr algn="just" eaLnBrk="0" hangingPunct="0"/>
            <a:r>
              <a:rPr lang="zh-CN" altLang="en-US" sz="2000" b="1" dirty="0">
                <a:latin typeface="Times New Roman" panose="02020603050405020304" pitchFamily="18" charset="0"/>
              </a:rPr>
              <a:t>硅和锗最外层轨道上的四个电子称为</a:t>
            </a:r>
            <a:r>
              <a:rPr lang="zh-CN" altLang="en-US" sz="2000" b="1" dirty="0">
                <a:solidFill>
                  <a:srgbClr val="FF3300"/>
                </a:solidFill>
                <a:latin typeface="Times New Roman" panose="02020603050405020304" pitchFamily="18" charset="0"/>
              </a:rPr>
              <a:t>价电子</a:t>
            </a:r>
            <a:r>
              <a:rPr lang="zh-CN" altLang="en-US" sz="2000" b="1" dirty="0">
                <a:latin typeface="Times New Roman" panose="02020603050405020304" pitchFamily="18" charset="0"/>
              </a:rPr>
              <a:t>。</a:t>
            </a:r>
            <a:endParaRPr lang="zh-CN" altLang="en-US" sz="2000" dirty="0">
              <a:latin typeface="Times New Roman" panose="02020603050405020304" pitchFamily="18" charset="0"/>
            </a:endParaRPr>
          </a:p>
        </p:txBody>
      </p:sp>
      <p:sp>
        <p:nvSpPr>
          <p:cNvPr id="222212" name="文本框 222211"/>
          <p:cNvSpPr txBox="1"/>
          <p:nvPr/>
        </p:nvSpPr>
        <p:spPr>
          <a:xfrm>
            <a:off x="2271395" y="418465"/>
            <a:ext cx="4392613" cy="583565"/>
          </a:xfrm>
          <a:prstGeom prst="rect">
            <a:avLst/>
          </a:prstGeom>
          <a:noFill/>
          <a:ln w="9525">
            <a:noFill/>
          </a:ln>
        </p:spPr>
        <p:txBody>
          <a:bodyPr>
            <a:spAutoFit/>
          </a:bodyPr>
          <a:p>
            <a:pPr algn="just" eaLnBrk="0" hangingPunct="0"/>
            <a:r>
              <a:rPr lang="en-US" altLang="zh-CN" sz="3200" b="1" dirty="0">
                <a:solidFill>
                  <a:srgbClr val="FF0066"/>
                </a:solidFill>
                <a:latin typeface="黑体" panose="02010609060101010101" pitchFamily="2" charset="-122"/>
                <a:ea typeface="黑体" panose="02010609060101010101" pitchFamily="2" charset="-122"/>
              </a:rPr>
              <a:t>3.1 </a:t>
            </a:r>
            <a:r>
              <a:rPr lang="zh-CN" altLang="en-US" sz="3200" b="1" dirty="0">
                <a:solidFill>
                  <a:srgbClr val="FF0066"/>
                </a:solidFill>
                <a:latin typeface="黑体" panose="02010609060101010101" pitchFamily="2" charset="-122"/>
                <a:ea typeface="黑体" panose="02010609060101010101" pitchFamily="2" charset="-122"/>
              </a:rPr>
              <a:t>基本知识</a:t>
            </a:r>
            <a:endParaRPr lang="zh-CN" altLang="en-US" sz="2800">
              <a:solidFill>
                <a:srgbClr val="FF0066"/>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p:cTn id="7" dur="500" fill="hold"/>
                                        <p:tgtEl>
                                          <p:spTgt spid="1382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82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8243">
                                            <p:txEl>
                                              <p:pRg st="1" end="1"/>
                                            </p:txEl>
                                          </p:spTgt>
                                        </p:tgtEl>
                                        <p:attrNameLst>
                                          <p:attrName>style.visibility</p:attrName>
                                        </p:attrNameLst>
                                      </p:cBhvr>
                                      <p:to>
                                        <p:strVal val="visible"/>
                                      </p:to>
                                    </p:set>
                                    <p:anim calcmode="lin" valueType="num">
                                      <p:cBhvr>
                                        <p:cTn id="13" dur="500" fill="hold"/>
                                        <p:tgtEl>
                                          <p:spTgt spid="1382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382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38244"/>
                                        </p:tgtEl>
                                        <p:attrNameLst>
                                          <p:attrName>style.visibility</p:attrName>
                                        </p:attrNameLst>
                                      </p:cBhvr>
                                      <p:to>
                                        <p:strVal val="visible"/>
                                      </p:to>
                                    </p:set>
                                    <p:animEffect transition="in" filter="blinds(horizontal)">
                                      <p:cBhvr>
                                        <p:cTn id="19" dur="500"/>
                                        <p:tgtEl>
                                          <p:spTgt spid="13824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8249"/>
                                        </p:tgtEl>
                                        <p:attrNameLst>
                                          <p:attrName>style.visibility</p:attrName>
                                        </p:attrNameLst>
                                      </p:cBhvr>
                                      <p:to>
                                        <p:strVal val="visible"/>
                                      </p:to>
                                    </p:set>
                                    <p:animEffect transition="in" filter="blinds(horizontal)">
                                      <p:cBhvr>
                                        <p:cTn id="24" dur="500"/>
                                        <p:tgtEl>
                                          <p:spTgt spid="13824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38254"/>
                                        </p:tgtEl>
                                        <p:attrNameLst>
                                          <p:attrName>style.visibility</p:attrName>
                                        </p:attrNameLst>
                                      </p:cBhvr>
                                      <p:to>
                                        <p:strVal val="visible"/>
                                      </p:to>
                                    </p:set>
                                    <p:animEffect transition="in" filter="blinds(horizontal)">
                                      <p:cBhvr>
                                        <p:cTn id="29" dur="500"/>
                                        <p:tgtEl>
                                          <p:spTgt spid="13825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8257"/>
                                        </p:tgtEl>
                                        <p:attrNameLst>
                                          <p:attrName>style.visibility</p:attrName>
                                        </p:attrNameLst>
                                      </p:cBhvr>
                                      <p:to>
                                        <p:strVal val="visible"/>
                                      </p:to>
                                    </p:set>
                                    <p:animEffect transition="in" filter="blinds(horizontal)">
                                      <p:cBhvr>
                                        <p:cTn id="34" dur="500"/>
                                        <p:tgtEl>
                                          <p:spTgt spid="138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P spid="13825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文本框 232451"/>
          <p:cNvSpPr txBox="1"/>
          <p:nvPr/>
        </p:nvSpPr>
        <p:spPr>
          <a:xfrm>
            <a:off x="538480" y="1052830"/>
            <a:ext cx="8713788" cy="398780"/>
          </a:xfrm>
          <a:prstGeom prst="rect">
            <a:avLst/>
          </a:prstGeom>
          <a:noFill/>
          <a:ln w="9525">
            <a:noFill/>
          </a:ln>
        </p:spPr>
        <p:txBody>
          <a:bodyPr>
            <a:spAutoFit/>
          </a:bodyPr>
          <a:lstStyle/>
          <a:p>
            <a:pPr algn="l">
              <a:spcBef>
                <a:spcPct val="50000"/>
              </a:spcBef>
            </a:pPr>
            <a:r>
              <a:rPr lang="zh-CN" altLang="en-US" dirty="0">
                <a:solidFill>
                  <a:srgbClr val="800000"/>
                </a:solidFill>
                <a:latin typeface="Times New Roman" panose="02020603050405020304" pitchFamily="18" charset="0"/>
              </a:rPr>
              <a:t>开关电路</a:t>
            </a:r>
            <a:r>
              <a:rPr lang="en-US" altLang="zh-CN">
                <a:solidFill>
                  <a:srgbClr val="800000"/>
                </a:solidFill>
                <a:latin typeface="Times New Roman" panose="02020603050405020304" pitchFamily="18" charset="0"/>
              </a:rPr>
              <a:t>:   </a:t>
            </a:r>
            <a:r>
              <a:rPr lang="zh-CN" altLang="en-US" dirty="0">
                <a:latin typeface="Times New Roman" panose="02020603050405020304" pitchFamily="18" charset="0"/>
              </a:rPr>
              <a:t>利用二极管的单向导电性，可以接通或断开 电路。</a:t>
            </a: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232453" name="直接连接符 232452"/>
          <p:cNvSpPr/>
          <p:nvPr/>
        </p:nvSpPr>
        <p:spPr>
          <a:xfrm>
            <a:off x="1117600" y="4579938"/>
            <a:ext cx="574675" cy="0"/>
          </a:xfrm>
          <a:prstGeom prst="line">
            <a:avLst/>
          </a:prstGeom>
          <a:ln w="17463" cap="flat" cmpd="sng">
            <a:solidFill>
              <a:srgbClr val="0000FF"/>
            </a:solidFill>
            <a:prstDash val="solid"/>
            <a:headEnd type="none" w="med" len="med"/>
            <a:tailEnd type="none" w="med" len="med"/>
          </a:ln>
        </p:spPr>
      </p:sp>
      <p:sp>
        <p:nvSpPr>
          <p:cNvPr id="232454" name="任意多边形 232453"/>
          <p:cNvSpPr/>
          <p:nvPr/>
        </p:nvSpPr>
        <p:spPr>
          <a:xfrm rot="5400000">
            <a:off x="1657350" y="4498975"/>
            <a:ext cx="238125" cy="168275"/>
          </a:xfrm>
          <a:custGeom>
            <a:avLst/>
            <a:gdLst/>
            <a:ahLst/>
            <a:cxnLst/>
            <a:rect l="0" t="0" r="0" b="0"/>
            <a:pathLst>
              <a:path w="150" h="106">
                <a:moveTo>
                  <a:pt x="75" y="106"/>
                </a:moveTo>
                <a:lnTo>
                  <a:pt x="75" y="106"/>
                </a:lnTo>
                <a:lnTo>
                  <a:pt x="150" y="0"/>
                </a:lnTo>
                <a:lnTo>
                  <a:pt x="0" y="0"/>
                </a:lnTo>
                <a:lnTo>
                  <a:pt x="75" y="106"/>
                </a:lnTo>
                <a:close/>
              </a:path>
            </a:pathLst>
          </a:custGeom>
          <a:solidFill>
            <a:srgbClr val="0000FF">
              <a:alpha val="100000"/>
            </a:srgbClr>
          </a:solidFill>
          <a:ln w="17526" cap="flat" cmpd="sng">
            <a:solidFill>
              <a:srgbClr val="0000FF"/>
            </a:solidFill>
            <a:prstDash val="solid"/>
            <a:headEnd type="none" w="med" len="med"/>
            <a:tailEnd type="none" w="med" len="med"/>
          </a:ln>
        </p:spPr>
        <p:txBody>
          <a:bodyPr/>
          <a:lstStyle/>
          <a:p>
            <a:endParaRPr lang="zh-CN" altLang="en-US"/>
          </a:p>
        </p:txBody>
      </p:sp>
      <p:sp>
        <p:nvSpPr>
          <p:cNvPr id="232455" name="直接连接符 232454"/>
          <p:cNvSpPr/>
          <p:nvPr/>
        </p:nvSpPr>
        <p:spPr>
          <a:xfrm>
            <a:off x="1836738" y="4579938"/>
            <a:ext cx="936625" cy="0"/>
          </a:xfrm>
          <a:prstGeom prst="line">
            <a:avLst/>
          </a:prstGeom>
          <a:ln w="17463" cap="flat" cmpd="sng">
            <a:solidFill>
              <a:srgbClr val="0000FF"/>
            </a:solidFill>
            <a:prstDash val="solid"/>
            <a:headEnd type="none" w="med" len="med"/>
            <a:tailEnd type="none" w="med" len="med"/>
          </a:ln>
        </p:spPr>
      </p:sp>
      <p:sp>
        <p:nvSpPr>
          <p:cNvPr id="232456" name="直接连接符 232455"/>
          <p:cNvSpPr/>
          <p:nvPr/>
        </p:nvSpPr>
        <p:spPr>
          <a:xfrm>
            <a:off x="1117600" y="5156200"/>
            <a:ext cx="574675" cy="0"/>
          </a:xfrm>
          <a:prstGeom prst="line">
            <a:avLst/>
          </a:prstGeom>
          <a:ln w="17463" cap="flat" cmpd="sng">
            <a:solidFill>
              <a:srgbClr val="0000FF"/>
            </a:solidFill>
            <a:prstDash val="solid"/>
            <a:headEnd type="none" w="med" len="med"/>
            <a:tailEnd type="none" w="med" len="med"/>
          </a:ln>
        </p:spPr>
      </p:sp>
      <p:sp>
        <p:nvSpPr>
          <p:cNvPr id="232457" name="任意多边形 232456"/>
          <p:cNvSpPr/>
          <p:nvPr/>
        </p:nvSpPr>
        <p:spPr>
          <a:xfrm rot="5400000">
            <a:off x="1671638" y="5075238"/>
            <a:ext cx="238125" cy="168275"/>
          </a:xfrm>
          <a:custGeom>
            <a:avLst/>
            <a:gdLst/>
            <a:ahLst/>
            <a:cxnLst/>
            <a:rect l="0" t="0" r="0" b="0"/>
            <a:pathLst>
              <a:path w="150" h="106">
                <a:moveTo>
                  <a:pt x="75" y="106"/>
                </a:moveTo>
                <a:lnTo>
                  <a:pt x="75" y="106"/>
                </a:lnTo>
                <a:lnTo>
                  <a:pt x="150" y="0"/>
                </a:lnTo>
                <a:lnTo>
                  <a:pt x="0" y="0"/>
                </a:lnTo>
                <a:lnTo>
                  <a:pt x="75" y="106"/>
                </a:lnTo>
                <a:close/>
              </a:path>
            </a:pathLst>
          </a:custGeom>
          <a:solidFill>
            <a:srgbClr val="0000FF">
              <a:alpha val="100000"/>
            </a:srgbClr>
          </a:solidFill>
          <a:ln w="17526" cap="flat" cmpd="sng">
            <a:solidFill>
              <a:srgbClr val="0000FF"/>
            </a:solidFill>
            <a:prstDash val="solid"/>
            <a:headEnd type="none" w="med" len="med"/>
            <a:tailEnd type="none" w="med" len="med"/>
          </a:ln>
        </p:spPr>
        <p:txBody>
          <a:bodyPr/>
          <a:lstStyle/>
          <a:p>
            <a:endParaRPr lang="zh-CN" altLang="en-US"/>
          </a:p>
        </p:txBody>
      </p:sp>
      <p:sp>
        <p:nvSpPr>
          <p:cNvPr id="232458" name="直接连接符 232457"/>
          <p:cNvSpPr/>
          <p:nvPr/>
        </p:nvSpPr>
        <p:spPr>
          <a:xfrm>
            <a:off x="1836738" y="5156200"/>
            <a:ext cx="936625" cy="0"/>
          </a:xfrm>
          <a:prstGeom prst="line">
            <a:avLst/>
          </a:prstGeom>
          <a:ln w="17463" cap="flat" cmpd="sng">
            <a:solidFill>
              <a:srgbClr val="0000FF"/>
            </a:solidFill>
            <a:prstDash val="solid"/>
            <a:headEnd type="none" w="med" len="med"/>
            <a:tailEnd type="none" w="med" len="med"/>
          </a:ln>
        </p:spPr>
      </p:sp>
      <p:sp>
        <p:nvSpPr>
          <p:cNvPr id="232459" name="椭圆 232458"/>
          <p:cNvSpPr/>
          <p:nvPr/>
        </p:nvSpPr>
        <p:spPr>
          <a:xfrm>
            <a:off x="1030288" y="5113338"/>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60" name="椭圆 232459"/>
          <p:cNvSpPr/>
          <p:nvPr/>
        </p:nvSpPr>
        <p:spPr>
          <a:xfrm>
            <a:off x="1030288" y="4537075"/>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63" name="矩形 232462"/>
          <p:cNvSpPr/>
          <p:nvPr/>
        </p:nvSpPr>
        <p:spPr>
          <a:xfrm>
            <a:off x="541338" y="4292600"/>
            <a:ext cx="504825"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i1</a:t>
            </a:r>
            <a:endParaRPr lang="en-US" altLang="zh-CN" sz="2000" baseline="-25000">
              <a:solidFill>
                <a:srgbClr val="400000"/>
              </a:solidFill>
              <a:latin typeface="Times New Roman" panose="02020603050405020304" pitchFamily="18" charset="0"/>
            </a:endParaRPr>
          </a:p>
        </p:txBody>
      </p:sp>
      <p:sp>
        <p:nvSpPr>
          <p:cNvPr id="232464" name="矩形 232463"/>
          <p:cNvSpPr/>
          <p:nvPr/>
        </p:nvSpPr>
        <p:spPr>
          <a:xfrm>
            <a:off x="539750" y="4868863"/>
            <a:ext cx="504825"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i2</a:t>
            </a:r>
            <a:endParaRPr lang="en-US" altLang="zh-CN" sz="2000" baseline="-25000">
              <a:solidFill>
                <a:srgbClr val="400000"/>
              </a:solidFill>
              <a:latin typeface="Times New Roman" panose="02020603050405020304" pitchFamily="18" charset="0"/>
            </a:endParaRPr>
          </a:p>
        </p:txBody>
      </p:sp>
      <p:sp>
        <p:nvSpPr>
          <p:cNvPr id="232465" name="矩形 232464"/>
          <p:cNvSpPr/>
          <p:nvPr/>
        </p:nvSpPr>
        <p:spPr>
          <a:xfrm>
            <a:off x="3205163" y="4292600"/>
            <a:ext cx="504825" cy="457200"/>
          </a:xfrm>
          <a:prstGeom prst="rect">
            <a:avLst/>
          </a:prstGeom>
          <a:noFill/>
          <a:ln w="17463">
            <a:noFill/>
          </a:ln>
        </p:spPr>
        <p:txBody>
          <a:bodyPr>
            <a:spAutoFit/>
          </a:bodyPr>
          <a:lstStyle/>
          <a:p>
            <a:r>
              <a:rPr lang="en-US" altLang="zh-CN" i="1" err="1">
                <a:solidFill>
                  <a:srgbClr val="400000"/>
                </a:solidFill>
                <a:latin typeface="Times New Roman" panose="02020603050405020304" pitchFamily="18" charset="0"/>
              </a:rPr>
              <a:t>v</a:t>
            </a:r>
            <a:r>
              <a:rPr lang="en-US" altLang="zh-CN" baseline="-25000" err="1">
                <a:solidFill>
                  <a:srgbClr val="400000"/>
                </a:solidFill>
                <a:latin typeface="Times New Roman" panose="02020603050405020304" pitchFamily="18" charset="0"/>
              </a:rPr>
              <a:t>o</a:t>
            </a:r>
            <a:endParaRPr lang="en-US" altLang="zh-CN" baseline="-25000">
              <a:solidFill>
                <a:srgbClr val="400000"/>
              </a:solidFill>
              <a:latin typeface="Times New Roman" panose="02020603050405020304" pitchFamily="18" charset="0"/>
            </a:endParaRPr>
          </a:p>
        </p:txBody>
      </p:sp>
      <p:sp>
        <p:nvSpPr>
          <p:cNvPr id="232466" name="矩形 232465"/>
          <p:cNvSpPr/>
          <p:nvPr/>
        </p:nvSpPr>
        <p:spPr>
          <a:xfrm>
            <a:off x="2700338" y="3860800"/>
            <a:ext cx="144462" cy="360363"/>
          </a:xfrm>
          <a:prstGeom prst="rect">
            <a:avLst/>
          </a:prstGeom>
          <a:solidFill>
            <a:srgbClr val="FF0000"/>
          </a:solidFill>
          <a:ln w="17463" cap="flat" cmpd="sng">
            <a:solidFill>
              <a:srgbClr val="0000FF"/>
            </a:solidFill>
            <a:prstDash val="solid"/>
            <a:miter/>
            <a:headEnd type="none" w="med" len="med"/>
            <a:tailEnd type="none" w="med" len="med"/>
          </a:ln>
        </p:spPr>
        <p:txBody>
          <a:bodyPr/>
          <a:lstStyle/>
          <a:p>
            <a:endParaRPr lang="zh-CN" altLang="en-US"/>
          </a:p>
        </p:txBody>
      </p:sp>
      <p:sp>
        <p:nvSpPr>
          <p:cNvPr id="232473" name="椭圆 232472"/>
          <p:cNvSpPr/>
          <p:nvPr/>
        </p:nvSpPr>
        <p:spPr>
          <a:xfrm>
            <a:off x="2728913" y="4537075"/>
            <a:ext cx="66675" cy="68263"/>
          </a:xfrm>
          <a:prstGeom prst="ellipse">
            <a:avLst/>
          </a:prstGeom>
          <a:solidFill>
            <a:schemeClr val="tx1"/>
          </a:solidFill>
          <a:ln w="17463" cap="flat" cmpd="sng">
            <a:solidFill>
              <a:srgbClr val="FF0000"/>
            </a:solidFill>
            <a:prstDash val="solid"/>
            <a:headEnd type="none" w="med" len="med"/>
            <a:tailEnd type="none" w="med" len="med"/>
          </a:ln>
        </p:spPr>
        <p:txBody>
          <a:bodyPr/>
          <a:lstStyle/>
          <a:p>
            <a:endParaRPr lang="zh-CN" altLang="en-US"/>
          </a:p>
        </p:txBody>
      </p:sp>
      <p:sp>
        <p:nvSpPr>
          <p:cNvPr id="232474" name="直接连接符 232473"/>
          <p:cNvSpPr/>
          <p:nvPr/>
        </p:nvSpPr>
        <p:spPr>
          <a:xfrm>
            <a:off x="2773363" y="4579938"/>
            <a:ext cx="360362" cy="0"/>
          </a:xfrm>
          <a:prstGeom prst="line">
            <a:avLst/>
          </a:prstGeom>
          <a:ln w="17463" cap="flat" cmpd="sng">
            <a:solidFill>
              <a:srgbClr val="0000FF"/>
            </a:solidFill>
            <a:prstDash val="solid"/>
            <a:headEnd type="none" w="med" len="med"/>
            <a:tailEnd type="none" w="med" len="med"/>
          </a:ln>
        </p:spPr>
      </p:sp>
      <p:sp>
        <p:nvSpPr>
          <p:cNvPr id="232475" name="椭圆 232474"/>
          <p:cNvSpPr/>
          <p:nvPr/>
        </p:nvSpPr>
        <p:spPr>
          <a:xfrm>
            <a:off x="3117850" y="4537075"/>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77" name="文本框 232476"/>
          <p:cNvSpPr txBox="1"/>
          <p:nvPr/>
        </p:nvSpPr>
        <p:spPr>
          <a:xfrm>
            <a:off x="755650" y="1989138"/>
            <a:ext cx="2374900" cy="457200"/>
          </a:xfrm>
          <a:prstGeom prst="rect">
            <a:avLst/>
          </a:prstGeom>
          <a:noFill/>
          <a:ln w="9525">
            <a:noFill/>
          </a:ln>
        </p:spPr>
        <p:txBody>
          <a:bodyPr>
            <a:spAutoFit/>
          </a:bodyPr>
          <a:lstStyle/>
          <a:p>
            <a:pPr algn="l">
              <a:spcBef>
                <a:spcPct val="50000"/>
              </a:spcBef>
            </a:pPr>
            <a:r>
              <a:rPr lang="zh-CN" altLang="en-US" dirty="0">
                <a:solidFill>
                  <a:srgbClr val="FF0000"/>
                </a:solidFill>
                <a:latin typeface="Times New Roman" panose="02020603050405020304" pitchFamily="18" charset="0"/>
              </a:rPr>
              <a:t>采用恒压降模型</a:t>
            </a:r>
            <a:endParaRPr lang="zh-CN" altLang="en-US">
              <a:solidFill>
                <a:srgbClr val="FF0000"/>
              </a:solidFill>
              <a:latin typeface="Times New Roman" panose="02020603050405020304" pitchFamily="18" charset="0"/>
            </a:endParaRPr>
          </a:p>
        </p:txBody>
      </p:sp>
      <p:sp>
        <p:nvSpPr>
          <p:cNvPr id="232478" name="文本框 232477"/>
          <p:cNvSpPr txBox="1"/>
          <p:nvPr/>
        </p:nvSpPr>
        <p:spPr>
          <a:xfrm>
            <a:off x="1187450" y="5949950"/>
            <a:ext cx="7416800" cy="457200"/>
          </a:xfrm>
          <a:prstGeom prst="rect">
            <a:avLst/>
          </a:prstGeom>
          <a:noFill/>
          <a:ln w="17463">
            <a:noFill/>
          </a:ln>
        </p:spPr>
        <p:txBody>
          <a:bodyPr>
            <a:spAutoFit/>
          </a:bodyPr>
          <a:lstStyle/>
          <a:p>
            <a:pPr>
              <a:spcBef>
                <a:spcPct val="50000"/>
              </a:spcBef>
            </a:pPr>
            <a:r>
              <a:rPr lang="zh-CN" altLang="en-US" dirty="0">
                <a:solidFill>
                  <a:srgbClr val="FF0000"/>
                </a:solidFill>
                <a:latin typeface="Times New Roman" panose="02020603050405020304" pitchFamily="18" charset="0"/>
              </a:rPr>
              <a:t>该电路是“与”门电路。完成了“与”的逻辑关系</a:t>
            </a:r>
            <a:endParaRPr lang="zh-CN" altLang="en-US" dirty="0">
              <a:solidFill>
                <a:srgbClr val="FF0000"/>
              </a:solidFill>
              <a:latin typeface="Times New Roman" panose="02020603050405020304" pitchFamily="18" charset="0"/>
            </a:endParaRPr>
          </a:p>
        </p:txBody>
      </p:sp>
      <p:graphicFrame>
        <p:nvGraphicFramePr>
          <p:cNvPr id="232479" name="对象 232478"/>
          <p:cNvGraphicFramePr/>
          <p:nvPr/>
        </p:nvGraphicFramePr>
        <p:xfrm>
          <a:off x="4284663" y="2276475"/>
          <a:ext cx="3998912" cy="2906713"/>
        </p:xfrm>
        <a:graphic>
          <a:graphicData uri="http://schemas.openxmlformats.org/presentationml/2006/ole">
            <mc:AlternateContent xmlns:mc="http://schemas.openxmlformats.org/markup-compatibility/2006">
              <mc:Choice xmlns:v="urn:schemas-microsoft-com:vml" Requires="v">
                <p:oleObj spid="_x0000_s11268" name="" r:id="rId1" imgW="3034030" imgH="2188845" progId="Visio.Drawing.11">
                  <p:embed/>
                </p:oleObj>
              </mc:Choice>
              <mc:Fallback>
                <p:oleObj name="" r:id="rId1" imgW="3034030" imgH="2188845" progId="Visio.Drawing.11">
                  <p:embed/>
                  <p:pic>
                    <p:nvPicPr>
                      <p:cNvPr id="0" name="图片 3084"/>
                      <p:cNvPicPr/>
                      <p:nvPr/>
                    </p:nvPicPr>
                    <p:blipFill>
                      <a:blip r:embed="rId2"/>
                      <a:stretch>
                        <a:fillRect/>
                      </a:stretch>
                    </p:blipFill>
                    <p:spPr>
                      <a:xfrm>
                        <a:off x="4284663" y="2276475"/>
                        <a:ext cx="3998912" cy="2906713"/>
                      </a:xfrm>
                      <a:prstGeom prst="rect">
                        <a:avLst/>
                      </a:prstGeom>
                      <a:noFill/>
                      <a:ln w="38100">
                        <a:noFill/>
                        <a:miter/>
                      </a:ln>
                    </p:spPr>
                  </p:pic>
                </p:oleObj>
              </mc:Fallback>
            </mc:AlternateContent>
          </a:graphicData>
        </a:graphic>
      </p:graphicFrame>
      <p:sp>
        <p:nvSpPr>
          <p:cNvPr id="232480" name="直接连接符 232479"/>
          <p:cNvSpPr/>
          <p:nvPr/>
        </p:nvSpPr>
        <p:spPr>
          <a:xfrm>
            <a:off x="1706563" y="5056188"/>
            <a:ext cx="0" cy="217487"/>
          </a:xfrm>
          <a:prstGeom prst="line">
            <a:avLst/>
          </a:prstGeom>
          <a:ln w="17463" cap="flat" cmpd="sng">
            <a:solidFill>
              <a:srgbClr val="0000FF"/>
            </a:solidFill>
            <a:prstDash val="solid"/>
            <a:headEnd type="none" w="med" len="med"/>
            <a:tailEnd type="none" w="med" len="med"/>
          </a:ln>
        </p:spPr>
      </p:sp>
      <p:sp>
        <p:nvSpPr>
          <p:cNvPr id="232482" name="直接连接符 232481"/>
          <p:cNvSpPr/>
          <p:nvPr/>
        </p:nvSpPr>
        <p:spPr>
          <a:xfrm>
            <a:off x="1706563" y="4465638"/>
            <a:ext cx="0" cy="215900"/>
          </a:xfrm>
          <a:prstGeom prst="line">
            <a:avLst/>
          </a:prstGeom>
          <a:ln w="17463" cap="flat" cmpd="sng">
            <a:solidFill>
              <a:srgbClr val="0000FF"/>
            </a:solidFill>
            <a:prstDash val="solid"/>
            <a:headEnd type="none" w="med" len="med"/>
            <a:tailEnd type="none" w="med" len="med"/>
          </a:ln>
        </p:spPr>
      </p:sp>
      <p:sp>
        <p:nvSpPr>
          <p:cNvPr id="232483" name="直接连接符 232482"/>
          <p:cNvSpPr/>
          <p:nvPr/>
        </p:nvSpPr>
        <p:spPr>
          <a:xfrm flipV="1">
            <a:off x="2771775" y="4221163"/>
            <a:ext cx="0" cy="936625"/>
          </a:xfrm>
          <a:prstGeom prst="line">
            <a:avLst/>
          </a:prstGeom>
          <a:ln w="17463" cap="flat" cmpd="sng">
            <a:solidFill>
              <a:srgbClr val="0000FF"/>
            </a:solidFill>
            <a:prstDash val="solid"/>
            <a:headEnd type="none" w="med" len="med"/>
            <a:tailEnd type="none" w="med" len="med"/>
          </a:ln>
        </p:spPr>
      </p:sp>
      <p:sp>
        <p:nvSpPr>
          <p:cNvPr id="232484" name="直接连接符 232483"/>
          <p:cNvSpPr/>
          <p:nvPr/>
        </p:nvSpPr>
        <p:spPr>
          <a:xfrm flipV="1">
            <a:off x="2771775" y="3500438"/>
            <a:ext cx="0" cy="360362"/>
          </a:xfrm>
          <a:prstGeom prst="line">
            <a:avLst/>
          </a:prstGeom>
          <a:ln w="17463" cap="flat" cmpd="sng">
            <a:solidFill>
              <a:srgbClr val="0000FF"/>
            </a:solidFill>
            <a:prstDash val="solid"/>
            <a:headEnd type="none" w="med" len="med"/>
            <a:tailEnd type="none" w="med" len="med"/>
          </a:ln>
        </p:spPr>
      </p:sp>
      <p:sp>
        <p:nvSpPr>
          <p:cNvPr id="232487" name="椭圆 232486"/>
          <p:cNvSpPr/>
          <p:nvPr/>
        </p:nvSpPr>
        <p:spPr>
          <a:xfrm>
            <a:off x="2714625" y="3386138"/>
            <a:ext cx="101600" cy="101600"/>
          </a:xfrm>
          <a:prstGeom prst="ellipse">
            <a:avLst/>
          </a:prstGeom>
          <a:noFill/>
          <a:ln w="17463" cap="flat" cmpd="sng">
            <a:solidFill>
              <a:srgbClr val="000000"/>
            </a:solidFill>
            <a:prstDash val="solid"/>
            <a:headEnd type="none" w="med" len="med"/>
            <a:tailEnd type="none" w="med" len="med"/>
          </a:ln>
        </p:spPr>
        <p:txBody>
          <a:bodyPr/>
          <a:lstStyle/>
          <a:p>
            <a:endParaRPr lang="zh-CN" altLang="en-US"/>
          </a:p>
        </p:txBody>
      </p:sp>
      <p:sp>
        <p:nvSpPr>
          <p:cNvPr id="232488" name="矩形 232487"/>
          <p:cNvSpPr/>
          <p:nvPr/>
        </p:nvSpPr>
        <p:spPr>
          <a:xfrm>
            <a:off x="2124075" y="3213100"/>
            <a:ext cx="647700" cy="396875"/>
          </a:xfrm>
          <a:prstGeom prst="rect">
            <a:avLst/>
          </a:prstGeom>
          <a:noFill/>
          <a:ln w="17463">
            <a:noFill/>
          </a:ln>
        </p:spPr>
        <p:txBody>
          <a:bodyPr>
            <a:spAutoFit/>
          </a:bodyPr>
          <a:lstStyle/>
          <a:p>
            <a:r>
              <a:rPr lang="en-US" altLang="zh-CN" sz="2000" i="1">
                <a:solidFill>
                  <a:srgbClr val="400000"/>
                </a:solidFill>
                <a:latin typeface="Times New Roman" panose="02020603050405020304" pitchFamily="18" charset="0"/>
              </a:rPr>
              <a:t>V</a:t>
            </a:r>
            <a:r>
              <a:rPr lang="en-US" altLang="zh-CN" sz="2000" baseline="-25000">
                <a:solidFill>
                  <a:srgbClr val="400000"/>
                </a:solidFill>
                <a:latin typeface="Times New Roman" panose="02020603050405020304" pitchFamily="18" charset="0"/>
              </a:rPr>
              <a:t>CC</a:t>
            </a:r>
            <a:endParaRPr lang="en-US" altLang="zh-CN" sz="2000" baseline="-25000">
              <a:solidFill>
                <a:srgbClr val="4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2479"/>
                                        </p:tgtEl>
                                        <p:attrNameLst>
                                          <p:attrName>style.visibility</p:attrName>
                                        </p:attrNameLst>
                                      </p:cBhvr>
                                      <p:to>
                                        <p:strVal val="visible"/>
                                      </p:to>
                                    </p:set>
                                    <p:anim calcmode="lin" valueType="num">
                                      <p:cBhvr additive="base">
                                        <p:cTn id="7" dur="500" fill="hold"/>
                                        <p:tgtEl>
                                          <p:spTgt spid="232479"/>
                                        </p:tgtEl>
                                        <p:attrNameLst>
                                          <p:attrName>ppt_x</p:attrName>
                                        </p:attrNameLst>
                                      </p:cBhvr>
                                      <p:tavLst>
                                        <p:tav tm="0">
                                          <p:val>
                                            <p:strVal val="#ppt_x"/>
                                          </p:val>
                                        </p:tav>
                                        <p:tav tm="100000">
                                          <p:val>
                                            <p:strVal val="#ppt_x"/>
                                          </p:val>
                                        </p:tav>
                                      </p:tavLst>
                                    </p:anim>
                                    <p:anim calcmode="lin" valueType="num">
                                      <p:cBhvr additive="base">
                                        <p:cTn id="8" dur="500" fill="hold"/>
                                        <p:tgtEl>
                                          <p:spTgt spid="2324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32478"/>
                                        </p:tgtEl>
                                        <p:attrNameLst>
                                          <p:attrName>style.visibility</p:attrName>
                                        </p:attrNameLst>
                                      </p:cBhvr>
                                      <p:to>
                                        <p:strVal val="visible"/>
                                      </p:to>
                                    </p:set>
                                    <p:animEffect transition="in" filter="blinds(horizontal)">
                                      <p:cBhvr>
                                        <p:cTn id="13" dur="500"/>
                                        <p:tgtEl>
                                          <p:spTgt spid="232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7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矩形 461827">
            <a:hlinkClick r:id="" action="ppaction://noaction"/>
          </p:cNvPr>
          <p:cNvSpPr/>
          <p:nvPr/>
        </p:nvSpPr>
        <p:spPr>
          <a:xfrm>
            <a:off x="2411413" y="2573338"/>
            <a:ext cx="3833812" cy="609600"/>
          </a:xfrm>
          <a:prstGeom prst="rect">
            <a:avLst/>
          </a:prstGeom>
          <a:noFill/>
          <a:ln w="12700">
            <a:noFill/>
          </a:ln>
        </p:spPr>
        <p:txBody>
          <a:bodyPr/>
          <a:lstStyle/>
          <a:p>
            <a:pPr marL="457200" indent="-457200">
              <a:lnSpc>
                <a:spcPct val="120000"/>
              </a:lnSpc>
              <a:spcBef>
                <a:spcPct val="20000"/>
              </a:spcBef>
              <a:buClr>
                <a:schemeClr val="tx2"/>
              </a:buClr>
              <a:buSzPct val="90000"/>
              <a:buFont typeface="Symbol" panose="05050102010706020507" pitchFamily="18" charset="2"/>
            </a:pPr>
            <a:r>
              <a:rPr lang="en-US" altLang="zh-CN" sz="3200" b="1" dirty="0">
                <a:solidFill>
                  <a:srgbClr val="FF00FF"/>
                </a:solidFill>
                <a:latin typeface="黑体" panose="02010609060101010101" pitchFamily="2" charset="-122"/>
                <a:ea typeface="黑体" panose="02010609060101010101" pitchFamily="2" charset="-122"/>
              </a:rPr>
              <a:t>2.1 </a:t>
            </a:r>
            <a:r>
              <a:rPr lang="zh-CN" altLang="en-US" sz="3200" b="1" dirty="0">
                <a:solidFill>
                  <a:srgbClr val="FF00FF"/>
                </a:solidFill>
                <a:latin typeface="黑体" panose="02010609060101010101" pitchFamily="2" charset="-122"/>
                <a:ea typeface="黑体" panose="02010609060101010101" pitchFamily="2" charset="-122"/>
              </a:rPr>
              <a:t>晶体三极管</a:t>
            </a:r>
            <a:endParaRPr lang="zh-CN" altLang="en-US" sz="3200" b="1">
              <a:solidFill>
                <a:srgbClr val="FF00FF"/>
              </a:solidFill>
              <a:latin typeface="黑体" panose="02010609060101010101" pitchFamily="2" charset="-122"/>
              <a:ea typeface="黑体" panose="02010609060101010101" pitchFamily="2" charset="-122"/>
            </a:endParaRP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6" name="文本框 494595"/>
          <p:cNvSpPr txBox="1"/>
          <p:nvPr/>
        </p:nvSpPr>
        <p:spPr>
          <a:xfrm>
            <a:off x="1835785" y="1574800"/>
            <a:ext cx="5472113" cy="460375"/>
          </a:xfrm>
          <a:prstGeom prst="rect">
            <a:avLst/>
          </a:prstGeom>
          <a:noFill/>
          <a:ln w="12700">
            <a:noFill/>
          </a:ln>
        </p:spPr>
        <p:txBody>
          <a:bodyPr>
            <a:spAutoFit/>
          </a:bodyPr>
          <a:lstStyle/>
          <a:p>
            <a:pPr>
              <a:spcBef>
                <a:spcPct val="50000"/>
              </a:spcBef>
            </a:pPr>
            <a:r>
              <a:rPr lang="en-US" altLang="zh-CN" sz="2400" dirty="0">
                <a:solidFill>
                  <a:srgbClr val="FF00FF"/>
                </a:solidFill>
                <a:latin typeface="黑体" panose="02010609060101010101" pitchFamily="2" charset="-122"/>
                <a:ea typeface="黑体" panose="02010609060101010101" pitchFamily="2" charset="-122"/>
              </a:rPr>
              <a:t>1  </a:t>
            </a:r>
            <a:r>
              <a:rPr lang="zh-CN" altLang="en-US" sz="2400" dirty="0">
                <a:solidFill>
                  <a:srgbClr val="FF00FF"/>
                </a:solidFill>
                <a:latin typeface="黑体" panose="02010609060101010101" pitchFamily="2" charset="-122"/>
                <a:ea typeface="黑体" panose="02010609060101010101" pitchFamily="2" charset="-122"/>
              </a:rPr>
              <a:t>三极管的结构及类型</a:t>
            </a:r>
            <a:endParaRPr lang="zh-CN" altLang="en-US" sz="2400" dirty="0">
              <a:solidFill>
                <a:srgbClr val="FF00FF"/>
              </a:solidFill>
              <a:latin typeface="黑体" panose="02010609060101010101" pitchFamily="2" charset="-122"/>
              <a:ea typeface="黑体" panose="02010609060101010101" pitchFamily="2" charset="-122"/>
            </a:endParaRPr>
          </a:p>
        </p:txBody>
      </p:sp>
      <p:sp>
        <p:nvSpPr>
          <p:cNvPr id="494597" name="矩形 494596"/>
          <p:cNvSpPr/>
          <p:nvPr/>
        </p:nvSpPr>
        <p:spPr>
          <a:xfrm>
            <a:off x="881380" y="2660333"/>
            <a:ext cx="7696200" cy="2061210"/>
          </a:xfrm>
          <a:prstGeom prst="rect">
            <a:avLst/>
          </a:prstGeom>
          <a:noFill/>
          <a:ln w="12700">
            <a:noFill/>
          </a:ln>
        </p:spPr>
        <p:txBody>
          <a:bodyPr wrap="square">
            <a:spAutoFit/>
          </a:bodyPr>
          <a:lstStyle/>
          <a:p>
            <a:pPr>
              <a:lnSpc>
                <a:spcPct val="135000"/>
              </a:lnSpc>
              <a:spcBef>
                <a:spcPct val="50000"/>
              </a:spcBef>
              <a:buClr>
                <a:srgbClr val="000000"/>
              </a:buClr>
              <a:buSzPct val="90000"/>
              <a:buFont typeface="Symbol" panose="05050102010706020507" pitchFamily="18" charset="2"/>
            </a:pPr>
            <a:r>
              <a:rPr lang="zh-CN" altLang="en-US" b="1" dirty="0">
                <a:solidFill>
                  <a:srgbClr val="6600FF"/>
                </a:solidFill>
                <a:latin typeface="Times New Roman" panose="02020603050405020304" pitchFamily="18" charset="0"/>
              </a:rPr>
              <a:t>半导体三极管，也叫晶体三极管。由于工作时，多数载流子和少数载流子都参与运行，因此，</a:t>
            </a:r>
            <a:endParaRPr lang="zh-CN" altLang="en-US" b="1" dirty="0">
              <a:solidFill>
                <a:srgbClr val="6600FF"/>
              </a:solidFill>
              <a:latin typeface="Times New Roman" panose="02020603050405020304" pitchFamily="18" charset="0"/>
            </a:endParaRPr>
          </a:p>
          <a:p>
            <a:pPr>
              <a:lnSpc>
                <a:spcPct val="135000"/>
              </a:lnSpc>
              <a:spcBef>
                <a:spcPct val="50000"/>
              </a:spcBef>
              <a:buClr>
                <a:srgbClr val="000000"/>
              </a:buClr>
              <a:buSzPct val="90000"/>
              <a:buFont typeface="Symbol" panose="05050102010706020507" pitchFamily="18" charset="2"/>
            </a:pPr>
            <a:r>
              <a:rPr lang="zh-CN" altLang="en-US" b="1" dirty="0">
                <a:solidFill>
                  <a:srgbClr val="6600FF"/>
                </a:solidFill>
                <a:latin typeface="Times New Roman" panose="02020603050405020304" pitchFamily="18" charset="0"/>
              </a:rPr>
              <a:t>还被称为</a:t>
            </a:r>
            <a:r>
              <a:rPr lang="zh-CN" altLang="en-US" b="1" dirty="0">
                <a:solidFill>
                  <a:srgbClr val="FF3300"/>
                </a:solidFill>
                <a:latin typeface="Times New Roman" panose="02020603050405020304" pitchFamily="18" charset="0"/>
              </a:rPr>
              <a:t>双极型晶体管</a:t>
            </a:r>
            <a:r>
              <a:rPr lang="zh-CN" altLang="en-US" b="1" dirty="0">
                <a:solidFill>
                  <a:srgbClr val="6600FF"/>
                </a:solidFill>
                <a:latin typeface="Times New Roman" panose="02020603050405020304" pitchFamily="18" charset="0"/>
              </a:rPr>
              <a:t>（</a:t>
            </a:r>
            <a:r>
              <a:rPr lang="en-US" altLang="zh-CN" b="1" dirty="0">
                <a:solidFill>
                  <a:srgbClr val="6600FF"/>
                </a:solidFill>
                <a:latin typeface="Times New Roman" panose="02020603050405020304" pitchFamily="18" charset="0"/>
              </a:rPr>
              <a:t>Bipolar Junction Transistor,</a:t>
            </a:r>
            <a:r>
              <a:rPr lang="zh-CN" altLang="en-US" b="1" dirty="0">
                <a:solidFill>
                  <a:srgbClr val="6600FF"/>
                </a:solidFill>
                <a:latin typeface="Times New Roman" panose="02020603050405020304" pitchFamily="18" charset="0"/>
              </a:rPr>
              <a:t>简称</a:t>
            </a:r>
            <a:r>
              <a:rPr lang="en-US" altLang="zh-CN" b="1">
                <a:solidFill>
                  <a:srgbClr val="FF3300"/>
                </a:solidFill>
                <a:latin typeface="Times New Roman" panose="02020603050405020304" pitchFamily="18" charset="0"/>
              </a:rPr>
              <a:t>BJT</a:t>
            </a:r>
            <a:r>
              <a:rPr lang="zh-CN" altLang="en-US" b="1">
                <a:solidFill>
                  <a:srgbClr val="6600FF"/>
                </a:solidFill>
                <a:latin typeface="Times New Roman" panose="02020603050405020304" pitchFamily="18" charset="0"/>
              </a:rPr>
              <a:t>）。</a:t>
            </a:r>
            <a:endParaRPr lang="zh-CN" altLang="en-US" b="1">
              <a:solidFill>
                <a:srgbClr val="6600FF"/>
              </a:solidFill>
              <a:latin typeface="Times New Roman" panose="02020603050405020304" pitchFamily="18" charset="0"/>
            </a:endParaRPr>
          </a:p>
          <a:p>
            <a:pPr>
              <a:lnSpc>
                <a:spcPct val="135000"/>
              </a:lnSpc>
              <a:spcBef>
                <a:spcPct val="50000"/>
              </a:spcBef>
              <a:buClr>
                <a:srgbClr val="000000"/>
              </a:buClr>
              <a:buSzPct val="90000"/>
              <a:buFont typeface="Symbol" panose="05050102010706020507" pitchFamily="18" charset="2"/>
            </a:pPr>
            <a:r>
              <a:rPr lang="zh-CN" altLang="en-US" b="1">
                <a:solidFill>
                  <a:srgbClr val="6600FF"/>
                </a:solidFill>
                <a:latin typeface="Times New Roman" panose="02020603050405020304" pitchFamily="18" charset="0"/>
              </a:rPr>
              <a:t>        </a:t>
            </a:r>
            <a:r>
              <a:rPr lang="zh-CN" altLang="zh-CN" b="1" dirty="0">
                <a:solidFill>
                  <a:schemeClr val="hlink"/>
                </a:solidFill>
                <a:latin typeface="Times New Roman" panose="02020603050405020304" pitchFamily="18" charset="0"/>
              </a:rPr>
              <a:t>BJT是由两个PN结组成的。</a:t>
            </a:r>
            <a:endParaRPr lang="zh-CN" altLang="en-US" b="1">
              <a:solidFill>
                <a:schemeClr val="hlink"/>
              </a:solidFill>
              <a:latin typeface="Times New Roman" panose="02020603050405020304" pitchFamily="18" charset="0"/>
            </a:endParaRPr>
          </a:p>
        </p:txBody>
      </p:sp>
      <p:sp>
        <p:nvSpPr>
          <p:cNvPr id="494598" name="文本框 494597"/>
          <p:cNvSpPr txBox="1"/>
          <p:nvPr/>
        </p:nvSpPr>
        <p:spPr>
          <a:xfrm>
            <a:off x="1422400" y="5572760"/>
            <a:ext cx="7110413" cy="519113"/>
          </a:xfrm>
          <a:prstGeom prst="rect">
            <a:avLst/>
          </a:prstGeom>
          <a:noFill/>
          <a:ln w="12700">
            <a:noFill/>
          </a:ln>
        </p:spPr>
        <p:txBody>
          <a:bodyPr>
            <a:spAutoFit/>
          </a:bodyPr>
          <a:lstStyle/>
          <a:p>
            <a:pPr>
              <a:spcBef>
                <a:spcPct val="50000"/>
              </a:spcBef>
            </a:pPr>
            <a:endParaRPr dirty="0">
              <a:latin typeface="Times New Roman" panose="02020603050405020304" pitchFamily="18" charset="0"/>
            </a:endParaRPr>
          </a:p>
        </p:txBody>
      </p:sp>
      <p:sp>
        <p:nvSpPr>
          <p:cNvPr id="494600" name="文本框 494599"/>
          <p:cNvSpPr txBox="1"/>
          <p:nvPr/>
        </p:nvSpPr>
        <p:spPr>
          <a:xfrm>
            <a:off x="1285875" y="5347335"/>
            <a:ext cx="7291388" cy="519113"/>
          </a:xfrm>
          <a:prstGeom prst="rect">
            <a:avLst/>
          </a:prstGeom>
          <a:noFill/>
          <a:ln w="12700">
            <a:noFill/>
          </a:ln>
        </p:spPr>
        <p:txBody>
          <a:bodyPr>
            <a:spAutoFit/>
          </a:bodyPr>
          <a:lstStyle/>
          <a:p>
            <a:pPr>
              <a:spcBef>
                <a:spcPct val="50000"/>
              </a:spcBef>
            </a:pPr>
            <a:r>
              <a:rPr lang="zh-CN" altLang="en-US" dirty="0">
                <a:latin typeface="黑体" panose="02010609060101010101" pitchFamily="2" charset="-122"/>
                <a:ea typeface="黑体" panose="02010609060101010101" pitchFamily="2" charset="-122"/>
              </a:rPr>
              <a:t>分为</a:t>
            </a:r>
            <a:r>
              <a:rPr lang="en-US" altLang="zh-CN">
                <a:latin typeface="黑体" panose="02010609060101010101" pitchFamily="2" charset="-122"/>
                <a:ea typeface="黑体" panose="02010609060101010101" pitchFamily="2" charset="-122"/>
              </a:rPr>
              <a:t>:</a:t>
            </a:r>
            <a:r>
              <a:rPr lang="en-US" altLang="zh-CN" dirty="0">
                <a:solidFill>
                  <a:srgbClr val="FF00FF"/>
                </a:solidFill>
                <a:latin typeface="黑体" panose="02010609060101010101" pitchFamily="2" charset="-122"/>
                <a:ea typeface="黑体" panose="02010609060101010101" pitchFamily="2" charset="-122"/>
              </a:rPr>
              <a:t>NPN</a:t>
            </a:r>
            <a:r>
              <a:rPr lang="zh-CN" altLang="en-US" dirty="0">
                <a:solidFill>
                  <a:srgbClr val="FF00FF"/>
                </a:solidFill>
                <a:latin typeface="黑体" panose="02010609060101010101" pitchFamily="2" charset="-122"/>
                <a:ea typeface="黑体" panose="02010609060101010101" pitchFamily="2" charset="-122"/>
              </a:rPr>
              <a:t>、</a:t>
            </a:r>
            <a:r>
              <a:rPr lang="en-US" altLang="zh-CN" dirty="0">
                <a:solidFill>
                  <a:srgbClr val="FF00FF"/>
                </a:solidFill>
                <a:latin typeface="黑体" panose="02010609060101010101" pitchFamily="2" charset="-122"/>
                <a:ea typeface="黑体" panose="02010609060101010101" pitchFamily="2" charset="-122"/>
              </a:rPr>
              <a:t>PNP</a:t>
            </a:r>
            <a:r>
              <a:rPr lang="zh-CN" altLang="en-US" dirty="0">
                <a:solidFill>
                  <a:srgbClr val="FF00FF"/>
                </a:solidFill>
                <a:latin typeface="黑体" panose="02010609060101010101" pitchFamily="2" charset="-122"/>
                <a:ea typeface="黑体" panose="02010609060101010101" pitchFamily="2" charset="-122"/>
              </a:rPr>
              <a:t>两种类型</a:t>
            </a:r>
            <a:endParaRPr lang="zh-CN" altLang="en-US" dirty="0">
              <a:solidFill>
                <a:srgbClr val="FF00FF"/>
              </a:solidFill>
              <a:latin typeface="黑体" panose="02010609060101010101" pitchFamily="2" charset="-122"/>
              <a:ea typeface="黑体" panose="02010609060101010101" pitchFamily="2" charset="-122"/>
            </a:endParaRPr>
          </a:p>
        </p:txBody>
      </p:sp>
      <p:sp>
        <p:nvSpPr>
          <p:cNvPr id="461828" name="矩形 461827">
            <a:hlinkClick r:id="" action="ppaction://noaction"/>
          </p:cNvPr>
          <p:cNvSpPr/>
          <p:nvPr/>
        </p:nvSpPr>
        <p:spPr>
          <a:xfrm>
            <a:off x="2241233" y="394653"/>
            <a:ext cx="3833812" cy="609600"/>
          </a:xfrm>
          <a:prstGeom prst="rect">
            <a:avLst/>
          </a:prstGeom>
          <a:noFill/>
          <a:ln w="12700">
            <a:noFill/>
          </a:ln>
        </p:spPr>
        <p:txBody>
          <a:bodyPr/>
          <a:p>
            <a:pPr marL="457200" indent="-457200">
              <a:lnSpc>
                <a:spcPct val="120000"/>
              </a:lnSpc>
              <a:spcBef>
                <a:spcPct val="20000"/>
              </a:spcBef>
              <a:buClr>
                <a:schemeClr val="tx2"/>
              </a:buClr>
              <a:buSzPct val="90000"/>
              <a:buFont typeface="Symbol" panose="05050102010706020507" pitchFamily="18" charset="2"/>
            </a:pPr>
            <a:r>
              <a:rPr lang="en-US" altLang="zh-CN" sz="3200" b="1" dirty="0">
                <a:solidFill>
                  <a:srgbClr val="FF00FF"/>
                </a:solidFill>
                <a:latin typeface="黑体" panose="02010609060101010101" pitchFamily="2" charset="-122"/>
                <a:ea typeface="黑体" panose="02010609060101010101" pitchFamily="2" charset="-122"/>
              </a:rPr>
              <a:t>3.1.2 </a:t>
            </a:r>
            <a:r>
              <a:rPr lang="zh-CN" altLang="en-US" sz="3200" b="1" dirty="0">
                <a:solidFill>
                  <a:srgbClr val="FF00FF"/>
                </a:solidFill>
                <a:latin typeface="黑体" panose="02010609060101010101" pitchFamily="2" charset="-122"/>
                <a:ea typeface="黑体" panose="02010609060101010101" pitchFamily="2" charset="-122"/>
              </a:rPr>
              <a:t>晶体三极管</a:t>
            </a:r>
            <a:endParaRPr lang="zh-CN" altLang="en-US" sz="3200" b="1">
              <a:solidFill>
                <a:srgbClr val="FF00FF"/>
              </a:solidFill>
              <a:latin typeface="黑体" panose="02010609060101010101" pitchFamily="2" charset="-122"/>
              <a:ea typeface="黑体" panose="02010609060101010101" pitchFamily="2" charset="-122"/>
            </a:endParaRP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44" name="对象 522243"/>
          <p:cNvGraphicFramePr/>
          <p:nvPr/>
        </p:nvGraphicFramePr>
        <p:xfrm>
          <a:off x="2276475" y="2438400"/>
          <a:ext cx="6105525" cy="3402013"/>
        </p:xfrm>
        <a:graphic>
          <a:graphicData uri="http://schemas.openxmlformats.org/presentationml/2006/ole">
            <mc:AlternateContent xmlns:mc="http://schemas.openxmlformats.org/markup-compatibility/2006">
              <mc:Choice xmlns:v="urn:schemas-microsoft-com:vml" Requires="v">
                <p:oleObj spid="_x0000_s3080" name="" r:id="rId1" imgW="8632825" imgH="4813935" progId="Visio.Drawing.11">
                  <p:embed/>
                </p:oleObj>
              </mc:Choice>
              <mc:Fallback>
                <p:oleObj name="" r:id="rId1" imgW="8632825" imgH="4813935" progId="Visio.Drawing.11">
                  <p:embed/>
                  <p:pic>
                    <p:nvPicPr>
                      <p:cNvPr id="0" name="图片 3075"/>
                      <p:cNvPicPr/>
                      <p:nvPr/>
                    </p:nvPicPr>
                    <p:blipFill>
                      <a:blip r:embed="rId2"/>
                      <a:stretch>
                        <a:fillRect/>
                      </a:stretch>
                    </p:blipFill>
                    <p:spPr>
                      <a:xfrm>
                        <a:off x="2276475" y="2438400"/>
                        <a:ext cx="6105525" cy="3402013"/>
                      </a:xfrm>
                      <a:prstGeom prst="rect">
                        <a:avLst/>
                      </a:prstGeom>
                      <a:noFill/>
                      <a:ln w="38100">
                        <a:noFill/>
                        <a:miter/>
                      </a:ln>
                    </p:spPr>
                  </p:pic>
                </p:oleObj>
              </mc:Fallback>
            </mc:AlternateContent>
          </a:graphicData>
        </a:graphic>
      </p:graphicFrame>
      <p:sp>
        <p:nvSpPr>
          <p:cNvPr id="522245" name="文本框 522244"/>
          <p:cNvSpPr txBox="1"/>
          <p:nvPr/>
        </p:nvSpPr>
        <p:spPr>
          <a:xfrm>
            <a:off x="3222625" y="1042988"/>
            <a:ext cx="3825875" cy="519112"/>
          </a:xfrm>
          <a:prstGeom prst="rect">
            <a:avLst/>
          </a:prstGeom>
          <a:noFill/>
          <a:ln w="12700">
            <a:noFill/>
          </a:ln>
        </p:spPr>
        <p:txBody>
          <a:bodyPr>
            <a:spAutoFit/>
          </a:bodyPr>
          <a:lstStyle/>
          <a:p>
            <a:pPr>
              <a:spcBef>
                <a:spcPct val="50000"/>
              </a:spcBef>
            </a:pPr>
            <a:r>
              <a:rPr lang="en-US" altLang="zh-CN" b="1" dirty="0">
                <a:solidFill>
                  <a:schemeClr val="tx2"/>
                </a:solidFill>
                <a:latin typeface="仿宋_GB2312" pitchFamily="49" charset="-122"/>
                <a:ea typeface="仿宋_GB2312" pitchFamily="49" charset="-122"/>
              </a:rPr>
              <a:t>NPN</a:t>
            </a:r>
            <a:r>
              <a:rPr lang="zh-CN" altLang="en-US" b="1" dirty="0">
                <a:solidFill>
                  <a:schemeClr val="tx2"/>
                </a:solidFill>
                <a:latin typeface="仿宋_GB2312" pitchFamily="49" charset="-122"/>
                <a:ea typeface="仿宋_GB2312" pitchFamily="49" charset="-122"/>
              </a:rPr>
              <a:t>型三极管的截面图</a:t>
            </a:r>
            <a:endParaRPr lang="zh-CN" altLang="en-US" b="1" dirty="0">
              <a:solidFill>
                <a:schemeClr val="tx2"/>
              </a:solidFill>
              <a:latin typeface="仿宋_GB2312" pitchFamily="49" charset="-122"/>
              <a:ea typeface="仿宋_GB2312" pitchFamily="49" charset="-122"/>
            </a:endParaRP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矩形 518145"/>
          <p:cNvSpPr/>
          <p:nvPr/>
        </p:nvSpPr>
        <p:spPr>
          <a:xfrm>
            <a:off x="1700213" y="762000"/>
            <a:ext cx="1676400" cy="457200"/>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2800" dirty="0">
                <a:solidFill>
                  <a:schemeClr val="hlink"/>
                </a:solidFill>
                <a:latin typeface="黑体" panose="02010609060101010101" pitchFamily="2" charset="-122"/>
                <a:ea typeface="黑体" panose="02010609060101010101" pitchFamily="2" charset="-122"/>
              </a:rPr>
              <a:t>NPN</a:t>
            </a:r>
            <a:r>
              <a:rPr lang="zh-CN" altLang="en-US" sz="2800" dirty="0">
                <a:solidFill>
                  <a:schemeClr val="hlink"/>
                </a:solidFill>
                <a:latin typeface="黑体" panose="02010609060101010101" pitchFamily="2" charset="-122"/>
                <a:ea typeface="黑体" panose="02010609060101010101" pitchFamily="2" charset="-122"/>
              </a:rPr>
              <a:t>型</a:t>
            </a:r>
            <a:endParaRPr lang="zh-CN" altLang="en-US" sz="2800" dirty="0">
              <a:solidFill>
                <a:schemeClr val="hlink"/>
              </a:solidFill>
              <a:latin typeface="黑体" panose="02010609060101010101" pitchFamily="2" charset="-122"/>
              <a:ea typeface="黑体" panose="02010609060101010101" pitchFamily="2" charset="-122"/>
            </a:endParaRPr>
          </a:p>
        </p:txBody>
      </p:sp>
      <p:sp>
        <p:nvSpPr>
          <p:cNvPr id="518147" name="矩形 518146"/>
          <p:cNvSpPr/>
          <p:nvPr/>
        </p:nvSpPr>
        <p:spPr>
          <a:xfrm>
            <a:off x="6272213" y="762000"/>
            <a:ext cx="1676400" cy="457200"/>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2800" dirty="0">
                <a:solidFill>
                  <a:schemeClr val="hlink"/>
                </a:solidFill>
                <a:latin typeface="黑体" panose="02010609060101010101" pitchFamily="2" charset="-122"/>
                <a:ea typeface="黑体" panose="02010609060101010101" pitchFamily="2" charset="-122"/>
              </a:rPr>
              <a:t>PNP</a:t>
            </a:r>
            <a:r>
              <a:rPr lang="zh-CN" altLang="en-US" sz="2800" dirty="0">
                <a:solidFill>
                  <a:schemeClr val="hlink"/>
                </a:solidFill>
                <a:latin typeface="黑体" panose="02010609060101010101" pitchFamily="2" charset="-122"/>
                <a:ea typeface="黑体" panose="02010609060101010101" pitchFamily="2" charset="-122"/>
              </a:rPr>
              <a:t>型</a:t>
            </a:r>
            <a:endParaRPr lang="zh-CN" altLang="en-US" sz="2800" dirty="0">
              <a:solidFill>
                <a:schemeClr val="hlink"/>
              </a:solidFill>
              <a:latin typeface="黑体" panose="02010609060101010101" pitchFamily="2" charset="-122"/>
              <a:ea typeface="黑体" panose="02010609060101010101" pitchFamily="2" charset="-122"/>
            </a:endParaRPr>
          </a:p>
        </p:txBody>
      </p:sp>
      <p:sp>
        <p:nvSpPr>
          <p:cNvPr id="518148" name="文本框 518147"/>
          <p:cNvSpPr txBox="1"/>
          <p:nvPr/>
        </p:nvSpPr>
        <p:spPr>
          <a:xfrm>
            <a:off x="481013" y="3352800"/>
            <a:ext cx="1219200" cy="519113"/>
          </a:xfrm>
          <a:prstGeom prst="rect">
            <a:avLst/>
          </a:prstGeom>
          <a:noFill/>
          <a:ln w="9525">
            <a:noFill/>
          </a:ln>
        </p:spPr>
        <p:txBody>
          <a:bodyPr>
            <a:spAutoFit/>
          </a:bodyPr>
          <a:lstStyle/>
          <a:p>
            <a:pPr eaLnBrk="0" hangingPunct="0">
              <a:spcBef>
                <a:spcPct val="50000"/>
              </a:spcBef>
            </a:pPr>
            <a:r>
              <a:rPr lang="zh-CN" altLang="zh-CN" b="1" dirty="0">
                <a:solidFill>
                  <a:srgbClr val="FF3300"/>
                </a:solidFill>
                <a:latin typeface="Times New Roman" panose="02020603050405020304" pitchFamily="18" charset="0"/>
                <a:ea typeface="楷体_GB2312" pitchFamily="49" charset="-122"/>
              </a:rPr>
              <a:t>符号:</a:t>
            </a:r>
            <a:endParaRPr lang="en-US" altLang="zh-CN" b="1">
              <a:solidFill>
                <a:srgbClr val="FF3300"/>
              </a:solidFill>
              <a:latin typeface="Times New Roman" panose="02020603050405020304" pitchFamily="18" charset="0"/>
              <a:ea typeface="楷体_GB2312" pitchFamily="49" charset="-122"/>
            </a:endParaRPr>
          </a:p>
        </p:txBody>
      </p:sp>
      <p:pic>
        <p:nvPicPr>
          <p:cNvPr id="518149" name="图片 518148"/>
          <p:cNvPicPr>
            <a:picLocks noChangeAspect="1"/>
          </p:cNvPicPr>
          <p:nvPr/>
        </p:nvPicPr>
        <p:blipFill>
          <a:blip r:embed="rId1"/>
          <a:stretch>
            <a:fillRect/>
          </a:stretch>
        </p:blipFill>
        <p:spPr>
          <a:xfrm>
            <a:off x="1547813" y="3362325"/>
            <a:ext cx="2209800" cy="1566863"/>
          </a:xfrm>
          <a:prstGeom prst="rect">
            <a:avLst/>
          </a:prstGeom>
          <a:noFill/>
          <a:ln w="12700">
            <a:noFill/>
          </a:ln>
        </p:spPr>
      </p:pic>
      <p:pic>
        <p:nvPicPr>
          <p:cNvPr id="518150" name="图片 518149"/>
          <p:cNvPicPr>
            <a:picLocks noChangeAspect="1"/>
          </p:cNvPicPr>
          <p:nvPr/>
        </p:nvPicPr>
        <p:blipFill>
          <a:blip r:embed="rId2"/>
          <a:stretch>
            <a:fillRect/>
          </a:stretch>
        </p:blipFill>
        <p:spPr>
          <a:xfrm>
            <a:off x="6119813" y="3352800"/>
            <a:ext cx="2209800" cy="1568450"/>
          </a:xfrm>
          <a:prstGeom prst="rect">
            <a:avLst/>
          </a:prstGeom>
          <a:noFill/>
          <a:ln w="12700">
            <a:noFill/>
          </a:ln>
        </p:spPr>
      </p:pic>
      <p:sp>
        <p:nvSpPr>
          <p:cNvPr id="518151" name="矩形 518150"/>
          <p:cNvSpPr/>
          <p:nvPr/>
        </p:nvSpPr>
        <p:spPr>
          <a:xfrm>
            <a:off x="827088" y="5084763"/>
            <a:ext cx="7467600" cy="1600200"/>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Char char="¨"/>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SzTx/>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buNone/>
            </a:pPr>
            <a:r>
              <a:rPr lang="en-US" altLang="zh-CN" sz="2400" b="1" dirty="0">
                <a:solidFill>
                  <a:srgbClr val="FF0000"/>
                </a:solidFill>
              </a:rPr>
              <a:t>  </a:t>
            </a:r>
            <a:r>
              <a:rPr lang="zh-CN" altLang="en-US" sz="2400" b="1" dirty="0">
                <a:solidFill>
                  <a:srgbClr val="FF0000"/>
                </a:solidFill>
              </a:rPr>
              <a:t>三极管的结构特点</a:t>
            </a:r>
            <a:r>
              <a:rPr lang="en-US" altLang="zh-CN" sz="2400" b="1">
                <a:solidFill>
                  <a:srgbClr val="FF0000"/>
                </a:solidFill>
              </a:rPr>
              <a:t>:</a:t>
            </a:r>
            <a:endParaRPr lang="en-US" altLang="zh-CN" sz="2400" b="1">
              <a:solidFill>
                <a:srgbClr val="FF0000"/>
              </a:solidFill>
            </a:endParaRPr>
          </a:p>
          <a:p>
            <a:pPr lvl="0">
              <a:buNone/>
            </a:pPr>
            <a:r>
              <a:rPr lang="zh-CN" altLang="en-US" sz="2400" b="1" dirty="0">
                <a:solidFill>
                  <a:schemeClr val="tx2"/>
                </a:solidFill>
              </a:rPr>
              <a:t>（</a:t>
            </a:r>
            <a:r>
              <a:rPr lang="en-US" altLang="zh-CN" sz="2400" b="1" dirty="0">
                <a:solidFill>
                  <a:schemeClr val="tx2"/>
                </a:solidFill>
              </a:rPr>
              <a:t>1</a:t>
            </a:r>
            <a:r>
              <a:rPr lang="zh-CN" altLang="en-US" sz="2400" b="1" dirty="0">
                <a:solidFill>
                  <a:schemeClr val="tx2"/>
                </a:solidFill>
              </a:rPr>
              <a:t>）发射区的掺杂浓度＞＞集电区掺杂浓度。</a:t>
            </a:r>
            <a:endParaRPr lang="zh-CN" altLang="en-US" sz="2400" b="1" dirty="0">
              <a:solidFill>
                <a:schemeClr val="tx2"/>
              </a:solidFill>
            </a:endParaRPr>
          </a:p>
          <a:p>
            <a:pPr lvl="0">
              <a:buNone/>
            </a:pPr>
            <a:r>
              <a:rPr lang="zh-CN" altLang="en-US" sz="2400" b="1" dirty="0">
                <a:solidFill>
                  <a:schemeClr val="hlink"/>
                </a:solidFill>
              </a:rPr>
              <a:t>（</a:t>
            </a:r>
            <a:r>
              <a:rPr lang="en-US" altLang="zh-CN" sz="2400" b="1" dirty="0">
                <a:solidFill>
                  <a:schemeClr val="hlink"/>
                </a:solidFill>
              </a:rPr>
              <a:t>2</a:t>
            </a:r>
            <a:r>
              <a:rPr lang="zh-CN" altLang="en-US" sz="2400" b="1" dirty="0">
                <a:solidFill>
                  <a:schemeClr val="hlink"/>
                </a:solidFill>
              </a:rPr>
              <a:t>）基区要制造得很薄且浓度很低。</a:t>
            </a:r>
            <a:endParaRPr lang="zh-CN" altLang="en-US" sz="2400" b="1" dirty="0">
              <a:solidFill>
                <a:srgbClr val="FF0000"/>
              </a:solidFill>
            </a:endParaRPr>
          </a:p>
        </p:txBody>
      </p:sp>
      <p:grpSp>
        <p:nvGrpSpPr>
          <p:cNvPr id="518152" name="组合 518151"/>
          <p:cNvGrpSpPr/>
          <p:nvPr/>
        </p:nvGrpSpPr>
        <p:grpSpPr>
          <a:xfrm>
            <a:off x="252413" y="1371600"/>
            <a:ext cx="4244975" cy="1984375"/>
            <a:chOff x="144" y="1056"/>
            <a:chExt cx="2674" cy="1250"/>
          </a:xfrm>
        </p:grpSpPr>
        <p:sp>
          <p:nvSpPr>
            <p:cNvPr id="518153" name="椭圆 518152"/>
            <p:cNvSpPr/>
            <p:nvPr/>
          </p:nvSpPr>
          <p:spPr>
            <a:xfrm>
              <a:off x="2493" y="1540"/>
              <a:ext cx="53" cy="57"/>
            </a:xfrm>
            <a:prstGeom prst="ellipse">
              <a:avLst/>
            </a:prstGeom>
            <a:noFill/>
            <a:ln w="15875" cap="flat" cmpd="sng">
              <a:solidFill>
                <a:srgbClr val="000000"/>
              </a:solidFill>
              <a:prstDash val="solid"/>
              <a:headEnd type="none" w="med" len="med"/>
              <a:tailEnd type="none" w="med" len="med"/>
            </a:ln>
          </p:spPr>
          <p:txBody>
            <a:bodyPr/>
            <a:lstStyle/>
            <a:p>
              <a:endParaRPr lang="zh-CN" altLang="en-US"/>
            </a:p>
          </p:txBody>
        </p:sp>
        <p:sp>
          <p:nvSpPr>
            <p:cNvPr id="518154" name="椭圆 518153"/>
            <p:cNvSpPr/>
            <p:nvPr/>
          </p:nvSpPr>
          <p:spPr>
            <a:xfrm>
              <a:off x="452" y="1555"/>
              <a:ext cx="53" cy="57"/>
            </a:xfrm>
            <a:prstGeom prst="ellipse">
              <a:avLst/>
            </a:prstGeom>
            <a:noFill/>
            <a:ln w="15875" cap="flat" cmpd="sng">
              <a:solidFill>
                <a:srgbClr val="000000"/>
              </a:solidFill>
              <a:prstDash val="solid"/>
              <a:headEnd type="none" w="med" len="med"/>
              <a:tailEnd type="none" w="med" len="med"/>
            </a:ln>
          </p:spPr>
          <p:txBody>
            <a:bodyPr/>
            <a:lstStyle/>
            <a:p>
              <a:endParaRPr lang="zh-CN" altLang="en-US"/>
            </a:p>
          </p:txBody>
        </p:sp>
        <p:sp>
          <p:nvSpPr>
            <p:cNvPr id="518155" name="矩形 518154"/>
            <p:cNvSpPr/>
            <p:nvPr/>
          </p:nvSpPr>
          <p:spPr>
            <a:xfrm>
              <a:off x="320" y="1484"/>
              <a:ext cx="61" cy="221"/>
            </a:xfrm>
            <a:prstGeom prst="rect">
              <a:avLst/>
            </a:prstGeom>
            <a:noFill/>
            <a:ln w="9525">
              <a:noFill/>
            </a:ln>
          </p:spPr>
          <p:txBody>
            <a:bodyPr wrap="none" lIns="0" tIns="0" rIns="0" bIns="0">
              <a:spAutoFit/>
            </a:bodyPr>
            <a:lstStyle/>
            <a:p>
              <a:pPr algn="ctr" eaLnBrk="0" hangingPunct="0"/>
              <a:r>
                <a:rPr lang="en-US" altLang="zh-CN" sz="2300" i="1">
                  <a:solidFill>
                    <a:srgbClr val="FFFFFF"/>
                  </a:solidFill>
                  <a:latin typeface="Times New Roman" panose="02020603050405020304" pitchFamily="18" charset="0"/>
                </a:rPr>
                <a:t>-</a:t>
              </a:r>
              <a:endParaRPr lang="en-US" altLang="zh-CN" sz="2400" b="1">
                <a:latin typeface="Times New Roman" panose="02020603050405020304" pitchFamily="18" charset="0"/>
              </a:endParaRPr>
            </a:p>
          </p:txBody>
        </p:sp>
        <p:sp>
          <p:nvSpPr>
            <p:cNvPr id="518156" name="直接连接符 518155"/>
            <p:cNvSpPr/>
            <p:nvPr/>
          </p:nvSpPr>
          <p:spPr>
            <a:xfrm flipV="1">
              <a:off x="1400" y="1962"/>
              <a:ext cx="1" cy="38"/>
            </a:xfrm>
            <a:prstGeom prst="line">
              <a:avLst/>
            </a:prstGeom>
            <a:ln w="15875" cap="flat" cmpd="sng">
              <a:solidFill>
                <a:srgbClr val="000000"/>
              </a:solidFill>
              <a:prstDash val="solid"/>
              <a:headEnd type="none" w="med" len="med"/>
              <a:tailEnd type="none" w="med" len="med"/>
            </a:ln>
          </p:spPr>
        </p:sp>
        <p:sp>
          <p:nvSpPr>
            <p:cNvPr id="518157" name="椭圆 518156"/>
            <p:cNvSpPr/>
            <p:nvPr/>
          </p:nvSpPr>
          <p:spPr>
            <a:xfrm>
              <a:off x="1374" y="2000"/>
              <a:ext cx="53" cy="57"/>
            </a:xfrm>
            <a:prstGeom prst="ellipse">
              <a:avLst/>
            </a:prstGeom>
            <a:noFill/>
            <a:ln w="15875" cap="flat" cmpd="sng">
              <a:solidFill>
                <a:srgbClr val="000000"/>
              </a:solidFill>
              <a:prstDash val="solid"/>
              <a:headEnd type="none" w="med" len="med"/>
              <a:tailEnd type="none" w="med" len="med"/>
            </a:ln>
          </p:spPr>
          <p:txBody>
            <a:bodyPr/>
            <a:lstStyle/>
            <a:p>
              <a:endParaRPr lang="zh-CN" altLang="en-US"/>
            </a:p>
          </p:txBody>
        </p:sp>
        <p:sp>
          <p:nvSpPr>
            <p:cNvPr id="518158" name="矩形 518157"/>
            <p:cNvSpPr/>
            <p:nvPr/>
          </p:nvSpPr>
          <p:spPr>
            <a:xfrm>
              <a:off x="1256" y="1773"/>
              <a:ext cx="61" cy="221"/>
            </a:xfrm>
            <a:prstGeom prst="rect">
              <a:avLst/>
            </a:prstGeom>
            <a:noFill/>
            <a:ln w="9525">
              <a:noFill/>
            </a:ln>
          </p:spPr>
          <p:txBody>
            <a:bodyPr wrap="none" lIns="0" tIns="0" rIns="0" bIns="0">
              <a:spAutoFit/>
            </a:bodyPr>
            <a:lstStyle/>
            <a:p>
              <a:pPr algn="ctr" eaLnBrk="0" hangingPunct="0"/>
              <a:r>
                <a:rPr lang="en-US" altLang="zh-CN" sz="2300" i="1">
                  <a:solidFill>
                    <a:srgbClr val="FFFFFF"/>
                  </a:solidFill>
                  <a:latin typeface="Times New Roman" panose="02020603050405020304" pitchFamily="18" charset="0"/>
                </a:rPr>
                <a:t>-</a:t>
              </a:r>
              <a:endParaRPr lang="en-US" altLang="zh-CN" sz="2400" b="1">
                <a:latin typeface="Times New Roman" panose="02020603050405020304" pitchFamily="18" charset="0"/>
              </a:endParaRPr>
            </a:p>
          </p:txBody>
        </p:sp>
        <p:sp>
          <p:nvSpPr>
            <p:cNvPr id="518159" name="矩形 518158"/>
            <p:cNvSpPr/>
            <p:nvPr/>
          </p:nvSpPr>
          <p:spPr>
            <a:xfrm>
              <a:off x="778" y="1294"/>
              <a:ext cx="1423" cy="523"/>
            </a:xfrm>
            <a:prstGeom prst="rect">
              <a:avLst/>
            </a:prstGeom>
            <a:noFill/>
            <a:ln w="46038" cap="flat" cmpd="sng">
              <a:solidFill>
                <a:srgbClr val="8000FF"/>
              </a:solidFill>
              <a:prstDash val="solid"/>
              <a:miter/>
              <a:headEnd type="none" w="med" len="med"/>
              <a:tailEnd type="none" w="med" len="med"/>
            </a:ln>
          </p:spPr>
          <p:txBody>
            <a:bodyPr/>
            <a:lstStyle/>
            <a:p>
              <a:endParaRPr lang="zh-CN" altLang="en-US"/>
            </a:p>
          </p:txBody>
        </p:sp>
        <p:sp>
          <p:nvSpPr>
            <p:cNvPr id="518160" name="直接连接符 518159"/>
            <p:cNvSpPr/>
            <p:nvPr/>
          </p:nvSpPr>
          <p:spPr>
            <a:xfrm flipH="1">
              <a:off x="1242" y="1283"/>
              <a:ext cx="0" cy="540"/>
            </a:xfrm>
            <a:prstGeom prst="line">
              <a:avLst/>
            </a:prstGeom>
            <a:ln w="46038" cap="flat" cmpd="sng">
              <a:solidFill>
                <a:srgbClr val="8000FF"/>
              </a:solidFill>
              <a:prstDash val="solid"/>
              <a:headEnd type="none" w="med" len="med"/>
              <a:tailEnd type="none" w="med" len="med"/>
            </a:ln>
          </p:spPr>
        </p:sp>
        <p:sp>
          <p:nvSpPr>
            <p:cNvPr id="518161" name="直接连接符 518160"/>
            <p:cNvSpPr/>
            <p:nvPr/>
          </p:nvSpPr>
          <p:spPr>
            <a:xfrm>
              <a:off x="1648" y="1294"/>
              <a:ext cx="1" cy="518"/>
            </a:xfrm>
            <a:prstGeom prst="line">
              <a:avLst/>
            </a:prstGeom>
            <a:ln w="46038" cap="flat" cmpd="sng">
              <a:solidFill>
                <a:srgbClr val="8000FF"/>
              </a:solidFill>
              <a:prstDash val="solid"/>
              <a:headEnd type="none" w="med" len="med"/>
              <a:tailEnd type="none" w="med" len="med"/>
            </a:ln>
          </p:spPr>
        </p:sp>
        <p:sp>
          <p:nvSpPr>
            <p:cNvPr id="518162" name="直接连接符 518161"/>
            <p:cNvSpPr/>
            <p:nvPr/>
          </p:nvSpPr>
          <p:spPr>
            <a:xfrm flipH="1">
              <a:off x="2201" y="1579"/>
              <a:ext cx="274" cy="1"/>
            </a:xfrm>
            <a:prstGeom prst="line">
              <a:avLst/>
            </a:prstGeom>
            <a:ln w="15875" cap="flat" cmpd="sng">
              <a:solidFill>
                <a:srgbClr val="800000"/>
              </a:solidFill>
              <a:prstDash val="solid"/>
              <a:headEnd type="none" w="med" len="med"/>
              <a:tailEnd type="none" w="med" len="med"/>
            </a:ln>
          </p:spPr>
        </p:sp>
        <p:sp>
          <p:nvSpPr>
            <p:cNvPr id="518163" name="直接连接符 518162"/>
            <p:cNvSpPr/>
            <p:nvPr/>
          </p:nvSpPr>
          <p:spPr>
            <a:xfrm>
              <a:off x="511" y="1579"/>
              <a:ext cx="273" cy="1"/>
            </a:xfrm>
            <a:prstGeom prst="line">
              <a:avLst/>
            </a:prstGeom>
            <a:ln w="15875" cap="flat" cmpd="sng">
              <a:solidFill>
                <a:srgbClr val="800000"/>
              </a:solidFill>
              <a:prstDash val="solid"/>
              <a:headEnd type="none" w="med" len="med"/>
              <a:tailEnd type="none" w="med" len="med"/>
            </a:ln>
          </p:spPr>
        </p:sp>
        <p:sp>
          <p:nvSpPr>
            <p:cNvPr id="518164" name="直接连接符 518163"/>
            <p:cNvSpPr/>
            <p:nvPr/>
          </p:nvSpPr>
          <p:spPr>
            <a:xfrm>
              <a:off x="1400" y="1821"/>
              <a:ext cx="1" cy="141"/>
            </a:xfrm>
            <a:prstGeom prst="line">
              <a:avLst/>
            </a:prstGeom>
            <a:ln w="15875" cap="flat" cmpd="sng">
              <a:solidFill>
                <a:srgbClr val="800000"/>
              </a:solidFill>
              <a:prstDash val="solid"/>
              <a:headEnd type="none" w="med" len="med"/>
              <a:tailEnd type="none" w="med" len="med"/>
            </a:ln>
          </p:spPr>
        </p:sp>
        <p:sp>
          <p:nvSpPr>
            <p:cNvPr id="518165" name="矩形 518164"/>
            <p:cNvSpPr/>
            <p:nvPr/>
          </p:nvSpPr>
          <p:spPr>
            <a:xfrm>
              <a:off x="965" y="1358"/>
              <a:ext cx="139" cy="230"/>
            </a:xfrm>
            <a:prstGeom prst="rect">
              <a:avLst/>
            </a:prstGeom>
            <a:noFill/>
            <a:ln w="9525">
              <a:noFill/>
            </a:ln>
          </p:spPr>
          <p:txBody>
            <a:bodyPr wrap="none" lIns="0" tIns="0" rIns="0" bIns="0">
              <a:spAutoFit/>
            </a:bodyPr>
            <a:lstStyle/>
            <a:p>
              <a:pPr algn="ctr" eaLnBrk="0" hangingPunct="0"/>
              <a:r>
                <a:rPr lang="en-US" altLang="zh-CN" sz="2400" b="1">
                  <a:solidFill>
                    <a:srgbClr val="FF0080"/>
                  </a:solidFill>
                  <a:latin typeface="Times New Roman" panose="02020603050405020304" pitchFamily="18" charset="0"/>
                </a:rPr>
                <a:t>N</a:t>
              </a:r>
              <a:endParaRPr lang="en-US" altLang="zh-CN" sz="2400" b="1">
                <a:latin typeface="Times New Roman" panose="02020603050405020304" pitchFamily="18" charset="0"/>
              </a:endParaRPr>
            </a:p>
          </p:txBody>
        </p:sp>
        <p:sp>
          <p:nvSpPr>
            <p:cNvPr id="518166" name="矩形 518165"/>
            <p:cNvSpPr/>
            <p:nvPr/>
          </p:nvSpPr>
          <p:spPr>
            <a:xfrm>
              <a:off x="1877" y="1389"/>
              <a:ext cx="139" cy="230"/>
            </a:xfrm>
            <a:prstGeom prst="rect">
              <a:avLst/>
            </a:prstGeom>
            <a:noFill/>
            <a:ln w="9525">
              <a:noFill/>
            </a:ln>
          </p:spPr>
          <p:txBody>
            <a:bodyPr wrap="none" lIns="0" tIns="0" rIns="0" bIns="0">
              <a:spAutoFit/>
            </a:bodyPr>
            <a:lstStyle/>
            <a:p>
              <a:pPr algn="ctr" eaLnBrk="0" hangingPunct="0"/>
              <a:r>
                <a:rPr lang="en-US" altLang="zh-CN" sz="2400" b="1">
                  <a:solidFill>
                    <a:srgbClr val="FF0080"/>
                  </a:solidFill>
                  <a:latin typeface="Times New Roman" panose="02020603050405020304" pitchFamily="18" charset="0"/>
                </a:rPr>
                <a:t>N</a:t>
              </a:r>
              <a:endParaRPr lang="en-US" altLang="zh-CN" sz="2400" b="1">
                <a:latin typeface="Times New Roman" panose="02020603050405020304" pitchFamily="18" charset="0"/>
              </a:endParaRPr>
            </a:p>
          </p:txBody>
        </p:sp>
        <p:sp>
          <p:nvSpPr>
            <p:cNvPr id="518167" name="矩形 518166"/>
            <p:cNvSpPr/>
            <p:nvPr/>
          </p:nvSpPr>
          <p:spPr>
            <a:xfrm>
              <a:off x="1391" y="1358"/>
              <a:ext cx="117" cy="230"/>
            </a:xfrm>
            <a:prstGeom prst="rect">
              <a:avLst/>
            </a:prstGeom>
            <a:noFill/>
            <a:ln w="9525">
              <a:noFill/>
            </a:ln>
          </p:spPr>
          <p:txBody>
            <a:bodyPr wrap="none" lIns="0" tIns="0" rIns="0" bIns="0">
              <a:spAutoFit/>
            </a:bodyPr>
            <a:lstStyle/>
            <a:p>
              <a:pPr algn="ctr" eaLnBrk="0" hangingPunct="0"/>
              <a:r>
                <a:rPr lang="en-US" altLang="zh-CN" sz="2400" b="1">
                  <a:solidFill>
                    <a:srgbClr val="FF0080"/>
                  </a:solidFill>
                  <a:latin typeface="Times New Roman" panose="02020603050405020304" pitchFamily="18" charset="0"/>
                </a:rPr>
                <a:t>P</a:t>
              </a:r>
              <a:endParaRPr lang="en-US" altLang="zh-CN" sz="2400" b="1">
                <a:latin typeface="Times New Roman" panose="02020603050405020304" pitchFamily="18" charset="0"/>
              </a:endParaRPr>
            </a:p>
          </p:txBody>
        </p:sp>
        <p:sp>
          <p:nvSpPr>
            <p:cNvPr id="518168" name="矩形 518167"/>
            <p:cNvSpPr/>
            <p:nvPr/>
          </p:nvSpPr>
          <p:spPr>
            <a:xfrm>
              <a:off x="821" y="1604"/>
              <a:ext cx="408" cy="163"/>
            </a:xfrm>
            <a:prstGeom prst="rect">
              <a:avLst/>
            </a:prstGeom>
            <a:noFill/>
            <a:ln w="9525">
              <a:noFill/>
            </a:ln>
          </p:spPr>
          <p:txBody>
            <a:bodyPr wrap="none" lIns="0" tIns="0" rIns="0" bIns="0">
              <a:spAutoFit/>
            </a:bodyPr>
            <a:lstStyle/>
            <a:p>
              <a:pPr algn="ctr" eaLnBrk="0" hangingPunct="0"/>
              <a:r>
                <a:rPr lang="zh-CN" altLang="en-US" sz="1700" dirty="0">
                  <a:solidFill>
                    <a:srgbClr val="400000"/>
                  </a:solidFill>
                  <a:latin typeface="Times New Roman" panose="02020603050405020304" pitchFamily="18" charset="0"/>
                </a:rPr>
                <a:t>发射区</a:t>
              </a:r>
              <a:endParaRPr lang="zh-CN" altLang="en-US" sz="2400" b="1" dirty="0">
                <a:latin typeface="Times New Roman" panose="02020603050405020304" pitchFamily="18" charset="0"/>
              </a:endParaRPr>
            </a:p>
          </p:txBody>
        </p:sp>
        <p:sp>
          <p:nvSpPr>
            <p:cNvPr id="518169" name="矩形 518168"/>
            <p:cNvSpPr/>
            <p:nvPr/>
          </p:nvSpPr>
          <p:spPr>
            <a:xfrm>
              <a:off x="1741" y="1627"/>
              <a:ext cx="408" cy="163"/>
            </a:xfrm>
            <a:prstGeom prst="rect">
              <a:avLst/>
            </a:prstGeom>
            <a:noFill/>
            <a:ln w="9525">
              <a:noFill/>
            </a:ln>
          </p:spPr>
          <p:txBody>
            <a:bodyPr wrap="none" lIns="0" tIns="0" rIns="0" bIns="0">
              <a:spAutoFit/>
            </a:bodyPr>
            <a:lstStyle/>
            <a:p>
              <a:pPr algn="ctr" eaLnBrk="0" hangingPunct="0"/>
              <a:r>
                <a:rPr lang="zh-CN" altLang="en-US" sz="1700" dirty="0">
                  <a:solidFill>
                    <a:srgbClr val="400000"/>
                  </a:solidFill>
                  <a:latin typeface="Times New Roman" panose="02020603050405020304" pitchFamily="18" charset="0"/>
                </a:rPr>
                <a:t>集电区</a:t>
              </a:r>
              <a:endParaRPr lang="zh-CN" altLang="en-US" sz="2400" b="1" dirty="0">
                <a:latin typeface="Times New Roman" panose="02020603050405020304" pitchFamily="18" charset="0"/>
              </a:endParaRPr>
            </a:p>
          </p:txBody>
        </p:sp>
        <p:sp>
          <p:nvSpPr>
            <p:cNvPr id="518170" name="矩形 518169"/>
            <p:cNvSpPr/>
            <p:nvPr/>
          </p:nvSpPr>
          <p:spPr>
            <a:xfrm>
              <a:off x="1344" y="1627"/>
              <a:ext cx="272" cy="163"/>
            </a:xfrm>
            <a:prstGeom prst="rect">
              <a:avLst/>
            </a:prstGeom>
            <a:noFill/>
            <a:ln w="9525">
              <a:noFill/>
            </a:ln>
          </p:spPr>
          <p:txBody>
            <a:bodyPr wrap="none" lIns="0" tIns="0" rIns="0" bIns="0">
              <a:spAutoFit/>
            </a:bodyPr>
            <a:lstStyle/>
            <a:p>
              <a:pPr algn="ctr" eaLnBrk="0" hangingPunct="0"/>
              <a:r>
                <a:rPr lang="zh-CN" altLang="en-US" sz="1700" dirty="0">
                  <a:solidFill>
                    <a:srgbClr val="400000"/>
                  </a:solidFill>
                  <a:latin typeface="Times New Roman" panose="02020603050405020304" pitchFamily="18" charset="0"/>
                </a:rPr>
                <a:t>基区</a:t>
              </a:r>
              <a:endParaRPr lang="zh-CN" altLang="en-US" sz="2400" b="1" dirty="0">
                <a:latin typeface="Times New Roman" panose="02020603050405020304" pitchFamily="18" charset="0"/>
              </a:endParaRPr>
            </a:p>
          </p:txBody>
        </p:sp>
        <p:sp>
          <p:nvSpPr>
            <p:cNvPr id="518171" name="矩形 518170"/>
            <p:cNvSpPr/>
            <p:nvPr/>
          </p:nvSpPr>
          <p:spPr>
            <a:xfrm>
              <a:off x="1027" y="1056"/>
              <a:ext cx="456" cy="182"/>
            </a:xfrm>
            <a:prstGeom prst="rect">
              <a:avLst/>
            </a:prstGeom>
            <a:noFill/>
            <a:ln w="9525">
              <a:noFill/>
            </a:ln>
          </p:spPr>
          <p:txBody>
            <a:bodyPr wrap="none" lIns="0" tIns="0" rIns="0" bIns="0">
              <a:spAutoFit/>
            </a:bodyPr>
            <a:lstStyle/>
            <a:p>
              <a:pPr algn="ctr" eaLnBrk="0" hangingPunct="0"/>
              <a:r>
                <a:rPr lang="zh-CN" altLang="en-US" sz="1900" dirty="0">
                  <a:solidFill>
                    <a:srgbClr val="0000FF"/>
                  </a:solidFill>
                  <a:latin typeface="Times New Roman" panose="02020603050405020304" pitchFamily="18" charset="0"/>
                </a:rPr>
                <a:t>发射结</a:t>
              </a:r>
              <a:endParaRPr lang="zh-CN" altLang="en-US" sz="2400" b="1" dirty="0">
                <a:latin typeface="Times New Roman" panose="02020603050405020304" pitchFamily="18" charset="0"/>
              </a:endParaRPr>
            </a:p>
          </p:txBody>
        </p:sp>
        <p:sp>
          <p:nvSpPr>
            <p:cNvPr id="518172" name="矩形 518171"/>
            <p:cNvSpPr/>
            <p:nvPr/>
          </p:nvSpPr>
          <p:spPr>
            <a:xfrm>
              <a:off x="1517" y="1056"/>
              <a:ext cx="456" cy="182"/>
            </a:xfrm>
            <a:prstGeom prst="rect">
              <a:avLst/>
            </a:prstGeom>
            <a:noFill/>
            <a:ln w="9525">
              <a:noFill/>
            </a:ln>
          </p:spPr>
          <p:txBody>
            <a:bodyPr wrap="none" lIns="0" tIns="0" rIns="0" bIns="0">
              <a:spAutoFit/>
            </a:bodyPr>
            <a:lstStyle/>
            <a:p>
              <a:pPr algn="ctr" eaLnBrk="0" hangingPunct="0"/>
              <a:r>
                <a:rPr lang="zh-CN" altLang="en-US" sz="1900" dirty="0">
                  <a:solidFill>
                    <a:srgbClr val="0000FF"/>
                  </a:solidFill>
                  <a:latin typeface="Times New Roman" panose="02020603050405020304" pitchFamily="18" charset="0"/>
                </a:rPr>
                <a:t>集电结</a:t>
              </a:r>
              <a:endParaRPr lang="zh-CN" altLang="en-US" sz="2400" b="1" dirty="0">
                <a:latin typeface="Times New Roman" panose="02020603050405020304" pitchFamily="18" charset="0"/>
              </a:endParaRPr>
            </a:p>
          </p:txBody>
        </p:sp>
        <p:sp>
          <p:nvSpPr>
            <p:cNvPr id="518173" name="矩形 518172"/>
            <p:cNvSpPr/>
            <p:nvPr/>
          </p:nvSpPr>
          <p:spPr>
            <a:xfrm>
              <a:off x="286" y="1389"/>
              <a:ext cx="85" cy="230"/>
            </a:xfrm>
            <a:prstGeom prst="rect">
              <a:avLst/>
            </a:prstGeom>
            <a:noFill/>
            <a:ln w="9525">
              <a:noFill/>
            </a:ln>
          </p:spPr>
          <p:txBody>
            <a:bodyPr wrap="none" lIns="0" tIns="0" rIns="0" bIns="0">
              <a:spAutoFit/>
            </a:bodyPr>
            <a:lstStyle/>
            <a:p>
              <a:pPr algn="ctr" eaLnBrk="0" hangingPunct="0"/>
              <a:r>
                <a:rPr lang="en-US" altLang="zh-CN" sz="2400">
                  <a:solidFill>
                    <a:srgbClr val="FF0000"/>
                  </a:solidFill>
                  <a:latin typeface="Times New Roman" panose="02020603050405020304" pitchFamily="18" charset="0"/>
                </a:rPr>
                <a:t>e</a:t>
              </a:r>
              <a:endParaRPr lang="en-US" altLang="zh-CN" sz="2400" b="1">
                <a:latin typeface="Times New Roman" panose="02020603050405020304" pitchFamily="18" charset="0"/>
              </a:endParaRPr>
            </a:p>
          </p:txBody>
        </p:sp>
        <p:sp>
          <p:nvSpPr>
            <p:cNvPr id="518174" name="矩形 518173"/>
            <p:cNvSpPr/>
            <p:nvPr/>
          </p:nvSpPr>
          <p:spPr>
            <a:xfrm>
              <a:off x="2598" y="1389"/>
              <a:ext cx="85" cy="230"/>
            </a:xfrm>
            <a:prstGeom prst="rect">
              <a:avLst/>
            </a:prstGeom>
            <a:noFill/>
            <a:ln w="9525">
              <a:noFill/>
            </a:ln>
          </p:spPr>
          <p:txBody>
            <a:bodyPr wrap="none" lIns="0" tIns="0" rIns="0" bIns="0">
              <a:spAutoFit/>
            </a:bodyPr>
            <a:lstStyle/>
            <a:p>
              <a:pPr algn="ctr" eaLnBrk="0" hangingPunct="0"/>
              <a:r>
                <a:rPr lang="en-US" altLang="zh-CN" sz="2400">
                  <a:solidFill>
                    <a:srgbClr val="FF0000"/>
                  </a:solidFill>
                  <a:latin typeface="Times New Roman" panose="02020603050405020304" pitchFamily="18" charset="0"/>
                </a:rPr>
                <a:t>c</a:t>
              </a:r>
              <a:endParaRPr lang="en-US" altLang="zh-CN" sz="2400" b="1">
                <a:latin typeface="Times New Roman" panose="02020603050405020304" pitchFamily="18" charset="0"/>
              </a:endParaRPr>
            </a:p>
          </p:txBody>
        </p:sp>
        <p:sp>
          <p:nvSpPr>
            <p:cNvPr id="518175" name="矩形 518174"/>
            <p:cNvSpPr/>
            <p:nvPr/>
          </p:nvSpPr>
          <p:spPr>
            <a:xfrm>
              <a:off x="1407" y="2076"/>
              <a:ext cx="96" cy="230"/>
            </a:xfrm>
            <a:prstGeom prst="rect">
              <a:avLst/>
            </a:prstGeom>
            <a:noFill/>
            <a:ln w="9525">
              <a:noFill/>
            </a:ln>
          </p:spPr>
          <p:txBody>
            <a:bodyPr wrap="none" lIns="0" tIns="0" rIns="0" bIns="0">
              <a:spAutoFit/>
            </a:bodyPr>
            <a:lstStyle/>
            <a:p>
              <a:pPr algn="ctr" eaLnBrk="0" hangingPunct="0"/>
              <a:r>
                <a:rPr lang="en-US" altLang="zh-CN" sz="2400">
                  <a:solidFill>
                    <a:srgbClr val="FF0000"/>
                  </a:solidFill>
                  <a:latin typeface="Times New Roman" panose="02020603050405020304" pitchFamily="18" charset="0"/>
                </a:rPr>
                <a:t>b</a:t>
              </a:r>
              <a:endParaRPr lang="en-US" altLang="zh-CN" sz="2400" b="1">
                <a:latin typeface="Times New Roman" panose="02020603050405020304" pitchFamily="18" charset="0"/>
              </a:endParaRPr>
            </a:p>
          </p:txBody>
        </p:sp>
        <p:sp>
          <p:nvSpPr>
            <p:cNvPr id="518176" name="矩形 518175"/>
            <p:cNvSpPr/>
            <p:nvPr/>
          </p:nvSpPr>
          <p:spPr>
            <a:xfrm>
              <a:off x="144" y="1651"/>
              <a:ext cx="456" cy="182"/>
            </a:xfrm>
            <a:prstGeom prst="rect">
              <a:avLst/>
            </a:prstGeom>
            <a:noFill/>
            <a:ln w="9525">
              <a:noFill/>
            </a:ln>
          </p:spPr>
          <p:txBody>
            <a:bodyPr wrap="none" lIns="0" tIns="0" rIns="0" bIns="0">
              <a:spAutoFit/>
            </a:bodyPr>
            <a:lstStyle/>
            <a:p>
              <a:pPr algn="ctr" eaLnBrk="0" hangingPunct="0"/>
              <a:r>
                <a:rPr lang="zh-CN" altLang="en-US" sz="1900" dirty="0">
                  <a:solidFill>
                    <a:srgbClr val="FF0000"/>
                  </a:solidFill>
                  <a:latin typeface="Times New Roman" panose="02020603050405020304" pitchFamily="18" charset="0"/>
                </a:rPr>
                <a:t>发射极</a:t>
              </a:r>
              <a:endParaRPr lang="zh-CN" altLang="en-US" sz="2400" b="1" dirty="0">
                <a:latin typeface="Times New Roman" panose="02020603050405020304" pitchFamily="18" charset="0"/>
              </a:endParaRPr>
            </a:p>
          </p:txBody>
        </p:sp>
        <p:sp>
          <p:nvSpPr>
            <p:cNvPr id="518177" name="矩形 518176"/>
            <p:cNvSpPr/>
            <p:nvPr/>
          </p:nvSpPr>
          <p:spPr>
            <a:xfrm>
              <a:off x="2362" y="1627"/>
              <a:ext cx="456" cy="182"/>
            </a:xfrm>
            <a:prstGeom prst="rect">
              <a:avLst/>
            </a:prstGeom>
            <a:noFill/>
            <a:ln w="9525">
              <a:noFill/>
            </a:ln>
          </p:spPr>
          <p:txBody>
            <a:bodyPr wrap="none" lIns="0" tIns="0" rIns="0" bIns="0">
              <a:spAutoFit/>
            </a:bodyPr>
            <a:lstStyle/>
            <a:p>
              <a:pPr algn="ctr" eaLnBrk="0" hangingPunct="0"/>
              <a:r>
                <a:rPr lang="zh-CN" altLang="en-US" sz="1900" dirty="0">
                  <a:solidFill>
                    <a:srgbClr val="FF0000"/>
                  </a:solidFill>
                  <a:latin typeface="Times New Roman" panose="02020603050405020304" pitchFamily="18" charset="0"/>
                </a:rPr>
                <a:t>集电极</a:t>
              </a:r>
              <a:endParaRPr lang="zh-CN" altLang="en-US" sz="2400" b="1" dirty="0">
                <a:latin typeface="Times New Roman" panose="02020603050405020304" pitchFamily="18" charset="0"/>
              </a:endParaRPr>
            </a:p>
          </p:txBody>
        </p:sp>
        <p:sp>
          <p:nvSpPr>
            <p:cNvPr id="518178" name="矩形 518177"/>
            <p:cNvSpPr/>
            <p:nvPr/>
          </p:nvSpPr>
          <p:spPr>
            <a:xfrm>
              <a:off x="1506" y="1959"/>
              <a:ext cx="304" cy="182"/>
            </a:xfrm>
            <a:prstGeom prst="rect">
              <a:avLst/>
            </a:prstGeom>
            <a:noFill/>
            <a:ln w="9525">
              <a:noFill/>
            </a:ln>
          </p:spPr>
          <p:txBody>
            <a:bodyPr wrap="none" lIns="0" tIns="0" rIns="0" bIns="0">
              <a:spAutoFit/>
            </a:bodyPr>
            <a:lstStyle/>
            <a:p>
              <a:pPr algn="ctr" eaLnBrk="0" hangingPunct="0"/>
              <a:r>
                <a:rPr lang="zh-CN" altLang="en-US" sz="1900" dirty="0">
                  <a:solidFill>
                    <a:srgbClr val="FF0000"/>
                  </a:solidFill>
                  <a:latin typeface="Times New Roman" panose="02020603050405020304" pitchFamily="18" charset="0"/>
                </a:rPr>
                <a:t>基极</a:t>
              </a:r>
              <a:endParaRPr lang="zh-CN" altLang="en-US" sz="2400" b="1" dirty="0">
                <a:latin typeface="Times New Roman" panose="02020603050405020304" pitchFamily="18" charset="0"/>
              </a:endParaRPr>
            </a:p>
          </p:txBody>
        </p:sp>
        <p:sp>
          <p:nvSpPr>
            <p:cNvPr id="518179" name="直接连接符 518178"/>
            <p:cNvSpPr/>
            <p:nvPr/>
          </p:nvSpPr>
          <p:spPr>
            <a:xfrm>
              <a:off x="1311" y="1294"/>
              <a:ext cx="0" cy="523"/>
            </a:xfrm>
            <a:prstGeom prst="line">
              <a:avLst/>
            </a:prstGeom>
            <a:ln w="46038" cap="flat" cmpd="sng">
              <a:solidFill>
                <a:srgbClr val="8000FF"/>
              </a:solidFill>
              <a:prstDash val="solid"/>
              <a:headEnd type="none" w="med" len="med"/>
              <a:tailEnd type="none" w="med" len="med"/>
            </a:ln>
          </p:spPr>
        </p:sp>
        <p:sp>
          <p:nvSpPr>
            <p:cNvPr id="518180" name="直接连接符 518179"/>
            <p:cNvSpPr/>
            <p:nvPr/>
          </p:nvSpPr>
          <p:spPr>
            <a:xfrm>
              <a:off x="1712" y="1294"/>
              <a:ext cx="1" cy="538"/>
            </a:xfrm>
            <a:prstGeom prst="line">
              <a:avLst/>
            </a:prstGeom>
            <a:ln w="46038" cap="flat" cmpd="sng">
              <a:solidFill>
                <a:srgbClr val="8000FF"/>
              </a:solidFill>
              <a:prstDash val="solid"/>
              <a:headEnd type="none" w="med" len="med"/>
              <a:tailEnd type="none" w="med" len="med"/>
            </a:ln>
          </p:spPr>
        </p:sp>
        <p:sp>
          <p:nvSpPr>
            <p:cNvPr id="518181" name="直接连接符 518180"/>
            <p:cNvSpPr/>
            <p:nvPr/>
          </p:nvSpPr>
          <p:spPr>
            <a:xfrm flipV="1">
              <a:off x="1248" y="1344"/>
              <a:ext cx="48" cy="48"/>
            </a:xfrm>
            <a:prstGeom prst="line">
              <a:avLst/>
            </a:prstGeom>
            <a:ln w="6350" cap="flat" cmpd="sng">
              <a:solidFill>
                <a:srgbClr val="0000FF"/>
              </a:solidFill>
              <a:prstDash val="solid"/>
              <a:headEnd type="none" w="med" len="med"/>
              <a:tailEnd type="none" w="med" len="med"/>
            </a:ln>
          </p:spPr>
        </p:sp>
        <p:sp>
          <p:nvSpPr>
            <p:cNvPr id="518182" name="直接连接符 518181"/>
            <p:cNvSpPr/>
            <p:nvPr/>
          </p:nvSpPr>
          <p:spPr>
            <a:xfrm flipV="1">
              <a:off x="1248" y="1392"/>
              <a:ext cx="48" cy="48"/>
            </a:xfrm>
            <a:prstGeom prst="line">
              <a:avLst/>
            </a:prstGeom>
            <a:ln w="6350" cap="flat" cmpd="sng">
              <a:solidFill>
                <a:srgbClr val="0000FF"/>
              </a:solidFill>
              <a:prstDash val="solid"/>
              <a:headEnd type="none" w="med" len="med"/>
              <a:tailEnd type="none" w="med" len="med"/>
            </a:ln>
          </p:spPr>
        </p:sp>
        <p:sp>
          <p:nvSpPr>
            <p:cNvPr id="518183" name="直接连接符 518182"/>
            <p:cNvSpPr/>
            <p:nvPr/>
          </p:nvSpPr>
          <p:spPr>
            <a:xfrm flipV="1">
              <a:off x="1248" y="1440"/>
              <a:ext cx="48" cy="48"/>
            </a:xfrm>
            <a:prstGeom prst="line">
              <a:avLst/>
            </a:prstGeom>
            <a:ln w="6350" cap="flat" cmpd="sng">
              <a:solidFill>
                <a:srgbClr val="0000FF"/>
              </a:solidFill>
              <a:prstDash val="solid"/>
              <a:headEnd type="none" w="med" len="med"/>
              <a:tailEnd type="none" w="med" len="med"/>
            </a:ln>
          </p:spPr>
        </p:sp>
        <p:sp>
          <p:nvSpPr>
            <p:cNvPr id="518184" name="直接连接符 518183"/>
            <p:cNvSpPr/>
            <p:nvPr/>
          </p:nvSpPr>
          <p:spPr>
            <a:xfrm flipV="1">
              <a:off x="1248" y="1488"/>
              <a:ext cx="48" cy="48"/>
            </a:xfrm>
            <a:prstGeom prst="line">
              <a:avLst/>
            </a:prstGeom>
            <a:ln w="6350" cap="flat" cmpd="sng">
              <a:solidFill>
                <a:srgbClr val="0000FF"/>
              </a:solidFill>
              <a:prstDash val="solid"/>
              <a:headEnd type="none" w="med" len="med"/>
              <a:tailEnd type="none" w="med" len="med"/>
            </a:ln>
          </p:spPr>
        </p:sp>
        <p:sp>
          <p:nvSpPr>
            <p:cNvPr id="518185" name="直接连接符 518184"/>
            <p:cNvSpPr/>
            <p:nvPr/>
          </p:nvSpPr>
          <p:spPr>
            <a:xfrm flipV="1">
              <a:off x="1248" y="1536"/>
              <a:ext cx="48" cy="48"/>
            </a:xfrm>
            <a:prstGeom prst="line">
              <a:avLst/>
            </a:prstGeom>
            <a:ln w="6350" cap="flat" cmpd="sng">
              <a:solidFill>
                <a:srgbClr val="0000FF"/>
              </a:solidFill>
              <a:prstDash val="solid"/>
              <a:headEnd type="none" w="med" len="med"/>
              <a:tailEnd type="none" w="med" len="med"/>
            </a:ln>
          </p:spPr>
        </p:sp>
        <p:sp>
          <p:nvSpPr>
            <p:cNvPr id="518186" name="直接连接符 518185"/>
            <p:cNvSpPr/>
            <p:nvPr/>
          </p:nvSpPr>
          <p:spPr>
            <a:xfrm flipV="1">
              <a:off x="1248" y="1584"/>
              <a:ext cx="48" cy="48"/>
            </a:xfrm>
            <a:prstGeom prst="line">
              <a:avLst/>
            </a:prstGeom>
            <a:ln w="6350" cap="flat" cmpd="sng">
              <a:solidFill>
                <a:srgbClr val="0000FF"/>
              </a:solidFill>
              <a:prstDash val="solid"/>
              <a:headEnd type="none" w="med" len="med"/>
              <a:tailEnd type="none" w="med" len="med"/>
            </a:ln>
          </p:spPr>
        </p:sp>
        <p:sp>
          <p:nvSpPr>
            <p:cNvPr id="518187" name="直接连接符 518186"/>
            <p:cNvSpPr/>
            <p:nvPr/>
          </p:nvSpPr>
          <p:spPr>
            <a:xfrm flipV="1">
              <a:off x="1248" y="1632"/>
              <a:ext cx="48" cy="48"/>
            </a:xfrm>
            <a:prstGeom prst="line">
              <a:avLst/>
            </a:prstGeom>
            <a:ln w="6350" cap="flat" cmpd="sng">
              <a:solidFill>
                <a:srgbClr val="0000FF"/>
              </a:solidFill>
              <a:prstDash val="solid"/>
              <a:headEnd type="none" w="med" len="med"/>
              <a:tailEnd type="none" w="med" len="med"/>
            </a:ln>
          </p:spPr>
        </p:sp>
        <p:sp>
          <p:nvSpPr>
            <p:cNvPr id="518188" name="直接连接符 518187"/>
            <p:cNvSpPr/>
            <p:nvPr/>
          </p:nvSpPr>
          <p:spPr>
            <a:xfrm flipV="1">
              <a:off x="1248" y="1680"/>
              <a:ext cx="48" cy="48"/>
            </a:xfrm>
            <a:prstGeom prst="line">
              <a:avLst/>
            </a:prstGeom>
            <a:ln w="6350" cap="flat" cmpd="sng">
              <a:solidFill>
                <a:srgbClr val="0000FF"/>
              </a:solidFill>
              <a:prstDash val="solid"/>
              <a:headEnd type="none" w="med" len="med"/>
              <a:tailEnd type="none" w="med" len="med"/>
            </a:ln>
          </p:spPr>
        </p:sp>
        <p:sp>
          <p:nvSpPr>
            <p:cNvPr id="518189" name="直接连接符 518188"/>
            <p:cNvSpPr/>
            <p:nvPr/>
          </p:nvSpPr>
          <p:spPr>
            <a:xfrm flipV="1">
              <a:off x="1248" y="1728"/>
              <a:ext cx="48" cy="48"/>
            </a:xfrm>
            <a:prstGeom prst="line">
              <a:avLst/>
            </a:prstGeom>
            <a:ln w="6350" cap="flat" cmpd="sng">
              <a:solidFill>
                <a:srgbClr val="0000FF"/>
              </a:solidFill>
              <a:prstDash val="solid"/>
              <a:headEnd type="none" w="med" len="med"/>
              <a:tailEnd type="none" w="med" len="med"/>
            </a:ln>
          </p:spPr>
        </p:sp>
        <p:grpSp>
          <p:nvGrpSpPr>
            <p:cNvPr id="518190" name="组合 518189"/>
            <p:cNvGrpSpPr/>
            <p:nvPr/>
          </p:nvGrpSpPr>
          <p:grpSpPr>
            <a:xfrm>
              <a:off x="1668" y="1320"/>
              <a:ext cx="48" cy="432"/>
              <a:chOff x="2640" y="2016"/>
              <a:chExt cx="48" cy="432"/>
            </a:xfrm>
          </p:grpSpPr>
          <p:sp>
            <p:nvSpPr>
              <p:cNvPr id="518191" name="直接连接符 518190"/>
              <p:cNvSpPr/>
              <p:nvPr/>
            </p:nvSpPr>
            <p:spPr>
              <a:xfrm flipV="1">
                <a:off x="2640" y="2016"/>
                <a:ext cx="48" cy="48"/>
              </a:xfrm>
              <a:prstGeom prst="line">
                <a:avLst/>
              </a:prstGeom>
              <a:ln w="6350" cap="flat" cmpd="sng">
                <a:solidFill>
                  <a:srgbClr val="0000FF"/>
                </a:solidFill>
                <a:prstDash val="solid"/>
                <a:headEnd type="none" w="med" len="med"/>
                <a:tailEnd type="none" w="med" len="med"/>
              </a:ln>
            </p:spPr>
          </p:sp>
          <p:sp>
            <p:nvSpPr>
              <p:cNvPr id="518192" name="直接连接符 518191"/>
              <p:cNvSpPr/>
              <p:nvPr/>
            </p:nvSpPr>
            <p:spPr>
              <a:xfrm flipV="1">
                <a:off x="2640" y="2064"/>
                <a:ext cx="48" cy="48"/>
              </a:xfrm>
              <a:prstGeom prst="line">
                <a:avLst/>
              </a:prstGeom>
              <a:ln w="6350" cap="flat" cmpd="sng">
                <a:solidFill>
                  <a:srgbClr val="0000FF"/>
                </a:solidFill>
                <a:prstDash val="solid"/>
                <a:headEnd type="none" w="med" len="med"/>
                <a:tailEnd type="none" w="med" len="med"/>
              </a:ln>
            </p:spPr>
          </p:sp>
          <p:sp>
            <p:nvSpPr>
              <p:cNvPr id="518193" name="直接连接符 518192"/>
              <p:cNvSpPr/>
              <p:nvPr/>
            </p:nvSpPr>
            <p:spPr>
              <a:xfrm flipV="1">
                <a:off x="2640" y="2112"/>
                <a:ext cx="48" cy="48"/>
              </a:xfrm>
              <a:prstGeom prst="line">
                <a:avLst/>
              </a:prstGeom>
              <a:ln w="6350" cap="flat" cmpd="sng">
                <a:solidFill>
                  <a:srgbClr val="0000FF"/>
                </a:solidFill>
                <a:prstDash val="solid"/>
                <a:headEnd type="none" w="med" len="med"/>
                <a:tailEnd type="none" w="med" len="med"/>
              </a:ln>
            </p:spPr>
          </p:sp>
          <p:sp>
            <p:nvSpPr>
              <p:cNvPr id="518194" name="直接连接符 518193"/>
              <p:cNvSpPr/>
              <p:nvPr/>
            </p:nvSpPr>
            <p:spPr>
              <a:xfrm flipV="1">
                <a:off x="2640" y="2160"/>
                <a:ext cx="48" cy="48"/>
              </a:xfrm>
              <a:prstGeom prst="line">
                <a:avLst/>
              </a:prstGeom>
              <a:ln w="6350" cap="flat" cmpd="sng">
                <a:solidFill>
                  <a:srgbClr val="0000FF"/>
                </a:solidFill>
                <a:prstDash val="solid"/>
                <a:headEnd type="none" w="med" len="med"/>
                <a:tailEnd type="none" w="med" len="med"/>
              </a:ln>
            </p:spPr>
          </p:sp>
          <p:sp>
            <p:nvSpPr>
              <p:cNvPr id="518195" name="直接连接符 518194"/>
              <p:cNvSpPr/>
              <p:nvPr/>
            </p:nvSpPr>
            <p:spPr>
              <a:xfrm flipV="1">
                <a:off x="2640" y="2208"/>
                <a:ext cx="48" cy="48"/>
              </a:xfrm>
              <a:prstGeom prst="line">
                <a:avLst/>
              </a:prstGeom>
              <a:ln w="6350" cap="flat" cmpd="sng">
                <a:solidFill>
                  <a:srgbClr val="0000FF"/>
                </a:solidFill>
                <a:prstDash val="solid"/>
                <a:headEnd type="none" w="med" len="med"/>
                <a:tailEnd type="none" w="med" len="med"/>
              </a:ln>
            </p:spPr>
          </p:sp>
          <p:sp>
            <p:nvSpPr>
              <p:cNvPr id="518196" name="直接连接符 518195"/>
              <p:cNvSpPr/>
              <p:nvPr/>
            </p:nvSpPr>
            <p:spPr>
              <a:xfrm flipV="1">
                <a:off x="2640" y="2256"/>
                <a:ext cx="48" cy="48"/>
              </a:xfrm>
              <a:prstGeom prst="line">
                <a:avLst/>
              </a:prstGeom>
              <a:ln w="6350" cap="flat" cmpd="sng">
                <a:solidFill>
                  <a:srgbClr val="0000FF"/>
                </a:solidFill>
                <a:prstDash val="solid"/>
                <a:headEnd type="none" w="med" len="med"/>
                <a:tailEnd type="none" w="med" len="med"/>
              </a:ln>
            </p:spPr>
          </p:sp>
          <p:sp>
            <p:nvSpPr>
              <p:cNvPr id="518197" name="直接连接符 518196"/>
              <p:cNvSpPr/>
              <p:nvPr/>
            </p:nvSpPr>
            <p:spPr>
              <a:xfrm flipV="1">
                <a:off x="2640" y="2304"/>
                <a:ext cx="48" cy="48"/>
              </a:xfrm>
              <a:prstGeom prst="line">
                <a:avLst/>
              </a:prstGeom>
              <a:ln w="6350" cap="flat" cmpd="sng">
                <a:solidFill>
                  <a:srgbClr val="0000FF"/>
                </a:solidFill>
                <a:prstDash val="solid"/>
                <a:headEnd type="none" w="med" len="med"/>
                <a:tailEnd type="none" w="med" len="med"/>
              </a:ln>
            </p:spPr>
          </p:sp>
          <p:sp>
            <p:nvSpPr>
              <p:cNvPr id="518198" name="直接连接符 518197"/>
              <p:cNvSpPr/>
              <p:nvPr/>
            </p:nvSpPr>
            <p:spPr>
              <a:xfrm flipV="1">
                <a:off x="2640" y="2352"/>
                <a:ext cx="48" cy="48"/>
              </a:xfrm>
              <a:prstGeom prst="line">
                <a:avLst/>
              </a:prstGeom>
              <a:ln w="6350" cap="flat" cmpd="sng">
                <a:solidFill>
                  <a:srgbClr val="0000FF"/>
                </a:solidFill>
                <a:prstDash val="solid"/>
                <a:headEnd type="none" w="med" len="med"/>
                <a:tailEnd type="none" w="med" len="med"/>
              </a:ln>
            </p:spPr>
          </p:sp>
          <p:sp>
            <p:nvSpPr>
              <p:cNvPr id="518199" name="直接连接符 518198"/>
              <p:cNvSpPr/>
              <p:nvPr/>
            </p:nvSpPr>
            <p:spPr>
              <a:xfrm flipV="1">
                <a:off x="2640" y="2400"/>
                <a:ext cx="48" cy="48"/>
              </a:xfrm>
              <a:prstGeom prst="line">
                <a:avLst/>
              </a:prstGeom>
              <a:ln w="6350" cap="flat" cmpd="sng">
                <a:solidFill>
                  <a:srgbClr val="0000FF"/>
                </a:solidFill>
                <a:prstDash val="solid"/>
                <a:headEnd type="none" w="med" len="med"/>
                <a:tailEnd type="none" w="med" len="med"/>
              </a:ln>
            </p:spPr>
          </p:sp>
        </p:grpSp>
      </p:grpSp>
      <p:grpSp>
        <p:nvGrpSpPr>
          <p:cNvPr id="518200" name="组合 518199"/>
          <p:cNvGrpSpPr/>
          <p:nvPr/>
        </p:nvGrpSpPr>
        <p:grpSpPr>
          <a:xfrm>
            <a:off x="4748213" y="1371600"/>
            <a:ext cx="4244975" cy="1984375"/>
            <a:chOff x="2976" y="1056"/>
            <a:chExt cx="2674" cy="1250"/>
          </a:xfrm>
        </p:grpSpPr>
        <p:grpSp>
          <p:nvGrpSpPr>
            <p:cNvPr id="518201" name="组合 518200"/>
            <p:cNvGrpSpPr/>
            <p:nvPr/>
          </p:nvGrpSpPr>
          <p:grpSpPr>
            <a:xfrm>
              <a:off x="2976" y="1056"/>
              <a:ext cx="2674" cy="1250"/>
              <a:chOff x="1284" y="1248"/>
              <a:chExt cx="2886" cy="1262"/>
            </a:xfrm>
          </p:grpSpPr>
          <p:sp>
            <p:nvSpPr>
              <p:cNvPr id="518202" name="椭圆 518201"/>
              <p:cNvSpPr/>
              <p:nvPr/>
            </p:nvSpPr>
            <p:spPr>
              <a:xfrm>
                <a:off x="3819" y="1737"/>
                <a:ext cx="57" cy="57"/>
              </a:xfrm>
              <a:prstGeom prst="ellipse">
                <a:avLst/>
              </a:prstGeom>
              <a:noFill/>
              <a:ln w="15875" cap="flat" cmpd="sng">
                <a:solidFill>
                  <a:srgbClr val="000000"/>
                </a:solidFill>
                <a:prstDash val="solid"/>
                <a:headEnd type="none" w="med" len="med"/>
                <a:tailEnd type="none" w="med" len="med"/>
              </a:ln>
            </p:spPr>
            <p:txBody>
              <a:bodyPr/>
              <a:lstStyle/>
              <a:p>
                <a:endParaRPr lang="zh-CN" altLang="en-US"/>
              </a:p>
            </p:txBody>
          </p:sp>
          <p:sp>
            <p:nvSpPr>
              <p:cNvPr id="518203" name="椭圆 518202"/>
              <p:cNvSpPr/>
              <p:nvPr/>
            </p:nvSpPr>
            <p:spPr>
              <a:xfrm>
                <a:off x="1616" y="1752"/>
                <a:ext cx="58" cy="57"/>
              </a:xfrm>
              <a:prstGeom prst="ellipse">
                <a:avLst/>
              </a:prstGeom>
              <a:noFill/>
              <a:ln w="15875" cap="flat" cmpd="sng">
                <a:solidFill>
                  <a:srgbClr val="000000"/>
                </a:solidFill>
                <a:prstDash val="solid"/>
                <a:headEnd type="none" w="med" len="med"/>
                <a:tailEnd type="none" w="med" len="med"/>
              </a:ln>
            </p:spPr>
            <p:txBody>
              <a:bodyPr/>
              <a:lstStyle/>
              <a:p>
                <a:endParaRPr lang="zh-CN" altLang="en-US"/>
              </a:p>
            </p:txBody>
          </p:sp>
          <p:sp>
            <p:nvSpPr>
              <p:cNvPr id="518204" name="矩形 518203"/>
              <p:cNvSpPr/>
              <p:nvPr/>
            </p:nvSpPr>
            <p:spPr>
              <a:xfrm>
                <a:off x="1474" y="1680"/>
                <a:ext cx="66" cy="223"/>
              </a:xfrm>
              <a:prstGeom prst="rect">
                <a:avLst/>
              </a:prstGeom>
              <a:noFill/>
              <a:ln w="9525">
                <a:noFill/>
              </a:ln>
            </p:spPr>
            <p:txBody>
              <a:bodyPr wrap="none" lIns="0" tIns="0" rIns="0" bIns="0">
                <a:spAutoFit/>
              </a:bodyPr>
              <a:lstStyle/>
              <a:p>
                <a:pPr algn="ctr" eaLnBrk="0" hangingPunct="0"/>
                <a:r>
                  <a:rPr lang="en-US" altLang="zh-CN" sz="2300" i="1">
                    <a:solidFill>
                      <a:srgbClr val="FFFFFF"/>
                    </a:solidFill>
                    <a:latin typeface="Times New Roman" panose="02020603050405020304" pitchFamily="18" charset="0"/>
                  </a:rPr>
                  <a:t>-</a:t>
                </a:r>
                <a:endParaRPr lang="en-US" altLang="zh-CN" sz="2400" b="1">
                  <a:latin typeface="Times New Roman" panose="02020603050405020304" pitchFamily="18" charset="0"/>
                </a:endParaRPr>
              </a:p>
            </p:txBody>
          </p:sp>
          <p:sp>
            <p:nvSpPr>
              <p:cNvPr id="518205" name="直接连接符 518204"/>
              <p:cNvSpPr/>
              <p:nvPr/>
            </p:nvSpPr>
            <p:spPr>
              <a:xfrm flipV="1">
                <a:off x="2640" y="2163"/>
                <a:ext cx="1" cy="38"/>
              </a:xfrm>
              <a:prstGeom prst="line">
                <a:avLst/>
              </a:prstGeom>
              <a:ln w="15875" cap="flat" cmpd="sng">
                <a:solidFill>
                  <a:srgbClr val="000000"/>
                </a:solidFill>
                <a:prstDash val="solid"/>
                <a:headEnd type="none" w="med" len="med"/>
                <a:tailEnd type="none" w="med" len="med"/>
              </a:ln>
            </p:spPr>
          </p:sp>
          <p:sp>
            <p:nvSpPr>
              <p:cNvPr id="518206" name="椭圆 518205"/>
              <p:cNvSpPr/>
              <p:nvPr/>
            </p:nvSpPr>
            <p:spPr>
              <a:xfrm>
                <a:off x="2612" y="2201"/>
                <a:ext cx="57" cy="58"/>
              </a:xfrm>
              <a:prstGeom prst="ellipse">
                <a:avLst/>
              </a:prstGeom>
              <a:noFill/>
              <a:ln w="15875" cap="flat" cmpd="sng">
                <a:solidFill>
                  <a:srgbClr val="000000"/>
                </a:solidFill>
                <a:prstDash val="solid"/>
                <a:headEnd type="none" w="med" len="med"/>
                <a:tailEnd type="none" w="med" len="med"/>
              </a:ln>
            </p:spPr>
            <p:txBody>
              <a:bodyPr/>
              <a:lstStyle/>
              <a:p>
                <a:endParaRPr lang="zh-CN" altLang="en-US"/>
              </a:p>
            </p:txBody>
          </p:sp>
          <p:sp>
            <p:nvSpPr>
              <p:cNvPr id="518207" name="矩形 518206"/>
              <p:cNvSpPr/>
              <p:nvPr/>
            </p:nvSpPr>
            <p:spPr>
              <a:xfrm>
                <a:off x="2484" y="1972"/>
                <a:ext cx="66" cy="223"/>
              </a:xfrm>
              <a:prstGeom prst="rect">
                <a:avLst/>
              </a:prstGeom>
              <a:noFill/>
              <a:ln w="9525">
                <a:noFill/>
              </a:ln>
            </p:spPr>
            <p:txBody>
              <a:bodyPr wrap="none" lIns="0" tIns="0" rIns="0" bIns="0">
                <a:spAutoFit/>
              </a:bodyPr>
              <a:lstStyle/>
              <a:p>
                <a:pPr algn="ctr" eaLnBrk="0" hangingPunct="0"/>
                <a:r>
                  <a:rPr lang="en-US" altLang="zh-CN" sz="2300" i="1">
                    <a:solidFill>
                      <a:srgbClr val="FFFFFF"/>
                    </a:solidFill>
                    <a:latin typeface="Times New Roman" panose="02020603050405020304" pitchFamily="18" charset="0"/>
                  </a:rPr>
                  <a:t>-</a:t>
                </a:r>
                <a:endParaRPr lang="en-US" altLang="zh-CN" sz="2400" b="1">
                  <a:latin typeface="Times New Roman" panose="02020603050405020304" pitchFamily="18" charset="0"/>
                </a:endParaRPr>
              </a:p>
            </p:txBody>
          </p:sp>
          <p:sp>
            <p:nvSpPr>
              <p:cNvPr id="518208" name="矩形 518207"/>
              <p:cNvSpPr/>
              <p:nvPr/>
            </p:nvSpPr>
            <p:spPr>
              <a:xfrm>
                <a:off x="1968" y="1488"/>
                <a:ext cx="1536" cy="528"/>
              </a:xfrm>
              <a:prstGeom prst="rect">
                <a:avLst/>
              </a:prstGeom>
              <a:noFill/>
              <a:ln w="46038" cap="flat" cmpd="sng">
                <a:solidFill>
                  <a:srgbClr val="8000FF"/>
                </a:solidFill>
                <a:prstDash val="solid"/>
                <a:miter/>
                <a:headEnd type="none" w="med" len="med"/>
                <a:tailEnd type="none" w="med" len="med"/>
              </a:ln>
            </p:spPr>
            <p:txBody>
              <a:bodyPr/>
              <a:lstStyle/>
              <a:p>
                <a:endParaRPr lang="zh-CN" altLang="en-US"/>
              </a:p>
            </p:txBody>
          </p:sp>
          <p:sp>
            <p:nvSpPr>
              <p:cNvPr id="518209" name="直接连接符 518208"/>
              <p:cNvSpPr/>
              <p:nvPr/>
            </p:nvSpPr>
            <p:spPr>
              <a:xfrm flipH="1">
                <a:off x="2469" y="1477"/>
                <a:ext cx="0" cy="545"/>
              </a:xfrm>
              <a:prstGeom prst="line">
                <a:avLst/>
              </a:prstGeom>
              <a:ln w="46038" cap="flat" cmpd="sng">
                <a:solidFill>
                  <a:srgbClr val="8000FF"/>
                </a:solidFill>
                <a:prstDash val="solid"/>
                <a:headEnd type="none" w="med" len="med"/>
                <a:tailEnd type="none" w="med" len="med"/>
              </a:ln>
            </p:spPr>
          </p:sp>
          <p:sp>
            <p:nvSpPr>
              <p:cNvPr id="518210" name="直接连接符 518209"/>
              <p:cNvSpPr/>
              <p:nvPr/>
            </p:nvSpPr>
            <p:spPr>
              <a:xfrm>
                <a:off x="2907" y="1488"/>
                <a:ext cx="1" cy="523"/>
              </a:xfrm>
              <a:prstGeom prst="line">
                <a:avLst/>
              </a:prstGeom>
              <a:ln w="46038" cap="flat" cmpd="sng">
                <a:solidFill>
                  <a:srgbClr val="8000FF"/>
                </a:solidFill>
                <a:prstDash val="solid"/>
                <a:headEnd type="none" w="med" len="med"/>
                <a:tailEnd type="none" w="med" len="med"/>
              </a:ln>
            </p:spPr>
          </p:sp>
          <p:sp>
            <p:nvSpPr>
              <p:cNvPr id="518211" name="直接连接符 518210"/>
              <p:cNvSpPr/>
              <p:nvPr/>
            </p:nvSpPr>
            <p:spPr>
              <a:xfrm flipH="1">
                <a:off x="3504" y="1776"/>
                <a:ext cx="296" cy="1"/>
              </a:xfrm>
              <a:prstGeom prst="line">
                <a:avLst/>
              </a:prstGeom>
              <a:ln w="15875" cap="flat" cmpd="sng">
                <a:solidFill>
                  <a:srgbClr val="800000"/>
                </a:solidFill>
                <a:prstDash val="solid"/>
                <a:headEnd type="none" w="med" len="med"/>
                <a:tailEnd type="none" w="med" len="med"/>
              </a:ln>
            </p:spPr>
          </p:sp>
          <p:sp>
            <p:nvSpPr>
              <p:cNvPr id="518212" name="直接连接符 518211"/>
              <p:cNvSpPr/>
              <p:nvPr/>
            </p:nvSpPr>
            <p:spPr>
              <a:xfrm>
                <a:off x="1680" y="1776"/>
                <a:ext cx="295" cy="1"/>
              </a:xfrm>
              <a:prstGeom prst="line">
                <a:avLst/>
              </a:prstGeom>
              <a:ln w="15875" cap="flat" cmpd="sng">
                <a:solidFill>
                  <a:srgbClr val="800000"/>
                </a:solidFill>
                <a:prstDash val="solid"/>
                <a:headEnd type="none" w="med" len="med"/>
                <a:tailEnd type="none" w="med" len="med"/>
              </a:ln>
            </p:spPr>
          </p:sp>
          <p:sp>
            <p:nvSpPr>
              <p:cNvPr id="518213" name="直接连接符 518212"/>
              <p:cNvSpPr/>
              <p:nvPr/>
            </p:nvSpPr>
            <p:spPr>
              <a:xfrm>
                <a:off x="2640" y="2020"/>
                <a:ext cx="1" cy="143"/>
              </a:xfrm>
              <a:prstGeom prst="line">
                <a:avLst/>
              </a:prstGeom>
              <a:ln w="15875" cap="flat" cmpd="sng">
                <a:solidFill>
                  <a:srgbClr val="800000"/>
                </a:solidFill>
                <a:prstDash val="solid"/>
                <a:headEnd type="none" w="med" len="med"/>
                <a:tailEnd type="none" w="med" len="med"/>
              </a:ln>
            </p:spPr>
          </p:sp>
          <p:sp>
            <p:nvSpPr>
              <p:cNvPr id="518214" name="矩形 518213"/>
              <p:cNvSpPr/>
              <p:nvPr/>
            </p:nvSpPr>
            <p:spPr>
              <a:xfrm>
                <a:off x="2182" y="1553"/>
                <a:ext cx="126" cy="232"/>
              </a:xfrm>
              <a:prstGeom prst="rect">
                <a:avLst/>
              </a:prstGeom>
              <a:noFill/>
              <a:ln w="9525">
                <a:noFill/>
              </a:ln>
            </p:spPr>
            <p:txBody>
              <a:bodyPr wrap="none" lIns="0" tIns="0" rIns="0" bIns="0">
                <a:spAutoFit/>
              </a:bodyPr>
              <a:lstStyle/>
              <a:p>
                <a:pPr algn="ctr" eaLnBrk="0" hangingPunct="0"/>
                <a:r>
                  <a:rPr lang="en-US" altLang="zh-CN" sz="2400" b="1">
                    <a:solidFill>
                      <a:srgbClr val="FF0080"/>
                    </a:solidFill>
                    <a:latin typeface="Times New Roman" panose="02020603050405020304" pitchFamily="18" charset="0"/>
                  </a:rPr>
                  <a:t>P</a:t>
                </a:r>
                <a:endParaRPr lang="en-US" altLang="zh-CN" sz="2400" b="1">
                  <a:latin typeface="Times New Roman" panose="02020603050405020304" pitchFamily="18" charset="0"/>
                </a:endParaRPr>
              </a:p>
            </p:txBody>
          </p:sp>
          <p:sp>
            <p:nvSpPr>
              <p:cNvPr id="518215" name="矩形 518214"/>
              <p:cNvSpPr/>
              <p:nvPr/>
            </p:nvSpPr>
            <p:spPr>
              <a:xfrm>
                <a:off x="3166" y="1584"/>
                <a:ext cx="127" cy="232"/>
              </a:xfrm>
              <a:prstGeom prst="rect">
                <a:avLst/>
              </a:prstGeom>
              <a:noFill/>
              <a:ln w="9525">
                <a:noFill/>
              </a:ln>
            </p:spPr>
            <p:txBody>
              <a:bodyPr wrap="none" lIns="0" tIns="0" rIns="0" bIns="0">
                <a:spAutoFit/>
              </a:bodyPr>
              <a:lstStyle/>
              <a:p>
                <a:pPr algn="ctr" eaLnBrk="0" hangingPunct="0"/>
                <a:r>
                  <a:rPr lang="en-US" altLang="zh-CN" sz="2400" b="1">
                    <a:solidFill>
                      <a:srgbClr val="FF0080"/>
                    </a:solidFill>
                    <a:latin typeface="Times New Roman" panose="02020603050405020304" pitchFamily="18" charset="0"/>
                  </a:rPr>
                  <a:t>P</a:t>
                </a:r>
                <a:endParaRPr lang="en-US" altLang="zh-CN" sz="2400" b="1">
                  <a:latin typeface="Times New Roman" panose="02020603050405020304" pitchFamily="18" charset="0"/>
                </a:endParaRPr>
              </a:p>
            </p:txBody>
          </p:sp>
          <p:sp>
            <p:nvSpPr>
              <p:cNvPr id="518216" name="矩形 518215"/>
              <p:cNvSpPr/>
              <p:nvPr/>
            </p:nvSpPr>
            <p:spPr>
              <a:xfrm>
                <a:off x="2618" y="1553"/>
                <a:ext cx="150" cy="232"/>
              </a:xfrm>
              <a:prstGeom prst="rect">
                <a:avLst/>
              </a:prstGeom>
              <a:noFill/>
              <a:ln w="9525">
                <a:noFill/>
              </a:ln>
            </p:spPr>
            <p:txBody>
              <a:bodyPr wrap="none" lIns="0" tIns="0" rIns="0" bIns="0">
                <a:spAutoFit/>
              </a:bodyPr>
              <a:lstStyle/>
              <a:p>
                <a:pPr algn="ctr" eaLnBrk="0" hangingPunct="0"/>
                <a:r>
                  <a:rPr lang="en-US" altLang="zh-CN" sz="2400" b="1">
                    <a:solidFill>
                      <a:srgbClr val="FF0080"/>
                    </a:solidFill>
                    <a:latin typeface="Times New Roman" panose="02020603050405020304" pitchFamily="18" charset="0"/>
                  </a:rPr>
                  <a:t>N</a:t>
                </a:r>
                <a:endParaRPr lang="en-US" altLang="zh-CN" sz="2400" b="1">
                  <a:latin typeface="Times New Roman" panose="02020603050405020304" pitchFamily="18" charset="0"/>
                </a:endParaRPr>
              </a:p>
            </p:txBody>
          </p:sp>
          <p:sp>
            <p:nvSpPr>
              <p:cNvPr id="518217" name="矩形 518216"/>
              <p:cNvSpPr/>
              <p:nvPr/>
            </p:nvSpPr>
            <p:spPr>
              <a:xfrm>
                <a:off x="2015" y="1801"/>
                <a:ext cx="440" cy="165"/>
              </a:xfrm>
              <a:prstGeom prst="rect">
                <a:avLst/>
              </a:prstGeom>
              <a:noFill/>
              <a:ln w="9525">
                <a:noFill/>
              </a:ln>
            </p:spPr>
            <p:txBody>
              <a:bodyPr wrap="none" lIns="0" tIns="0" rIns="0" bIns="0">
                <a:spAutoFit/>
              </a:bodyPr>
              <a:lstStyle/>
              <a:p>
                <a:pPr algn="ctr" eaLnBrk="0" hangingPunct="0"/>
                <a:r>
                  <a:rPr lang="zh-CN" altLang="en-US" sz="1700" dirty="0">
                    <a:solidFill>
                      <a:srgbClr val="400000"/>
                    </a:solidFill>
                    <a:latin typeface="Times New Roman" panose="02020603050405020304" pitchFamily="18" charset="0"/>
                  </a:rPr>
                  <a:t>发射区</a:t>
                </a:r>
                <a:endParaRPr lang="zh-CN" altLang="en-US" sz="2400" b="1" dirty="0">
                  <a:latin typeface="Times New Roman" panose="02020603050405020304" pitchFamily="18" charset="0"/>
                </a:endParaRPr>
              </a:p>
            </p:txBody>
          </p:sp>
          <p:sp>
            <p:nvSpPr>
              <p:cNvPr id="518218" name="矩形 518217"/>
              <p:cNvSpPr/>
              <p:nvPr/>
            </p:nvSpPr>
            <p:spPr>
              <a:xfrm>
                <a:off x="3008" y="1824"/>
                <a:ext cx="440" cy="165"/>
              </a:xfrm>
              <a:prstGeom prst="rect">
                <a:avLst/>
              </a:prstGeom>
              <a:noFill/>
              <a:ln w="9525">
                <a:noFill/>
              </a:ln>
            </p:spPr>
            <p:txBody>
              <a:bodyPr wrap="none" lIns="0" tIns="0" rIns="0" bIns="0">
                <a:spAutoFit/>
              </a:bodyPr>
              <a:lstStyle/>
              <a:p>
                <a:pPr algn="ctr" eaLnBrk="0" hangingPunct="0"/>
                <a:r>
                  <a:rPr lang="zh-CN" altLang="en-US" sz="1700" dirty="0">
                    <a:solidFill>
                      <a:srgbClr val="400000"/>
                    </a:solidFill>
                    <a:latin typeface="Times New Roman" panose="02020603050405020304" pitchFamily="18" charset="0"/>
                  </a:rPr>
                  <a:t>集电区</a:t>
                </a:r>
                <a:endParaRPr lang="zh-CN" altLang="en-US" sz="2400" b="1" dirty="0">
                  <a:latin typeface="Times New Roman" panose="02020603050405020304" pitchFamily="18" charset="0"/>
                </a:endParaRPr>
              </a:p>
            </p:txBody>
          </p:sp>
          <p:sp>
            <p:nvSpPr>
              <p:cNvPr id="518219" name="矩形 518218"/>
              <p:cNvSpPr/>
              <p:nvPr/>
            </p:nvSpPr>
            <p:spPr>
              <a:xfrm>
                <a:off x="2579" y="1824"/>
                <a:ext cx="294" cy="165"/>
              </a:xfrm>
              <a:prstGeom prst="rect">
                <a:avLst/>
              </a:prstGeom>
              <a:noFill/>
              <a:ln w="9525">
                <a:noFill/>
              </a:ln>
            </p:spPr>
            <p:txBody>
              <a:bodyPr wrap="none" lIns="0" tIns="0" rIns="0" bIns="0">
                <a:spAutoFit/>
              </a:bodyPr>
              <a:lstStyle/>
              <a:p>
                <a:pPr algn="ctr" eaLnBrk="0" hangingPunct="0"/>
                <a:r>
                  <a:rPr lang="zh-CN" altLang="en-US" sz="1700" dirty="0">
                    <a:solidFill>
                      <a:srgbClr val="400000"/>
                    </a:solidFill>
                    <a:latin typeface="Times New Roman" panose="02020603050405020304" pitchFamily="18" charset="0"/>
                  </a:rPr>
                  <a:t>基区</a:t>
                </a:r>
                <a:endParaRPr lang="zh-CN" altLang="en-US" sz="2400" b="1" dirty="0">
                  <a:latin typeface="Times New Roman" panose="02020603050405020304" pitchFamily="18" charset="0"/>
                </a:endParaRPr>
              </a:p>
            </p:txBody>
          </p:sp>
          <p:sp>
            <p:nvSpPr>
              <p:cNvPr id="518220" name="矩形 518219"/>
              <p:cNvSpPr/>
              <p:nvPr/>
            </p:nvSpPr>
            <p:spPr>
              <a:xfrm>
                <a:off x="2237" y="1248"/>
                <a:ext cx="492" cy="184"/>
              </a:xfrm>
              <a:prstGeom prst="rect">
                <a:avLst/>
              </a:prstGeom>
              <a:noFill/>
              <a:ln w="9525">
                <a:noFill/>
              </a:ln>
            </p:spPr>
            <p:txBody>
              <a:bodyPr wrap="none" lIns="0" tIns="0" rIns="0" bIns="0">
                <a:spAutoFit/>
              </a:bodyPr>
              <a:lstStyle/>
              <a:p>
                <a:pPr algn="ctr" eaLnBrk="0" hangingPunct="0"/>
                <a:r>
                  <a:rPr lang="zh-CN" altLang="en-US" sz="1900" dirty="0">
                    <a:solidFill>
                      <a:srgbClr val="0000FF"/>
                    </a:solidFill>
                    <a:latin typeface="Times New Roman" panose="02020603050405020304" pitchFamily="18" charset="0"/>
                  </a:rPr>
                  <a:t>发射结</a:t>
                </a:r>
                <a:endParaRPr lang="zh-CN" altLang="en-US" sz="2400" b="1" dirty="0">
                  <a:latin typeface="Times New Roman" panose="02020603050405020304" pitchFamily="18" charset="0"/>
                </a:endParaRPr>
              </a:p>
            </p:txBody>
          </p:sp>
          <p:sp>
            <p:nvSpPr>
              <p:cNvPr id="518221" name="矩形 518220"/>
              <p:cNvSpPr/>
              <p:nvPr/>
            </p:nvSpPr>
            <p:spPr>
              <a:xfrm>
                <a:off x="2766" y="1248"/>
                <a:ext cx="492" cy="184"/>
              </a:xfrm>
              <a:prstGeom prst="rect">
                <a:avLst/>
              </a:prstGeom>
              <a:noFill/>
              <a:ln w="9525">
                <a:noFill/>
              </a:ln>
            </p:spPr>
            <p:txBody>
              <a:bodyPr wrap="none" lIns="0" tIns="0" rIns="0" bIns="0">
                <a:spAutoFit/>
              </a:bodyPr>
              <a:lstStyle/>
              <a:p>
                <a:pPr algn="ctr" eaLnBrk="0" hangingPunct="0"/>
                <a:r>
                  <a:rPr lang="zh-CN" altLang="en-US" sz="1900" dirty="0">
                    <a:solidFill>
                      <a:srgbClr val="0000FF"/>
                    </a:solidFill>
                    <a:latin typeface="Times New Roman" panose="02020603050405020304" pitchFamily="18" charset="0"/>
                  </a:rPr>
                  <a:t>集电结</a:t>
                </a:r>
                <a:endParaRPr lang="zh-CN" altLang="en-US" sz="2400" b="1" dirty="0">
                  <a:latin typeface="Times New Roman" panose="02020603050405020304" pitchFamily="18" charset="0"/>
                </a:endParaRPr>
              </a:p>
            </p:txBody>
          </p:sp>
          <p:sp>
            <p:nvSpPr>
              <p:cNvPr id="518222" name="矩形 518221"/>
              <p:cNvSpPr/>
              <p:nvPr/>
            </p:nvSpPr>
            <p:spPr>
              <a:xfrm>
                <a:off x="1437" y="1584"/>
                <a:ext cx="92" cy="232"/>
              </a:xfrm>
              <a:prstGeom prst="rect">
                <a:avLst/>
              </a:prstGeom>
              <a:noFill/>
              <a:ln w="9525">
                <a:noFill/>
              </a:ln>
            </p:spPr>
            <p:txBody>
              <a:bodyPr wrap="none" lIns="0" tIns="0" rIns="0" bIns="0">
                <a:spAutoFit/>
              </a:bodyPr>
              <a:lstStyle/>
              <a:p>
                <a:pPr algn="ctr" eaLnBrk="0" hangingPunct="0"/>
                <a:r>
                  <a:rPr lang="en-US" altLang="zh-CN" sz="2400">
                    <a:solidFill>
                      <a:srgbClr val="FF0000"/>
                    </a:solidFill>
                    <a:latin typeface="Times New Roman" panose="02020603050405020304" pitchFamily="18" charset="0"/>
                  </a:rPr>
                  <a:t>e</a:t>
                </a:r>
                <a:endParaRPr lang="en-US" altLang="zh-CN" sz="2400" b="1">
                  <a:latin typeface="Times New Roman" panose="02020603050405020304" pitchFamily="18" charset="0"/>
                </a:endParaRPr>
              </a:p>
            </p:txBody>
          </p:sp>
          <p:sp>
            <p:nvSpPr>
              <p:cNvPr id="518223" name="矩形 518222"/>
              <p:cNvSpPr/>
              <p:nvPr/>
            </p:nvSpPr>
            <p:spPr>
              <a:xfrm>
                <a:off x="3933" y="1584"/>
                <a:ext cx="91" cy="232"/>
              </a:xfrm>
              <a:prstGeom prst="rect">
                <a:avLst/>
              </a:prstGeom>
              <a:noFill/>
              <a:ln w="9525">
                <a:noFill/>
              </a:ln>
            </p:spPr>
            <p:txBody>
              <a:bodyPr wrap="none" lIns="0" tIns="0" rIns="0" bIns="0">
                <a:spAutoFit/>
              </a:bodyPr>
              <a:lstStyle/>
              <a:p>
                <a:pPr algn="ctr" eaLnBrk="0" hangingPunct="0"/>
                <a:r>
                  <a:rPr lang="en-US" altLang="zh-CN" sz="2400">
                    <a:solidFill>
                      <a:srgbClr val="FF0000"/>
                    </a:solidFill>
                    <a:latin typeface="Times New Roman" panose="02020603050405020304" pitchFamily="18" charset="0"/>
                  </a:rPr>
                  <a:t>c</a:t>
                </a:r>
                <a:endParaRPr lang="en-US" altLang="zh-CN" sz="2400" b="1">
                  <a:latin typeface="Times New Roman" panose="02020603050405020304" pitchFamily="18" charset="0"/>
                </a:endParaRPr>
              </a:p>
            </p:txBody>
          </p:sp>
          <p:sp>
            <p:nvSpPr>
              <p:cNvPr id="518224" name="矩形 518223"/>
              <p:cNvSpPr/>
              <p:nvPr/>
            </p:nvSpPr>
            <p:spPr>
              <a:xfrm>
                <a:off x="2647" y="2278"/>
                <a:ext cx="104" cy="232"/>
              </a:xfrm>
              <a:prstGeom prst="rect">
                <a:avLst/>
              </a:prstGeom>
              <a:noFill/>
              <a:ln w="9525">
                <a:noFill/>
              </a:ln>
            </p:spPr>
            <p:txBody>
              <a:bodyPr wrap="none" lIns="0" tIns="0" rIns="0" bIns="0">
                <a:spAutoFit/>
              </a:bodyPr>
              <a:lstStyle/>
              <a:p>
                <a:pPr algn="ctr" eaLnBrk="0" hangingPunct="0"/>
                <a:r>
                  <a:rPr lang="en-US" altLang="zh-CN" sz="2400">
                    <a:solidFill>
                      <a:srgbClr val="FF0000"/>
                    </a:solidFill>
                    <a:latin typeface="Times New Roman" panose="02020603050405020304" pitchFamily="18" charset="0"/>
                  </a:rPr>
                  <a:t>b</a:t>
                </a:r>
                <a:endParaRPr lang="en-US" altLang="zh-CN" sz="2400" b="1">
                  <a:latin typeface="Times New Roman" panose="02020603050405020304" pitchFamily="18" charset="0"/>
                </a:endParaRPr>
              </a:p>
            </p:txBody>
          </p:sp>
          <p:sp>
            <p:nvSpPr>
              <p:cNvPr id="518225" name="矩形 518224"/>
              <p:cNvSpPr/>
              <p:nvPr/>
            </p:nvSpPr>
            <p:spPr>
              <a:xfrm>
                <a:off x="1284" y="1849"/>
                <a:ext cx="492" cy="183"/>
              </a:xfrm>
              <a:prstGeom prst="rect">
                <a:avLst/>
              </a:prstGeom>
              <a:noFill/>
              <a:ln w="9525">
                <a:noFill/>
              </a:ln>
            </p:spPr>
            <p:txBody>
              <a:bodyPr wrap="none" lIns="0" tIns="0" rIns="0" bIns="0">
                <a:spAutoFit/>
              </a:bodyPr>
              <a:lstStyle/>
              <a:p>
                <a:pPr algn="ctr" eaLnBrk="0" hangingPunct="0"/>
                <a:r>
                  <a:rPr lang="zh-CN" altLang="en-US" sz="1900" dirty="0">
                    <a:solidFill>
                      <a:srgbClr val="FF0000"/>
                    </a:solidFill>
                    <a:latin typeface="Times New Roman" panose="02020603050405020304" pitchFamily="18" charset="0"/>
                  </a:rPr>
                  <a:t>发射极</a:t>
                </a:r>
                <a:endParaRPr lang="zh-CN" altLang="en-US" sz="2400" b="1" dirty="0">
                  <a:latin typeface="Times New Roman" panose="02020603050405020304" pitchFamily="18" charset="0"/>
                </a:endParaRPr>
              </a:p>
            </p:txBody>
          </p:sp>
          <p:sp>
            <p:nvSpPr>
              <p:cNvPr id="518226" name="矩形 518225"/>
              <p:cNvSpPr/>
              <p:nvPr/>
            </p:nvSpPr>
            <p:spPr>
              <a:xfrm>
                <a:off x="3678" y="1824"/>
                <a:ext cx="492" cy="184"/>
              </a:xfrm>
              <a:prstGeom prst="rect">
                <a:avLst/>
              </a:prstGeom>
              <a:noFill/>
              <a:ln w="9525">
                <a:noFill/>
              </a:ln>
            </p:spPr>
            <p:txBody>
              <a:bodyPr wrap="none" lIns="0" tIns="0" rIns="0" bIns="0">
                <a:spAutoFit/>
              </a:bodyPr>
              <a:lstStyle/>
              <a:p>
                <a:pPr algn="ctr" eaLnBrk="0" hangingPunct="0"/>
                <a:r>
                  <a:rPr lang="zh-CN" altLang="en-US" sz="1900" dirty="0">
                    <a:solidFill>
                      <a:srgbClr val="FF0000"/>
                    </a:solidFill>
                    <a:latin typeface="Times New Roman" panose="02020603050405020304" pitchFamily="18" charset="0"/>
                  </a:rPr>
                  <a:t>集电极</a:t>
                </a:r>
                <a:endParaRPr lang="zh-CN" altLang="en-US" sz="2400" b="1" dirty="0">
                  <a:latin typeface="Times New Roman" panose="02020603050405020304" pitchFamily="18" charset="0"/>
                </a:endParaRPr>
              </a:p>
            </p:txBody>
          </p:sp>
          <p:sp>
            <p:nvSpPr>
              <p:cNvPr id="518227" name="矩形 518226"/>
              <p:cNvSpPr/>
              <p:nvPr/>
            </p:nvSpPr>
            <p:spPr>
              <a:xfrm>
                <a:off x="2754" y="2160"/>
                <a:ext cx="328" cy="183"/>
              </a:xfrm>
              <a:prstGeom prst="rect">
                <a:avLst/>
              </a:prstGeom>
              <a:noFill/>
              <a:ln w="9525">
                <a:noFill/>
              </a:ln>
            </p:spPr>
            <p:txBody>
              <a:bodyPr wrap="none" lIns="0" tIns="0" rIns="0" bIns="0">
                <a:spAutoFit/>
              </a:bodyPr>
              <a:lstStyle/>
              <a:p>
                <a:pPr algn="ctr" eaLnBrk="0" hangingPunct="0"/>
                <a:r>
                  <a:rPr lang="zh-CN" altLang="en-US" sz="1900" dirty="0">
                    <a:solidFill>
                      <a:srgbClr val="FF0000"/>
                    </a:solidFill>
                    <a:latin typeface="Times New Roman" panose="02020603050405020304" pitchFamily="18" charset="0"/>
                  </a:rPr>
                  <a:t>基极</a:t>
                </a:r>
                <a:endParaRPr lang="zh-CN" altLang="en-US" sz="2400" b="1" dirty="0">
                  <a:latin typeface="Times New Roman" panose="02020603050405020304" pitchFamily="18" charset="0"/>
                </a:endParaRPr>
              </a:p>
            </p:txBody>
          </p:sp>
          <p:sp>
            <p:nvSpPr>
              <p:cNvPr id="518228" name="直接连接符 518227"/>
              <p:cNvSpPr/>
              <p:nvPr/>
            </p:nvSpPr>
            <p:spPr>
              <a:xfrm>
                <a:off x="2544" y="1488"/>
                <a:ext cx="0" cy="528"/>
              </a:xfrm>
              <a:prstGeom prst="line">
                <a:avLst/>
              </a:prstGeom>
              <a:ln w="46038" cap="flat" cmpd="sng">
                <a:solidFill>
                  <a:srgbClr val="8000FF"/>
                </a:solidFill>
                <a:prstDash val="solid"/>
                <a:headEnd type="none" w="med" len="med"/>
                <a:tailEnd type="none" w="med" len="med"/>
              </a:ln>
            </p:spPr>
          </p:sp>
          <p:sp>
            <p:nvSpPr>
              <p:cNvPr id="518229" name="直接连接符 518228"/>
              <p:cNvSpPr/>
              <p:nvPr/>
            </p:nvSpPr>
            <p:spPr>
              <a:xfrm>
                <a:off x="2976" y="1488"/>
                <a:ext cx="1" cy="543"/>
              </a:xfrm>
              <a:prstGeom prst="line">
                <a:avLst/>
              </a:prstGeom>
              <a:ln w="46038" cap="flat" cmpd="sng">
                <a:solidFill>
                  <a:srgbClr val="8000FF"/>
                </a:solidFill>
                <a:prstDash val="solid"/>
                <a:headEnd type="none" w="med" len="med"/>
                <a:tailEnd type="none" w="med" len="med"/>
              </a:ln>
            </p:spPr>
          </p:sp>
        </p:grpSp>
        <p:grpSp>
          <p:nvGrpSpPr>
            <p:cNvPr id="518230" name="组合 518229"/>
            <p:cNvGrpSpPr/>
            <p:nvPr/>
          </p:nvGrpSpPr>
          <p:grpSpPr>
            <a:xfrm>
              <a:off x="4086" y="1338"/>
              <a:ext cx="48" cy="432"/>
              <a:chOff x="2640" y="2016"/>
              <a:chExt cx="48" cy="432"/>
            </a:xfrm>
          </p:grpSpPr>
          <p:sp>
            <p:nvSpPr>
              <p:cNvPr id="518231" name="直接连接符 518230"/>
              <p:cNvSpPr/>
              <p:nvPr/>
            </p:nvSpPr>
            <p:spPr>
              <a:xfrm flipV="1">
                <a:off x="2640" y="2016"/>
                <a:ext cx="48" cy="48"/>
              </a:xfrm>
              <a:prstGeom prst="line">
                <a:avLst/>
              </a:prstGeom>
              <a:ln w="6350" cap="flat" cmpd="sng">
                <a:solidFill>
                  <a:srgbClr val="0000FF"/>
                </a:solidFill>
                <a:prstDash val="solid"/>
                <a:headEnd type="none" w="med" len="med"/>
                <a:tailEnd type="none" w="med" len="med"/>
              </a:ln>
            </p:spPr>
          </p:sp>
          <p:sp>
            <p:nvSpPr>
              <p:cNvPr id="518232" name="直接连接符 518231"/>
              <p:cNvSpPr/>
              <p:nvPr/>
            </p:nvSpPr>
            <p:spPr>
              <a:xfrm flipV="1">
                <a:off x="2640" y="2064"/>
                <a:ext cx="48" cy="48"/>
              </a:xfrm>
              <a:prstGeom prst="line">
                <a:avLst/>
              </a:prstGeom>
              <a:ln w="6350" cap="flat" cmpd="sng">
                <a:solidFill>
                  <a:srgbClr val="0000FF"/>
                </a:solidFill>
                <a:prstDash val="solid"/>
                <a:headEnd type="none" w="med" len="med"/>
                <a:tailEnd type="none" w="med" len="med"/>
              </a:ln>
            </p:spPr>
          </p:sp>
          <p:sp>
            <p:nvSpPr>
              <p:cNvPr id="518233" name="直接连接符 518232"/>
              <p:cNvSpPr/>
              <p:nvPr/>
            </p:nvSpPr>
            <p:spPr>
              <a:xfrm flipV="1">
                <a:off x="2640" y="2112"/>
                <a:ext cx="48" cy="48"/>
              </a:xfrm>
              <a:prstGeom prst="line">
                <a:avLst/>
              </a:prstGeom>
              <a:ln w="6350" cap="flat" cmpd="sng">
                <a:solidFill>
                  <a:srgbClr val="0000FF"/>
                </a:solidFill>
                <a:prstDash val="solid"/>
                <a:headEnd type="none" w="med" len="med"/>
                <a:tailEnd type="none" w="med" len="med"/>
              </a:ln>
            </p:spPr>
          </p:sp>
          <p:sp>
            <p:nvSpPr>
              <p:cNvPr id="518234" name="直接连接符 518233"/>
              <p:cNvSpPr/>
              <p:nvPr/>
            </p:nvSpPr>
            <p:spPr>
              <a:xfrm flipV="1">
                <a:off x="2640" y="2160"/>
                <a:ext cx="48" cy="48"/>
              </a:xfrm>
              <a:prstGeom prst="line">
                <a:avLst/>
              </a:prstGeom>
              <a:ln w="6350" cap="flat" cmpd="sng">
                <a:solidFill>
                  <a:srgbClr val="0000FF"/>
                </a:solidFill>
                <a:prstDash val="solid"/>
                <a:headEnd type="none" w="med" len="med"/>
                <a:tailEnd type="none" w="med" len="med"/>
              </a:ln>
            </p:spPr>
          </p:sp>
          <p:sp>
            <p:nvSpPr>
              <p:cNvPr id="518235" name="直接连接符 518234"/>
              <p:cNvSpPr/>
              <p:nvPr/>
            </p:nvSpPr>
            <p:spPr>
              <a:xfrm flipV="1">
                <a:off x="2640" y="2208"/>
                <a:ext cx="48" cy="48"/>
              </a:xfrm>
              <a:prstGeom prst="line">
                <a:avLst/>
              </a:prstGeom>
              <a:ln w="6350" cap="flat" cmpd="sng">
                <a:solidFill>
                  <a:srgbClr val="0000FF"/>
                </a:solidFill>
                <a:prstDash val="solid"/>
                <a:headEnd type="none" w="med" len="med"/>
                <a:tailEnd type="none" w="med" len="med"/>
              </a:ln>
            </p:spPr>
          </p:sp>
          <p:sp>
            <p:nvSpPr>
              <p:cNvPr id="518236" name="直接连接符 518235"/>
              <p:cNvSpPr/>
              <p:nvPr/>
            </p:nvSpPr>
            <p:spPr>
              <a:xfrm flipV="1">
                <a:off x="2640" y="2256"/>
                <a:ext cx="48" cy="48"/>
              </a:xfrm>
              <a:prstGeom prst="line">
                <a:avLst/>
              </a:prstGeom>
              <a:ln w="6350" cap="flat" cmpd="sng">
                <a:solidFill>
                  <a:srgbClr val="0000FF"/>
                </a:solidFill>
                <a:prstDash val="solid"/>
                <a:headEnd type="none" w="med" len="med"/>
                <a:tailEnd type="none" w="med" len="med"/>
              </a:ln>
            </p:spPr>
          </p:sp>
          <p:sp>
            <p:nvSpPr>
              <p:cNvPr id="518237" name="直接连接符 518236"/>
              <p:cNvSpPr/>
              <p:nvPr/>
            </p:nvSpPr>
            <p:spPr>
              <a:xfrm flipV="1">
                <a:off x="2640" y="2304"/>
                <a:ext cx="48" cy="48"/>
              </a:xfrm>
              <a:prstGeom prst="line">
                <a:avLst/>
              </a:prstGeom>
              <a:ln w="6350" cap="flat" cmpd="sng">
                <a:solidFill>
                  <a:srgbClr val="0000FF"/>
                </a:solidFill>
                <a:prstDash val="solid"/>
                <a:headEnd type="none" w="med" len="med"/>
                <a:tailEnd type="none" w="med" len="med"/>
              </a:ln>
            </p:spPr>
          </p:sp>
          <p:sp>
            <p:nvSpPr>
              <p:cNvPr id="518238" name="直接连接符 518237"/>
              <p:cNvSpPr/>
              <p:nvPr/>
            </p:nvSpPr>
            <p:spPr>
              <a:xfrm flipV="1">
                <a:off x="2640" y="2352"/>
                <a:ext cx="48" cy="48"/>
              </a:xfrm>
              <a:prstGeom prst="line">
                <a:avLst/>
              </a:prstGeom>
              <a:ln w="6350" cap="flat" cmpd="sng">
                <a:solidFill>
                  <a:srgbClr val="0000FF"/>
                </a:solidFill>
                <a:prstDash val="solid"/>
                <a:headEnd type="none" w="med" len="med"/>
                <a:tailEnd type="none" w="med" len="med"/>
              </a:ln>
            </p:spPr>
          </p:sp>
          <p:sp>
            <p:nvSpPr>
              <p:cNvPr id="518239" name="直接连接符 518238"/>
              <p:cNvSpPr/>
              <p:nvPr/>
            </p:nvSpPr>
            <p:spPr>
              <a:xfrm flipV="1">
                <a:off x="2640" y="2400"/>
                <a:ext cx="48" cy="48"/>
              </a:xfrm>
              <a:prstGeom prst="line">
                <a:avLst/>
              </a:prstGeom>
              <a:ln w="6350" cap="flat" cmpd="sng">
                <a:solidFill>
                  <a:srgbClr val="0000FF"/>
                </a:solidFill>
                <a:prstDash val="solid"/>
                <a:headEnd type="none" w="med" len="med"/>
                <a:tailEnd type="none" w="med" len="med"/>
              </a:ln>
            </p:spPr>
          </p:sp>
        </p:grpSp>
        <p:grpSp>
          <p:nvGrpSpPr>
            <p:cNvPr id="518240" name="组合 518239"/>
            <p:cNvGrpSpPr/>
            <p:nvPr/>
          </p:nvGrpSpPr>
          <p:grpSpPr>
            <a:xfrm>
              <a:off x="4494" y="1338"/>
              <a:ext cx="48" cy="432"/>
              <a:chOff x="2640" y="2016"/>
              <a:chExt cx="48" cy="432"/>
            </a:xfrm>
          </p:grpSpPr>
          <p:sp>
            <p:nvSpPr>
              <p:cNvPr id="518241" name="直接连接符 518240"/>
              <p:cNvSpPr/>
              <p:nvPr/>
            </p:nvSpPr>
            <p:spPr>
              <a:xfrm flipV="1">
                <a:off x="2640" y="2016"/>
                <a:ext cx="48" cy="48"/>
              </a:xfrm>
              <a:prstGeom prst="line">
                <a:avLst/>
              </a:prstGeom>
              <a:ln w="6350" cap="flat" cmpd="sng">
                <a:solidFill>
                  <a:srgbClr val="0000FF"/>
                </a:solidFill>
                <a:prstDash val="solid"/>
                <a:headEnd type="none" w="med" len="med"/>
                <a:tailEnd type="none" w="med" len="med"/>
              </a:ln>
            </p:spPr>
          </p:sp>
          <p:sp>
            <p:nvSpPr>
              <p:cNvPr id="518242" name="直接连接符 518241"/>
              <p:cNvSpPr/>
              <p:nvPr/>
            </p:nvSpPr>
            <p:spPr>
              <a:xfrm flipV="1">
                <a:off x="2640" y="2064"/>
                <a:ext cx="48" cy="48"/>
              </a:xfrm>
              <a:prstGeom prst="line">
                <a:avLst/>
              </a:prstGeom>
              <a:ln w="6350" cap="flat" cmpd="sng">
                <a:solidFill>
                  <a:srgbClr val="0000FF"/>
                </a:solidFill>
                <a:prstDash val="solid"/>
                <a:headEnd type="none" w="med" len="med"/>
                <a:tailEnd type="none" w="med" len="med"/>
              </a:ln>
            </p:spPr>
          </p:sp>
          <p:sp>
            <p:nvSpPr>
              <p:cNvPr id="518243" name="直接连接符 518242"/>
              <p:cNvSpPr/>
              <p:nvPr/>
            </p:nvSpPr>
            <p:spPr>
              <a:xfrm flipV="1">
                <a:off x="2640" y="2112"/>
                <a:ext cx="48" cy="48"/>
              </a:xfrm>
              <a:prstGeom prst="line">
                <a:avLst/>
              </a:prstGeom>
              <a:ln w="6350" cap="flat" cmpd="sng">
                <a:solidFill>
                  <a:srgbClr val="0000FF"/>
                </a:solidFill>
                <a:prstDash val="solid"/>
                <a:headEnd type="none" w="med" len="med"/>
                <a:tailEnd type="none" w="med" len="med"/>
              </a:ln>
            </p:spPr>
          </p:sp>
          <p:sp>
            <p:nvSpPr>
              <p:cNvPr id="518244" name="直接连接符 518243"/>
              <p:cNvSpPr/>
              <p:nvPr/>
            </p:nvSpPr>
            <p:spPr>
              <a:xfrm flipV="1">
                <a:off x="2640" y="2160"/>
                <a:ext cx="48" cy="48"/>
              </a:xfrm>
              <a:prstGeom prst="line">
                <a:avLst/>
              </a:prstGeom>
              <a:ln w="6350" cap="flat" cmpd="sng">
                <a:solidFill>
                  <a:srgbClr val="0000FF"/>
                </a:solidFill>
                <a:prstDash val="solid"/>
                <a:headEnd type="none" w="med" len="med"/>
                <a:tailEnd type="none" w="med" len="med"/>
              </a:ln>
            </p:spPr>
          </p:sp>
          <p:sp>
            <p:nvSpPr>
              <p:cNvPr id="518245" name="直接连接符 518244"/>
              <p:cNvSpPr/>
              <p:nvPr/>
            </p:nvSpPr>
            <p:spPr>
              <a:xfrm flipV="1">
                <a:off x="2640" y="2208"/>
                <a:ext cx="48" cy="48"/>
              </a:xfrm>
              <a:prstGeom prst="line">
                <a:avLst/>
              </a:prstGeom>
              <a:ln w="6350" cap="flat" cmpd="sng">
                <a:solidFill>
                  <a:srgbClr val="0000FF"/>
                </a:solidFill>
                <a:prstDash val="solid"/>
                <a:headEnd type="none" w="med" len="med"/>
                <a:tailEnd type="none" w="med" len="med"/>
              </a:ln>
            </p:spPr>
          </p:sp>
          <p:sp>
            <p:nvSpPr>
              <p:cNvPr id="518246" name="直接连接符 518245"/>
              <p:cNvSpPr/>
              <p:nvPr/>
            </p:nvSpPr>
            <p:spPr>
              <a:xfrm flipV="1">
                <a:off x="2640" y="2256"/>
                <a:ext cx="48" cy="48"/>
              </a:xfrm>
              <a:prstGeom prst="line">
                <a:avLst/>
              </a:prstGeom>
              <a:ln w="6350" cap="flat" cmpd="sng">
                <a:solidFill>
                  <a:srgbClr val="0000FF"/>
                </a:solidFill>
                <a:prstDash val="solid"/>
                <a:headEnd type="none" w="med" len="med"/>
                <a:tailEnd type="none" w="med" len="med"/>
              </a:ln>
            </p:spPr>
          </p:sp>
          <p:sp>
            <p:nvSpPr>
              <p:cNvPr id="518247" name="直接连接符 518246"/>
              <p:cNvSpPr/>
              <p:nvPr/>
            </p:nvSpPr>
            <p:spPr>
              <a:xfrm flipV="1">
                <a:off x="2640" y="2304"/>
                <a:ext cx="48" cy="48"/>
              </a:xfrm>
              <a:prstGeom prst="line">
                <a:avLst/>
              </a:prstGeom>
              <a:ln w="6350" cap="flat" cmpd="sng">
                <a:solidFill>
                  <a:srgbClr val="0000FF"/>
                </a:solidFill>
                <a:prstDash val="solid"/>
                <a:headEnd type="none" w="med" len="med"/>
                <a:tailEnd type="none" w="med" len="med"/>
              </a:ln>
            </p:spPr>
          </p:sp>
          <p:sp>
            <p:nvSpPr>
              <p:cNvPr id="518248" name="直接连接符 518247"/>
              <p:cNvSpPr/>
              <p:nvPr/>
            </p:nvSpPr>
            <p:spPr>
              <a:xfrm flipV="1">
                <a:off x="2640" y="2352"/>
                <a:ext cx="48" cy="48"/>
              </a:xfrm>
              <a:prstGeom prst="line">
                <a:avLst/>
              </a:prstGeom>
              <a:ln w="6350" cap="flat" cmpd="sng">
                <a:solidFill>
                  <a:srgbClr val="0000FF"/>
                </a:solidFill>
                <a:prstDash val="solid"/>
                <a:headEnd type="none" w="med" len="med"/>
                <a:tailEnd type="none" w="med" len="med"/>
              </a:ln>
            </p:spPr>
          </p:sp>
          <p:sp>
            <p:nvSpPr>
              <p:cNvPr id="518249" name="直接连接符 518248"/>
              <p:cNvSpPr/>
              <p:nvPr/>
            </p:nvSpPr>
            <p:spPr>
              <a:xfrm flipV="1">
                <a:off x="2640" y="2400"/>
                <a:ext cx="48" cy="48"/>
              </a:xfrm>
              <a:prstGeom prst="line">
                <a:avLst/>
              </a:prstGeom>
              <a:ln w="6350" cap="flat" cmpd="sng">
                <a:solidFill>
                  <a:srgbClr val="0000FF"/>
                </a:solidFill>
                <a:prstDash val="solid"/>
                <a:headEnd type="none" w="med" len="med"/>
                <a:tailEnd type="none" w="med" len="med"/>
              </a:ln>
            </p:spPr>
          </p:sp>
        </p:grpSp>
      </p:grpSp>
      <p:sp>
        <p:nvSpPr>
          <p:cNvPr id="518250" name="矩形 518249"/>
          <p:cNvSpPr/>
          <p:nvPr/>
        </p:nvSpPr>
        <p:spPr>
          <a:xfrm>
            <a:off x="3224213" y="577850"/>
            <a:ext cx="2398712" cy="641350"/>
          </a:xfrm>
          <a:prstGeom prst="rect">
            <a:avLst/>
          </a:prstGeom>
          <a:noFill/>
          <a:ln w="12700">
            <a:noFill/>
          </a:ln>
        </p:spPr>
        <p:txBody>
          <a:bodyPr wrap="none" anchor="t">
            <a:spAutoFit/>
          </a:bodyPr>
          <a:lstStyle/>
          <a:p>
            <a:r>
              <a:rPr lang="en-US" altLang="zh-CN" sz="3600" b="1">
                <a:solidFill>
                  <a:srgbClr val="FF3300"/>
                </a:solidFill>
                <a:latin typeface="Times New Roman" panose="02020603050405020304" pitchFamily="18" charset="0"/>
                <a:ea typeface="隶书" panose="02010509060101010101" pitchFamily="49" charset="-122"/>
              </a:rPr>
              <a:t>BJT</a:t>
            </a:r>
            <a:r>
              <a:rPr lang="zh-CN" altLang="en-US" sz="3600" b="1" dirty="0">
                <a:solidFill>
                  <a:srgbClr val="FF3300"/>
                </a:solidFill>
                <a:latin typeface="隶书" panose="02010509060101010101" pitchFamily="49" charset="-122"/>
                <a:ea typeface="隶书" panose="02010509060101010101" pitchFamily="49" charset="-122"/>
              </a:rPr>
              <a:t>的结构</a:t>
            </a:r>
            <a:endParaRPr lang="zh-CN" altLang="en-US" sz="36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8152"/>
                                        </p:tgtEl>
                                        <p:attrNameLst>
                                          <p:attrName>style.visibility</p:attrName>
                                        </p:attrNameLst>
                                      </p:cBhvr>
                                      <p:to>
                                        <p:strVal val="visible"/>
                                      </p:to>
                                    </p:set>
                                    <p:animEffect transition="in" filter="blinds(horizontal)">
                                      <p:cBhvr>
                                        <p:cTn id="7" dur="500"/>
                                        <p:tgtEl>
                                          <p:spTgt spid="5181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8146"/>
                                        </p:tgtEl>
                                        <p:attrNameLst>
                                          <p:attrName>style.visibility</p:attrName>
                                        </p:attrNameLst>
                                      </p:cBhvr>
                                      <p:to>
                                        <p:strVal val="visible"/>
                                      </p:to>
                                    </p:set>
                                    <p:animEffect transition="in" filter="blinds(horizontal)">
                                      <p:cBhvr>
                                        <p:cTn id="12" dur="500"/>
                                        <p:tgtEl>
                                          <p:spTgt spid="518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8200"/>
                                        </p:tgtEl>
                                        <p:attrNameLst>
                                          <p:attrName>style.visibility</p:attrName>
                                        </p:attrNameLst>
                                      </p:cBhvr>
                                      <p:to>
                                        <p:strVal val="visible"/>
                                      </p:to>
                                    </p:set>
                                    <p:animEffect transition="in" filter="blinds(horizontal)">
                                      <p:cBhvr>
                                        <p:cTn id="17" dur="500"/>
                                        <p:tgtEl>
                                          <p:spTgt spid="5182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8147"/>
                                        </p:tgtEl>
                                        <p:attrNameLst>
                                          <p:attrName>style.visibility</p:attrName>
                                        </p:attrNameLst>
                                      </p:cBhvr>
                                      <p:to>
                                        <p:strVal val="visible"/>
                                      </p:to>
                                    </p:set>
                                    <p:animEffect transition="in" filter="blinds(horizontal)">
                                      <p:cBhvr>
                                        <p:cTn id="22" dur="500"/>
                                        <p:tgtEl>
                                          <p:spTgt spid="5181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8151">
                                            <p:txEl>
                                              <p:pRg st="0" end="0"/>
                                            </p:txEl>
                                          </p:spTgt>
                                        </p:tgtEl>
                                        <p:attrNameLst>
                                          <p:attrName>style.visibility</p:attrName>
                                        </p:attrNameLst>
                                      </p:cBhvr>
                                      <p:to>
                                        <p:strVal val="visible"/>
                                      </p:to>
                                    </p:set>
                                    <p:animEffect transition="in" filter="blinds(horizontal)">
                                      <p:cBhvr>
                                        <p:cTn id="27" dur="500"/>
                                        <p:tgtEl>
                                          <p:spTgt spid="51815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8151">
                                            <p:txEl>
                                              <p:pRg st="1" end="1"/>
                                            </p:txEl>
                                          </p:spTgt>
                                        </p:tgtEl>
                                        <p:attrNameLst>
                                          <p:attrName>style.visibility</p:attrName>
                                        </p:attrNameLst>
                                      </p:cBhvr>
                                      <p:to>
                                        <p:strVal val="visible"/>
                                      </p:to>
                                    </p:set>
                                    <p:animEffect transition="in" filter="blinds(horizontal)">
                                      <p:cBhvr>
                                        <p:cTn id="32" dur="500"/>
                                        <p:tgtEl>
                                          <p:spTgt spid="51815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8151">
                                            <p:txEl>
                                              <p:pRg st="2" end="2"/>
                                            </p:txEl>
                                          </p:spTgt>
                                        </p:tgtEl>
                                        <p:attrNameLst>
                                          <p:attrName>style.visibility</p:attrName>
                                        </p:attrNameLst>
                                      </p:cBhvr>
                                      <p:to>
                                        <p:strVal val="visible"/>
                                      </p:to>
                                    </p:set>
                                    <p:animEffect transition="in" filter="blinds(horizontal)">
                                      <p:cBhvr>
                                        <p:cTn id="37" dur="500"/>
                                        <p:tgtEl>
                                          <p:spTgt spid="51815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8148"/>
                                        </p:tgtEl>
                                        <p:attrNameLst>
                                          <p:attrName>style.visibility</p:attrName>
                                        </p:attrNameLst>
                                      </p:cBhvr>
                                      <p:to>
                                        <p:strVal val="visible"/>
                                      </p:to>
                                    </p:set>
                                    <p:animEffect transition="in" filter="blinds(horizontal)">
                                      <p:cBhvr>
                                        <p:cTn id="42" dur="500"/>
                                        <p:tgtEl>
                                          <p:spTgt spid="51814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8149"/>
                                        </p:tgtEl>
                                        <p:attrNameLst>
                                          <p:attrName>style.visibility</p:attrName>
                                        </p:attrNameLst>
                                      </p:cBhvr>
                                      <p:to>
                                        <p:strVal val="visible"/>
                                      </p:to>
                                    </p:set>
                                    <p:animEffect transition="in" filter="blinds(horizontal)">
                                      <p:cBhvr>
                                        <p:cTn id="47" dur="500"/>
                                        <p:tgtEl>
                                          <p:spTgt spid="5181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18150"/>
                                        </p:tgtEl>
                                        <p:attrNameLst>
                                          <p:attrName>style.visibility</p:attrName>
                                        </p:attrNameLst>
                                      </p:cBhvr>
                                      <p:to>
                                        <p:strVal val="visible"/>
                                      </p:to>
                                    </p:set>
                                    <p:animEffect transition="in" filter="blinds(horizontal)">
                                      <p:cBhvr>
                                        <p:cTn id="52" dur="500"/>
                                        <p:tgtEl>
                                          <p:spTgt spid="518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p:bldP spid="518147" grpId="0"/>
      <p:bldP spid="518148" grpId="0"/>
      <p:bldP spid="51815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23267" name="矩形 523266"/>
          <p:cNvSpPr/>
          <p:nvPr/>
        </p:nvSpPr>
        <p:spPr>
          <a:xfrm>
            <a:off x="762000" y="2743200"/>
            <a:ext cx="2743200" cy="1295400"/>
          </a:xfrm>
          <a:prstGeom prst="rect">
            <a:avLst/>
          </a:prstGeom>
          <a:noFill/>
          <a:ln w="9525">
            <a:noFill/>
          </a:ln>
        </p:spPr>
        <p:txBody>
          <a:bodyPr lIns="92075" tIns="46038" rIns="92075" bIns="46038"/>
          <a:lstStyle>
            <a:lvl1pPr marL="342900" lvl="0" indent="-342900" algn="l"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Char char="¨"/>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SzTx/>
              <a:buFontTx/>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lvl="0">
              <a:lnSpc>
                <a:spcPct val="130000"/>
              </a:lnSpc>
              <a:buNone/>
            </a:pPr>
            <a:r>
              <a:rPr lang="zh-CN" altLang="en-US" sz="2400" b="1" dirty="0">
                <a:solidFill>
                  <a:srgbClr val="FF0066"/>
                </a:solidFill>
              </a:rPr>
              <a:t>处于放大工作状态：</a:t>
            </a:r>
            <a:endParaRPr lang="zh-CN" altLang="en-US" sz="2400" b="1" dirty="0">
              <a:solidFill>
                <a:srgbClr val="FF0066"/>
              </a:solidFill>
            </a:endParaRPr>
          </a:p>
          <a:p>
            <a:pPr lvl="0">
              <a:lnSpc>
                <a:spcPct val="130000"/>
              </a:lnSpc>
              <a:buNone/>
            </a:pPr>
            <a:r>
              <a:rPr lang="zh-CN" altLang="en-US" sz="2400" b="1" dirty="0">
                <a:solidFill>
                  <a:srgbClr val="FF0066"/>
                </a:solidFill>
              </a:rPr>
              <a:t>发射结正偏：</a:t>
            </a:r>
            <a:endParaRPr lang="zh-CN" altLang="en-US" sz="2400" b="1" dirty="0">
              <a:solidFill>
                <a:srgbClr val="FF0066"/>
              </a:solidFill>
            </a:endParaRPr>
          </a:p>
        </p:txBody>
      </p:sp>
      <p:sp>
        <p:nvSpPr>
          <p:cNvPr id="523268" name="文本框 523267"/>
          <p:cNvSpPr txBox="1"/>
          <p:nvPr/>
        </p:nvSpPr>
        <p:spPr>
          <a:xfrm>
            <a:off x="7315200" y="1600200"/>
            <a:ext cx="762000" cy="3652838"/>
          </a:xfrm>
          <a:prstGeom prst="rect">
            <a:avLst/>
          </a:prstGeom>
          <a:noFill/>
          <a:ln w="27051">
            <a:noFill/>
          </a:ln>
        </p:spPr>
        <p:txBody>
          <a:bodyPr>
            <a:spAutoFit/>
          </a:bodyPr>
          <a:lstStyle/>
          <a:p>
            <a:pPr algn="ctr" eaLnBrk="0" hangingPunct="0">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a:p>
            <a:pPr algn="ctr" eaLnBrk="0" hangingPunct="0">
              <a:spcBef>
                <a:spcPct val="50000"/>
              </a:spcBef>
            </a:pPr>
            <a:endParaRPr lang="en-US" altLang="zh-CN" sz="2400" b="1">
              <a:solidFill>
                <a:srgbClr val="FF0000"/>
              </a:solidFill>
              <a:latin typeface="Times New Roman" panose="02020603050405020304" pitchFamily="18" charset="0"/>
            </a:endParaRPr>
          </a:p>
          <a:p>
            <a:pPr algn="ctr" eaLnBrk="0" hangingPunct="0">
              <a:spcBef>
                <a:spcPct val="50000"/>
              </a:spcBef>
            </a:pPr>
            <a:endParaRPr lang="en-US" altLang="zh-CN" sz="2400" b="1">
              <a:solidFill>
                <a:srgbClr val="FF0000"/>
              </a:solidFill>
              <a:latin typeface="Times New Roman" panose="02020603050405020304" pitchFamily="18" charset="0"/>
            </a:endParaRPr>
          </a:p>
          <a:p>
            <a:pPr algn="ctr" eaLnBrk="0" hangingPunct="0">
              <a:spcBef>
                <a:spcPct val="50000"/>
              </a:spcBef>
            </a:pPr>
            <a:r>
              <a:rPr lang="en-US" altLang="zh-CN" sz="2000" b="1">
                <a:solidFill>
                  <a:srgbClr val="FF0000"/>
                </a:solidFill>
                <a:latin typeface="Times New Roman" panose="02020603050405020304" pitchFamily="18" charset="0"/>
              </a:rPr>
              <a:t>U</a:t>
            </a:r>
            <a:r>
              <a:rPr lang="en-US" altLang="zh-CN" sz="2000" b="1" baseline="-25000">
                <a:solidFill>
                  <a:srgbClr val="FF0000"/>
                </a:solidFill>
                <a:latin typeface="Times New Roman" panose="02020603050405020304" pitchFamily="18" charset="0"/>
              </a:rPr>
              <a:t>CE</a:t>
            </a:r>
            <a:endParaRPr lang="en-US" altLang="zh-CN" sz="2000" b="1">
              <a:solidFill>
                <a:srgbClr val="FF0000"/>
              </a:solidFill>
              <a:latin typeface="Times New Roman" panose="02020603050405020304" pitchFamily="18" charset="0"/>
            </a:endParaRPr>
          </a:p>
          <a:p>
            <a:pPr algn="ctr" eaLnBrk="0" hangingPunct="0">
              <a:spcBef>
                <a:spcPct val="50000"/>
              </a:spcBef>
            </a:pPr>
            <a:endParaRPr lang="en-US" altLang="zh-CN" sz="2400" b="1">
              <a:solidFill>
                <a:srgbClr val="FF0000"/>
              </a:solidFill>
              <a:latin typeface="Times New Roman" panose="02020603050405020304" pitchFamily="18" charset="0"/>
            </a:endParaRPr>
          </a:p>
          <a:p>
            <a:pPr algn="ctr" eaLnBrk="0" hangingPunct="0">
              <a:spcBef>
                <a:spcPct val="50000"/>
              </a:spcBef>
            </a:pPr>
            <a:endParaRPr lang="en-US" altLang="zh-CN" sz="2400" b="1">
              <a:solidFill>
                <a:srgbClr val="FF0000"/>
              </a:solidFill>
              <a:latin typeface="Times New Roman" panose="02020603050405020304" pitchFamily="18" charset="0"/>
            </a:endParaRPr>
          </a:p>
          <a:p>
            <a:pPr algn="ctr" eaLnBrk="0" hangingPunct="0">
              <a:spcBef>
                <a:spcPct val="50000"/>
              </a:spcBef>
            </a:pPr>
            <a:r>
              <a:rPr lang="en-US" altLang="zh-CN" sz="2400" b="1">
                <a:solidFill>
                  <a:srgbClr val="FF0000"/>
                </a:solidFill>
                <a:latin typeface="Times New Roman" panose="02020603050405020304" pitchFamily="18" charset="0"/>
              </a:rPr>
              <a:t> </a:t>
            </a:r>
            <a:r>
              <a:rPr lang="zh-CN" altLang="en-US" sz="2400" b="1">
                <a:solidFill>
                  <a:srgbClr val="FF0000"/>
                </a:solidFill>
                <a:latin typeface="Times New Roman" panose="02020603050405020304" pitchFamily="18" charset="0"/>
              </a:rPr>
              <a:t>－</a:t>
            </a:r>
            <a:endParaRPr lang="zh-CN" altLang="en-US" sz="2400" b="1">
              <a:solidFill>
                <a:srgbClr val="FF0000"/>
              </a:solidFill>
              <a:latin typeface="Times New Roman" panose="02020603050405020304" pitchFamily="18" charset="0"/>
            </a:endParaRPr>
          </a:p>
        </p:txBody>
      </p:sp>
      <p:sp>
        <p:nvSpPr>
          <p:cNvPr id="523269" name="文本框 523268"/>
          <p:cNvSpPr txBox="1"/>
          <p:nvPr/>
        </p:nvSpPr>
        <p:spPr>
          <a:xfrm>
            <a:off x="4495800" y="3733800"/>
            <a:ext cx="685800" cy="1768475"/>
          </a:xfrm>
          <a:prstGeom prst="rect">
            <a:avLst/>
          </a:prstGeom>
          <a:noFill/>
          <a:ln w="27051">
            <a:noFill/>
          </a:ln>
        </p:spPr>
        <p:txBody>
          <a:bodyPr>
            <a:spAutoFit/>
          </a:bodyPr>
          <a:lstStyle/>
          <a:p>
            <a:pPr algn="ctr" eaLnBrk="0" hangingPunct="0">
              <a:spcBef>
                <a:spcPct val="50000"/>
              </a:spcBef>
            </a:pPr>
            <a:r>
              <a:rPr lang="zh-CN" altLang="en-US" sz="2000" b="1" dirty="0">
                <a:solidFill>
                  <a:srgbClr val="FF0000"/>
                </a:solidFill>
                <a:latin typeface="Times New Roman" panose="02020603050405020304" pitchFamily="18" charset="0"/>
              </a:rPr>
              <a:t>＋</a:t>
            </a:r>
            <a:endParaRPr lang="zh-CN" altLang="en-US" sz="2000" b="1" dirty="0">
              <a:solidFill>
                <a:srgbClr val="FF0000"/>
              </a:solidFill>
              <a:latin typeface="Times New Roman" panose="02020603050405020304" pitchFamily="18" charset="0"/>
            </a:endParaRPr>
          </a:p>
          <a:p>
            <a:pPr algn="ctr" eaLnBrk="0" hangingPunct="0">
              <a:spcBef>
                <a:spcPct val="50000"/>
              </a:spcBef>
            </a:pPr>
            <a:r>
              <a:rPr lang="en-US" altLang="zh-CN" sz="2000" b="1">
                <a:solidFill>
                  <a:srgbClr val="FF0000"/>
                </a:solidFill>
                <a:latin typeface="Times New Roman" panose="02020603050405020304" pitchFamily="18" charset="0"/>
              </a:rPr>
              <a:t>U</a:t>
            </a:r>
            <a:r>
              <a:rPr lang="en-US" altLang="zh-CN" sz="2000" b="1" baseline="-25000">
                <a:solidFill>
                  <a:srgbClr val="FF0000"/>
                </a:solidFill>
                <a:latin typeface="Times New Roman" panose="02020603050405020304" pitchFamily="18" charset="0"/>
              </a:rPr>
              <a:t>BE</a:t>
            </a:r>
            <a:endParaRPr lang="en-US" altLang="zh-CN" sz="2000" b="1">
              <a:solidFill>
                <a:srgbClr val="FF0000"/>
              </a:solidFill>
              <a:latin typeface="Times New Roman" panose="02020603050405020304" pitchFamily="18" charset="0"/>
            </a:endParaRPr>
          </a:p>
          <a:p>
            <a:pPr algn="ctr" eaLnBrk="0" hangingPunct="0">
              <a:spcBef>
                <a:spcPct val="50000"/>
              </a:spcBef>
            </a:pPr>
            <a:endParaRPr lang="en-US" altLang="zh-CN" sz="2000" b="1">
              <a:solidFill>
                <a:srgbClr val="FF0000"/>
              </a:solidFill>
              <a:latin typeface="Times New Roman" panose="02020603050405020304" pitchFamily="18" charset="0"/>
            </a:endParaRPr>
          </a:p>
          <a:p>
            <a:pPr algn="ctr" eaLnBrk="0" hangingPunct="0">
              <a:spcBef>
                <a:spcPct val="50000"/>
              </a:spcBef>
            </a:pPr>
            <a:r>
              <a:rPr lang="zh-CN" altLang="en-US" sz="2000" b="1">
                <a:solidFill>
                  <a:srgbClr val="FF0000"/>
                </a:solidFill>
                <a:latin typeface="Times New Roman" panose="02020603050405020304" pitchFamily="18" charset="0"/>
              </a:rPr>
              <a:t>－</a:t>
            </a:r>
            <a:endParaRPr lang="zh-CN" altLang="en-US" sz="2000" b="1">
              <a:solidFill>
                <a:srgbClr val="FF0000"/>
              </a:solidFill>
              <a:latin typeface="Times New Roman" panose="02020603050405020304" pitchFamily="18" charset="0"/>
            </a:endParaRPr>
          </a:p>
        </p:txBody>
      </p:sp>
      <p:sp>
        <p:nvSpPr>
          <p:cNvPr id="523270" name="文本框 523269"/>
          <p:cNvSpPr txBox="1"/>
          <p:nvPr/>
        </p:nvSpPr>
        <p:spPr>
          <a:xfrm>
            <a:off x="4495800" y="1524000"/>
            <a:ext cx="685800" cy="1768475"/>
          </a:xfrm>
          <a:prstGeom prst="rect">
            <a:avLst/>
          </a:prstGeom>
          <a:noFill/>
          <a:ln w="27051">
            <a:noFill/>
          </a:ln>
        </p:spPr>
        <p:txBody>
          <a:bodyPr>
            <a:spAutoFit/>
          </a:bodyPr>
          <a:lstStyle/>
          <a:p>
            <a:pPr algn="ctr" eaLnBrk="0" hangingPunct="0">
              <a:spcBef>
                <a:spcPct val="50000"/>
              </a:spcBef>
            </a:pPr>
            <a:r>
              <a:rPr lang="zh-CN" altLang="en-US" sz="2000" b="1" dirty="0">
                <a:solidFill>
                  <a:srgbClr val="FF0000"/>
                </a:solidFill>
                <a:latin typeface="Times New Roman" panose="02020603050405020304" pitchFamily="18" charset="0"/>
              </a:rPr>
              <a:t>＋</a:t>
            </a:r>
            <a:endParaRPr lang="zh-CN" altLang="en-US" sz="2000" b="1" dirty="0">
              <a:solidFill>
                <a:srgbClr val="FF0000"/>
              </a:solidFill>
              <a:latin typeface="Times New Roman" panose="02020603050405020304" pitchFamily="18" charset="0"/>
            </a:endParaRPr>
          </a:p>
          <a:p>
            <a:pPr algn="ctr" eaLnBrk="0" hangingPunct="0">
              <a:spcBef>
                <a:spcPct val="50000"/>
              </a:spcBef>
            </a:pPr>
            <a:r>
              <a:rPr lang="en-US" altLang="zh-CN" sz="2000" b="1">
                <a:solidFill>
                  <a:srgbClr val="FF0000"/>
                </a:solidFill>
                <a:latin typeface="Times New Roman" panose="02020603050405020304" pitchFamily="18" charset="0"/>
              </a:rPr>
              <a:t>U</a:t>
            </a:r>
            <a:r>
              <a:rPr lang="en-US" altLang="zh-CN" sz="2000" b="1" baseline="-25000">
                <a:solidFill>
                  <a:srgbClr val="FF0000"/>
                </a:solidFill>
                <a:latin typeface="Times New Roman" panose="02020603050405020304" pitchFamily="18" charset="0"/>
              </a:rPr>
              <a:t>CB</a:t>
            </a:r>
            <a:endParaRPr lang="en-US" altLang="zh-CN" sz="2000" b="1">
              <a:solidFill>
                <a:srgbClr val="FF0000"/>
              </a:solidFill>
              <a:latin typeface="Times New Roman" panose="02020603050405020304" pitchFamily="18" charset="0"/>
            </a:endParaRPr>
          </a:p>
          <a:p>
            <a:pPr algn="ctr" eaLnBrk="0" hangingPunct="0">
              <a:spcBef>
                <a:spcPct val="50000"/>
              </a:spcBef>
            </a:pPr>
            <a:endParaRPr lang="en-US" altLang="zh-CN" sz="2000" b="1">
              <a:solidFill>
                <a:srgbClr val="FF0000"/>
              </a:solidFill>
              <a:latin typeface="Times New Roman" panose="02020603050405020304" pitchFamily="18" charset="0"/>
            </a:endParaRPr>
          </a:p>
          <a:p>
            <a:pPr algn="ctr" eaLnBrk="0" hangingPunct="0">
              <a:spcBef>
                <a:spcPct val="50000"/>
              </a:spcBef>
            </a:pPr>
            <a:r>
              <a:rPr lang="zh-CN" altLang="en-US" sz="2000" b="1">
                <a:solidFill>
                  <a:srgbClr val="FF0000"/>
                </a:solidFill>
                <a:latin typeface="Times New Roman" panose="02020603050405020304" pitchFamily="18" charset="0"/>
              </a:rPr>
              <a:t>－</a:t>
            </a:r>
            <a:endParaRPr lang="zh-CN" altLang="en-US" sz="2000" b="1">
              <a:solidFill>
                <a:srgbClr val="FF0000"/>
              </a:solidFill>
              <a:latin typeface="Times New Roman" panose="02020603050405020304" pitchFamily="18" charset="0"/>
            </a:endParaRPr>
          </a:p>
        </p:txBody>
      </p:sp>
      <p:sp>
        <p:nvSpPr>
          <p:cNvPr id="523271" name="矩形 523270"/>
          <p:cNvSpPr/>
          <p:nvPr/>
        </p:nvSpPr>
        <p:spPr>
          <a:xfrm>
            <a:off x="762000" y="4495800"/>
            <a:ext cx="2025650" cy="457200"/>
          </a:xfrm>
          <a:prstGeom prst="rect">
            <a:avLst/>
          </a:prstGeom>
          <a:noFill/>
          <a:ln w="27051">
            <a:noFill/>
          </a:ln>
        </p:spPr>
        <p:txBody>
          <a:bodyPr wrap="none" anchor="t">
            <a:spAutoFit/>
          </a:bodyPr>
          <a:lstStyle/>
          <a:p>
            <a:pPr algn="ctr" eaLnBrk="0" hangingPunct="0"/>
            <a:r>
              <a:rPr lang="zh-CN" altLang="en-US" sz="2400" b="1" dirty="0">
                <a:solidFill>
                  <a:srgbClr val="FF0066"/>
                </a:solidFill>
                <a:latin typeface="Times New Roman" panose="02020603050405020304" pitchFamily="18" charset="0"/>
              </a:rPr>
              <a:t>集电结反偏：</a:t>
            </a:r>
            <a:endParaRPr lang="zh-CN" altLang="en-US" sz="2400" b="1" dirty="0">
              <a:solidFill>
                <a:srgbClr val="FF0066"/>
              </a:solidFill>
              <a:latin typeface="Times New Roman" panose="02020603050405020304" pitchFamily="18" charset="0"/>
            </a:endParaRPr>
          </a:p>
        </p:txBody>
      </p:sp>
      <p:sp>
        <p:nvSpPr>
          <p:cNvPr id="523272" name="文本框 523271"/>
          <p:cNvSpPr txBox="1"/>
          <p:nvPr/>
        </p:nvSpPr>
        <p:spPr>
          <a:xfrm>
            <a:off x="914400" y="3962400"/>
            <a:ext cx="2209800" cy="457200"/>
          </a:xfrm>
          <a:prstGeom prst="rect">
            <a:avLst/>
          </a:prstGeom>
          <a:noFill/>
          <a:ln w="27051">
            <a:noFill/>
          </a:ln>
        </p:spPr>
        <p:txBody>
          <a:bodyPr>
            <a:spAutoFit/>
          </a:bodyPr>
          <a:lstStyle/>
          <a:p>
            <a:pPr eaLnBrk="0" hangingPunct="0">
              <a:spcBef>
                <a:spcPct val="50000"/>
              </a:spcBef>
            </a:pPr>
            <a:r>
              <a:rPr lang="zh-CN" altLang="en-US" sz="2400" b="1">
                <a:latin typeface="Times New Roman" panose="02020603050405020304" pitchFamily="18" charset="0"/>
              </a:rPr>
              <a:t>由</a:t>
            </a:r>
            <a:r>
              <a:rPr lang="en-US" altLang="zh-CN" sz="2400" b="1">
                <a:latin typeface="Times New Roman" panose="02020603050405020304" pitchFamily="18" charset="0"/>
              </a:rPr>
              <a:t>V</a:t>
            </a:r>
            <a:r>
              <a:rPr lang="en-US" altLang="zh-CN" sz="2400" b="1" baseline="-25000">
                <a:latin typeface="Times New Roman" panose="02020603050405020304" pitchFamily="18" charset="0"/>
              </a:rPr>
              <a:t>BB</a:t>
            </a:r>
            <a:r>
              <a:rPr lang="zh-CN" altLang="en-US" sz="2400" b="1" dirty="0">
                <a:latin typeface="Times New Roman" panose="02020603050405020304" pitchFamily="18" charset="0"/>
              </a:rPr>
              <a:t>保证</a:t>
            </a:r>
            <a:endParaRPr lang="zh-CN" altLang="en-US" sz="2400" b="1" dirty="0">
              <a:latin typeface="Times New Roman" panose="02020603050405020304" pitchFamily="18" charset="0"/>
            </a:endParaRPr>
          </a:p>
        </p:txBody>
      </p:sp>
      <p:sp>
        <p:nvSpPr>
          <p:cNvPr id="523273" name="文本框 523272"/>
          <p:cNvSpPr txBox="1"/>
          <p:nvPr/>
        </p:nvSpPr>
        <p:spPr>
          <a:xfrm>
            <a:off x="685800" y="5029200"/>
            <a:ext cx="2514600" cy="457200"/>
          </a:xfrm>
          <a:prstGeom prst="rect">
            <a:avLst/>
          </a:prstGeom>
          <a:noFill/>
          <a:ln w="27051">
            <a:noFill/>
          </a:ln>
        </p:spPr>
        <p:txBody>
          <a:bodyPr>
            <a:spAutoFit/>
          </a:bodyPr>
          <a:lstStyle/>
          <a:p>
            <a:pPr eaLnBrk="0" hangingPunct="0">
              <a:spcBef>
                <a:spcPct val="50000"/>
              </a:spcBef>
            </a:pPr>
            <a:r>
              <a:rPr lang="zh-CN" altLang="en-US" sz="2400" b="1">
                <a:latin typeface="Times New Roman" panose="02020603050405020304" pitchFamily="18" charset="0"/>
              </a:rPr>
              <a:t>由</a:t>
            </a:r>
            <a:r>
              <a:rPr lang="en-US" altLang="zh-CN" sz="2400" b="1">
                <a:latin typeface="Times New Roman" panose="02020603050405020304" pitchFamily="18" charset="0"/>
              </a:rPr>
              <a:t>V</a:t>
            </a:r>
            <a:r>
              <a:rPr lang="en-US" altLang="zh-CN" sz="2400" b="1" baseline="-25000">
                <a:latin typeface="Times New Roman" panose="02020603050405020304" pitchFamily="18" charset="0"/>
              </a:rPr>
              <a:t>CC</a:t>
            </a:r>
            <a:r>
              <a:rPr lang="zh-CN" altLang="en-US" sz="2400" b="1">
                <a:latin typeface="Times New Roman" panose="02020603050405020304" pitchFamily="18" charset="0"/>
              </a:rPr>
              <a:t>、</a:t>
            </a:r>
            <a:r>
              <a:rPr lang="zh-CN" altLang="en-US" sz="2400" b="1" baseline="-25000">
                <a:latin typeface="Times New Roman" panose="02020603050405020304" pitchFamily="18" charset="0"/>
              </a:rPr>
              <a:t> </a:t>
            </a:r>
            <a:r>
              <a:rPr lang="en-US" altLang="zh-CN" sz="2400" b="1">
                <a:latin typeface="Times New Roman" panose="02020603050405020304" pitchFamily="18" charset="0"/>
              </a:rPr>
              <a:t>V</a:t>
            </a:r>
            <a:r>
              <a:rPr lang="en-US" altLang="zh-CN" sz="2400" b="1" baseline="-25000">
                <a:latin typeface="Times New Roman" panose="02020603050405020304" pitchFamily="18" charset="0"/>
              </a:rPr>
              <a:t>BB</a:t>
            </a:r>
            <a:r>
              <a:rPr lang="zh-CN" altLang="en-US" sz="2400" b="1" dirty="0">
                <a:latin typeface="Times New Roman" panose="02020603050405020304" pitchFamily="18" charset="0"/>
              </a:rPr>
              <a:t>保证</a:t>
            </a:r>
            <a:endParaRPr lang="zh-CN" altLang="en-US" sz="2400" b="1" dirty="0">
              <a:latin typeface="Times New Roman" panose="02020603050405020304" pitchFamily="18" charset="0"/>
            </a:endParaRPr>
          </a:p>
        </p:txBody>
      </p:sp>
      <p:sp>
        <p:nvSpPr>
          <p:cNvPr id="523274" name="文本框 523273"/>
          <p:cNvSpPr txBox="1"/>
          <p:nvPr/>
        </p:nvSpPr>
        <p:spPr>
          <a:xfrm>
            <a:off x="838200" y="5562600"/>
            <a:ext cx="2895600" cy="457200"/>
          </a:xfrm>
          <a:prstGeom prst="rect">
            <a:avLst/>
          </a:prstGeom>
          <a:noFill/>
          <a:ln w="27051">
            <a:noFill/>
          </a:ln>
        </p:spPr>
        <p:txBody>
          <a:bodyPr>
            <a:spAutoFit/>
          </a:bodyPr>
          <a:lstStyle/>
          <a:p>
            <a:pPr eaLnBrk="0" hangingPunct="0">
              <a:spcBef>
                <a:spcPct val="50000"/>
              </a:spcBef>
            </a:pPr>
            <a:r>
              <a:rPr lang="en-US" altLang="zh-CN" sz="2400" b="1">
                <a:latin typeface="Times New Roman" panose="02020603050405020304" pitchFamily="18" charset="0"/>
              </a:rPr>
              <a:t>U</a:t>
            </a:r>
            <a:r>
              <a:rPr lang="en-US" altLang="zh-CN" sz="2400" b="1" baseline="-25000">
                <a:latin typeface="Times New Roman" panose="02020603050405020304" pitchFamily="18" charset="0"/>
              </a:rPr>
              <a:t>CB</a:t>
            </a:r>
            <a:r>
              <a:rPr lang="en-US" altLang="zh-CN" sz="2400" b="1">
                <a:latin typeface="Times New Roman" panose="02020603050405020304" pitchFamily="18" charset="0"/>
              </a:rPr>
              <a:t>=U</a:t>
            </a:r>
            <a:r>
              <a:rPr lang="en-US" altLang="zh-CN" sz="2400" b="1" baseline="-25000">
                <a:latin typeface="Times New Roman" panose="02020603050405020304" pitchFamily="18" charset="0"/>
              </a:rPr>
              <a:t>CE </a:t>
            </a:r>
            <a:r>
              <a:rPr lang="en-US" altLang="zh-CN" sz="2400" b="1">
                <a:latin typeface="Times New Roman" panose="02020603050405020304" pitchFamily="18" charset="0"/>
              </a:rPr>
              <a:t>- U</a:t>
            </a:r>
            <a:r>
              <a:rPr lang="en-US" altLang="zh-CN" sz="2400" b="1" baseline="-25000">
                <a:latin typeface="Times New Roman" panose="02020603050405020304" pitchFamily="18" charset="0"/>
              </a:rPr>
              <a:t>BE</a:t>
            </a:r>
            <a:endParaRPr lang="en-US" altLang="zh-CN" sz="2400" b="1">
              <a:latin typeface="Times New Roman" panose="02020603050405020304" pitchFamily="18" charset="0"/>
            </a:endParaRPr>
          </a:p>
        </p:txBody>
      </p:sp>
      <p:sp>
        <p:nvSpPr>
          <p:cNvPr id="523275" name="文本框 523274"/>
          <p:cNvSpPr txBox="1"/>
          <p:nvPr/>
        </p:nvSpPr>
        <p:spPr>
          <a:xfrm>
            <a:off x="2895600" y="5638800"/>
            <a:ext cx="609600" cy="457200"/>
          </a:xfrm>
          <a:prstGeom prst="rect">
            <a:avLst/>
          </a:prstGeom>
          <a:noFill/>
          <a:ln w="27051">
            <a:noFill/>
          </a:ln>
        </p:spPr>
        <p:txBody>
          <a:bodyPr>
            <a:spAutoFit/>
          </a:bodyPr>
          <a:lstStyle/>
          <a:p>
            <a:pPr algn="ctr" eaLnBrk="0" hangingPunct="0">
              <a:spcBef>
                <a:spcPct val="50000"/>
              </a:spcBef>
            </a:pPr>
            <a:r>
              <a:rPr lang="en-US" altLang="zh-CN" sz="2400" b="1">
                <a:latin typeface="Times New Roman" panose="02020603050405020304" pitchFamily="18" charset="0"/>
              </a:rPr>
              <a:t>&gt; 0</a:t>
            </a:r>
            <a:endParaRPr lang="en-US" altLang="zh-CN" sz="2400" b="1">
              <a:latin typeface="Times New Roman" panose="02020603050405020304" pitchFamily="18" charset="0"/>
            </a:endParaRPr>
          </a:p>
        </p:txBody>
      </p:sp>
      <p:grpSp>
        <p:nvGrpSpPr>
          <p:cNvPr id="523276" name="组合 523275"/>
          <p:cNvGrpSpPr/>
          <p:nvPr/>
        </p:nvGrpSpPr>
        <p:grpSpPr>
          <a:xfrm>
            <a:off x="3810000" y="1295400"/>
            <a:ext cx="4876800" cy="5181600"/>
            <a:chOff x="2400" y="816"/>
            <a:chExt cx="3072" cy="3264"/>
          </a:xfrm>
        </p:grpSpPr>
        <p:pic>
          <p:nvPicPr>
            <p:cNvPr id="523277" name="图片 523276"/>
            <p:cNvPicPr>
              <a:picLocks noChangeAspect="1"/>
            </p:cNvPicPr>
            <p:nvPr/>
          </p:nvPicPr>
          <p:blipFill>
            <a:blip r:embed="rId1"/>
            <a:stretch>
              <a:fillRect/>
            </a:stretch>
          </p:blipFill>
          <p:spPr>
            <a:xfrm>
              <a:off x="2400" y="816"/>
              <a:ext cx="3072" cy="2991"/>
            </a:xfrm>
            <a:prstGeom prst="rect">
              <a:avLst/>
            </a:prstGeom>
            <a:noFill/>
            <a:ln w="12700">
              <a:noFill/>
            </a:ln>
          </p:spPr>
        </p:pic>
        <p:sp>
          <p:nvSpPr>
            <p:cNvPr id="523278" name="文本框 523277"/>
            <p:cNvSpPr txBox="1"/>
            <p:nvPr/>
          </p:nvSpPr>
          <p:spPr>
            <a:xfrm>
              <a:off x="2736" y="3792"/>
              <a:ext cx="2208" cy="288"/>
            </a:xfrm>
            <a:prstGeom prst="rect">
              <a:avLst/>
            </a:prstGeom>
            <a:noFill/>
            <a:ln w="27051">
              <a:noFill/>
            </a:ln>
          </p:spPr>
          <p:txBody>
            <a:bodyPr>
              <a:spAutoFit/>
            </a:bodyPr>
            <a:lstStyle/>
            <a:p>
              <a:pPr algn="ctr" eaLnBrk="0" hangingPunct="0">
                <a:spcBef>
                  <a:spcPct val="50000"/>
                </a:spcBef>
              </a:pPr>
              <a:r>
                <a:rPr lang="zh-CN" altLang="en-US" sz="2400" b="1" dirty="0">
                  <a:latin typeface="Times New Roman" panose="02020603050405020304" pitchFamily="18" charset="0"/>
                </a:rPr>
                <a:t>共发射极接法</a:t>
              </a:r>
              <a:endParaRPr lang="zh-CN" altLang="en-US" sz="2400" b="1">
                <a:latin typeface="Times New Roman" panose="02020603050405020304" pitchFamily="18" charset="0"/>
              </a:endParaRPr>
            </a:p>
          </p:txBody>
        </p:sp>
        <p:sp>
          <p:nvSpPr>
            <p:cNvPr id="523279" name="文本框 523278"/>
            <p:cNvSpPr txBox="1"/>
            <p:nvPr/>
          </p:nvSpPr>
          <p:spPr>
            <a:xfrm>
              <a:off x="3600" y="1344"/>
              <a:ext cx="480" cy="288"/>
            </a:xfrm>
            <a:prstGeom prst="rect">
              <a:avLst/>
            </a:prstGeom>
            <a:noFill/>
            <a:ln w="27051">
              <a:noFill/>
            </a:ln>
          </p:spPr>
          <p:txBody>
            <a:bodyPr>
              <a:spAutoFit/>
            </a:bodyPr>
            <a:lstStyle/>
            <a:p>
              <a:pPr algn="ctr" eaLnBrk="0" hangingPunct="0">
                <a:spcBef>
                  <a:spcPct val="50000"/>
                </a:spcBef>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区</a:t>
              </a:r>
              <a:endParaRPr lang="zh-CN" altLang="en-US" sz="2400" b="1" dirty="0">
                <a:latin typeface="Times New Roman" panose="02020603050405020304" pitchFamily="18" charset="0"/>
              </a:endParaRPr>
            </a:p>
          </p:txBody>
        </p:sp>
        <p:sp>
          <p:nvSpPr>
            <p:cNvPr id="523280" name="文本框 523279"/>
            <p:cNvSpPr txBox="1"/>
            <p:nvPr/>
          </p:nvSpPr>
          <p:spPr>
            <a:xfrm>
              <a:off x="3648" y="2016"/>
              <a:ext cx="480" cy="288"/>
            </a:xfrm>
            <a:prstGeom prst="rect">
              <a:avLst/>
            </a:prstGeom>
            <a:noFill/>
            <a:ln w="27051">
              <a:noFill/>
            </a:ln>
          </p:spPr>
          <p:txBody>
            <a:bodyPr>
              <a:spAutoFit/>
            </a:bodyPr>
            <a:lstStyle/>
            <a:p>
              <a:pPr algn="ctr" eaLnBrk="0" hangingPunct="0">
                <a:spcBef>
                  <a:spcPct val="50000"/>
                </a:spcBef>
              </a:pPr>
              <a:r>
                <a:rPr lang="en-US" altLang="zh-CN" sz="2400" b="1" dirty="0">
                  <a:latin typeface="Times New Roman" panose="02020603050405020304" pitchFamily="18" charset="0"/>
                </a:rPr>
                <a:t>b</a:t>
              </a:r>
              <a:r>
                <a:rPr lang="zh-CN" altLang="en-US" sz="2400" b="1" dirty="0">
                  <a:latin typeface="Times New Roman" panose="02020603050405020304" pitchFamily="18" charset="0"/>
                </a:rPr>
                <a:t>区</a:t>
              </a:r>
              <a:endParaRPr lang="zh-CN" altLang="en-US" sz="2400" b="1" dirty="0">
                <a:latin typeface="Times New Roman" panose="02020603050405020304" pitchFamily="18" charset="0"/>
              </a:endParaRPr>
            </a:p>
          </p:txBody>
        </p:sp>
        <p:sp>
          <p:nvSpPr>
            <p:cNvPr id="523281" name="文本框 523280"/>
            <p:cNvSpPr txBox="1"/>
            <p:nvPr/>
          </p:nvSpPr>
          <p:spPr>
            <a:xfrm>
              <a:off x="3648" y="2640"/>
              <a:ext cx="480" cy="288"/>
            </a:xfrm>
            <a:prstGeom prst="rect">
              <a:avLst/>
            </a:prstGeom>
            <a:noFill/>
            <a:ln w="27051">
              <a:noFill/>
            </a:ln>
          </p:spPr>
          <p:txBody>
            <a:bodyPr>
              <a:spAutoFit/>
            </a:bodyPr>
            <a:lstStyle/>
            <a:p>
              <a:pPr algn="ctr" eaLnBrk="0" hangingPunct="0">
                <a:spcBef>
                  <a:spcPct val="50000"/>
                </a:spcBef>
              </a:pPr>
              <a:r>
                <a:rPr lang="en-US" altLang="zh-CN" sz="2400" b="1" dirty="0">
                  <a:latin typeface="Times New Roman" panose="02020603050405020304" pitchFamily="18" charset="0"/>
                </a:rPr>
                <a:t>e</a:t>
              </a:r>
              <a:r>
                <a:rPr lang="zh-CN" altLang="en-US" sz="2400" b="1" dirty="0">
                  <a:latin typeface="Times New Roman" panose="02020603050405020304" pitchFamily="18" charset="0"/>
                </a:rPr>
                <a:t>区</a:t>
              </a:r>
              <a:endParaRPr lang="zh-CN" altLang="en-US" sz="2400" b="1" dirty="0">
                <a:latin typeface="Times New Roman" panose="02020603050405020304" pitchFamily="18" charset="0"/>
              </a:endParaRPr>
            </a:p>
          </p:txBody>
        </p:sp>
      </p:grpSp>
      <p:sp>
        <p:nvSpPr>
          <p:cNvPr id="523282" name="矩形 523281"/>
          <p:cNvSpPr/>
          <p:nvPr/>
        </p:nvSpPr>
        <p:spPr>
          <a:xfrm>
            <a:off x="381000" y="1600200"/>
            <a:ext cx="3810000" cy="822325"/>
          </a:xfrm>
          <a:prstGeom prst="rect">
            <a:avLst/>
          </a:prstGeom>
          <a:noFill/>
          <a:ln w="12700">
            <a:noFill/>
          </a:ln>
        </p:spPr>
        <p:txBody>
          <a:bodyPr>
            <a:spAutoFit/>
          </a:bodyPr>
          <a:lstStyle/>
          <a:p>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三极管在工作时要加上适当的直流偏置电压。</a:t>
            </a:r>
            <a:endParaRPr lang="zh-CN" altLang="en-US" sz="2400" b="1" dirty="0">
              <a:solidFill>
                <a:srgbClr val="0000FF"/>
              </a:solidFill>
              <a:latin typeface="Times New Roman" panose="02020603050405020304" pitchFamily="18" charset="0"/>
            </a:endParaRPr>
          </a:p>
        </p:txBody>
      </p:sp>
      <p:sp>
        <p:nvSpPr>
          <p:cNvPr id="523283" name="文本框 523282"/>
          <p:cNvSpPr txBox="1"/>
          <p:nvPr/>
        </p:nvSpPr>
        <p:spPr>
          <a:xfrm>
            <a:off x="1942148" y="455930"/>
            <a:ext cx="5616575" cy="460375"/>
          </a:xfrm>
          <a:prstGeom prst="rect">
            <a:avLst/>
          </a:prstGeom>
          <a:noFill/>
          <a:ln w="12700">
            <a:noFill/>
          </a:ln>
        </p:spPr>
        <p:txBody>
          <a:bodyPr>
            <a:spAutoFit/>
          </a:bodyPr>
          <a:lstStyle/>
          <a:p>
            <a:pPr algn="just">
              <a:spcBef>
                <a:spcPct val="50000"/>
              </a:spcBef>
            </a:pPr>
            <a:r>
              <a:rPr lang="en-US" altLang="zh-CN" sz="2400" dirty="0">
                <a:solidFill>
                  <a:srgbClr val="FF00FF"/>
                </a:solidFill>
                <a:latin typeface="黑体" panose="02010609060101010101" pitchFamily="2" charset="-122"/>
                <a:ea typeface="黑体" panose="02010609060101010101" pitchFamily="2" charset="-122"/>
              </a:rPr>
              <a:t>2.  </a:t>
            </a:r>
            <a:r>
              <a:rPr lang="zh-CN" altLang="en-US" sz="2400" dirty="0">
                <a:solidFill>
                  <a:srgbClr val="FF00FF"/>
                </a:solidFill>
                <a:latin typeface="黑体" panose="02010609060101010101" pitchFamily="2" charset="-122"/>
                <a:ea typeface="黑体" panose="02010609060101010101" pitchFamily="2" charset="-122"/>
              </a:rPr>
              <a:t>三极管的放大原理</a:t>
            </a:r>
            <a:endParaRPr lang="zh-CN" altLang="en-US" sz="2400" dirty="0">
              <a:solidFill>
                <a:srgbClr val="FF00FF"/>
              </a:solidFill>
              <a:latin typeface="黑体" panose="02010609060101010101" pitchFamily="2" charset="-122"/>
              <a:ea typeface="黑体" panose="02010609060101010101" pitchFamily="2" charset="-122"/>
            </a:endParaRPr>
          </a:p>
        </p:txBody>
      </p:sp>
      <p:sp>
        <p:nvSpPr>
          <p:cNvPr id="523285" name="文本框 523284"/>
          <p:cNvSpPr txBox="1"/>
          <p:nvPr/>
        </p:nvSpPr>
        <p:spPr>
          <a:xfrm>
            <a:off x="566738" y="998538"/>
            <a:ext cx="3195637" cy="457200"/>
          </a:xfrm>
          <a:prstGeom prst="rect">
            <a:avLst/>
          </a:prstGeom>
          <a:noFill/>
          <a:ln w="12700">
            <a:noFill/>
          </a:ln>
        </p:spPr>
        <p:txBody>
          <a:bodyPr>
            <a:spAutoFit/>
          </a:bodyPr>
          <a:lstStyle/>
          <a:p>
            <a:pPr>
              <a:spcBef>
                <a:spcPct val="50000"/>
              </a:spcBef>
            </a:pPr>
            <a:r>
              <a:rPr lang="zh-CN" altLang="en-US" sz="2400" b="1" dirty="0">
                <a:solidFill>
                  <a:srgbClr val="660066"/>
                </a:solidFill>
                <a:latin typeface="仿宋_GB2312" pitchFamily="49" charset="-122"/>
                <a:ea typeface="仿宋_GB2312" pitchFamily="49" charset="-122"/>
              </a:rPr>
              <a:t>以</a:t>
            </a:r>
            <a:r>
              <a:rPr lang="en-US" altLang="zh-CN" sz="2400" b="1" dirty="0">
                <a:solidFill>
                  <a:srgbClr val="660066"/>
                </a:solidFill>
                <a:latin typeface="仿宋_GB2312" pitchFamily="49" charset="-122"/>
                <a:ea typeface="仿宋_GB2312" pitchFamily="49" charset="-122"/>
              </a:rPr>
              <a:t>NPN</a:t>
            </a:r>
            <a:r>
              <a:rPr lang="zh-CN" altLang="en-US" sz="2400" b="1" dirty="0">
                <a:solidFill>
                  <a:srgbClr val="660066"/>
                </a:solidFill>
                <a:latin typeface="仿宋_GB2312" pitchFamily="49" charset="-122"/>
                <a:ea typeface="仿宋_GB2312" pitchFamily="49" charset="-122"/>
              </a:rPr>
              <a:t>管为例：</a:t>
            </a:r>
            <a:endParaRPr lang="zh-CN" altLang="en-US" sz="2400" b="1" dirty="0">
              <a:solidFill>
                <a:srgbClr val="660066"/>
              </a:solidFill>
              <a:latin typeface="仿宋_GB2312" pitchFamily="49" charset="-122"/>
              <a:ea typeface="仿宋_GB2312"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Effect transition="in" filter="blinds(horizontal)">
                                      <p:cBhvr>
                                        <p:cTn id="7" dur="500"/>
                                        <p:tgtEl>
                                          <p:spTgt spid="523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3271"/>
                                        </p:tgtEl>
                                        <p:attrNameLst>
                                          <p:attrName>style.visibility</p:attrName>
                                        </p:attrNameLst>
                                      </p:cBhvr>
                                      <p:to>
                                        <p:strVal val="visible"/>
                                      </p:to>
                                    </p:set>
                                    <p:animEffect transition="in" filter="blinds(horizontal)">
                                      <p:cBhvr>
                                        <p:cTn id="12" dur="500"/>
                                        <p:tgtEl>
                                          <p:spTgt spid="5232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3276"/>
                                        </p:tgtEl>
                                        <p:attrNameLst>
                                          <p:attrName>style.visibility</p:attrName>
                                        </p:attrNameLst>
                                      </p:cBhvr>
                                      <p:to>
                                        <p:strVal val="visible"/>
                                      </p:to>
                                    </p:set>
                                    <p:animEffect transition="in" filter="blinds(horizontal)">
                                      <p:cBhvr>
                                        <p:cTn id="17" dur="500"/>
                                        <p:tgtEl>
                                          <p:spTgt spid="5232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3272"/>
                                        </p:tgtEl>
                                        <p:attrNameLst>
                                          <p:attrName>style.visibility</p:attrName>
                                        </p:attrNameLst>
                                      </p:cBhvr>
                                      <p:to>
                                        <p:strVal val="visible"/>
                                      </p:to>
                                    </p:set>
                                    <p:animEffect transition="in" filter="blinds(horizontal)">
                                      <p:cBhvr>
                                        <p:cTn id="22" dur="500"/>
                                        <p:tgtEl>
                                          <p:spTgt spid="5232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3273"/>
                                        </p:tgtEl>
                                        <p:attrNameLst>
                                          <p:attrName>style.visibility</p:attrName>
                                        </p:attrNameLst>
                                      </p:cBhvr>
                                      <p:to>
                                        <p:strVal val="visible"/>
                                      </p:to>
                                    </p:set>
                                    <p:animEffect transition="in" filter="blinds(horizontal)">
                                      <p:cBhvr>
                                        <p:cTn id="27" dur="500"/>
                                        <p:tgtEl>
                                          <p:spTgt spid="52327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23269"/>
                                        </p:tgtEl>
                                        <p:attrNameLst>
                                          <p:attrName>style.visibility</p:attrName>
                                        </p:attrNameLst>
                                      </p:cBhvr>
                                      <p:to>
                                        <p:strVal val="visible"/>
                                      </p:to>
                                    </p:set>
                                    <p:anim calcmode="lin" valueType="num">
                                      <p:cBhvr additive="base">
                                        <p:cTn id="32" dur="500" fill="hold"/>
                                        <p:tgtEl>
                                          <p:spTgt spid="523269"/>
                                        </p:tgtEl>
                                        <p:attrNameLst>
                                          <p:attrName>ppt_x</p:attrName>
                                        </p:attrNameLst>
                                      </p:cBhvr>
                                      <p:tavLst>
                                        <p:tav tm="0">
                                          <p:val>
                                            <p:strVal val="#ppt_x"/>
                                          </p:val>
                                        </p:tav>
                                        <p:tav tm="100000">
                                          <p:val>
                                            <p:strVal val="#ppt_x"/>
                                          </p:val>
                                        </p:tav>
                                      </p:tavLst>
                                    </p:anim>
                                    <p:anim calcmode="lin" valueType="num">
                                      <p:cBhvr additive="base">
                                        <p:cTn id="33" dur="500" fill="hold"/>
                                        <p:tgtEl>
                                          <p:spTgt spid="52326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23268"/>
                                        </p:tgtEl>
                                        <p:attrNameLst>
                                          <p:attrName>style.visibility</p:attrName>
                                        </p:attrNameLst>
                                      </p:cBhvr>
                                      <p:to>
                                        <p:strVal val="visible"/>
                                      </p:to>
                                    </p:set>
                                    <p:anim calcmode="lin" valueType="num">
                                      <p:cBhvr additive="base">
                                        <p:cTn id="38" dur="500" fill="hold"/>
                                        <p:tgtEl>
                                          <p:spTgt spid="523268"/>
                                        </p:tgtEl>
                                        <p:attrNameLst>
                                          <p:attrName>ppt_x</p:attrName>
                                        </p:attrNameLst>
                                      </p:cBhvr>
                                      <p:tavLst>
                                        <p:tav tm="0">
                                          <p:val>
                                            <p:strVal val="1+#ppt_w/2"/>
                                          </p:val>
                                        </p:tav>
                                        <p:tav tm="100000">
                                          <p:val>
                                            <p:strVal val="#ppt_x"/>
                                          </p:val>
                                        </p:tav>
                                      </p:tavLst>
                                    </p:anim>
                                    <p:anim calcmode="lin" valueType="num">
                                      <p:cBhvr additive="base">
                                        <p:cTn id="39" dur="500" fill="hold"/>
                                        <p:tgtEl>
                                          <p:spTgt spid="52326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0" nodeType="clickEffect">
                                  <p:stCondLst>
                                    <p:cond delay="0"/>
                                  </p:stCondLst>
                                  <p:childTnLst>
                                    <p:set>
                                      <p:cBhvr>
                                        <p:cTn id="43" dur="1" fill="hold">
                                          <p:stCondLst>
                                            <p:cond delay="0"/>
                                          </p:stCondLst>
                                        </p:cTn>
                                        <p:tgtEl>
                                          <p:spTgt spid="523270"/>
                                        </p:tgtEl>
                                        <p:attrNameLst>
                                          <p:attrName>style.visibility</p:attrName>
                                        </p:attrNameLst>
                                      </p:cBhvr>
                                      <p:to>
                                        <p:strVal val="visible"/>
                                      </p:to>
                                    </p:set>
                                    <p:anim calcmode="lin" valueType="num">
                                      <p:cBhvr additive="base">
                                        <p:cTn id="44" dur="500" fill="hold"/>
                                        <p:tgtEl>
                                          <p:spTgt spid="523270"/>
                                        </p:tgtEl>
                                        <p:attrNameLst>
                                          <p:attrName>ppt_x</p:attrName>
                                        </p:attrNameLst>
                                      </p:cBhvr>
                                      <p:tavLst>
                                        <p:tav tm="0">
                                          <p:val>
                                            <p:strVal val="#ppt_x"/>
                                          </p:val>
                                        </p:tav>
                                        <p:tav tm="100000">
                                          <p:val>
                                            <p:strVal val="#ppt_x"/>
                                          </p:val>
                                        </p:tav>
                                      </p:tavLst>
                                    </p:anim>
                                    <p:anim calcmode="lin" valueType="num">
                                      <p:cBhvr additive="base">
                                        <p:cTn id="45" dur="500" fill="hold"/>
                                        <p:tgtEl>
                                          <p:spTgt spid="523270"/>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23274"/>
                                        </p:tgtEl>
                                        <p:attrNameLst>
                                          <p:attrName>style.visibility</p:attrName>
                                        </p:attrNameLst>
                                      </p:cBhvr>
                                      <p:to>
                                        <p:strVal val="visible"/>
                                      </p:to>
                                    </p:set>
                                    <p:animEffect transition="in" filter="blinds(horizontal)">
                                      <p:cBhvr>
                                        <p:cTn id="50" dur="500"/>
                                        <p:tgtEl>
                                          <p:spTgt spid="52327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23275"/>
                                        </p:tgtEl>
                                        <p:attrNameLst>
                                          <p:attrName>style.visibility</p:attrName>
                                        </p:attrNameLst>
                                      </p:cBhvr>
                                      <p:to>
                                        <p:strVal val="visible"/>
                                      </p:to>
                                    </p:set>
                                    <p:animEffect transition="in" filter="blinds(horizontal)">
                                      <p:cBhvr>
                                        <p:cTn id="55" dur="500"/>
                                        <p:tgtEl>
                                          <p:spTgt spid="523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p:bldP spid="523268" grpId="0"/>
      <p:bldP spid="523269" grpId="0"/>
      <p:bldP spid="523270" grpId="0"/>
      <p:bldP spid="523271" grpId="0"/>
      <p:bldP spid="523272" grpId="0"/>
      <p:bldP spid="523273" grpId="0"/>
      <p:bldP spid="523274" grpId="0"/>
      <p:bldP spid="5232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5314" name="图片 525313"/>
          <p:cNvPicPr>
            <a:picLocks noChangeAspect="1"/>
          </p:cNvPicPr>
          <p:nvPr/>
        </p:nvPicPr>
        <p:blipFill>
          <a:blip r:embed="rId1"/>
          <a:stretch>
            <a:fillRect/>
          </a:stretch>
        </p:blipFill>
        <p:spPr>
          <a:xfrm>
            <a:off x="4114800" y="1042988"/>
            <a:ext cx="5029200" cy="4895850"/>
          </a:xfrm>
          <a:prstGeom prst="rect">
            <a:avLst/>
          </a:prstGeom>
          <a:noFill/>
          <a:ln w="12700">
            <a:noFill/>
          </a:ln>
        </p:spPr>
      </p:pic>
      <p:sp>
        <p:nvSpPr>
          <p:cNvPr id="525317" name="矩形 525316"/>
          <p:cNvSpPr/>
          <p:nvPr/>
        </p:nvSpPr>
        <p:spPr>
          <a:xfrm>
            <a:off x="228600" y="1066800"/>
            <a:ext cx="4648200" cy="2616200"/>
          </a:xfrm>
          <a:prstGeom prst="rect">
            <a:avLst/>
          </a:prstGeom>
          <a:noFill/>
          <a:ln w="12700">
            <a:noFill/>
          </a:ln>
        </p:spPr>
        <p:txBody>
          <a:bodyPr>
            <a:spAutoFit/>
          </a:bodyPr>
          <a:lstStyle/>
          <a:p>
            <a:pPr>
              <a:lnSpc>
                <a:spcPct val="115000"/>
              </a:lnSpc>
              <a:spcBef>
                <a:spcPct val="20000"/>
              </a:spcBef>
              <a:buClr>
                <a:schemeClr val="tx2"/>
              </a:buClr>
              <a:buSzPct val="90000"/>
              <a:buFont typeface="Symbol" panose="05050102010706020507" pitchFamily="18" charset="2"/>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1</a:t>
            </a:r>
            <a:r>
              <a:rPr lang="zh-CN" altLang="en-US" sz="2400" b="1" dirty="0">
                <a:solidFill>
                  <a:srgbClr val="000000"/>
                </a:solidFill>
                <a:latin typeface="宋体" panose="02010600030101010101" pitchFamily="2" charset="-122"/>
              </a:rPr>
              <a:t>）因为发射结正偏， 所以发射区向基区注入电子 ，</a:t>
            </a:r>
            <a:r>
              <a:rPr lang="zh-CN" altLang="en-US" sz="2400" b="1" dirty="0">
                <a:solidFill>
                  <a:srgbClr val="000000"/>
                </a:solidFill>
                <a:latin typeface="Times New Roman" panose="02020603050405020304" pitchFamily="18" charset="0"/>
              </a:rPr>
              <a:t>形成了扩散电流</a:t>
            </a:r>
            <a:r>
              <a:rPr lang="en-US" altLang="zh-CN" sz="2400" b="1" i="1">
                <a:solidFill>
                  <a:srgbClr val="FF3300"/>
                </a:solidFill>
                <a:latin typeface="Times New Roman" panose="02020603050405020304" pitchFamily="18" charset="0"/>
              </a:rPr>
              <a:t>I</a:t>
            </a:r>
            <a:r>
              <a:rPr lang="en-US" altLang="zh-CN" sz="2400" b="1" baseline="-25000">
                <a:solidFill>
                  <a:srgbClr val="FF3300"/>
                </a:solidFill>
                <a:latin typeface="Times New Roman" panose="02020603050405020304" pitchFamily="18" charset="0"/>
              </a:rPr>
              <a:t>EN</a:t>
            </a:r>
            <a:r>
              <a:rPr lang="en-US" altLang="zh-CN" sz="2400" b="1">
                <a:solidFill>
                  <a:srgbClr val="FF33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。同时从基区向发射区也有空穴的扩散运动，形成的电流为</a:t>
            </a:r>
            <a:r>
              <a:rPr lang="en-US" altLang="zh-CN" sz="2400" b="1" i="1">
                <a:solidFill>
                  <a:srgbClr val="FF5050"/>
                </a:solidFill>
                <a:latin typeface="Times New Roman" panose="02020603050405020304" pitchFamily="18" charset="0"/>
              </a:rPr>
              <a:t>I</a:t>
            </a:r>
            <a:r>
              <a:rPr lang="en-US" altLang="zh-CN" sz="2400" b="1" baseline="-25000">
                <a:solidFill>
                  <a:srgbClr val="FF5050"/>
                </a:solidFill>
                <a:latin typeface="Times New Roman" panose="02020603050405020304" pitchFamily="18" charset="0"/>
              </a:rPr>
              <a:t>EP</a:t>
            </a:r>
            <a:r>
              <a:rPr lang="zh-CN" altLang="en-US" sz="2400" b="1">
                <a:solidFill>
                  <a:schemeClr val="folHlink"/>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但其数量小，可忽略</a:t>
            </a:r>
            <a:r>
              <a:rPr lang="zh-CN" altLang="zh-CN" sz="2400" b="1">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 所以发射极电流</a:t>
            </a:r>
            <a:r>
              <a:rPr lang="en-US" altLang="zh-CN" sz="2400" b="1" i="1">
                <a:solidFill>
                  <a:srgbClr val="000000"/>
                </a:solidFill>
                <a:latin typeface="Times New Roman" panose="02020603050405020304" pitchFamily="18" charset="0"/>
              </a:rPr>
              <a:t>I</a:t>
            </a:r>
            <a:r>
              <a:rPr lang="en-US" altLang="zh-CN" sz="2400" b="1" baseline="-25000">
                <a:solidFill>
                  <a:srgbClr val="000000"/>
                </a:solidFill>
                <a:latin typeface="Times New Roman" panose="02020603050405020304" pitchFamily="18" charset="0"/>
              </a:rPr>
              <a:t> E </a:t>
            </a:r>
            <a:r>
              <a:rPr lang="en-US" altLang="zh-CN" sz="2400" b="1">
                <a:solidFill>
                  <a:srgbClr val="000000"/>
                </a:solidFill>
                <a:latin typeface="Times New Roman" panose="02020603050405020304" pitchFamily="18" charset="0"/>
              </a:rPr>
              <a:t>≈</a:t>
            </a:r>
            <a:r>
              <a:rPr lang="en-US" altLang="zh-CN" sz="2400" b="1" baseline="-25000">
                <a:solidFill>
                  <a:srgbClr val="000000"/>
                </a:solidFill>
                <a:latin typeface="Times New Roman" panose="02020603050405020304" pitchFamily="18" charset="0"/>
              </a:rPr>
              <a:t> </a:t>
            </a:r>
            <a:r>
              <a:rPr lang="en-US" altLang="zh-CN" sz="2400" b="1" i="1">
                <a:solidFill>
                  <a:srgbClr val="000000"/>
                </a:solidFill>
                <a:latin typeface="Times New Roman" panose="02020603050405020304" pitchFamily="18" charset="0"/>
              </a:rPr>
              <a:t>I</a:t>
            </a:r>
            <a:r>
              <a:rPr lang="en-US" altLang="zh-CN" sz="2400" b="1" baseline="-25000">
                <a:solidFill>
                  <a:srgbClr val="000000"/>
                </a:solidFill>
                <a:latin typeface="Times New Roman" panose="02020603050405020304" pitchFamily="18" charset="0"/>
              </a:rPr>
              <a:t> EN </a:t>
            </a:r>
            <a:r>
              <a:rPr lang="zh-CN" altLang="en-US" sz="2400" b="1">
                <a:solidFill>
                  <a:srgbClr val="000000"/>
                </a:solidFill>
                <a:latin typeface="Times New Roman" panose="02020603050405020304" pitchFamily="18" charset="0"/>
              </a:rPr>
              <a:t>。</a:t>
            </a:r>
            <a:endParaRPr lang="zh-CN" altLang="zh-CN" sz="2400" b="1">
              <a:solidFill>
                <a:srgbClr val="000000"/>
              </a:solidFill>
              <a:latin typeface="Times New Roman" panose="02020603050405020304" pitchFamily="18" charset="0"/>
            </a:endParaRPr>
          </a:p>
        </p:txBody>
      </p:sp>
      <p:sp>
        <p:nvSpPr>
          <p:cNvPr id="525318" name="矩形 525317"/>
          <p:cNvSpPr/>
          <p:nvPr/>
        </p:nvSpPr>
        <p:spPr>
          <a:xfrm>
            <a:off x="381000" y="549275"/>
            <a:ext cx="4941888" cy="519113"/>
          </a:xfrm>
          <a:prstGeom prst="rect">
            <a:avLst/>
          </a:prstGeom>
          <a:noFill/>
          <a:ln w="12700">
            <a:noFill/>
          </a:ln>
        </p:spPr>
        <p:txBody>
          <a:bodyPr wrap="none" anchor="t">
            <a:spAutoFit/>
          </a:bodyPr>
          <a:lstStyle/>
          <a:p>
            <a:r>
              <a:rPr lang="en-US" altLang="zh-CN" b="1" dirty="0">
                <a:solidFill>
                  <a:srgbClr val="FF3300"/>
                </a:solidFill>
                <a:latin typeface="Times New Roman" panose="02020603050405020304" pitchFamily="18" charset="0"/>
                <a:ea typeface="楷体_GB2312" pitchFamily="49" charset="-122"/>
              </a:rPr>
              <a:t>1</a:t>
            </a:r>
            <a:r>
              <a:rPr lang="zh-CN" altLang="en-US" b="1" dirty="0">
                <a:solidFill>
                  <a:srgbClr val="FF3300"/>
                </a:solidFill>
                <a:latin typeface="Times New Roman" panose="02020603050405020304" pitchFamily="18" charset="0"/>
                <a:ea typeface="楷体_GB2312" pitchFamily="49" charset="-122"/>
              </a:rPr>
              <a:t>．</a:t>
            </a:r>
            <a:r>
              <a:rPr lang="en-US" altLang="zh-CN" b="1" dirty="0">
                <a:solidFill>
                  <a:srgbClr val="FF3300"/>
                </a:solidFill>
                <a:latin typeface="Times New Roman" panose="02020603050405020304" pitchFamily="18" charset="0"/>
                <a:ea typeface="楷体_GB2312" pitchFamily="49" charset="-122"/>
              </a:rPr>
              <a:t>BJT</a:t>
            </a:r>
            <a:r>
              <a:rPr lang="zh-CN" altLang="en-US" b="1" dirty="0">
                <a:solidFill>
                  <a:srgbClr val="FF3300"/>
                </a:solidFill>
                <a:latin typeface="Times New Roman" panose="02020603050405020304" pitchFamily="18" charset="0"/>
                <a:ea typeface="楷体_GB2312" pitchFamily="49" charset="-122"/>
              </a:rPr>
              <a:t>内部的载流子传输过程</a:t>
            </a:r>
            <a:endParaRPr lang="zh-CN" altLang="en-US" b="1" dirty="0">
              <a:solidFill>
                <a:srgbClr val="FF3300"/>
              </a:solidFill>
              <a:latin typeface="Times New Roman" panose="02020603050405020304" pitchFamily="18" charset="0"/>
              <a:ea typeface="楷体_GB2312" pitchFamily="49" charset="-122"/>
            </a:endParaRPr>
          </a:p>
        </p:txBody>
      </p:sp>
      <p:sp>
        <p:nvSpPr>
          <p:cNvPr id="525319" name="矩形 525318"/>
          <p:cNvSpPr/>
          <p:nvPr/>
        </p:nvSpPr>
        <p:spPr>
          <a:xfrm>
            <a:off x="206375" y="3536950"/>
            <a:ext cx="3810000" cy="3321050"/>
          </a:xfrm>
          <a:prstGeom prst="rect">
            <a:avLst/>
          </a:prstGeom>
          <a:noFill/>
          <a:ln w="12700">
            <a:noFill/>
          </a:ln>
        </p:spPr>
        <p:txBody>
          <a:bodyPr>
            <a:spAutoFit/>
          </a:bodyPr>
          <a:lstStyle/>
          <a:p>
            <a:pPr>
              <a:lnSpc>
                <a:spcPct val="115000"/>
              </a:lnSpc>
              <a:spcBef>
                <a:spcPct val="50000"/>
              </a:spcBef>
              <a:buClr>
                <a:schemeClr val="tx2"/>
              </a:buClr>
              <a:buSzPct val="90000"/>
              <a:buFont typeface="Symbol" panose="05050102010706020507" pitchFamily="18" charset="2"/>
            </a:pPr>
            <a:r>
              <a:rPr lang="zh-CN" altLang="en-US" sz="2400" b="1" dirty="0">
                <a:solidFill>
                  <a:schemeClr val="hlink"/>
                </a:solidFill>
                <a:latin typeface="Times New Roman" panose="02020603050405020304" pitchFamily="18" charset="0"/>
              </a:rPr>
              <a:t>（</a:t>
            </a:r>
            <a:r>
              <a:rPr lang="en-US" altLang="zh-CN" sz="2400" b="1" dirty="0">
                <a:solidFill>
                  <a:schemeClr val="hlink"/>
                </a:solidFill>
                <a:latin typeface="Times New Roman" panose="02020603050405020304" pitchFamily="18" charset="0"/>
              </a:rPr>
              <a:t>2</a:t>
            </a:r>
            <a:r>
              <a:rPr lang="zh-CN" altLang="en-US" sz="2400" b="1" dirty="0">
                <a:solidFill>
                  <a:schemeClr val="hlink"/>
                </a:solidFill>
                <a:latin typeface="Times New Roman" panose="02020603050405020304" pitchFamily="18" charset="0"/>
              </a:rPr>
              <a:t>）发射区的电子注入基区后，变成了少数载流子。少部分遇到空穴后复合掉，形成</a:t>
            </a:r>
            <a:r>
              <a:rPr lang="en-US" altLang="zh-CN" sz="2400" b="1" i="1">
                <a:solidFill>
                  <a:srgbClr val="FF3300"/>
                </a:solidFill>
                <a:latin typeface="Times New Roman" panose="02020603050405020304" pitchFamily="18" charset="0"/>
              </a:rPr>
              <a:t>I</a:t>
            </a:r>
            <a:r>
              <a:rPr lang="en-US" altLang="zh-CN" sz="2400" b="1" baseline="-25000">
                <a:solidFill>
                  <a:srgbClr val="FF3300"/>
                </a:solidFill>
                <a:latin typeface="Times New Roman" panose="02020603050405020304" pitchFamily="18" charset="0"/>
              </a:rPr>
              <a:t>BN</a:t>
            </a:r>
            <a:r>
              <a:rPr lang="zh-CN" altLang="en-US" sz="2400" b="1" dirty="0">
                <a:solidFill>
                  <a:schemeClr val="hlink"/>
                </a:solidFill>
                <a:latin typeface="Times New Roman" panose="02020603050405020304" pitchFamily="18" charset="0"/>
              </a:rPr>
              <a:t>。所以</a:t>
            </a:r>
            <a:r>
              <a:rPr lang="zh-CN" altLang="en-US" sz="2400" b="1" dirty="0">
                <a:solidFill>
                  <a:schemeClr val="hlink"/>
                </a:solidFill>
                <a:latin typeface="宋体" panose="02010600030101010101" pitchFamily="2" charset="-122"/>
              </a:rPr>
              <a:t>基极电流</a:t>
            </a:r>
            <a:r>
              <a:rPr lang="en-US" altLang="zh-CN" sz="2400" b="1" i="1">
                <a:solidFill>
                  <a:schemeClr val="hlink"/>
                </a:solidFill>
                <a:latin typeface="Times New Roman" panose="02020603050405020304" pitchFamily="18" charset="0"/>
              </a:rPr>
              <a:t>I</a:t>
            </a:r>
            <a:r>
              <a:rPr lang="en-US" altLang="zh-CN" sz="2400" b="1" baseline="-25000">
                <a:solidFill>
                  <a:schemeClr val="hlink"/>
                </a:solidFill>
                <a:latin typeface="Times New Roman" panose="02020603050405020304" pitchFamily="18" charset="0"/>
              </a:rPr>
              <a:t> B </a:t>
            </a:r>
            <a:r>
              <a:rPr lang="en-US" altLang="zh-CN" sz="2400" b="1">
                <a:solidFill>
                  <a:schemeClr val="hlink"/>
                </a:solidFill>
                <a:latin typeface="Times New Roman" panose="02020603050405020304" pitchFamily="18" charset="0"/>
              </a:rPr>
              <a:t>≈</a:t>
            </a:r>
            <a:r>
              <a:rPr lang="en-US" altLang="zh-CN" sz="2400" b="1" baseline="-25000">
                <a:solidFill>
                  <a:schemeClr val="hlink"/>
                </a:solidFill>
                <a:latin typeface="Times New Roman" panose="02020603050405020304" pitchFamily="18" charset="0"/>
              </a:rPr>
              <a:t> </a:t>
            </a:r>
            <a:r>
              <a:rPr lang="en-US" altLang="zh-CN" sz="2400" b="1" i="1">
                <a:solidFill>
                  <a:schemeClr val="hlink"/>
                </a:solidFill>
                <a:latin typeface="Times New Roman" panose="02020603050405020304" pitchFamily="18" charset="0"/>
              </a:rPr>
              <a:t>I</a:t>
            </a:r>
            <a:r>
              <a:rPr lang="en-US" altLang="zh-CN" sz="2400" b="1" baseline="-25000">
                <a:solidFill>
                  <a:schemeClr val="hlink"/>
                </a:solidFill>
                <a:latin typeface="Times New Roman" panose="02020603050405020304" pitchFamily="18" charset="0"/>
              </a:rPr>
              <a:t> BN </a:t>
            </a:r>
            <a:r>
              <a:rPr lang="zh-CN" altLang="en-US" sz="2400" b="1" dirty="0">
                <a:solidFill>
                  <a:schemeClr val="hlink"/>
                </a:solidFill>
                <a:latin typeface="Times New Roman" panose="02020603050405020304" pitchFamily="18" charset="0"/>
              </a:rPr>
              <a:t>。大部分到达了集电区的边缘。</a:t>
            </a:r>
            <a:endParaRPr lang="zh-CN" altLang="en-US" sz="2400" b="1" dirty="0">
              <a:solidFill>
                <a:schemeClr val="hlink"/>
              </a:solidFill>
              <a:latin typeface="Times New Roman" panose="02020603050405020304" pitchFamily="18" charset="0"/>
            </a:endParaRPr>
          </a:p>
          <a:p>
            <a:pPr>
              <a:lnSpc>
                <a:spcPct val="115000"/>
              </a:lnSpc>
              <a:spcBef>
                <a:spcPct val="50000"/>
              </a:spcBef>
              <a:buClr>
                <a:schemeClr val="tx2"/>
              </a:buClr>
              <a:buSzPct val="90000"/>
              <a:buFont typeface="Symbol" panose="05050102010706020507" pitchFamily="18" charset="2"/>
            </a:pPr>
            <a:endParaRPr lang="zh-CN" altLang="en-US" b="1" dirty="0">
              <a:solidFill>
                <a:srgbClr val="000000"/>
              </a:solidFill>
              <a:latin typeface="Times New Roman" panose="02020603050405020304" pitchFamily="18" charset="0"/>
            </a:endParaRPr>
          </a:p>
        </p:txBody>
      </p:sp>
      <p:grpSp>
        <p:nvGrpSpPr>
          <p:cNvPr id="525398" name="组合 525397"/>
          <p:cNvGrpSpPr/>
          <p:nvPr/>
        </p:nvGrpSpPr>
        <p:grpSpPr>
          <a:xfrm>
            <a:off x="6102350" y="3429000"/>
            <a:ext cx="1319213" cy="2108200"/>
            <a:chOff x="3840" y="2160"/>
            <a:chExt cx="831" cy="1328"/>
          </a:xfrm>
        </p:grpSpPr>
        <p:sp>
          <p:nvSpPr>
            <p:cNvPr id="525320" name="矩形 525319"/>
            <p:cNvSpPr>
              <a:spLocks noChangeAspect="1" noTextEdit="1"/>
            </p:cNvSpPr>
            <p:nvPr/>
          </p:nvSpPr>
          <p:spPr>
            <a:xfrm>
              <a:off x="3840" y="2160"/>
              <a:ext cx="831" cy="1328"/>
            </a:xfrm>
            <a:prstGeom prst="rect">
              <a:avLst/>
            </a:prstGeom>
            <a:noFill/>
            <a:ln w="9525">
              <a:noFill/>
            </a:ln>
          </p:spPr>
          <p:txBody>
            <a:bodyPr/>
            <a:lstStyle/>
            <a:p>
              <a:endParaRPr lang="zh-CN" altLang="en-US"/>
            </a:p>
          </p:txBody>
        </p:sp>
        <p:sp>
          <p:nvSpPr>
            <p:cNvPr id="525322" name="直接连接符 525321"/>
            <p:cNvSpPr/>
            <p:nvPr/>
          </p:nvSpPr>
          <p:spPr>
            <a:xfrm>
              <a:off x="3918" y="2207"/>
              <a:ext cx="10" cy="57"/>
            </a:xfrm>
            <a:prstGeom prst="line">
              <a:avLst/>
            </a:prstGeom>
            <a:ln w="15875" cap="flat" cmpd="sng">
              <a:solidFill>
                <a:srgbClr val="FF0000"/>
              </a:solidFill>
              <a:prstDash val="solid"/>
              <a:headEnd type="none" w="med" len="med"/>
              <a:tailEnd type="none" w="med" len="med"/>
            </a:ln>
          </p:spPr>
        </p:sp>
        <p:sp>
          <p:nvSpPr>
            <p:cNvPr id="525323" name="直接连接符 525322"/>
            <p:cNvSpPr/>
            <p:nvPr/>
          </p:nvSpPr>
          <p:spPr>
            <a:xfrm flipV="1">
              <a:off x="3908" y="2207"/>
              <a:ext cx="10" cy="57"/>
            </a:xfrm>
            <a:prstGeom prst="line">
              <a:avLst/>
            </a:prstGeom>
            <a:ln w="15875" cap="flat" cmpd="sng">
              <a:solidFill>
                <a:srgbClr val="FF0000"/>
              </a:solidFill>
              <a:prstDash val="solid"/>
              <a:headEnd type="none" w="med" len="med"/>
              <a:tailEnd type="none" w="med" len="med"/>
            </a:ln>
          </p:spPr>
        </p:sp>
        <p:sp>
          <p:nvSpPr>
            <p:cNvPr id="525324" name="直接连接符 525323"/>
            <p:cNvSpPr/>
            <p:nvPr/>
          </p:nvSpPr>
          <p:spPr>
            <a:xfrm flipH="1">
              <a:off x="3908" y="2264"/>
              <a:ext cx="20" cy="1"/>
            </a:xfrm>
            <a:prstGeom prst="line">
              <a:avLst/>
            </a:prstGeom>
            <a:ln w="15875" cap="flat" cmpd="sng">
              <a:solidFill>
                <a:srgbClr val="FF0000"/>
              </a:solidFill>
              <a:prstDash val="solid"/>
              <a:headEnd type="none" w="med" len="med"/>
              <a:tailEnd type="none" w="med" len="med"/>
            </a:ln>
          </p:spPr>
        </p:sp>
        <p:sp>
          <p:nvSpPr>
            <p:cNvPr id="525325" name="直接连接符 525324"/>
            <p:cNvSpPr/>
            <p:nvPr/>
          </p:nvSpPr>
          <p:spPr>
            <a:xfrm>
              <a:off x="3908" y="2264"/>
              <a:ext cx="1" cy="1"/>
            </a:xfrm>
            <a:prstGeom prst="line">
              <a:avLst/>
            </a:prstGeom>
            <a:ln w="15875" cap="flat" cmpd="sng">
              <a:solidFill>
                <a:srgbClr val="FF0000"/>
              </a:solidFill>
              <a:prstDash val="solid"/>
              <a:headEnd type="none" w="med" len="med"/>
              <a:tailEnd type="none" w="med" len="med"/>
            </a:ln>
          </p:spPr>
        </p:sp>
        <p:sp>
          <p:nvSpPr>
            <p:cNvPr id="525326" name="直接连接符 525325"/>
            <p:cNvSpPr/>
            <p:nvPr/>
          </p:nvSpPr>
          <p:spPr>
            <a:xfrm>
              <a:off x="3918" y="2207"/>
              <a:ext cx="1" cy="1"/>
            </a:xfrm>
            <a:prstGeom prst="line">
              <a:avLst/>
            </a:prstGeom>
            <a:ln w="15875" cap="flat" cmpd="sng">
              <a:solidFill>
                <a:srgbClr val="FF0000"/>
              </a:solidFill>
              <a:prstDash val="solid"/>
              <a:headEnd type="none" w="med" len="med"/>
              <a:tailEnd type="none" w="med" len="med"/>
            </a:ln>
          </p:spPr>
        </p:sp>
        <p:sp>
          <p:nvSpPr>
            <p:cNvPr id="525327" name="直接连接符 525326"/>
            <p:cNvSpPr/>
            <p:nvPr/>
          </p:nvSpPr>
          <p:spPr>
            <a:xfrm flipV="1">
              <a:off x="3918" y="2207"/>
              <a:ext cx="1" cy="57"/>
            </a:xfrm>
            <a:prstGeom prst="line">
              <a:avLst/>
            </a:prstGeom>
            <a:ln w="15875" cap="flat" cmpd="sng">
              <a:solidFill>
                <a:srgbClr val="FF0000"/>
              </a:solidFill>
              <a:prstDash val="solid"/>
              <a:headEnd type="none" w="med" len="med"/>
              <a:tailEnd type="none" w="med" len="med"/>
            </a:ln>
          </p:spPr>
        </p:sp>
        <p:sp>
          <p:nvSpPr>
            <p:cNvPr id="525328" name="直接连接符 525327"/>
            <p:cNvSpPr/>
            <p:nvPr/>
          </p:nvSpPr>
          <p:spPr>
            <a:xfrm>
              <a:off x="3928" y="2264"/>
              <a:ext cx="1" cy="1"/>
            </a:xfrm>
            <a:prstGeom prst="line">
              <a:avLst/>
            </a:prstGeom>
            <a:ln w="15875" cap="flat" cmpd="sng">
              <a:solidFill>
                <a:srgbClr val="FF0000"/>
              </a:solidFill>
              <a:prstDash val="solid"/>
              <a:headEnd type="none" w="med" len="med"/>
              <a:tailEnd type="none" w="med" len="med"/>
            </a:ln>
          </p:spPr>
        </p:sp>
        <p:sp>
          <p:nvSpPr>
            <p:cNvPr id="525329" name="直接连接符 525328"/>
            <p:cNvSpPr/>
            <p:nvPr/>
          </p:nvSpPr>
          <p:spPr>
            <a:xfrm flipV="1">
              <a:off x="3918" y="2264"/>
              <a:ext cx="1" cy="95"/>
            </a:xfrm>
            <a:prstGeom prst="line">
              <a:avLst/>
            </a:prstGeom>
            <a:ln w="15875" cap="flat" cmpd="sng">
              <a:solidFill>
                <a:srgbClr val="FF0000"/>
              </a:solidFill>
              <a:prstDash val="solid"/>
              <a:headEnd type="none" w="med" len="med"/>
              <a:tailEnd type="none" w="med" len="med"/>
            </a:ln>
          </p:spPr>
        </p:sp>
        <p:sp>
          <p:nvSpPr>
            <p:cNvPr id="525330" name="直接连接符 525329"/>
            <p:cNvSpPr/>
            <p:nvPr/>
          </p:nvSpPr>
          <p:spPr>
            <a:xfrm>
              <a:off x="4016" y="2207"/>
              <a:ext cx="10" cy="57"/>
            </a:xfrm>
            <a:prstGeom prst="line">
              <a:avLst/>
            </a:prstGeom>
            <a:ln w="15875" cap="flat" cmpd="sng">
              <a:solidFill>
                <a:srgbClr val="FF0000"/>
              </a:solidFill>
              <a:prstDash val="solid"/>
              <a:headEnd type="none" w="med" len="med"/>
              <a:tailEnd type="none" w="med" len="med"/>
            </a:ln>
          </p:spPr>
        </p:sp>
        <p:sp>
          <p:nvSpPr>
            <p:cNvPr id="525331" name="直接连接符 525330"/>
            <p:cNvSpPr/>
            <p:nvPr/>
          </p:nvSpPr>
          <p:spPr>
            <a:xfrm flipV="1">
              <a:off x="4006" y="2207"/>
              <a:ext cx="10" cy="57"/>
            </a:xfrm>
            <a:prstGeom prst="line">
              <a:avLst/>
            </a:prstGeom>
            <a:ln w="15875" cap="flat" cmpd="sng">
              <a:solidFill>
                <a:srgbClr val="FF0000"/>
              </a:solidFill>
              <a:prstDash val="solid"/>
              <a:headEnd type="none" w="med" len="med"/>
              <a:tailEnd type="none" w="med" len="med"/>
            </a:ln>
          </p:spPr>
        </p:sp>
        <p:sp>
          <p:nvSpPr>
            <p:cNvPr id="525332" name="直接连接符 525331"/>
            <p:cNvSpPr/>
            <p:nvPr/>
          </p:nvSpPr>
          <p:spPr>
            <a:xfrm flipH="1">
              <a:off x="4006" y="2264"/>
              <a:ext cx="20" cy="1"/>
            </a:xfrm>
            <a:prstGeom prst="line">
              <a:avLst/>
            </a:prstGeom>
            <a:ln w="15875" cap="flat" cmpd="sng">
              <a:solidFill>
                <a:srgbClr val="FF0000"/>
              </a:solidFill>
              <a:prstDash val="solid"/>
              <a:headEnd type="none" w="med" len="med"/>
              <a:tailEnd type="none" w="med" len="med"/>
            </a:ln>
          </p:spPr>
        </p:sp>
        <p:sp>
          <p:nvSpPr>
            <p:cNvPr id="525333" name="直接连接符 525332"/>
            <p:cNvSpPr/>
            <p:nvPr/>
          </p:nvSpPr>
          <p:spPr>
            <a:xfrm>
              <a:off x="4006" y="2264"/>
              <a:ext cx="1" cy="1"/>
            </a:xfrm>
            <a:prstGeom prst="line">
              <a:avLst/>
            </a:prstGeom>
            <a:ln w="15875" cap="flat" cmpd="sng">
              <a:solidFill>
                <a:srgbClr val="FF0000"/>
              </a:solidFill>
              <a:prstDash val="solid"/>
              <a:headEnd type="none" w="med" len="med"/>
              <a:tailEnd type="none" w="med" len="med"/>
            </a:ln>
          </p:spPr>
        </p:sp>
        <p:sp>
          <p:nvSpPr>
            <p:cNvPr id="525334" name="直接连接符 525333"/>
            <p:cNvSpPr/>
            <p:nvPr/>
          </p:nvSpPr>
          <p:spPr>
            <a:xfrm>
              <a:off x="4016" y="2207"/>
              <a:ext cx="1" cy="1"/>
            </a:xfrm>
            <a:prstGeom prst="line">
              <a:avLst/>
            </a:prstGeom>
            <a:ln w="15875" cap="flat" cmpd="sng">
              <a:solidFill>
                <a:srgbClr val="FF0000"/>
              </a:solidFill>
              <a:prstDash val="solid"/>
              <a:headEnd type="none" w="med" len="med"/>
              <a:tailEnd type="none" w="med" len="med"/>
            </a:ln>
          </p:spPr>
        </p:sp>
        <p:sp>
          <p:nvSpPr>
            <p:cNvPr id="525335" name="直接连接符 525334"/>
            <p:cNvSpPr/>
            <p:nvPr/>
          </p:nvSpPr>
          <p:spPr>
            <a:xfrm flipV="1">
              <a:off x="4016" y="2207"/>
              <a:ext cx="1" cy="57"/>
            </a:xfrm>
            <a:prstGeom prst="line">
              <a:avLst/>
            </a:prstGeom>
            <a:ln w="15875" cap="flat" cmpd="sng">
              <a:solidFill>
                <a:srgbClr val="FF0000"/>
              </a:solidFill>
              <a:prstDash val="solid"/>
              <a:headEnd type="none" w="med" len="med"/>
              <a:tailEnd type="none" w="med" len="med"/>
            </a:ln>
          </p:spPr>
        </p:sp>
        <p:sp>
          <p:nvSpPr>
            <p:cNvPr id="525336" name="直接连接符 525335"/>
            <p:cNvSpPr/>
            <p:nvPr/>
          </p:nvSpPr>
          <p:spPr>
            <a:xfrm>
              <a:off x="4026" y="2264"/>
              <a:ext cx="1" cy="1"/>
            </a:xfrm>
            <a:prstGeom prst="line">
              <a:avLst/>
            </a:prstGeom>
            <a:ln w="15875" cap="flat" cmpd="sng">
              <a:solidFill>
                <a:srgbClr val="FF0000"/>
              </a:solidFill>
              <a:prstDash val="solid"/>
              <a:headEnd type="none" w="med" len="med"/>
              <a:tailEnd type="none" w="med" len="med"/>
            </a:ln>
          </p:spPr>
        </p:sp>
        <p:sp>
          <p:nvSpPr>
            <p:cNvPr id="525337" name="直接连接符 525336"/>
            <p:cNvSpPr/>
            <p:nvPr/>
          </p:nvSpPr>
          <p:spPr>
            <a:xfrm flipV="1">
              <a:off x="4016" y="2264"/>
              <a:ext cx="1" cy="95"/>
            </a:xfrm>
            <a:prstGeom prst="line">
              <a:avLst/>
            </a:prstGeom>
            <a:ln w="15875" cap="flat" cmpd="sng">
              <a:solidFill>
                <a:srgbClr val="FF0000"/>
              </a:solidFill>
              <a:prstDash val="solid"/>
              <a:headEnd type="none" w="med" len="med"/>
              <a:tailEnd type="none" w="med" len="med"/>
            </a:ln>
          </p:spPr>
        </p:sp>
        <p:sp>
          <p:nvSpPr>
            <p:cNvPr id="525338" name="直接连接符 525337"/>
            <p:cNvSpPr/>
            <p:nvPr/>
          </p:nvSpPr>
          <p:spPr>
            <a:xfrm>
              <a:off x="4202" y="2207"/>
              <a:ext cx="10" cy="57"/>
            </a:xfrm>
            <a:prstGeom prst="line">
              <a:avLst/>
            </a:prstGeom>
            <a:ln w="15875" cap="flat" cmpd="sng">
              <a:solidFill>
                <a:srgbClr val="FF0000"/>
              </a:solidFill>
              <a:prstDash val="solid"/>
              <a:headEnd type="none" w="med" len="med"/>
              <a:tailEnd type="none" w="med" len="med"/>
            </a:ln>
          </p:spPr>
        </p:sp>
        <p:sp>
          <p:nvSpPr>
            <p:cNvPr id="525339" name="直接连接符 525338"/>
            <p:cNvSpPr/>
            <p:nvPr/>
          </p:nvSpPr>
          <p:spPr>
            <a:xfrm flipV="1">
              <a:off x="4192" y="2207"/>
              <a:ext cx="10" cy="57"/>
            </a:xfrm>
            <a:prstGeom prst="line">
              <a:avLst/>
            </a:prstGeom>
            <a:ln w="15875" cap="flat" cmpd="sng">
              <a:solidFill>
                <a:srgbClr val="FF0000"/>
              </a:solidFill>
              <a:prstDash val="solid"/>
              <a:headEnd type="none" w="med" len="med"/>
              <a:tailEnd type="none" w="med" len="med"/>
            </a:ln>
          </p:spPr>
        </p:sp>
        <p:sp>
          <p:nvSpPr>
            <p:cNvPr id="525340" name="直接连接符 525339"/>
            <p:cNvSpPr/>
            <p:nvPr/>
          </p:nvSpPr>
          <p:spPr>
            <a:xfrm flipH="1">
              <a:off x="4192" y="2264"/>
              <a:ext cx="20" cy="1"/>
            </a:xfrm>
            <a:prstGeom prst="line">
              <a:avLst/>
            </a:prstGeom>
            <a:ln w="15875" cap="flat" cmpd="sng">
              <a:solidFill>
                <a:srgbClr val="FF0000"/>
              </a:solidFill>
              <a:prstDash val="solid"/>
              <a:headEnd type="none" w="med" len="med"/>
              <a:tailEnd type="none" w="med" len="med"/>
            </a:ln>
          </p:spPr>
        </p:sp>
        <p:sp>
          <p:nvSpPr>
            <p:cNvPr id="525341" name="直接连接符 525340"/>
            <p:cNvSpPr/>
            <p:nvPr/>
          </p:nvSpPr>
          <p:spPr>
            <a:xfrm>
              <a:off x="4192" y="2264"/>
              <a:ext cx="1" cy="1"/>
            </a:xfrm>
            <a:prstGeom prst="line">
              <a:avLst/>
            </a:prstGeom>
            <a:ln w="15875" cap="flat" cmpd="sng">
              <a:solidFill>
                <a:srgbClr val="FF0000"/>
              </a:solidFill>
              <a:prstDash val="solid"/>
              <a:headEnd type="none" w="med" len="med"/>
              <a:tailEnd type="none" w="med" len="med"/>
            </a:ln>
          </p:spPr>
        </p:sp>
        <p:sp>
          <p:nvSpPr>
            <p:cNvPr id="525342" name="直接连接符 525341"/>
            <p:cNvSpPr/>
            <p:nvPr/>
          </p:nvSpPr>
          <p:spPr>
            <a:xfrm>
              <a:off x="4202" y="2207"/>
              <a:ext cx="1" cy="1"/>
            </a:xfrm>
            <a:prstGeom prst="line">
              <a:avLst/>
            </a:prstGeom>
            <a:ln w="15875" cap="flat" cmpd="sng">
              <a:solidFill>
                <a:srgbClr val="FF0000"/>
              </a:solidFill>
              <a:prstDash val="solid"/>
              <a:headEnd type="none" w="med" len="med"/>
              <a:tailEnd type="none" w="med" len="med"/>
            </a:ln>
          </p:spPr>
        </p:sp>
        <p:sp>
          <p:nvSpPr>
            <p:cNvPr id="525343" name="直接连接符 525342"/>
            <p:cNvSpPr/>
            <p:nvPr/>
          </p:nvSpPr>
          <p:spPr>
            <a:xfrm flipV="1">
              <a:off x="4202" y="2207"/>
              <a:ext cx="1" cy="57"/>
            </a:xfrm>
            <a:prstGeom prst="line">
              <a:avLst/>
            </a:prstGeom>
            <a:ln w="15875" cap="flat" cmpd="sng">
              <a:solidFill>
                <a:srgbClr val="FF0000"/>
              </a:solidFill>
              <a:prstDash val="solid"/>
              <a:headEnd type="none" w="med" len="med"/>
              <a:tailEnd type="none" w="med" len="med"/>
            </a:ln>
          </p:spPr>
        </p:sp>
        <p:sp>
          <p:nvSpPr>
            <p:cNvPr id="525344" name="直接连接符 525343"/>
            <p:cNvSpPr/>
            <p:nvPr/>
          </p:nvSpPr>
          <p:spPr>
            <a:xfrm>
              <a:off x="4212" y="2264"/>
              <a:ext cx="1" cy="1"/>
            </a:xfrm>
            <a:prstGeom prst="line">
              <a:avLst/>
            </a:prstGeom>
            <a:ln w="15875" cap="flat" cmpd="sng">
              <a:solidFill>
                <a:srgbClr val="FF0000"/>
              </a:solidFill>
              <a:prstDash val="solid"/>
              <a:headEnd type="none" w="med" len="med"/>
              <a:tailEnd type="none" w="med" len="med"/>
            </a:ln>
          </p:spPr>
        </p:sp>
        <p:sp>
          <p:nvSpPr>
            <p:cNvPr id="525345" name="直接连接符 525344"/>
            <p:cNvSpPr/>
            <p:nvPr/>
          </p:nvSpPr>
          <p:spPr>
            <a:xfrm flipV="1">
              <a:off x="4202" y="2264"/>
              <a:ext cx="1" cy="95"/>
            </a:xfrm>
            <a:prstGeom prst="line">
              <a:avLst/>
            </a:prstGeom>
            <a:ln w="15875" cap="flat" cmpd="sng">
              <a:solidFill>
                <a:srgbClr val="FF0000"/>
              </a:solidFill>
              <a:prstDash val="solid"/>
              <a:headEnd type="none" w="med" len="med"/>
              <a:tailEnd type="none" w="med" len="med"/>
            </a:ln>
          </p:spPr>
        </p:sp>
        <p:sp>
          <p:nvSpPr>
            <p:cNvPr id="525346" name="直接连接符 525345"/>
            <p:cNvSpPr/>
            <p:nvPr/>
          </p:nvSpPr>
          <p:spPr>
            <a:xfrm>
              <a:off x="4104" y="2207"/>
              <a:ext cx="10" cy="57"/>
            </a:xfrm>
            <a:prstGeom prst="line">
              <a:avLst/>
            </a:prstGeom>
            <a:ln w="15875" cap="flat" cmpd="sng">
              <a:solidFill>
                <a:srgbClr val="FF0000"/>
              </a:solidFill>
              <a:prstDash val="solid"/>
              <a:headEnd type="none" w="med" len="med"/>
              <a:tailEnd type="none" w="med" len="med"/>
            </a:ln>
          </p:spPr>
        </p:sp>
        <p:sp>
          <p:nvSpPr>
            <p:cNvPr id="525347" name="直接连接符 525346"/>
            <p:cNvSpPr/>
            <p:nvPr/>
          </p:nvSpPr>
          <p:spPr>
            <a:xfrm flipV="1">
              <a:off x="4094" y="2207"/>
              <a:ext cx="10" cy="57"/>
            </a:xfrm>
            <a:prstGeom prst="line">
              <a:avLst/>
            </a:prstGeom>
            <a:ln w="15875" cap="flat" cmpd="sng">
              <a:solidFill>
                <a:srgbClr val="FF0000"/>
              </a:solidFill>
              <a:prstDash val="solid"/>
              <a:headEnd type="none" w="med" len="med"/>
              <a:tailEnd type="none" w="med" len="med"/>
            </a:ln>
          </p:spPr>
        </p:sp>
        <p:sp>
          <p:nvSpPr>
            <p:cNvPr id="525348" name="直接连接符 525347"/>
            <p:cNvSpPr/>
            <p:nvPr/>
          </p:nvSpPr>
          <p:spPr>
            <a:xfrm flipH="1">
              <a:off x="4094" y="2264"/>
              <a:ext cx="20" cy="1"/>
            </a:xfrm>
            <a:prstGeom prst="line">
              <a:avLst/>
            </a:prstGeom>
            <a:ln w="15875" cap="flat" cmpd="sng">
              <a:solidFill>
                <a:srgbClr val="FF0000"/>
              </a:solidFill>
              <a:prstDash val="solid"/>
              <a:headEnd type="none" w="med" len="med"/>
              <a:tailEnd type="none" w="med" len="med"/>
            </a:ln>
          </p:spPr>
        </p:sp>
        <p:sp>
          <p:nvSpPr>
            <p:cNvPr id="525349" name="直接连接符 525348"/>
            <p:cNvSpPr/>
            <p:nvPr/>
          </p:nvSpPr>
          <p:spPr>
            <a:xfrm>
              <a:off x="4094" y="2264"/>
              <a:ext cx="1" cy="1"/>
            </a:xfrm>
            <a:prstGeom prst="line">
              <a:avLst/>
            </a:prstGeom>
            <a:ln w="15875" cap="flat" cmpd="sng">
              <a:solidFill>
                <a:srgbClr val="FF0000"/>
              </a:solidFill>
              <a:prstDash val="solid"/>
              <a:headEnd type="none" w="med" len="med"/>
              <a:tailEnd type="none" w="med" len="med"/>
            </a:ln>
          </p:spPr>
        </p:sp>
        <p:sp>
          <p:nvSpPr>
            <p:cNvPr id="525350" name="直接连接符 525349"/>
            <p:cNvSpPr/>
            <p:nvPr/>
          </p:nvSpPr>
          <p:spPr>
            <a:xfrm>
              <a:off x="4104" y="2207"/>
              <a:ext cx="1" cy="1"/>
            </a:xfrm>
            <a:prstGeom prst="line">
              <a:avLst/>
            </a:prstGeom>
            <a:ln w="15875" cap="flat" cmpd="sng">
              <a:solidFill>
                <a:srgbClr val="FF0000"/>
              </a:solidFill>
              <a:prstDash val="solid"/>
              <a:headEnd type="none" w="med" len="med"/>
              <a:tailEnd type="none" w="med" len="med"/>
            </a:ln>
          </p:spPr>
        </p:sp>
        <p:sp>
          <p:nvSpPr>
            <p:cNvPr id="525351" name="直接连接符 525350"/>
            <p:cNvSpPr/>
            <p:nvPr/>
          </p:nvSpPr>
          <p:spPr>
            <a:xfrm flipV="1">
              <a:off x="4104" y="2207"/>
              <a:ext cx="1" cy="57"/>
            </a:xfrm>
            <a:prstGeom prst="line">
              <a:avLst/>
            </a:prstGeom>
            <a:ln w="15875" cap="flat" cmpd="sng">
              <a:solidFill>
                <a:srgbClr val="FF0000"/>
              </a:solidFill>
              <a:prstDash val="solid"/>
              <a:headEnd type="none" w="med" len="med"/>
              <a:tailEnd type="none" w="med" len="med"/>
            </a:ln>
          </p:spPr>
        </p:sp>
        <p:sp>
          <p:nvSpPr>
            <p:cNvPr id="525352" name="直接连接符 525351"/>
            <p:cNvSpPr/>
            <p:nvPr/>
          </p:nvSpPr>
          <p:spPr>
            <a:xfrm>
              <a:off x="4114" y="2264"/>
              <a:ext cx="1" cy="1"/>
            </a:xfrm>
            <a:prstGeom prst="line">
              <a:avLst/>
            </a:prstGeom>
            <a:ln w="15875" cap="flat" cmpd="sng">
              <a:solidFill>
                <a:srgbClr val="FF0000"/>
              </a:solidFill>
              <a:prstDash val="solid"/>
              <a:headEnd type="none" w="med" len="med"/>
              <a:tailEnd type="none" w="med" len="med"/>
            </a:ln>
          </p:spPr>
        </p:sp>
        <p:sp>
          <p:nvSpPr>
            <p:cNvPr id="525353" name="直接连接符 525352"/>
            <p:cNvSpPr/>
            <p:nvPr/>
          </p:nvSpPr>
          <p:spPr>
            <a:xfrm flipV="1">
              <a:off x="4104" y="2264"/>
              <a:ext cx="1" cy="95"/>
            </a:xfrm>
            <a:prstGeom prst="line">
              <a:avLst/>
            </a:prstGeom>
            <a:ln w="15875" cap="flat" cmpd="sng">
              <a:solidFill>
                <a:srgbClr val="FF0000"/>
              </a:solidFill>
              <a:prstDash val="solid"/>
              <a:headEnd type="none" w="med" len="med"/>
              <a:tailEnd type="none" w="med" len="med"/>
            </a:ln>
          </p:spPr>
        </p:sp>
        <p:sp>
          <p:nvSpPr>
            <p:cNvPr id="525354" name="直接连接符 525353"/>
            <p:cNvSpPr/>
            <p:nvPr/>
          </p:nvSpPr>
          <p:spPr>
            <a:xfrm>
              <a:off x="4290" y="2207"/>
              <a:ext cx="9" cy="57"/>
            </a:xfrm>
            <a:prstGeom prst="line">
              <a:avLst/>
            </a:prstGeom>
            <a:ln w="15875" cap="flat" cmpd="sng">
              <a:solidFill>
                <a:srgbClr val="FF0000"/>
              </a:solidFill>
              <a:prstDash val="solid"/>
              <a:headEnd type="none" w="med" len="med"/>
              <a:tailEnd type="none" w="med" len="med"/>
            </a:ln>
          </p:spPr>
        </p:sp>
        <p:sp>
          <p:nvSpPr>
            <p:cNvPr id="525355" name="直接连接符 525354"/>
            <p:cNvSpPr/>
            <p:nvPr/>
          </p:nvSpPr>
          <p:spPr>
            <a:xfrm flipV="1">
              <a:off x="4280" y="2207"/>
              <a:ext cx="10" cy="57"/>
            </a:xfrm>
            <a:prstGeom prst="line">
              <a:avLst/>
            </a:prstGeom>
            <a:ln w="15875" cap="flat" cmpd="sng">
              <a:solidFill>
                <a:srgbClr val="FF0000"/>
              </a:solidFill>
              <a:prstDash val="solid"/>
              <a:headEnd type="none" w="med" len="med"/>
              <a:tailEnd type="none" w="med" len="med"/>
            </a:ln>
          </p:spPr>
        </p:sp>
        <p:sp>
          <p:nvSpPr>
            <p:cNvPr id="525356" name="直接连接符 525355"/>
            <p:cNvSpPr/>
            <p:nvPr/>
          </p:nvSpPr>
          <p:spPr>
            <a:xfrm flipH="1">
              <a:off x="4280" y="2264"/>
              <a:ext cx="19" cy="1"/>
            </a:xfrm>
            <a:prstGeom prst="line">
              <a:avLst/>
            </a:prstGeom>
            <a:ln w="15875" cap="flat" cmpd="sng">
              <a:solidFill>
                <a:srgbClr val="FF0000"/>
              </a:solidFill>
              <a:prstDash val="solid"/>
              <a:headEnd type="none" w="med" len="med"/>
              <a:tailEnd type="none" w="med" len="med"/>
            </a:ln>
          </p:spPr>
        </p:sp>
        <p:sp>
          <p:nvSpPr>
            <p:cNvPr id="525357" name="直接连接符 525356"/>
            <p:cNvSpPr/>
            <p:nvPr/>
          </p:nvSpPr>
          <p:spPr>
            <a:xfrm>
              <a:off x="4280" y="2264"/>
              <a:ext cx="1" cy="1"/>
            </a:xfrm>
            <a:prstGeom prst="line">
              <a:avLst/>
            </a:prstGeom>
            <a:ln w="15875" cap="flat" cmpd="sng">
              <a:solidFill>
                <a:srgbClr val="FF0000"/>
              </a:solidFill>
              <a:prstDash val="solid"/>
              <a:headEnd type="none" w="med" len="med"/>
              <a:tailEnd type="none" w="med" len="med"/>
            </a:ln>
          </p:spPr>
        </p:sp>
        <p:sp>
          <p:nvSpPr>
            <p:cNvPr id="525358" name="直接连接符 525357"/>
            <p:cNvSpPr/>
            <p:nvPr/>
          </p:nvSpPr>
          <p:spPr>
            <a:xfrm>
              <a:off x="4290" y="2207"/>
              <a:ext cx="1" cy="1"/>
            </a:xfrm>
            <a:prstGeom prst="line">
              <a:avLst/>
            </a:prstGeom>
            <a:ln w="15875" cap="flat" cmpd="sng">
              <a:solidFill>
                <a:srgbClr val="FF0000"/>
              </a:solidFill>
              <a:prstDash val="solid"/>
              <a:headEnd type="none" w="med" len="med"/>
              <a:tailEnd type="none" w="med" len="med"/>
            </a:ln>
          </p:spPr>
        </p:sp>
        <p:sp>
          <p:nvSpPr>
            <p:cNvPr id="525359" name="直接连接符 525358"/>
            <p:cNvSpPr/>
            <p:nvPr/>
          </p:nvSpPr>
          <p:spPr>
            <a:xfrm flipV="1">
              <a:off x="4290" y="2207"/>
              <a:ext cx="1" cy="57"/>
            </a:xfrm>
            <a:prstGeom prst="line">
              <a:avLst/>
            </a:prstGeom>
            <a:ln w="15875" cap="flat" cmpd="sng">
              <a:solidFill>
                <a:srgbClr val="FF0000"/>
              </a:solidFill>
              <a:prstDash val="solid"/>
              <a:headEnd type="none" w="med" len="med"/>
              <a:tailEnd type="none" w="med" len="med"/>
            </a:ln>
          </p:spPr>
        </p:sp>
        <p:sp>
          <p:nvSpPr>
            <p:cNvPr id="525360" name="直接连接符 525359"/>
            <p:cNvSpPr/>
            <p:nvPr/>
          </p:nvSpPr>
          <p:spPr>
            <a:xfrm>
              <a:off x="4299" y="2264"/>
              <a:ext cx="1" cy="1"/>
            </a:xfrm>
            <a:prstGeom prst="line">
              <a:avLst/>
            </a:prstGeom>
            <a:ln w="15875" cap="flat" cmpd="sng">
              <a:solidFill>
                <a:srgbClr val="FF0000"/>
              </a:solidFill>
              <a:prstDash val="solid"/>
              <a:headEnd type="none" w="med" len="med"/>
              <a:tailEnd type="none" w="med" len="med"/>
            </a:ln>
          </p:spPr>
        </p:sp>
        <p:sp>
          <p:nvSpPr>
            <p:cNvPr id="525361" name="直接连接符 525360"/>
            <p:cNvSpPr/>
            <p:nvPr/>
          </p:nvSpPr>
          <p:spPr>
            <a:xfrm flipV="1">
              <a:off x="4290" y="2264"/>
              <a:ext cx="1" cy="95"/>
            </a:xfrm>
            <a:prstGeom prst="line">
              <a:avLst/>
            </a:prstGeom>
            <a:ln w="15875" cap="flat" cmpd="sng">
              <a:solidFill>
                <a:srgbClr val="FF0000"/>
              </a:solidFill>
              <a:prstDash val="solid"/>
              <a:headEnd type="none" w="med" len="med"/>
              <a:tailEnd type="none" w="med" len="med"/>
            </a:ln>
          </p:spPr>
        </p:sp>
        <p:sp>
          <p:nvSpPr>
            <p:cNvPr id="525362" name="直接连接符 525361"/>
            <p:cNvSpPr/>
            <p:nvPr/>
          </p:nvSpPr>
          <p:spPr>
            <a:xfrm flipV="1">
              <a:off x="4182" y="3384"/>
              <a:ext cx="10" cy="57"/>
            </a:xfrm>
            <a:prstGeom prst="line">
              <a:avLst/>
            </a:prstGeom>
            <a:ln w="15875" cap="flat" cmpd="sng">
              <a:solidFill>
                <a:srgbClr val="FF0000"/>
              </a:solidFill>
              <a:prstDash val="solid"/>
              <a:headEnd type="none" w="med" len="med"/>
              <a:tailEnd type="none" w="med" len="med"/>
            </a:ln>
          </p:spPr>
        </p:sp>
        <p:sp>
          <p:nvSpPr>
            <p:cNvPr id="525363" name="直接连接符 525362"/>
            <p:cNvSpPr/>
            <p:nvPr/>
          </p:nvSpPr>
          <p:spPr>
            <a:xfrm>
              <a:off x="4172" y="3384"/>
              <a:ext cx="10" cy="57"/>
            </a:xfrm>
            <a:prstGeom prst="line">
              <a:avLst/>
            </a:prstGeom>
            <a:ln w="15875" cap="flat" cmpd="sng">
              <a:solidFill>
                <a:srgbClr val="FF0000"/>
              </a:solidFill>
              <a:prstDash val="solid"/>
              <a:headEnd type="none" w="med" len="med"/>
              <a:tailEnd type="none" w="med" len="med"/>
            </a:ln>
          </p:spPr>
        </p:sp>
        <p:sp>
          <p:nvSpPr>
            <p:cNvPr id="525364" name="直接连接符 525363"/>
            <p:cNvSpPr/>
            <p:nvPr/>
          </p:nvSpPr>
          <p:spPr>
            <a:xfrm flipH="1">
              <a:off x="4172" y="3384"/>
              <a:ext cx="20" cy="1"/>
            </a:xfrm>
            <a:prstGeom prst="line">
              <a:avLst/>
            </a:prstGeom>
            <a:ln w="15875" cap="flat" cmpd="sng">
              <a:solidFill>
                <a:srgbClr val="FF0000"/>
              </a:solidFill>
              <a:prstDash val="solid"/>
              <a:headEnd type="none" w="med" len="med"/>
              <a:tailEnd type="none" w="med" len="med"/>
            </a:ln>
          </p:spPr>
        </p:sp>
        <p:sp>
          <p:nvSpPr>
            <p:cNvPr id="525365" name="直接连接符 525364"/>
            <p:cNvSpPr/>
            <p:nvPr/>
          </p:nvSpPr>
          <p:spPr>
            <a:xfrm>
              <a:off x="4172" y="3384"/>
              <a:ext cx="1" cy="1"/>
            </a:xfrm>
            <a:prstGeom prst="line">
              <a:avLst/>
            </a:prstGeom>
            <a:ln w="15875" cap="flat" cmpd="sng">
              <a:solidFill>
                <a:srgbClr val="FF0000"/>
              </a:solidFill>
              <a:prstDash val="solid"/>
              <a:headEnd type="none" w="med" len="med"/>
              <a:tailEnd type="none" w="med" len="med"/>
            </a:ln>
          </p:spPr>
        </p:sp>
        <p:sp>
          <p:nvSpPr>
            <p:cNvPr id="525366" name="直接连接符 525365"/>
            <p:cNvSpPr/>
            <p:nvPr/>
          </p:nvSpPr>
          <p:spPr>
            <a:xfrm>
              <a:off x="4182" y="3441"/>
              <a:ext cx="1" cy="1"/>
            </a:xfrm>
            <a:prstGeom prst="line">
              <a:avLst/>
            </a:prstGeom>
            <a:ln w="15875" cap="flat" cmpd="sng">
              <a:solidFill>
                <a:srgbClr val="FF0000"/>
              </a:solidFill>
              <a:prstDash val="solid"/>
              <a:headEnd type="none" w="med" len="med"/>
              <a:tailEnd type="none" w="med" len="med"/>
            </a:ln>
          </p:spPr>
        </p:sp>
        <p:sp>
          <p:nvSpPr>
            <p:cNvPr id="525367" name="直接连接符 525366"/>
            <p:cNvSpPr/>
            <p:nvPr/>
          </p:nvSpPr>
          <p:spPr>
            <a:xfrm>
              <a:off x="4182" y="3384"/>
              <a:ext cx="1" cy="57"/>
            </a:xfrm>
            <a:prstGeom prst="line">
              <a:avLst/>
            </a:prstGeom>
            <a:ln w="15875" cap="flat" cmpd="sng">
              <a:solidFill>
                <a:srgbClr val="FF0000"/>
              </a:solidFill>
              <a:prstDash val="solid"/>
              <a:headEnd type="none" w="med" len="med"/>
              <a:tailEnd type="none" w="med" len="med"/>
            </a:ln>
          </p:spPr>
        </p:sp>
        <p:sp>
          <p:nvSpPr>
            <p:cNvPr id="525368" name="直接连接符 525367"/>
            <p:cNvSpPr/>
            <p:nvPr/>
          </p:nvSpPr>
          <p:spPr>
            <a:xfrm>
              <a:off x="4192" y="3384"/>
              <a:ext cx="1" cy="1"/>
            </a:xfrm>
            <a:prstGeom prst="line">
              <a:avLst/>
            </a:prstGeom>
            <a:ln w="15875" cap="flat" cmpd="sng">
              <a:solidFill>
                <a:srgbClr val="FF0000"/>
              </a:solidFill>
              <a:prstDash val="solid"/>
              <a:headEnd type="none" w="med" len="med"/>
              <a:tailEnd type="none" w="med" len="med"/>
            </a:ln>
          </p:spPr>
        </p:sp>
        <p:sp>
          <p:nvSpPr>
            <p:cNvPr id="525369" name="直接连接符 525368"/>
            <p:cNvSpPr/>
            <p:nvPr/>
          </p:nvSpPr>
          <p:spPr>
            <a:xfrm>
              <a:off x="4182" y="3289"/>
              <a:ext cx="1" cy="95"/>
            </a:xfrm>
            <a:prstGeom prst="line">
              <a:avLst/>
            </a:prstGeom>
            <a:ln w="15875" cap="flat" cmpd="sng">
              <a:solidFill>
                <a:srgbClr val="FF0000"/>
              </a:solidFill>
              <a:prstDash val="solid"/>
              <a:headEnd type="none" w="med" len="med"/>
              <a:tailEnd type="none" w="med" len="med"/>
            </a:ln>
          </p:spPr>
        </p:sp>
        <p:sp>
          <p:nvSpPr>
            <p:cNvPr id="525370" name="直接连接符 525369"/>
            <p:cNvSpPr/>
            <p:nvPr/>
          </p:nvSpPr>
          <p:spPr>
            <a:xfrm flipH="1">
              <a:off x="4466" y="2596"/>
              <a:ext cx="9" cy="29"/>
            </a:xfrm>
            <a:prstGeom prst="line">
              <a:avLst/>
            </a:prstGeom>
            <a:ln w="15875" cap="flat" cmpd="sng">
              <a:solidFill>
                <a:srgbClr val="000000"/>
              </a:solidFill>
              <a:prstDash val="solid"/>
              <a:headEnd type="none" w="med" len="med"/>
              <a:tailEnd type="none" w="med" len="med"/>
            </a:ln>
          </p:spPr>
        </p:sp>
        <p:sp>
          <p:nvSpPr>
            <p:cNvPr id="525371" name="直接连接符 525370"/>
            <p:cNvSpPr/>
            <p:nvPr/>
          </p:nvSpPr>
          <p:spPr>
            <a:xfrm>
              <a:off x="4456" y="2283"/>
              <a:ext cx="1" cy="342"/>
            </a:xfrm>
            <a:prstGeom prst="line">
              <a:avLst/>
            </a:prstGeom>
            <a:ln w="15875" cap="flat" cmpd="sng">
              <a:solidFill>
                <a:srgbClr val="000000"/>
              </a:solidFill>
              <a:prstDash val="solid"/>
              <a:headEnd type="none" w="med" len="med"/>
              <a:tailEnd type="none" w="med" len="med"/>
            </a:ln>
          </p:spPr>
        </p:sp>
        <p:sp>
          <p:nvSpPr>
            <p:cNvPr id="525372" name="直接连接符 525371"/>
            <p:cNvSpPr/>
            <p:nvPr/>
          </p:nvSpPr>
          <p:spPr>
            <a:xfrm flipH="1" flipV="1">
              <a:off x="4436" y="2587"/>
              <a:ext cx="20" cy="38"/>
            </a:xfrm>
            <a:prstGeom prst="line">
              <a:avLst/>
            </a:prstGeom>
            <a:ln w="15875" cap="flat" cmpd="sng">
              <a:solidFill>
                <a:srgbClr val="000000"/>
              </a:solidFill>
              <a:prstDash val="solid"/>
              <a:headEnd type="none" w="med" len="med"/>
              <a:tailEnd type="none" w="med" len="med"/>
            </a:ln>
          </p:spPr>
        </p:sp>
        <p:sp>
          <p:nvSpPr>
            <p:cNvPr id="525373" name="直接连接符 525372"/>
            <p:cNvSpPr/>
            <p:nvPr/>
          </p:nvSpPr>
          <p:spPr>
            <a:xfrm>
              <a:off x="3918" y="2359"/>
              <a:ext cx="1" cy="247"/>
            </a:xfrm>
            <a:prstGeom prst="line">
              <a:avLst/>
            </a:prstGeom>
            <a:ln w="15875" cap="flat" cmpd="sng">
              <a:solidFill>
                <a:srgbClr val="FF0000"/>
              </a:solidFill>
              <a:prstDash val="solid"/>
              <a:headEnd type="none" w="med" len="med"/>
              <a:tailEnd type="none" w="med" len="med"/>
            </a:ln>
          </p:spPr>
        </p:sp>
        <p:sp>
          <p:nvSpPr>
            <p:cNvPr id="525374" name="直接连接符 525373"/>
            <p:cNvSpPr/>
            <p:nvPr/>
          </p:nvSpPr>
          <p:spPr>
            <a:xfrm>
              <a:off x="4016" y="2359"/>
              <a:ext cx="1" cy="247"/>
            </a:xfrm>
            <a:prstGeom prst="line">
              <a:avLst/>
            </a:prstGeom>
            <a:ln w="15875" cap="flat" cmpd="sng">
              <a:solidFill>
                <a:srgbClr val="FF0000"/>
              </a:solidFill>
              <a:prstDash val="solid"/>
              <a:headEnd type="none" w="med" len="med"/>
              <a:tailEnd type="none" w="med" len="med"/>
            </a:ln>
          </p:spPr>
        </p:sp>
        <p:sp>
          <p:nvSpPr>
            <p:cNvPr id="525375" name="直接连接符 525374"/>
            <p:cNvSpPr/>
            <p:nvPr/>
          </p:nvSpPr>
          <p:spPr>
            <a:xfrm>
              <a:off x="4104" y="2359"/>
              <a:ext cx="1" cy="247"/>
            </a:xfrm>
            <a:prstGeom prst="line">
              <a:avLst/>
            </a:prstGeom>
            <a:ln w="15875" cap="flat" cmpd="sng">
              <a:solidFill>
                <a:srgbClr val="FF0000"/>
              </a:solidFill>
              <a:prstDash val="solid"/>
              <a:headEnd type="none" w="med" len="med"/>
              <a:tailEnd type="none" w="med" len="med"/>
            </a:ln>
          </p:spPr>
        </p:sp>
        <p:sp>
          <p:nvSpPr>
            <p:cNvPr id="525376" name="直接连接符 525375"/>
            <p:cNvSpPr/>
            <p:nvPr/>
          </p:nvSpPr>
          <p:spPr>
            <a:xfrm>
              <a:off x="4202" y="2359"/>
              <a:ext cx="1" cy="247"/>
            </a:xfrm>
            <a:prstGeom prst="line">
              <a:avLst/>
            </a:prstGeom>
            <a:ln w="15875" cap="flat" cmpd="sng">
              <a:solidFill>
                <a:srgbClr val="FF0000"/>
              </a:solidFill>
              <a:prstDash val="solid"/>
              <a:headEnd type="none" w="med" len="med"/>
              <a:tailEnd type="none" w="med" len="med"/>
            </a:ln>
          </p:spPr>
        </p:sp>
        <p:sp>
          <p:nvSpPr>
            <p:cNvPr id="525377" name="直接连接符 525376"/>
            <p:cNvSpPr/>
            <p:nvPr/>
          </p:nvSpPr>
          <p:spPr>
            <a:xfrm>
              <a:off x="4290" y="2359"/>
              <a:ext cx="1" cy="247"/>
            </a:xfrm>
            <a:prstGeom prst="line">
              <a:avLst/>
            </a:prstGeom>
            <a:ln w="15875" cap="flat" cmpd="sng">
              <a:solidFill>
                <a:srgbClr val="FF0000"/>
              </a:solidFill>
              <a:prstDash val="solid"/>
              <a:headEnd type="none" w="med" len="med"/>
              <a:tailEnd type="none" w="med" len="med"/>
            </a:ln>
          </p:spPr>
        </p:sp>
        <p:sp>
          <p:nvSpPr>
            <p:cNvPr id="525378" name="直接连接符 525377"/>
            <p:cNvSpPr/>
            <p:nvPr/>
          </p:nvSpPr>
          <p:spPr>
            <a:xfrm flipV="1">
              <a:off x="4182" y="3156"/>
              <a:ext cx="1" cy="133"/>
            </a:xfrm>
            <a:prstGeom prst="line">
              <a:avLst/>
            </a:prstGeom>
            <a:ln w="15875" cap="flat" cmpd="sng">
              <a:solidFill>
                <a:srgbClr val="FF0000"/>
              </a:solidFill>
              <a:prstDash val="solid"/>
              <a:headEnd type="none" w="med" len="med"/>
              <a:tailEnd type="none" w="med" len="med"/>
            </a:ln>
          </p:spPr>
        </p:sp>
        <p:sp>
          <p:nvSpPr>
            <p:cNvPr id="525379" name="椭圆 525378"/>
            <p:cNvSpPr/>
            <p:nvPr/>
          </p:nvSpPr>
          <p:spPr>
            <a:xfrm>
              <a:off x="3889" y="2596"/>
              <a:ext cx="49" cy="48"/>
            </a:xfrm>
            <a:prstGeom prst="ellipse">
              <a:avLst/>
            </a:prstGeom>
            <a:solidFill>
              <a:srgbClr val="FF0000"/>
            </a:solidFill>
            <a:ln w="15875" cap="flat" cmpd="sng">
              <a:solidFill>
                <a:srgbClr val="FF0000"/>
              </a:solidFill>
              <a:prstDash val="solid"/>
              <a:headEnd type="none" w="med" len="med"/>
              <a:tailEnd type="none" w="med" len="med"/>
            </a:ln>
          </p:spPr>
          <p:txBody>
            <a:bodyPr/>
            <a:lstStyle/>
            <a:p>
              <a:endParaRPr lang="zh-CN" altLang="en-US"/>
            </a:p>
          </p:txBody>
        </p:sp>
        <p:sp>
          <p:nvSpPr>
            <p:cNvPr id="525380" name="椭圆 525379"/>
            <p:cNvSpPr/>
            <p:nvPr/>
          </p:nvSpPr>
          <p:spPr>
            <a:xfrm>
              <a:off x="3987" y="2596"/>
              <a:ext cx="49" cy="48"/>
            </a:xfrm>
            <a:prstGeom prst="ellipse">
              <a:avLst/>
            </a:prstGeom>
            <a:solidFill>
              <a:srgbClr val="FF0000"/>
            </a:solidFill>
            <a:ln w="15875" cap="flat" cmpd="sng">
              <a:solidFill>
                <a:srgbClr val="FF0000"/>
              </a:solidFill>
              <a:prstDash val="solid"/>
              <a:headEnd type="none" w="med" len="med"/>
              <a:tailEnd type="none" w="med" len="med"/>
            </a:ln>
          </p:spPr>
          <p:txBody>
            <a:bodyPr/>
            <a:lstStyle/>
            <a:p>
              <a:endParaRPr lang="zh-CN" altLang="en-US"/>
            </a:p>
          </p:txBody>
        </p:sp>
        <p:sp>
          <p:nvSpPr>
            <p:cNvPr id="525381" name="椭圆 525380"/>
            <p:cNvSpPr/>
            <p:nvPr/>
          </p:nvSpPr>
          <p:spPr>
            <a:xfrm>
              <a:off x="4172" y="2596"/>
              <a:ext cx="49" cy="48"/>
            </a:xfrm>
            <a:prstGeom prst="ellipse">
              <a:avLst/>
            </a:prstGeom>
            <a:solidFill>
              <a:srgbClr val="FF0000"/>
            </a:solidFill>
            <a:ln w="15875" cap="flat" cmpd="sng">
              <a:solidFill>
                <a:srgbClr val="FF0000"/>
              </a:solidFill>
              <a:prstDash val="solid"/>
              <a:headEnd type="none" w="med" len="med"/>
              <a:tailEnd type="none" w="med" len="med"/>
            </a:ln>
          </p:spPr>
          <p:txBody>
            <a:bodyPr/>
            <a:lstStyle/>
            <a:p>
              <a:endParaRPr lang="zh-CN" altLang="en-US"/>
            </a:p>
          </p:txBody>
        </p:sp>
        <p:sp>
          <p:nvSpPr>
            <p:cNvPr id="525382" name="椭圆 525381"/>
            <p:cNvSpPr/>
            <p:nvPr/>
          </p:nvSpPr>
          <p:spPr>
            <a:xfrm>
              <a:off x="4075" y="2596"/>
              <a:ext cx="49" cy="48"/>
            </a:xfrm>
            <a:prstGeom prst="ellipse">
              <a:avLst/>
            </a:prstGeom>
            <a:solidFill>
              <a:srgbClr val="FF0000"/>
            </a:solidFill>
            <a:ln w="15875" cap="flat" cmpd="sng">
              <a:solidFill>
                <a:srgbClr val="FF0000"/>
              </a:solidFill>
              <a:prstDash val="solid"/>
              <a:headEnd type="none" w="med" len="med"/>
              <a:tailEnd type="none" w="med" len="med"/>
            </a:ln>
          </p:spPr>
          <p:txBody>
            <a:bodyPr/>
            <a:lstStyle/>
            <a:p>
              <a:endParaRPr lang="zh-CN" altLang="en-US"/>
            </a:p>
          </p:txBody>
        </p:sp>
        <p:sp>
          <p:nvSpPr>
            <p:cNvPr id="525383" name="椭圆 525382"/>
            <p:cNvSpPr/>
            <p:nvPr/>
          </p:nvSpPr>
          <p:spPr>
            <a:xfrm>
              <a:off x="4260" y="2596"/>
              <a:ext cx="49" cy="48"/>
            </a:xfrm>
            <a:prstGeom prst="ellipse">
              <a:avLst/>
            </a:prstGeom>
            <a:solidFill>
              <a:srgbClr val="FF0000"/>
            </a:solidFill>
            <a:ln w="15875" cap="flat" cmpd="sng">
              <a:solidFill>
                <a:srgbClr val="FF0000"/>
              </a:solidFill>
              <a:prstDash val="solid"/>
              <a:headEnd type="none" w="med" len="med"/>
              <a:tailEnd type="none" w="med" len="med"/>
            </a:ln>
          </p:spPr>
          <p:txBody>
            <a:bodyPr/>
            <a:lstStyle/>
            <a:p>
              <a:endParaRPr lang="zh-CN" altLang="en-US"/>
            </a:p>
          </p:txBody>
        </p:sp>
        <p:sp>
          <p:nvSpPr>
            <p:cNvPr id="525384" name="椭圆 525383"/>
            <p:cNvSpPr/>
            <p:nvPr/>
          </p:nvSpPr>
          <p:spPr>
            <a:xfrm>
              <a:off x="4419" y="2218"/>
              <a:ext cx="68" cy="67"/>
            </a:xfrm>
            <a:prstGeom prst="ellipse">
              <a:avLst/>
            </a:prstGeom>
            <a:noFill/>
            <a:ln w="15875" cap="flat" cmpd="sng">
              <a:solidFill>
                <a:srgbClr val="000080"/>
              </a:solidFill>
              <a:prstDash val="solid"/>
              <a:headEnd type="none" w="med" len="med"/>
              <a:tailEnd type="none" w="med" len="med"/>
            </a:ln>
          </p:spPr>
          <p:txBody>
            <a:bodyPr/>
            <a:lstStyle/>
            <a:p>
              <a:endParaRPr lang="zh-CN" altLang="en-US"/>
            </a:p>
          </p:txBody>
        </p:sp>
        <p:sp>
          <p:nvSpPr>
            <p:cNvPr id="525385" name="矩形 525384"/>
            <p:cNvSpPr/>
            <p:nvPr/>
          </p:nvSpPr>
          <p:spPr>
            <a:xfrm>
              <a:off x="3856" y="2861"/>
              <a:ext cx="45"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525386" name="矩形 525385"/>
            <p:cNvSpPr/>
            <p:nvPr/>
          </p:nvSpPr>
          <p:spPr>
            <a:xfrm>
              <a:off x="3894" y="2925"/>
              <a:ext cx="118"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EN</a:t>
              </a:r>
              <a:endParaRPr lang="en-US" altLang="zh-CN">
                <a:latin typeface="Times New Roman" panose="02020603050405020304" pitchFamily="18" charset="0"/>
              </a:endParaRPr>
            </a:p>
          </p:txBody>
        </p:sp>
        <p:sp>
          <p:nvSpPr>
            <p:cNvPr id="525387" name="矩形 525386"/>
            <p:cNvSpPr/>
            <p:nvPr/>
          </p:nvSpPr>
          <p:spPr>
            <a:xfrm>
              <a:off x="4505" y="2739"/>
              <a:ext cx="103"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EP</a:t>
              </a:r>
              <a:endParaRPr lang="en-US" altLang="zh-CN">
                <a:latin typeface="Times New Roman" panose="02020603050405020304" pitchFamily="18" charset="0"/>
              </a:endParaRPr>
            </a:p>
          </p:txBody>
        </p:sp>
        <p:sp>
          <p:nvSpPr>
            <p:cNvPr id="525388" name="矩形 525387"/>
            <p:cNvSpPr/>
            <p:nvPr/>
          </p:nvSpPr>
          <p:spPr>
            <a:xfrm>
              <a:off x="4446" y="2663"/>
              <a:ext cx="45"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525389" name="矩形 525388"/>
            <p:cNvSpPr/>
            <p:nvPr/>
          </p:nvSpPr>
          <p:spPr>
            <a:xfrm>
              <a:off x="4212" y="3203"/>
              <a:ext cx="45"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525390" name="矩形 525389"/>
            <p:cNvSpPr/>
            <p:nvPr/>
          </p:nvSpPr>
          <p:spPr>
            <a:xfrm>
              <a:off x="4270" y="3279"/>
              <a:ext cx="5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525391" name="直接连接符 525390"/>
            <p:cNvSpPr/>
            <p:nvPr/>
          </p:nvSpPr>
          <p:spPr>
            <a:xfrm>
              <a:off x="3852" y="2670"/>
              <a:ext cx="255" cy="255"/>
            </a:xfrm>
            <a:prstGeom prst="line">
              <a:avLst/>
            </a:prstGeom>
            <a:ln w="12700" cap="sq" cmpd="sng">
              <a:solidFill>
                <a:srgbClr val="FF3300"/>
              </a:solidFill>
              <a:prstDash val="solid"/>
              <a:miter/>
              <a:headEnd type="none" w="sm" len="sm"/>
              <a:tailEnd type="none" w="sm" len="sm"/>
            </a:ln>
          </p:spPr>
        </p:sp>
        <p:sp>
          <p:nvSpPr>
            <p:cNvPr id="525392" name="直接连接符 525391"/>
            <p:cNvSpPr/>
            <p:nvPr/>
          </p:nvSpPr>
          <p:spPr>
            <a:xfrm flipV="1">
              <a:off x="4099" y="2670"/>
              <a:ext cx="227" cy="255"/>
            </a:xfrm>
            <a:prstGeom prst="line">
              <a:avLst/>
            </a:prstGeom>
            <a:ln w="12700" cap="sq" cmpd="sng">
              <a:solidFill>
                <a:srgbClr val="FF3300"/>
              </a:solidFill>
              <a:prstDash val="solid"/>
              <a:miter/>
              <a:headEnd type="none" w="sm" len="sm"/>
              <a:tailEnd type="none" w="sm" len="sm"/>
            </a:ln>
          </p:spPr>
        </p:sp>
        <p:sp>
          <p:nvSpPr>
            <p:cNvPr id="525394" name="直接连接符 525393"/>
            <p:cNvSpPr/>
            <p:nvPr/>
          </p:nvSpPr>
          <p:spPr>
            <a:xfrm flipV="1">
              <a:off x="3852" y="2188"/>
              <a:ext cx="0" cy="482"/>
            </a:xfrm>
            <a:prstGeom prst="line">
              <a:avLst/>
            </a:prstGeom>
            <a:ln w="12700" cap="sq" cmpd="sng">
              <a:solidFill>
                <a:srgbClr val="FF3300"/>
              </a:solidFill>
              <a:prstDash val="solid"/>
              <a:miter/>
              <a:headEnd type="none" w="sm" len="sm"/>
              <a:tailEnd type="none" w="sm" len="sm"/>
            </a:ln>
          </p:spPr>
        </p:sp>
        <p:sp>
          <p:nvSpPr>
            <p:cNvPr id="525395" name="直接连接符 525394"/>
            <p:cNvSpPr/>
            <p:nvPr/>
          </p:nvSpPr>
          <p:spPr>
            <a:xfrm flipV="1">
              <a:off x="4342" y="2245"/>
              <a:ext cx="0" cy="425"/>
            </a:xfrm>
            <a:prstGeom prst="line">
              <a:avLst/>
            </a:prstGeom>
            <a:ln w="12700" cap="sq" cmpd="sng">
              <a:solidFill>
                <a:srgbClr val="FF3300"/>
              </a:solidFill>
              <a:prstDash val="solid"/>
              <a:miter/>
              <a:headEnd type="none" w="sm" len="sm"/>
              <a:tailEnd type="none" w="sm" len="sm"/>
            </a:ln>
          </p:spPr>
        </p:sp>
      </p:grpSp>
      <p:sp>
        <p:nvSpPr>
          <p:cNvPr id="525397" name="文本框 525396"/>
          <p:cNvSpPr txBox="1"/>
          <p:nvPr/>
        </p:nvSpPr>
        <p:spPr>
          <a:xfrm>
            <a:off x="340995" y="6167755"/>
            <a:ext cx="6620510" cy="460375"/>
          </a:xfrm>
          <a:prstGeom prst="rect">
            <a:avLst/>
          </a:prstGeom>
          <a:noFill/>
          <a:ln w="12700">
            <a:noFill/>
          </a:ln>
        </p:spPr>
        <p:txBody>
          <a:bodyPr wrap="square">
            <a:spAutoFit/>
          </a:bodyPr>
          <a:lstStyle/>
          <a:p>
            <a:pPr>
              <a:spcBef>
                <a:spcPct val="50000"/>
              </a:spcBef>
            </a:pPr>
            <a:r>
              <a:rPr lang="zh-CN" altLang="en-US" sz="2400" dirty="0">
                <a:solidFill>
                  <a:srgbClr val="0000FF"/>
                </a:solidFill>
                <a:latin typeface="Times New Roman" panose="02020603050405020304" pitchFamily="18" charset="0"/>
                <a:ea typeface="黑体" panose="02010609060101010101" pitchFamily="2" charset="-122"/>
              </a:rPr>
              <a:t>基区缺失的电子，由电源拉走的电子补充。</a:t>
            </a:r>
            <a:endParaRPr lang="zh-CN" altLang="en-US" sz="2400" dirty="0">
              <a:solidFill>
                <a:srgbClr val="0000FF"/>
              </a:solidFill>
              <a:latin typeface="Times New Roman" panose="02020603050405020304" pitchFamily="18" charset="0"/>
              <a:ea typeface="黑体" panose="02010609060101010101" pitchFamily="2" charset="-122"/>
            </a:endParaRPr>
          </a:p>
        </p:txBody>
      </p:sp>
      <p:grpSp>
        <p:nvGrpSpPr>
          <p:cNvPr id="525401" name="组合 525400"/>
          <p:cNvGrpSpPr/>
          <p:nvPr/>
        </p:nvGrpSpPr>
        <p:grpSpPr>
          <a:xfrm>
            <a:off x="4751388" y="2863850"/>
            <a:ext cx="2209800" cy="714375"/>
            <a:chOff x="2993" y="1820"/>
            <a:chExt cx="1392" cy="450"/>
          </a:xfrm>
        </p:grpSpPr>
        <p:pic>
          <p:nvPicPr>
            <p:cNvPr id="525399" name="图片 525398"/>
            <p:cNvPicPr>
              <a:picLocks noChangeAspect="1"/>
            </p:cNvPicPr>
            <p:nvPr/>
          </p:nvPicPr>
          <p:blipFill>
            <a:blip r:embed="rId2"/>
            <a:stretch>
              <a:fillRect/>
            </a:stretch>
          </p:blipFill>
          <p:spPr>
            <a:xfrm>
              <a:off x="2993" y="1820"/>
              <a:ext cx="1392" cy="450"/>
            </a:xfrm>
            <a:prstGeom prst="rect">
              <a:avLst/>
            </a:prstGeom>
            <a:noFill/>
            <a:ln w="12700">
              <a:noFill/>
            </a:ln>
          </p:spPr>
        </p:pic>
        <p:sp>
          <p:nvSpPr>
            <p:cNvPr id="525400" name="文本框 525399"/>
            <p:cNvSpPr txBox="1"/>
            <p:nvPr/>
          </p:nvSpPr>
          <p:spPr>
            <a:xfrm>
              <a:off x="3617" y="1848"/>
              <a:ext cx="284" cy="212"/>
            </a:xfrm>
            <a:prstGeom prst="rect">
              <a:avLst/>
            </a:prstGeom>
            <a:noFill/>
            <a:ln w="12700">
              <a:noFill/>
            </a:ln>
          </p:spPr>
          <p:txBody>
            <a:bodyPr>
              <a:spAutoFit/>
            </a:bodyPr>
            <a:lstStyle/>
            <a:p>
              <a:pPr>
                <a:spcBef>
                  <a:spcPct val="50000"/>
                </a:spcBef>
              </a:pPr>
              <a:r>
                <a:rPr lang="en-US" altLang="zh-CN" sz="1600" i="1">
                  <a:latin typeface="Times New Roman" panose="02020603050405020304" pitchFamily="18" charset="0"/>
                </a:rPr>
                <a:t>I</a:t>
              </a:r>
              <a:r>
                <a:rPr lang="en-US" altLang="zh-CN" sz="1600" baseline="-25000">
                  <a:latin typeface="Times New Roman" panose="02020603050405020304" pitchFamily="18" charset="0"/>
                </a:rPr>
                <a:t>BN</a:t>
              </a:r>
              <a:endParaRPr lang="en-US" altLang="zh-CN" sz="1600" baseline="-25000">
                <a:latin typeface="Times New Roman" panose="02020603050405020304" pitchFamily="18" charset="0"/>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5314"/>
                                        </p:tgtEl>
                                        <p:attrNameLst>
                                          <p:attrName>style.visibility</p:attrName>
                                        </p:attrNameLst>
                                      </p:cBhvr>
                                      <p:to>
                                        <p:strVal val="visible"/>
                                      </p:to>
                                    </p:set>
                                    <p:animEffect transition="in" filter="blinds(horizontal)">
                                      <p:cBhvr>
                                        <p:cTn id="7" dur="500"/>
                                        <p:tgtEl>
                                          <p:spTgt spid="525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5317"/>
                                        </p:tgtEl>
                                        <p:attrNameLst>
                                          <p:attrName>style.visibility</p:attrName>
                                        </p:attrNameLst>
                                      </p:cBhvr>
                                      <p:to>
                                        <p:strVal val="visible"/>
                                      </p:to>
                                    </p:set>
                                    <p:animEffect transition="in" filter="blinds(horizontal)">
                                      <p:cBhvr>
                                        <p:cTn id="12" dur="500"/>
                                        <p:tgtEl>
                                          <p:spTgt spid="5253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5398"/>
                                        </p:tgtEl>
                                        <p:attrNameLst>
                                          <p:attrName>style.visibility</p:attrName>
                                        </p:attrNameLst>
                                      </p:cBhvr>
                                      <p:to>
                                        <p:strVal val="visible"/>
                                      </p:to>
                                    </p:set>
                                    <p:animEffect transition="in" filter="blinds(horizontal)">
                                      <p:cBhvr>
                                        <p:cTn id="17" dur="500"/>
                                        <p:tgtEl>
                                          <p:spTgt spid="5253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19"/>
                                        </p:tgtEl>
                                        <p:attrNameLst>
                                          <p:attrName>style.visibility</p:attrName>
                                        </p:attrNameLst>
                                      </p:cBhvr>
                                      <p:to>
                                        <p:strVal val="visible"/>
                                      </p:to>
                                    </p:set>
                                    <p:animEffect transition="in" filter="blinds(horizontal)">
                                      <p:cBhvr>
                                        <p:cTn id="22" dur="500"/>
                                        <p:tgtEl>
                                          <p:spTgt spid="5253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5401"/>
                                        </p:tgtEl>
                                        <p:attrNameLst>
                                          <p:attrName>style.visibility</p:attrName>
                                        </p:attrNameLst>
                                      </p:cBhvr>
                                      <p:to>
                                        <p:strVal val="visible"/>
                                      </p:to>
                                    </p:set>
                                    <p:animEffect transition="in" filter="blinds(horizontal)">
                                      <p:cBhvr>
                                        <p:cTn id="27" dur="500"/>
                                        <p:tgtEl>
                                          <p:spTgt spid="5254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97"/>
                                        </p:tgtEl>
                                        <p:attrNameLst>
                                          <p:attrName>style.visibility</p:attrName>
                                        </p:attrNameLst>
                                      </p:cBhvr>
                                      <p:to>
                                        <p:strVal val="visible"/>
                                      </p:to>
                                    </p:set>
                                    <p:animEffect transition="in" filter="blinds(horizontal)">
                                      <p:cBhvr>
                                        <p:cTn id="32" dur="500"/>
                                        <p:tgtEl>
                                          <p:spTgt spid="52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19" grpId="0"/>
      <p:bldP spid="5253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338" name="图片 526337"/>
          <p:cNvPicPr>
            <a:picLocks noChangeAspect="1"/>
          </p:cNvPicPr>
          <p:nvPr/>
        </p:nvPicPr>
        <p:blipFill>
          <a:blip r:embed="rId1"/>
          <a:stretch>
            <a:fillRect/>
          </a:stretch>
        </p:blipFill>
        <p:spPr>
          <a:xfrm>
            <a:off x="3754438" y="1089025"/>
            <a:ext cx="5029200" cy="4895850"/>
          </a:xfrm>
          <a:prstGeom prst="rect">
            <a:avLst/>
          </a:prstGeom>
          <a:noFill/>
          <a:ln w="12700">
            <a:noFill/>
          </a:ln>
        </p:spPr>
      </p:pic>
      <p:pic>
        <p:nvPicPr>
          <p:cNvPr id="526339" name="图片 526338"/>
          <p:cNvPicPr>
            <a:picLocks noChangeAspect="1"/>
          </p:cNvPicPr>
          <p:nvPr/>
        </p:nvPicPr>
        <p:blipFill>
          <a:blip r:embed="rId2"/>
          <a:stretch>
            <a:fillRect/>
          </a:stretch>
        </p:blipFill>
        <p:spPr>
          <a:xfrm>
            <a:off x="5743575" y="3429000"/>
            <a:ext cx="1319213" cy="2108200"/>
          </a:xfrm>
          <a:prstGeom prst="rect">
            <a:avLst/>
          </a:prstGeom>
          <a:noFill/>
          <a:ln w="12700">
            <a:noFill/>
          </a:ln>
        </p:spPr>
      </p:pic>
      <p:pic>
        <p:nvPicPr>
          <p:cNvPr id="526340" name="图片 526339"/>
          <p:cNvPicPr>
            <a:picLocks noChangeAspect="1"/>
          </p:cNvPicPr>
          <p:nvPr/>
        </p:nvPicPr>
        <p:blipFill>
          <a:blip r:embed="rId3"/>
          <a:stretch>
            <a:fillRect/>
          </a:stretch>
        </p:blipFill>
        <p:spPr>
          <a:xfrm>
            <a:off x="4400550" y="2895600"/>
            <a:ext cx="2209800" cy="714375"/>
          </a:xfrm>
          <a:prstGeom prst="rect">
            <a:avLst/>
          </a:prstGeom>
          <a:noFill/>
          <a:ln w="12700">
            <a:noFill/>
          </a:ln>
        </p:spPr>
      </p:pic>
      <p:pic>
        <p:nvPicPr>
          <p:cNvPr id="526341" name="图片 526340"/>
          <p:cNvPicPr>
            <a:picLocks noChangeAspect="1"/>
          </p:cNvPicPr>
          <p:nvPr/>
        </p:nvPicPr>
        <p:blipFill>
          <a:blip r:embed="rId4"/>
          <a:stretch>
            <a:fillRect/>
          </a:stretch>
        </p:blipFill>
        <p:spPr>
          <a:xfrm>
            <a:off x="5938838" y="1114425"/>
            <a:ext cx="762000" cy="2006600"/>
          </a:xfrm>
          <a:prstGeom prst="rect">
            <a:avLst/>
          </a:prstGeom>
          <a:noFill/>
          <a:ln w="12700">
            <a:noFill/>
          </a:ln>
        </p:spPr>
      </p:pic>
      <p:pic>
        <p:nvPicPr>
          <p:cNvPr id="526342" name="图片 526341"/>
          <p:cNvPicPr>
            <a:picLocks noChangeAspect="1"/>
          </p:cNvPicPr>
          <p:nvPr/>
        </p:nvPicPr>
        <p:blipFill>
          <a:blip r:embed="rId5"/>
          <a:stretch>
            <a:fillRect/>
          </a:stretch>
        </p:blipFill>
        <p:spPr>
          <a:xfrm>
            <a:off x="5438775" y="1828800"/>
            <a:ext cx="606425" cy="1257300"/>
          </a:xfrm>
          <a:prstGeom prst="rect">
            <a:avLst/>
          </a:prstGeom>
          <a:noFill/>
          <a:ln w="12700">
            <a:noFill/>
          </a:ln>
        </p:spPr>
      </p:pic>
      <p:pic>
        <p:nvPicPr>
          <p:cNvPr id="526343" name="图片 526342"/>
          <p:cNvPicPr>
            <a:picLocks noChangeAspect="1"/>
          </p:cNvPicPr>
          <p:nvPr/>
        </p:nvPicPr>
        <p:blipFill>
          <a:blip r:embed="rId6"/>
          <a:stretch>
            <a:fillRect/>
          </a:stretch>
        </p:blipFill>
        <p:spPr>
          <a:xfrm>
            <a:off x="5257800" y="1905000"/>
            <a:ext cx="1536700" cy="2819400"/>
          </a:xfrm>
          <a:prstGeom prst="rect">
            <a:avLst/>
          </a:prstGeom>
          <a:noFill/>
          <a:ln w="12700">
            <a:noFill/>
          </a:ln>
        </p:spPr>
      </p:pic>
      <p:sp>
        <p:nvSpPr>
          <p:cNvPr id="526344" name="矩形 526343"/>
          <p:cNvSpPr/>
          <p:nvPr/>
        </p:nvSpPr>
        <p:spPr>
          <a:xfrm>
            <a:off x="457200" y="3505200"/>
            <a:ext cx="2971800" cy="1905000"/>
          </a:xfrm>
          <a:prstGeom prst="rect">
            <a:avLst/>
          </a:prstGeom>
          <a:noFill/>
          <a:ln w="9525">
            <a:noFill/>
          </a:ln>
        </p:spPr>
        <p:txBody>
          <a:bodyPr lIns="92075" tIns="46038" rIns="92075" bIns="46038" anchor="b"/>
          <a:lstStyle/>
          <a:p>
            <a:pPr>
              <a:lnSpc>
                <a:spcPct val="125000"/>
              </a:lnSpc>
            </a:pPr>
            <a:br>
              <a:rPr lang="en-US" altLang="zh-CN" b="1" dirty="0">
                <a:solidFill>
                  <a:srgbClr val="000000"/>
                </a:solidFill>
                <a:latin typeface="Times New Roman" panose="02020603050405020304" pitchFamily="18" charset="0"/>
              </a:rPr>
            </a:br>
            <a:r>
              <a:rPr lang="en-US" altLang="zh-CN" b="1" dirty="0">
                <a:solidFill>
                  <a:srgbClr val="000000"/>
                </a:solidFill>
                <a:latin typeface="Times New Roman" panose="02020603050405020304" pitchFamily="18" charset="0"/>
              </a:rPr>
              <a:t>  </a:t>
            </a:r>
            <a:r>
              <a:rPr lang="zh-CN" altLang="en-US" sz="2400" b="1" dirty="0">
                <a:solidFill>
                  <a:srgbClr val="660033"/>
                </a:solidFill>
                <a:latin typeface="Times New Roman" panose="02020603050405020304" pitchFamily="18" charset="0"/>
              </a:rPr>
              <a:t>另外，集电结区的少子形成漂移电流</a:t>
            </a:r>
            <a:r>
              <a:rPr lang="en-US" altLang="zh-CN" sz="2400" b="1" i="1">
                <a:solidFill>
                  <a:srgbClr val="FF3300"/>
                </a:solidFill>
                <a:latin typeface="Times New Roman" panose="02020603050405020304" pitchFamily="18" charset="0"/>
              </a:rPr>
              <a:t>I</a:t>
            </a:r>
            <a:r>
              <a:rPr lang="en-US" altLang="zh-CN" sz="2400" b="1" baseline="-25000">
                <a:solidFill>
                  <a:srgbClr val="FF3300"/>
                </a:solidFill>
                <a:latin typeface="Times New Roman" panose="02020603050405020304" pitchFamily="18" charset="0"/>
              </a:rPr>
              <a:t>CBO</a:t>
            </a:r>
            <a:r>
              <a:rPr lang="zh-CN" altLang="en-US" sz="2400" b="1">
                <a:solidFill>
                  <a:srgbClr val="660033"/>
                </a:solidFill>
                <a:latin typeface="Times New Roman" panose="02020603050405020304" pitchFamily="18" charset="0"/>
              </a:rPr>
              <a:t>。</a:t>
            </a:r>
            <a:endParaRPr lang="zh-CN" altLang="en-US" sz="2400">
              <a:solidFill>
                <a:srgbClr val="660033"/>
              </a:solidFill>
              <a:latin typeface="Times New Roman" panose="02020603050405020304" pitchFamily="18" charset="0"/>
            </a:endParaRPr>
          </a:p>
        </p:txBody>
      </p:sp>
      <p:sp>
        <p:nvSpPr>
          <p:cNvPr id="526345" name="矩形 526344"/>
          <p:cNvSpPr/>
          <p:nvPr/>
        </p:nvSpPr>
        <p:spPr>
          <a:xfrm>
            <a:off x="341313" y="1493838"/>
            <a:ext cx="3581400" cy="1917700"/>
          </a:xfrm>
          <a:prstGeom prst="rect">
            <a:avLst/>
          </a:prstGeom>
          <a:noFill/>
          <a:ln w="12700">
            <a:noFill/>
          </a:ln>
        </p:spPr>
        <p:txBody>
          <a:bodyPr>
            <a:spAutoFit/>
          </a:bodyPr>
          <a:lstStyle/>
          <a:p>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）因为集电结反偏，收集扩散到集电区边缘的电子（漂移运动），形成电流</a:t>
            </a:r>
            <a:r>
              <a:rPr lang="en-US" altLang="zh-CN" sz="2400" b="1" i="1">
                <a:solidFill>
                  <a:srgbClr val="FF3300"/>
                </a:solidFill>
                <a:latin typeface="Times New Roman" panose="02020603050405020304" pitchFamily="18" charset="0"/>
              </a:rPr>
              <a:t>I</a:t>
            </a:r>
            <a:r>
              <a:rPr lang="en-US" altLang="zh-CN" sz="2400" b="1" baseline="-25000">
                <a:solidFill>
                  <a:srgbClr val="FF3300"/>
                </a:solidFill>
                <a:latin typeface="Times New Roman" panose="02020603050405020304" pitchFamily="18" charset="0"/>
              </a:rPr>
              <a:t>CN</a:t>
            </a:r>
            <a:r>
              <a:rPr lang="en-US" altLang="zh-CN" sz="2400" b="1">
                <a:solidFill>
                  <a:srgbClr val="FF3300"/>
                </a:solidFill>
                <a:latin typeface="Times New Roman" panose="02020603050405020304" pitchFamily="18" charset="0"/>
              </a:rPr>
              <a:t> </a:t>
            </a:r>
            <a:r>
              <a:rPr lang="zh-CN" altLang="en-US" sz="2400" b="1">
                <a:solidFill>
                  <a:srgbClr val="000000"/>
                </a:solidFill>
                <a:latin typeface="Times New Roman" panose="02020603050405020304" pitchFamily="18" charset="0"/>
              </a:rPr>
              <a:t>。</a:t>
            </a:r>
            <a:br>
              <a:rPr lang="zh-CN" altLang="en-US" sz="2400" b="1">
                <a:solidFill>
                  <a:srgbClr val="000000"/>
                </a:solidFill>
                <a:latin typeface="Times New Roman" panose="02020603050405020304" pitchFamily="18" charset="0"/>
              </a:rPr>
            </a:br>
            <a:endParaRPr lang="zh-CN" altLang="en-US" sz="2400" b="1">
              <a:solidFill>
                <a:srgbClr val="000000"/>
              </a:solidFill>
              <a:latin typeface="Times New Roman"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6341"/>
                                        </p:tgtEl>
                                        <p:attrNameLst>
                                          <p:attrName>style.visibility</p:attrName>
                                        </p:attrNameLst>
                                      </p:cBhvr>
                                      <p:to>
                                        <p:strVal val="visible"/>
                                      </p:to>
                                    </p:set>
                                    <p:animEffect transition="in" filter="wipe(down)">
                                      <p:cBhvr>
                                        <p:cTn id="7" dur="500"/>
                                        <p:tgtEl>
                                          <p:spTgt spid="5263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6344"/>
                                        </p:tgtEl>
                                        <p:attrNameLst>
                                          <p:attrName>style.visibility</p:attrName>
                                        </p:attrNameLst>
                                      </p:cBhvr>
                                      <p:to>
                                        <p:strVal val="visible"/>
                                      </p:to>
                                    </p:set>
                                    <p:animEffect transition="in" filter="blinds(horizontal)">
                                      <p:cBhvr>
                                        <p:cTn id="12" dur="500"/>
                                        <p:tgtEl>
                                          <p:spTgt spid="5263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26342"/>
                                        </p:tgtEl>
                                        <p:attrNameLst>
                                          <p:attrName>style.visibility</p:attrName>
                                        </p:attrNameLst>
                                      </p:cBhvr>
                                      <p:to>
                                        <p:strVal val="visible"/>
                                      </p:to>
                                    </p:set>
                                    <p:animEffect transition="in" filter="wipe(up)">
                                      <p:cBhvr>
                                        <p:cTn id="17" dur="500"/>
                                        <p:tgtEl>
                                          <p:spTgt spid="5263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26343"/>
                                        </p:tgtEl>
                                        <p:attrNameLst>
                                          <p:attrName>style.visibility</p:attrName>
                                        </p:attrNameLst>
                                      </p:cBhvr>
                                      <p:to>
                                        <p:strVal val="visible"/>
                                      </p:to>
                                    </p:set>
                                    <p:animEffect transition="in" filter="wipe(up)">
                                      <p:cBhvr>
                                        <p:cTn id="22" dur="500"/>
                                        <p:tgtEl>
                                          <p:spTgt spid="526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27362" name="文本占位符 527361"/>
          <p:cNvSpPr>
            <a:spLocks noGrp="1"/>
          </p:cNvSpPr>
          <p:nvPr>
            <p:ph type="body" idx="1"/>
          </p:nvPr>
        </p:nvSpPr>
        <p:spPr>
          <a:xfrm>
            <a:off x="161925" y="1403350"/>
            <a:ext cx="3470275" cy="685800"/>
          </a:xfrm>
          <a:noFill/>
          <a:ln>
            <a:noFill/>
          </a:ln>
        </p:spPr>
        <p:txBody>
          <a:bodyPr/>
          <a:lstStyle/>
          <a:p>
            <a:pPr>
              <a:buNone/>
            </a:pPr>
            <a:r>
              <a:rPr lang="en-US" altLang="zh-CN" b="1" dirty="0">
                <a:solidFill>
                  <a:schemeClr val="accent2"/>
                </a:solidFill>
                <a:effectLst>
                  <a:outerShdw blurRad="38100" dist="38100" dir="2700000">
                    <a:srgbClr val="C0C0C0"/>
                  </a:outerShdw>
                </a:effectLst>
              </a:rPr>
              <a:t> </a:t>
            </a:r>
            <a:r>
              <a:rPr lang="zh-CN" altLang="en-US" sz="2400" b="1" dirty="0">
                <a:solidFill>
                  <a:srgbClr val="FF0000"/>
                </a:solidFill>
              </a:rPr>
              <a:t>三个电极上的电流关系</a:t>
            </a:r>
            <a:r>
              <a:rPr lang="en-US" altLang="zh-CN" sz="2400" b="1">
                <a:solidFill>
                  <a:srgbClr val="FF0000"/>
                </a:solidFill>
              </a:rPr>
              <a:t>:</a:t>
            </a:r>
            <a:endParaRPr lang="en-US" altLang="zh-CN" sz="2400" b="1">
              <a:solidFill>
                <a:srgbClr val="FF0000"/>
              </a:solidFill>
            </a:endParaRPr>
          </a:p>
        </p:txBody>
      </p:sp>
      <p:sp>
        <p:nvSpPr>
          <p:cNvPr id="527363" name="文本框 527362"/>
          <p:cNvSpPr txBox="1"/>
          <p:nvPr/>
        </p:nvSpPr>
        <p:spPr>
          <a:xfrm>
            <a:off x="3627438" y="1493838"/>
            <a:ext cx="1622425" cy="457200"/>
          </a:xfrm>
          <a:prstGeom prst="rect">
            <a:avLst/>
          </a:prstGeom>
          <a:noFill/>
          <a:ln w="12700">
            <a:noFill/>
          </a:ln>
        </p:spPr>
        <p:txBody>
          <a:bodyPr>
            <a:spAutoFit/>
          </a:bodyPr>
          <a:lstStyle/>
          <a:p>
            <a:pPr eaLnBrk="0" hangingPunct="0"/>
            <a:r>
              <a:rPr lang="en-US" altLang="zh-CN" sz="2400" b="1" i="1">
                <a:solidFill>
                  <a:srgbClr val="FF0000"/>
                </a:solidFill>
                <a:latin typeface="Times New Roman" panose="02020603050405020304" pitchFamily="18" charset="0"/>
              </a:rPr>
              <a:t>I</a:t>
            </a:r>
            <a:r>
              <a:rPr lang="en-US" altLang="zh-CN" sz="2400" b="1" baseline="-25000">
                <a:solidFill>
                  <a:srgbClr val="FF0000"/>
                </a:solidFill>
                <a:latin typeface="Times New Roman" panose="02020603050405020304" pitchFamily="18" charset="0"/>
              </a:rPr>
              <a:t>E</a:t>
            </a:r>
            <a:r>
              <a:rPr lang="en-US" altLang="zh-CN" sz="2400" b="1">
                <a:solidFill>
                  <a:srgbClr val="FF0000"/>
                </a:solidFill>
                <a:latin typeface="Times New Roman" panose="02020603050405020304" pitchFamily="18" charset="0"/>
              </a:rPr>
              <a:t> =</a:t>
            </a:r>
            <a:r>
              <a:rPr lang="en-US" altLang="zh-CN" sz="2400" b="1" i="1">
                <a:solidFill>
                  <a:srgbClr val="FF0000"/>
                </a:solidFill>
                <a:latin typeface="Times New Roman" panose="02020603050405020304" pitchFamily="18" charset="0"/>
              </a:rPr>
              <a:t>I</a:t>
            </a:r>
            <a:r>
              <a:rPr lang="en-US" altLang="zh-CN" sz="2400" b="1" baseline="-25000">
                <a:solidFill>
                  <a:srgbClr val="FF0000"/>
                </a:solidFill>
                <a:latin typeface="Times New Roman" panose="02020603050405020304" pitchFamily="18" charset="0"/>
              </a:rPr>
              <a:t>C</a:t>
            </a:r>
            <a:r>
              <a:rPr lang="en-US" altLang="zh-CN" sz="2400" b="1">
                <a:solidFill>
                  <a:srgbClr val="FF0000"/>
                </a:solidFill>
                <a:latin typeface="Times New Roman" panose="02020603050405020304" pitchFamily="18" charset="0"/>
              </a:rPr>
              <a:t>+</a:t>
            </a:r>
            <a:r>
              <a:rPr lang="en-US" altLang="zh-CN" sz="2400" b="1" i="1">
                <a:solidFill>
                  <a:srgbClr val="FF0000"/>
                </a:solidFill>
                <a:latin typeface="Times New Roman" panose="02020603050405020304" pitchFamily="18" charset="0"/>
              </a:rPr>
              <a:t>I</a:t>
            </a:r>
            <a:r>
              <a:rPr lang="en-US" altLang="zh-CN" sz="2400" b="1" baseline="-25000">
                <a:solidFill>
                  <a:srgbClr val="FF0000"/>
                </a:solidFill>
                <a:latin typeface="Times New Roman" panose="02020603050405020304" pitchFamily="18" charset="0"/>
              </a:rPr>
              <a:t>B</a:t>
            </a:r>
            <a:endParaRPr lang="en-US" altLang="zh-CN" sz="2400" b="1">
              <a:solidFill>
                <a:srgbClr val="FF0000"/>
              </a:solidFill>
              <a:latin typeface="Times New Roman" panose="02020603050405020304" pitchFamily="18" charset="0"/>
            </a:endParaRPr>
          </a:p>
        </p:txBody>
      </p:sp>
      <p:pic>
        <p:nvPicPr>
          <p:cNvPr id="527364" name="图片 527363"/>
          <p:cNvPicPr>
            <a:picLocks noChangeAspect="1"/>
          </p:cNvPicPr>
          <p:nvPr/>
        </p:nvPicPr>
        <p:blipFill>
          <a:blip r:embed="rId1"/>
          <a:stretch>
            <a:fillRect/>
          </a:stretch>
        </p:blipFill>
        <p:spPr>
          <a:xfrm>
            <a:off x="3716338" y="1089025"/>
            <a:ext cx="5029200" cy="4895850"/>
          </a:xfrm>
          <a:prstGeom prst="rect">
            <a:avLst/>
          </a:prstGeom>
          <a:noFill/>
          <a:ln w="12700">
            <a:noFill/>
          </a:ln>
        </p:spPr>
      </p:pic>
      <p:pic>
        <p:nvPicPr>
          <p:cNvPr id="527365" name="图片 527364"/>
          <p:cNvPicPr>
            <a:picLocks noChangeAspect="1"/>
          </p:cNvPicPr>
          <p:nvPr/>
        </p:nvPicPr>
        <p:blipFill>
          <a:blip r:embed="rId2"/>
          <a:stretch>
            <a:fillRect/>
          </a:stretch>
        </p:blipFill>
        <p:spPr>
          <a:xfrm>
            <a:off x="5743575" y="3429000"/>
            <a:ext cx="1319213" cy="2108200"/>
          </a:xfrm>
          <a:prstGeom prst="rect">
            <a:avLst/>
          </a:prstGeom>
          <a:noFill/>
          <a:ln w="12700">
            <a:noFill/>
          </a:ln>
        </p:spPr>
      </p:pic>
      <p:pic>
        <p:nvPicPr>
          <p:cNvPr id="527366" name="图片 527365"/>
          <p:cNvPicPr>
            <a:picLocks noChangeAspect="1"/>
          </p:cNvPicPr>
          <p:nvPr/>
        </p:nvPicPr>
        <p:blipFill>
          <a:blip r:embed="rId3"/>
          <a:stretch>
            <a:fillRect/>
          </a:stretch>
        </p:blipFill>
        <p:spPr>
          <a:xfrm>
            <a:off x="4400550" y="2895600"/>
            <a:ext cx="2209800" cy="714375"/>
          </a:xfrm>
          <a:prstGeom prst="rect">
            <a:avLst/>
          </a:prstGeom>
          <a:noFill/>
          <a:ln w="12700">
            <a:noFill/>
          </a:ln>
        </p:spPr>
      </p:pic>
      <p:pic>
        <p:nvPicPr>
          <p:cNvPr id="527367" name="图片 527366"/>
          <p:cNvPicPr>
            <a:picLocks noChangeAspect="1"/>
          </p:cNvPicPr>
          <p:nvPr/>
        </p:nvPicPr>
        <p:blipFill>
          <a:blip r:embed="rId4"/>
          <a:stretch>
            <a:fillRect/>
          </a:stretch>
        </p:blipFill>
        <p:spPr>
          <a:xfrm>
            <a:off x="5938838" y="1114425"/>
            <a:ext cx="762000" cy="2006600"/>
          </a:xfrm>
          <a:prstGeom prst="rect">
            <a:avLst/>
          </a:prstGeom>
          <a:noFill/>
          <a:ln w="12700">
            <a:noFill/>
          </a:ln>
        </p:spPr>
      </p:pic>
      <p:pic>
        <p:nvPicPr>
          <p:cNvPr id="527368" name="图片 527367"/>
          <p:cNvPicPr>
            <a:picLocks noChangeAspect="1"/>
          </p:cNvPicPr>
          <p:nvPr/>
        </p:nvPicPr>
        <p:blipFill>
          <a:blip r:embed="rId5"/>
          <a:stretch>
            <a:fillRect/>
          </a:stretch>
        </p:blipFill>
        <p:spPr>
          <a:xfrm>
            <a:off x="5438775" y="1828800"/>
            <a:ext cx="606425" cy="1257300"/>
          </a:xfrm>
          <a:prstGeom prst="rect">
            <a:avLst/>
          </a:prstGeom>
          <a:noFill/>
          <a:ln w="12700">
            <a:noFill/>
          </a:ln>
        </p:spPr>
      </p:pic>
      <p:pic>
        <p:nvPicPr>
          <p:cNvPr id="527369" name="图片 527368"/>
          <p:cNvPicPr>
            <a:picLocks noChangeAspect="1"/>
          </p:cNvPicPr>
          <p:nvPr/>
        </p:nvPicPr>
        <p:blipFill>
          <a:blip r:embed="rId6"/>
          <a:stretch>
            <a:fillRect/>
          </a:stretch>
        </p:blipFill>
        <p:spPr>
          <a:xfrm>
            <a:off x="5257800" y="1905000"/>
            <a:ext cx="1536700" cy="2819400"/>
          </a:xfrm>
          <a:prstGeom prst="rect">
            <a:avLst/>
          </a:prstGeom>
          <a:noFill/>
          <a:ln w="12700">
            <a:noFill/>
          </a:ln>
        </p:spPr>
      </p:pic>
      <p:sp>
        <p:nvSpPr>
          <p:cNvPr id="527370" name="矩形 527369"/>
          <p:cNvSpPr/>
          <p:nvPr/>
        </p:nvSpPr>
        <p:spPr>
          <a:xfrm>
            <a:off x="431800" y="2393950"/>
            <a:ext cx="1169988" cy="685800"/>
          </a:xfrm>
          <a:prstGeom prst="rect">
            <a:avLst/>
          </a:prstGeom>
          <a:noFill/>
          <a:ln w="9525">
            <a:noFill/>
          </a:ln>
        </p:spPr>
        <p:txBody>
          <a:bodyPr lIns="92075" tIns="46038" rIns="92075" bIns="46038"/>
          <a:lstStyle/>
          <a:p>
            <a:pPr marL="342900" indent="-342900">
              <a:spcBef>
                <a:spcPct val="20000"/>
              </a:spcBef>
            </a:pPr>
            <a:r>
              <a:rPr lang="zh-CN" altLang="en-US" b="1" dirty="0">
                <a:solidFill>
                  <a:srgbClr val="660033"/>
                </a:solidFill>
                <a:latin typeface="Times New Roman" panose="02020603050405020304" pitchFamily="18" charset="0"/>
              </a:rPr>
              <a:t>定义：</a:t>
            </a:r>
            <a:endParaRPr lang="zh-CN" altLang="en-US" b="1" dirty="0">
              <a:solidFill>
                <a:srgbClr val="660033"/>
              </a:solidFill>
              <a:latin typeface="Times New Roman" panose="02020603050405020304" pitchFamily="18" charset="0"/>
            </a:endParaRPr>
          </a:p>
        </p:txBody>
      </p:sp>
      <p:graphicFrame>
        <p:nvGraphicFramePr>
          <p:cNvPr id="527371" name="对象 527370"/>
          <p:cNvGraphicFramePr/>
          <p:nvPr/>
        </p:nvGraphicFramePr>
        <p:xfrm>
          <a:off x="1962150" y="2303463"/>
          <a:ext cx="1560513" cy="841375"/>
        </p:xfrm>
        <a:graphic>
          <a:graphicData uri="http://schemas.openxmlformats.org/presentationml/2006/ole">
            <mc:AlternateContent xmlns:mc="http://schemas.openxmlformats.org/markup-compatibility/2006">
              <mc:Choice xmlns:v="urn:schemas-microsoft-com:vml" Requires="v">
                <p:oleObj spid="_x0000_s4101" name="" r:id="rId7" imgW="596900" imgH="444500" progId="Equation.DSMT4">
                  <p:embed/>
                </p:oleObj>
              </mc:Choice>
              <mc:Fallback>
                <p:oleObj name="" r:id="rId7" imgW="596900" imgH="444500" progId="Equation.DSMT4">
                  <p:embed/>
                  <p:pic>
                    <p:nvPicPr>
                      <p:cNvPr id="0" name="图片 3076"/>
                      <p:cNvPicPr/>
                      <p:nvPr/>
                    </p:nvPicPr>
                    <p:blipFill>
                      <a:blip r:embed="rId8"/>
                      <a:stretch>
                        <a:fillRect/>
                      </a:stretch>
                    </p:blipFill>
                    <p:spPr>
                      <a:xfrm>
                        <a:off x="1962150" y="2303463"/>
                        <a:ext cx="1560513" cy="841375"/>
                      </a:xfrm>
                      <a:prstGeom prst="rect">
                        <a:avLst/>
                      </a:prstGeom>
                      <a:noFill/>
                      <a:ln w="38100">
                        <a:noFill/>
                        <a:miter/>
                      </a:ln>
                    </p:spPr>
                  </p:pic>
                </p:oleObj>
              </mc:Fallback>
            </mc:AlternateContent>
          </a:graphicData>
        </a:graphic>
      </p:graphicFrame>
      <p:sp>
        <p:nvSpPr>
          <p:cNvPr id="527373" name="矩形 527372"/>
          <p:cNvSpPr/>
          <p:nvPr/>
        </p:nvSpPr>
        <p:spPr>
          <a:xfrm>
            <a:off x="161925" y="4194175"/>
            <a:ext cx="3546475" cy="533400"/>
          </a:xfrm>
          <a:prstGeom prst="rect">
            <a:avLst/>
          </a:prstGeom>
          <a:noFill/>
          <a:ln w="9525">
            <a:noFill/>
          </a:ln>
        </p:spPr>
        <p:txBody>
          <a:bodyPr lIns="92075" tIns="46038" rIns="92075" bIns="46038" anchor="b"/>
          <a:lstStyle/>
          <a:p>
            <a:r>
              <a:rPr lang="en-US" altLang="zh-CN" sz="2400" b="1">
                <a:solidFill>
                  <a:srgbClr val="3333CC"/>
                </a:solidFill>
                <a:latin typeface="黑体" panose="02010609060101010101" pitchFamily="2" charset="-122"/>
                <a:ea typeface="黑体" panose="02010609060101010101" pitchFamily="2" charset="-122"/>
              </a:rPr>
              <a:t>(1)</a:t>
            </a:r>
            <a:r>
              <a:rPr lang="en-US" altLang="zh-CN" sz="2400" b="1">
                <a:solidFill>
                  <a:srgbClr val="3333CC"/>
                </a:solidFill>
                <a:latin typeface="幼圆" panose="02010509060101010101" pitchFamily="49" charset="-122"/>
                <a:ea typeface="幼圆" panose="02010509060101010101" pitchFamily="49" charset="-122"/>
              </a:rPr>
              <a:t> </a:t>
            </a:r>
            <a:r>
              <a:rPr lang="en-US" altLang="zh-CN" sz="2400" b="1" i="1">
                <a:solidFill>
                  <a:srgbClr val="3333CC"/>
                </a:solidFill>
                <a:latin typeface="Times New Roman" panose="02020603050405020304" pitchFamily="18" charset="0"/>
                <a:ea typeface="黑体" panose="02010609060101010101" pitchFamily="2" charset="-122"/>
              </a:rPr>
              <a:t>I</a:t>
            </a:r>
            <a:r>
              <a:rPr lang="en-US" altLang="zh-CN" sz="2400" b="1" baseline="-25000">
                <a:solidFill>
                  <a:srgbClr val="3333CC"/>
                </a:solidFill>
                <a:latin typeface="Times New Roman" panose="02020603050405020304" pitchFamily="18" charset="0"/>
                <a:ea typeface="黑体" panose="02010609060101010101" pitchFamily="2" charset="-122"/>
              </a:rPr>
              <a:t>C </a:t>
            </a:r>
            <a:r>
              <a:rPr lang="zh-CN" altLang="en-US" sz="2400" b="1" dirty="0">
                <a:solidFill>
                  <a:srgbClr val="3333CC"/>
                </a:solidFill>
                <a:latin typeface="Times New Roman" panose="02020603050405020304" pitchFamily="18" charset="0"/>
                <a:ea typeface="黑体" panose="02010609060101010101" pitchFamily="2" charset="-122"/>
              </a:rPr>
              <a:t>与  </a:t>
            </a:r>
            <a:r>
              <a:rPr lang="en-US" altLang="zh-CN" sz="2400" b="1" i="1">
                <a:solidFill>
                  <a:srgbClr val="3333CC"/>
                </a:solidFill>
                <a:latin typeface="Times New Roman" panose="02020603050405020304" pitchFamily="18" charset="0"/>
                <a:ea typeface="黑体" panose="02010609060101010101" pitchFamily="2" charset="-122"/>
              </a:rPr>
              <a:t>I</a:t>
            </a:r>
            <a:r>
              <a:rPr lang="en-US" altLang="zh-CN" sz="2400" b="1" baseline="-25000">
                <a:solidFill>
                  <a:srgbClr val="3333CC"/>
                </a:solidFill>
                <a:latin typeface="Times New Roman" panose="02020603050405020304" pitchFamily="18" charset="0"/>
                <a:ea typeface="黑体" panose="02010609060101010101" pitchFamily="2" charset="-122"/>
              </a:rPr>
              <a:t> E</a:t>
            </a:r>
            <a:r>
              <a:rPr lang="zh-CN" altLang="en-US" sz="2400" b="1" dirty="0">
                <a:solidFill>
                  <a:srgbClr val="3333CC"/>
                </a:solidFill>
                <a:latin typeface="Times New Roman" panose="02020603050405020304" pitchFamily="18" charset="0"/>
                <a:ea typeface="黑体" panose="02010609060101010101" pitchFamily="2" charset="-122"/>
              </a:rPr>
              <a:t>之间的关系</a:t>
            </a:r>
            <a:r>
              <a:rPr lang="en-US" altLang="zh-CN" sz="2400" b="1">
                <a:solidFill>
                  <a:srgbClr val="3333CC"/>
                </a:solidFill>
                <a:latin typeface="Times New Roman" panose="02020603050405020304" pitchFamily="18" charset="0"/>
                <a:ea typeface="黑体" panose="02010609060101010101" pitchFamily="2" charset="-122"/>
              </a:rPr>
              <a:t>:</a:t>
            </a:r>
            <a:endParaRPr lang="en-US" altLang="zh-CN" sz="2400" b="1">
              <a:solidFill>
                <a:srgbClr val="3333CC"/>
              </a:solidFill>
              <a:latin typeface="Times New Roman" panose="02020603050405020304" pitchFamily="18" charset="0"/>
              <a:ea typeface="黑体" panose="02010609060101010101" pitchFamily="2" charset="-122"/>
            </a:endParaRPr>
          </a:p>
        </p:txBody>
      </p:sp>
      <p:sp>
        <p:nvSpPr>
          <p:cNvPr id="527374" name="矩形 527373"/>
          <p:cNvSpPr/>
          <p:nvPr/>
        </p:nvSpPr>
        <p:spPr>
          <a:xfrm>
            <a:off x="566738" y="5543550"/>
            <a:ext cx="1295400" cy="533400"/>
          </a:xfrm>
          <a:prstGeom prst="rect">
            <a:avLst/>
          </a:prstGeom>
          <a:noFill/>
          <a:ln w="9525">
            <a:noFill/>
          </a:ln>
        </p:spPr>
        <p:txBody>
          <a:bodyPr lIns="92075" tIns="46038" rIns="92075" bIns="46038" anchor="b"/>
          <a:lstStyle/>
          <a:p>
            <a:r>
              <a:rPr lang="zh-CN" altLang="en-US" sz="2400" b="1" dirty="0">
                <a:solidFill>
                  <a:srgbClr val="3333CC"/>
                </a:solidFill>
                <a:latin typeface="幼圆" panose="02010509060101010101" pitchFamily="49" charset="-122"/>
                <a:ea typeface="幼圆" panose="02010509060101010101" pitchFamily="49" charset="-122"/>
              </a:rPr>
              <a:t>所以</a:t>
            </a:r>
            <a:r>
              <a:rPr lang="en-US" altLang="zh-CN" sz="2400" b="1">
                <a:solidFill>
                  <a:srgbClr val="3333CC"/>
                </a:solidFill>
                <a:latin typeface="Times New Roman" panose="02020603050405020304" pitchFamily="18" charset="0"/>
                <a:ea typeface="黑体" panose="02010609060101010101" pitchFamily="2" charset="-122"/>
              </a:rPr>
              <a:t>:</a:t>
            </a:r>
            <a:endParaRPr lang="en-US" altLang="zh-CN" sz="2400" b="1">
              <a:solidFill>
                <a:srgbClr val="3333CC"/>
              </a:solidFill>
              <a:latin typeface="Times New Roman" panose="02020603050405020304" pitchFamily="18" charset="0"/>
              <a:ea typeface="黑体" panose="02010609060101010101" pitchFamily="2" charset="-122"/>
            </a:endParaRPr>
          </a:p>
        </p:txBody>
      </p:sp>
      <p:graphicFrame>
        <p:nvGraphicFramePr>
          <p:cNvPr id="527375" name="对象 527374"/>
          <p:cNvGraphicFramePr/>
          <p:nvPr/>
        </p:nvGraphicFramePr>
        <p:xfrm>
          <a:off x="1601788" y="5453063"/>
          <a:ext cx="1360487" cy="814387"/>
        </p:xfrm>
        <a:graphic>
          <a:graphicData uri="http://schemas.openxmlformats.org/presentationml/2006/ole">
            <mc:AlternateContent xmlns:mc="http://schemas.openxmlformats.org/markup-compatibility/2006">
              <mc:Choice xmlns:v="urn:schemas-microsoft-com:vml" Requires="v">
                <p:oleObj spid="_x0000_s4102" name="" r:id="rId9" imgW="520700" imgH="431800" progId="Equation.3">
                  <p:embed/>
                </p:oleObj>
              </mc:Choice>
              <mc:Fallback>
                <p:oleObj name="" r:id="rId9" imgW="520700" imgH="431800" progId="Equation.3">
                  <p:embed/>
                  <p:pic>
                    <p:nvPicPr>
                      <p:cNvPr id="0" name="图片 3077"/>
                      <p:cNvPicPr/>
                      <p:nvPr/>
                    </p:nvPicPr>
                    <p:blipFill>
                      <a:blip r:embed="rId10"/>
                      <a:stretch>
                        <a:fillRect/>
                      </a:stretch>
                    </p:blipFill>
                    <p:spPr>
                      <a:xfrm>
                        <a:off x="1601788" y="5453063"/>
                        <a:ext cx="1360487" cy="814387"/>
                      </a:xfrm>
                      <a:prstGeom prst="rect">
                        <a:avLst/>
                      </a:prstGeom>
                      <a:noFill/>
                      <a:ln w="38100">
                        <a:noFill/>
                        <a:miter/>
                      </a:ln>
                    </p:spPr>
                  </p:pic>
                </p:oleObj>
              </mc:Fallback>
            </mc:AlternateContent>
          </a:graphicData>
        </a:graphic>
      </p:graphicFrame>
      <p:sp>
        <p:nvSpPr>
          <p:cNvPr id="527376" name="矩形 527375"/>
          <p:cNvSpPr/>
          <p:nvPr/>
        </p:nvSpPr>
        <p:spPr>
          <a:xfrm>
            <a:off x="297180" y="3257550"/>
            <a:ext cx="4095750" cy="533400"/>
          </a:xfrm>
          <a:prstGeom prst="rect">
            <a:avLst/>
          </a:prstGeom>
          <a:noFill/>
          <a:ln w="9525">
            <a:noFill/>
          </a:ln>
        </p:spPr>
        <p:txBody>
          <a:bodyPr lIns="92075" tIns="46038" rIns="92075" bIns="46038" anchor="b"/>
          <a:lstStyle/>
          <a:p>
            <a:r>
              <a:rPr lang="zh-CN" altLang="en-US" sz="2400" b="1" dirty="0">
                <a:solidFill>
                  <a:schemeClr val="folHlink"/>
                </a:solidFill>
                <a:latin typeface="Times New Roman" panose="02020603050405020304" pitchFamily="18" charset="0"/>
              </a:rPr>
              <a:t>其值的大小约为</a:t>
            </a:r>
            <a:r>
              <a:rPr lang="en-US" altLang="zh-CN" sz="2400" b="1" dirty="0">
                <a:solidFill>
                  <a:schemeClr val="folHlink"/>
                </a:solidFill>
                <a:latin typeface="幼圆" panose="02010509060101010101" pitchFamily="49" charset="-122"/>
              </a:rPr>
              <a:t>0.9</a:t>
            </a:r>
            <a:r>
              <a:rPr lang="zh-CN" altLang="en-US" sz="2400" b="1" dirty="0">
                <a:solidFill>
                  <a:schemeClr val="folHlink"/>
                </a:solidFill>
                <a:latin typeface="幼圆" panose="02010509060101010101" pitchFamily="49" charset="-122"/>
              </a:rPr>
              <a:t>～</a:t>
            </a:r>
            <a:r>
              <a:rPr lang="en-US" altLang="zh-CN" sz="2400" b="1">
                <a:solidFill>
                  <a:schemeClr val="folHlink"/>
                </a:solidFill>
                <a:latin typeface="幼圆" panose="02010509060101010101" pitchFamily="49" charset="-122"/>
              </a:rPr>
              <a:t>0.99</a:t>
            </a:r>
            <a:r>
              <a:rPr lang="zh-CN" altLang="en-US" sz="2400" b="1" dirty="0">
                <a:solidFill>
                  <a:schemeClr val="folHlink"/>
                </a:solidFill>
                <a:latin typeface="Times New Roman" panose="02020603050405020304" pitchFamily="18" charset="0"/>
              </a:rPr>
              <a:t>。</a:t>
            </a:r>
            <a:r>
              <a:rPr lang="zh-CN" altLang="en-US" sz="2400" b="1" dirty="0">
                <a:solidFill>
                  <a:schemeClr val="folHlink"/>
                </a:solidFill>
                <a:latin typeface="幼圆" panose="02010509060101010101" pitchFamily="49" charset="-122"/>
                <a:ea typeface="幼圆" panose="02010509060101010101" pitchFamily="49" charset="-122"/>
              </a:rPr>
              <a:t> </a:t>
            </a:r>
            <a:endParaRPr lang="zh-CN" altLang="en-US" sz="2400" b="1" dirty="0">
              <a:solidFill>
                <a:schemeClr val="folHlink"/>
              </a:solidFill>
              <a:latin typeface="幼圆" panose="02010509060101010101" pitchFamily="49" charset="-122"/>
              <a:ea typeface="幼圆" panose="02010509060101010101" pitchFamily="49" charset="-122"/>
            </a:endParaRPr>
          </a:p>
        </p:txBody>
      </p:sp>
      <p:sp>
        <p:nvSpPr>
          <p:cNvPr id="527377" name="矩形 527376"/>
          <p:cNvSpPr/>
          <p:nvPr/>
        </p:nvSpPr>
        <p:spPr>
          <a:xfrm>
            <a:off x="685800" y="352425"/>
            <a:ext cx="2862263" cy="519113"/>
          </a:xfrm>
          <a:prstGeom prst="rect">
            <a:avLst/>
          </a:prstGeom>
          <a:noFill/>
          <a:ln w="12700">
            <a:noFill/>
          </a:ln>
        </p:spPr>
        <p:txBody>
          <a:bodyPr wrap="none" anchor="t">
            <a:spAutoFit/>
          </a:bodyPr>
          <a:lstStyle/>
          <a:p>
            <a:r>
              <a:rPr lang="en-US" altLang="zh-CN" b="1" dirty="0">
                <a:solidFill>
                  <a:srgbClr val="FF3300"/>
                </a:solidFill>
                <a:latin typeface="Times New Roman" panose="02020603050405020304" pitchFamily="18" charset="0"/>
              </a:rPr>
              <a:t>2</a:t>
            </a:r>
            <a:r>
              <a:rPr lang="zh-CN" altLang="en-US" b="1" dirty="0">
                <a:solidFill>
                  <a:srgbClr val="FF3300"/>
                </a:solidFill>
                <a:latin typeface="Times New Roman" panose="02020603050405020304" pitchFamily="18" charset="0"/>
              </a:rPr>
              <a:t>．电流分配关系</a:t>
            </a:r>
            <a:endParaRPr lang="zh-CN" altLang="en-US" b="1" dirty="0">
              <a:solidFill>
                <a:srgbClr val="FF3300"/>
              </a:solidFill>
              <a:latin typeface="Times New Roman" panose="02020603050405020304" pitchFamily="18" charset="0"/>
            </a:endParaRPr>
          </a:p>
        </p:txBody>
      </p:sp>
      <p:sp>
        <p:nvSpPr>
          <p:cNvPr id="527378" name="文本框 527377"/>
          <p:cNvSpPr txBox="1"/>
          <p:nvPr/>
        </p:nvSpPr>
        <p:spPr>
          <a:xfrm>
            <a:off x="611188" y="4959350"/>
            <a:ext cx="2295525" cy="457200"/>
          </a:xfrm>
          <a:prstGeom prst="rect">
            <a:avLst/>
          </a:prstGeom>
          <a:noFill/>
          <a:ln w="12700">
            <a:noFill/>
          </a:ln>
        </p:spPr>
        <p:txBody>
          <a:bodyPr>
            <a:spAutoFit/>
          </a:bodyPr>
          <a:lstStyle/>
          <a:p>
            <a:pPr>
              <a:spcBef>
                <a:spcPct val="50000"/>
              </a:spcBef>
            </a:pPr>
            <a:r>
              <a:rPr lang="zh-CN" altLang="en-US" sz="2400" dirty="0">
                <a:solidFill>
                  <a:srgbClr val="0000FF"/>
                </a:solidFill>
                <a:latin typeface="黑体" panose="02010609060101010101" pitchFamily="2" charset="-122"/>
                <a:ea typeface="黑体" panose="02010609060101010101" pitchFamily="2" charset="-122"/>
              </a:rPr>
              <a:t>因为</a:t>
            </a:r>
            <a:r>
              <a:rPr lang="en-US" altLang="zh-CN" sz="2400">
                <a:solidFill>
                  <a:srgbClr val="0000FF"/>
                </a:solidFill>
                <a:latin typeface="黑体" panose="02010609060101010101" pitchFamily="2" charset="-122"/>
                <a:ea typeface="黑体" panose="02010609060101010101" pitchFamily="2" charset="-122"/>
              </a:rPr>
              <a:t>:  </a:t>
            </a:r>
            <a:r>
              <a:rPr lang="en-US" altLang="zh-CN" sz="2400" i="1">
                <a:solidFill>
                  <a:srgbClr val="0000FF"/>
                </a:solidFill>
                <a:latin typeface="Times New Roman" panose="02020603050405020304" pitchFamily="18" charset="0"/>
                <a:ea typeface="黑体" panose="02010609060101010101" pitchFamily="2" charset="-122"/>
              </a:rPr>
              <a:t>I</a:t>
            </a:r>
            <a:r>
              <a:rPr lang="en-US" altLang="zh-CN" sz="2400" baseline="-25000">
                <a:solidFill>
                  <a:srgbClr val="0000FF"/>
                </a:solidFill>
                <a:latin typeface="Times New Roman" panose="02020603050405020304" pitchFamily="18" charset="0"/>
                <a:ea typeface="黑体" panose="02010609060101010101" pitchFamily="2" charset="-122"/>
              </a:rPr>
              <a:t>C </a:t>
            </a:r>
            <a:r>
              <a:rPr lang="en-US" altLang="zh-CN" sz="2400">
                <a:solidFill>
                  <a:srgbClr val="0000FF"/>
                </a:solidFill>
                <a:latin typeface="Times New Roman" panose="02020603050405020304" pitchFamily="18" charset="0"/>
                <a:ea typeface="黑体" panose="02010609060101010101" pitchFamily="2" charset="-122"/>
              </a:rPr>
              <a:t>≈</a:t>
            </a:r>
            <a:r>
              <a:rPr lang="en-US" altLang="zh-CN" sz="2400" i="1">
                <a:solidFill>
                  <a:srgbClr val="0000FF"/>
                </a:solidFill>
                <a:latin typeface="Times New Roman" panose="02020603050405020304" pitchFamily="18" charset="0"/>
                <a:ea typeface="黑体" panose="02010609060101010101" pitchFamily="2" charset="-122"/>
              </a:rPr>
              <a:t>I</a:t>
            </a:r>
            <a:r>
              <a:rPr lang="en-US" altLang="zh-CN" sz="2400" baseline="-25000">
                <a:solidFill>
                  <a:srgbClr val="0000FF"/>
                </a:solidFill>
                <a:latin typeface="Times New Roman" panose="02020603050405020304" pitchFamily="18" charset="0"/>
                <a:ea typeface="黑体" panose="02010609060101010101" pitchFamily="2" charset="-122"/>
              </a:rPr>
              <a:t>CN</a:t>
            </a:r>
            <a:endParaRPr lang="en-US" altLang="zh-CN" sz="2400" baseline="-25000">
              <a:solidFill>
                <a:srgbClr val="0000FF"/>
              </a:solidFill>
              <a:latin typeface="Times New Roman" panose="02020603050405020304" pitchFamily="18" charset="0"/>
              <a:ea typeface="黑体" panose="02010609060101010101" pitchFamily="2" charset="-122"/>
            </a:endParaRPr>
          </a:p>
        </p:txBody>
      </p:sp>
      <p:sp>
        <p:nvSpPr>
          <p:cNvPr id="527379" name="文本框 527378"/>
          <p:cNvSpPr txBox="1"/>
          <p:nvPr/>
        </p:nvSpPr>
        <p:spPr>
          <a:xfrm>
            <a:off x="296863" y="908050"/>
            <a:ext cx="4095750" cy="457200"/>
          </a:xfrm>
          <a:prstGeom prst="rect">
            <a:avLst/>
          </a:prstGeom>
          <a:noFill/>
          <a:ln w="12700">
            <a:noFill/>
          </a:ln>
        </p:spPr>
        <p:txBody>
          <a:bodyPr>
            <a:spAutoFit/>
          </a:bodyPr>
          <a:lstStyle/>
          <a:p>
            <a:pPr>
              <a:spcBef>
                <a:spcPct val="50000"/>
              </a:spcBef>
            </a:pPr>
            <a:r>
              <a:rPr lang="zh-CN" altLang="en-US" sz="2400" b="1" dirty="0">
                <a:solidFill>
                  <a:schemeClr val="accent2"/>
                </a:solidFill>
                <a:effectLst>
                  <a:outerShdw blurRad="38100" dist="38100" dir="2700000">
                    <a:srgbClr val="C0C0C0"/>
                  </a:outerShdw>
                </a:effectLst>
                <a:latin typeface="Times New Roman" panose="02020603050405020304" pitchFamily="18" charset="0"/>
              </a:rPr>
              <a:t>根据基尔霍夫电流定律：</a:t>
            </a:r>
            <a:endParaRPr lang="zh-CN" altLang="en-US" sz="2400" b="1" dirty="0">
              <a:solidFill>
                <a:schemeClr val="accent2"/>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362">
                                            <p:txEl>
                                              <p:pRg st="0" end="0"/>
                                            </p:txEl>
                                          </p:spTgt>
                                        </p:tgtEl>
                                        <p:attrNameLst>
                                          <p:attrName>style.visibility</p:attrName>
                                        </p:attrNameLst>
                                      </p:cBhvr>
                                      <p:to>
                                        <p:strVal val="visible"/>
                                      </p:to>
                                    </p:set>
                                    <p:animEffect transition="in" filter="blinds(horizontal)">
                                      <p:cBhvr>
                                        <p:cTn id="7" dur="500"/>
                                        <p:tgtEl>
                                          <p:spTgt spid="527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iterate type="lt">
                                    <p:tmPct val="100000"/>
                                  </p:iterate>
                                  <p:childTnLst>
                                    <p:set>
                                      <p:cBhvr>
                                        <p:cTn id="11" dur="1" fill="hold">
                                          <p:stCondLst>
                                            <p:cond delay="0"/>
                                          </p:stCondLst>
                                        </p:cTn>
                                        <p:tgtEl>
                                          <p:spTgt spid="527363"/>
                                        </p:tgtEl>
                                        <p:attrNameLst>
                                          <p:attrName>style.visibility</p:attrName>
                                        </p:attrNameLst>
                                      </p:cBhvr>
                                      <p:to>
                                        <p:strVal val="visible"/>
                                      </p:to>
                                    </p:set>
                                    <p:animEffect transition="in" filter="blinds(vertical)">
                                      <p:cBhvr>
                                        <p:cTn id="12" dur="75"/>
                                        <p:tgtEl>
                                          <p:spTgt spid="527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7370"/>
                                        </p:tgtEl>
                                        <p:attrNameLst>
                                          <p:attrName>style.visibility</p:attrName>
                                        </p:attrNameLst>
                                      </p:cBhvr>
                                      <p:to>
                                        <p:strVal val="visible"/>
                                      </p:to>
                                    </p:set>
                                    <p:animEffect transition="in" filter="blinds(horizontal)">
                                      <p:cBhvr>
                                        <p:cTn id="17" dur="500"/>
                                        <p:tgtEl>
                                          <p:spTgt spid="5273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7371"/>
                                        </p:tgtEl>
                                        <p:attrNameLst>
                                          <p:attrName>style.visibility</p:attrName>
                                        </p:attrNameLst>
                                      </p:cBhvr>
                                      <p:to>
                                        <p:strVal val="visible"/>
                                      </p:to>
                                    </p:set>
                                    <p:animEffect transition="in" filter="blinds(horizontal)">
                                      <p:cBhvr>
                                        <p:cTn id="22" dur="500"/>
                                        <p:tgtEl>
                                          <p:spTgt spid="5273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7376"/>
                                        </p:tgtEl>
                                        <p:attrNameLst>
                                          <p:attrName>style.visibility</p:attrName>
                                        </p:attrNameLst>
                                      </p:cBhvr>
                                      <p:to>
                                        <p:strVal val="visible"/>
                                      </p:to>
                                    </p:set>
                                    <p:animEffect transition="in" filter="blinds(horizontal)">
                                      <p:cBhvr>
                                        <p:cTn id="27" dur="500"/>
                                        <p:tgtEl>
                                          <p:spTgt spid="5273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7373"/>
                                        </p:tgtEl>
                                        <p:attrNameLst>
                                          <p:attrName>style.visibility</p:attrName>
                                        </p:attrNameLst>
                                      </p:cBhvr>
                                      <p:to>
                                        <p:strVal val="visible"/>
                                      </p:to>
                                    </p:set>
                                    <p:animEffect transition="in" filter="blinds(horizontal)">
                                      <p:cBhvr>
                                        <p:cTn id="32" dur="500"/>
                                        <p:tgtEl>
                                          <p:spTgt spid="52737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7378"/>
                                        </p:tgtEl>
                                        <p:attrNameLst>
                                          <p:attrName>style.visibility</p:attrName>
                                        </p:attrNameLst>
                                      </p:cBhvr>
                                      <p:to>
                                        <p:strVal val="visible"/>
                                      </p:to>
                                    </p:set>
                                    <p:animEffect transition="in" filter="blinds(horizontal)">
                                      <p:cBhvr>
                                        <p:cTn id="37" dur="500"/>
                                        <p:tgtEl>
                                          <p:spTgt spid="5273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7374"/>
                                        </p:tgtEl>
                                        <p:attrNameLst>
                                          <p:attrName>style.visibility</p:attrName>
                                        </p:attrNameLst>
                                      </p:cBhvr>
                                      <p:to>
                                        <p:strVal val="visible"/>
                                      </p:to>
                                    </p:set>
                                    <p:animEffect transition="in" filter="blinds(horizontal)">
                                      <p:cBhvr>
                                        <p:cTn id="42" dur="500"/>
                                        <p:tgtEl>
                                          <p:spTgt spid="5273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7375"/>
                                        </p:tgtEl>
                                        <p:attrNameLst>
                                          <p:attrName>style.visibility</p:attrName>
                                        </p:attrNameLst>
                                      </p:cBhvr>
                                      <p:to>
                                        <p:strVal val="visible"/>
                                      </p:to>
                                    </p:set>
                                    <p:animEffect transition="in" filter="blinds(horizontal)">
                                      <p:cBhvr>
                                        <p:cTn id="47" dur="500"/>
                                        <p:tgtEl>
                                          <p:spTgt spid="527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p"/>
      <p:bldP spid="527363" grpId="0"/>
      <p:bldP spid="527370" grpId="0"/>
      <p:bldP spid="527373" grpId="0"/>
      <p:bldP spid="527374" grpId="0"/>
      <p:bldP spid="527376" grpId="0"/>
      <p:bldP spid="5273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矩形 529409"/>
          <p:cNvSpPr/>
          <p:nvPr/>
        </p:nvSpPr>
        <p:spPr>
          <a:xfrm>
            <a:off x="381000" y="228600"/>
            <a:ext cx="4114800" cy="609600"/>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en-US" altLang="zh-CN" sz="2400" b="1">
                <a:solidFill>
                  <a:srgbClr val="FF0000"/>
                </a:solidFill>
                <a:latin typeface="黑体" panose="02010609060101010101" pitchFamily="2" charset="-122"/>
                <a:ea typeface="黑体" panose="02010609060101010101" pitchFamily="2" charset="-122"/>
              </a:rPr>
              <a:t>(2) </a:t>
            </a:r>
            <a:r>
              <a:rPr lang="en-US" altLang="zh-CN" sz="2400" b="1" i="1">
                <a:solidFill>
                  <a:srgbClr val="FF0000"/>
                </a:solidFill>
                <a:ea typeface="黑体" panose="02010609060101010101" pitchFamily="2" charset="-122"/>
              </a:rPr>
              <a:t>I</a:t>
            </a:r>
            <a:r>
              <a:rPr lang="en-US" altLang="zh-CN" sz="2400" b="1" baseline="-25000">
                <a:solidFill>
                  <a:srgbClr val="FF0000"/>
                </a:solidFill>
                <a:ea typeface="黑体" panose="02010609060101010101" pitchFamily="2" charset="-122"/>
              </a:rPr>
              <a:t>C</a:t>
            </a:r>
            <a:r>
              <a:rPr lang="zh-CN" altLang="en-US" sz="2400" b="1" dirty="0">
                <a:solidFill>
                  <a:srgbClr val="FF0000"/>
                </a:solidFill>
                <a:latin typeface="黑体" panose="02010609060101010101" pitchFamily="2" charset="-122"/>
                <a:ea typeface="黑体" panose="02010609060101010101" pitchFamily="2" charset="-122"/>
              </a:rPr>
              <a:t>与 </a:t>
            </a:r>
            <a:r>
              <a:rPr lang="en-US" altLang="zh-CN" sz="2400" b="1" i="1">
                <a:solidFill>
                  <a:srgbClr val="FF0000"/>
                </a:solidFill>
                <a:ea typeface="黑体" panose="02010609060101010101" pitchFamily="2" charset="-122"/>
              </a:rPr>
              <a:t>I</a:t>
            </a:r>
            <a:r>
              <a:rPr lang="en-US" altLang="zh-CN" sz="2400" b="1" baseline="-25000">
                <a:solidFill>
                  <a:srgbClr val="FF0000"/>
                </a:solidFill>
                <a:ea typeface="黑体" panose="02010609060101010101" pitchFamily="2" charset="-122"/>
              </a:rPr>
              <a:t>B </a:t>
            </a:r>
            <a:r>
              <a:rPr lang="zh-CN" altLang="en-US" sz="2400" b="1" dirty="0">
                <a:solidFill>
                  <a:srgbClr val="FF0000"/>
                </a:solidFill>
                <a:latin typeface="黑体" panose="02010609060101010101" pitchFamily="2" charset="-122"/>
                <a:ea typeface="黑体" panose="02010609060101010101" pitchFamily="2" charset="-122"/>
              </a:rPr>
              <a:t>之间的关系：</a:t>
            </a:r>
            <a:endParaRPr lang="zh-CN" altLang="en-US" sz="2400" b="1" dirty="0">
              <a:solidFill>
                <a:srgbClr val="FF0000"/>
              </a:solidFill>
              <a:latin typeface="黑体" panose="02010609060101010101" pitchFamily="2" charset="-122"/>
              <a:ea typeface="黑体" panose="02010609060101010101" pitchFamily="2" charset="-122"/>
            </a:endParaRPr>
          </a:p>
        </p:txBody>
      </p:sp>
      <p:pic>
        <p:nvPicPr>
          <p:cNvPr id="529411" name="图片 529410"/>
          <p:cNvPicPr>
            <a:picLocks noChangeAspect="1"/>
          </p:cNvPicPr>
          <p:nvPr/>
        </p:nvPicPr>
        <p:blipFill>
          <a:blip r:embed="rId1"/>
          <a:stretch>
            <a:fillRect/>
          </a:stretch>
        </p:blipFill>
        <p:spPr>
          <a:xfrm>
            <a:off x="3733800" y="1066800"/>
            <a:ext cx="5029200" cy="4895850"/>
          </a:xfrm>
          <a:prstGeom prst="rect">
            <a:avLst/>
          </a:prstGeom>
          <a:noFill/>
          <a:ln w="12700">
            <a:noFill/>
          </a:ln>
        </p:spPr>
      </p:pic>
      <p:pic>
        <p:nvPicPr>
          <p:cNvPr id="529412" name="图片 529411"/>
          <p:cNvPicPr>
            <a:picLocks noChangeAspect="1"/>
          </p:cNvPicPr>
          <p:nvPr/>
        </p:nvPicPr>
        <p:blipFill>
          <a:blip r:embed="rId2"/>
          <a:stretch>
            <a:fillRect/>
          </a:stretch>
        </p:blipFill>
        <p:spPr>
          <a:xfrm>
            <a:off x="5743575" y="3429000"/>
            <a:ext cx="1319213" cy="2108200"/>
          </a:xfrm>
          <a:prstGeom prst="rect">
            <a:avLst/>
          </a:prstGeom>
          <a:noFill/>
          <a:ln w="12700">
            <a:noFill/>
          </a:ln>
        </p:spPr>
      </p:pic>
      <p:pic>
        <p:nvPicPr>
          <p:cNvPr id="529413" name="图片 529412"/>
          <p:cNvPicPr>
            <a:picLocks noChangeAspect="1"/>
          </p:cNvPicPr>
          <p:nvPr/>
        </p:nvPicPr>
        <p:blipFill>
          <a:blip r:embed="rId3"/>
          <a:stretch>
            <a:fillRect/>
          </a:stretch>
        </p:blipFill>
        <p:spPr>
          <a:xfrm>
            <a:off x="5938838" y="1114425"/>
            <a:ext cx="762000" cy="2006600"/>
          </a:xfrm>
          <a:prstGeom prst="rect">
            <a:avLst/>
          </a:prstGeom>
          <a:noFill/>
          <a:ln w="12700">
            <a:noFill/>
          </a:ln>
        </p:spPr>
      </p:pic>
      <p:pic>
        <p:nvPicPr>
          <p:cNvPr id="529414" name="图片 529413"/>
          <p:cNvPicPr>
            <a:picLocks noChangeAspect="1"/>
          </p:cNvPicPr>
          <p:nvPr/>
        </p:nvPicPr>
        <p:blipFill>
          <a:blip r:embed="rId4"/>
          <a:stretch>
            <a:fillRect/>
          </a:stretch>
        </p:blipFill>
        <p:spPr>
          <a:xfrm>
            <a:off x="5438775" y="1828800"/>
            <a:ext cx="606425" cy="1257300"/>
          </a:xfrm>
          <a:prstGeom prst="rect">
            <a:avLst/>
          </a:prstGeom>
          <a:noFill/>
          <a:ln w="12700">
            <a:noFill/>
          </a:ln>
        </p:spPr>
      </p:pic>
      <p:pic>
        <p:nvPicPr>
          <p:cNvPr id="529415" name="图片 529414"/>
          <p:cNvPicPr>
            <a:picLocks noChangeAspect="1"/>
          </p:cNvPicPr>
          <p:nvPr/>
        </p:nvPicPr>
        <p:blipFill>
          <a:blip r:embed="rId5"/>
          <a:stretch>
            <a:fillRect/>
          </a:stretch>
        </p:blipFill>
        <p:spPr>
          <a:xfrm>
            <a:off x="5257800" y="1905000"/>
            <a:ext cx="1536700" cy="2819400"/>
          </a:xfrm>
          <a:prstGeom prst="rect">
            <a:avLst/>
          </a:prstGeom>
          <a:noFill/>
          <a:ln w="12700">
            <a:noFill/>
          </a:ln>
        </p:spPr>
      </p:pic>
      <p:sp>
        <p:nvSpPr>
          <p:cNvPr id="529416" name="矩形 529415"/>
          <p:cNvSpPr/>
          <p:nvPr/>
        </p:nvSpPr>
        <p:spPr>
          <a:xfrm>
            <a:off x="385763" y="908050"/>
            <a:ext cx="2514600" cy="376238"/>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zh-CN" altLang="en-US" sz="2000" b="1" dirty="0">
                <a:solidFill>
                  <a:schemeClr val="folHlink"/>
                </a:solidFill>
                <a:latin typeface="幼圆" panose="02010509060101010101" pitchFamily="49" charset="-122"/>
                <a:ea typeface="幼圆" panose="02010509060101010101" pitchFamily="49" charset="-122"/>
              </a:rPr>
              <a:t>联立以下两式</a:t>
            </a:r>
            <a:r>
              <a:rPr lang="zh-CN" altLang="en-US" sz="2000" b="1" dirty="0">
                <a:solidFill>
                  <a:schemeClr val="folHlink"/>
                </a:solidFill>
                <a:ea typeface="黑体" panose="02010609060101010101" pitchFamily="2" charset="-122"/>
              </a:rPr>
              <a:t>：</a:t>
            </a:r>
            <a:endParaRPr lang="zh-CN" altLang="en-US" sz="2000" b="1" dirty="0">
              <a:solidFill>
                <a:schemeClr val="folHlink"/>
              </a:solidFill>
              <a:ea typeface="黑体" panose="02010609060101010101" pitchFamily="2" charset="-122"/>
            </a:endParaRPr>
          </a:p>
        </p:txBody>
      </p:sp>
      <p:graphicFrame>
        <p:nvGraphicFramePr>
          <p:cNvPr id="529417" name="对象 529416"/>
          <p:cNvGraphicFramePr/>
          <p:nvPr/>
        </p:nvGraphicFramePr>
        <p:xfrm>
          <a:off x="296863" y="1403350"/>
          <a:ext cx="2193925" cy="527050"/>
        </p:xfrm>
        <a:graphic>
          <a:graphicData uri="http://schemas.openxmlformats.org/presentationml/2006/ole">
            <mc:AlternateContent xmlns:mc="http://schemas.openxmlformats.org/markup-compatibility/2006">
              <mc:Choice xmlns:v="urn:schemas-microsoft-com:vml" Requires="v">
                <p:oleObj spid="_x0000_s5135" name="" r:id="rId6" imgW="951865" imgH="254000" progId="Equation.3">
                  <p:embed/>
                </p:oleObj>
              </mc:Choice>
              <mc:Fallback>
                <p:oleObj name="" r:id="rId6" imgW="951865" imgH="254000" progId="Equation.3">
                  <p:embed/>
                  <p:pic>
                    <p:nvPicPr>
                      <p:cNvPr id="0" name="图片 3076"/>
                      <p:cNvPicPr/>
                      <p:nvPr/>
                    </p:nvPicPr>
                    <p:blipFill>
                      <a:blip r:embed="rId7"/>
                      <a:stretch>
                        <a:fillRect/>
                      </a:stretch>
                    </p:blipFill>
                    <p:spPr>
                      <a:xfrm>
                        <a:off x="296863" y="1403350"/>
                        <a:ext cx="2193925" cy="527050"/>
                      </a:xfrm>
                      <a:prstGeom prst="rect">
                        <a:avLst/>
                      </a:prstGeom>
                      <a:noFill/>
                      <a:ln w="38100">
                        <a:noFill/>
                        <a:miter/>
                      </a:ln>
                    </p:spPr>
                  </p:pic>
                </p:oleObj>
              </mc:Fallback>
            </mc:AlternateContent>
          </a:graphicData>
        </a:graphic>
      </p:graphicFrame>
      <p:graphicFrame>
        <p:nvGraphicFramePr>
          <p:cNvPr id="529418" name="对象 529417"/>
          <p:cNvGraphicFramePr/>
          <p:nvPr/>
        </p:nvGraphicFramePr>
        <p:xfrm>
          <a:off x="2997200" y="1493838"/>
          <a:ext cx="1752600" cy="450850"/>
        </p:xfrm>
        <a:graphic>
          <a:graphicData uri="http://schemas.openxmlformats.org/presentationml/2006/ole">
            <mc:AlternateContent xmlns:mc="http://schemas.openxmlformats.org/markup-compatibility/2006">
              <mc:Choice xmlns:v="urn:schemas-microsoft-com:vml" Requires="v">
                <p:oleObj spid="_x0000_s5136" name="" r:id="rId8" imgW="736600" imgH="228600" progId="Equation.3">
                  <p:embed/>
                </p:oleObj>
              </mc:Choice>
              <mc:Fallback>
                <p:oleObj name="" r:id="rId8" imgW="736600" imgH="228600" progId="Equation.3">
                  <p:embed/>
                  <p:pic>
                    <p:nvPicPr>
                      <p:cNvPr id="0" name="图片 3077"/>
                      <p:cNvPicPr/>
                      <p:nvPr/>
                    </p:nvPicPr>
                    <p:blipFill>
                      <a:blip r:embed="rId9"/>
                      <a:stretch>
                        <a:fillRect/>
                      </a:stretch>
                    </p:blipFill>
                    <p:spPr>
                      <a:xfrm>
                        <a:off x="2997200" y="1493838"/>
                        <a:ext cx="1752600" cy="450850"/>
                      </a:xfrm>
                      <a:prstGeom prst="rect">
                        <a:avLst/>
                      </a:prstGeom>
                      <a:noFill/>
                      <a:ln w="38100">
                        <a:noFill/>
                        <a:miter/>
                      </a:ln>
                    </p:spPr>
                  </p:pic>
                </p:oleObj>
              </mc:Fallback>
            </mc:AlternateContent>
          </a:graphicData>
        </a:graphic>
      </p:graphicFrame>
      <p:grpSp>
        <p:nvGrpSpPr>
          <p:cNvPr id="529419" name="组合 529418"/>
          <p:cNvGrpSpPr/>
          <p:nvPr/>
        </p:nvGrpSpPr>
        <p:grpSpPr>
          <a:xfrm>
            <a:off x="0" y="1989138"/>
            <a:ext cx="4953000" cy="655637"/>
            <a:chOff x="144" y="1152"/>
            <a:chExt cx="3120" cy="405"/>
          </a:xfrm>
        </p:grpSpPr>
        <p:sp>
          <p:nvSpPr>
            <p:cNvPr id="529420" name="矩形 529419"/>
            <p:cNvSpPr/>
            <p:nvPr/>
          </p:nvSpPr>
          <p:spPr>
            <a:xfrm>
              <a:off x="144" y="1152"/>
              <a:ext cx="672" cy="381"/>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zh-CN" altLang="en-US" sz="2000" b="1" dirty="0">
                  <a:solidFill>
                    <a:schemeClr val="folHlink"/>
                  </a:solidFill>
                  <a:latin typeface="幼圆" panose="02010509060101010101" pitchFamily="49" charset="-122"/>
                  <a:ea typeface="幼圆" panose="02010509060101010101" pitchFamily="49" charset="-122"/>
                </a:rPr>
                <a:t>得：</a:t>
              </a:r>
              <a:endParaRPr lang="zh-CN" altLang="en-US" sz="2000" b="1" dirty="0">
                <a:solidFill>
                  <a:schemeClr val="folHlink"/>
                </a:solidFill>
                <a:latin typeface="幼圆" panose="02010509060101010101" pitchFamily="49" charset="-122"/>
                <a:ea typeface="幼圆" panose="02010509060101010101" pitchFamily="49" charset="-122"/>
              </a:endParaRPr>
            </a:p>
          </p:txBody>
        </p:sp>
        <p:graphicFrame>
          <p:nvGraphicFramePr>
            <p:cNvPr id="529421" name="对象 529420"/>
            <p:cNvGraphicFramePr/>
            <p:nvPr/>
          </p:nvGraphicFramePr>
          <p:xfrm>
            <a:off x="480" y="1248"/>
            <a:ext cx="2784" cy="309"/>
          </p:xfrm>
          <a:graphic>
            <a:graphicData uri="http://schemas.openxmlformats.org/presentationml/2006/ole">
              <mc:AlternateContent xmlns:mc="http://schemas.openxmlformats.org/markup-compatibility/2006">
                <mc:Choice xmlns:v="urn:schemas-microsoft-com:vml" Requires="v">
                  <p:oleObj spid="_x0000_s5137" name="" r:id="rId10" imgW="2284095" imgH="254000" progId="Equation.3">
                    <p:embed/>
                  </p:oleObj>
                </mc:Choice>
                <mc:Fallback>
                  <p:oleObj name="" r:id="rId10" imgW="2284095" imgH="254000" progId="Equation.3">
                    <p:embed/>
                    <p:pic>
                      <p:nvPicPr>
                        <p:cNvPr id="0" name="图片 3075"/>
                        <p:cNvPicPr/>
                        <p:nvPr/>
                      </p:nvPicPr>
                      <p:blipFill>
                        <a:blip r:embed="rId11"/>
                        <a:stretch>
                          <a:fillRect/>
                        </a:stretch>
                      </p:blipFill>
                      <p:spPr>
                        <a:xfrm>
                          <a:off x="480" y="1248"/>
                          <a:ext cx="2784" cy="309"/>
                        </a:xfrm>
                        <a:prstGeom prst="rect">
                          <a:avLst/>
                        </a:prstGeom>
                        <a:noFill/>
                        <a:ln w="38100">
                          <a:noFill/>
                          <a:miter/>
                        </a:ln>
                      </p:spPr>
                    </p:pic>
                  </p:oleObj>
                </mc:Fallback>
              </mc:AlternateContent>
            </a:graphicData>
          </a:graphic>
        </p:graphicFrame>
      </p:grpSp>
      <p:grpSp>
        <p:nvGrpSpPr>
          <p:cNvPr id="529422" name="组合 529421"/>
          <p:cNvGrpSpPr/>
          <p:nvPr/>
        </p:nvGrpSpPr>
        <p:grpSpPr>
          <a:xfrm>
            <a:off x="0" y="2693988"/>
            <a:ext cx="4191000" cy="914400"/>
            <a:chOff x="144" y="1697"/>
            <a:chExt cx="2474" cy="563"/>
          </a:xfrm>
        </p:grpSpPr>
        <p:sp>
          <p:nvSpPr>
            <p:cNvPr id="529423" name="矩形 529422"/>
            <p:cNvSpPr/>
            <p:nvPr/>
          </p:nvSpPr>
          <p:spPr>
            <a:xfrm>
              <a:off x="144" y="1728"/>
              <a:ext cx="672" cy="381"/>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zh-CN" altLang="en-US" sz="2000" b="1" dirty="0">
                  <a:solidFill>
                    <a:schemeClr val="folHlink"/>
                  </a:solidFill>
                  <a:latin typeface="幼圆" panose="02010509060101010101" pitchFamily="49" charset="-122"/>
                  <a:ea typeface="幼圆" panose="02010509060101010101" pitchFamily="49" charset="-122"/>
                </a:rPr>
                <a:t>所以</a:t>
              </a:r>
              <a:r>
                <a:rPr lang="zh-CN" altLang="en-US" sz="2400" b="1" dirty="0">
                  <a:solidFill>
                    <a:schemeClr val="folHlink"/>
                  </a:solidFill>
                  <a:latin typeface="幼圆" panose="02010509060101010101" pitchFamily="49" charset="-122"/>
                  <a:ea typeface="幼圆" panose="02010509060101010101" pitchFamily="49" charset="-122"/>
                </a:rPr>
                <a:t>：</a:t>
              </a:r>
              <a:endParaRPr lang="zh-CN" altLang="en-US" sz="2400" b="1" dirty="0">
                <a:solidFill>
                  <a:schemeClr val="folHlink"/>
                </a:solidFill>
                <a:latin typeface="幼圆" panose="02010509060101010101" pitchFamily="49" charset="-122"/>
                <a:ea typeface="幼圆" panose="02010509060101010101" pitchFamily="49" charset="-122"/>
              </a:endParaRPr>
            </a:p>
          </p:txBody>
        </p:sp>
        <p:graphicFrame>
          <p:nvGraphicFramePr>
            <p:cNvPr id="529424" name="对象 529423"/>
            <p:cNvGraphicFramePr/>
            <p:nvPr/>
          </p:nvGraphicFramePr>
          <p:xfrm>
            <a:off x="624" y="1697"/>
            <a:ext cx="1994" cy="563"/>
          </p:xfrm>
          <a:graphic>
            <a:graphicData uri="http://schemas.openxmlformats.org/presentationml/2006/ole">
              <mc:AlternateContent xmlns:mc="http://schemas.openxmlformats.org/markup-compatibility/2006">
                <mc:Choice xmlns:v="urn:schemas-microsoft-com:vml" Requires="v">
                  <p:oleObj spid="_x0000_s5138" name="" r:id="rId12" imgW="1574165" imgH="444500" progId="Equation.3">
                    <p:embed/>
                  </p:oleObj>
                </mc:Choice>
                <mc:Fallback>
                  <p:oleObj name="" r:id="rId12" imgW="1574165" imgH="444500" progId="Equation.3">
                    <p:embed/>
                    <p:pic>
                      <p:nvPicPr>
                        <p:cNvPr id="0" name="图片 3078"/>
                        <p:cNvPicPr/>
                        <p:nvPr/>
                      </p:nvPicPr>
                      <p:blipFill>
                        <a:blip r:embed="rId13"/>
                        <a:stretch>
                          <a:fillRect/>
                        </a:stretch>
                      </p:blipFill>
                      <p:spPr>
                        <a:xfrm>
                          <a:off x="624" y="1697"/>
                          <a:ext cx="1994" cy="563"/>
                        </a:xfrm>
                        <a:prstGeom prst="rect">
                          <a:avLst/>
                        </a:prstGeom>
                        <a:noFill/>
                        <a:ln w="38100">
                          <a:noFill/>
                          <a:miter/>
                        </a:ln>
                      </p:spPr>
                    </p:pic>
                  </p:oleObj>
                </mc:Fallback>
              </mc:AlternateContent>
            </a:graphicData>
          </a:graphic>
        </p:graphicFrame>
      </p:grpSp>
      <p:grpSp>
        <p:nvGrpSpPr>
          <p:cNvPr id="529439" name="组合 529438"/>
          <p:cNvGrpSpPr/>
          <p:nvPr/>
        </p:nvGrpSpPr>
        <p:grpSpPr>
          <a:xfrm>
            <a:off x="0" y="5454650"/>
            <a:ext cx="3557588" cy="739775"/>
            <a:chOff x="0" y="3436"/>
            <a:chExt cx="2241" cy="466"/>
          </a:xfrm>
        </p:grpSpPr>
        <p:graphicFrame>
          <p:nvGraphicFramePr>
            <p:cNvPr id="529426" name="对象 529425"/>
            <p:cNvGraphicFramePr/>
            <p:nvPr/>
          </p:nvGraphicFramePr>
          <p:xfrm>
            <a:off x="414" y="3521"/>
            <a:ext cx="1827" cy="381"/>
          </p:xfrm>
          <a:graphic>
            <a:graphicData uri="http://schemas.openxmlformats.org/presentationml/2006/ole">
              <mc:AlternateContent xmlns:mc="http://schemas.openxmlformats.org/markup-compatibility/2006">
                <mc:Choice xmlns:v="urn:schemas-microsoft-com:vml" Requires="v">
                  <p:oleObj spid="_x0000_s5139" name="" r:id="rId14" imgW="1383030" imgH="254000" progId="Equation.3">
                    <p:embed/>
                  </p:oleObj>
                </mc:Choice>
                <mc:Fallback>
                  <p:oleObj name="" r:id="rId14" imgW="1383030" imgH="254000" progId="Equation.3">
                    <p:embed/>
                    <p:pic>
                      <p:nvPicPr>
                        <p:cNvPr id="0" name="图片 3079"/>
                        <p:cNvPicPr/>
                        <p:nvPr/>
                      </p:nvPicPr>
                      <p:blipFill>
                        <a:blip r:embed="rId15"/>
                        <a:stretch>
                          <a:fillRect/>
                        </a:stretch>
                      </p:blipFill>
                      <p:spPr>
                        <a:xfrm>
                          <a:off x="414" y="3521"/>
                          <a:ext cx="1827" cy="381"/>
                        </a:xfrm>
                        <a:prstGeom prst="rect">
                          <a:avLst/>
                        </a:prstGeom>
                        <a:noFill/>
                        <a:ln w="38100">
                          <a:noFill/>
                          <a:miter/>
                        </a:ln>
                      </p:spPr>
                    </p:pic>
                  </p:oleObj>
                </mc:Fallback>
              </mc:AlternateContent>
            </a:graphicData>
          </a:graphic>
        </p:graphicFrame>
        <p:sp>
          <p:nvSpPr>
            <p:cNvPr id="529427" name="矩形 529426"/>
            <p:cNvSpPr/>
            <p:nvPr/>
          </p:nvSpPr>
          <p:spPr>
            <a:xfrm>
              <a:off x="0" y="3436"/>
              <a:ext cx="384" cy="381"/>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zh-CN" altLang="en-US" sz="2000" b="1" dirty="0">
                  <a:solidFill>
                    <a:schemeClr val="folHlink"/>
                  </a:solidFill>
                  <a:latin typeface="幼圆" panose="02010509060101010101" pitchFamily="49" charset="-122"/>
                  <a:ea typeface="幼圆" panose="02010509060101010101" pitchFamily="49" charset="-122"/>
                </a:rPr>
                <a:t>得：</a:t>
              </a:r>
              <a:endParaRPr lang="zh-CN" altLang="en-US" sz="2000" b="1" dirty="0">
                <a:solidFill>
                  <a:schemeClr val="folHlink"/>
                </a:solidFill>
                <a:latin typeface="幼圆" panose="02010509060101010101" pitchFamily="49" charset="-122"/>
                <a:ea typeface="幼圆" panose="02010509060101010101" pitchFamily="49" charset="-122"/>
              </a:endParaRPr>
            </a:p>
          </p:txBody>
        </p:sp>
      </p:grpSp>
      <p:grpSp>
        <p:nvGrpSpPr>
          <p:cNvPr id="529428" name="组合 529427"/>
          <p:cNvGrpSpPr/>
          <p:nvPr/>
        </p:nvGrpSpPr>
        <p:grpSpPr>
          <a:xfrm>
            <a:off x="304800" y="3810000"/>
            <a:ext cx="2819400" cy="1689100"/>
            <a:chOff x="192" y="2400"/>
            <a:chExt cx="1747" cy="1060"/>
          </a:xfrm>
        </p:grpSpPr>
        <p:graphicFrame>
          <p:nvGraphicFramePr>
            <p:cNvPr id="529429" name="对象 529428"/>
            <p:cNvGraphicFramePr/>
            <p:nvPr/>
          </p:nvGraphicFramePr>
          <p:xfrm>
            <a:off x="720" y="2400"/>
            <a:ext cx="782" cy="550"/>
          </p:xfrm>
          <a:graphic>
            <a:graphicData uri="http://schemas.openxmlformats.org/presentationml/2006/ole">
              <mc:AlternateContent xmlns:mc="http://schemas.openxmlformats.org/markup-compatibility/2006">
                <mc:Choice xmlns:v="urn:schemas-microsoft-com:vml" Requires="v">
                  <p:oleObj spid="_x0000_s5140" name="" r:id="rId16" imgW="635000" imgH="444500" progId="Equation.3">
                    <p:embed/>
                  </p:oleObj>
                </mc:Choice>
                <mc:Fallback>
                  <p:oleObj name="" r:id="rId16" imgW="635000" imgH="444500" progId="Equation.3">
                    <p:embed/>
                    <p:pic>
                      <p:nvPicPr>
                        <p:cNvPr id="0" name="图片 3081"/>
                        <p:cNvPicPr/>
                        <p:nvPr/>
                      </p:nvPicPr>
                      <p:blipFill>
                        <a:blip r:embed="rId17"/>
                        <a:stretch>
                          <a:fillRect/>
                        </a:stretch>
                      </p:blipFill>
                      <p:spPr>
                        <a:xfrm>
                          <a:off x="720" y="2400"/>
                          <a:ext cx="782" cy="550"/>
                        </a:xfrm>
                        <a:prstGeom prst="rect">
                          <a:avLst/>
                        </a:prstGeom>
                        <a:noFill/>
                        <a:ln w="38100">
                          <a:noFill/>
                          <a:miter/>
                        </a:ln>
                      </p:spPr>
                    </p:pic>
                  </p:oleObj>
                </mc:Fallback>
              </mc:AlternateContent>
            </a:graphicData>
          </a:graphic>
        </p:graphicFrame>
        <p:sp>
          <p:nvSpPr>
            <p:cNvPr id="529430" name="矩形 529429"/>
            <p:cNvSpPr/>
            <p:nvPr/>
          </p:nvSpPr>
          <p:spPr>
            <a:xfrm>
              <a:off x="192" y="2448"/>
              <a:ext cx="672" cy="381"/>
            </a:xfrm>
            <a:prstGeom prst="rect">
              <a:avLst/>
            </a:prstGeom>
            <a:noFill/>
            <a:ln w="9525">
              <a:noFill/>
            </a:ln>
          </p:spPr>
          <p:txBody>
            <a:bodyPr lIns="92075" tIns="46038" rIns="92075" bIns="46038"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r>
                <a:rPr lang="zh-CN" altLang="en-US" sz="2000" b="1" dirty="0">
                  <a:solidFill>
                    <a:schemeClr val="folHlink"/>
                  </a:solidFill>
                  <a:latin typeface="幼圆" panose="02010509060101010101" pitchFamily="49" charset="-122"/>
                  <a:ea typeface="幼圆" panose="02010509060101010101" pitchFamily="49" charset="-122"/>
                </a:rPr>
                <a:t>令</a:t>
              </a:r>
              <a:r>
                <a:rPr lang="zh-CN" altLang="en-US" sz="2400" b="1" dirty="0">
                  <a:solidFill>
                    <a:schemeClr val="folHlink"/>
                  </a:solidFill>
                  <a:latin typeface="幼圆" panose="02010509060101010101" pitchFamily="49" charset="-122"/>
                  <a:ea typeface="幼圆" panose="02010509060101010101" pitchFamily="49" charset="-122"/>
                </a:rPr>
                <a:t>：</a:t>
              </a:r>
              <a:endParaRPr lang="zh-CN" altLang="en-US" sz="2400" b="1" dirty="0">
                <a:solidFill>
                  <a:schemeClr val="folHlink"/>
                </a:solidFill>
                <a:latin typeface="幼圆" panose="02010509060101010101" pitchFamily="49" charset="-122"/>
                <a:ea typeface="幼圆" panose="02010509060101010101" pitchFamily="49" charset="-122"/>
              </a:endParaRPr>
            </a:p>
          </p:txBody>
        </p:sp>
        <p:graphicFrame>
          <p:nvGraphicFramePr>
            <p:cNvPr id="529431" name="对象 529430"/>
            <p:cNvGraphicFramePr/>
            <p:nvPr/>
          </p:nvGraphicFramePr>
          <p:xfrm>
            <a:off x="624" y="2949"/>
            <a:ext cx="1315" cy="511"/>
          </p:xfrm>
          <a:graphic>
            <a:graphicData uri="http://schemas.openxmlformats.org/presentationml/2006/ole">
              <mc:AlternateContent xmlns:mc="http://schemas.openxmlformats.org/markup-compatibility/2006">
                <mc:Choice xmlns:v="urn:schemas-microsoft-com:vml" Requires="v">
                  <p:oleObj spid="_x0000_s5141" name="" r:id="rId18" imgW="1079500" imgH="419100" progId="Equation.3">
                    <p:embed/>
                  </p:oleObj>
                </mc:Choice>
                <mc:Fallback>
                  <p:oleObj name="" r:id="rId18" imgW="1079500" imgH="419100" progId="Equation.3">
                    <p:embed/>
                    <p:pic>
                      <p:nvPicPr>
                        <p:cNvPr id="0" name="图片 3080"/>
                        <p:cNvPicPr/>
                        <p:nvPr/>
                      </p:nvPicPr>
                      <p:blipFill>
                        <a:blip r:embed="rId19"/>
                        <a:stretch>
                          <a:fillRect/>
                        </a:stretch>
                      </p:blipFill>
                      <p:spPr>
                        <a:xfrm>
                          <a:off x="624" y="2949"/>
                          <a:ext cx="1315" cy="511"/>
                        </a:xfrm>
                        <a:prstGeom prst="rect">
                          <a:avLst/>
                        </a:prstGeom>
                        <a:noFill/>
                        <a:ln w="38100">
                          <a:noFill/>
                          <a:miter/>
                        </a:ln>
                      </p:spPr>
                    </p:pic>
                  </p:oleObj>
                </mc:Fallback>
              </mc:AlternateContent>
            </a:graphicData>
          </a:graphic>
        </p:graphicFrame>
      </p:grpSp>
      <p:pic>
        <p:nvPicPr>
          <p:cNvPr id="529432" name="图片 529431"/>
          <p:cNvPicPr>
            <a:picLocks noChangeAspect="1"/>
          </p:cNvPicPr>
          <p:nvPr/>
        </p:nvPicPr>
        <p:blipFill>
          <a:blip r:embed="rId20"/>
          <a:stretch>
            <a:fillRect/>
          </a:stretch>
        </p:blipFill>
        <p:spPr>
          <a:xfrm>
            <a:off x="4400550" y="2895600"/>
            <a:ext cx="2209800" cy="714375"/>
          </a:xfrm>
          <a:prstGeom prst="rect">
            <a:avLst/>
          </a:prstGeom>
          <a:noFill/>
          <a:ln w="12700">
            <a:noFill/>
          </a:ln>
        </p:spPr>
      </p:pic>
      <p:sp>
        <p:nvSpPr>
          <p:cNvPr id="529435" name="文本框 529434"/>
          <p:cNvSpPr txBox="1"/>
          <p:nvPr/>
        </p:nvSpPr>
        <p:spPr>
          <a:xfrm>
            <a:off x="385763" y="6264275"/>
            <a:ext cx="6435725" cy="457200"/>
          </a:xfrm>
          <a:prstGeom prst="rect">
            <a:avLst/>
          </a:prstGeom>
          <a:noFill/>
          <a:ln w="12700">
            <a:noFill/>
          </a:ln>
        </p:spPr>
        <p:txBody>
          <a:bodyPr>
            <a:spAutoFit/>
          </a:bodyPr>
          <a:lstStyle/>
          <a:p>
            <a:pPr>
              <a:spcBef>
                <a:spcPct val="50000"/>
              </a:spcBef>
            </a:pPr>
            <a:r>
              <a:rPr lang="zh-CN" altLang="en-US" sz="2400" dirty="0">
                <a:solidFill>
                  <a:schemeClr val="tx2"/>
                </a:solidFill>
                <a:latin typeface="Times New Roman" panose="02020603050405020304" pitchFamily="18" charset="0"/>
                <a:ea typeface="黑体" panose="02010609060101010101" pitchFamily="2" charset="-122"/>
              </a:rPr>
              <a:t>可见三极管具有电流放大作用：</a:t>
            </a:r>
            <a:r>
              <a:rPr lang="en-US" altLang="zh-CN" sz="2400" i="1">
                <a:solidFill>
                  <a:schemeClr val="tx2"/>
                </a:solidFill>
                <a:latin typeface="Times New Roman" panose="02020603050405020304" pitchFamily="18" charset="0"/>
                <a:ea typeface="黑体" panose="02010609060101010101" pitchFamily="2" charset="-122"/>
              </a:rPr>
              <a:t>I</a:t>
            </a:r>
            <a:r>
              <a:rPr lang="en-US" altLang="zh-CN" sz="2400" baseline="-25000">
                <a:solidFill>
                  <a:schemeClr val="tx2"/>
                </a:solidFill>
                <a:latin typeface="Times New Roman" panose="02020603050405020304" pitchFamily="18" charset="0"/>
                <a:ea typeface="黑体" panose="02010609060101010101" pitchFamily="2" charset="-122"/>
              </a:rPr>
              <a:t>C </a:t>
            </a:r>
            <a:r>
              <a:rPr lang="zh-CN" altLang="en-US" sz="2400" dirty="0">
                <a:solidFill>
                  <a:schemeClr val="tx2"/>
                </a:solidFill>
                <a:latin typeface="Times New Roman" panose="02020603050405020304" pitchFamily="18" charset="0"/>
                <a:ea typeface="黑体" panose="02010609060101010101" pitchFamily="2" charset="-122"/>
              </a:rPr>
              <a:t>是 </a:t>
            </a:r>
            <a:r>
              <a:rPr lang="en-US" altLang="zh-CN" sz="2400" i="1">
                <a:solidFill>
                  <a:schemeClr val="tx2"/>
                </a:solidFill>
                <a:latin typeface="Times New Roman" panose="02020603050405020304" pitchFamily="18" charset="0"/>
                <a:ea typeface="黑体" panose="02010609060101010101" pitchFamily="2" charset="-122"/>
              </a:rPr>
              <a:t>I</a:t>
            </a:r>
            <a:r>
              <a:rPr lang="en-US" altLang="zh-CN" sz="2400" baseline="-25000">
                <a:solidFill>
                  <a:schemeClr val="tx2"/>
                </a:solidFill>
                <a:latin typeface="Times New Roman" panose="02020603050405020304" pitchFamily="18" charset="0"/>
                <a:ea typeface="黑体" panose="02010609060101010101" pitchFamily="2" charset="-122"/>
              </a:rPr>
              <a:t>B </a:t>
            </a:r>
            <a:r>
              <a:rPr lang="zh-CN" altLang="en-US" sz="2400" dirty="0">
                <a:solidFill>
                  <a:schemeClr val="tx2"/>
                </a:solidFill>
                <a:latin typeface="Times New Roman" panose="02020603050405020304" pitchFamily="18" charset="0"/>
                <a:ea typeface="黑体" panose="02010609060101010101" pitchFamily="2" charset="-122"/>
              </a:rPr>
              <a:t>的</a:t>
            </a:r>
            <a:r>
              <a:rPr lang="el-GR" altLang="zh-CN" sz="2400" i="1" dirty="0">
                <a:solidFill>
                  <a:schemeClr val="tx2"/>
                </a:solidFill>
                <a:latin typeface="Times New Roman" panose="02020603050405020304" pitchFamily="18" charset="0"/>
                <a:ea typeface="黑体" panose="02010609060101010101" pitchFamily="2" charset="-122"/>
              </a:rPr>
              <a:t>β</a:t>
            </a:r>
            <a:r>
              <a:rPr lang="zh-CN" altLang="en-US" sz="2400" dirty="0">
                <a:solidFill>
                  <a:schemeClr val="tx2"/>
                </a:solidFill>
                <a:latin typeface="Times New Roman" panose="02020603050405020304" pitchFamily="18" charset="0"/>
                <a:ea typeface="黑体" panose="02010609060101010101" pitchFamily="2" charset="-122"/>
              </a:rPr>
              <a:t>倍。</a:t>
            </a:r>
            <a:endParaRPr lang="zh-CN" altLang="en-US" sz="2400" dirty="0">
              <a:solidFill>
                <a:schemeClr val="tx2"/>
              </a:solidFill>
              <a:latin typeface="Times New Roman" panose="02020603050405020304" pitchFamily="18" charset="0"/>
              <a:ea typeface="黑体" panose="0201060906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16"/>
                                        </p:tgtEl>
                                        <p:attrNameLst>
                                          <p:attrName>style.visibility</p:attrName>
                                        </p:attrNameLst>
                                      </p:cBhvr>
                                      <p:to>
                                        <p:strVal val="visible"/>
                                      </p:to>
                                    </p:set>
                                    <p:animEffect transition="in" filter="blinds(horizontal)">
                                      <p:cBhvr>
                                        <p:cTn id="7" dur="500"/>
                                        <p:tgtEl>
                                          <p:spTgt spid="5294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7"/>
                                        </p:tgtEl>
                                        <p:attrNameLst>
                                          <p:attrName>style.visibility</p:attrName>
                                        </p:attrNameLst>
                                      </p:cBhvr>
                                      <p:to>
                                        <p:strVal val="visible"/>
                                      </p:to>
                                    </p:set>
                                    <p:animEffect transition="in" filter="blinds(horizontal)">
                                      <p:cBhvr>
                                        <p:cTn id="12" dur="500"/>
                                        <p:tgtEl>
                                          <p:spTgt spid="5294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9418"/>
                                        </p:tgtEl>
                                        <p:attrNameLst>
                                          <p:attrName>style.visibility</p:attrName>
                                        </p:attrNameLst>
                                      </p:cBhvr>
                                      <p:to>
                                        <p:strVal val="visible"/>
                                      </p:to>
                                    </p:set>
                                    <p:animEffect transition="in" filter="blinds(horizontal)">
                                      <p:cBhvr>
                                        <p:cTn id="17" dur="500"/>
                                        <p:tgtEl>
                                          <p:spTgt spid="5294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9"/>
                                        </p:tgtEl>
                                        <p:attrNameLst>
                                          <p:attrName>style.visibility</p:attrName>
                                        </p:attrNameLst>
                                      </p:cBhvr>
                                      <p:to>
                                        <p:strVal val="visible"/>
                                      </p:to>
                                    </p:set>
                                    <p:animEffect transition="in" filter="blinds(horizontal)">
                                      <p:cBhvr>
                                        <p:cTn id="22" dur="500"/>
                                        <p:tgtEl>
                                          <p:spTgt spid="5294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9422"/>
                                        </p:tgtEl>
                                        <p:attrNameLst>
                                          <p:attrName>style.visibility</p:attrName>
                                        </p:attrNameLst>
                                      </p:cBhvr>
                                      <p:to>
                                        <p:strVal val="visible"/>
                                      </p:to>
                                    </p:set>
                                    <p:animEffect transition="in" filter="blinds(horizontal)">
                                      <p:cBhvr>
                                        <p:cTn id="27" dur="500"/>
                                        <p:tgtEl>
                                          <p:spTgt spid="5294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29428"/>
                                        </p:tgtEl>
                                        <p:attrNameLst>
                                          <p:attrName>style.visibility</p:attrName>
                                        </p:attrNameLst>
                                      </p:cBhvr>
                                      <p:to>
                                        <p:strVal val="visible"/>
                                      </p:to>
                                    </p:set>
                                    <p:animEffect transition="in" filter="blinds(horizontal)">
                                      <p:cBhvr>
                                        <p:cTn id="32" dur="500"/>
                                        <p:tgtEl>
                                          <p:spTgt spid="52942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29439"/>
                                        </p:tgtEl>
                                        <p:attrNameLst>
                                          <p:attrName>style.visibility</p:attrName>
                                        </p:attrNameLst>
                                      </p:cBhvr>
                                      <p:to>
                                        <p:strVal val="visible"/>
                                      </p:to>
                                    </p:set>
                                    <p:animEffect transition="in" filter="blinds(horizontal)">
                                      <p:cBhvr>
                                        <p:cTn id="37" dur="500"/>
                                        <p:tgtEl>
                                          <p:spTgt spid="52943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9435"/>
                                        </p:tgtEl>
                                        <p:attrNameLst>
                                          <p:attrName>style.visibility</p:attrName>
                                        </p:attrNameLst>
                                      </p:cBhvr>
                                      <p:to>
                                        <p:strVal val="visible"/>
                                      </p:to>
                                    </p:set>
                                    <p:animEffect transition="in" filter="blinds(horizontal)">
                                      <p:cBhvr>
                                        <p:cTn id="42" dur="500"/>
                                        <p:tgtEl>
                                          <p:spTgt spid="529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6" grpId="0"/>
      <p:bldP spid="5294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6" name="文本框 223235"/>
          <p:cNvSpPr txBox="1"/>
          <p:nvPr/>
        </p:nvSpPr>
        <p:spPr>
          <a:xfrm>
            <a:off x="2251075" y="405130"/>
            <a:ext cx="5056505" cy="521970"/>
          </a:xfrm>
          <a:prstGeom prst="rect">
            <a:avLst/>
          </a:prstGeom>
          <a:noFill/>
          <a:ln w="9525">
            <a:noFill/>
          </a:ln>
        </p:spPr>
        <p:txBody>
          <a:bodyPr wrap="square">
            <a:spAutoFit/>
          </a:bodyPr>
          <a:lstStyle/>
          <a:p>
            <a:pPr algn="l">
              <a:spcBef>
                <a:spcPct val="50000"/>
              </a:spcBef>
            </a:pPr>
            <a:r>
              <a:rPr lang="zh-CN" altLang="en-US" sz="2800" b="1" dirty="0">
                <a:solidFill>
                  <a:srgbClr val="CC3300"/>
                </a:solidFill>
                <a:latin typeface="黑体" panose="02010609060101010101" pitchFamily="2" charset="-122"/>
                <a:ea typeface="黑体" panose="02010609060101010101" pitchFamily="2" charset="-122"/>
              </a:rPr>
              <a:t>半导体的共价键结构</a:t>
            </a:r>
            <a:endParaRPr lang="zh-CN" altLang="en-US" sz="2800" b="1">
              <a:solidFill>
                <a:srgbClr val="CC3300"/>
              </a:solidFill>
              <a:latin typeface="黑体" panose="02010609060101010101" pitchFamily="2" charset="-122"/>
              <a:ea typeface="黑体" panose="02010609060101010101" pitchFamily="2" charset="-122"/>
            </a:endParaRPr>
          </a:p>
        </p:txBody>
      </p:sp>
      <p:grpSp>
        <p:nvGrpSpPr>
          <p:cNvPr id="223239" name="组合 223238"/>
          <p:cNvGrpSpPr>
            <a:grpSpLocks noChangeAspect="1"/>
          </p:cNvGrpSpPr>
          <p:nvPr/>
        </p:nvGrpSpPr>
        <p:grpSpPr>
          <a:xfrm>
            <a:off x="4015105" y="1552575"/>
            <a:ext cx="4275138" cy="4184650"/>
            <a:chOff x="1689" y="1072"/>
            <a:chExt cx="2693" cy="2636"/>
          </a:xfrm>
        </p:grpSpPr>
        <p:sp>
          <p:nvSpPr>
            <p:cNvPr id="223238" name="矩形 223237"/>
            <p:cNvSpPr>
              <a:spLocks noChangeAspect="1" noTextEdit="1"/>
            </p:cNvSpPr>
            <p:nvPr/>
          </p:nvSpPr>
          <p:spPr>
            <a:xfrm>
              <a:off x="1882" y="1253"/>
              <a:ext cx="2306" cy="2274"/>
            </a:xfrm>
            <a:prstGeom prst="rect">
              <a:avLst/>
            </a:prstGeom>
            <a:noFill/>
            <a:ln w="9525">
              <a:noFill/>
            </a:ln>
          </p:spPr>
          <p:txBody>
            <a:bodyPr/>
            <a:lstStyle/>
            <a:p>
              <a:endParaRPr lang="zh-CN" altLang="en-US"/>
            </a:p>
          </p:txBody>
        </p:sp>
        <p:sp>
          <p:nvSpPr>
            <p:cNvPr id="223240" name="任意多边形 223239"/>
            <p:cNvSpPr/>
            <p:nvPr/>
          </p:nvSpPr>
          <p:spPr>
            <a:xfrm>
              <a:off x="3655" y="1819"/>
              <a:ext cx="727" cy="388"/>
            </a:xfrm>
            <a:custGeom>
              <a:avLst/>
              <a:gdLst>
                <a:gd name="txL" fmla="*/ 0 w 21600"/>
                <a:gd name="txT" fmla="*/ 0 h 12313"/>
                <a:gd name="txR" fmla="*/ 21600 w 21600"/>
                <a:gd name="txB" fmla="*/ 12313 h 12313"/>
              </a:gdLst>
              <a:ahLst/>
              <a:cxnLst>
                <a:cxn ang="180">
                  <a:pos x="707" y="12312"/>
                </a:cxn>
                <a:cxn ang="270">
                  <a:pos x="1108" y="0"/>
                </a:cxn>
                <a:cxn ang="0">
                  <a:pos x="21600" y="6830"/>
                </a:cxn>
              </a:cxnLst>
              <a:rect l="txL" t="txT" r="txR" b="txB"/>
              <a:pathLst>
                <a:path w="21600" h="12313" fill="none">
                  <a:moveTo>
                    <a:pt x="707" y="12312"/>
                  </a:moveTo>
                  <a:arcTo wR="21600" hR="21600" stAng="-11682127" swAng="1988123"/>
                </a:path>
                <a:path w="21600" h="12313" stroke="0">
                  <a:moveTo>
                    <a:pt x="707" y="12312"/>
                  </a:moveTo>
                  <a:arcTo wR="21600" hR="21600" stAng="-11682127" swAng="1988123"/>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1" name="任意多边形 223240"/>
            <p:cNvSpPr/>
            <p:nvPr/>
          </p:nvSpPr>
          <p:spPr>
            <a:xfrm>
              <a:off x="3195" y="1802"/>
              <a:ext cx="727" cy="395"/>
            </a:xfrm>
            <a:custGeom>
              <a:avLst/>
              <a:gdLst>
                <a:gd name="txL" fmla="*/ 0 w 21600"/>
                <a:gd name="txT" fmla="*/ 0 h 12524"/>
                <a:gd name="txR" fmla="*/ 21600 w 21600"/>
                <a:gd name="txB" fmla="*/ 12524 h 12524"/>
              </a:gdLst>
              <a:ahLst/>
              <a:cxnLst>
                <a:cxn ang="270">
                  <a:pos x="20456" y="0"/>
                </a:cxn>
                <a:cxn ang="0">
                  <a:pos x="20864" y="12524"/>
                </a:cxn>
                <a:cxn ang="180">
                  <a:pos x="0" y="6935"/>
                </a:cxn>
              </a:cxnLst>
              <a:rect l="txL" t="txT" r="txR" b="txB"/>
              <a:pathLst>
                <a:path w="21600" h="12524" fill="none">
                  <a:moveTo>
                    <a:pt x="20456" y="0"/>
                  </a:moveTo>
                  <a:arcTo wR="21600" hR="21600" stAng="-1123662" swAng="2023433"/>
                </a:path>
                <a:path w="21600" h="12524" stroke="0">
                  <a:moveTo>
                    <a:pt x="20456" y="0"/>
                  </a:moveTo>
                  <a:arcTo wR="21600" hR="21600" stAng="-1123662" swAng="2023433"/>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2" name="任意多边形 223241"/>
            <p:cNvSpPr/>
            <p:nvPr/>
          </p:nvSpPr>
          <p:spPr>
            <a:xfrm>
              <a:off x="2476" y="1802"/>
              <a:ext cx="727" cy="395"/>
            </a:xfrm>
            <a:custGeom>
              <a:avLst/>
              <a:gdLst>
                <a:gd name="txL" fmla="*/ 0 w 21600"/>
                <a:gd name="txT" fmla="*/ 0 h 12532"/>
                <a:gd name="txR" fmla="*/ 21600 w 21600"/>
                <a:gd name="txB" fmla="*/ 12532 h 12532"/>
              </a:gdLst>
              <a:ahLst/>
              <a:cxnLst>
                <a:cxn ang="270">
                  <a:pos x="20456" y="0"/>
                </a:cxn>
                <a:cxn ang="0">
                  <a:pos x="20862" y="12532"/>
                </a:cxn>
                <a:cxn ang="180">
                  <a:pos x="0" y="6935"/>
                </a:cxn>
              </a:cxnLst>
              <a:rect l="txL" t="txT" r="txR" b="txB"/>
              <a:pathLst>
                <a:path w="21600" h="12532" fill="none">
                  <a:moveTo>
                    <a:pt x="20456" y="0"/>
                  </a:moveTo>
                  <a:arcTo wR="21600" hR="21600" stAng="-1123662" swAng="2024745"/>
                </a:path>
                <a:path w="21600" h="12532" stroke="0">
                  <a:moveTo>
                    <a:pt x="20456" y="0"/>
                  </a:moveTo>
                  <a:arcTo wR="21600" hR="21600" stAng="-1123662" swAng="2024745"/>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3" name="任意多边形 223242"/>
            <p:cNvSpPr/>
            <p:nvPr/>
          </p:nvSpPr>
          <p:spPr>
            <a:xfrm>
              <a:off x="2935" y="1818"/>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4" name="任意多边形 223243"/>
            <p:cNvSpPr/>
            <p:nvPr/>
          </p:nvSpPr>
          <p:spPr>
            <a:xfrm>
              <a:off x="1703" y="1814"/>
              <a:ext cx="727" cy="396"/>
            </a:xfrm>
            <a:custGeom>
              <a:avLst/>
              <a:gdLst>
                <a:gd name="txL" fmla="*/ 0 w 21600"/>
                <a:gd name="txT" fmla="*/ 0 h 12561"/>
                <a:gd name="txR" fmla="*/ 21600 w 21600"/>
                <a:gd name="txB" fmla="*/ 12561 h 12561"/>
              </a:gdLst>
              <a:ahLst/>
              <a:cxnLst>
                <a:cxn ang="270">
                  <a:pos x="20446" y="0"/>
                </a:cxn>
                <a:cxn ang="0">
                  <a:pos x="20862" y="12561"/>
                </a:cxn>
                <a:cxn ang="180">
                  <a:pos x="0" y="6964"/>
                </a:cxn>
              </a:cxnLst>
              <a:rect l="txL" t="txT" r="txR" b="txB"/>
              <a:pathLst>
                <a:path w="21600" h="12561" fill="none">
                  <a:moveTo>
                    <a:pt x="20446" y="0"/>
                  </a:moveTo>
                  <a:arcTo wR="21600" hR="21600" stAng="-1128544" swAng="2029627"/>
                </a:path>
                <a:path w="21600" h="12561" stroke="0">
                  <a:moveTo>
                    <a:pt x="20446" y="0"/>
                  </a:moveTo>
                  <a:arcTo wR="21600" hR="21600" stAng="-1128544" swAng="2029627"/>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5" name="任意多边形 223244"/>
            <p:cNvSpPr/>
            <p:nvPr/>
          </p:nvSpPr>
          <p:spPr>
            <a:xfrm>
              <a:off x="2162" y="1831"/>
              <a:ext cx="727" cy="388"/>
            </a:xfrm>
            <a:custGeom>
              <a:avLst/>
              <a:gdLst>
                <a:gd name="txL" fmla="*/ 0 w 21600"/>
                <a:gd name="txT" fmla="*/ 0 h 12293"/>
                <a:gd name="txR" fmla="*/ 21600 w 21600"/>
                <a:gd name="txB" fmla="*/ 12293 h 12293"/>
              </a:gdLst>
              <a:ahLst/>
              <a:cxnLst>
                <a:cxn ang="180">
                  <a:pos x="707" y="12292"/>
                </a:cxn>
                <a:cxn ang="270">
                  <a:pos x="1101" y="0"/>
                </a:cxn>
                <a:cxn ang="0">
                  <a:pos x="21600" y="6810"/>
                </a:cxn>
              </a:cxnLst>
              <a:rect l="txL" t="txT" r="txR" b="txB"/>
              <a:pathLst>
                <a:path w="21600" h="12293" fill="none">
                  <a:moveTo>
                    <a:pt x="707" y="12292"/>
                  </a:moveTo>
                  <a:arcTo wR="21600" hR="21600" stAng="-11682127" swAng="1984751"/>
                </a:path>
                <a:path w="21600" h="12293" stroke="0">
                  <a:moveTo>
                    <a:pt x="707" y="12292"/>
                  </a:moveTo>
                  <a:arcTo wR="21600" hR="21600" stAng="-11682127" swAng="1984751"/>
                  <a:lnTo>
                    <a:pt x="21600" y="681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6" name="任意多边形 223245"/>
            <p:cNvSpPr/>
            <p:nvPr/>
          </p:nvSpPr>
          <p:spPr>
            <a:xfrm>
              <a:off x="1689" y="2551"/>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7" name="任意多边形 223246"/>
            <p:cNvSpPr/>
            <p:nvPr/>
          </p:nvSpPr>
          <p:spPr>
            <a:xfrm>
              <a:off x="2149" y="2569"/>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8" name="任意多边形 223247"/>
            <p:cNvSpPr/>
            <p:nvPr/>
          </p:nvSpPr>
          <p:spPr>
            <a:xfrm>
              <a:off x="2476" y="2564"/>
              <a:ext cx="727" cy="395"/>
            </a:xfrm>
            <a:custGeom>
              <a:avLst/>
              <a:gdLst>
                <a:gd name="txL" fmla="*/ 0 w 21600"/>
                <a:gd name="txT" fmla="*/ 0 h 12530"/>
                <a:gd name="txR" fmla="*/ 21600 w 21600"/>
                <a:gd name="txB" fmla="*/ 12530 h 12530"/>
              </a:gdLst>
              <a:ahLst/>
              <a:cxnLst>
                <a:cxn ang="270">
                  <a:pos x="20446" y="0"/>
                </a:cxn>
                <a:cxn ang="0">
                  <a:pos x="20870" y="12530"/>
                </a:cxn>
                <a:cxn ang="180">
                  <a:pos x="0" y="6964"/>
                </a:cxn>
              </a:cxnLst>
              <a:rect l="txL" t="txT" r="txR" b="txB"/>
              <a:pathLst>
                <a:path w="21600" h="12530" fill="none">
                  <a:moveTo>
                    <a:pt x="20446" y="0"/>
                  </a:moveTo>
                  <a:arcTo wR="21600" hR="21600" stAng="-1128544" swAng="2024532"/>
                </a:path>
                <a:path w="21600" h="12530" stroke="0">
                  <a:moveTo>
                    <a:pt x="20446" y="0"/>
                  </a:moveTo>
                  <a:arcTo wR="21600" hR="21600" stAng="-1128544" swAng="2024532"/>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49" name="任意多边形 223248"/>
            <p:cNvSpPr/>
            <p:nvPr/>
          </p:nvSpPr>
          <p:spPr>
            <a:xfrm>
              <a:off x="2935" y="2580"/>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0" name="任意多边形 223249"/>
            <p:cNvSpPr/>
            <p:nvPr/>
          </p:nvSpPr>
          <p:spPr>
            <a:xfrm>
              <a:off x="3195" y="2576"/>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1" name="任意多边形 223250"/>
            <p:cNvSpPr/>
            <p:nvPr/>
          </p:nvSpPr>
          <p:spPr>
            <a:xfrm>
              <a:off x="3655" y="2594"/>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2" name="任意多边形 223251"/>
            <p:cNvSpPr/>
            <p:nvPr/>
          </p:nvSpPr>
          <p:spPr>
            <a:xfrm>
              <a:off x="2455" y="1084"/>
              <a:ext cx="421" cy="681"/>
            </a:xfrm>
            <a:custGeom>
              <a:avLst/>
              <a:gdLst>
                <a:gd name="txL" fmla="*/ 0 w 12515"/>
                <a:gd name="txT" fmla="*/ 0 h 21600"/>
                <a:gd name="txR" fmla="*/ 12515 w 12515"/>
                <a:gd name="txB" fmla="*/ 21600 h 21600"/>
              </a:gdLst>
              <a:ahLst/>
              <a:cxnLst>
                <a:cxn ang="90">
                  <a:pos x="12514" y="20874"/>
                </a:cxn>
                <a:cxn ang="180">
                  <a:pos x="0" y="20446"/>
                </a:cxn>
                <a:cxn ang="270">
                  <a:pos x="6964" y="0"/>
                </a:cxn>
              </a:cxnLst>
              <a:rect l="txL" t="txT" r="txR" b="txB"/>
              <a:pathLst>
                <a:path w="12515" h="21600" fill="none">
                  <a:moveTo>
                    <a:pt x="12514" y="20874"/>
                  </a:moveTo>
                  <a:arcTo wR="21600" hR="21600" stAng="-17093363" swAng="2021907"/>
                </a:path>
                <a:path w="12515" h="21600" stroke="0">
                  <a:moveTo>
                    <a:pt x="12514" y="20874"/>
                  </a:moveTo>
                  <a:arcTo wR="21600" hR="21600" stAng="-17093363" swAng="2021907"/>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3" name="任意多边形 223252"/>
            <p:cNvSpPr/>
            <p:nvPr/>
          </p:nvSpPr>
          <p:spPr>
            <a:xfrm>
              <a:off x="2446" y="1515"/>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4" name="任意多边形 223253"/>
            <p:cNvSpPr/>
            <p:nvPr/>
          </p:nvSpPr>
          <p:spPr>
            <a:xfrm>
              <a:off x="3179" y="1503"/>
              <a:ext cx="414" cy="681"/>
            </a:xfrm>
            <a:custGeom>
              <a:avLst/>
              <a:gdLst>
                <a:gd name="txL" fmla="*/ 0 w 12296"/>
                <a:gd name="txT" fmla="*/ 0 h 21600"/>
                <a:gd name="txR" fmla="*/ 12296 w 12296"/>
                <a:gd name="txB" fmla="*/ 21600 h 21600"/>
              </a:gdLst>
              <a:ahLst/>
              <a:cxnLst>
                <a:cxn ang="180">
                  <a:pos x="0" y="1114"/>
                </a:cxn>
                <a:cxn ang="270">
                  <a:pos x="12295" y="697"/>
                </a:cxn>
                <a:cxn ang="90">
                  <a:pos x="6850" y="21600"/>
                </a:cxn>
              </a:cxnLst>
              <a:rect l="txL" t="txT" r="txR" b="txB"/>
              <a:pathLst>
                <a:path w="12296" h="21600" fill="none">
                  <a:moveTo>
                    <a:pt x="0" y="1114"/>
                  </a:moveTo>
                  <a:arcTo wR="21600" hR="21600" stAng="-6509318" swAng="1985345"/>
                </a:path>
                <a:path w="12296" h="21600" stroke="0">
                  <a:moveTo>
                    <a:pt x="0" y="1114"/>
                  </a:moveTo>
                  <a:arcTo wR="21600" hR="21600" stAng="-6509318" swAng="1985345"/>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5" name="任意多边形 223254"/>
            <p:cNvSpPr/>
            <p:nvPr/>
          </p:nvSpPr>
          <p:spPr>
            <a:xfrm>
              <a:off x="3187" y="1072"/>
              <a:ext cx="422" cy="681"/>
            </a:xfrm>
            <a:custGeom>
              <a:avLst/>
              <a:gdLst>
                <a:gd name="txL" fmla="*/ 0 w 12554"/>
                <a:gd name="txT" fmla="*/ 0 h 21600"/>
                <a:gd name="txR" fmla="*/ 12554 w 12554"/>
                <a:gd name="txB" fmla="*/ 21600 h 21600"/>
              </a:gdLst>
              <a:ahLst/>
              <a:cxnLst>
                <a:cxn ang="90">
                  <a:pos x="12553" y="20866"/>
                </a:cxn>
                <a:cxn ang="180">
                  <a:pos x="0" y="20443"/>
                </a:cxn>
                <a:cxn ang="270">
                  <a:pos x="6974" y="0"/>
                </a:cxn>
              </a:cxnLst>
              <a:rect l="txL" t="txT" r="txR" b="txB"/>
              <a:pathLst>
                <a:path w="12554" h="21600" fill="none">
                  <a:moveTo>
                    <a:pt x="12553" y="20866"/>
                  </a:moveTo>
                  <a:arcTo wR="21600" hR="21600" stAng="-17098151" swAng="2028356"/>
                </a:path>
                <a:path w="12554" h="21600" stroke="0">
                  <a:moveTo>
                    <a:pt x="12553" y="20866"/>
                  </a:moveTo>
                  <a:arcTo wR="21600" hR="21600" stAng="-17098151" swAng="2028356"/>
                  <a:lnTo>
                    <a:pt x="697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6" name="任意多边形 223255"/>
            <p:cNvSpPr/>
            <p:nvPr/>
          </p:nvSpPr>
          <p:spPr>
            <a:xfrm>
              <a:off x="3192" y="2253"/>
              <a:ext cx="414" cy="681"/>
            </a:xfrm>
            <a:custGeom>
              <a:avLst/>
              <a:gdLst>
                <a:gd name="txL" fmla="*/ 0 w 12316"/>
                <a:gd name="txT" fmla="*/ 0 h 21600"/>
                <a:gd name="txR" fmla="*/ 12316 w 12316"/>
                <a:gd name="txB" fmla="*/ 21600 h 21600"/>
              </a:gdLst>
              <a:ahLst/>
              <a:cxnLst>
                <a:cxn ang="180">
                  <a:pos x="0" y="1113"/>
                </a:cxn>
                <a:cxn ang="270">
                  <a:pos x="12315" y="704"/>
                </a:cxn>
                <a:cxn ang="90">
                  <a:pos x="6845" y="21600"/>
                </a:cxn>
              </a:cxnLst>
              <a:rect l="txL" t="txT" r="txR" b="txB"/>
              <a:pathLst>
                <a:path w="12316" h="21600" fill="none">
                  <a:moveTo>
                    <a:pt x="0" y="1113"/>
                  </a:moveTo>
                  <a:arcTo wR="21600" hR="21600" stAng="-6508513" swAng="1988671"/>
                </a:path>
                <a:path w="12316" h="21600" stroke="0">
                  <a:moveTo>
                    <a:pt x="0" y="1113"/>
                  </a:moveTo>
                  <a:arcTo wR="21600" hR="21600" stAng="-6508513" swAng="1988671"/>
                  <a:lnTo>
                    <a:pt x="6845"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7" name="任意多边形 223256"/>
            <p:cNvSpPr/>
            <p:nvPr/>
          </p:nvSpPr>
          <p:spPr>
            <a:xfrm>
              <a:off x="3202" y="1822"/>
              <a:ext cx="421" cy="681"/>
            </a:xfrm>
            <a:custGeom>
              <a:avLst/>
              <a:gdLst>
                <a:gd name="txL" fmla="*/ 0 w 12526"/>
                <a:gd name="txT" fmla="*/ 0 h 21600"/>
                <a:gd name="txR" fmla="*/ 12526 w 12526"/>
                <a:gd name="txB" fmla="*/ 21600 h 21600"/>
              </a:gdLst>
              <a:ahLst/>
              <a:cxnLst>
                <a:cxn ang="90">
                  <a:pos x="12526" y="20865"/>
                </a:cxn>
                <a:cxn ang="180">
                  <a:pos x="0" y="20453"/>
                </a:cxn>
                <a:cxn ang="270">
                  <a:pos x="6942" y="0"/>
                </a:cxn>
              </a:cxnLst>
              <a:rect l="txL" t="txT" r="txR" b="txB"/>
              <a:pathLst>
                <a:path w="12526" h="21600" fill="none">
                  <a:moveTo>
                    <a:pt x="12526" y="20865"/>
                  </a:moveTo>
                  <a:arcTo wR="21600" hR="21600" stAng="-17098961" swAng="2023831"/>
                </a:path>
                <a:path w="12526" h="21600" stroke="0">
                  <a:moveTo>
                    <a:pt x="12526" y="20865"/>
                  </a:moveTo>
                  <a:arcTo wR="21600" hR="21600" stAng="-17098961" swAng="2023831"/>
                  <a:lnTo>
                    <a:pt x="6942"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8" name="任意多边形 223257"/>
            <p:cNvSpPr/>
            <p:nvPr/>
          </p:nvSpPr>
          <p:spPr>
            <a:xfrm>
              <a:off x="2472" y="2278"/>
              <a:ext cx="414" cy="681"/>
            </a:xfrm>
            <a:custGeom>
              <a:avLst/>
              <a:gdLst>
                <a:gd name="txL" fmla="*/ 0 w 12316"/>
                <a:gd name="txT" fmla="*/ 0 h 21600"/>
                <a:gd name="txR" fmla="*/ 12316 w 12316"/>
                <a:gd name="txB" fmla="*/ 21600 h 21600"/>
              </a:gdLst>
              <a:ahLst/>
              <a:cxnLst>
                <a:cxn ang="180">
                  <a:pos x="0" y="1113"/>
                </a:cxn>
                <a:cxn ang="270">
                  <a:pos x="12315" y="704"/>
                </a:cxn>
                <a:cxn ang="90">
                  <a:pos x="6845" y="21600"/>
                </a:cxn>
              </a:cxnLst>
              <a:rect l="txL" t="txT" r="txR" b="txB"/>
              <a:pathLst>
                <a:path w="12316" h="21600" fill="none">
                  <a:moveTo>
                    <a:pt x="0" y="1113"/>
                  </a:moveTo>
                  <a:arcTo wR="21600" hR="21600" stAng="-6508513" swAng="1988671"/>
                </a:path>
                <a:path w="12316" h="21600" stroke="0">
                  <a:moveTo>
                    <a:pt x="0" y="1113"/>
                  </a:moveTo>
                  <a:arcTo wR="21600" hR="21600" stAng="-6508513" swAng="1988671"/>
                  <a:lnTo>
                    <a:pt x="6845"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59" name="任意多边形 223258"/>
            <p:cNvSpPr/>
            <p:nvPr/>
          </p:nvSpPr>
          <p:spPr>
            <a:xfrm>
              <a:off x="2482" y="1847"/>
              <a:ext cx="421" cy="681"/>
            </a:xfrm>
            <a:custGeom>
              <a:avLst/>
              <a:gdLst>
                <a:gd name="txL" fmla="*/ 0 w 12524"/>
                <a:gd name="txT" fmla="*/ 0 h 21600"/>
                <a:gd name="txR" fmla="*/ 12524 w 12524"/>
                <a:gd name="txB" fmla="*/ 21600 h 21600"/>
              </a:gdLst>
              <a:ahLst/>
              <a:cxnLst>
                <a:cxn ang="90">
                  <a:pos x="12524" y="20873"/>
                </a:cxn>
                <a:cxn ang="180">
                  <a:pos x="0" y="20444"/>
                </a:cxn>
                <a:cxn ang="270">
                  <a:pos x="6969" y="0"/>
                </a:cxn>
              </a:cxnLst>
              <a:rect l="txL" t="txT" r="txR" b="txB"/>
              <a:pathLst>
                <a:path w="12524" h="21600" fill="none">
                  <a:moveTo>
                    <a:pt x="12524" y="20873"/>
                  </a:moveTo>
                  <a:arcTo wR="21600" hR="21600" stAng="-17094173" swAng="2023573"/>
                </a:path>
                <a:path w="12524" h="21600" stroke="0">
                  <a:moveTo>
                    <a:pt x="12524" y="20873"/>
                  </a:moveTo>
                  <a:arcTo wR="21600" hR="21600" stAng="-17094173" swAng="2023573"/>
                  <a:lnTo>
                    <a:pt x="6969"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0" name="任意多边形 223259"/>
            <p:cNvSpPr/>
            <p:nvPr/>
          </p:nvSpPr>
          <p:spPr>
            <a:xfrm>
              <a:off x="3215" y="2596"/>
              <a:ext cx="421" cy="681"/>
            </a:xfrm>
            <a:custGeom>
              <a:avLst/>
              <a:gdLst>
                <a:gd name="txL" fmla="*/ 0 w 12515"/>
                <a:gd name="txT" fmla="*/ 0 h 21600"/>
                <a:gd name="txR" fmla="*/ 12515 w 12515"/>
                <a:gd name="txB" fmla="*/ 21600 h 21600"/>
              </a:gdLst>
              <a:ahLst/>
              <a:cxnLst>
                <a:cxn ang="90">
                  <a:pos x="12514" y="20874"/>
                </a:cxn>
                <a:cxn ang="180">
                  <a:pos x="0" y="20446"/>
                </a:cxn>
                <a:cxn ang="270">
                  <a:pos x="6964" y="0"/>
                </a:cxn>
              </a:cxnLst>
              <a:rect l="txL" t="txT" r="txR" b="txB"/>
              <a:pathLst>
                <a:path w="12515" h="21600" fill="none">
                  <a:moveTo>
                    <a:pt x="12514" y="20874"/>
                  </a:moveTo>
                  <a:arcTo wR="21600" hR="21600" stAng="-17093363" swAng="2021907"/>
                </a:path>
                <a:path w="12515" h="21600" stroke="0">
                  <a:moveTo>
                    <a:pt x="12514" y="20874"/>
                  </a:moveTo>
                  <a:arcTo wR="21600" hR="21600" stAng="-17093363" swAng="2021907"/>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1" name="任意多边形 223260"/>
            <p:cNvSpPr/>
            <p:nvPr/>
          </p:nvSpPr>
          <p:spPr>
            <a:xfrm>
              <a:off x="3206" y="3027"/>
              <a:ext cx="414" cy="681"/>
            </a:xfrm>
            <a:custGeom>
              <a:avLst/>
              <a:gdLst>
                <a:gd name="txL" fmla="*/ 0 w 12305"/>
                <a:gd name="txT" fmla="*/ 0 h 21600"/>
                <a:gd name="txR" fmla="*/ 12305 w 12305"/>
                <a:gd name="txB" fmla="*/ 21600 h 21600"/>
              </a:gdLst>
              <a:ahLst/>
              <a:cxnLst>
                <a:cxn ang="180">
                  <a:pos x="0" y="1106"/>
                </a:cxn>
                <a:cxn ang="270">
                  <a:pos x="12305" y="707"/>
                </a:cxn>
                <a:cxn ang="90">
                  <a:pos x="6823" y="21600"/>
                </a:cxn>
              </a:cxnLst>
              <a:rect l="txL" t="txT" r="txR" b="txB"/>
              <a:pathLst>
                <a:path w="12305" h="21600" fill="none">
                  <a:moveTo>
                    <a:pt x="0" y="1106"/>
                  </a:moveTo>
                  <a:arcTo wR="21600" hR="21600" stAng="-6504839" swAng="1986966"/>
                </a:path>
                <a:path w="12305" h="21600" stroke="0">
                  <a:moveTo>
                    <a:pt x="0" y="1106"/>
                  </a:moveTo>
                  <a:arcTo wR="21600" hR="21600" stAng="-6504839" swAng="1986966"/>
                  <a:lnTo>
                    <a:pt x="6823"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2" name="任意多边形 223261"/>
            <p:cNvSpPr/>
            <p:nvPr/>
          </p:nvSpPr>
          <p:spPr>
            <a:xfrm>
              <a:off x="2468" y="2596"/>
              <a:ext cx="422" cy="681"/>
            </a:xfrm>
            <a:custGeom>
              <a:avLst/>
              <a:gdLst>
                <a:gd name="txL" fmla="*/ 0 w 12544"/>
                <a:gd name="txT" fmla="*/ 0 h 21600"/>
                <a:gd name="txR" fmla="*/ 12544 w 12544"/>
                <a:gd name="txB" fmla="*/ 21600 h 21600"/>
              </a:gdLst>
              <a:ahLst/>
              <a:cxnLst>
                <a:cxn ang="90">
                  <a:pos x="12543" y="20866"/>
                </a:cxn>
                <a:cxn ang="180">
                  <a:pos x="0" y="20446"/>
                </a:cxn>
                <a:cxn ang="270">
                  <a:pos x="6964" y="0"/>
                </a:cxn>
              </a:cxnLst>
              <a:rect l="txL" t="txT" r="txR" b="txB"/>
              <a:pathLst>
                <a:path w="12544" h="21600" fill="none">
                  <a:moveTo>
                    <a:pt x="12543" y="20866"/>
                  </a:moveTo>
                  <a:arcTo wR="21600" hR="21600" stAng="-17098151" swAng="2026695"/>
                </a:path>
                <a:path w="12544" h="21600" stroke="0">
                  <a:moveTo>
                    <a:pt x="12543" y="20866"/>
                  </a:moveTo>
                  <a:arcTo wR="21600" hR="21600" stAng="-17098151" swAng="2026695"/>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3" name="任意多边形 223262"/>
            <p:cNvSpPr/>
            <p:nvPr/>
          </p:nvSpPr>
          <p:spPr>
            <a:xfrm>
              <a:off x="2459" y="3027"/>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223264" name="矩形 223263"/>
            <p:cNvSpPr/>
            <p:nvPr/>
          </p:nvSpPr>
          <p:spPr>
            <a:xfrm>
              <a:off x="2948" y="2290"/>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5" name="矩形 223264"/>
            <p:cNvSpPr/>
            <p:nvPr/>
          </p:nvSpPr>
          <p:spPr>
            <a:xfrm>
              <a:off x="2948" y="152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6" name="矩形 223265"/>
            <p:cNvSpPr/>
            <p:nvPr/>
          </p:nvSpPr>
          <p:spPr>
            <a:xfrm>
              <a:off x="2948" y="3040"/>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7" name="矩形 223266"/>
            <p:cNvSpPr/>
            <p:nvPr/>
          </p:nvSpPr>
          <p:spPr>
            <a:xfrm>
              <a:off x="3668" y="227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8" name="矩形 223267"/>
            <p:cNvSpPr/>
            <p:nvPr/>
          </p:nvSpPr>
          <p:spPr>
            <a:xfrm>
              <a:off x="2175" y="2303"/>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69" name="矩形 223268"/>
            <p:cNvSpPr/>
            <p:nvPr/>
          </p:nvSpPr>
          <p:spPr>
            <a:xfrm>
              <a:off x="3668" y="152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0" name="矩形 223269"/>
            <p:cNvSpPr/>
            <p:nvPr/>
          </p:nvSpPr>
          <p:spPr>
            <a:xfrm>
              <a:off x="2162" y="1528"/>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1" name="矩形 223270"/>
            <p:cNvSpPr/>
            <p:nvPr/>
          </p:nvSpPr>
          <p:spPr>
            <a:xfrm>
              <a:off x="2162" y="3027"/>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2" name="矩形 223271"/>
            <p:cNvSpPr/>
            <p:nvPr/>
          </p:nvSpPr>
          <p:spPr>
            <a:xfrm>
              <a:off x="3681" y="3040"/>
              <a:ext cx="214" cy="240"/>
            </a:xfrm>
            <a:prstGeom prst="rect">
              <a:avLst/>
            </a:prstGeom>
            <a:noFill/>
            <a:ln w="9525">
              <a:noFill/>
            </a:ln>
          </p:spPr>
          <p:txBody>
            <a:bodyPr wrap="none" lIns="0" tIns="0" rIns="0" bIns="0">
              <a:spAutoFit/>
            </a:bodyPr>
            <a:lstStyle/>
            <a:p>
              <a:pPr algn="l"/>
              <a:r>
                <a:rPr lang="en-US" altLang="zh-CN" sz="2500" b="1">
                  <a:solidFill>
                    <a:srgbClr val="400000"/>
                  </a:solidFill>
                  <a:latin typeface="Times New Roman" panose="02020603050405020304" pitchFamily="18" charset="0"/>
                </a:rPr>
                <a:t>+4</a:t>
              </a:r>
              <a:endParaRPr lang="en-US" altLang="zh-CN">
                <a:latin typeface="Times New Roman" panose="02020603050405020304" pitchFamily="18" charset="0"/>
              </a:endParaRPr>
            </a:p>
          </p:txBody>
        </p:sp>
        <p:sp>
          <p:nvSpPr>
            <p:cNvPr id="223273" name="椭圆 223272"/>
            <p:cNvSpPr/>
            <p:nvPr/>
          </p:nvSpPr>
          <p:spPr>
            <a:xfrm>
              <a:off x="2882" y="2228"/>
              <a:ext cx="373" cy="349"/>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74" name="椭圆 223273"/>
            <p:cNvSpPr/>
            <p:nvPr/>
          </p:nvSpPr>
          <p:spPr>
            <a:xfrm>
              <a:off x="2882" y="2228"/>
              <a:ext cx="373" cy="349"/>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75" name="椭圆 223274"/>
            <p:cNvSpPr/>
            <p:nvPr/>
          </p:nvSpPr>
          <p:spPr>
            <a:xfrm>
              <a:off x="3015" y="261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6" name="椭圆 223275"/>
            <p:cNvSpPr/>
            <p:nvPr/>
          </p:nvSpPr>
          <p:spPr>
            <a:xfrm>
              <a:off x="2735" y="2353"/>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7" name="椭圆 223276"/>
            <p:cNvSpPr/>
            <p:nvPr/>
          </p:nvSpPr>
          <p:spPr>
            <a:xfrm>
              <a:off x="3282" y="234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8" name="椭圆 223277"/>
            <p:cNvSpPr/>
            <p:nvPr/>
          </p:nvSpPr>
          <p:spPr>
            <a:xfrm>
              <a:off x="3015" y="207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79" name="椭圆 223278"/>
            <p:cNvSpPr/>
            <p:nvPr/>
          </p:nvSpPr>
          <p:spPr>
            <a:xfrm>
              <a:off x="2735" y="159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0" name="椭圆 223279"/>
            <p:cNvSpPr/>
            <p:nvPr/>
          </p:nvSpPr>
          <p:spPr>
            <a:xfrm>
              <a:off x="3015" y="185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1" name="椭圆 223280"/>
            <p:cNvSpPr/>
            <p:nvPr/>
          </p:nvSpPr>
          <p:spPr>
            <a:xfrm>
              <a:off x="3015" y="131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2" name="椭圆 223281"/>
            <p:cNvSpPr/>
            <p:nvPr/>
          </p:nvSpPr>
          <p:spPr>
            <a:xfrm>
              <a:off x="3282" y="157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3" name="椭圆 223282"/>
            <p:cNvSpPr/>
            <p:nvPr/>
          </p:nvSpPr>
          <p:spPr>
            <a:xfrm>
              <a:off x="2882" y="14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84" name="椭圆 223283"/>
            <p:cNvSpPr/>
            <p:nvPr/>
          </p:nvSpPr>
          <p:spPr>
            <a:xfrm>
              <a:off x="2882" y="14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85" name="椭圆 223284"/>
            <p:cNvSpPr/>
            <p:nvPr/>
          </p:nvSpPr>
          <p:spPr>
            <a:xfrm>
              <a:off x="3015" y="282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6" name="椭圆 223285"/>
            <p:cNvSpPr/>
            <p:nvPr/>
          </p:nvSpPr>
          <p:spPr>
            <a:xfrm>
              <a:off x="3282" y="30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7" name="椭圆 223286"/>
            <p:cNvSpPr/>
            <p:nvPr/>
          </p:nvSpPr>
          <p:spPr>
            <a:xfrm>
              <a:off x="2882" y="2977"/>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88" name="椭圆 223287"/>
            <p:cNvSpPr/>
            <p:nvPr/>
          </p:nvSpPr>
          <p:spPr>
            <a:xfrm>
              <a:off x="3015" y="336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89" name="椭圆 223288"/>
            <p:cNvSpPr/>
            <p:nvPr/>
          </p:nvSpPr>
          <p:spPr>
            <a:xfrm>
              <a:off x="2882" y="2977"/>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90" name="椭圆 223289"/>
            <p:cNvSpPr/>
            <p:nvPr/>
          </p:nvSpPr>
          <p:spPr>
            <a:xfrm>
              <a:off x="2735" y="3102"/>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1" name="椭圆 223290"/>
            <p:cNvSpPr/>
            <p:nvPr/>
          </p:nvSpPr>
          <p:spPr>
            <a:xfrm>
              <a:off x="3602" y="221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292" name="椭圆 223291"/>
            <p:cNvSpPr/>
            <p:nvPr/>
          </p:nvSpPr>
          <p:spPr>
            <a:xfrm>
              <a:off x="3602" y="221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293" name="椭圆 223292"/>
            <p:cNvSpPr/>
            <p:nvPr/>
          </p:nvSpPr>
          <p:spPr>
            <a:xfrm>
              <a:off x="3455" y="234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4" name="椭圆 223293"/>
            <p:cNvSpPr/>
            <p:nvPr/>
          </p:nvSpPr>
          <p:spPr>
            <a:xfrm>
              <a:off x="4001" y="2328"/>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5" name="椭圆 223294"/>
            <p:cNvSpPr/>
            <p:nvPr/>
          </p:nvSpPr>
          <p:spPr>
            <a:xfrm>
              <a:off x="3735" y="206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6" name="椭圆 223295"/>
            <p:cNvSpPr/>
            <p:nvPr/>
          </p:nvSpPr>
          <p:spPr>
            <a:xfrm>
              <a:off x="3735" y="2602"/>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7" name="椭圆 223296"/>
            <p:cNvSpPr/>
            <p:nvPr/>
          </p:nvSpPr>
          <p:spPr>
            <a:xfrm>
              <a:off x="2242" y="209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8" name="椭圆 223297"/>
            <p:cNvSpPr/>
            <p:nvPr/>
          </p:nvSpPr>
          <p:spPr>
            <a:xfrm>
              <a:off x="2242" y="262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299" name="椭圆 223298"/>
            <p:cNvSpPr/>
            <p:nvPr/>
          </p:nvSpPr>
          <p:spPr>
            <a:xfrm>
              <a:off x="2508" y="2353"/>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0" name="椭圆 223299"/>
            <p:cNvSpPr/>
            <p:nvPr/>
          </p:nvSpPr>
          <p:spPr>
            <a:xfrm>
              <a:off x="2109" y="2240"/>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01" name="椭圆 223300"/>
            <p:cNvSpPr/>
            <p:nvPr/>
          </p:nvSpPr>
          <p:spPr>
            <a:xfrm>
              <a:off x="2109" y="2240"/>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02" name="椭圆 223301"/>
            <p:cNvSpPr/>
            <p:nvPr/>
          </p:nvSpPr>
          <p:spPr>
            <a:xfrm>
              <a:off x="1962" y="236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3" name="椭圆 223302"/>
            <p:cNvSpPr/>
            <p:nvPr/>
          </p:nvSpPr>
          <p:spPr>
            <a:xfrm>
              <a:off x="3455" y="159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4" name="椭圆 223303"/>
            <p:cNvSpPr/>
            <p:nvPr/>
          </p:nvSpPr>
          <p:spPr>
            <a:xfrm>
              <a:off x="3602" y="14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05" name="椭圆 223304"/>
            <p:cNvSpPr/>
            <p:nvPr/>
          </p:nvSpPr>
          <p:spPr>
            <a:xfrm>
              <a:off x="4001" y="157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6" name="椭圆 223305"/>
            <p:cNvSpPr/>
            <p:nvPr/>
          </p:nvSpPr>
          <p:spPr>
            <a:xfrm>
              <a:off x="3735" y="131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7" name="椭圆 223306"/>
            <p:cNvSpPr/>
            <p:nvPr/>
          </p:nvSpPr>
          <p:spPr>
            <a:xfrm>
              <a:off x="3735" y="185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08" name="椭圆 223307"/>
            <p:cNvSpPr/>
            <p:nvPr/>
          </p:nvSpPr>
          <p:spPr>
            <a:xfrm>
              <a:off x="3602" y="14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09" name="椭圆 223308"/>
            <p:cNvSpPr/>
            <p:nvPr/>
          </p:nvSpPr>
          <p:spPr>
            <a:xfrm>
              <a:off x="2229" y="131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0" name="椭圆 223309"/>
            <p:cNvSpPr/>
            <p:nvPr/>
          </p:nvSpPr>
          <p:spPr>
            <a:xfrm>
              <a:off x="2095" y="14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11" name="椭圆 223310"/>
            <p:cNvSpPr/>
            <p:nvPr/>
          </p:nvSpPr>
          <p:spPr>
            <a:xfrm>
              <a:off x="2495" y="157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2" name="椭圆 223311"/>
            <p:cNvSpPr/>
            <p:nvPr/>
          </p:nvSpPr>
          <p:spPr>
            <a:xfrm>
              <a:off x="2229" y="185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3" name="椭圆 223312"/>
            <p:cNvSpPr/>
            <p:nvPr/>
          </p:nvSpPr>
          <p:spPr>
            <a:xfrm>
              <a:off x="1949" y="15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4" name="椭圆 223313"/>
            <p:cNvSpPr/>
            <p:nvPr/>
          </p:nvSpPr>
          <p:spPr>
            <a:xfrm>
              <a:off x="2095" y="14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15" name="椭圆 223314"/>
            <p:cNvSpPr/>
            <p:nvPr/>
          </p:nvSpPr>
          <p:spPr>
            <a:xfrm>
              <a:off x="2229" y="3352"/>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6" name="椭圆 223315"/>
            <p:cNvSpPr/>
            <p:nvPr/>
          </p:nvSpPr>
          <p:spPr>
            <a:xfrm>
              <a:off x="2229" y="281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7" name="椭圆 223316"/>
            <p:cNvSpPr/>
            <p:nvPr/>
          </p:nvSpPr>
          <p:spPr>
            <a:xfrm>
              <a:off x="2495" y="307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18" name="椭圆 223317"/>
            <p:cNvSpPr/>
            <p:nvPr/>
          </p:nvSpPr>
          <p:spPr>
            <a:xfrm>
              <a:off x="2095" y="2965"/>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223319" name="椭圆 223318"/>
            <p:cNvSpPr/>
            <p:nvPr/>
          </p:nvSpPr>
          <p:spPr>
            <a:xfrm>
              <a:off x="2095" y="2965"/>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20" name="椭圆 223319"/>
            <p:cNvSpPr/>
            <p:nvPr/>
          </p:nvSpPr>
          <p:spPr>
            <a:xfrm>
              <a:off x="1949" y="30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1" name="椭圆 223320"/>
            <p:cNvSpPr/>
            <p:nvPr/>
          </p:nvSpPr>
          <p:spPr>
            <a:xfrm>
              <a:off x="3615" y="2977"/>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223322" name="椭圆 223321"/>
            <p:cNvSpPr/>
            <p:nvPr/>
          </p:nvSpPr>
          <p:spPr>
            <a:xfrm>
              <a:off x="4015" y="3090"/>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3" name="椭圆 223322"/>
            <p:cNvSpPr/>
            <p:nvPr/>
          </p:nvSpPr>
          <p:spPr>
            <a:xfrm>
              <a:off x="3748" y="2827"/>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4" name="椭圆 223323"/>
            <p:cNvSpPr/>
            <p:nvPr/>
          </p:nvSpPr>
          <p:spPr>
            <a:xfrm>
              <a:off x="3468" y="3102"/>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5" name="椭圆 223324"/>
            <p:cNvSpPr/>
            <p:nvPr/>
          </p:nvSpPr>
          <p:spPr>
            <a:xfrm>
              <a:off x="3748" y="336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223326" name="椭圆 223325"/>
            <p:cNvSpPr/>
            <p:nvPr/>
          </p:nvSpPr>
          <p:spPr>
            <a:xfrm>
              <a:off x="3615" y="2977"/>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grpSp>
      <p:sp>
        <p:nvSpPr>
          <p:cNvPr id="2" name="文本框 1"/>
          <p:cNvSpPr txBox="1"/>
          <p:nvPr/>
        </p:nvSpPr>
        <p:spPr>
          <a:xfrm>
            <a:off x="322580" y="1383030"/>
            <a:ext cx="3998595" cy="4831080"/>
          </a:xfrm>
          <a:prstGeom prst="rect">
            <a:avLst/>
          </a:prstGeom>
          <a:noFill/>
        </p:spPr>
        <p:txBody>
          <a:bodyPr wrap="square" rtlCol="0" anchor="t">
            <a:spAutoFit/>
          </a:bodyPr>
          <a:p>
            <a:r>
              <a:rPr lang="zh-CN" altLang="en-US" sz="2800" b="1"/>
              <a:t>共价键</a:t>
            </a:r>
            <a:r>
              <a:rPr lang="zh-CN" altLang="en-US" sz="2800"/>
              <a:t>（covalent bond），是化学键的一种，两个或多个原子共同使用它们的外层电子，在理想情况下达到电子饱和的状态，由此组成比较稳定的化学结构。像这样由几个相邻原子通过共用电子并与共用电子之间形成的一种强烈作用叫做共价键。</a:t>
            </a:r>
            <a:endParaRPr lang="zh-CN"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文本框 530434"/>
          <p:cNvSpPr txBox="1"/>
          <p:nvPr/>
        </p:nvSpPr>
        <p:spPr>
          <a:xfrm>
            <a:off x="746125" y="1042988"/>
            <a:ext cx="6510338" cy="457200"/>
          </a:xfrm>
          <a:prstGeom prst="rect">
            <a:avLst/>
          </a:prstGeom>
          <a:noFill/>
          <a:ln w="12700">
            <a:noFill/>
          </a:ln>
        </p:spPr>
        <p:txBody>
          <a:bodyPr>
            <a:spAutoFit/>
          </a:bodyPr>
          <a:lstStyle/>
          <a:p>
            <a:pPr>
              <a:spcBef>
                <a:spcPct val="50000"/>
              </a:spcBef>
            </a:pPr>
            <a:r>
              <a:rPr lang="en-US" altLang="zh-CN" sz="2400" b="1" dirty="0">
                <a:solidFill>
                  <a:srgbClr val="993366"/>
                </a:solidFill>
                <a:latin typeface="黑体" panose="02010609060101010101" pitchFamily="2" charset="-122"/>
                <a:ea typeface="黑体" panose="02010609060101010101" pitchFamily="2" charset="-122"/>
              </a:rPr>
              <a:t>(1) </a:t>
            </a:r>
            <a:r>
              <a:rPr lang="zh-CN" altLang="en-US" sz="2400" b="1" dirty="0">
                <a:solidFill>
                  <a:srgbClr val="993366"/>
                </a:solidFill>
                <a:latin typeface="黑体" panose="02010609060101010101" pitchFamily="2" charset="-122"/>
                <a:ea typeface="黑体" panose="02010609060101010101" pitchFamily="2" charset="-122"/>
              </a:rPr>
              <a:t>输入特性曲线</a:t>
            </a:r>
            <a:r>
              <a:rPr lang="zh-CN" altLang="zh-CN" sz="2400" i="1" dirty="0">
                <a:latin typeface="黑体" panose="02010609060101010101" pitchFamily="2" charset="-122"/>
                <a:ea typeface="黑体" panose="02010609060101010101" pitchFamily="2" charset="-122"/>
              </a:rPr>
              <a:t>     </a:t>
            </a:r>
            <a:r>
              <a:rPr lang="en-US" altLang="zh-CN" sz="2400" b="1" i="1">
                <a:solidFill>
                  <a:srgbClr val="660033"/>
                </a:solidFill>
                <a:latin typeface="Times New Roman" panose="02020603050405020304" pitchFamily="18" charset="0"/>
                <a:ea typeface="黑体" panose="02010609060101010101" pitchFamily="2" charset="-122"/>
              </a:rPr>
              <a:t>i</a:t>
            </a:r>
            <a:r>
              <a:rPr lang="en-US" altLang="zh-CN" sz="2400" b="1" baseline="-25000">
                <a:solidFill>
                  <a:srgbClr val="660033"/>
                </a:solidFill>
                <a:latin typeface="Times New Roman" panose="02020603050405020304" pitchFamily="18" charset="0"/>
                <a:ea typeface="黑体" panose="02010609060101010101" pitchFamily="2" charset="-122"/>
              </a:rPr>
              <a:t>B</a:t>
            </a:r>
            <a:r>
              <a:rPr lang="en-US" altLang="zh-CN" sz="2400" b="1">
                <a:solidFill>
                  <a:srgbClr val="660033"/>
                </a:solidFill>
                <a:latin typeface="Times New Roman" panose="02020603050405020304" pitchFamily="18" charset="0"/>
                <a:ea typeface="黑体" panose="02010609060101010101" pitchFamily="2" charset="-122"/>
              </a:rPr>
              <a:t>=</a:t>
            </a:r>
            <a:r>
              <a:rPr lang="en-US" altLang="zh-CN" sz="2400" b="1" i="1">
                <a:solidFill>
                  <a:srgbClr val="660033"/>
                </a:solidFill>
                <a:latin typeface="Times New Roman" panose="02020603050405020304" pitchFamily="18" charset="0"/>
                <a:ea typeface="黑体" panose="02010609060101010101" pitchFamily="2" charset="-122"/>
              </a:rPr>
              <a:t>f </a:t>
            </a:r>
            <a:r>
              <a:rPr lang="en-US" altLang="zh-CN" sz="2400" b="1">
                <a:solidFill>
                  <a:srgbClr val="660033"/>
                </a:solidFill>
                <a:latin typeface="Times New Roman" panose="02020603050405020304" pitchFamily="18" charset="0"/>
                <a:ea typeface="黑体" panose="02010609060101010101" pitchFamily="2" charset="-122"/>
              </a:rPr>
              <a:t>(</a:t>
            </a:r>
            <a:r>
              <a:rPr lang="en-US" altLang="zh-CN" sz="2400" b="1" i="1" err="1">
                <a:solidFill>
                  <a:srgbClr val="660033"/>
                </a:solidFill>
                <a:latin typeface="Times New Roman" panose="02020603050405020304" pitchFamily="18" charset="0"/>
                <a:ea typeface="黑体" panose="02010609060101010101" pitchFamily="2" charset="-122"/>
              </a:rPr>
              <a:t>u</a:t>
            </a:r>
            <a:r>
              <a:rPr lang="en-US" altLang="zh-CN" sz="2400" b="1" baseline="-25000" err="1">
                <a:solidFill>
                  <a:srgbClr val="660033"/>
                </a:solidFill>
                <a:latin typeface="Times New Roman" panose="02020603050405020304" pitchFamily="18" charset="0"/>
                <a:ea typeface="黑体" panose="02010609060101010101" pitchFamily="2" charset="-122"/>
              </a:rPr>
              <a:t>BE</a:t>
            </a:r>
            <a:r>
              <a:rPr lang="en-US" altLang="zh-CN" sz="2400" b="1">
                <a:solidFill>
                  <a:srgbClr val="660033"/>
                </a:solidFill>
                <a:latin typeface="Times New Roman" panose="02020603050405020304" pitchFamily="18" charset="0"/>
                <a:ea typeface="黑体" panose="02010609060101010101" pitchFamily="2" charset="-122"/>
              </a:rPr>
              <a:t>)</a:t>
            </a:r>
            <a:r>
              <a:rPr lang="en-US" altLang="zh-CN" sz="2400" b="1">
                <a:solidFill>
                  <a:srgbClr val="660033"/>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b="1">
                <a:solidFill>
                  <a:srgbClr val="660033"/>
                </a:solidFill>
                <a:latin typeface="Times New Roman" panose="02020603050405020304" pitchFamily="18" charset="0"/>
                <a:ea typeface="黑体" panose="02010609060101010101" pitchFamily="2" charset="-122"/>
              </a:rPr>
              <a:t> </a:t>
            </a:r>
            <a:r>
              <a:rPr lang="en-US" altLang="zh-CN" sz="2400" b="1" i="1" err="1">
                <a:solidFill>
                  <a:srgbClr val="660033"/>
                </a:solidFill>
                <a:latin typeface="Times New Roman" panose="02020603050405020304" pitchFamily="18" charset="0"/>
                <a:ea typeface="黑体" panose="02010609060101010101" pitchFamily="2" charset="-122"/>
              </a:rPr>
              <a:t>u</a:t>
            </a:r>
            <a:r>
              <a:rPr lang="en-US" altLang="zh-CN" sz="2400" b="1" baseline="-25000" err="1">
                <a:solidFill>
                  <a:srgbClr val="660033"/>
                </a:solidFill>
                <a:latin typeface="Times New Roman" panose="02020603050405020304" pitchFamily="18" charset="0"/>
                <a:ea typeface="黑体" panose="02010609060101010101" pitchFamily="2" charset="-122"/>
              </a:rPr>
              <a:t>CE</a:t>
            </a:r>
            <a:r>
              <a:rPr lang="en-US" altLang="zh-CN" sz="2400" b="1" baseline="-10000">
                <a:solidFill>
                  <a:srgbClr val="660033"/>
                </a:solidFill>
                <a:latin typeface="Times New Roman" panose="02020603050405020304" pitchFamily="18" charset="0"/>
                <a:ea typeface="黑体" panose="02010609060101010101" pitchFamily="2" charset="-122"/>
              </a:rPr>
              <a:t>=const</a:t>
            </a:r>
            <a:endParaRPr lang="en-US" altLang="zh-CN" sz="2400" b="1" baseline="-10000">
              <a:solidFill>
                <a:srgbClr val="660033"/>
              </a:solidFill>
              <a:latin typeface="Times New Roman" panose="02020603050405020304" pitchFamily="18" charset="0"/>
              <a:ea typeface="黑体" panose="02010609060101010101" pitchFamily="2" charset="-122"/>
            </a:endParaRPr>
          </a:p>
        </p:txBody>
      </p:sp>
      <p:pic>
        <p:nvPicPr>
          <p:cNvPr id="530436" name="图片 530435"/>
          <p:cNvPicPr>
            <a:picLocks noChangeAspect="1"/>
          </p:cNvPicPr>
          <p:nvPr/>
        </p:nvPicPr>
        <p:blipFill>
          <a:blip r:embed="rId1"/>
          <a:stretch>
            <a:fillRect/>
          </a:stretch>
        </p:blipFill>
        <p:spPr>
          <a:xfrm>
            <a:off x="836613" y="1898650"/>
            <a:ext cx="3124200" cy="2701925"/>
          </a:xfrm>
          <a:prstGeom prst="rect">
            <a:avLst/>
          </a:prstGeom>
          <a:noFill/>
          <a:ln w="12700">
            <a:noFill/>
          </a:ln>
        </p:spPr>
      </p:pic>
      <p:sp>
        <p:nvSpPr>
          <p:cNvPr id="530437" name="文本占位符 530436"/>
          <p:cNvSpPr>
            <a:spLocks noGrp="1"/>
          </p:cNvSpPr>
          <p:nvPr>
            <p:ph type="body" idx="1"/>
          </p:nvPr>
        </p:nvSpPr>
        <p:spPr>
          <a:xfrm>
            <a:off x="381000" y="4953000"/>
            <a:ext cx="7467600" cy="457200"/>
          </a:xfrm>
          <a:noFill/>
          <a:ln>
            <a:noFill/>
          </a:ln>
        </p:spPr>
        <p:txBody>
          <a:bodyPr lIns="92075" tIns="46038" rIns="92075" bIns="46038"/>
          <a:lstStyle/>
          <a:p>
            <a:pPr>
              <a:lnSpc>
                <a:spcPct val="110000"/>
              </a:lnSpc>
              <a:buNone/>
            </a:pPr>
            <a:r>
              <a:rPr lang="zh-CN" altLang="en-US" sz="2000" b="1" dirty="0">
                <a:solidFill>
                  <a:srgbClr val="3333CC"/>
                </a:solidFill>
              </a:rPr>
              <a:t>（</a:t>
            </a:r>
            <a:r>
              <a:rPr lang="en-US" altLang="zh-CN" sz="2000" b="1" dirty="0">
                <a:solidFill>
                  <a:srgbClr val="3333CC"/>
                </a:solidFill>
              </a:rPr>
              <a:t>1</a:t>
            </a:r>
            <a:r>
              <a:rPr lang="zh-CN" altLang="en-US" sz="2000" b="1" dirty="0">
                <a:solidFill>
                  <a:srgbClr val="3333CC"/>
                </a:solidFill>
              </a:rPr>
              <a:t>）</a:t>
            </a:r>
            <a:r>
              <a:rPr lang="en-US" altLang="zh-CN" sz="2000" b="1" i="1" err="1">
                <a:solidFill>
                  <a:srgbClr val="3333CC"/>
                </a:solidFill>
              </a:rPr>
              <a:t>u</a:t>
            </a:r>
            <a:r>
              <a:rPr lang="en-US" altLang="zh-CN" sz="2000" b="1" baseline="-25000" err="1">
                <a:solidFill>
                  <a:srgbClr val="3333CC"/>
                </a:solidFill>
              </a:rPr>
              <a:t>CE</a:t>
            </a:r>
            <a:r>
              <a:rPr lang="en-US" altLang="zh-CN" sz="2000" b="1" dirty="0">
                <a:solidFill>
                  <a:srgbClr val="3333CC"/>
                </a:solidFill>
              </a:rPr>
              <a:t>=0V</a:t>
            </a:r>
            <a:r>
              <a:rPr lang="zh-CN" altLang="en-US" sz="2000" b="1" dirty="0">
                <a:solidFill>
                  <a:srgbClr val="3333CC"/>
                </a:solidFill>
              </a:rPr>
              <a:t>时，相当于两个</a:t>
            </a:r>
            <a:r>
              <a:rPr lang="en-US" altLang="zh-CN" sz="2000" b="1" dirty="0">
                <a:solidFill>
                  <a:srgbClr val="3333CC"/>
                </a:solidFill>
              </a:rPr>
              <a:t>PN</a:t>
            </a:r>
            <a:r>
              <a:rPr lang="zh-CN" altLang="en-US" sz="2000" b="1" dirty="0">
                <a:solidFill>
                  <a:srgbClr val="3333CC"/>
                </a:solidFill>
              </a:rPr>
              <a:t>结并联。等同</a:t>
            </a:r>
            <a:r>
              <a:rPr lang="en-US" altLang="zh-CN" sz="2000" b="1" dirty="0">
                <a:solidFill>
                  <a:srgbClr val="3333CC"/>
                </a:solidFill>
              </a:rPr>
              <a:t>PN</a:t>
            </a:r>
            <a:r>
              <a:rPr lang="zh-CN" altLang="en-US" sz="2000" b="1" dirty="0">
                <a:solidFill>
                  <a:srgbClr val="3333CC"/>
                </a:solidFill>
              </a:rPr>
              <a:t>结的特性曲线</a:t>
            </a:r>
            <a:endParaRPr lang="zh-CN" altLang="en-US" sz="2000" b="1" dirty="0">
              <a:solidFill>
                <a:srgbClr val="3333CC"/>
              </a:solidFill>
            </a:endParaRPr>
          </a:p>
        </p:txBody>
      </p:sp>
      <p:pic>
        <p:nvPicPr>
          <p:cNvPr id="530438" name="图片 530437"/>
          <p:cNvPicPr>
            <a:picLocks noChangeAspect="1"/>
          </p:cNvPicPr>
          <p:nvPr/>
        </p:nvPicPr>
        <p:blipFill>
          <a:blip r:embed="rId2"/>
          <a:stretch>
            <a:fillRect/>
          </a:stretch>
        </p:blipFill>
        <p:spPr>
          <a:xfrm>
            <a:off x="4419600" y="1752600"/>
            <a:ext cx="3617913" cy="3146425"/>
          </a:xfrm>
          <a:prstGeom prst="rect">
            <a:avLst/>
          </a:prstGeom>
          <a:noFill/>
          <a:ln w="9525">
            <a:noFill/>
          </a:ln>
        </p:spPr>
      </p:pic>
      <p:pic>
        <p:nvPicPr>
          <p:cNvPr id="530439" name="图片 530438"/>
          <p:cNvPicPr>
            <a:picLocks noChangeAspect="1"/>
          </p:cNvPicPr>
          <p:nvPr/>
        </p:nvPicPr>
        <p:blipFill>
          <a:blip r:embed="rId3"/>
          <a:stretch>
            <a:fillRect/>
          </a:stretch>
        </p:blipFill>
        <p:spPr>
          <a:xfrm>
            <a:off x="4762500" y="2305050"/>
            <a:ext cx="1339850" cy="2278063"/>
          </a:xfrm>
          <a:prstGeom prst="rect">
            <a:avLst/>
          </a:prstGeom>
          <a:noFill/>
          <a:ln w="9525">
            <a:noFill/>
          </a:ln>
        </p:spPr>
      </p:pic>
      <p:pic>
        <p:nvPicPr>
          <p:cNvPr id="530440" name="图片 530439"/>
          <p:cNvPicPr>
            <a:picLocks noChangeAspect="1"/>
          </p:cNvPicPr>
          <p:nvPr/>
        </p:nvPicPr>
        <p:blipFill>
          <a:blip r:embed="rId4"/>
          <a:stretch>
            <a:fillRect/>
          </a:stretch>
        </p:blipFill>
        <p:spPr>
          <a:xfrm>
            <a:off x="5410200" y="2286000"/>
            <a:ext cx="1933575" cy="2278063"/>
          </a:xfrm>
          <a:prstGeom prst="rect">
            <a:avLst/>
          </a:prstGeom>
          <a:noFill/>
          <a:ln w="9525">
            <a:noFill/>
          </a:ln>
        </p:spPr>
      </p:pic>
      <p:pic>
        <p:nvPicPr>
          <p:cNvPr id="530441" name="图片 530440"/>
          <p:cNvPicPr>
            <a:picLocks noChangeAspect="1"/>
          </p:cNvPicPr>
          <p:nvPr/>
        </p:nvPicPr>
        <p:blipFill>
          <a:blip r:embed="rId5"/>
          <a:stretch>
            <a:fillRect/>
          </a:stretch>
        </p:blipFill>
        <p:spPr>
          <a:xfrm>
            <a:off x="5695950" y="2286000"/>
            <a:ext cx="604838" cy="2078038"/>
          </a:xfrm>
          <a:prstGeom prst="rect">
            <a:avLst/>
          </a:prstGeom>
          <a:noFill/>
          <a:ln w="9525">
            <a:noFill/>
          </a:ln>
        </p:spPr>
      </p:pic>
      <p:sp>
        <p:nvSpPr>
          <p:cNvPr id="530442" name="矩形 530441"/>
          <p:cNvSpPr/>
          <p:nvPr/>
        </p:nvSpPr>
        <p:spPr>
          <a:xfrm>
            <a:off x="381000" y="6324600"/>
            <a:ext cx="8458200" cy="533400"/>
          </a:xfrm>
          <a:prstGeom prst="rect">
            <a:avLst/>
          </a:prstGeom>
          <a:noFill/>
          <a:ln w="9525">
            <a:noFill/>
          </a:ln>
        </p:spPr>
        <p:txBody>
          <a:bodyPr lIns="92075" tIns="46038" rIns="92075" bIns="46038"/>
          <a:lstStyle/>
          <a:p>
            <a:pPr marL="342900" indent="-342900">
              <a:lnSpc>
                <a:spcPct val="110000"/>
              </a:lnSpc>
              <a:spcBef>
                <a:spcPct val="20000"/>
              </a:spcBef>
            </a:pPr>
            <a:r>
              <a:rPr lang="zh-CN" altLang="en-US" sz="2000" b="1" dirty="0">
                <a:solidFill>
                  <a:schemeClr val="tx2"/>
                </a:solidFill>
                <a:latin typeface="Times New Roman" panose="02020603050405020304" pitchFamily="18" charset="0"/>
              </a:rPr>
              <a:t>（</a:t>
            </a:r>
            <a:r>
              <a:rPr lang="en-US" altLang="zh-CN" sz="2000" b="1" dirty="0">
                <a:solidFill>
                  <a:schemeClr val="tx2"/>
                </a:solidFill>
                <a:latin typeface="Times New Roman" panose="02020603050405020304" pitchFamily="18" charset="0"/>
              </a:rPr>
              <a:t>3</a:t>
            </a:r>
            <a:r>
              <a:rPr lang="zh-CN" altLang="en-US" sz="2000" b="1" dirty="0">
                <a:solidFill>
                  <a:schemeClr val="tx2"/>
                </a:solidFill>
                <a:latin typeface="Times New Roman" panose="02020603050405020304" pitchFamily="18" charset="0"/>
              </a:rPr>
              <a:t>）</a:t>
            </a:r>
            <a:r>
              <a:rPr lang="en-US" altLang="zh-CN" sz="2000" b="1" i="1" err="1">
                <a:solidFill>
                  <a:schemeClr val="tx2"/>
                </a:solidFill>
                <a:latin typeface="Times New Roman" panose="02020603050405020304" pitchFamily="18" charset="0"/>
              </a:rPr>
              <a:t>u</a:t>
            </a:r>
            <a:r>
              <a:rPr lang="en-US" altLang="zh-CN" sz="2000" b="1" baseline="-25000" err="1">
                <a:solidFill>
                  <a:schemeClr val="tx2"/>
                </a:solidFill>
                <a:latin typeface="Times New Roman" panose="02020603050405020304" pitchFamily="18" charset="0"/>
              </a:rPr>
              <a:t>CE</a:t>
            </a:r>
            <a:r>
              <a:rPr lang="en-US" altLang="zh-CN" sz="2000" b="1" baseline="-25000">
                <a:solidFill>
                  <a:schemeClr val="tx2"/>
                </a:solidFill>
                <a:latin typeface="Times New Roman" panose="02020603050405020304" pitchFamily="18" charset="0"/>
              </a:rPr>
              <a:t> </a:t>
            </a:r>
            <a:r>
              <a:rPr lang="en-US" altLang="zh-CN" sz="2000" b="1">
                <a:solidFill>
                  <a:srgbClr val="FF0000"/>
                </a:solidFill>
                <a:latin typeface="Times New Roman" panose="02020603050405020304" pitchFamily="18" charset="0"/>
              </a:rPr>
              <a:t>≥1V</a:t>
            </a:r>
            <a:r>
              <a:rPr lang="zh-CN" altLang="en-US" sz="2000" b="1" dirty="0">
                <a:solidFill>
                  <a:schemeClr val="tx2"/>
                </a:solidFill>
                <a:latin typeface="Times New Roman" panose="02020603050405020304" pitchFamily="18" charset="0"/>
              </a:rPr>
              <a:t>再增加时，曲线右移很不明显。</a:t>
            </a:r>
            <a:r>
              <a:rPr lang="zh-CN" altLang="en-US" sz="2000" b="1" dirty="0">
                <a:solidFill>
                  <a:schemeClr val="tx2"/>
                </a:solidFill>
                <a:latin typeface="宋体" panose="02010600030101010101" pitchFamily="2" charset="-122"/>
              </a:rPr>
              <a:t>	</a:t>
            </a:r>
            <a:endParaRPr lang="zh-CN" altLang="en-US" sz="2000" b="1" dirty="0">
              <a:solidFill>
                <a:schemeClr val="tx2"/>
              </a:solidFill>
              <a:latin typeface="宋体" panose="02010600030101010101" pitchFamily="2" charset="-122"/>
            </a:endParaRPr>
          </a:p>
        </p:txBody>
      </p:sp>
      <p:sp>
        <p:nvSpPr>
          <p:cNvPr id="530443" name="矩形 530442"/>
          <p:cNvSpPr/>
          <p:nvPr/>
        </p:nvSpPr>
        <p:spPr>
          <a:xfrm>
            <a:off x="381000" y="5410200"/>
            <a:ext cx="8458200" cy="762000"/>
          </a:xfrm>
          <a:prstGeom prst="rect">
            <a:avLst/>
          </a:prstGeom>
          <a:noFill/>
          <a:ln w="9525">
            <a:noFill/>
          </a:ln>
        </p:spPr>
        <p:txBody>
          <a:bodyPr lIns="92075" tIns="46038" rIns="92075" bIns="46038"/>
          <a:lstStyle/>
          <a:p>
            <a:pPr marL="342900" indent="-342900">
              <a:lnSpc>
                <a:spcPct val="110000"/>
              </a:lnSpc>
              <a:spcBef>
                <a:spcPct val="20000"/>
              </a:spcBef>
            </a:pPr>
            <a:r>
              <a:rPr lang="zh-CN" altLang="en-US" sz="2000" b="1" dirty="0">
                <a:solidFill>
                  <a:srgbClr val="FF0000"/>
                </a:solidFill>
                <a:latin typeface="Times New Roman" panose="02020603050405020304" pitchFamily="18" charset="0"/>
              </a:rPr>
              <a:t>（</a:t>
            </a:r>
            <a:r>
              <a:rPr lang="en-US" altLang="zh-CN" sz="2000" b="1" dirty="0">
                <a:solidFill>
                  <a:srgbClr val="FF0000"/>
                </a:solidFill>
                <a:latin typeface="Times New Roman" panose="02020603050405020304" pitchFamily="18" charset="0"/>
              </a:rPr>
              <a:t>2</a:t>
            </a:r>
            <a:r>
              <a:rPr lang="zh-CN" altLang="en-US" sz="2000" b="1" dirty="0">
                <a:solidFill>
                  <a:srgbClr val="FF0000"/>
                </a:solidFill>
                <a:latin typeface="Times New Roman" panose="02020603050405020304" pitchFamily="18" charset="0"/>
              </a:rPr>
              <a:t>）当</a:t>
            </a:r>
            <a:r>
              <a:rPr lang="en-US" altLang="zh-CN" sz="2000" b="1" i="1" err="1">
                <a:solidFill>
                  <a:srgbClr val="FF0000"/>
                </a:solidFill>
                <a:latin typeface="Times New Roman" panose="02020603050405020304" pitchFamily="18" charset="0"/>
              </a:rPr>
              <a:t>u</a:t>
            </a:r>
            <a:r>
              <a:rPr lang="en-US" altLang="zh-CN" sz="2000" b="1" baseline="-25000" err="1">
                <a:solidFill>
                  <a:srgbClr val="FF0000"/>
                </a:solidFill>
                <a:latin typeface="Times New Roman" panose="02020603050405020304" pitchFamily="18" charset="0"/>
              </a:rPr>
              <a:t>CE</a:t>
            </a:r>
            <a:r>
              <a:rPr lang="en-US" altLang="zh-CN" sz="2000" b="1" dirty="0">
                <a:solidFill>
                  <a:srgbClr val="FF0000"/>
                </a:solidFill>
                <a:latin typeface="Times New Roman" panose="02020603050405020304" pitchFamily="18" charset="0"/>
              </a:rPr>
              <a:t>=1V</a:t>
            </a:r>
            <a:r>
              <a:rPr lang="zh-CN" altLang="en-US" sz="2000" b="1" dirty="0">
                <a:solidFill>
                  <a:srgbClr val="FF0000"/>
                </a:solidFill>
                <a:latin typeface="Times New Roman" panose="02020603050405020304" pitchFamily="18" charset="0"/>
              </a:rPr>
              <a:t>时， 集电结已进入反偏状态，开始收集电子，所以基区复合减少， 在同一</a:t>
            </a:r>
            <a:r>
              <a:rPr lang="en-US" altLang="zh-CN" sz="2000" b="1" i="1" err="1">
                <a:solidFill>
                  <a:srgbClr val="FF0000"/>
                </a:solidFill>
                <a:latin typeface="Times New Roman" panose="02020603050405020304" pitchFamily="18" charset="0"/>
              </a:rPr>
              <a:t>u</a:t>
            </a:r>
            <a:r>
              <a:rPr lang="en-US" altLang="zh-CN" sz="2000" b="1" baseline="-25000" err="1">
                <a:solidFill>
                  <a:srgbClr val="FF0000"/>
                </a:solidFill>
                <a:latin typeface="Times New Roman" panose="02020603050405020304" pitchFamily="18" charset="0"/>
              </a:rPr>
              <a:t>BE</a:t>
            </a: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电压下，</a:t>
            </a:r>
            <a:r>
              <a:rPr lang="en-US" altLang="zh-CN" sz="2000" b="1" i="1">
                <a:solidFill>
                  <a:srgbClr val="FF0000"/>
                </a:solidFill>
                <a:latin typeface="Times New Roman" panose="02020603050405020304" pitchFamily="18" charset="0"/>
              </a:rPr>
              <a:t>i</a:t>
            </a:r>
            <a:r>
              <a:rPr lang="en-US" altLang="zh-CN" sz="2000" b="1" baseline="-25000">
                <a:solidFill>
                  <a:srgbClr val="FF0000"/>
                </a:solidFill>
                <a:latin typeface="Times New Roman" panose="02020603050405020304" pitchFamily="18" charset="0"/>
              </a:rPr>
              <a:t>B</a:t>
            </a: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减小。特性曲线将向右稍微移动一些。</a:t>
            </a:r>
            <a:endParaRPr lang="zh-CN" altLang="en-US" sz="2000" b="1" dirty="0">
              <a:solidFill>
                <a:srgbClr val="FF0000"/>
              </a:solidFill>
              <a:latin typeface="Times New Roman" panose="02020603050405020304" pitchFamily="18" charset="0"/>
            </a:endParaRPr>
          </a:p>
        </p:txBody>
      </p:sp>
      <p:grpSp>
        <p:nvGrpSpPr>
          <p:cNvPr id="530444" name="组合 530443"/>
          <p:cNvGrpSpPr/>
          <p:nvPr/>
        </p:nvGrpSpPr>
        <p:grpSpPr>
          <a:xfrm>
            <a:off x="2819400" y="5257800"/>
            <a:ext cx="2971800" cy="1600200"/>
            <a:chOff x="1968" y="3168"/>
            <a:chExt cx="1872" cy="1008"/>
          </a:xfrm>
        </p:grpSpPr>
        <p:sp>
          <p:nvSpPr>
            <p:cNvPr id="530445" name="矩形 530444"/>
            <p:cNvSpPr/>
            <p:nvPr/>
          </p:nvSpPr>
          <p:spPr>
            <a:xfrm>
              <a:off x="1968" y="3168"/>
              <a:ext cx="1872" cy="1008"/>
            </a:xfrm>
            <a:prstGeom prst="rect">
              <a:avLst/>
            </a:prstGeom>
            <a:solidFill>
              <a:srgbClr val="CCFFCC"/>
            </a:solidFill>
            <a:ln w="27051" cap="flat" cmpd="sng">
              <a:solidFill>
                <a:schemeClr val="bg2"/>
              </a:solidFill>
              <a:prstDash val="solid"/>
              <a:miter/>
              <a:headEnd type="none" w="med" len="med"/>
              <a:tailEnd type="none" w="med" len="med"/>
            </a:ln>
          </p:spPr>
          <p:txBody>
            <a:bodyPr/>
            <a:lstStyle/>
            <a:p>
              <a:endParaRPr lang="zh-CN" altLang="en-US"/>
            </a:p>
          </p:txBody>
        </p:sp>
        <p:grpSp>
          <p:nvGrpSpPr>
            <p:cNvPr id="530446" name="组合 530445"/>
            <p:cNvGrpSpPr/>
            <p:nvPr/>
          </p:nvGrpSpPr>
          <p:grpSpPr>
            <a:xfrm>
              <a:off x="1968" y="3168"/>
              <a:ext cx="1819" cy="853"/>
              <a:chOff x="3264" y="3024"/>
              <a:chExt cx="1632" cy="528"/>
            </a:xfrm>
          </p:grpSpPr>
          <p:sp>
            <p:nvSpPr>
              <p:cNvPr id="530447" name="文本框 530446"/>
              <p:cNvSpPr txBox="1"/>
              <p:nvPr/>
            </p:nvSpPr>
            <p:spPr>
              <a:xfrm>
                <a:off x="3264" y="3216"/>
                <a:ext cx="768" cy="155"/>
              </a:xfrm>
              <a:prstGeom prst="rect">
                <a:avLst/>
              </a:prstGeom>
              <a:noFill/>
              <a:ln w="27051">
                <a:noFill/>
              </a:ln>
            </p:spPr>
            <p:txBody>
              <a:bodyPr>
                <a:spAutoFit/>
              </a:bodyPr>
              <a:lstStyle/>
              <a:p>
                <a:pPr eaLnBrk="0" hangingPunct="0">
                  <a:spcBef>
                    <a:spcPct val="50000"/>
                  </a:spcBef>
                </a:pPr>
                <a:r>
                  <a:rPr lang="zh-CN" altLang="en-US" sz="2000" b="1" dirty="0">
                    <a:latin typeface="Times New Roman" panose="02020603050405020304" pitchFamily="18" charset="0"/>
                  </a:rPr>
                  <a:t>死区电压</a:t>
                </a:r>
                <a:endParaRPr lang="zh-CN" altLang="en-US" sz="2000" b="1">
                  <a:latin typeface="Times New Roman" panose="02020603050405020304" pitchFamily="18" charset="0"/>
                </a:endParaRPr>
              </a:p>
            </p:txBody>
          </p:sp>
          <p:sp>
            <p:nvSpPr>
              <p:cNvPr id="530448" name="左大括号 530447"/>
              <p:cNvSpPr/>
              <p:nvPr/>
            </p:nvSpPr>
            <p:spPr>
              <a:xfrm>
                <a:off x="4032" y="3120"/>
                <a:ext cx="144" cy="432"/>
              </a:xfrm>
              <a:prstGeom prst="leftBrace">
                <a:avLst>
                  <a:gd name="adj1" fmla="val 25000"/>
                  <a:gd name="adj2" fmla="val 50000"/>
                </a:avLst>
              </a:prstGeom>
              <a:noFill/>
              <a:ln w="27051" cap="flat" cmpd="sng">
                <a:solidFill>
                  <a:schemeClr val="tx1"/>
                </a:solidFill>
                <a:prstDash val="solid"/>
                <a:headEnd type="none" w="med" len="med"/>
                <a:tailEnd type="none" w="med" len="med"/>
              </a:ln>
            </p:spPr>
            <p:txBody>
              <a:bodyPr wrap="none" anchor="ctr"/>
              <a:lstStyle/>
              <a:p>
                <a:pPr algn="ctr" eaLnBrk="0" hangingPunct="0"/>
                <a:endParaRPr sz="2400" b="1" dirty="0">
                  <a:latin typeface="Times New Roman" panose="02020603050405020304" pitchFamily="18" charset="0"/>
                </a:endParaRPr>
              </a:p>
            </p:txBody>
          </p:sp>
          <p:sp>
            <p:nvSpPr>
              <p:cNvPr id="530449" name="文本框 530448"/>
              <p:cNvSpPr txBox="1"/>
              <p:nvPr/>
            </p:nvSpPr>
            <p:spPr>
              <a:xfrm>
                <a:off x="4177" y="3024"/>
                <a:ext cx="719" cy="155"/>
              </a:xfrm>
              <a:prstGeom prst="rect">
                <a:avLst/>
              </a:prstGeom>
              <a:noFill/>
              <a:ln w="27051">
                <a:noFill/>
              </a:ln>
            </p:spPr>
            <p:txBody>
              <a:bodyPr>
                <a:spAutoFit/>
              </a:bodyPr>
              <a:lstStyle/>
              <a:p>
                <a:pPr eaLnBrk="0" hangingPunct="0">
                  <a:spcBef>
                    <a:spcPct val="50000"/>
                  </a:spcBef>
                </a:pPr>
                <a:r>
                  <a:rPr lang="zh-CN" altLang="en-US" sz="2000" b="1" dirty="0">
                    <a:latin typeface="Times New Roman" panose="02020603050405020304" pitchFamily="18" charset="0"/>
                  </a:rPr>
                  <a:t>硅 </a:t>
                </a:r>
                <a:r>
                  <a:rPr lang="en-US" altLang="zh-CN" sz="2000" b="1">
                    <a:latin typeface="Times New Roman" panose="02020603050405020304" pitchFamily="18" charset="0"/>
                  </a:rPr>
                  <a:t>0.5V</a:t>
                </a:r>
                <a:endParaRPr lang="en-US" altLang="zh-CN" sz="2000" b="1">
                  <a:latin typeface="Times New Roman" panose="02020603050405020304" pitchFamily="18" charset="0"/>
                </a:endParaRPr>
              </a:p>
            </p:txBody>
          </p:sp>
          <p:sp>
            <p:nvSpPr>
              <p:cNvPr id="530450" name="文本框 530449"/>
              <p:cNvSpPr txBox="1"/>
              <p:nvPr/>
            </p:nvSpPr>
            <p:spPr>
              <a:xfrm>
                <a:off x="4177" y="3360"/>
                <a:ext cx="719" cy="155"/>
              </a:xfrm>
              <a:prstGeom prst="rect">
                <a:avLst/>
              </a:prstGeom>
              <a:noFill/>
              <a:ln w="27051">
                <a:noFill/>
              </a:ln>
            </p:spPr>
            <p:txBody>
              <a:bodyPr>
                <a:spAutoFit/>
              </a:bodyPr>
              <a:lstStyle/>
              <a:p>
                <a:pPr eaLnBrk="0" hangingPunct="0">
                  <a:spcBef>
                    <a:spcPct val="50000"/>
                  </a:spcBef>
                </a:pPr>
                <a:r>
                  <a:rPr lang="zh-CN" altLang="en-US" sz="2000" b="1" dirty="0">
                    <a:latin typeface="Times New Roman" panose="02020603050405020304" pitchFamily="18" charset="0"/>
                  </a:rPr>
                  <a:t>锗 </a:t>
                </a:r>
                <a:r>
                  <a:rPr lang="en-US" altLang="zh-CN" sz="2000" b="1">
                    <a:latin typeface="Times New Roman" panose="02020603050405020304" pitchFamily="18" charset="0"/>
                  </a:rPr>
                  <a:t>0.1V</a:t>
                </a:r>
                <a:endParaRPr lang="en-US" altLang="zh-CN" sz="2000" b="1">
                  <a:latin typeface="Times New Roman" panose="02020603050405020304" pitchFamily="18" charset="0"/>
                </a:endParaRPr>
              </a:p>
            </p:txBody>
          </p:sp>
        </p:grpSp>
      </p:grpSp>
      <p:grpSp>
        <p:nvGrpSpPr>
          <p:cNvPr id="530451" name="组合 530450"/>
          <p:cNvGrpSpPr/>
          <p:nvPr/>
        </p:nvGrpSpPr>
        <p:grpSpPr>
          <a:xfrm>
            <a:off x="5867400" y="5257800"/>
            <a:ext cx="3048000" cy="1600200"/>
            <a:chOff x="3888" y="2016"/>
            <a:chExt cx="1680" cy="624"/>
          </a:xfrm>
        </p:grpSpPr>
        <p:sp>
          <p:nvSpPr>
            <p:cNvPr id="530452" name="矩形 530451"/>
            <p:cNvSpPr/>
            <p:nvPr/>
          </p:nvSpPr>
          <p:spPr>
            <a:xfrm>
              <a:off x="3888" y="2016"/>
              <a:ext cx="1680" cy="624"/>
            </a:xfrm>
            <a:prstGeom prst="rect">
              <a:avLst/>
            </a:prstGeom>
            <a:solidFill>
              <a:srgbClr val="FFFF99"/>
            </a:solidFill>
            <a:ln w="27051" cap="flat" cmpd="sng">
              <a:solidFill>
                <a:schemeClr val="accent1"/>
              </a:solidFill>
              <a:prstDash val="solid"/>
              <a:miter/>
              <a:headEnd type="none" w="med" len="med"/>
              <a:tailEnd type="none" w="med" len="med"/>
            </a:ln>
          </p:spPr>
          <p:txBody>
            <a:bodyPr/>
            <a:lstStyle/>
            <a:p>
              <a:endParaRPr lang="zh-CN" altLang="en-US"/>
            </a:p>
          </p:txBody>
        </p:sp>
        <p:grpSp>
          <p:nvGrpSpPr>
            <p:cNvPr id="530453" name="组合 530452"/>
            <p:cNvGrpSpPr/>
            <p:nvPr/>
          </p:nvGrpSpPr>
          <p:grpSpPr>
            <a:xfrm>
              <a:off x="3888" y="2016"/>
              <a:ext cx="1632" cy="528"/>
              <a:chOff x="3264" y="3024"/>
              <a:chExt cx="1632" cy="528"/>
            </a:xfrm>
          </p:grpSpPr>
          <p:sp>
            <p:nvSpPr>
              <p:cNvPr id="530454" name="文本框 530453"/>
              <p:cNvSpPr txBox="1"/>
              <p:nvPr/>
            </p:nvSpPr>
            <p:spPr>
              <a:xfrm>
                <a:off x="3264" y="3216"/>
                <a:ext cx="768" cy="165"/>
              </a:xfrm>
              <a:prstGeom prst="rect">
                <a:avLst/>
              </a:prstGeom>
              <a:solidFill>
                <a:srgbClr val="FFFF99"/>
              </a:solidFill>
              <a:ln w="27051" cap="flat" cmpd="sng">
                <a:solidFill>
                  <a:schemeClr val="accent1"/>
                </a:solidFill>
                <a:prstDash val="solid"/>
                <a:miter/>
                <a:headEnd type="none" w="med" len="med"/>
                <a:tailEnd type="none" w="med" len="med"/>
              </a:ln>
            </p:spPr>
            <p:txBody>
              <a:bodyPr>
                <a:spAutoFit/>
              </a:bodyPr>
              <a:lstStyle/>
              <a:p>
                <a:pPr eaLnBrk="0" hangingPunct="0">
                  <a:spcBef>
                    <a:spcPct val="50000"/>
                  </a:spcBef>
                </a:pPr>
                <a:r>
                  <a:rPr lang="zh-CN" altLang="en-US" sz="2000" b="1" dirty="0">
                    <a:latin typeface="Times New Roman" panose="02020603050405020304" pitchFamily="18" charset="0"/>
                  </a:rPr>
                  <a:t>导通压降</a:t>
                </a:r>
                <a:endParaRPr lang="zh-CN" altLang="en-US" sz="2000" b="1">
                  <a:latin typeface="Times New Roman" panose="02020603050405020304" pitchFamily="18" charset="0"/>
                </a:endParaRPr>
              </a:p>
            </p:txBody>
          </p:sp>
          <p:sp>
            <p:nvSpPr>
              <p:cNvPr id="530455" name="左大括号 530454"/>
              <p:cNvSpPr/>
              <p:nvPr/>
            </p:nvSpPr>
            <p:spPr>
              <a:xfrm>
                <a:off x="4032" y="3120"/>
                <a:ext cx="144" cy="432"/>
              </a:xfrm>
              <a:prstGeom prst="leftBrace">
                <a:avLst>
                  <a:gd name="adj1" fmla="val 25000"/>
                  <a:gd name="adj2" fmla="val 50000"/>
                </a:avLst>
              </a:prstGeom>
              <a:solidFill>
                <a:srgbClr val="FFFF99"/>
              </a:solidFill>
              <a:ln w="27051" cap="flat" cmpd="sng">
                <a:solidFill>
                  <a:schemeClr val="accent1"/>
                </a:solidFill>
                <a:prstDash val="solid"/>
                <a:headEnd type="none" w="med" len="med"/>
                <a:tailEnd type="none" w="med" len="med"/>
              </a:ln>
            </p:spPr>
            <p:txBody>
              <a:bodyPr wrap="none" anchor="ctr"/>
              <a:lstStyle/>
              <a:p>
                <a:pPr algn="ctr" eaLnBrk="0" hangingPunct="0"/>
                <a:endParaRPr sz="2400" b="1" dirty="0">
                  <a:latin typeface="Times New Roman" panose="02020603050405020304" pitchFamily="18" charset="0"/>
                </a:endParaRPr>
              </a:p>
            </p:txBody>
          </p:sp>
          <p:sp>
            <p:nvSpPr>
              <p:cNvPr id="530456" name="文本框 530455"/>
              <p:cNvSpPr txBox="1"/>
              <p:nvPr/>
            </p:nvSpPr>
            <p:spPr>
              <a:xfrm>
                <a:off x="4176" y="3024"/>
                <a:ext cx="720" cy="165"/>
              </a:xfrm>
              <a:prstGeom prst="rect">
                <a:avLst/>
              </a:prstGeom>
              <a:solidFill>
                <a:srgbClr val="FFFF99"/>
              </a:solidFill>
              <a:ln w="27051" cap="flat" cmpd="sng">
                <a:solidFill>
                  <a:schemeClr val="accent1"/>
                </a:solidFill>
                <a:prstDash val="solid"/>
                <a:miter/>
                <a:headEnd type="none" w="med" len="med"/>
                <a:tailEnd type="none" w="med" len="med"/>
              </a:ln>
            </p:spPr>
            <p:txBody>
              <a:bodyPr>
                <a:spAutoFit/>
              </a:bodyPr>
              <a:lstStyle/>
              <a:p>
                <a:pPr eaLnBrk="0" hangingPunct="0">
                  <a:spcBef>
                    <a:spcPct val="50000"/>
                  </a:spcBef>
                </a:pPr>
                <a:r>
                  <a:rPr lang="zh-CN" altLang="en-US" sz="2000" b="1" dirty="0">
                    <a:latin typeface="Times New Roman" panose="02020603050405020304" pitchFamily="18" charset="0"/>
                  </a:rPr>
                  <a:t>硅 </a:t>
                </a:r>
                <a:r>
                  <a:rPr lang="en-US" altLang="zh-CN" sz="2000" b="1">
                    <a:latin typeface="Times New Roman" panose="02020603050405020304" pitchFamily="18" charset="0"/>
                  </a:rPr>
                  <a:t>0.7V</a:t>
                </a:r>
                <a:endParaRPr lang="en-US" altLang="zh-CN" sz="2000" b="1">
                  <a:latin typeface="Times New Roman" panose="02020603050405020304" pitchFamily="18" charset="0"/>
                </a:endParaRPr>
              </a:p>
            </p:txBody>
          </p:sp>
          <p:sp>
            <p:nvSpPr>
              <p:cNvPr id="530457" name="文本框 530456"/>
              <p:cNvSpPr txBox="1"/>
              <p:nvPr/>
            </p:nvSpPr>
            <p:spPr>
              <a:xfrm>
                <a:off x="4176" y="3360"/>
                <a:ext cx="720" cy="165"/>
              </a:xfrm>
              <a:prstGeom prst="rect">
                <a:avLst/>
              </a:prstGeom>
              <a:solidFill>
                <a:srgbClr val="FFFF99"/>
              </a:solidFill>
              <a:ln w="27051" cap="flat" cmpd="sng">
                <a:solidFill>
                  <a:schemeClr val="accent1"/>
                </a:solidFill>
                <a:prstDash val="solid"/>
                <a:miter/>
                <a:headEnd type="none" w="med" len="med"/>
                <a:tailEnd type="none" w="med" len="med"/>
              </a:ln>
            </p:spPr>
            <p:txBody>
              <a:bodyPr>
                <a:spAutoFit/>
              </a:bodyPr>
              <a:lstStyle/>
              <a:p>
                <a:pPr eaLnBrk="0" hangingPunct="0">
                  <a:spcBef>
                    <a:spcPct val="50000"/>
                  </a:spcBef>
                </a:pPr>
                <a:r>
                  <a:rPr lang="zh-CN" altLang="en-US" sz="2000" b="1" dirty="0">
                    <a:latin typeface="Times New Roman" panose="02020603050405020304" pitchFamily="18" charset="0"/>
                  </a:rPr>
                  <a:t>锗 </a:t>
                </a:r>
                <a:r>
                  <a:rPr lang="en-US" altLang="zh-CN" sz="2000" b="1">
                    <a:latin typeface="Times New Roman" panose="02020603050405020304" pitchFamily="18" charset="0"/>
                  </a:rPr>
                  <a:t>0.3V</a:t>
                </a:r>
                <a:endParaRPr lang="en-US" altLang="zh-CN" sz="2000" b="1">
                  <a:latin typeface="Times New Roman" panose="02020603050405020304" pitchFamily="18" charset="0"/>
                </a:endParaRPr>
              </a:p>
            </p:txBody>
          </p:sp>
        </p:grpSp>
      </p:grpSp>
      <p:sp>
        <p:nvSpPr>
          <p:cNvPr id="530458" name="文本框 530457"/>
          <p:cNvSpPr txBox="1"/>
          <p:nvPr/>
        </p:nvSpPr>
        <p:spPr>
          <a:xfrm>
            <a:off x="919480" y="382588"/>
            <a:ext cx="7381875" cy="460375"/>
          </a:xfrm>
          <a:prstGeom prst="rect">
            <a:avLst/>
          </a:prstGeom>
          <a:noFill/>
          <a:ln w="12700">
            <a:noFill/>
          </a:ln>
        </p:spPr>
        <p:txBody>
          <a:bodyPr>
            <a:spAutoFit/>
          </a:bodyPr>
          <a:lstStyle/>
          <a:p>
            <a:pPr>
              <a:spcBef>
                <a:spcPct val="50000"/>
              </a:spcBef>
            </a:pPr>
            <a:r>
              <a:rPr lang="en-US" altLang="zh-CN" sz="2400" dirty="0">
                <a:solidFill>
                  <a:srgbClr val="FF00FF"/>
                </a:solidFill>
                <a:latin typeface="黑体" panose="02010609060101010101" pitchFamily="2" charset="-122"/>
                <a:ea typeface="黑体" panose="02010609060101010101" pitchFamily="2" charset="-122"/>
              </a:rPr>
              <a:t>3  </a:t>
            </a:r>
            <a:r>
              <a:rPr lang="zh-CN" altLang="en-US" sz="2400" dirty="0">
                <a:solidFill>
                  <a:srgbClr val="FF00FF"/>
                </a:solidFill>
                <a:latin typeface="黑体" panose="02010609060101010101" pitchFamily="2" charset="-122"/>
                <a:ea typeface="黑体" panose="02010609060101010101" pitchFamily="2" charset="-122"/>
              </a:rPr>
              <a:t>三极管共发射极组态的伏安特性曲线</a:t>
            </a:r>
            <a:endParaRPr lang="zh-CN" altLang="en-US" sz="2400" dirty="0">
              <a:solidFill>
                <a:srgbClr val="FF00FF"/>
              </a:solidFill>
              <a:latin typeface="黑体" panose="02010609060101010101" pitchFamily="2" charset="-122"/>
              <a:ea typeface="黑体" panose="02010609060101010101" pitchFamily="2"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35"/>
                                        </p:tgtEl>
                                        <p:attrNameLst>
                                          <p:attrName>style.visibility</p:attrName>
                                        </p:attrNameLst>
                                      </p:cBhvr>
                                      <p:to>
                                        <p:strVal val="visible"/>
                                      </p:to>
                                    </p:set>
                                    <p:animEffect transition="in" filter="blinds(horizontal)">
                                      <p:cBhvr>
                                        <p:cTn id="7" dur="500"/>
                                        <p:tgtEl>
                                          <p:spTgt spid="5304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0436"/>
                                        </p:tgtEl>
                                        <p:attrNameLst>
                                          <p:attrName>style.visibility</p:attrName>
                                        </p:attrNameLst>
                                      </p:cBhvr>
                                      <p:to>
                                        <p:strVal val="visible"/>
                                      </p:to>
                                    </p:set>
                                    <p:animEffect transition="in" filter="blinds(horizontal)">
                                      <p:cBhvr>
                                        <p:cTn id="12" dur="500"/>
                                        <p:tgtEl>
                                          <p:spTgt spid="5304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0438"/>
                                        </p:tgtEl>
                                        <p:attrNameLst>
                                          <p:attrName>style.visibility</p:attrName>
                                        </p:attrNameLst>
                                      </p:cBhvr>
                                      <p:to>
                                        <p:strVal val="visible"/>
                                      </p:to>
                                    </p:set>
                                    <p:animEffect transition="in" filter="blinds(horizontal)">
                                      <p:cBhvr>
                                        <p:cTn id="17" dur="500"/>
                                        <p:tgtEl>
                                          <p:spTgt spid="5304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0437">
                                            <p:txEl>
                                              <p:pRg st="0" end="0"/>
                                            </p:txEl>
                                          </p:spTgt>
                                        </p:tgtEl>
                                        <p:attrNameLst>
                                          <p:attrName>style.visibility</p:attrName>
                                        </p:attrNameLst>
                                      </p:cBhvr>
                                      <p:to>
                                        <p:strVal val="visible"/>
                                      </p:to>
                                    </p:set>
                                    <p:animEffect transition="in" filter="blinds(horizontal)">
                                      <p:cBhvr>
                                        <p:cTn id="22" dur="500"/>
                                        <p:tgtEl>
                                          <p:spTgt spid="53043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0439"/>
                                        </p:tgtEl>
                                        <p:attrNameLst>
                                          <p:attrName>style.visibility</p:attrName>
                                        </p:attrNameLst>
                                      </p:cBhvr>
                                      <p:to>
                                        <p:strVal val="visible"/>
                                      </p:to>
                                    </p:set>
                                    <p:animEffect transition="in" filter="wipe(left)">
                                      <p:cBhvr>
                                        <p:cTn id="27" dur="500"/>
                                        <p:tgtEl>
                                          <p:spTgt spid="5304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0443">
                                            <p:txEl>
                                              <p:pRg st="0" end="0"/>
                                            </p:txEl>
                                          </p:spTgt>
                                        </p:tgtEl>
                                        <p:attrNameLst>
                                          <p:attrName>style.visibility</p:attrName>
                                        </p:attrNameLst>
                                      </p:cBhvr>
                                      <p:to>
                                        <p:strVal val="visible"/>
                                      </p:to>
                                    </p:set>
                                    <p:animEffect transition="in" filter="blinds(horizontal)">
                                      <p:cBhvr>
                                        <p:cTn id="32" dur="500"/>
                                        <p:tgtEl>
                                          <p:spTgt spid="53044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30440"/>
                                        </p:tgtEl>
                                        <p:attrNameLst>
                                          <p:attrName>style.visibility</p:attrName>
                                        </p:attrNameLst>
                                      </p:cBhvr>
                                      <p:to>
                                        <p:strVal val="visible"/>
                                      </p:to>
                                    </p:set>
                                    <p:animEffect transition="in" filter="wipe(left)">
                                      <p:cBhvr>
                                        <p:cTn id="37" dur="500"/>
                                        <p:tgtEl>
                                          <p:spTgt spid="5304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30442">
                                            <p:txEl>
                                              <p:pRg st="0" end="0"/>
                                            </p:txEl>
                                          </p:spTgt>
                                        </p:tgtEl>
                                        <p:attrNameLst>
                                          <p:attrName>style.visibility</p:attrName>
                                        </p:attrNameLst>
                                      </p:cBhvr>
                                      <p:to>
                                        <p:strVal val="visible"/>
                                      </p:to>
                                    </p:set>
                                    <p:animEffect transition="in" filter="blinds(horizontal)">
                                      <p:cBhvr>
                                        <p:cTn id="42" dur="500"/>
                                        <p:tgtEl>
                                          <p:spTgt spid="53044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30441"/>
                                        </p:tgtEl>
                                        <p:attrNameLst>
                                          <p:attrName>style.visibility</p:attrName>
                                        </p:attrNameLst>
                                      </p:cBhvr>
                                      <p:to>
                                        <p:strVal val="visible"/>
                                      </p:to>
                                    </p:set>
                                    <p:animEffect transition="in" filter="wipe(left)">
                                      <p:cBhvr>
                                        <p:cTn id="47" dur="500"/>
                                        <p:tgtEl>
                                          <p:spTgt spid="53044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30444"/>
                                        </p:tgtEl>
                                        <p:attrNameLst>
                                          <p:attrName>style.visibility</p:attrName>
                                        </p:attrNameLst>
                                      </p:cBhvr>
                                      <p:to>
                                        <p:strVal val="visible"/>
                                      </p:to>
                                    </p:set>
                                    <p:animEffect transition="in" filter="blinds(horizontal)">
                                      <p:cBhvr>
                                        <p:cTn id="52" dur="500"/>
                                        <p:tgtEl>
                                          <p:spTgt spid="53044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30451"/>
                                        </p:tgtEl>
                                        <p:attrNameLst>
                                          <p:attrName>style.visibility</p:attrName>
                                        </p:attrNameLst>
                                      </p:cBhvr>
                                      <p:to>
                                        <p:strVal val="visible"/>
                                      </p:to>
                                    </p:set>
                                    <p:animEffect transition="in" filter="blinds(horizontal)">
                                      <p:cBhvr>
                                        <p:cTn id="57" dur="500"/>
                                        <p:tgtEl>
                                          <p:spTgt spid="530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p:bldP spid="530437" grpId="0" build="p"/>
      <p:bldP spid="530442" grpId="0" build="p"/>
      <p:bldP spid="5304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矩形 531457"/>
          <p:cNvSpPr/>
          <p:nvPr/>
        </p:nvSpPr>
        <p:spPr>
          <a:xfrm>
            <a:off x="457200" y="2362200"/>
            <a:ext cx="3429000" cy="685800"/>
          </a:xfrm>
          <a:prstGeom prst="rect">
            <a:avLst/>
          </a:prstGeom>
          <a:noFill/>
          <a:ln w="9525">
            <a:noFill/>
          </a:ln>
        </p:spPr>
        <p:txBody>
          <a:bodyPr lIns="92075" tIns="46038" rIns="92075" bIns="46038"/>
          <a:lstStyle/>
          <a:p>
            <a:pPr marL="342900" indent="-342900">
              <a:lnSpc>
                <a:spcPct val="125000"/>
              </a:lnSpc>
              <a:spcBef>
                <a:spcPct val="20000"/>
              </a:spcBef>
            </a:pPr>
            <a:r>
              <a:rPr lang="zh-CN" altLang="en-US" sz="2400" b="1">
                <a:solidFill>
                  <a:srgbClr val="660033"/>
                </a:solidFill>
                <a:latin typeface="Times New Roman" panose="02020603050405020304" pitchFamily="18" charset="0"/>
              </a:rPr>
              <a:t>（</a:t>
            </a:r>
            <a:r>
              <a:rPr lang="en-US" altLang="zh-CN" sz="2400" b="1">
                <a:solidFill>
                  <a:srgbClr val="660033"/>
                </a:solidFill>
                <a:latin typeface="Times New Roman" panose="02020603050405020304" pitchFamily="18" charset="0"/>
              </a:rPr>
              <a:t>2</a:t>
            </a:r>
            <a:r>
              <a:rPr lang="zh-CN" altLang="en-US" sz="2400" b="1">
                <a:solidFill>
                  <a:srgbClr val="660033"/>
                </a:solidFill>
                <a:latin typeface="Times New Roman" panose="02020603050405020304" pitchFamily="18" charset="0"/>
              </a:rPr>
              <a:t>） </a:t>
            </a:r>
            <a:r>
              <a:rPr lang="en-US" altLang="zh-CN" sz="2400" b="1" i="1" err="1">
                <a:solidFill>
                  <a:srgbClr val="660033"/>
                </a:solidFill>
                <a:latin typeface="Times New Roman" panose="02020603050405020304" pitchFamily="18" charset="0"/>
              </a:rPr>
              <a:t>u</a:t>
            </a:r>
            <a:r>
              <a:rPr lang="en-US" altLang="zh-CN" sz="2400" b="1" baseline="-25000" err="1">
                <a:solidFill>
                  <a:srgbClr val="660033"/>
                </a:solidFill>
                <a:latin typeface="Times New Roman" panose="02020603050405020304" pitchFamily="18" charset="0"/>
              </a:rPr>
              <a:t>CE</a:t>
            </a:r>
            <a:r>
              <a:rPr lang="en-US" altLang="zh-CN" sz="2400" b="1">
                <a:solidFill>
                  <a:srgbClr val="660033"/>
                </a:solidFill>
                <a:latin typeface="Times New Roman" panose="02020603050405020304" pitchFamily="18" charset="0"/>
              </a:rPr>
              <a:t> ↑ → </a:t>
            </a:r>
            <a:r>
              <a:rPr lang="en-US" altLang="zh-CN" sz="2400" b="1" i="1" err="1">
                <a:solidFill>
                  <a:srgbClr val="660033"/>
                </a:solidFill>
                <a:latin typeface="Times New Roman" panose="02020603050405020304" pitchFamily="18" charset="0"/>
              </a:rPr>
              <a:t>I</a:t>
            </a:r>
            <a:r>
              <a:rPr lang="en-US" altLang="zh-CN" sz="2400" b="1" i="1" baseline="-25000" err="1">
                <a:solidFill>
                  <a:srgbClr val="660033"/>
                </a:solidFill>
                <a:latin typeface="Times New Roman" panose="02020603050405020304" pitchFamily="18" charset="0"/>
              </a:rPr>
              <a:t>c</a:t>
            </a:r>
            <a:r>
              <a:rPr lang="en-US" altLang="zh-CN" sz="2400" b="1" i="1">
                <a:solidFill>
                  <a:srgbClr val="660033"/>
                </a:solidFill>
                <a:latin typeface="Times New Roman" panose="02020603050405020304" pitchFamily="18" charset="0"/>
              </a:rPr>
              <a:t> </a:t>
            </a:r>
            <a:r>
              <a:rPr lang="en-US" altLang="zh-CN" sz="2400" b="1">
                <a:solidFill>
                  <a:srgbClr val="660033"/>
                </a:solidFill>
                <a:latin typeface="Times New Roman" panose="02020603050405020304" pitchFamily="18" charset="0"/>
              </a:rPr>
              <a:t>↑</a:t>
            </a:r>
            <a:r>
              <a:rPr lang="en-US" altLang="zh-CN" sz="2400" b="1" i="1">
                <a:solidFill>
                  <a:srgbClr val="660033"/>
                </a:solidFill>
                <a:latin typeface="Times New Roman" panose="02020603050405020304" pitchFamily="18" charset="0"/>
              </a:rPr>
              <a:t> </a:t>
            </a:r>
            <a:r>
              <a:rPr lang="zh-CN" altLang="en-US" sz="2400" b="1">
                <a:solidFill>
                  <a:srgbClr val="660033"/>
                </a:solidFill>
                <a:latin typeface="Times New Roman" panose="02020603050405020304" pitchFamily="18" charset="0"/>
              </a:rPr>
              <a:t>。</a:t>
            </a:r>
            <a:endParaRPr lang="zh-CN" altLang="en-US" sz="2400" b="1">
              <a:solidFill>
                <a:srgbClr val="660033"/>
              </a:solidFill>
              <a:latin typeface="Times New Roman" panose="02020603050405020304" pitchFamily="18" charset="0"/>
            </a:endParaRPr>
          </a:p>
        </p:txBody>
      </p:sp>
      <p:sp>
        <p:nvSpPr>
          <p:cNvPr id="531459" name="矩形 531458"/>
          <p:cNvSpPr/>
          <p:nvPr/>
        </p:nvSpPr>
        <p:spPr>
          <a:xfrm>
            <a:off x="228600" y="2971800"/>
            <a:ext cx="3657600" cy="2971800"/>
          </a:xfrm>
          <a:prstGeom prst="rect">
            <a:avLst/>
          </a:prstGeom>
          <a:noFill/>
          <a:ln w="9525">
            <a:noFill/>
          </a:ln>
        </p:spPr>
        <p:txBody>
          <a:bodyPr lIns="92075" tIns="46038" rIns="92075" bIns="46038"/>
          <a:lstStyle/>
          <a:p>
            <a:pPr marL="342900" indent="-342900">
              <a:lnSpc>
                <a:spcPct val="125000"/>
              </a:lnSpc>
              <a:spcBef>
                <a:spcPct val="20000"/>
              </a:spcBef>
            </a:pPr>
            <a:r>
              <a:rPr lang="en-US" altLang="zh-CN" sz="2400" b="1">
                <a:solidFill>
                  <a:srgbClr val="660033"/>
                </a:solidFill>
                <a:latin typeface="Times New Roman" panose="02020603050405020304" pitchFamily="18" charset="0"/>
              </a:rPr>
              <a:t>   </a:t>
            </a:r>
            <a:r>
              <a:rPr lang="zh-CN" altLang="en-US" sz="2400" b="1">
                <a:solidFill>
                  <a:srgbClr val="660033"/>
                </a:solidFill>
                <a:latin typeface="Times New Roman" panose="02020603050405020304" pitchFamily="18" charset="0"/>
              </a:rPr>
              <a:t>（</a:t>
            </a:r>
            <a:r>
              <a:rPr lang="en-US" altLang="zh-CN" sz="2400" b="1">
                <a:solidFill>
                  <a:srgbClr val="660033"/>
                </a:solidFill>
                <a:latin typeface="Times New Roman" panose="02020603050405020304" pitchFamily="18" charset="0"/>
              </a:rPr>
              <a:t>3</a:t>
            </a:r>
            <a:r>
              <a:rPr lang="zh-CN" altLang="en-US" sz="2400" b="1">
                <a:solidFill>
                  <a:srgbClr val="660033"/>
                </a:solidFill>
                <a:latin typeface="Times New Roman" panose="02020603050405020304" pitchFamily="18" charset="0"/>
              </a:rPr>
              <a:t>） 当</a:t>
            </a:r>
            <a:r>
              <a:rPr lang="en-US" altLang="zh-CN" sz="2400" b="1" i="1" err="1">
                <a:solidFill>
                  <a:srgbClr val="660033"/>
                </a:solidFill>
                <a:latin typeface="Times New Roman" panose="02020603050405020304" pitchFamily="18" charset="0"/>
              </a:rPr>
              <a:t>u</a:t>
            </a:r>
            <a:r>
              <a:rPr lang="en-US" altLang="zh-CN" sz="2400" b="1" baseline="-25000" err="1">
                <a:solidFill>
                  <a:srgbClr val="660033"/>
                </a:solidFill>
                <a:latin typeface="Times New Roman" panose="02020603050405020304" pitchFamily="18" charset="0"/>
              </a:rPr>
              <a:t>CE</a:t>
            </a:r>
            <a:r>
              <a:rPr lang="en-US" altLang="zh-CN" sz="2400" b="1" dirty="0">
                <a:solidFill>
                  <a:srgbClr val="660033"/>
                </a:solidFill>
                <a:latin typeface="Times New Roman" panose="02020603050405020304" pitchFamily="18" charset="0"/>
              </a:rPr>
              <a:t> </a:t>
            </a:r>
            <a:r>
              <a:rPr lang="zh-CN" altLang="en-US" sz="2400" b="1" dirty="0">
                <a:solidFill>
                  <a:srgbClr val="660033"/>
                </a:solidFill>
                <a:latin typeface="Times New Roman" panose="02020603050405020304" pitchFamily="18" charset="0"/>
              </a:rPr>
              <a:t>＞</a:t>
            </a:r>
            <a:r>
              <a:rPr lang="en-US" altLang="zh-CN" sz="2400" b="1" dirty="0">
                <a:solidFill>
                  <a:srgbClr val="660033"/>
                </a:solidFill>
                <a:latin typeface="Times New Roman" panose="02020603050405020304" pitchFamily="18" charset="0"/>
              </a:rPr>
              <a:t>1V</a:t>
            </a:r>
            <a:r>
              <a:rPr lang="zh-CN" altLang="en-US" sz="2400" b="1" dirty="0">
                <a:solidFill>
                  <a:srgbClr val="660033"/>
                </a:solidFill>
                <a:latin typeface="Times New Roman" panose="02020603050405020304" pitchFamily="18" charset="0"/>
              </a:rPr>
              <a:t>后，收集电子的能力足够强。这时，发射到基区的电子都被集电极收集，形成</a:t>
            </a:r>
            <a:r>
              <a:rPr lang="en-US" altLang="zh-CN" sz="2400" b="1" i="1" err="1">
                <a:solidFill>
                  <a:srgbClr val="660033"/>
                </a:solidFill>
                <a:latin typeface="Times New Roman" panose="02020603050405020304" pitchFamily="18" charset="0"/>
              </a:rPr>
              <a:t>i</a:t>
            </a:r>
            <a:r>
              <a:rPr lang="en-US" altLang="zh-CN" sz="2400" b="1" baseline="-30000" err="1">
                <a:solidFill>
                  <a:srgbClr val="660033"/>
                </a:solidFill>
                <a:latin typeface="Times New Roman" panose="02020603050405020304" pitchFamily="18" charset="0"/>
              </a:rPr>
              <a:t>C</a:t>
            </a:r>
            <a:r>
              <a:rPr lang="zh-CN" altLang="en-US" sz="2400" b="1" dirty="0">
                <a:solidFill>
                  <a:srgbClr val="660033"/>
                </a:solidFill>
                <a:latin typeface="Times New Roman" panose="02020603050405020304" pitchFamily="18" charset="0"/>
              </a:rPr>
              <a:t>。所以</a:t>
            </a:r>
            <a:r>
              <a:rPr lang="en-US" altLang="zh-CN" sz="2400" b="1" i="1" err="1">
                <a:solidFill>
                  <a:srgbClr val="660033"/>
                </a:solidFill>
                <a:latin typeface="Times New Roman" panose="02020603050405020304" pitchFamily="18" charset="0"/>
              </a:rPr>
              <a:t>u</a:t>
            </a:r>
            <a:r>
              <a:rPr lang="en-US" altLang="zh-CN" sz="2400" b="1" baseline="-30000" err="1">
                <a:solidFill>
                  <a:srgbClr val="660033"/>
                </a:solidFill>
                <a:latin typeface="Times New Roman" panose="02020603050405020304" pitchFamily="18" charset="0"/>
              </a:rPr>
              <a:t>CE</a:t>
            </a:r>
            <a:r>
              <a:rPr lang="zh-CN" altLang="en-US" sz="2400" b="1" dirty="0">
                <a:solidFill>
                  <a:srgbClr val="660033"/>
                </a:solidFill>
                <a:latin typeface="Times New Roman" panose="02020603050405020304" pitchFamily="18" charset="0"/>
              </a:rPr>
              <a:t>再增加，</a:t>
            </a:r>
            <a:r>
              <a:rPr lang="en-US" altLang="zh-CN" sz="2400" b="1" i="1" err="1">
                <a:solidFill>
                  <a:srgbClr val="660033"/>
                </a:solidFill>
                <a:latin typeface="Times New Roman" panose="02020603050405020304" pitchFamily="18" charset="0"/>
              </a:rPr>
              <a:t>i</a:t>
            </a:r>
            <a:r>
              <a:rPr lang="en-US" altLang="zh-CN" sz="2400" b="1" baseline="-30000" err="1">
                <a:solidFill>
                  <a:srgbClr val="660033"/>
                </a:solidFill>
                <a:latin typeface="Times New Roman" panose="02020603050405020304" pitchFamily="18" charset="0"/>
              </a:rPr>
              <a:t>C</a:t>
            </a:r>
            <a:r>
              <a:rPr lang="zh-CN" altLang="en-US" sz="2400" b="1" dirty="0">
                <a:solidFill>
                  <a:srgbClr val="660033"/>
                </a:solidFill>
                <a:latin typeface="Times New Roman" panose="02020603050405020304" pitchFamily="18" charset="0"/>
              </a:rPr>
              <a:t>基本保持不变。</a:t>
            </a:r>
            <a:endParaRPr lang="zh-CN" altLang="en-US" sz="2400" b="1" dirty="0">
              <a:solidFill>
                <a:srgbClr val="660033"/>
              </a:solidFill>
              <a:latin typeface="Times New Roman" panose="02020603050405020304" pitchFamily="18" charset="0"/>
            </a:endParaRPr>
          </a:p>
        </p:txBody>
      </p:sp>
      <p:sp>
        <p:nvSpPr>
          <p:cNvPr id="531460" name="矩形 531459"/>
          <p:cNvSpPr/>
          <p:nvPr/>
        </p:nvSpPr>
        <p:spPr>
          <a:xfrm>
            <a:off x="609600" y="5867400"/>
            <a:ext cx="4800600" cy="685800"/>
          </a:xfrm>
          <a:prstGeom prst="rect">
            <a:avLst/>
          </a:prstGeom>
          <a:noFill/>
          <a:ln w="9525">
            <a:noFill/>
          </a:ln>
        </p:spPr>
        <p:txBody>
          <a:bodyPr lIns="92075" tIns="46038" rIns="92075" bIns="46038"/>
          <a:lstStyle/>
          <a:p>
            <a:pPr marL="342900" indent="-342900">
              <a:lnSpc>
                <a:spcPct val="125000"/>
              </a:lnSpc>
              <a:spcBef>
                <a:spcPct val="20000"/>
              </a:spcBef>
            </a:pPr>
            <a:r>
              <a:rPr lang="zh-CN" altLang="en-US" sz="2400" b="1" dirty="0">
                <a:solidFill>
                  <a:srgbClr val="3333CC"/>
                </a:solidFill>
                <a:latin typeface="Times New Roman" panose="02020603050405020304" pitchFamily="18" charset="0"/>
              </a:rPr>
              <a:t>同理，可作出</a:t>
            </a:r>
            <a:r>
              <a:rPr lang="en-US" altLang="zh-CN" sz="2400" b="1" i="1">
                <a:solidFill>
                  <a:srgbClr val="3333CC"/>
                </a:solidFill>
                <a:latin typeface="Times New Roman" panose="02020603050405020304" pitchFamily="18" charset="0"/>
              </a:rPr>
              <a:t>i</a:t>
            </a:r>
            <a:r>
              <a:rPr lang="en-US" altLang="zh-CN" sz="2400" b="1" baseline="-25000">
                <a:solidFill>
                  <a:srgbClr val="3333CC"/>
                </a:solidFill>
                <a:latin typeface="Times New Roman" panose="02020603050405020304" pitchFamily="18" charset="0"/>
              </a:rPr>
              <a:t>B</a:t>
            </a:r>
            <a:r>
              <a:rPr lang="en-US" altLang="zh-CN" sz="2400" b="1" dirty="0">
                <a:solidFill>
                  <a:srgbClr val="3333CC"/>
                </a:solidFill>
                <a:latin typeface="Times New Roman" panose="02020603050405020304" pitchFamily="18" charset="0"/>
              </a:rPr>
              <a:t>=</a:t>
            </a:r>
            <a:r>
              <a:rPr lang="zh-CN" altLang="en-US" sz="2400" b="1" dirty="0">
                <a:solidFill>
                  <a:srgbClr val="3333CC"/>
                </a:solidFill>
                <a:latin typeface="Times New Roman" panose="02020603050405020304" pitchFamily="18" charset="0"/>
              </a:rPr>
              <a:t>其他值的曲线。</a:t>
            </a:r>
            <a:endParaRPr lang="zh-CN" altLang="en-US" sz="2400" b="1" dirty="0">
              <a:solidFill>
                <a:srgbClr val="3333CC"/>
              </a:solidFill>
              <a:latin typeface="Times New Roman" panose="02020603050405020304" pitchFamily="18" charset="0"/>
            </a:endParaRPr>
          </a:p>
          <a:p>
            <a:pPr marL="342900" indent="-342900">
              <a:lnSpc>
                <a:spcPct val="90000"/>
              </a:lnSpc>
              <a:spcBef>
                <a:spcPct val="20000"/>
              </a:spcBef>
            </a:pPr>
            <a:r>
              <a:rPr lang="zh-CN" altLang="en-US" sz="2000" dirty="0">
                <a:latin typeface="Times New Roman" panose="02020603050405020304" pitchFamily="18" charset="0"/>
              </a:rPr>
              <a:t>                                                       </a:t>
            </a:r>
            <a:r>
              <a:rPr lang="zh-CN" altLang="en-US" sz="2000" dirty="0">
                <a:solidFill>
                  <a:srgbClr val="FF5050"/>
                </a:solidFill>
                <a:latin typeface="Times New Roman" panose="02020603050405020304" pitchFamily="18" charset="0"/>
              </a:rPr>
              <a:t>     </a:t>
            </a:r>
            <a:endParaRPr lang="zh-CN" altLang="en-US" sz="2000" dirty="0">
              <a:solidFill>
                <a:srgbClr val="FF5050"/>
              </a:solidFill>
              <a:latin typeface="Times New Roman" panose="02020603050405020304" pitchFamily="18" charset="0"/>
            </a:endParaRPr>
          </a:p>
        </p:txBody>
      </p:sp>
      <p:pic>
        <p:nvPicPr>
          <p:cNvPr id="531461" name="图片 531460"/>
          <p:cNvPicPr>
            <a:picLocks noChangeAspect="1"/>
          </p:cNvPicPr>
          <p:nvPr/>
        </p:nvPicPr>
        <p:blipFill>
          <a:blip r:embed="rId1"/>
          <a:stretch>
            <a:fillRect/>
          </a:stretch>
        </p:blipFill>
        <p:spPr>
          <a:xfrm>
            <a:off x="4191000" y="2667000"/>
            <a:ext cx="4738688" cy="3152775"/>
          </a:xfrm>
          <a:prstGeom prst="rect">
            <a:avLst/>
          </a:prstGeom>
          <a:noFill/>
          <a:ln w="12700">
            <a:noFill/>
          </a:ln>
        </p:spPr>
      </p:pic>
      <p:pic>
        <p:nvPicPr>
          <p:cNvPr id="531462" name="图片 531461"/>
          <p:cNvPicPr>
            <a:picLocks noChangeAspect="1"/>
          </p:cNvPicPr>
          <p:nvPr/>
        </p:nvPicPr>
        <p:blipFill>
          <a:blip r:embed="rId2"/>
          <a:stretch>
            <a:fillRect/>
          </a:stretch>
        </p:blipFill>
        <p:spPr>
          <a:xfrm>
            <a:off x="4210050" y="3048000"/>
            <a:ext cx="4114800" cy="2576513"/>
          </a:xfrm>
          <a:prstGeom prst="rect">
            <a:avLst/>
          </a:prstGeom>
          <a:noFill/>
          <a:ln w="12700">
            <a:noFill/>
          </a:ln>
        </p:spPr>
      </p:pic>
      <p:sp>
        <p:nvSpPr>
          <p:cNvPr id="531463" name="矩形 531462"/>
          <p:cNvSpPr/>
          <p:nvPr/>
        </p:nvSpPr>
        <p:spPr>
          <a:xfrm>
            <a:off x="522288" y="638175"/>
            <a:ext cx="5445125" cy="457200"/>
          </a:xfrm>
          <a:prstGeom prst="rect">
            <a:avLst/>
          </a:prstGeom>
          <a:noFill/>
          <a:ln w="12700">
            <a:noFill/>
          </a:ln>
        </p:spPr>
        <p:txBody>
          <a:bodyPr>
            <a:spAutoFit/>
          </a:bodyPr>
          <a:lstStyle/>
          <a:p>
            <a:r>
              <a:rPr lang="en-US" altLang="zh-CN" sz="2400" b="1" dirty="0">
                <a:solidFill>
                  <a:srgbClr val="FF0000"/>
                </a:solidFill>
                <a:latin typeface="黑体" panose="02010609060101010101" pitchFamily="2" charset="-122"/>
                <a:ea typeface="黑体" panose="02010609060101010101" pitchFamily="2" charset="-122"/>
              </a:rPr>
              <a:t>(2)</a:t>
            </a:r>
            <a:r>
              <a:rPr lang="zh-CN" altLang="en-US" sz="2400" b="1" dirty="0">
                <a:solidFill>
                  <a:srgbClr val="FF0000"/>
                </a:solidFill>
                <a:latin typeface="黑体" panose="02010609060101010101" pitchFamily="2" charset="-122"/>
                <a:ea typeface="黑体" panose="02010609060101010101" pitchFamily="2" charset="-122"/>
              </a:rPr>
              <a:t>输出特性曲线 </a:t>
            </a:r>
            <a:r>
              <a:rPr lang="en-US" altLang="zh-CN" sz="2400" b="1" i="1" err="1">
                <a:solidFill>
                  <a:srgbClr val="FF0000"/>
                </a:solidFill>
                <a:latin typeface="Times New Roman" panose="02020603050405020304" pitchFamily="18" charset="0"/>
                <a:ea typeface="黑体" panose="02010609060101010101" pitchFamily="2" charset="-122"/>
              </a:rPr>
              <a:t>i</a:t>
            </a:r>
            <a:r>
              <a:rPr lang="en-US" altLang="zh-CN" sz="2400" b="1" baseline="-25000" err="1">
                <a:solidFill>
                  <a:srgbClr val="FF0000"/>
                </a:solidFill>
                <a:latin typeface="Times New Roman" panose="02020603050405020304" pitchFamily="18" charset="0"/>
                <a:ea typeface="黑体" panose="02010609060101010101" pitchFamily="2" charset="-122"/>
              </a:rPr>
              <a:t>C</a:t>
            </a:r>
            <a:r>
              <a:rPr lang="en-US" altLang="zh-CN" sz="2400" b="1">
                <a:solidFill>
                  <a:srgbClr val="FF0000"/>
                </a:solidFill>
                <a:latin typeface="Times New Roman" panose="02020603050405020304" pitchFamily="18" charset="0"/>
                <a:ea typeface="黑体" panose="02010609060101010101" pitchFamily="2" charset="-122"/>
              </a:rPr>
              <a:t>= </a:t>
            </a:r>
            <a:r>
              <a:rPr lang="en-US" altLang="zh-CN" sz="2400" b="1" i="1" err="1">
                <a:solidFill>
                  <a:srgbClr val="FF0000"/>
                </a:solidFill>
                <a:latin typeface="Times New Roman" panose="02020603050405020304" pitchFamily="18" charset="0"/>
                <a:ea typeface="黑体" panose="02010609060101010101" pitchFamily="2" charset="-122"/>
              </a:rPr>
              <a:t>f</a:t>
            </a:r>
            <a:r>
              <a:rPr lang="en-US" altLang="zh-CN" sz="2400" b="1" err="1">
                <a:solidFill>
                  <a:srgbClr val="FF0000"/>
                </a:solidFill>
                <a:latin typeface="Times New Roman" panose="02020603050405020304" pitchFamily="18" charset="0"/>
                <a:ea typeface="黑体" panose="02010609060101010101" pitchFamily="2" charset="-122"/>
              </a:rPr>
              <a:t>(</a:t>
            </a:r>
            <a:r>
              <a:rPr lang="en-US" altLang="zh-CN" sz="2400" b="1" i="1" err="1">
                <a:solidFill>
                  <a:srgbClr val="FF0000"/>
                </a:solidFill>
                <a:latin typeface="Times New Roman" panose="02020603050405020304" pitchFamily="18" charset="0"/>
                <a:ea typeface="黑体" panose="02010609060101010101" pitchFamily="2" charset="-122"/>
              </a:rPr>
              <a:t>u</a:t>
            </a:r>
            <a:r>
              <a:rPr lang="en-US" altLang="zh-CN" sz="2400" b="1" baseline="-25000" err="1">
                <a:solidFill>
                  <a:srgbClr val="FF0000"/>
                </a:solidFill>
                <a:latin typeface="Times New Roman" panose="02020603050405020304" pitchFamily="18" charset="0"/>
                <a:ea typeface="黑体" panose="02010609060101010101" pitchFamily="2" charset="-122"/>
              </a:rPr>
              <a:t>CE</a:t>
            </a:r>
            <a:r>
              <a:rPr lang="en-US" altLang="zh-CN" sz="2400" b="1">
                <a:solidFill>
                  <a:srgbClr val="FF0000"/>
                </a:solidFill>
                <a:latin typeface="Times New Roman" panose="02020603050405020304" pitchFamily="18" charset="0"/>
                <a:ea typeface="黑体" panose="02010609060101010101" pitchFamily="2" charset="-122"/>
              </a:rPr>
              <a:t>)</a:t>
            </a:r>
            <a:r>
              <a:rPr lang="en-US" altLang="zh-CN" sz="2400" b="1">
                <a:solidFill>
                  <a:srgbClr val="FF0000"/>
                </a:solidFill>
                <a:latin typeface="Times New Roman" panose="02020603050405020304" pitchFamily="18" charset="0"/>
                <a:ea typeface="黑体" panose="02010609060101010101" pitchFamily="2" charset="-122"/>
                <a:sym typeface="Symbol" panose="05050102010706020507" pitchFamily="18" charset="2"/>
              </a:rPr>
              <a:t></a:t>
            </a:r>
            <a:r>
              <a:rPr lang="en-US" altLang="zh-CN" sz="2400" b="1">
                <a:solidFill>
                  <a:srgbClr val="FF0000"/>
                </a:solidFill>
                <a:latin typeface="Times New Roman" panose="02020603050405020304" pitchFamily="18" charset="0"/>
                <a:ea typeface="黑体" panose="02010609060101010101" pitchFamily="2" charset="-122"/>
              </a:rPr>
              <a:t> </a:t>
            </a:r>
            <a:r>
              <a:rPr lang="en-US" altLang="zh-CN" sz="2400" b="1" i="1" baseline="-10000">
                <a:solidFill>
                  <a:srgbClr val="FF0000"/>
                </a:solidFill>
                <a:latin typeface="Times New Roman" panose="02020603050405020304" pitchFamily="18" charset="0"/>
                <a:ea typeface="黑体" panose="02010609060101010101" pitchFamily="2" charset="-122"/>
              </a:rPr>
              <a:t>i</a:t>
            </a:r>
            <a:r>
              <a:rPr lang="en-US" altLang="zh-CN" sz="2400" b="1" baseline="-30000">
                <a:solidFill>
                  <a:srgbClr val="FF0000"/>
                </a:solidFill>
                <a:latin typeface="Times New Roman" panose="02020603050405020304" pitchFamily="18" charset="0"/>
                <a:ea typeface="黑体" panose="02010609060101010101" pitchFamily="2" charset="-122"/>
              </a:rPr>
              <a:t>B </a:t>
            </a:r>
            <a:r>
              <a:rPr lang="en-US" altLang="zh-CN" sz="2400" b="1" baseline="-10000">
                <a:solidFill>
                  <a:srgbClr val="FF0000"/>
                </a:solidFill>
                <a:latin typeface="Times New Roman" panose="02020603050405020304" pitchFamily="18" charset="0"/>
                <a:ea typeface="黑体" panose="02010609060101010101" pitchFamily="2" charset="-122"/>
              </a:rPr>
              <a:t>= const</a:t>
            </a:r>
            <a:endParaRPr lang="en-US" altLang="zh-CN" sz="2400" b="1" baseline="-10000">
              <a:solidFill>
                <a:srgbClr val="FF0000"/>
              </a:solidFill>
              <a:latin typeface="Times New Roman" panose="02020603050405020304" pitchFamily="18" charset="0"/>
              <a:ea typeface="黑体" panose="02010609060101010101" pitchFamily="2" charset="-122"/>
            </a:endParaRPr>
          </a:p>
        </p:txBody>
      </p:sp>
      <p:sp>
        <p:nvSpPr>
          <p:cNvPr id="531464" name="矩形 531463"/>
          <p:cNvSpPr/>
          <p:nvPr/>
        </p:nvSpPr>
        <p:spPr>
          <a:xfrm>
            <a:off x="792163" y="1179513"/>
            <a:ext cx="4014787" cy="457200"/>
          </a:xfrm>
          <a:prstGeom prst="rect">
            <a:avLst/>
          </a:prstGeom>
          <a:noFill/>
          <a:ln w="12700">
            <a:noFill/>
          </a:ln>
        </p:spPr>
        <p:txBody>
          <a:bodyPr wrap="none" anchor="t">
            <a:spAutoFit/>
          </a:bodyPr>
          <a:lstStyle/>
          <a:p>
            <a:r>
              <a:rPr lang="zh-CN" altLang="en-US" sz="2400" b="1" dirty="0">
                <a:solidFill>
                  <a:srgbClr val="3333CC"/>
                </a:solidFill>
                <a:latin typeface="Times New Roman" panose="02020603050405020304" pitchFamily="18" charset="0"/>
              </a:rPr>
              <a:t>现以</a:t>
            </a:r>
            <a:r>
              <a:rPr lang="en-US" altLang="zh-CN" sz="2400" b="1" i="1">
                <a:solidFill>
                  <a:srgbClr val="3333CC"/>
                </a:solidFill>
                <a:latin typeface="Times New Roman" panose="02020603050405020304" pitchFamily="18" charset="0"/>
              </a:rPr>
              <a:t>i</a:t>
            </a:r>
            <a:r>
              <a:rPr lang="en-US" altLang="zh-CN" sz="2400" b="1" baseline="-25000">
                <a:solidFill>
                  <a:srgbClr val="3333CC"/>
                </a:solidFill>
                <a:latin typeface="Times New Roman" panose="02020603050405020304" pitchFamily="18" charset="0"/>
              </a:rPr>
              <a:t>B</a:t>
            </a:r>
            <a:r>
              <a:rPr lang="en-US" altLang="zh-CN" sz="2400" b="1" dirty="0">
                <a:solidFill>
                  <a:srgbClr val="3333CC"/>
                </a:solidFill>
                <a:latin typeface="Times New Roman" panose="02020603050405020304" pitchFamily="18" charset="0"/>
              </a:rPr>
              <a:t>=60uA</a:t>
            </a:r>
            <a:r>
              <a:rPr lang="zh-CN" altLang="en-US" sz="2400" b="1" dirty="0">
                <a:solidFill>
                  <a:srgbClr val="3333CC"/>
                </a:solidFill>
                <a:latin typeface="Times New Roman" panose="02020603050405020304" pitchFamily="18" charset="0"/>
              </a:rPr>
              <a:t>一条加以说明。</a:t>
            </a:r>
            <a:endParaRPr lang="zh-CN" altLang="en-US" sz="2400" b="1" dirty="0">
              <a:solidFill>
                <a:srgbClr val="3333CC"/>
              </a:solidFill>
              <a:latin typeface="Times New Roman" panose="02020603050405020304" pitchFamily="18" charset="0"/>
            </a:endParaRPr>
          </a:p>
        </p:txBody>
      </p:sp>
      <p:sp>
        <p:nvSpPr>
          <p:cNvPr id="531465" name="矩形 531464"/>
          <p:cNvSpPr/>
          <p:nvPr/>
        </p:nvSpPr>
        <p:spPr>
          <a:xfrm>
            <a:off x="476250" y="1628775"/>
            <a:ext cx="7064375" cy="822325"/>
          </a:xfrm>
          <a:prstGeom prst="rect">
            <a:avLst/>
          </a:prstGeom>
          <a:noFill/>
          <a:ln w="12700">
            <a:noFill/>
          </a:ln>
        </p:spPr>
        <p:txBody>
          <a:bodyPr>
            <a:spAutoFit/>
          </a:bodyPr>
          <a:lstStyle/>
          <a:p>
            <a:r>
              <a:rPr lang="zh-CN" altLang="en-US" sz="2400" b="1" dirty="0">
                <a:solidFill>
                  <a:srgbClr val="660033"/>
                </a:solidFill>
                <a:latin typeface="Times New Roman" panose="02020603050405020304" pitchFamily="18" charset="0"/>
              </a:rPr>
              <a:t>（</a:t>
            </a:r>
            <a:r>
              <a:rPr lang="en-US" altLang="zh-CN" sz="2400" b="1" dirty="0">
                <a:solidFill>
                  <a:srgbClr val="660033"/>
                </a:solidFill>
                <a:latin typeface="Times New Roman" panose="02020603050405020304" pitchFamily="18" charset="0"/>
              </a:rPr>
              <a:t>1</a:t>
            </a:r>
            <a:r>
              <a:rPr lang="zh-CN" altLang="en-US" sz="2400" b="1" dirty="0">
                <a:solidFill>
                  <a:srgbClr val="660033"/>
                </a:solidFill>
                <a:latin typeface="Times New Roman" panose="02020603050405020304" pitchFamily="18" charset="0"/>
              </a:rPr>
              <a:t>）当</a:t>
            </a:r>
            <a:r>
              <a:rPr lang="en-US" altLang="zh-CN" sz="2400" b="1" i="1" err="1">
                <a:solidFill>
                  <a:srgbClr val="660033"/>
                </a:solidFill>
                <a:latin typeface="Times New Roman" panose="02020603050405020304" pitchFamily="18" charset="0"/>
              </a:rPr>
              <a:t>u</a:t>
            </a:r>
            <a:r>
              <a:rPr lang="en-US" altLang="zh-CN" sz="2400" b="1" baseline="-25000" err="1">
                <a:solidFill>
                  <a:srgbClr val="660033"/>
                </a:solidFill>
                <a:latin typeface="Times New Roman" panose="02020603050405020304" pitchFamily="18" charset="0"/>
              </a:rPr>
              <a:t>CE</a:t>
            </a:r>
            <a:r>
              <a:rPr lang="en-US" altLang="zh-CN" sz="2400" b="1">
                <a:solidFill>
                  <a:srgbClr val="660033"/>
                </a:solidFill>
                <a:latin typeface="Times New Roman" panose="02020603050405020304" pitchFamily="18" charset="0"/>
              </a:rPr>
              <a:t>=0</a:t>
            </a:r>
            <a:r>
              <a:rPr lang="en-US" altLang="zh-CN" sz="1400" b="1">
                <a:solidFill>
                  <a:srgbClr val="660033"/>
                </a:solidFill>
                <a:latin typeface="Times New Roman" panose="02020603050405020304" pitchFamily="18" charset="0"/>
              </a:rPr>
              <a:t> </a:t>
            </a:r>
            <a:r>
              <a:rPr lang="en-US" altLang="zh-CN" sz="2400" b="1" dirty="0">
                <a:solidFill>
                  <a:srgbClr val="660033"/>
                </a:solidFill>
                <a:latin typeface="Times New Roman" panose="02020603050405020304" pitchFamily="18" charset="0"/>
              </a:rPr>
              <a:t>V</a:t>
            </a:r>
            <a:r>
              <a:rPr lang="zh-CN" altLang="en-US" sz="2400" b="1" dirty="0">
                <a:solidFill>
                  <a:srgbClr val="660033"/>
                </a:solidFill>
                <a:latin typeface="Times New Roman" panose="02020603050405020304" pitchFamily="18" charset="0"/>
              </a:rPr>
              <a:t>时，</a:t>
            </a:r>
            <a:endParaRPr lang="zh-CN" altLang="en-US" sz="2400" b="1" dirty="0">
              <a:solidFill>
                <a:srgbClr val="660033"/>
              </a:solidFill>
              <a:latin typeface="Times New Roman" panose="02020603050405020304" pitchFamily="18" charset="0"/>
            </a:endParaRPr>
          </a:p>
          <a:p>
            <a:r>
              <a:rPr lang="zh-CN" altLang="en-US" sz="2400" b="1" dirty="0">
                <a:solidFill>
                  <a:srgbClr val="660033"/>
                </a:solidFill>
                <a:latin typeface="Times New Roman" panose="02020603050405020304" pitchFamily="18" charset="0"/>
              </a:rPr>
              <a:t>因集电极无收集作用，</a:t>
            </a:r>
            <a:r>
              <a:rPr lang="en-US" altLang="zh-CN" sz="2400" b="1" i="1" err="1">
                <a:solidFill>
                  <a:srgbClr val="660033"/>
                </a:solidFill>
                <a:latin typeface="Times New Roman" panose="02020603050405020304" pitchFamily="18" charset="0"/>
              </a:rPr>
              <a:t>i</a:t>
            </a:r>
            <a:r>
              <a:rPr lang="en-US" altLang="zh-CN" sz="2400" b="1" baseline="-25000" err="1">
                <a:solidFill>
                  <a:srgbClr val="660033"/>
                </a:solidFill>
                <a:latin typeface="Times New Roman" panose="02020603050405020304" pitchFamily="18" charset="0"/>
              </a:rPr>
              <a:t>C</a:t>
            </a:r>
            <a:r>
              <a:rPr lang="en-US" altLang="zh-CN" sz="2400" b="1">
                <a:solidFill>
                  <a:srgbClr val="660033"/>
                </a:solidFill>
                <a:latin typeface="Times New Roman" panose="02020603050405020304" pitchFamily="18" charset="0"/>
              </a:rPr>
              <a:t>=0</a:t>
            </a:r>
            <a:r>
              <a:rPr lang="zh-CN" altLang="en-US" sz="2400" b="1">
                <a:solidFill>
                  <a:srgbClr val="660033"/>
                </a:solidFill>
                <a:latin typeface="Times New Roman" panose="02020603050405020304" pitchFamily="18" charset="0"/>
              </a:rPr>
              <a:t>。</a:t>
            </a:r>
            <a:endParaRPr lang="zh-CN" altLang="en-US" sz="2400" b="1">
              <a:solidFill>
                <a:srgbClr val="660033"/>
              </a:solidFill>
              <a:latin typeface="Times New Roman" panose="02020603050405020304" pitchFamily="18" charset="0"/>
            </a:endParaRPr>
          </a:p>
        </p:txBody>
      </p:sp>
      <p:pic>
        <p:nvPicPr>
          <p:cNvPr id="531466" name="图片 531465"/>
          <p:cNvPicPr>
            <a:picLocks noChangeAspect="1"/>
          </p:cNvPicPr>
          <p:nvPr/>
        </p:nvPicPr>
        <p:blipFill>
          <a:blip r:embed="rId3"/>
          <a:stretch>
            <a:fillRect/>
          </a:stretch>
        </p:blipFill>
        <p:spPr>
          <a:xfrm>
            <a:off x="5516563" y="368300"/>
            <a:ext cx="3124200" cy="2701925"/>
          </a:xfrm>
          <a:prstGeom prst="rect">
            <a:avLst/>
          </a:prstGeom>
          <a:noFill/>
          <a:ln w="12700">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1464"/>
                                        </p:tgtEl>
                                        <p:attrNameLst>
                                          <p:attrName>style.visibility</p:attrName>
                                        </p:attrNameLst>
                                      </p:cBhvr>
                                      <p:to>
                                        <p:strVal val="visible"/>
                                      </p:to>
                                    </p:set>
                                    <p:animEffect transition="in" filter="blinds(horizontal)">
                                      <p:cBhvr>
                                        <p:cTn id="7" dur="500"/>
                                        <p:tgtEl>
                                          <p:spTgt spid="5314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1461"/>
                                        </p:tgtEl>
                                        <p:attrNameLst>
                                          <p:attrName>style.visibility</p:attrName>
                                        </p:attrNameLst>
                                      </p:cBhvr>
                                      <p:to>
                                        <p:strVal val="visible"/>
                                      </p:to>
                                    </p:set>
                                    <p:animEffect transition="in" filter="wipe(left)">
                                      <p:cBhvr>
                                        <p:cTn id="12" dur="500"/>
                                        <p:tgtEl>
                                          <p:spTgt spid="5314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1465"/>
                                        </p:tgtEl>
                                        <p:attrNameLst>
                                          <p:attrName>style.visibility</p:attrName>
                                        </p:attrNameLst>
                                      </p:cBhvr>
                                      <p:to>
                                        <p:strVal val="visible"/>
                                      </p:to>
                                    </p:set>
                                    <p:animEffect transition="in" filter="blinds(horizontal)">
                                      <p:cBhvr>
                                        <p:cTn id="17" dur="500"/>
                                        <p:tgtEl>
                                          <p:spTgt spid="5314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1458"/>
                                        </p:tgtEl>
                                        <p:attrNameLst>
                                          <p:attrName>style.visibility</p:attrName>
                                        </p:attrNameLst>
                                      </p:cBhvr>
                                      <p:to>
                                        <p:strVal val="visible"/>
                                      </p:to>
                                    </p:set>
                                    <p:animEffect transition="in" filter="blinds(horizontal)">
                                      <p:cBhvr>
                                        <p:cTn id="22" dur="500"/>
                                        <p:tgtEl>
                                          <p:spTgt spid="53145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1459"/>
                                        </p:tgtEl>
                                        <p:attrNameLst>
                                          <p:attrName>style.visibility</p:attrName>
                                        </p:attrNameLst>
                                      </p:cBhvr>
                                      <p:to>
                                        <p:strVal val="visible"/>
                                      </p:to>
                                    </p:set>
                                    <p:animEffect transition="in" filter="blinds(horizontal)">
                                      <p:cBhvr>
                                        <p:cTn id="27" dur="500"/>
                                        <p:tgtEl>
                                          <p:spTgt spid="53145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1460"/>
                                        </p:tgtEl>
                                        <p:attrNameLst>
                                          <p:attrName>style.visibility</p:attrName>
                                        </p:attrNameLst>
                                      </p:cBhvr>
                                      <p:to>
                                        <p:strVal val="visible"/>
                                      </p:to>
                                    </p:set>
                                    <p:animEffect transition="in" filter="blinds(horizontal)">
                                      <p:cBhvr>
                                        <p:cTn id="32" dur="500"/>
                                        <p:tgtEl>
                                          <p:spTgt spid="5314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31462"/>
                                        </p:tgtEl>
                                        <p:attrNameLst>
                                          <p:attrName>style.visibility</p:attrName>
                                        </p:attrNameLst>
                                      </p:cBhvr>
                                      <p:to>
                                        <p:strVal val="visible"/>
                                      </p:to>
                                    </p:set>
                                    <p:animEffect transition="in" filter="wipe(left)">
                                      <p:cBhvr>
                                        <p:cTn id="37"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p:bldP spid="531459" grpId="0"/>
      <p:bldP spid="531460" grpId="0"/>
      <p:bldP spid="531464" grpId="0"/>
      <p:bldP spid="5314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文本框 532483"/>
          <p:cNvSpPr txBox="1"/>
          <p:nvPr/>
        </p:nvSpPr>
        <p:spPr>
          <a:xfrm>
            <a:off x="611188" y="1133475"/>
            <a:ext cx="2971800" cy="2344738"/>
          </a:xfrm>
          <a:prstGeom prst="rect">
            <a:avLst/>
          </a:prstGeom>
          <a:noFill/>
          <a:ln w="12700">
            <a:noFill/>
          </a:ln>
        </p:spPr>
        <p:txBody>
          <a:bodyPr>
            <a:spAutoFit/>
            <a:scene3d>
              <a:camera prst="orthographicFront"/>
              <a:lightRig rig="threePt" dir="t"/>
            </a:scene3d>
          </a:bodyPr>
          <a:lstStyle/>
          <a:p>
            <a:pPr eaLnBrk="0" hangingPunct="0"/>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2" charset="-122"/>
              </a:rPr>
              <a:t>放大区</a:t>
            </a:r>
            <a:r>
              <a:rPr lang="en-US"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rPr>
              <a:t>——</a:t>
            </a:r>
            <a:endParaRPr lang="en-US"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en-US" altLang="zh-CN"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曲线基本平行等</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距。 此时，发</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射结正偏，集电</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结反偏。</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该区中有：</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p:txBody>
      </p:sp>
      <p:graphicFrame>
        <p:nvGraphicFramePr>
          <p:cNvPr id="532485" name="对象 532484"/>
          <p:cNvGraphicFramePr/>
          <p:nvPr/>
        </p:nvGraphicFramePr>
        <p:xfrm>
          <a:off x="1466850" y="3743325"/>
          <a:ext cx="1584325" cy="542925"/>
        </p:xfrm>
        <a:graphic>
          <a:graphicData uri="http://schemas.openxmlformats.org/presentationml/2006/ole">
            <mc:AlternateContent xmlns:mc="http://schemas.openxmlformats.org/markup-compatibility/2006">
              <mc:Choice xmlns:v="urn:schemas-microsoft-com:vml" Requires="v">
                <p:oleObj spid="_x0000_s6147" name="" r:id="rId1" imgW="735965" imgH="254000" progId="Equation.3">
                  <p:embed/>
                </p:oleObj>
              </mc:Choice>
              <mc:Fallback>
                <p:oleObj name="" r:id="rId1" imgW="735965" imgH="254000" progId="Equation.3">
                  <p:embed/>
                  <p:pic>
                    <p:nvPicPr>
                      <p:cNvPr id="0" name="图片 3082"/>
                      <p:cNvPicPr/>
                      <p:nvPr/>
                    </p:nvPicPr>
                    <p:blipFill>
                      <a:blip r:embed="rId2"/>
                      <a:stretch>
                        <a:fillRect/>
                      </a:stretch>
                    </p:blipFill>
                    <p:spPr>
                      <a:xfrm>
                        <a:off x="1466850" y="3743325"/>
                        <a:ext cx="1584325" cy="542925"/>
                      </a:xfrm>
                      <a:prstGeom prst="rect">
                        <a:avLst/>
                      </a:prstGeom>
                      <a:noFill/>
                      <a:ln w="38100">
                        <a:noFill/>
                        <a:miter/>
                      </a:ln>
                    </p:spPr>
                  </p:pic>
                </p:oleObj>
              </mc:Fallback>
            </mc:AlternateContent>
          </a:graphicData>
        </a:graphic>
      </p:graphicFrame>
      <p:pic>
        <p:nvPicPr>
          <p:cNvPr id="532486" name="图片 532485"/>
          <p:cNvPicPr>
            <a:picLocks noChangeAspect="1"/>
          </p:cNvPicPr>
          <p:nvPr/>
        </p:nvPicPr>
        <p:blipFill>
          <a:blip r:embed="rId3"/>
          <a:stretch>
            <a:fillRect/>
          </a:stretch>
        </p:blipFill>
        <p:spPr>
          <a:xfrm>
            <a:off x="3941763" y="3159125"/>
            <a:ext cx="4953000" cy="3540125"/>
          </a:xfrm>
          <a:prstGeom prst="rect">
            <a:avLst/>
          </a:prstGeom>
          <a:noFill/>
          <a:ln w="12700">
            <a:noFill/>
          </a:ln>
        </p:spPr>
      </p:pic>
      <p:sp>
        <p:nvSpPr>
          <p:cNvPr id="532488" name="圆角矩形标注 532487"/>
          <p:cNvSpPr/>
          <p:nvPr/>
        </p:nvSpPr>
        <p:spPr>
          <a:xfrm>
            <a:off x="1331913" y="5049838"/>
            <a:ext cx="1206500" cy="527050"/>
          </a:xfrm>
          <a:prstGeom prst="wedgeRoundRectCallout">
            <a:avLst>
              <a:gd name="adj1" fmla="val 321185"/>
              <a:gd name="adj2" fmla="val -97287"/>
              <a:gd name="adj3" fmla="val 16667"/>
            </a:avLst>
          </a:prstGeom>
          <a:solidFill>
            <a:srgbClr val="CCFFFF"/>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algn="ctr" eaLnBrk="0" hangingPunct="0">
              <a:spcBef>
                <a:spcPct val="50000"/>
              </a:spcBef>
            </a:pPr>
            <a:r>
              <a:rPr lang="zh-CN" altLang="en-US" sz="2400" b="1" dirty="0">
                <a:latin typeface="Times New Roman" panose="02020603050405020304" pitchFamily="18" charset="0"/>
                <a:ea typeface="长城楷体" pitchFamily="49" charset="-122"/>
              </a:rPr>
              <a:t>放大区</a:t>
            </a:r>
            <a:endParaRPr lang="zh-CN" altLang="en-US" sz="3200" b="1" dirty="0">
              <a:latin typeface="Times New Roman" panose="02020603050405020304" pitchFamily="18" charset="0"/>
              <a:ea typeface="长城楷体" pitchFamily="49" charset="-122"/>
            </a:endParaRPr>
          </a:p>
        </p:txBody>
      </p:sp>
      <p:sp>
        <p:nvSpPr>
          <p:cNvPr id="532490" name="矩形 532489"/>
          <p:cNvSpPr/>
          <p:nvPr/>
        </p:nvSpPr>
        <p:spPr>
          <a:xfrm>
            <a:off x="1371600" y="381000"/>
            <a:ext cx="5303838" cy="476250"/>
          </a:xfrm>
          <a:prstGeom prst="rect">
            <a:avLst/>
          </a:prstGeom>
          <a:noFill/>
          <a:ln w="12700">
            <a:noFill/>
          </a:ln>
        </p:spPr>
        <p:txBody>
          <a:bodyPr wrap="none" anchor="t">
            <a:spAutoFit/>
          </a:bodyPr>
          <a:lstStyle/>
          <a:p>
            <a:pPr>
              <a:lnSpc>
                <a:spcPct val="90000"/>
              </a:lnSpc>
              <a:spcBef>
                <a:spcPct val="20000"/>
              </a:spcBef>
              <a:buClr>
                <a:schemeClr val="tx2"/>
              </a:buClr>
              <a:buSzPct val="90000"/>
              <a:buFont typeface="Symbol" panose="05050102010706020507" pitchFamily="18" charset="2"/>
            </a:pPr>
            <a:r>
              <a:rPr lang="zh-CN" altLang="en-US" b="1" dirty="0">
                <a:solidFill>
                  <a:srgbClr val="FF0000"/>
                </a:solidFill>
                <a:latin typeface="Times New Roman" panose="02020603050405020304" pitchFamily="18" charset="0"/>
              </a:rPr>
              <a:t>输出特性曲线可以分为三个区域</a:t>
            </a:r>
            <a:r>
              <a:rPr lang="en-US" altLang="zh-CN" b="1">
                <a:solidFill>
                  <a:srgbClr val="FF0000"/>
                </a:solidFill>
                <a:latin typeface="Times New Roman" panose="02020603050405020304" pitchFamily="18" charset="0"/>
              </a:rPr>
              <a:t>:</a:t>
            </a:r>
            <a:endParaRPr lang="en-US" altLang="zh-CN" b="1">
              <a:solidFill>
                <a:srgbClr val="FF0000"/>
              </a:solidFill>
              <a:latin typeface="Times New Roman" panose="02020603050405020304" pitchFamily="18" charset="0"/>
            </a:endParaRPr>
          </a:p>
        </p:txBody>
      </p:sp>
      <p:pic>
        <p:nvPicPr>
          <p:cNvPr id="532491" name="图片 532490"/>
          <p:cNvPicPr>
            <a:picLocks noChangeAspect="1"/>
          </p:cNvPicPr>
          <p:nvPr/>
        </p:nvPicPr>
        <p:blipFill>
          <a:blip r:embed="rId4"/>
          <a:stretch>
            <a:fillRect/>
          </a:stretch>
        </p:blipFill>
        <p:spPr>
          <a:xfrm>
            <a:off x="4932363" y="503238"/>
            <a:ext cx="3124200" cy="2701925"/>
          </a:xfrm>
          <a:prstGeom prst="rect">
            <a:avLst/>
          </a:prstGeom>
          <a:noFill/>
          <a:ln w="12700">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532484"/>
                                        </p:tgtEl>
                                        <p:attrNameLst>
                                          <p:attrName>style.visibility</p:attrName>
                                        </p:attrNameLst>
                                      </p:cBhvr>
                                      <p:to>
                                        <p:strVal val="visible"/>
                                      </p:to>
                                    </p:set>
                                    <p:anim calcmode="lin" valueType="num">
                                      <p:cBhvr>
                                        <p:cTn id="7" dur="500" fill="hold"/>
                                        <p:tgtEl>
                                          <p:spTgt spid="532484"/>
                                        </p:tgtEl>
                                        <p:attrNameLst>
                                          <p:attrName>ppt_w</p:attrName>
                                        </p:attrNameLst>
                                      </p:cBhvr>
                                      <p:tavLst>
                                        <p:tav tm="0">
                                          <p:val>
                                            <p:fltVal val="0"/>
                                          </p:val>
                                        </p:tav>
                                        <p:tav tm="100000">
                                          <p:val>
                                            <p:strVal val="#ppt_w"/>
                                          </p:val>
                                        </p:tav>
                                      </p:tavLst>
                                    </p:anim>
                                    <p:anim calcmode="lin" valueType="num">
                                      <p:cBhvr>
                                        <p:cTn id="8" dur="500" fill="hold"/>
                                        <p:tgtEl>
                                          <p:spTgt spid="532484"/>
                                        </p:tgtEl>
                                        <p:attrNameLst>
                                          <p:attrName>ppt_h</p:attrName>
                                        </p:attrNameLst>
                                      </p:cBhvr>
                                      <p:tavLst>
                                        <p:tav tm="0">
                                          <p:val>
                                            <p:fltVal val="0"/>
                                          </p:val>
                                        </p:tav>
                                        <p:tav tm="100000">
                                          <p:val>
                                            <p:strVal val="#ppt_h"/>
                                          </p:val>
                                        </p:tav>
                                      </p:tavLst>
                                    </p:anim>
                                    <p:anim calcmode="lin" valueType="num">
                                      <p:cBhvr>
                                        <p:cTn id="9" dur="500" fill="hold"/>
                                        <p:tgtEl>
                                          <p:spTgt spid="532484"/>
                                        </p:tgtEl>
                                        <p:attrNameLst>
                                          <p:attrName>ppt_x</p:attrName>
                                        </p:attrNameLst>
                                      </p:cBhvr>
                                      <p:tavLst>
                                        <p:tav tm="0">
                                          <p:val>
                                            <p:fltVal val="0.5"/>
                                          </p:val>
                                        </p:tav>
                                        <p:tav tm="100000">
                                          <p:val>
                                            <p:strVal val="#ppt_x"/>
                                          </p:val>
                                        </p:tav>
                                      </p:tavLst>
                                    </p:anim>
                                    <p:anim calcmode="lin" valueType="num">
                                      <p:cBhvr>
                                        <p:cTn id="10" dur="500" fill="hold"/>
                                        <p:tgtEl>
                                          <p:spTgt spid="53248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532485"/>
                                        </p:tgtEl>
                                        <p:attrNameLst>
                                          <p:attrName>style.visibility</p:attrName>
                                        </p:attrNameLst>
                                      </p:cBhvr>
                                      <p:to>
                                        <p:strVal val="visible"/>
                                      </p:to>
                                    </p:set>
                                    <p:anim calcmode="lin" valueType="num">
                                      <p:cBhvr additive="base">
                                        <p:cTn id="15" dur="500" fill="hold"/>
                                        <p:tgtEl>
                                          <p:spTgt spid="532485"/>
                                        </p:tgtEl>
                                        <p:attrNameLst>
                                          <p:attrName>ppt_x</p:attrName>
                                        </p:attrNameLst>
                                      </p:cBhvr>
                                      <p:tavLst>
                                        <p:tav tm="0">
                                          <p:val>
                                            <p:strVal val="0-#ppt_w/2"/>
                                          </p:val>
                                        </p:tav>
                                        <p:tav tm="100000">
                                          <p:val>
                                            <p:strVal val="#ppt_x"/>
                                          </p:val>
                                        </p:tav>
                                      </p:tavLst>
                                    </p:anim>
                                    <p:anim calcmode="lin" valueType="num">
                                      <p:cBhvr additive="base">
                                        <p:cTn id="16" dur="500" fill="hold"/>
                                        <p:tgtEl>
                                          <p:spTgt spid="53248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32488"/>
                                        </p:tgtEl>
                                        <p:attrNameLst>
                                          <p:attrName>style.visibility</p:attrName>
                                        </p:attrNameLst>
                                      </p:cBhvr>
                                      <p:to>
                                        <p:strVal val="visible"/>
                                      </p:to>
                                    </p:set>
                                    <p:animEffect transition="in" filter="blinds(horizontal)">
                                      <p:cBhvr>
                                        <p:cTn id="21" dur="500"/>
                                        <p:tgtEl>
                                          <p:spTgt spid="532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8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5" name="文本框 653314"/>
          <p:cNvSpPr txBox="1"/>
          <p:nvPr/>
        </p:nvSpPr>
        <p:spPr>
          <a:xfrm>
            <a:off x="1466850" y="998538"/>
            <a:ext cx="2428875" cy="3074987"/>
          </a:xfrm>
          <a:prstGeom prst="rect">
            <a:avLst/>
          </a:prstGeom>
          <a:noFill/>
          <a:ln w="12700">
            <a:noFill/>
          </a:ln>
        </p:spPr>
        <p:txBody>
          <a:bodyPr>
            <a:spAutoFit/>
          </a:bodyPr>
          <a:lstStyle/>
          <a:p>
            <a:pPr eaLnBrk="0" hangingPunct="0"/>
            <a:r>
              <a:rPr lang="zh-CN" altLang="en-US" b="1" dirty="0">
                <a:solidFill>
                  <a:srgbClr val="660033"/>
                </a:solidFill>
                <a:latin typeface="Times New Roman" panose="02020603050405020304" pitchFamily="18" charset="0"/>
                <a:ea typeface="黑体" panose="02010609060101010101" pitchFamily="2" charset="-122"/>
              </a:rPr>
              <a:t>截止区</a:t>
            </a:r>
            <a:r>
              <a:rPr lang="en-US" altLang="zh-CN" sz="2400" b="1">
                <a:solidFill>
                  <a:srgbClr val="660033"/>
                </a:solidFill>
                <a:latin typeface="Times New Roman" panose="02020603050405020304" pitchFamily="18" charset="0"/>
              </a:rPr>
              <a:t>——</a:t>
            </a:r>
            <a:r>
              <a:rPr lang="en-US" altLang="zh-CN" sz="2400" b="1" i="1" err="1">
                <a:solidFill>
                  <a:srgbClr val="660033"/>
                </a:solidFill>
                <a:latin typeface="Times New Roman" panose="02020603050405020304" pitchFamily="18" charset="0"/>
              </a:rPr>
              <a:t>i</a:t>
            </a:r>
            <a:r>
              <a:rPr lang="en-US" altLang="zh-CN" sz="2400" b="1" baseline="-25000" err="1">
                <a:solidFill>
                  <a:srgbClr val="660033"/>
                </a:solidFill>
                <a:latin typeface="Times New Roman" panose="02020603050405020304" pitchFamily="18" charset="0"/>
              </a:rPr>
              <a:t>C</a:t>
            </a:r>
            <a:r>
              <a:rPr lang="zh-CN" altLang="en-US" sz="2400" b="1" dirty="0">
                <a:solidFill>
                  <a:srgbClr val="660033"/>
                </a:solidFill>
                <a:latin typeface="Times New Roman" panose="02020603050405020304" pitchFamily="18" charset="0"/>
              </a:rPr>
              <a:t>接近零的区域，相当</a:t>
            </a:r>
            <a:r>
              <a:rPr lang="en-US" altLang="zh-CN" sz="2400" b="1" i="1">
                <a:solidFill>
                  <a:srgbClr val="660033"/>
                </a:solidFill>
                <a:latin typeface="Times New Roman" panose="02020603050405020304" pitchFamily="18" charset="0"/>
              </a:rPr>
              <a:t>i</a:t>
            </a:r>
            <a:r>
              <a:rPr lang="en-US" altLang="zh-CN" sz="2400" b="1" baseline="-25000">
                <a:solidFill>
                  <a:srgbClr val="660033"/>
                </a:solidFill>
                <a:latin typeface="Times New Roman" panose="02020603050405020304" pitchFamily="18" charset="0"/>
              </a:rPr>
              <a:t>B</a:t>
            </a:r>
            <a:r>
              <a:rPr lang="en-US" altLang="zh-CN" sz="2400" b="1" dirty="0">
                <a:solidFill>
                  <a:srgbClr val="660033"/>
                </a:solidFill>
                <a:latin typeface="Times New Roman" panose="02020603050405020304" pitchFamily="18" charset="0"/>
              </a:rPr>
              <a:t>=0</a:t>
            </a:r>
            <a:r>
              <a:rPr lang="zh-CN" altLang="en-US" sz="2400" b="1" dirty="0">
                <a:solidFill>
                  <a:srgbClr val="660033"/>
                </a:solidFill>
                <a:latin typeface="Times New Roman" panose="02020603050405020304" pitchFamily="18" charset="0"/>
              </a:rPr>
              <a:t>的曲线的下方。                     此时，发射结反偏，集电结反偏。</a:t>
            </a:r>
            <a:endParaRPr lang="zh-CN" altLang="en-US" sz="2400" b="1" dirty="0">
              <a:solidFill>
                <a:srgbClr val="660033"/>
              </a:solidFill>
              <a:latin typeface="Times New Roman" panose="02020603050405020304" pitchFamily="18" charset="0"/>
            </a:endParaRPr>
          </a:p>
          <a:p>
            <a:endParaRPr lang="zh-CN" altLang="en-US" sz="2400" b="1" dirty="0">
              <a:solidFill>
                <a:srgbClr val="660033"/>
              </a:solidFill>
              <a:latin typeface="Times New Roman" panose="02020603050405020304" pitchFamily="18" charset="0"/>
            </a:endParaRPr>
          </a:p>
        </p:txBody>
      </p:sp>
      <p:pic>
        <p:nvPicPr>
          <p:cNvPr id="653318" name="图片 653317"/>
          <p:cNvPicPr>
            <a:picLocks noChangeAspect="1"/>
          </p:cNvPicPr>
          <p:nvPr/>
        </p:nvPicPr>
        <p:blipFill>
          <a:blip r:embed="rId1"/>
          <a:stretch>
            <a:fillRect/>
          </a:stretch>
        </p:blipFill>
        <p:spPr>
          <a:xfrm>
            <a:off x="4191000" y="2933700"/>
            <a:ext cx="4953000" cy="3540125"/>
          </a:xfrm>
          <a:prstGeom prst="rect">
            <a:avLst/>
          </a:prstGeom>
          <a:noFill/>
          <a:ln w="12700">
            <a:noFill/>
          </a:ln>
        </p:spPr>
      </p:pic>
      <p:sp>
        <p:nvSpPr>
          <p:cNvPr id="653321" name="圆角矩形标注 653320"/>
          <p:cNvSpPr/>
          <p:nvPr/>
        </p:nvSpPr>
        <p:spPr>
          <a:xfrm>
            <a:off x="2051050" y="4914900"/>
            <a:ext cx="1206500" cy="527050"/>
          </a:xfrm>
          <a:prstGeom prst="wedgeRoundRectCallout">
            <a:avLst>
              <a:gd name="adj1" fmla="val 306185"/>
              <a:gd name="adj2" fmla="val 197287"/>
              <a:gd name="adj3" fmla="val 16667"/>
            </a:avLst>
          </a:prstGeom>
          <a:solidFill>
            <a:srgbClr val="FF99FF"/>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algn="ctr" eaLnBrk="0" hangingPunct="0">
              <a:spcBef>
                <a:spcPct val="50000"/>
              </a:spcBef>
            </a:pPr>
            <a:r>
              <a:rPr lang="zh-CN" altLang="en-US" sz="2400" b="1" dirty="0">
                <a:latin typeface="Times New Roman" panose="02020603050405020304" pitchFamily="18" charset="0"/>
                <a:ea typeface="长城楷体" pitchFamily="49" charset="-122"/>
              </a:rPr>
              <a:t>截止区</a:t>
            </a:r>
            <a:endParaRPr lang="zh-CN" altLang="en-US" sz="3200" b="1" dirty="0">
              <a:latin typeface="Times New Roman" panose="02020603050405020304" pitchFamily="18" charset="0"/>
              <a:ea typeface="长城楷体" pitchFamily="49" charset="-122"/>
            </a:endParaRPr>
          </a:p>
        </p:txBody>
      </p:sp>
      <p:sp>
        <p:nvSpPr>
          <p:cNvPr id="653322" name="矩形 653321"/>
          <p:cNvSpPr/>
          <p:nvPr/>
        </p:nvSpPr>
        <p:spPr>
          <a:xfrm>
            <a:off x="1371600" y="381000"/>
            <a:ext cx="5303838" cy="476250"/>
          </a:xfrm>
          <a:prstGeom prst="rect">
            <a:avLst/>
          </a:prstGeom>
          <a:noFill/>
          <a:ln w="12700">
            <a:noFill/>
          </a:ln>
        </p:spPr>
        <p:txBody>
          <a:bodyPr wrap="none" anchor="t">
            <a:spAutoFit/>
          </a:bodyPr>
          <a:lstStyle/>
          <a:p>
            <a:pPr>
              <a:lnSpc>
                <a:spcPct val="90000"/>
              </a:lnSpc>
              <a:spcBef>
                <a:spcPct val="20000"/>
              </a:spcBef>
              <a:buClr>
                <a:schemeClr val="tx2"/>
              </a:buClr>
              <a:buSzPct val="90000"/>
              <a:buFont typeface="Symbol" panose="05050102010706020507" pitchFamily="18" charset="2"/>
            </a:pPr>
            <a:r>
              <a:rPr lang="zh-CN" altLang="en-US" b="1" dirty="0">
                <a:solidFill>
                  <a:srgbClr val="FF0000"/>
                </a:solidFill>
                <a:latin typeface="Times New Roman" panose="02020603050405020304" pitchFamily="18" charset="0"/>
              </a:rPr>
              <a:t>输出特性曲线可以分为三个区域</a:t>
            </a:r>
            <a:r>
              <a:rPr lang="en-US" altLang="zh-CN" b="1">
                <a:solidFill>
                  <a:srgbClr val="FF0000"/>
                </a:solidFill>
                <a:latin typeface="Times New Roman" panose="02020603050405020304" pitchFamily="18" charset="0"/>
              </a:rPr>
              <a:t>:</a:t>
            </a:r>
            <a:endParaRPr lang="en-US" altLang="zh-CN" b="1">
              <a:solidFill>
                <a:srgbClr val="FF0000"/>
              </a:solidFill>
              <a:latin typeface="Times New Roman" panose="02020603050405020304" pitchFamily="18" charset="0"/>
            </a:endParaRPr>
          </a:p>
        </p:txBody>
      </p:sp>
      <p:pic>
        <p:nvPicPr>
          <p:cNvPr id="653323" name="图片 653322"/>
          <p:cNvPicPr>
            <a:picLocks noChangeAspect="1"/>
          </p:cNvPicPr>
          <p:nvPr/>
        </p:nvPicPr>
        <p:blipFill>
          <a:blip r:embed="rId2"/>
          <a:stretch>
            <a:fillRect/>
          </a:stretch>
        </p:blipFill>
        <p:spPr>
          <a:xfrm>
            <a:off x="5157788" y="368300"/>
            <a:ext cx="3124200" cy="2701925"/>
          </a:xfrm>
          <a:prstGeom prst="rect">
            <a:avLst/>
          </a:prstGeom>
          <a:noFill/>
          <a:ln w="12700">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53315"/>
                                        </p:tgtEl>
                                        <p:attrNameLst>
                                          <p:attrName>style.visibility</p:attrName>
                                        </p:attrNameLst>
                                      </p:cBhvr>
                                      <p:to>
                                        <p:strVal val="visible"/>
                                      </p:to>
                                    </p:set>
                                    <p:animEffect transition="in" filter="barn(outHorizontal)">
                                      <p:cBhvr>
                                        <p:cTn id="7" dur="500"/>
                                        <p:tgtEl>
                                          <p:spTgt spid="6533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53321"/>
                                        </p:tgtEl>
                                        <p:attrNameLst>
                                          <p:attrName>style.visibility</p:attrName>
                                        </p:attrNameLst>
                                      </p:cBhvr>
                                      <p:to>
                                        <p:strVal val="visible"/>
                                      </p:to>
                                    </p:set>
                                    <p:animEffect transition="in" filter="strips(downLeft)">
                                      <p:cBhvr>
                                        <p:cTn id="12" dur="500"/>
                                        <p:tgtEl>
                                          <p:spTgt spid="65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p:bldP spid="65332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文本框 655361"/>
          <p:cNvSpPr txBox="1"/>
          <p:nvPr/>
        </p:nvSpPr>
        <p:spPr>
          <a:xfrm>
            <a:off x="1376363" y="914400"/>
            <a:ext cx="2790825" cy="2344738"/>
          </a:xfrm>
          <a:prstGeom prst="rect">
            <a:avLst/>
          </a:prstGeom>
          <a:noFill/>
          <a:ln w="12700">
            <a:noFill/>
          </a:ln>
        </p:spPr>
        <p:txBody>
          <a:bodyPr>
            <a:spAutoFit/>
          </a:bodyPr>
          <a:lstStyle/>
          <a:p>
            <a:pPr eaLnBrk="0" hangingPunct="0"/>
            <a:r>
              <a:rPr lang="zh-CN" altLang="en-US" b="1" dirty="0">
                <a:solidFill>
                  <a:srgbClr val="3333CC"/>
                </a:solidFill>
                <a:latin typeface="Times New Roman" panose="02020603050405020304" pitchFamily="18" charset="0"/>
                <a:ea typeface="黑体" panose="02010609060101010101" pitchFamily="2" charset="-122"/>
              </a:rPr>
              <a:t>饱和区</a:t>
            </a:r>
            <a:r>
              <a:rPr lang="en-US" altLang="zh-CN" sz="2400" b="1">
                <a:solidFill>
                  <a:srgbClr val="3333CC"/>
                </a:solidFill>
                <a:latin typeface="Times New Roman" panose="02020603050405020304" pitchFamily="18" charset="0"/>
              </a:rPr>
              <a:t>——</a:t>
            </a:r>
            <a:r>
              <a:rPr lang="en-US" altLang="zh-CN" sz="2400" b="1" i="1" err="1">
                <a:solidFill>
                  <a:srgbClr val="3333CC"/>
                </a:solidFill>
                <a:latin typeface="Times New Roman" panose="02020603050405020304" pitchFamily="18" charset="0"/>
              </a:rPr>
              <a:t>i</a:t>
            </a:r>
            <a:r>
              <a:rPr lang="en-US" altLang="zh-CN" sz="2400" b="1" baseline="-25000" err="1">
                <a:solidFill>
                  <a:srgbClr val="3333CC"/>
                </a:solidFill>
                <a:latin typeface="Times New Roman" panose="02020603050405020304" pitchFamily="18" charset="0"/>
              </a:rPr>
              <a:t>C</a:t>
            </a:r>
            <a:r>
              <a:rPr lang="zh-CN" altLang="en-US" sz="2400" b="1">
                <a:solidFill>
                  <a:srgbClr val="3333CC"/>
                </a:solidFill>
                <a:latin typeface="Times New Roman" panose="02020603050405020304" pitchFamily="18" charset="0"/>
              </a:rPr>
              <a:t>受</a:t>
            </a:r>
            <a:r>
              <a:rPr lang="en-US" altLang="zh-CN" sz="2400" b="1" i="1" err="1">
                <a:solidFill>
                  <a:srgbClr val="3333CC"/>
                </a:solidFill>
                <a:latin typeface="Times New Roman" panose="02020603050405020304" pitchFamily="18" charset="0"/>
              </a:rPr>
              <a:t>u</a:t>
            </a:r>
            <a:r>
              <a:rPr lang="en-US" altLang="zh-CN" sz="2400" b="1" baseline="-25000" err="1">
                <a:solidFill>
                  <a:srgbClr val="3333CC"/>
                </a:solidFill>
                <a:latin typeface="Times New Roman" panose="02020603050405020304" pitchFamily="18" charset="0"/>
              </a:rPr>
              <a:t>CE</a:t>
            </a:r>
            <a:r>
              <a:rPr lang="zh-CN" altLang="en-US" sz="2400" b="1" dirty="0">
                <a:solidFill>
                  <a:srgbClr val="3333CC"/>
                </a:solidFill>
                <a:latin typeface="Times New Roman" panose="02020603050405020304" pitchFamily="18" charset="0"/>
              </a:rPr>
              <a:t>显著控制的区域，该区域内</a:t>
            </a:r>
            <a:r>
              <a:rPr lang="en-US" altLang="zh-CN" sz="2400" b="1" i="1" err="1">
                <a:solidFill>
                  <a:srgbClr val="3333CC"/>
                </a:solidFill>
                <a:latin typeface="Times New Roman" panose="02020603050405020304" pitchFamily="18" charset="0"/>
              </a:rPr>
              <a:t>u</a:t>
            </a:r>
            <a:r>
              <a:rPr lang="en-US" altLang="zh-CN" sz="2400" b="1" baseline="-25000" err="1">
                <a:solidFill>
                  <a:srgbClr val="3333CC"/>
                </a:solidFill>
                <a:latin typeface="Times New Roman" panose="02020603050405020304" pitchFamily="18" charset="0"/>
              </a:rPr>
              <a:t>CE</a:t>
            </a:r>
            <a:r>
              <a:rPr lang="zh-CN" altLang="en-US" sz="2400" b="1">
                <a:solidFill>
                  <a:srgbClr val="3333CC"/>
                </a:solidFill>
                <a:latin typeface="Times New Roman" panose="02020603050405020304" pitchFamily="18" charset="0"/>
              </a:rPr>
              <a:t>＜</a:t>
            </a:r>
            <a:r>
              <a:rPr lang="en-US" altLang="zh-CN" sz="2400" b="1">
                <a:solidFill>
                  <a:srgbClr val="3333CC"/>
                </a:solidFill>
                <a:latin typeface="Times New Roman" panose="02020603050405020304" pitchFamily="18" charset="0"/>
              </a:rPr>
              <a:t>0.7</a:t>
            </a:r>
            <a:r>
              <a:rPr lang="en-US" altLang="zh-CN" sz="1000" b="1">
                <a:solidFill>
                  <a:srgbClr val="3333CC"/>
                </a:solidFill>
                <a:latin typeface="Times New Roman" panose="02020603050405020304" pitchFamily="18" charset="0"/>
              </a:rPr>
              <a:t> </a:t>
            </a:r>
            <a:r>
              <a:rPr lang="en-US" altLang="zh-CN" sz="2400" b="1" dirty="0">
                <a:solidFill>
                  <a:srgbClr val="3333CC"/>
                </a:solidFill>
                <a:latin typeface="Times New Roman" panose="02020603050405020304" pitchFamily="18" charset="0"/>
              </a:rPr>
              <a:t>V</a:t>
            </a:r>
            <a:r>
              <a:rPr lang="zh-CN" altLang="en-US" sz="2400" b="1" dirty="0">
                <a:solidFill>
                  <a:srgbClr val="3333CC"/>
                </a:solidFill>
                <a:latin typeface="Times New Roman" panose="02020603050405020304" pitchFamily="18" charset="0"/>
              </a:rPr>
              <a:t>。                      此时发射结正偏，集电结也正偏。</a:t>
            </a:r>
            <a:endParaRPr lang="zh-CN" altLang="en-US" sz="2400" b="1" dirty="0">
              <a:solidFill>
                <a:srgbClr val="3333CC"/>
              </a:solidFill>
              <a:latin typeface="Times New Roman" panose="02020603050405020304" pitchFamily="18" charset="0"/>
            </a:endParaRPr>
          </a:p>
        </p:txBody>
      </p:sp>
      <p:pic>
        <p:nvPicPr>
          <p:cNvPr id="655366" name="图片 655365"/>
          <p:cNvPicPr>
            <a:picLocks noChangeAspect="1"/>
          </p:cNvPicPr>
          <p:nvPr/>
        </p:nvPicPr>
        <p:blipFill>
          <a:blip r:embed="rId1"/>
          <a:stretch>
            <a:fillRect/>
          </a:stretch>
        </p:blipFill>
        <p:spPr>
          <a:xfrm>
            <a:off x="4191000" y="2743200"/>
            <a:ext cx="4953000" cy="3540125"/>
          </a:xfrm>
          <a:prstGeom prst="rect">
            <a:avLst/>
          </a:prstGeom>
          <a:noFill/>
          <a:ln w="12700">
            <a:noFill/>
          </a:ln>
        </p:spPr>
      </p:pic>
      <p:sp>
        <p:nvSpPr>
          <p:cNvPr id="655367" name="圆角矩形标注 655366"/>
          <p:cNvSpPr/>
          <p:nvPr/>
        </p:nvSpPr>
        <p:spPr>
          <a:xfrm>
            <a:off x="1871663" y="5094288"/>
            <a:ext cx="1206500" cy="527050"/>
          </a:xfrm>
          <a:prstGeom prst="wedgeRoundRectCallout">
            <a:avLst>
              <a:gd name="adj1" fmla="val 168421"/>
              <a:gd name="adj2" fmla="val -154819"/>
              <a:gd name="adj3" fmla="val 16667"/>
            </a:avLst>
          </a:prstGeom>
          <a:solidFill>
            <a:srgbClr val="FF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algn="ctr" eaLnBrk="0" hangingPunct="0">
              <a:spcBef>
                <a:spcPct val="50000"/>
              </a:spcBef>
            </a:pPr>
            <a:r>
              <a:rPr lang="zh-CN" altLang="en-US" sz="2400" b="1" dirty="0">
                <a:latin typeface="Times New Roman" panose="02020603050405020304" pitchFamily="18" charset="0"/>
                <a:ea typeface="长城楷体" pitchFamily="49" charset="-122"/>
              </a:rPr>
              <a:t>饱和区</a:t>
            </a:r>
            <a:endParaRPr lang="zh-CN" altLang="en-US" sz="3200" b="1" dirty="0">
              <a:latin typeface="Times New Roman" panose="02020603050405020304" pitchFamily="18" charset="0"/>
              <a:ea typeface="长城楷体" pitchFamily="49" charset="-122"/>
            </a:endParaRPr>
          </a:p>
        </p:txBody>
      </p:sp>
      <p:sp>
        <p:nvSpPr>
          <p:cNvPr id="655370" name="矩形 655369"/>
          <p:cNvSpPr/>
          <p:nvPr/>
        </p:nvSpPr>
        <p:spPr>
          <a:xfrm>
            <a:off x="1371600" y="381000"/>
            <a:ext cx="5303838" cy="476250"/>
          </a:xfrm>
          <a:prstGeom prst="rect">
            <a:avLst/>
          </a:prstGeom>
          <a:noFill/>
          <a:ln w="12700">
            <a:noFill/>
          </a:ln>
        </p:spPr>
        <p:txBody>
          <a:bodyPr wrap="none" anchor="t">
            <a:spAutoFit/>
          </a:bodyPr>
          <a:lstStyle/>
          <a:p>
            <a:pPr>
              <a:lnSpc>
                <a:spcPct val="90000"/>
              </a:lnSpc>
              <a:spcBef>
                <a:spcPct val="20000"/>
              </a:spcBef>
              <a:buClr>
                <a:schemeClr val="tx2"/>
              </a:buClr>
              <a:buSzPct val="90000"/>
              <a:buFont typeface="Symbol" panose="05050102010706020507" pitchFamily="18" charset="2"/>
            </a:pPr>
            <a:r>
              <a:rPr lang="zh-CN" altLang="en-US" b="1" dirty="0">
                <a:solidFill>
                  <a:srgbClr val="FF0000"/>
                </a:solidFill>
                <a:latin typeface="Times New Roman" panose="02020603050405020304" pitchFamily="18" charset="0"/>
              </a:rPr>
              <a:t>输出特性曲线可以分为三个区域</a:t>
            </a:r>
            <a:r>
              <a:rPr lang="en-US" altLang="zh-CN" b="1">
                <a:solidFill>
                  <a:srgbClr val="FF0000"/>
                </a:solidFill>
                <a:latin typeface="Times New Roman" panose="02020603050405020304" pitchFamily="18" charset="0"/>
              </a:rPr>
              <a:t>:</a:t>
            </a:r>
            <a:endParaRPr lang="en-US" altLang="zh-CN" b="1">
              <a:solidFill>
                <a:srgbClr val="FF0000"/>
              </a:solidFill>
              <a:latin typeface="Times New Roman" panose="02020603050405020304" pitchFamily="18" charset="0"/>
            </a:endParaRPr>
          </a:p>
        </p:txBody>
      </p:sp>
      <p:pic>
        <p:nvPicPr>
          <p:cNvPr id="655371" name="图片 655370"/>
          <p:cNvPicPr>
            <a:picLocks noChangeAspect="1"/>
          </p:cNvPicPr>
          <p:nvPr/>
        </p:nvPicPr>
        <p:blipFill>
          <a:blip r:embed="rId2"/>
          <a:stretch>
            <a:fillRect/>
          </a:stretch>
        </p:blipFill>
        <p:spPr>
          <a:xfrm>
            <a:off x="5157788" y="368300"/>
            <a:ext cx="3124200" cy="2701925"/>
          </a:xfrm>
          <a:prstGeom prst="rect">
            <a:avLst/>
          </a:prstGeom>
          <a:noFill/>
          <a:ln w="12700">
            <a:noFill/>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5362"/>
                                        </p:tgtEl>
                                        <p:attrNameLst>
                                          <p:attrName>style.visibility</p:attrName>
                                        </p:attrNameLst>
                                      </p:cBhvr>
                                      <p:to>
                                        <p:strVal val="visible"/>
                                      </p:to>
                                    </p:set>
                                    <p:animEffect transition="in" filter="blinds(vertical)">
                                      <p:cBhvr>
                                        <p:cTn id="7" dur="500"/>
                                        <p:tgtEl>
                                          <p:spTgt spid="6553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67"/>
                                        </p:tgtEl>
                                        <p:attrNameLst>
                                          <p:attrName>style.visibility</p:attrName>
                                        </p:attrNameLst>
                                      </p:cBhvr>
                                      <p:to>
                                        <p:strVal val="visible"/>
                                      </p:to>
                                    </p:set>
                                    <p:animEffect transition="in" filter="blinds(horizontal)">
                                      <p:cBhvr>
                                        <p:cTn id="12" dur="500"/>
                                        <p:tgtEl>
                                          <p:spTgt spid="65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2" grpId="0"/>
      <p:bldP spid="65536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文本框 654337"/>
          <p:cNvSpPr txBox="1"/>
          <p:nvPr/>
        </p:nvSpPr>
        <p:spPr>
          <a:xfrm>
            <a:off x="838200" y="914400"/>
            <a:ext cx="8305800" cy="884238"/>
          </a:xfrm>
          <a:prstGeom prst="rect">
            <a:avLst/>
          </a:prstGeom>
          <a:noFill/>
          <a:ln w="12700">
            <a:noFill/>
          </a:ln>
        </p:spPr>
        <p:txBody>
          <a:bodyPr>
            <a:spAutoFit/>
          </a:bodyPr>
          <a:lstStyle/>
          <a:p>
            <a:pPr eaLnBrk="0" hangingPunct="0"/>
            <a:r>
              <a:rPr lang="zh-CN" altLang="en-US" b="1" dirty="0">
                <a:solidFill>
                  <a:srgbClr val="3333CC"/>
                </a:solidFill>
                <a:latin typeface="Times New Roman" panose="02020603050405020304" pitchFamily="18" charset="0"/>
                <a:ea typeface="黑体" panose="02010609060101010101" pitchFamily="2" charset="-122"/>
              </a:rPr>
              <a:t>饱和区</a:t>
            </a:r>
            <a:r>
              <a:rPr lang="en-US" altLang="zh-CN" sz="2400" b="1">
                <a:solidFill>
                  <a:srgbClr val="3333CC"/>
                </a:solidFill>
                <a:latin typeface="Times New Roman" panose="02020603050405020304" pitchFamily="18" charset="0"/>
              </a:rPr>
              <a:t>——</a:t>
            </a:r>
            <a:r>
              <a:rPr lang="en-US" altLang="zh-CN" sz="2400" b="1" i="1" err="1">
                <a:solidFill>
                  <a:srgbClr val="3333CC"/>
                </a:solidFill>
                <a:latin typeface="Times New Roman" panose="02020603050405020304" pitchFamily="18" charset="0"/>
              </a:rPr>
              <a:t>i</a:t>
            </a:r>
            <a:r>
              <a:rPr lang="en-US" altLang="zh-CN" sz="2400" b="1" baseline="-25000" err="1">
                <a:solidFill>
                  <a:srgbClr val="3333CC"/>
                </a:solidFill>
                <a:latin typeface="Times New Roman" panose="02020603050405020304" pitchFamily="18" charset="0"/>
              </a:rPr>
              <a:t>C</a:t>
            </a:r>
            <a:r>
              <a:rPr lang="zh-CN" altLang="en-US" sz="2400" b="1">
                <a:solidFill>
                  <a:srgbClr val="3333CC"/>
                </a:solidFill>
                <a:latin typeface="Times New Roman" panose="02020603050405020304" pitchFamily="18" charset="0"/>
              </a:rPr>
              <a:t>受</a:t>
            </a:r>
            <a:r>
              <a:rPr lang="en-US" altLang="zh-CN" sz="2400" b="1" i="1" err="1">
                <a:solidFill>
                  <a:srgbClr val="3333CC"/>
                </a:solidFill>
                <a:latin typeface="Times New Roman" panose="02020603050405020304" pitchFamily="18" charset="0"/>
              </a:rPr>
              <a:t>u</a:t>
            </a:r>
            <a:r>
              <a:rPr lang="en-US" altLang="zh-CN" sz="2400" b="1" baseline="-25000" err="1">
                <a:solidFill>
                  <a:srgbClr val="3333CC"/>
                </a:solidFill>
                <a:latin typeface="Times New Roman" panose="02020603050405020304" pitchFamily="18" charset="0"/>
              </a:rPr>
              <a:t>CE</a:t>
            </a:r>
            <a:r>
              <a:rPr lang="zh-CN" altLang="en-US" sz="2400" b="1" dirty="0">
                <a:solidFill>
                  <a:srgbClr val="3333CC"/>
                </a:solidFill>
                <a:latin typeface="Times New Roman" panose="02020603050405020304" pitchFamily="18" charset="0"/>
              </a:rPr>
              <a:t>显著控制的区域，该区域内</a:t>
            </a:r>
            <a:r>
              <a:rPr lang="en-US" altLang="zh-CN" sz="2400" b="1" i="1" err="1">
                <a:solidFill>
                  <a:srgbClr val="3333CC"/>
                </a:solidFill>
                <a:latin typeface="Times New Roman" panose="02020603050405020304" pitchFamily="18" charset="0"/>
              </a:rPr>
              <a:t>u</a:t>
            </a:r>
            <a:r>
              <a:rPr lang="en-US" altLang="zh-CN" sz="2400" b="1" baseline="-25000" err="1">
                <a:solidFill>
                  <a:srgbClr val="3333CC"/>
                </a:solidFill>
                <a:latin typeface="Times New Roman" panose="02020603050405020304" pitchFamily="18" charset="0"/>
              </a:rPr>
              <a:t>CE</a:t>
            </a:r>
            <a:r>
              <a:rPr lang="zh-CN" altLang="en-US" sz="2400" b="1">
                <a:solidFill>
                  <a:srgbClr val="3333CC"/>
                </a:solidFill>
                <a:latin typeface="Times New Roman" panose="02020603050405020304" pitchFamily="18" charset="0"/>
              </a:rPr>
              <a:t>＜</a:t>
            </a:r>
            <a:r>
              <a:rPr lang="en-US" altLang="zh-CN" sz="2400" b="1">
                <a:solidFill>
                  <a:srgbClr val="3333CC"/>
                </a:solidFill>
                <a:latin typeface="Times New Roman" panose="02020603050405020304" pitchFamily="18" charset="0"/>
              </a:rPr>
              <a:t>0.7</a:t>
            </a:r>
            <a:r>
              <a:rPr lang="en-US" altLang="zh-CN" sz="1000" b="1">
                <a:solidFill>
                  <a:srgbClr val="3333CC"/>
                </a:solidFill>
                <a:latin typeface="Times New Roman" panose="02020603050405020304" pitchFamily="18" charset="0"/>
              </a:rPr>
              <a:t> </a:t>
            </a:r>
            <a:r>
              <a:rPr lang="en-US" altLang="zh-CN" sz="2400" b="1">
                <a:solidFill>
                  <a:srgbClr val="3333CC"/>
                </a:solidFill>
                <a:latin typeface="Times New Roman" panose="02020603050405020304" pitchFamily="18" charset="0"/>
              </a:rPr>
              <a:t>V</a:t>
            </a:r>
            <a:r>
              <a:rPr lang="zh-CN" altLang="en-US" sz="2400" b="1">
                <a:solidFill>
                  <a:srgbClr val="3333CC"/>
                </a:solidFill>
                <a:latin typeface="Times New Roman" panose="02020603050405020304" pitchFamily="18" charset="0"/>
              </a:rPr>
              <a:t>。 </a:t>
            </a:r>
            <a:endParaRPr lang="zh-CN" altLang="en-US" sz="2400" b="1">
              <a:solidFill>
                <a:srgbClr val="3333CC"/>
              </a:solidFill>
              <a:latin typeface="Times New Roman" panose="02020603050405020304" pitchFamily="18" charset="0"/>
            </a:endParaRPr>
          </a:p>
          <a:p>
            <a:pPr eaLnBrk="0" hangingPunct="0"/>
            <a:r>
              <a:rPr lang="zh-CN" altLang="en-US" sz="2400" b="1" dirty="0">
                <a:solidFill>
                  <a:srgbClr val="3333CC"/>
                </a:solidFill>
                <a:latin typeface="Times New Roman" panose="02020603050405020304" pitchFamily="18" charset="0"/>
              </a:rPr>
              <a:t>                      此时发射结正偏，集电结也正偏。</a:t>
            </a:r>
            <a:endParaRPr lang="zh-CN" altLang="en-US" sz="2400" b="1" dirty="0">
              <a:solidFill>
                <a:srgbClr val="3333CC"/>
              </a:solidFill>
              <a:latin typeface="Times New Roman" panose="02020603050405020304" pitchFamily="18" charset="0"/>
            </a:endParaRPr>
          </a:p>
        </p:txBody>
      </p:sp>
      <p:sp>
        <p:nvSpPr>
          <p:cNvPr id="654339" name="文本框 654338"/>
          <p:cNvSpPr txBox="1"/>
          <p:nvPr/>
        </p:nvSpPr>
        <p:spPr>
          <a:xfrm>
            <a:off x="838200" y="1828800"/>
            <a:ext cx="7940675" cy="1249363"/>
          </a:xfrm>
          <a:prstGeom prst="rect">
            <a:avLst/>
          </a:prstGeom>
          <a:noFill/>
          <a:ln w="12700">
            <a:noFill/>
          </a:ln>
        </p:spPr>
        <p:txBody>
          <a:bodyPr>
            <a:spAutoFit/>
          </a:bodyPr>
          <a:lstStyle/>
          <a:p>
            <a:pPr eaLnBrk="0" hangingPunct="0"/>
            <a:r>
              <a:rPr lang="zh-CN" altLang="en-US" b="1" dirty="0">
                <a:solidFill>
                  <a:srgbClr val="660033"/>
                </a:solidFill>
                <a:latin typeface="Times New Roman" panose="02020603050405020304" pitchFamily="18" charset="0"/>
                <a:ea typeface="黑体" panose="02010609060101010101" pitchFamily="2" charset="-122"/>
              </a:rPr>
              <a:t>截止区</a:t>
            </a:r>
            <a:r>
              <a:rPr lang="en-US" altLang="zh-CN" sz="2400" b="1">
                <a:solidFill>
                  <a:srgbClr val="660033"/>
                </a:solidFill>
                <a:latin typeface="Times New Roman" panose="02020603050405020304" pitchFamily="18" charset="0"/>
              </a:rPr>
              <a:t>——</a:t>
            </a:r>
            <a:r>
              <a:rPr lang="en-US" altLang="zh-CN" sz="2400" b="1" i="1" err="1">
                <a:solidFill>
                  <a:srgbClr val="660033"/>
                </a:solidFill>
                <a:latin typeface="Times New Roman" panose="02020603050405020304" pitchFamily="18" charset="0"/>
              </a:rPr>
              <a:t>i</a:t>
            </a:r>
            <a:r>
              <a:rPr lang="en-US" altLang="zh-CN" sz="2400" b="1" baseline="-25000" err="1">
                <a:solidFill>
                  <a:srgbClr val="660033"/>
                </a:solidFill>
                <a:latin typeface="Times New Roman" panose="02020603050405020304" pitchFamily="18" charset="0"/>
              </a:rPr>
              <a:t>C</a:t>
            </a:r>
            <a:r>
              <a:rPr lang="zh-CN" altLang="en-US" sz="2400" b="1" dirty="0">
                <a:solidFill>
                  <a:srgbClr val="660033"/>
                </a:solidFill>
                <a:latin typeface="Times New Roman" panose="02020603050405020304" pitchFamily="18" charset="0"/>
              </a:rPr>
              <a:t>接近零的区域，相当</a:t>
            </a:r>
            <a:r>
              <a:rPr lang="en-US" altLang="zh-CN" sz="2400" b="1" i="1">
                <a:solidFill>
                  <a:srgbClr val="660033"/>
                </a:solidFill>
                <a:latin typeface="Times New Roman" panose="02020603050405020304" pitchFamily="18" charset="0"/>
              </a:rPr>
              <a:t>i</a:t>
            </a:r>
            <a:r>
              <a:rPr lang="en-US" altLang="zh-CN" sz="2400" b="1" baseline="-25000">
                <a:solidFill>
                  <a:srgbClr val="660033"/>
                </a:solidFill>
                <a:latin typeface="Times New Roman" panose="02020603050405020304" pitchFamily="18" charset="0"/>
              </a:rPr>
              <a:t>B</a:t>
            </a:r>
            <a:r>
              <a:rPr lang="en-US" altLang="zh-CN" sz="2400" b="1" dirty="0">
                <a:solidFill>
                  <a:srgbClr val="660033"/>
                </a:solidFill>
                <a:latin typeface="Times New Roman" panose="02020603050405020304" pitchFamily="18" charset="0"/>
              </a:rPr>
              <a:t>=0</a:t>
            </a:r>
            <a:r>
              <a:rPr lang="zh-CN" altLang="en-US" sz="2400" b="1" dirty="0">
                <a:solidFill>
                  <a:srgbClr val="660033"/>
                </a:solidFill>
                <a:latin typeface="Times New Roman" panose="02020603050405020304" pitchFamily="18" charset="0"/>
              </a:rPr>
              <a:t>的曲线的下方。</a:t>
            </a:r>
            <a:endParaRPr lang="zh-CN" altLang="en-US" sz="2400" b="1" dirty="0">
              <a:solidFill>
                <a:srgbClr val="660033"/>
              </a:solidFill>
              <a:latin typeface="Times New Roman" panose="02020603050405020304" pitchFamily="18" charset="0"/>
            </a:endParaRPr>
          </a:p>
          <a:p>
            <a:pPr eaLnBrk="0" hangingPunct="0"/>
            <a:r>
              <a:rPr lang="zh-CN" altLang="en-US" sz="2400" b="1" dirty="0">
                <a:solidFill>
                  <a:srgbClr val="660033"/>
                </a:solidFill>
                <a:latin typeface="Times New Roman" panose="02020603050405020304" pitchFamily="18" charset="0"/>
              </a:rPr>
              <a:t>                     此时，发射结反偏，集电结反偏。</a:t>
            </a:r>
            <a:endParaRPr lang="zh-CN" altLang="en-US" sz="2400" b="1" dirty="0">
              <a:solidFill>
                <a:srgbClr val="660033"/>
              </a:solidFill>
              <a:latin typeface="Times New Roman" panose="02020603050405020304" pitchFamily="18" charset="0"/>
            </a:endParaRPr>
          </a:p>
          <a:p>
            <a:endParaRPr lang="zh-CN" altLang="en-US" sz="2400" b="1" dirty="0">
              <a:solidFill>
                <a:srgbClr val="660033"/>
              </a:solidFill>
              <a:latin typeface="Times New Roman" panose="02020603050405020304" pitchFamily="18" charset="0"/>
            </a:endParaRPr>
          </a:p>
        </p:txBody>
      </p:sp>
      <p:sp>
        <p:nvSpPr>
          <p:cNvPr id="654340" name="文本框 654339"/>
          <p:cNvSpPr txBox="1"/>
          <p:nvPr/>
        </p:nvSpPr>
        <p:spPr>
          <a:xfrm>
            <a:off x="838200" y="3048000"/>
            <a:ext cx="2971800" cy="2344738"/>
          </a:xfrm>
          <a:prstGeom prst="rect">
            <a:avLst/>
          </a:prstGeom>
          <a:noFill/>
          <a:ln w="12700">
            <a:noFill/>
          </a:ln>
        </p:spPr>
        <p:txBody>
          <a:bodyPr>
            <a:spAutoFit/>
            <a:scene3d>
              <a:camera prst="orthographicFront"/>
              <a:lightRig rig="threePt" dir="t"/>
            </a:scene3d>
          </a:bodyPr>
          <a:lstStyle/>
          <a:p>
            <a:pPr eaLnBrk="0" hangingPunct="0"/>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黑体" panose="02010609060101010101" pitchFamily="2" charset="-122"/>
              </a:rPr>
              <a:t>放大区</a:t>
            </a:r>
            <a:r>
              <a:rPr lang="en-US"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rPr>
              <a:t>——</a:t>
            </a:r>
            <a:endParaRPr lang="en-US" altLang="zh-CN" sz="2400" b="1">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en-US" altLang="zh-CN"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a:t>
            </a:r>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曲线基本平行等</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距。 此时，发</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射结正偏，集电</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结反偏。</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a:p>
            <a:pPr eaLnBrk="0" hangingPunct="0"/>
            <a:r>
              <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rPr>
              <a:t>        该区中有：</a:t>
            </a:r>
            <a:endParaRPr lang="zh-CN" altLang="en-US" sz="24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ndParaRPr>
          </a:p>
        </p:txBody>
      </p:sp>
      <p:graphicFrame>
        <p:nvGraphicFramePr>
          <p:cNvPr id="654341" name="对象 654340"/>
          <p:cNvGraphicFramePr/>
          <p:nvPr/>
        </p:nvGraphicFramePr>
        <p:xfrm>
          <a:off x="1531938" y="5562600"/>
          <a:ext cx="1584325" cy="542925"/>
        </p:xfrm>
        <a:graphic>
          <a:graphicData uri="http://schemas.openxmlformats.org/presentationml/2006/ole">
            <mc:AlternateContent xmlns:mc="http://schemas.openxmlformats.org/markup-compatibility/2006">
              <mc:Choice xmlns:v="urn:schemas-microsoft-com:vml" Requires="v">
                <p:oleObj spid="_x0000_s7171" name="" r:id="rId1" imgW="735965" imgH="254000" progId="Equation.3">
                  <p:embed/>
                </p:oleObj>
              </mc:Choice>
              <mc:Fallback>
                <p:oleObj name="" r:id="rId1" imgW="735965" imgH="254000" progId="Equation.3">
                  <p:embed/>
                  <p:pic>
                    <p:nvPicPr>
                      <p:cNvPr id="0" name="图片 3086"/>
                      <p:cNvPicPr/>
                      <p:nvPr/>
                    </p:nvPicPr>
                    <p:blipFill>
                      <a:blip r:embed="rId2"/>
                      <a:stretch>
                        <a:fillRect/>
                      </a:stretch>
                    </p:blipFill>
                    <p:spPr>
                      <a:xfrm>
                        <a:off x="1531938" y="5562600"/>
                        <a:ext cx="1584325" cy="542925"/>
                      </a:xfrm>
                      <a:prstGeom prst="rect">
                        <a:avLst/>
                      </a:prstGeom>
                      <a:noFill/>
                      <a:ln w="38100">
                        <a:noFill/>
                        <a:miter/>
                      </a:ln>
                    </p:spPr>
                  </p:pic>
                </p:oleObj>
              </mc:Fallback>
            </mc:AlternateContent>
          </a:graphicData>
        </a:graphic>
      </p:graphicFrame>
      <p:pic>
        <p:nvPicPr>
          <p:cNvPr id="654342" name="图片 654341"/>
          <p:cNvPicPr>
            <a:picLocks noChangeAspect="1"/>
          </p:cNvPicPr>
          <p:nvPr/>
        </p:nvPicPr>
        <p:blipFill>
          <a:blip r:embed="rId3"/>
          <a:stretch>
            <a:fillRect/>
          </a:stretch>
        </p:blipFill>
        <p:spPr>
          <a:xfrm>
            <a:off x="4191000" y="2743200"/>
            <a:ext cx="4953000" cy="3540125"/>
          </a:xfrm>
          <a:prstGeom prst="rect">
            <a:avLst/>
          </a:prstGeom>
          <a:noFill/>
          <a:ln w="12700">
            <a:noFill/>
          </a:ln>
        </p:spPr>
      </p:pic>
      <p:sp>
        <p:nvSpPr>
          <p:cNvPr id="654343" name="圆角矩形标注 654342"/>
          <p:cNvSpPr/>
          <p:nvPr/>
        </p:nvSpPr>
        <p:spPr>
          <a:xfrm>
            <a:off x="2819400" y="2743200"/>
            <a:ext cx="1206500" cy="527050"/>
          </a:xfrm>
          <a:prstGeom prst="wedgeRoundRectCallout">
            <a:avLst>
              <a:gd name="adj1" fmla="val 100130"/>
              <a:gd name="adj2" fmla="val 240662"/>
              <a:gd name="adj3" fmla="val 16667"/>
            </a:avLst>
          </a:prstGeom>
          <a:solidFill>
            <a:srgbClr val="FF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algn="ctr" eaLnBrk="0" hangingPunct="0">
              <a:spcBef>
                <a:spcPct val="50000"/>
              </a:spcBef>
            </a:pPr>
            <a:r>
              <a:rPr lang="zh-CN" altLang="en-US" sz="2400" b="1" dirty="0">
                <a:latin typeface="Times New Roman" panose="02020603050405020304" pitchFamily="18" charset="0"/>
                <a:ea typeface="长城楷体" pitchFamily="49" charset="-122"/>
              </a:rPr>
              <a:t>饱和区</a:t>
            </a:r>
            <a:endParaRPr lang="zh-CN" altLang="en-US" sz="3200" b="1" dirty="0">
              <a:latin typeface="Times New Roman" panose="02020603050405020304" pitchFamily="18" charset="0"/>
              <a:ea typeface="长城楷体" pitchFamily="49" charset="-122"/>
            </a:endParaRPr>
          </a:p>
        </p:txBody>
      </p:sp>
      <p:sp>
        <p:nvSpPr>
          <p:cNvPr id="654344" name="圆角矩形标注 654343"/>
          <p:cNvSpPr/>
          <p:nvPr/>
        </p:nvSpPr>
        <p:spPr>
          <a:xfrm>
            <a:off x="6096000" y="2819400"/>
            <a:ext cx="1206500" cy="527050"/>
          </a:xfrm>
          <a:prstGeom prst="wedgeRoundRectCallout">
            <a:avLst>
              <a:gd name="adj1" fmla="val -90394"/>
              <a:gd name="adj2" fmla="val 233435"/>
              <a:gd name="adj3" fmla="val 16667"/>
            </a:avLst>
          </a:prstGeom>
          <a:solidFill>
            <a:srgbClr val="CCFFFF"/>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algn="ctr" eaLnBrk="0" hangingPunct="0">
              <a:spcBef>
                <a:spcPct val="50000"/>
              </a:spcBef>
            </a:pPr>
            <a:r>
              <a:rPr lang="zh-CN" altLang="en-US" sz="2400" b="1" dirty="0">
                <a:latin typeface="Times New Roman" panose="02020603050405020304" pitchFamily="18" charset="0"/>
                <a:ea typeface="长城楷体" pitchFamily="49" charset="-122"/>
              </a:rPr>
              <a:t>放大区</a:t>
            </a:r>
            <a:endParaRPr lang="zh-CN" altLang="en-US" sz="3200" b="1" dirty="0">
              <a:latin typeface="Times New Roman" panose="02020603050405020304" pitchFamily="18" charset="0"/>
              <a:ea typeface="长城楷体" pitchFamily="49" charset="-122"/>
            </a:endParaRPr>
          </a:p>
        </p:txBody>
      </p:sp>
      <p:sp>
        <p:nvSpPr>
          <p:cNvPr id="654345" name="圆角矩形标注 654344"/>
          <p:cNvSpPr/>
          <p:nvPr/>
        </p:nvSpPr>
        <p:spPr>
          <a:xfrm>
            <a:off x="4572000" y="6172200"/>
            <a:ext cx="1206500" cy="527050"/>
          </a:xfrm>
          <a:prstGeom prst="wedgeRoundRectCallout">
            <a:avLst>
              <a:gd name="adj1" fmla="val 100130"/>
              <a:gd name="adj2" fmla="val -85843"/>
              <a:gd name="adj3" fmla="val 16667"/>
            </a:avLst>
          </a:prstGeom>
          <a:solidFill>
            <a:srgbClr val="FF99FF"/>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algn="ctr" eaLnBrk="0" hangingPunct="0">
              <a:spcBef>
                <a:spcPct val="50000"/>
              </a:spcBef>
            </a:pPr>
            <a:r>
              <a:rPr lang="zh-CN" altLang="en-US" sz="2400" b="1" dirty="0">
                <a:latin typeface="Times New Roman" panose="02020603050405020304" pitchFamily="18" charset="0"/>
                <a:ea typeface="长城楷体" pitchFamily="49" charset="-122"/>
              </a:rPr>
              <a:t>截止区</a:t>
            </a:r>
            <a:endParaRPr lang="zh-CN" altLang="en-US" sz="3200" b="1" dirty="0">
              <a:latin typeface="Times New Roman" panose="02020603050405020304" pitchFamily="18" charset="0"/>
              <a:ea typeface="长城楷体" pitchFamily="49" charset="-122"/>
            </a:endParaRPr>
          </a:p>
        </p:txBody>
      </p:sp>
      <p:sp>
        <p:nvSpPr>
          <p:cNvPr id="654346" name="矩形 654345"/>
          <p:cNvSpPr/>
          <p:nvPr/>
        </p:nvSpPr>
        <p:spPr>
          <a:xfrm>
            <a:off x="1371600" y="381000"/>
            <a:ext cx="5303838" cy="476250"/>
          </a:xfrm>
          <a:prstGeom prst="rect">
            <a:avLst/>
          </a:prstGeom>
          <a:noFill/>
          <a:ln w="12700">
            <a:noFill/>
          </a:ln>
        </p:spPr>
        <p:txBody>
          <a:bodyPr wrap="none" anchor="t">
            <a:spAutoFit/>
          </a:bodyPr>
          <a:lstStyle/>
          <a:p>
            <a:pPr>
              <a:lnSpc>
                <a:spcPct val="90000"/>
              </a:lnSpc>
              <a:spcBef>
                <a:spcPct val="20000"/>
              </a:spcBef>
              <a:buClr>
                <a:schemeClr val="tx2"/>
              </a:buClr>
              <a:buSzPct val="90000"/>
              <a:buFont typeface="Symbol" panose="05050102010706020507" pitchFamily="18" charset="2"/>
            </a:pPr>
            <a:r>
              <a:rPr lang="zh-CN" altLang="en-US" b="1" dirty="0">
                <a:solidFill>
                  <a:srgbClr val="FF0000"/>
                </a:solidFill>
                <a:latin typeface="Times New Roman" panose="02020603050405020304" pitchFamily="18" charset="0"/>
              </a:rPr>
              <a:t>输出特性曲线可以分为三个区域</a:t>
            </a:r>
            <a:r>
              <a:rPr lang="en-US" altLang="zh-CN" b="1">
                <a:solidFill>
                  <a:srgbClr val="FF0000"/>
                </a:solidFill>
                <a:latin typeface="Times New Roman" panose="02020603050405020304" pitchFamily="18" charset="0"/>
              </a:rPr>
              <a:t>:</a:t>
            </a:r>
            <a:endParaRPr lang="en-US" altLang="zh-CN" b="1">
              <a:solidFill>
                <a:srgbClr val="FF0000"/>
              </a:solidFill>
              <a:latin typeface="Times New Roman"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4338"/>
                                        </p:tgtEl>
                                        <p:attrNameLst>
                                          <p:attrName>style.visibility</p:attrName>
                                        </p:attrNameLst>
                                      </p:cBhvr>
                                      <p:to>
                                        <p:strVal val="visible"/>
                                      </p:to>
                                    </p:set>
                                    <p:animEffect transition="in" filter="blinds(vertical)">
                                      <p:cBhvr>
                                        <p:cTn id="7" dur="500"/>
                                        <p:tgtEl>
                                          <p:spTgt spid="65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4343"/>
                                        </p:tgtEl>
                                        <p:attrNameLst>
                                          <p:attrName>style.visibility</p:attrName>
                                        </p:attrNameLst>
                                      </p:cBhvr>
                                      <p:to>
                                        <p:strVal val="visible"/>
                                      </p:to>
                                    </p:set>
                                    <p:animEffect transition="in" filter="blinds(horizontal)">
                                      <p:cBhvr>
                                        <p:cTn id="12" dur="500"/>
                                        <p:tgtEl>
                                          <p:spTgt spid="6543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54339"/>
                                        </p:tgtEl>
                                        <p:attrNameLst>
                                          <p:attrName>style.visibility</p:attrName>
                                        </p:attrNameLst>
                                      </p:cBhvr>
                                      <p:to>
                                        <p:strVal val="visible"/>
                                      </p:to>
                                    </p:set>
                                    <p:animEffect transition="in" filter="barn(outHorizontal)">
                                      <p:cBhvr>
                                        <p:cTn id="17" dur="500"/>
                                        <p:tgtEl>
                                          <p:spTgt spid="65433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54345"/>
                                        </p:tgtEl>
                                        <p:attrNameLst>
                                          <p:attrName>style.visibility</p:attrName>
                                        </p:attrNameLst>
                                      </p:cBhvr>
                                      <p:to>
                                        <p:strVal val="visible"/>
                                      </p:to>
                                    </p:set>
                                    <p:animEffect transition="in" filter="strips(downLeft)">
                                      <p:cBhvr>
                                        <p:cTn id="22" dur="500"/>
                                        <p:tgtEl>
                                          <p:spTgt spid="65434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grpId="0" nodeType="clickEffect">
                                  <p:stCondLst>
                                    <p:cond delay="0"/>
                                  </p:stCondLst>
                                  <p:childTnLst>
                                    <p:set>
                                      <p:cBhvr>
                                        <p:cTn id="26" dur="1" fill="hold">
                                          <p:stCondLst>
                                            <p:cond delay="0"/>
                                          </p:stCondLst>
                                        </p:cTn>
                                        <p:tgtEl>
                                          <p:spTgt spid="654340"/>
                                        </p:tgtEl>
                                        <p:attrNameLst>
                                          <p:attrName>style.visibility</p:attrName>
                                        </p:attrNameLst>
                                      </p:cBhvr>
                                      <p:to>
                                        <p:strVal val="visible"/>
                                      </p:to>
                                    </p:set>
                                    <p:anim calcmode="lin" valueType="num">
                                      <p:cBhvr>
                                        <p:cTn id="27" dur="500" fill="hold"/>
                                        <p:tgtEl>
                                          <p:spTgt spid="654340"/>
                                        </p:tgtEl>
                                        <p:attrNameLst>
                                          <p:attrName>ppt_w</p:attrName>
                                        </p:attrNameLst>
                                      </p:cBhvr>
                                      <p:tavLst>
                                        <p:tav tm="0">
                                          <p:val>
                                            <p:fltVal val="0"/>
                                          </p:val>
                                        </p:tav>
                                        <p:tav tm="100000">
                                          <p:val>
                                            <p:strVal val="#ppt_w"/>
                                          </p:val>
                                        </p:tav>
                                      </p:tavLst>
                                    </p:anim>
                                    <p:anim calcmode="lin" valueType="num">
                                      <p:cBhvr>
                                        <p:cTn id="28" dur="500" fill="hold"/>
                                        <p:tgtEl>
                                          <p:spTgt spid="654340"/>
                                        </p:tgtEl>
                                        <p:attrNameLst>
                                          <p:attrName>ppt_h</p:attrName>
                                        </p:attrNameLst>
                                      </p:cBhvr>
                                      <p:tavLst>
                                        <p:tav tm="0">
                                          <p:val>
                                            <p:fltVal val="0"/>
                                          </p:val>
                                        </p:tav>
                                        <p:tav tm="100000">
                                          <p:val>
                                            <p:strVal val="#ppt_h"/>
                                          </p:val>
                                        </p:tav>
                                      </p:tavLst>
                                    </p:anim>
                                    <p:anim calcmode="lin" valueType="num">
                                      <p:cBhvr>
                                        <p:cTn id="29" dur="500" fill="hold"/>
                                        <p:tgtEl>
                                          <p:spTgt spid="654340"/>
                                        </p:tgtEl>
                                        <p:attrNameLst>
                                          <p:attrName>ppt_x</p:attrName>
                                        </p:attrNameLst>
                                      </p:cBhvr>
                                      <p:tavLst>
                                        <p:tav tm="0">
                                          <p:val>
                                            <p:fltVal val="0.5"/>
                                          </p:val>
                                        </p:tav>
                                        <p:tav tm="100000">
                                          <p:val>
                                            <p:strVal val="#ppt_x"/>
                                          </p:val>
                                        </p:tav>
                                      </p:tavLst>
                                    </p:anim>
                                    <p:anim calcmode="lin" valueType="num">
                                      <p:cBhvr>
                                        <p:cTn id="30" dur="500" fill="hold"/>
                                        <p:tgtEl>
                                          <p:spTgt spid="654340"/>
                                        </p:tgtEl>
                                        <p:attrNameLst>
                                          <p:attrName>ppt_y</p:attrName>
                                        </p:attrNameLst>
                                      </p:cBhvr>
                                      <p:tavLst>
                                        <p:tav tm="0">
                                          <p:val>
                                            <p:fltVal val="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54341"/>
                                        </p:tgtEl>
                                        <p:attrNameLst>
                                          <p:attrName>style.visibility</p:attrName>
                                        </p:attrNameLst>
                                      </p:cBhvr>
                                      <p:to>
                                        <p:strVal val="visible"/>
                                      </p:to>
                                    </p:set>
                                    <p:anim calcmode="lin" valueType="num">
                                      <p:cBhvr additive="base">
                                        <p:cTn id="35" dur="500" fill="hold"/>
                                        <p:tgtEl>
                                          <p:spTgt spid="654341"/>
                                        </p:tgtEl>
                                        <p:attrNameLst>
                                          <p:attrName>ppt_x</p:attrName>
                                        </p:attrNameLst>
                                      </p:cBhvr>
                                      <p:tavLst>
                                        <p:tav tm="0">
                                          <p:val>
                                            <p:strVal val="0-#ppt_w/2"/>
                                          </p:val>
                                        </p:tav>
                                        <p:tav tm="100000">
                                          <p:val>
                                            <p:strVal val="#ppt_x"/>
                                          </p:val>
                                        </p:tav>
                                      </p:tavLst>
                                    </p:anim>
                                    <p:anim calcmode="lin" valueType="num">
                                      <p:cBhvr additive="base">
                                        <p:cTn id="36" dur="500" fill="hold"/>
                                        <p:tgtEl>
                                          <p:spTgt spid="65434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54344"/>
                                        </p:tgtEl>
                                        <p:attrNameLst>
                                          <p:attrName>style.visibility</p:attrName>
                                        </p:attrNameLst>
                                      </p:cBhvr>
                                      <p:to>
                                        <p:strVal val="visible"/>
                                      </p:to>
                                    </p:set>
                                    <p:animEffect transition="in" filter="blinds(horizontal)">
                                      <p:cBhvr>
                                        <p:cTn id="41" dur="500"/>
                                        <p:tgtEl>
                                          <p:spTgt spid="65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8" grpId="0"/>
      <p:bldP spid="654339" grpId="0"/>
      <p:bldP spid="654340" grpId="0"/>
      <p:bldP spid="654343" grpId="0" bldLvl="0" animBg="1"/>
      <p:bldP spid="654344" grpId="0" bldLvl="0" animBg="1"/>
      <p:bldP spid="65434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Group 2"/>
          <p:cNvGrpSpPr/>
          <p:nvPr/>
        </p:nvGrpSpPr>
        <p:grpSpPr>
          <a:xfrm>
            <a:off x="368300" y="2954338"/>
            <a:ext cx="2971800" cy="3157537"/>
            <a:chOff x="336" y="1200"/>
            <a:chExt cx="1872" cy="1989"/>
          </a:xfrm>
        </p:grpSpPr>
        <p:sp useBgFill="1">
          <p:nvSpPr>
            <p:cNvPr id="5127" name="Rectangle 3"/>
            <p:cNvSpPr/>
            <p:nvPr/>
          </p:nvSpPr>
          <p:spPr>
            <a:xfrm>
              <a:off x="1118" y="2154"/>
              <a:ext cx="521" cy="517"/>
            </a:xfrm>
            <a:prstGeom prst="rect">
              <a:avLst/>
            </a:prstGeom>
            <a:ln w="9525" cap="flat" cmpd="sng">
              <a:solidFill>
                <a:srgbClr val="000000"/>
              </a:solidFill>
              <a:prstDash val="dash"/>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5128" name="Line 4"/>
            <p:cNvSpPr/>
            <p:nvPr/>
          </p:nvSpPr>
          <p:spPr>
            <a:xfrm flipH="1">
              <a:off x="727" y="2413"/>
              <a:ext cx="391" cy="0"/>
            </a:xfrm>
            <a:prstGeom prst="line">
              <a:avLst/>
            </a:prstGeom>
            <a:ln w="9525" cap="flat" cmpd="sng">
              <a:solidFill>
                <a:srgbClr val="000000"/>
              </a:solidFill>
              <a:prstDash val="solid"/>
              <a:headEnd type="none" w="med" len="med"/>
              <a:tailEnd type="none" w="med" len="med"/>
            </a:ln>
          </p:spPr>
        </p:sp>
        <p:sp>
          <p:nvSpPr>
            <p:cNvPr id="5129" name="Line 5"/>
            <p:cNvSpPr/>
            <p:nvPr/>
          </p:nvSpPr>
          <p:spPr>
            <a:xfrm>
              <a:off x="1118" y="2413"/>
              <a:ext cx="260" cy="0"/>
            </a:xfrm>
            <a:prstGeom prst="line">
              <a:avLst/>
            </a:prstGeom>
            <a:ln w="9525" cap="flat" cmpd="sng">
              <a:solidFill>
                <a:srgbClr val="000000"/>
              </a:solidFill>
              <a:prstDash val="dash"/>
              <a:headEnd type="none" w="med" len="med"/>
              <a:tailEnd type="none" w="med" len="med"/>
            </a:ln>
          </p:spPr>
        </p:sp>
        <p:sp>
          <p:nvSpPr>
            <p:cNvPr id="5130" name="Line 6"/>
            <p:cNvSpPr/>
            <p:nvPr/>
          </p:nvSpPr>
          <p:spPr>
            <a:xfrm>
              <a:off x="1378" y="2542"/>
              <a:ext cx="0" cy="388"/>
            </a:xfrm>
            <a:prstGeom prst="line">
              <a:avLst/>
            </a:prstGeom>
            <a:ln w="9525" cap="flat" cmpd="sng">
              <a:solidFill>
                <a:srgbClr val="000000"/>
              </a:solidFill>
              <a:prstDash val="solid"/>
              <a:headEnd type="none" w="med" len="med"/>
              <a:tailEnd type="none" w="med" len="med"/>
            </a:ln>
          </p:spPr>
        </p:sp>
        <p:sp>
          <p:nvSpPr>
            <p:cNvPr id="5131" name="Line 7"/>
            <p:cNvSpPr/>
            <p:nvPr/>
          </p:nvSpPr>
          <p:spPr>
            <a:xfrm flipV="1">
              <a:off x="1378" y="2283"/>
              <a:ext cx="131" cy="259"/>
            </a:xfrm>
            <a:prstGeom prst="line">
              <a:avLst/>
            </a:prstGeom>
            <a:ln w="9525" cap="flat" cmpd="sng">
              <a:solidFill>
                <a:srgbClr val="000000"/>
              </a:solidFill>
              <a:prstDash val="solid"/>
              <a:headEnd type="none" w="med" len="med"/>
              <a:tailEnd type="none" w="med" len="med"/>
            </a:ln>
          </p:spPr>
        </p:sp>
        <p:grpSp>
          <p:nvGrpSpPr>
            <p:cNvPr id="5132" name="Group 8"/>
            <p:cNvGrpSpPr>
              <a:grpSpLocks noChangeAspect="1"/>
            </p:cNvGrpSpPr>
            <p:nvPr/>
          </p:nvGrpSpPr>
          <p:grpSpPr>
            <a:xfrm flipH="1">
              <a:off x="1346" y="1636"/>
              <a:ext cx="82" cy="471"/>
              <a:chOff x="4860" y="8928"/>
              <a:chExt cx="360" cy="1560"/>
            </a:xfrm>
          </p:grpSpPr>
          <p:sp>
            <p:nvSpPr>
              <p:cNvPr id="5146" name="Rectangle 9"/>
              <p:cNvSpPr>
                <a:spLocks noChangeAspect="1"/>
              </p:cNvSpPr>
              <p:nvPr/>
            </p:nvSpPr>
            <p:spPr>
              <a:xfrm>
                <a:off x="4860" y="9240"/>
                <a:ext cx="360" cy="936"/>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5147" name="Line 10"/>
              <p:cNvSpPr>
                <a:spLocks noChangeAspect="1"/>
              </p:cNvSpPr>
              <p:nvPr/>
            </p:nvSpPr>
            <p:spPr>
              <a:xfrm>
                <a:off x="5040" y="10176"/>
                <a:ext cx="0" cy="312"/>
              </a:xfrm>
              <a:prstGeom prst="line">
                <a:avLst/>
              </a:prstGeom>
              <a:ln w="9525" cap="flat" cmpd="sng">
                <a:solidFill>
                  <a:srgbClr val="000000"/>
                </a:solidFill>
                <a:prstDash val="solid"/>
                <a:headEnd type="none" w="med" len="med"/>
                <a:tailEnd type="none" w="med" len="med"/>
              </a:ln>
            </p:spPr>
          </p:sp>
          <p:sp>
            <p:nvSpPr>
              <p:cNvPr id="5148" name="Line 11"/>
              <p:cNvSpPr>
                <a:spLocks noChangeAspect="1"/>
              </p:cNvSpPr>
              <p:nvPr/>
            </p:nvSpPr>
            <p:spPr>
              <a:xfrm flipV="1">
                <a:off x="5040" y="8928"/>
                <a:ext cx="0" cy="312"/>
              </a:xfrm>
              <a:prstGeom prst="line">
                <a:avLst/>
              </a:prstGeom>
              <a:ln w="9525" cap="flat" cmpd="sng">
                <a:solidFill>
                  <a:srgbClr val="000000"/>
                </a:solidFill>
                <a:prstDash val="solid"/>
                <a:headEnd type="none" w="med" len="med"/>
                <a:tailEnd type="none" w="med" len="med"/>
              </a:ln>
            </p:spPr>
          </p:sp>
        </p:grpSp>
        <p:sp>
          <p:nvSpPr>
            <p:cNvPr id="5133" name="Line 12"/>
            <p:cNvSpPr/>
            <p:nvPr/>
          </p:nvSpPr>
          <p:spPr>
            <a:xfrm flipV="1">
              <a:off x="1389" y="2024"/>
              <a:ext cx="0" cy="259"/>
            </a:xfrm>
            <a:prstGeom prst="line">
              <a:avLst/>
            </a:prstGeom>
            <a:ln w="9525" cap="flat" cmpd="sng">
              <a:solidFill>
                <a:srgbClr val="000000"/>
              </a:solidFill>
              <a:prstDash val="solid"/>
              <a:headEnd type="none" w="med" len="med"/>
              <a:tailEnd type="none" w="med" len="med"/>
            </a:ln>
          </p:spPr>
        </p:sp>
        <p:sp>
          <p:nvSpPr>
            <p:cNvPr id="5134" name="Line 13"/>
            <p:cNvSpPr/>
            <p:nvPr/>
          </p:nvSpPr>
          <p:spPr>
            <a:xfrm flipV="1">
              <a:off x="1389" y="1507"/>
              <a:ext cx="0" cy="129"/>
            </a:xfrm>
            <a:prstGeom prst="line">
              <a:avLst/>
            </a:prstGeom>
            <a:ln w="9525" cap="flat" cmpd="sng">
              <a:solidFill>
                <a:srgbClr val="000000"/>
              </a:solidFill>
              <a:prstDash val="solid"/>
              <a:headEnd type="none" w="med" len="med"/>
              <a:tailEnd type="none" w="med" len="med"/>
            </a:ln>
          </p:spPr>
        </p:sp>
        <p:sp>
          <p:nvSpPr>
            <p:cNvPr id="5135" name="Line 14"/>
            <p:cNvSpPr/>
            <p:nvPr/>
          </p:nvSpPr>
          <p:spPr>
            <a:xfrm>
              <a:off x="1378" y="2087"/>
              <a:ext cx="521" cy="0"/>
            </a:xfrm>
            <a:prstGeom prst="line">
              <a:avLst/>
            </a:prstGeom>
            <a:ln w="9525" cap="flat" cmpd="sng">
              <a:solidFill>
                <a:srgbClr val="000000"/>
              </a:solidFill>
              <a:prstDash val="solid"/>
              <a:headEnd type="none" w="med" len="med"/>
              <a:tailEnd type="none" w="med" len="med"/>
            </a:ln>
          </p:spPr>
        </p:sp>
        <p:sp>
          <p:nvSpPr>
            <p:cNvPr id="5136" name="Oval 15"/>
            <p:cNvSpPr/>
            <p:nvPr/>
          </p:nvSpPr>
          <p:spPr>
            <a:xfrm>
              <a:off x="1367" y="2062"/>
              <a:ext cx="33" cy="37"/>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5137" name="Line 16"/>
            <p:cNvSpPr/>
            <p:nvPr/>
          </p:nvSpPr>
          <p:spPr>
            <a:xfrm>
              <a:off x="1335" y="2930"/>
              <a:ext cx="82" cy="0"/>
            </a:xfrm>
            <a:prstGeom prst="line">
              <a:avLst/>
            </a:prstGeom>
            <a:ln w="9525" cap="flat" cmpd="sng">
              <a:solidFill>
                <a:srgbClr val="000000"/>
              </a:solidFill>
              <a:prstDash val="solid"/>
              <a:headEnd type="none" w="med" len="med"/>
              <a:tailEnd type="none" w="med" len="med"/>
            </a:ln>
          </p:spPr>
        </p:sp>
        <p:sp useBgFill="1">
          <p:nvSpPr>
            <p:cNvPr id="5138" name="Text Box 17"/>
            <p:cNvSpPr txBox="1"/>
            <p:nvPr/>
          </p:nvSpPr>
          <p:spPr>
            <a:xfrm>
              <a:off x="1509" y="2283"/>
              <a:ext cx="130" cy="259"/>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宋体" panose="02010600030101010101" pitchFamily="2" charset="-122"/>
                </a:rPr>
                <a:t>k</a:t>
              </a:r>
              <a:endParaRPr lang="en-US" altLang="zh-CN" sz="1800" b="1" dirty="0">
                <a:latin typeface="宋体" panose="02010600030101010101" pitchFamily="2" charset="-122"/>
              </a:endParaRPr>
            </a:p>
          </p:txBody>
        </p:sp>
        <p:sp>
          <p:nvSpPr>
            <p:cNvPr id="5139" name="Text Box 18"/>
            <p:cNvSpPr txBox="1"/>
            <p:nvPr/>
          </p:nvSpPr>
          <p:spPr>
            <a:xfrm>
              <a:off x="1248" y="1200"/>
              <a:ext cx="261" cy="25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宋体" panose="02010600030101010101" pitchFamily="2" charset="-122"/>
                </a:rPr>
                <a:t>V</a:t>
              </a:r>
              <a:r>
                <a:rPr lang="en-US" altLang="zh-CN" sz="1800" b="1" baseline="-25000" dirty="0">
                  <a:latin typeface="宋体" panose="02010600030101010101" pitchFamily="2" charset="-122"/>
                </a:rPr>
                <a:t>CC</a:t>
              </a:r>
              <a:endParaRPr lang="en-US" altLang="zh-CN" sz="1800" b="1" dirty="0">
                <a:latin typeface="宋体" panose="02010600030101010101" pitchFamily="2" charset="-122"/>
              </a:endParaRPr>
            </a:p>
          </p:txBody>
        </p:sp>
        <p:sp useBgFill="1">
          <p:nvSpPr>
            <p:cNvPr id="5140" name="Text Box 19"/>
            <p:cNvSpPr txBox="1"/>
            <p:nvPr/>
          </p:nvSpPr>
          <p:spPr>
            <a:xfrm>
              <a:off x="738" y="2154"/>
              <a:ext cx="260" cy="259"/>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宋体" panose="02010600030101010101" pitchFamily="2" charset="-122"/>
                </a:rPr>
                <a:t>V</a:t>
              </a:r>
              <a:r>
                <a:rPr lang="en-US" altLang="zh-CN" sz="1800" b="1" baseline="-25000" dirty="0">
                  <a:latin typeface="宋体" panose="02010600030101010101" pitchFamily="2" charset="-122"/>
                </a:rPr>
                <a:t>I</a:t>
              </a:r>
              <a:endParaRPr lang="en-US" altLang="zh-CN" sz="1800" b="1" dirty="0">
                <a:latin typeface="宋体" panose="02010600030101010101" pitchFamily="2" charset="-122"/>
              </a:endParaRPr>
            </a:p>
          </p:txBody>
        </p:sp>
        <p:sp>
          <p:nvSpPr>
            <p:cNvPr id="5141" name="Text Box 20"/>
            <p:cNvSpPr txBox="1"/>
            <p:nvPr/>
          </p:nvSpPr>
          <p:spPr>
            <a:xfrm>
              <a:off x="1632" y="1728"/>
              <a:ext cx="260" cy="259"/>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800" b="1" dirty="0">
                  <a:latin typeface="宋体" panose="02010600030101010101" pitchFamily="2" charset="-122"/>
                </a:rPr>
                <a:t>V</a:t>
              </a:r>
              <a:r>
                <a:rPr lang="en-US" altLang="zh-CN" sz="1800" b="1" baseline="-25000" dirty="0">
                  <a:latin typeface="宋体" panose="02010600030101010101" pitchFamily="2" charset="-122"/>
                </a:rPr>
                <a:t>O</a:t>
              </a:r>
              <a:endParaRPr lang="en-US" altLang="zh-CN" sz="1800" b="1" dirty="0">
                <a:latin typeface="宋体" panose="02010600030101010101" pitchFamily="2" charset="-122"/>
              </a:endParaRPr>
            </a:p>
          </p:txBody>
        </p:sp>
        <p:sp>
          <p:nvSpPr>
            <p:cNvPr id="5142" name="Line 21"/>
            <p:cNvSpPr/>
            <p:nvPr/>
          </p:nvSpPr>
          <p:spPr>
            <a:xfrm>
              <a:off x="1671" y="2087"/>
              <a:ext cx="131" cy="0"/>
            </a:xfrm>
            <a:prstGeom prst="line">
              <a:avLst/>
            </a:prstGeom>
            <a:ln w="9525" cap="flat" cmpd="sng">
              <a:solidFill>
                <a:srgbClr val="000000"/>
              </a:solidFill>
              <a:prstDash val="solid"/>
              <a:headEnd type="none" w="med" len="med"/>
              <a:tailEnd type="none" w="med" len="med"/>
            </a:ln>
          </p:spPr>
        </p:sp>
        <p:sp>
          <p:nvSpPr>
            <p:cNvPr id="5143" name="Line 22"/>
            <p:cNvSpPr/>
            <p:nvPr/>
          </p:nvSpPr>
          <p:spPr>
            <a:xfrm>
              <a:off x="1595" y="2087"/>
              <a:ext cx="131" cy="0"/>
            </a:xfrm>
            <a:prstGeom prst="line">
              <a:avLst/>
            </a:prstGeom>
            <a:ln w="9525" cap="flat" cmpd="sng">
              <a:solidFill>
                <a:srgbClr val="000000"/>
              </a:solidFill>
              <a:prstDash val="solid"/>
              <a:headEnd type="none" w="med" len="med"/>
              <a:tailEnd type="none" w="med" len="med"/>
            </a:ln>
          </p:spPr>
        </p:sp>
        <p:sp useBgFill="1">
          <p:nvSpPr>
            <p:cNvPr id="5144" name="Text Box 23"/>
            <p:cNvSpPr txBox="1">
              <a:spLocks noChangeAspect="1"/>
            </p:cNvSpPr>
            <p:nvPr/>
          </p:nvSpPr>
          <p:spPr>
            <a:xfrm>
              <a:off x="336" y="1636"/>
              <a:ext cx="260" cy="1553"/>
            </a:xfrm>
            <a:prstGeom prst="rect">
              <a:avLst/>
            </a:prstGeom>
            <a:ln w="9525">
              <a:noFill/>
            </a:ln>
          </p:spPr>
          <p:txBody>
            <a:bodyPr vert="eaVert"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1800" b="1" dirty="0">
                  <a:latin typeface="宋体" panose="02010600030101010101" pitchFamily="2" charset="-122"/>
                </a:rPr>
                <a:t>输入信号</a:t>
              </a:r>
              <a:endParaRPr lang="zh-CN" altLang="en-US" sz="1800" b="1" dirty="0">
                <a:latin typeface="宋体" panose="02010600030101010101" pitchFamily="2" charset="-122"/>
              </a:endParaRPr>
            </a:p>
          </p:txBody>
        </p:sp>
        <p:sp useBgFill="1">
          <p:nvSpPr>
            <p:cNvPr id="5145" name="Text Box 24"/>
            <p:cNvSpPr txBox="1"/>
            <p:nvPr/>
          </p:nvSpPr>
          <p:spPr>
            <a:xfrm>
              <a:off x="2016" y="1680"/>
              <a:ext cx="192" cy="1008"/>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1800" b="1" dirty="0">
                  <a:latin typeface="宋体" panose="02010600030101010101" pitchFamily="2" charset="-122"/>
                </a:rPr>
                <a:t>输出信号</a:t>
              </a:r>
              <a:endParaRPr lang="zh-CN" altLang="en-US" sz="1800" b="1" dirty="0">
                <a:latin typeface="宋体" panose="02010600030101010101" pitchFamily="2" charset="-122"/>
              </a:endParaRPr>
            </a:p>
          </p:txBody>
        </p:sp>
      </p:grpSp>
      <p:sp>
        <p:nvSpPr>
          <p:cNvPr id="5123" name="Text Box 25"/>
          <p:cNvSpPr txBox="1"/>
          <p:nvPr/>
        </p:nvSpPr>
        <p:spPr>
          <a:xfrm>
            <a:off x="3752850" y="2597150"/>
            <a:ext cx="4800600" cy="3195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数字电路是二值逻辑电路。</a:t>
            </a:r>
            <a:endParaRPr lang="zh-CN" altLang="en-US" sz="2400" b="1" dirty="0">
              <a:latin typeface="宋体" panose="02010600030101010101" pitchFamily="2" charset="-122"/>
            </a:endParaRPr>
          </a:p>
          <a:p>
            <a:pPr marL="0" lvl="0" indent="0" eaLnBrk="1" hangingPunct="1">
              <a:spcBef>
                <a:spcPct val="50000"/>
              </a:spcBef>
              <a:buClrTx/>
              <a:buSzTx/>
              <a:buFontTx/>
              <a:buNone/>
            </a:pPr>
            <a:r>
              <a:rPr lang="zh-CN" altLang="en-US" sz="2400" b="1" dirty="0">
                <a:latin typeface="宋体" panose="02010600030101010101" pitchFamily="2" charset="-122"/>
              </a:rPr>
              <a:t>    用“</a:t>
            </a:r>
            <a:r>
              <a:rPr lang="en-US" altLang="zh-CN" sz="2400" b="1" dirty="0">
                <a:latin typeface="宋体" panose="02010600030101010101" pitchFamily="2" charset="-122"/>
              </a:rPr>
              <a:t>1”</a:t>
            </a:r>
            <a:r>
              <a:rPr lang="zh-CN" altLang="en-US" sz="2400" b="1" dirty="0">
                <a:latin typeface="宋体" panose="02010600030101010101" pitchFamily="2" charset="-122"/>
              </a:rPr>
              <a:t>、“</a:t>
            </a:r>
            <a:r>
              <a:rPr lang="en-US" altLang="zh-CN" sz="2400" b="1" dirty="0">
                <a:latin typeface="宋体" panose="02010600030101010101" pitchFamily="2" charset="-122"/>
              </a:rPr>
              <a:t>0”</a:t>
            </a:r>
            <a:r>
              <a:rPr lang="zh-CN" altLang="en-US" sz="2400" b="1" dirty="0">
                <a:latin typeface="宋体" panose="02010600030101010101" pitchFamily="2" charset="-122"/>
              </a:rPr>
              <a:t>表示高低电平。</a:t>
            </a:r>
            <a:endParaRPr lang="zh-CN" altLang="en-US" sz="2400" b="1" dirty="0">
              <a:latin typeface="宋体" panose="02010600030101010101" pitchFamily="2" charset="-122"/>
            </a:endParaRPr>
          </a:p>
          <a:p>
            <a:pPr marL="0" lvl="0" indent="0" eaLnBrk="1" hangingPunct="1">
              <a:spcBef>
                <a:spcPct val="50000"/>
              </a:spcBef>
              <a:buClrTx/>
              <a:buSzTx/>
              <a:buFontTx/>
              <a:buNone/>
            </a:pPr>
            <a:r>
              <a:rPr lang="zh-CN" altLang="en-US" sz="2400" b="1" dirty="0">
                <a:latin typeface="宋体" panose="02010600030101010101" pitchFamily="2" charset="-122"/>
              </a:rPr>
              <a:t>正逻辑： “</a:t>
            </a:r>
            <a:r>
              <a:rPr lang="en-US" altLang="zh-CN" sz="2400" b="1" dirty="0">
                <a:latin typeface="宋体" panose="02010600030101010101" pitchFamily="2" charset="-122"/>
              </a:rPr>
              <a:t>1”</a:t>
            </a:r>
            <a:r>
              <a:rPr lang="zh-CN" altLang="en-US" sz="2400" b="1" dirty="0">
                <a:latin typeface="宋体" panose="02010600030101010101" pitchFamily="2" charset="-122"/>
              </a:rPr>
              <a:t>：表示高电平。</a:t>
            </a:r>
            <a:endParaRPr lang="zh-CN" altLang="en-US" sz="2400" b="1" dirty="0">
              <a:latin typeface="宋体" panose="02010600030101010101" pitchFamily="2" charset="-122"/>
            </a:endParaRPr>
          </a:p>
          <a:p>
            <a:pPr marL="0" lvl="0" indent="0" eaLnBrk="1" hangingPunct="1">
              <a:spcBef>
                <a:spcPct val="50000"/>
              </a:spcBef>
              <a:buClrTx/>
              <a:buSzTx/>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0”</a:t>
            </a:r>
            <a:r>
              <a:rPr lang="zh-CN" altLang="en-US" sz="2400" b="1" dirty="0">
                <a:latin typeface="宋体" panose="02010600030101010101" pitchFamily="2" charset="-122"/>
              </a:rPr>
              <a:t>：表示低电平。</a:t>
            </a:r>
            <a:endParaRPr lang="zh-CN" altLang="en-US" sz="2400" b="1" dirty="0">
              <a:latin typeface="宋体" panose="02010600030101010101" pitchFamily="2" charset="-122"/>
            </a:endParaRPr>
          </a:p>
          <a:p>
            <a:pPr marL="0" lvl="0" indent="0" eaLnBrk="1" hangingPunct="1">
              <a:spcBef>
                <a:spcPct val="50000"/>
              </a:spcBef>
              <a:buClrTx/>
              <a:buSzTx/>
              <a:buFontTx/>
              <a:buNone/>
            </a:pPr>
            <a:r>
              <a:rPr lang="zh-CN" altLang="en-US" sz="2400" b="1" dirty="0">
                <a:latin typeface="宋体" panose="02010600030101010101" pitchFamily="2" charset="-122"/>
              </a:rPr>
              <a:t>负逻辑： “</a:t>
            </a:r>
            <a:r>
              <a:rPr lang="en-US" altLang="zh-CN" sz="2400" b="1" dirty="0">
                <a:latin typeface="宋体" panose="02010600030101010101" pitchFamily="2" charset="-122"/>
              </a:rPr>
              <a:t>0”</a:t>
            </a:r>
            <a:r>
              <a:rPr lang="zh-CN" altLang="en-US" sz="2400" b="1" dirty="0">
                <a:latin typeface="宋体" panose="02010600030101010101" pitchFamily="2" charset="-122"/>
              </a:rPr>
              <a:t>：表示高电平。</a:t>
            </a:r>
            <a:endParaRPr lang="zh-CN" altLang="en-US" sz="2400" b="1" dirty="0">
              <a:latin typeface="宋体" panose="02010600030101010101" pitchFamily="2" charset="-122"/>
            </a:endParaRPr>
          </a:p>
          <a:p>
            <a:pPr marL="0" lvl="0" indent="0" eaLnBrk="1" hangingPunct="1">
              <a:spcBef>
                <a:spcPct val="50000"/>
              </a:spcBef>
              <a:buClrTx/>
              <a:buSzTx/>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1”</a:t>
            </a:r>
            <a:r>
              <a:rPr lang="zh-CN" altLang="en-US" sz="2400" b="1" dirty="0">
                <a:latin typeface="宋体" panose="02010600030101010101" pitchFamily="2" charset="-122"/>
              </a:rPr>
              <a:t>：表示低电平。</a:t>
            </a:r>
            <a:endParaRPr lang="zh-CN" altLang="en-US" sz="2400" b="1" dirty="0">
              <a:latin typeface="宋体" panose="02010600030101010101" pitchFamily="2" charset="-122"/>
            </a:endParaRPr>
          </a:p>
        </p:txBody>
      </p:sp>
      <p:sp>
        <p:nvSpPr>
          <p:cNvPr id="5124" name="Text Box 26"/>
          <p:cNvSpPr txBox="1"/>
          <p:nvPr/>
        </p:nvSpPr>
        <p:spPr>
          <a:xfrm>
            <a:off x="0" y="976630"/>
            <a:ext cx="91440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rPr>
              <a:t>    </a:t>
            </a:r>
            <a:r>
              <a:rPr lang="zh-CN" altLang="en-US" sz="2400" b="1" dirty="0">
                <a:latin typeface="宋体" panose="02010600030101010101" pitchFamily="2" charset="-122"/>
              </a:rPr>
              <a:t>开关电路（逻辑电路）中的开关</a:t>
            </a:r>
            <a:r>
              <a:rPr lang="en-US" altLang="zh-CN" sz="2400" b="1" dirty="0">
                <a:latin typeface="宋体" panose="02010600030101010101" pitchFamily="2" charset="-122"/>
              </a:rPr>
              <a:t>K</a:t>
            </a:r>
            <a:r>
              <a:rPr lang="zh-CN" altLang="en-US" sz="2400" b="1" dirty="0">
                <a:latin typeface="宋体" panose="02010600030101010101" pitchFamily="2" charset="-122"/>
              </a:rPr>
              <a:t>由二极管或三极管电路构成。</a:t>
            </a:r>
            <a:endParaRPr lang="zh-CN" altLang="en-US" sz="2400" b="1" dirty="0">
              <a:latin typeface="宋体" panose="02010600030101010101" pitchFamily="2" charset="-122"/>
            </a:endParaRPr>
          </a:p>
          <a:p>
            <a:pPr marL="0" lvl="0" indent="0" eaLnBrk="1" hangingPunct="1">
              <a:spcBef>
                <a:spcPct val="50000"/>
              </a:spcBef>
              <a:buClrTx/>
              <a:buSzTx/>
              <a:buFontTx/>
              <a:buNone/>
            </a:pPr>
            <a:r>
              <a:rPr lang="zh-CN" altLang="en-US" sz="2400" b="1" dirty="0">
                <a:latin typeface="宋体" panose="02010600030101010101" pitchFamily="2" charset="-122"/>
              </a:rPr>
              <a:t>在输入电压</a:t>
            </a:r>
            <a:r>
              <a:rPr lang="en-US" altLang="zh-CN" sz="2400" b="1" dirty="0">
                <a:latin typeface="宋体" panose="02010600030101010101" pitchFamily="2" charset="-122"/>
              </a:rPr>
              <a:t>V</a:t>
            </a:r>
            <a:r>
              <a:rPr lang="en-US" altLang="zh-CN" sz="2400" b="1" baseline="-25000" dirty="0">
                <a:latin typeface="宋体" panose="02010600030101010101" pitchFamily="2" charset="-122"/>
              </a:rPr>
              <a:t>i</a:t>
            </a:r>
            <a:r>
              <a:rPr lang="zh-CN" altLang="en-US" sz="2400" b="1" dirty="0">
                <a:latin typeface="宋体" panose="02010600030101010101" pitchFamily="2" charset="-122"/>
              </a:rPr>
              <a:t>的作用下使二极管或三极管电路处于导通或截止状态。</a:t>
            </a:r>
            <a:endParaRPr lang="zh-CN" altLang="en-US" sz="2400" b="1" dirty="0">
              <a:latin typeface="宋体" panose="02010600030101010101" pitchFamily="2" charset="-122"/>
            </a:endParaRPr>
          </a:p>
          <a:p>
            <a:pPr marL="0" lvl="0" indent="0" eaLnBrk="1" hangingPunct="1">
              <a:spcBef>
                <a:spcPct val="50000"/>
              </a:spcBef>
              <a:buClrTx/>
              <a:buSzTx/>
              <a:buFontTx/>
              <a:buNone/>
            </a:pPr>
            <a:r>
              <a:rPr lang="zh-CN" altLang="en-US" sz="2400" b="1" dirty="0">
                <a:latin typeface="宋体" panose="02010600030101010101" pitchFamily="2" charset="-122"/>
              </a:rPr>
              <a:t>输出电压：</a:t>
            </a:r>
            <a:r>
              <a:rPr lang="en-US" altLang="zh-CN" sz="2400" b="1" dirty="0">
                <a:latin typeface="宋体" panose="02010600030101010101" pitchFamily="2" charset="-122"/>
              </a:rPr>
              <a:t>K</a:t>
            </a:r>
            <a:r>
              <a:rPr lang="zh-CN" altLang="en-US" sz="2400" b="1" dirty="0">
                <a:latin typeface="宋体" panose="02010600030101010101" pitchFamily="2" charset="-122"/>
              </a:rPr>
              <a:t>导通时，</a:t>
            </a:r>
            <a:r>
              <a:rPr lang="en-US" altLang="zh-CN" sz="2400" b="1" dirty="0">
                <a:latin typeface="宋体" panose="02010600030101010101" pitchFamily="2" charset="-122"/>
              </a:rPr>
              <a:t>0V</a:t>
            </a:r>
            <a:r>
              <a:rPr lang="zh-CN" altLang="en-US" sz="2400" b="1" dirty="0">
                <a:latin typeface="宋体" panose="02010600030101010101" pitchFamily="2" charset="-122"/>
              </a:rPr>
              <a:t>（低电平）； </a:t>
            </a:r>
            <a:r>
              <a:rPr lang="en-US" altLang="zh-CN" sz="2400" b="1" dirty="0">
                <a:latin typeface="宋体" panose="02010600030101010101" pitchFamily="2" charset="-122"/>
              </a:rPr>
              <a:t>K</a:t>
            </a:r>
            <a:r>
              <a:rPr lang="zh-CN" altLang="en-US" sz="2400" b="1" dirty="0">
                <a:latin typeface="宋体" panose="02010600030101010101" pitchFamily="2" charset="-122"/>
              </a:rPr>
              <a:t>断开时， </a:t>
            </a:r>
            <a:r>
              <a:rPr lang="en-US" altLang="zh-CN" sz="2400" b="1" dirty="0">
                <a:latin typeface="宋体" panose="02010600030101010101" pitchFamily="2" charset="-122"/>
              </a:rPr>
              <a:t>V</a:t>
            </a:r>
            <a:r>
              <a:rPr lang="en-US" altLang="zh-CN" sz="2400" b="1" baseline="-25000" dirty="0">
                <a:latin typeface="宋体" panose="02010600030101010101" pitchFamily="2" charset="-122"/>
              </a:rPr>
              <a:t>CC</a:t>
            </a:r>
            <a:r>
              <a:rPr lang="zh-CN" altLang="en-US" sz="2400" b="1" dirty="0">
                <a:latin typeface="宋体" panose="02010600030101010101" pitchFamily="2" charset="-122"/>
              </a:rPr>
              <a:t>（高电平）</a:t>
            </a:r>
            <a:endParaRPr lang="en-US" altLang="zh-CN" sz="2400" b="1" baseline="-25000" dirty="0">
              <a:latin typeface="宋体" panose="02010600030101010101" pitchFamily="2" charset="-122"/>
            </a:endParaRPr>
          </a:p>
        </p:txBody>
      </p:sp>
      <p:sp>
        <p:nvSpPr>
          <p:cNvPr id="5125" name="Text Box 27"/>
          <p:cNvSpPr txBox="1"/>
          <p:nvPr/>
        </p:nvSpPr>
        <p:spPr>
          <a:xfrm>
            <a:off x="4833938" y="5969000"/>
            <a:ext cx="34448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400" b="1" dirty="0">
                <a:latin typeface="宋体" panose="02010600030101010101" pitchFamily="2" charset="-122"/>
              </a:rPr>
              <a:t>一般采用正逻辑关系</a:t>
            </a:r>
            <a:endParaRPr lang="zh-CN" altLang="en-US" sz="2400" b="1" dirty="0">
              <a:latin typeface="宋体" panose="02010600030101010101" pitchFamily="2" charset="-122"/>
            </a:endParaRPr>
          </a:p>
        </p:txBody>
      </p:sp>
      <p:sp>
        <p:nvSpPr>
          <p:cNvPr id="5126" name="Text Box 28"/>
          <p:cNvSpPr txBox="1"/>
          <p:nvPr/>
        </p:nvSpPr>
        <p:spPr>
          <a:xfrm>
            <a:off x="3442970" y="339725"/>
            <a:ext cx="3990340"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solidFill>
                  <a:srgbClr val="FF0000"/>
                </a:solidFill>
                <a:latin typeface="宋体" panose="02010600030101010101" pitchFamily="2" charset="-122"/>
              </a:rPr>
              <a:t>3.2 </a:t>
            </a:r>
            <a:r>
              <a:rPr lang="zh-CN" altLang="en-US" b="1" dirty="0">
                <a:solidFill>
                  <a:srgbClr val="FF0000"/>
                </a:solidFill>
                <a:latin typeface="宋体" panose="02010600030101010101" pitchFamily="2" charset="-122"/>
              </a:rPr>
              <a:t>概  述</a:t>
            </a:r>
            <a:endParaRPr lang="zh-CN" altLang="en-US" b="1" dirty="0">
              <a:solidFill>
                <a:srgbClr val="FF0000"/>
              </a:solidFill>
              <a:latin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2"/>
          <p:cNvSpPr txBox="1"/>
          <p:nvPr/>
        </p:nvSpPr>
        <p:spPr>
          <a:xfrm>
            <a:off x="284163" y="896938"/>
            <a:ext cx="3657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t>1</a:t>
            </a:r>
            <a:r>
              <a:rPr lang="zh-CN" altLang="en-US" sz="2000" b="1" dirty="0"/>
              <a:t>、晶体二极管的开关特性</a:t>
            </a:r>
            <a:endParaRPr lang="zh-CN" altLang="en-US" sz="2000" dirty="0"/>
          </a:p>
        </p:txBody>
      </p:sp>
      <p:grpSp>
        <p:nvGrpSpPr>
          <p:cNvPr id="6147" name="Group 3"/>
          <p:cNvGrpSpPr/>
          <p:nvPr/>
        </p:nvGrpSpPr>
        <p:grpSpPr>
          <a:xfrm>
            <a:off x="5562600" y="533400"/>
            <a:ext cx="3352800" cy="2406650"/>
            <a:chOff x="192" y="672"/>
            <a:chExt cx="2112" cy="1516"/>
          </a:xfrm>
        </p:grpSpPr>
        <p:sp>
          <p:nvSpPr>
            <p:cNvPr id="6220" name="Line 4"/>
            <p:cNvSpPr/>
            <p:nvPr/>
          </p:nvSpPr>
          <p:spPr>
            <a:xfrm flipV="1">
              <a:off x="1245" y="1347"/>
              <a:ext cx="0" cy="210"/>
            </a:xfrm>
            <a:prstGeom prst="line">
              <a:avLst/>
            </a:prstGeom>
            <a:ln w="28575" cap="flat" cmpd="sng">
              <a:solidFill>
                <a:srgbClr val="FF3300"/>
              </a:solidFill>
              <a:prstDash val="solid"/>
              <a:headEnd type="none" w="med" len="med"/>
              <a:tailEnd type="none" w="med" len="med"/>
            </a:ln>
          </p:spPr>
        </p:sp>
        <p:grpSp>
          <p:nvGrpSpPr>
            <p:cNvPr id="6221" name="Group 5"/>
            <p:cNvGrpSpPr>
              <a:grpSpLocks noChangeAspect="1"/>
            </p:cNvGrpSpPr>
            <p:nvPr/>
          </p:nvGrpSpPr>
          <p:grpSpPr>
            <a:xfrm flipH="1">
              <a:off x="1207" y="1032"/>
              <a:ext cx="73" cy="382"/>
              <a:chOff x="4860" y="8928"/>
              <a:chExt cx="360" cy="1560"/>
            </a:xfrm>
          </p:grpSpPr>
          <p:sp>
            <p:nvSpPr>
              <p:cNvPr id="6248" name="Rectangle 6"/>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49" name="Line 7"/>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6250" name="Line 8"/>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p:nvSpPr>
            <p:cNvPr id="6222" name="Line 9"/>
            <p:cNvSpPr/>
            <p:nvPr/>
          </p:nvSpPr>
          <p:spPr>
            <a:xfrm flipV="1">
              <a:off x="1245" y="927"/>
              <a:ext cx="0" cy="105"/>
            </a:xfrm>
            <a:prstGeom prst="line">
              <a:avLst/>
            </a:prstGeom>
            <a:ln w="28575" cap="flat" cmpd="sng">
              <a:solidFill>
                <a:srgbClr val="FF3300"/>
              </a:solidFill>
              <a:prstDash val="solid"/>
              <a:headEnd type="none" w="med" len="med"/>
              <a:tailEnd type="none" w="med" len="med"/>
            </a:ln>
          </p:spPr>
        </p:sp>
        <p:sp>
          <p:nvSpPr>
            <p:cNvPr id="6223" name="Line 10"/>
            <p:cNvSpPr/>
            <p:nvPr/>
          </p:nvSpPr>
          <p:spPr>
            <a:xfrm>
              <a:off x="1236" y="1977"/>
              <a:ext cx="0" cy="211"/>
            </a:xfrm>
            <a:prstGeom prst="line">
              <a:avLst/>
            </a:prstGeom>
            <a:ln w="9525" cap="flat" cmpd="sng">
              <a:solidFill>
                <a:srgbClr val="000000"/>
              </a:solidFill>
              <a:prstDash val="solid"/>
              <a:headEnd type="none" w="med" len="med"/>
              <a:tailEnd type="none" w="med" len="med"/>
            </a:ln>
          </p:spPr>
        </p:sp>
        <p:sp>
          <p:nvSpPr>
            <p:cNvPr id="6224" name="Line 11"/>
            <p:cNvSpPr/>
            <p:nvPr/>
          </p:nvSpPr>
          <p:spPr>
            <a:xfrm>
              <a:off x="1197" y="2188"/>
              <a:ext cx="73" cy="0"/>
            </a:xfrm>
            <a:prstGeom prst="line">
              <a:avLst/>
            </a:prstGeom>
            <a:ln w="28575" cap="flat" cmpd="sng">
              <a:solidFill>
                <a:srgbClr val="000000"/>
              </a:solidFill>
              <a:prstDash val="solid"/>
              <a:headEnd type="none" w="med" len="med"/>
              <a:tailEnd type="none" w="med" len="med"/>
            </a:ln>
          </p:spPr>
        </p:sp>
        <p:sp>
          <p:nvSpPr>
            <p:cNvPr id="6225" name="Oval 12"/>
            <p:cNvSpPr/>
            <p:nvPr/>
          </p:nvSpPr>
          <p:spPr>
            <a:xfrm>
              <a:off x="1229" y="1548"/>
              <a:ext cx="29" cy="3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26" name="Oval 13"/>
            <p:cNvSpPr/>
            <p:nvPr/>
          </p:nvSpPr>
          <p:spPr>
            <a:xfrm>
              <a:off x="1219" y="1967"/>
              <a:ext cx="29" cy="31"/>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useBgFill="1">
          <p:nvSpPr>
            <p:cNvPr id="6227" name="Text Box 14"/>
            <p:cNvSpPr txBox="1"/>
            <p:nvPr/>
          </p:nvSpPr>
          <p:spPr>
            <a:xfrm>
              <a:off x="1132" y="672"/>
              <a:ext cx="245" cy="181"/>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rPr>
                <a:t>CC</a:t>
              </a:r>
              <a:endParaRPr lang="en-US" altLang="zh-CN" sz="1600" b="1" dirty="0"/>
            </a:p>
          </p:txBody>
        </p:sp>
        <p:sp useBgFill="1">
          <p:nvSpPr>
            <p:cNvPr id="6228" name="Text Box 15"/>
            <p:cNvSpPr txBox="1"/>
            <p:nvPr/>
          </p:nvSpPr>
          <p:spPr>
            <a:xfrm>
              <a:off x="1332" y="1138"/>
              <a:ext cx="233" cy="209"/>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R</a:t>
              </a:r>
              <a:endParaRPr lang="en-US" altLang="zh-CN" sz="1600" b="1" dirty="0"/>
            </a:p>
          </p:txBody>
        </p:sp>
        <p:sp useBgFill="1">
          <p:nvSpPr>
            <p:cNvPr id="6229" name="Text Box 16"/>
            <p:cNvSpPr txBox="1"/>
            <p:nvPr/>
          </p:nvSpPr>
          <p:spPr>
            <a:xfrm>
              <a:off x="846" y="1259"/>
              <a:ext cx="160" cy="146"/>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D</a:t>
              </a:r>
              <a:endParaRPr lang="en-US" altLang="zh-CN" sz="1600" b="1" dirty="0"/>
            </a:p>
          </p:txBody>
        </p:sp>
        <p:sp useBgFill="1">
          <p:nvSpPr>
            <p:cNvPr id="6230" name="Text Box 17"/>
            <p:cNvSpPr txBox="1"/>
            <p:nvPr/>
          </p:nvSpPr>
          <p:spPr>
            <a:xfrm>
              <a:off x="2072" y="1665"/>
              <a:ext cx="232" cy="211"/>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O</a:t>
              </a:r>
              <a:endParaRPr lang="en-US" altLang="zh-CN" sz="1600" b="1" dirty="0"/>
            </a:p>
          </p:txBody>
        </p:sp>
        <p:grpSp>
          <p:nvGrpSpPr>
            <p:cNvPr id="6231" name="Group 18"/>
            <p:cNvGrpSpPr/>
            <p:nvPr/>
          </p:nvGrpSpPr>
          <p:grpSpPr>
            <a:xfrm>
              <a:off x="192" y="1517"/>
              <a:ext cx="73" cy="76"/>
              <a:chOff x="8280" y="12471"/>
              <a:chExt cx="720" cy="780"/>
            </a:xfrm>
          </p:grpSpPr>
          <p:sp>
            <p:nvSpPr>
              <p:cNvPr id="6246" name="Line 19"/>
              <p:cNvSpPr/>
              <p:nvPr/>
            </p:nvSpPr>
            <p:spPr>
              <a:xfrm>
                <a:off x="8280" y="12828"/>
                <a:ext cx="720" cy="0"/>
              </a:xfrm>
              <a:prstGeom prst="line">
                <a:avLst/>
              </a:prstGeom>
              <a:ln w="9525" cap="flat" cmpd="sng">
                <a:solidFill>
                  <a:srgbClr val="000000"/>
                </a:solidFill>
                <a:prstDash val="solid"/>
                <a:headEnd type="none" w="med" len="med"/>
                <a:tailEnd type="none" w="med" len="med"/>
              </a:ln>
            </p:spPr>
          </p:sp>
          <p:sp>
            <p:nvSpPr>
              <p:cNvPr id="6247" name="Line 20"/>
              <p:cNvSpPr/>
              <p:nvPr/>
            </p:nvSpPr>
            <p:spPr>
              <a:xfrm>
                <a:off x="8640" y="12471"/>
                <a:ext cx="0" cy="780"/>
              </a:xfrm>
              <a:prstGeom prst="line">
                <a:avLst/>
              </a:prstGeom>
              <a:ln w="9525" cap="flat" cmpd="sng">
                <a:solidFill>
                  <a:srgbClr val="000000"/>
                </a:solidFill>
                <a:prstDash val="solid"/>
                <a:headEnd type="none" w="med" len="med"/>
                <a:tailEnd type="none" w="med" len="med"/>
              </a:ln>
            </p:spPr>
          </p:sp>
        </p:grpSp>
        <p:grpSp>
          <p:nvGrpSpPr>
            <p:cNvPr id="6232" name="Group 21"/>
            <p:cNvGrpSpPr/>
            <p:nvPr/>
          </p:nvGrpSpPr>
          <p:grpSpPr>
            <a:xfrm>
              <a:off x="2077" y="1517"/>
              <a:ext cx="73" cy="76"/>
              <a:chOff x="8280" y="12471"/>
              <a:chExt cx="720" cy="780"/>
            </a:xfrm>
          </p:grpSpPr>
          <p:sp>
            <p:nvSpPr>
              <p:cNvPr id="6244" name="Line 22"/>
              <p:cNvSpPr/>
              <p:nvPr/>
            </p:nvSpPr>
            <p:spPr>
              <a:xfrm>
                <a:off x="8280" y="12828"/>
                <a:ext cx="720" cy="0"/>
              </a:xfrm>
              <a:prstGeom prst="line">
                <a:avLst/>
              </a:prstGeom>
              <a:ln w="9525" cap="flat" cmpd="sng">
                <a:solidFill>
                  <a:srgbClr val="000000"/>
                </a:solidFill>
                <a:prstDash val="solid"/>
                <a:headEnd type="none" w="med" len="med"/>
                <a:tailEnd type="none" w="med" len="med"/>
              </a:ln>
            </p:spPr>
          </p:sp>
          <p:sp>
            <p:nvSpPr>
              <p:cNvPr id="6245" name="Line 23"/>
              <p:cNvSpPr/>
              <p:nvPr/>
            </p:nvSpPr>
            <p:spPr>
              <a:xfrm>
                <a:off x="8640" y="12471"/>
                <a:ext cx="0" cy="780"/>
              </a:xfrm>
              <a:prstGeom prst="line">
                <a:avLst/>
              </a:prstGeom>
              <a:ln w="9525" cap="flat" cmpd="sng">
                <a:solidFill>
                  <a:srgbClr val="000000"/>
                </a:solidFill>
                <a:prstDash val="solid"/>
                <a:headEnd type="none" w="med" len="med"/>
                <a:tailEnd type="none" w="med" len="med"/>
              </a:ln>
            </p:spPr>
          </p:sp>
        </p:grpSp>
        <p:sp>
          <p:nvSpPr>
            <p:cNvPr id="6233" name="Line 24"/>
            <p:cNvSpPr/>
            <p:nvPr/>
          </p:nvSpPr>
          <p:spPr>
            <a:xfrm>
              <a:off x="2077" y="1977"/>
              <a:ext cx="73" cy="0"/>
            </a:xfrm>
            <a:prstGeom prst="line">
              <a:avLst/>
            </a:prstGeom>
            <a:ln w="9525" cap="flat" cmpd="sng">
              <a:solidFill>
                <a:srgbClr val="000000"/>
              </a:solidFill>
              <a:prstDash val="solid"/>
              <a:headEnd type="none" w="med" len="med"/>
              <a:tailEnd type="none" w="med" len="med"/>
            </a:ln>
          </p:spPr>
        </p:sp>
        <p:sp>
          <p:nvSpPr>
            <p:cNvPr id="6234" name="Line 25"/>
            <p:cNvSpPr/>
            <p:nvPr/>
          </p:nvSpPr>
          <p:spPr>
            <a:xfrm>
              <a:off x="192" y="1977"/>
              <a:ext cx="73" cy="0"/>
            </a:xfrm>
            <a:prstGeom prst="line">
              <a:avLst/>
            </a:prstGeom>
            <a:ln w="9525" cap="flat" cmpd="sng">
              <a:solidFill>
                <a:srgbClr val="000000"/>
              </a:solidFill>
              <a:prstDash val="solid"/>
              <a:headEnd type="none" w="med" len="med"/>
              <a:tailEnd type="none" w="med" len="med"/>
            </a:ln>
          </p:spPr>
        </p:sp>
        <p:grpSp>
          <p:nvGrpSpPr>
            <p:cNvPr id="6235" name="Group 26"/>
            <p:cNvGrpSpPr/>
            <p:nvPr/>
          </p:nvGrpSpPr>
          <p:grpSpPr>
            <a:xfrm>
              <a:off x="801" y="1483"/>
              <a:ext cx="219" cy="153"/>
              <a:chOff x="8999" y="11735"/>
              <a:chExt cx="340" cy="227"/>
            </a:xfrm>
          </p:grpSpPr>
          <p:sp>
            <p:nvSpPr>
              <p:cNvPr id="6240" name="AutoShape 27"/>
              <p:cNvSpPr/>
              <p:nvPr/>
            </p:nvSpPr>
            <p:spPr>
              <a:xfrm rot="-5400000">
                <a:off x="9050" y="11761"/>
                <a:ext cx="220" cy="170"/>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41" name="Line 28"/>
              <p:cNvSpPr/>
              <p:nvPr/>
            </p:nvSpPr>
            <p:spPr>
              <a:xfrm rot="-10800000" flipH="1">
                <a:off x="9233" y="11852"/>
                <a:ext cx="106" cy="0"/>
              </a:xfrm>
              <a:prstGeom prst="line">
                <a:avLst/>
              </a:prstGeom>
              <a:ln w="9525" cap="flat" cmpd="sng">
                <a:solidFill>
                  <a:srgbClr val="000000"/>
                </a:solidFill>
                <a:prstDash val="solid"/>
                <a:headEnd type="none" w="med" len="med"/>
                <a:tailEnd type="none" w="med" len="med"/>
              </a:ln>
            </p:spPr>
          </p:sp>
          <p:sp>
            <p:nvSpPr>
              <p:cNvPr id="6242" name="Line 29"/>
              <p:cNvSpPr/>
              <p:nvPr/>
            </p:nvSpPr>
            <p:spPr>
              <a:xfrm rot="10800000">
                <a:off x="8999" y="11852"/>
                <a:ext cx="64" cy="0"/>
              </a:xfrm>
              <a:prstGeom prst="line">
                <a:avLst/>
              </a:prstGeom>
              <a:ln w="9525" cap="flat" cmpd="sng">
                <a:solidFill>
                  <a:srgbClr val="000000"/>
                </a:solidFill>
                <a:prstDash val="solid"/>
                <a:headEnd type="none" w="med" len="med"/>
                <a:tailEnd type="none" w="med" len="med"/>
              </a:ln>
            </p:spPr>
          </p:sp>
          <p:sp>
            <p:nvSpPr>
              <p:cNvPr id="6243" name="Line 30"/>
              <p:cNvSpPr/>
              <p:nvPr/>
            </p:nvSpPr>
            <p:spPr>
              <a:xfrm rot="10800000">
                <a:off x="9063" y="11735"/>
                <a:ext cx="0" cy="227"/>
              </a:xfrm>
              <a:prstGeom prst="line">
                <a:avLst/>
              </a:prstGeom>
              <a:ln w="9525" cap="flat" cmpd="sng">
                <a:solidFill>
                  <a:srgbClr val="000000"/>
                </a:solidFill>
                <a:prstDash val="solid"/>
                <a:headEnd type="none" w="med" len="med"/>
                <a:tailEnd type="none" w="med" len="med"/>
              </a:ln>
            </p:spPr>
          </p:sp>
        </p:grpSp>
        <p:sp useBgFill="1">
          <p:nvSpPr>
            <p:cNvPr id="6236" name="Text Box 31"/>
            <p:cNvSpPr txBox="1"/>
            <p:nvPr/>
          </p:nvSpPr>
          <p:spPr>
            <a:xfrm>
              <a:off x="192" y="1680"/>
              <a:ext cx="232" cy="211"/>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i</a:t>
              </a:r>
              <a:endParaRPr lang="en-US" altLang="zh-CN" sz="1600" b="1" dirty="0"/>
            </a:p>
          </p:txBody>
        </p:sp>
        <p:sp>
          <p:nvSpPr>
            <p:cNvPr id="6237" name="Line 32"/>
            <p:cNvSpPr/>
            <p:nvPr/>
          </p:nvSpPr>
          <p:spPr>
            <a:xfrm>
              <a:off x="336" y="1968"/>
              <a:ext cx="1632" cy="0"/>
            </a:xfrm>
            <a:prstGeom prst="line">
              <a:avLst/>
            </a:prstGeom>
            <a:ln w="28575" cap="flat" cmpd="sng">
              <a:solidFill>
                <a:srgbClr val="FF3300"/>
              </a:solidFill>
              <a:prstDash val="solid"/>
              <a:headEnd type="none" w="med" len="med"/>
              <a:tailEnd type="none" w="med" len="med"/>
            </a:ln>
          </p:spPr>
        </p:sp>
        <p:sp>
          <p:nvSpPr>
            <p:cNvPr id="6238" name="Line 33"/>
            <p:cNvSpPr/>
            <p:nvPr/>
          </p:nvSpPr>
          <p:spPr>
            <a:xfrm>
              <a:off x="960" y="1560"/>
              <a:ext cx="1008" cy="0"/>
            </a:xfrm>
            <a:prstGeom prst="line">
              <a:avLst/>
            </a:prstGeom>
            <a:ln w="28575" cap="flat" cmpd="sng">
              <a:solidFill>
                <a:srgbClr val="FF3300"/>
              </a:solidFill>
              <a:prstDash val="solid"/>
              <a:headEnd type="none" w="med" len="med"/>
              <a:tailEnd type="none" w="med" len="med"/>
            </a:ln>
          </p:spPr>
        </p:sp>
        <p:sp>
          <p:nvSpPr>
            <p:cNvPr id="6239" name="Line 34"/>
            <p:cNvSpPr/>
            <p:nvPr/>
          </p:nvSpPr>
          <p:spPr>
            <a:xfrm>
              <a:off x="376" y="1560"/>
              <a:ext cx="432" cy="0"/>
            </a:xfrm>
            <a:prstGeom prst="line">
              <a:avLst/>
            </a:prstGeom>
            <a:ln w="28575" cap="flat" cmpd="sng">
              <a:solidFill>
                <a:srgbClr val="FF3300"/>
              </a:solidFill>
              <a:prstDash val="solid"/>
              <a:headEnd type="none" w="med" len="med"/>
              <a:tailEnd type="none" w="med" len="med"/>
            </a:ln>
          </p:spPr>
        </p:sp>
      </p:grpSp>
      <p:grpSp>
        <p:nvGrpSpPr>
          <p:cNvPr id="298019" name="Group 35"/>
          <p:cNvGrpSpPr/>
          <p:nvPr/>
        </p:nvGrpSpPr>
        <p:grpSpPr>
          <a:xfrm>
            <a:off x="1066800" y="3886200"/>
            <a:ext cx="4089400" cy="2644775"/>
            <a:chOff x="2976" y="576"/>
            <a:chExt cx="2576" cy="1666"/>
          </a:xfrm>
        </p:grpSpPr>
        <p:grpSp>
          <p:nvGrpSpPr>
            <p:cNvPr id="6152" name="Group 36"/>
            <p:cNvGrpSpPr/>
            <p:nvPr/>
          </p:nvGrpSpPr>
          <p:grpSpPr>
            <a:xfrm rot="10800000">
              <a:off x="3436" y="576"/>
              <a:ext cx="162" cy="148"/>
              <a:chOff x="8999" y="11735"/>
              <a:chExt cx="340" cy="227"/>
            </a:xfrm>
          </p:grpSpPr>
          <p:sp>
            <p:nvSpPr>
              <p:cNvPr id="6216" name="AutoShape 37"/>
              <p:cNvSpPr/>
              <p:nvPr/>
            </p:nvSpPr>
            <p:spPr>
              <a:xfrm rot="-5400000">
                <a:off x="9050" y="11761"/>
                <a:ext cx="220" cy="170"/>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17" name="Line 38"/>
              <p:cNvSpPr/>
              <p:nvPr/>
            </p:nvSpPr>
            <p:spPr>
              <a:xfrm rot="-10800000" flipH="1">
                <a:off x="9233" y="11852"/>
                <a:ext cx="106" cy="0"/>
              </a:xfrm>
              <a:prstGeom prst="line">
                <a:avLst/>
              </a:prstGeom>
              <a:ln w="9525" cap="flat" cmpd="sng">
                <a:solidFill>
                  <a:srgbClr val="000000"/>
                </a:solidFill>
                <a:prstDash val="solid"/>
                <a:headEnd type="none" w="med" len="med"/>
                <a:tailEnd type="none" w="med" len="med"/>
              </a:ln>
            </p:spPr>
          </p:sp>
          <p:sp>
            <p:nvSpPr>
              <p:cNvPr id="6218" name="Line 39"/>
              <p:cNvSpPr/>
              <p:nvPr/>
            </p:nvSpPr>
            <p:spPr>
              <a:xfrm rot="10800000">
                <a:off x="8999" y="11852"/>
                <a:ext cx="64" cy="0"/>
              </a:xfrm>
              <a:prstGeom prst="line">
                <a:avLst/>
              </a:prstGeom>
              <a:ln w="9525" cap="flat" cmpd="sng">
                <a:solidFill>
                  <a:srgbClr val="000000"/>
                </a:solidFill>
                <a:prstDash val="solid"/>
                <a:headEnd type="none" w="med" len="med"/>
                <a:tailEnd type="none" w="med" len="med"/>
              </a:ln>
            </p:spPr>
          </p:sp>
          <p:sp>
            <p:nvSpPr>
              <p:cNvPr id="6219" name="Line 40"/>
              <p:cNvSpPr/>
              <p:nvPr/>
            </p:nvSpPr>
            <p:spPr>
              <a:xfrm rot="10800000">
                <a:off x="9063" y="11735"/>
                <a:ext cx="0" cy="227"/>
              </a:xfrm>
              <a:prstGeom prst="line">
                <a:avLst/>
              </a:prstGeom>
              <a:ln w="9525" cap="flat" cmpd="sng">
                <a:solidFill>
                  <a:srgbClr val="000000"/>
                </a:solidFill>
                <a:prstDash val="solid"/>
                <a:headEnd type="none" w="med" len="med"/>
                <a:tailEnd type="none" w="med" len="med"/>
              </a:ln>
            </p:spPr>
          </p:sp>
        </p:grpSp>
        <p:grpSp>
          <p:nvGrpSpPr>
            <p:cNvPr id="6153" name="Group 41"/>
            <p:cNvGrpSpPr>
              <a:grpSpLocks noChangeAspect="1"/>
            </p:cNvGrpSpPr>
            <p:nvPr/>
          </p:nvGrpSpPr>
          <p:grpSpPr>
            <a:xfrm flipH="1">
              <a:off x="3838" y="759"/>
              <a:ext cx="54" cy="370"/>
              <a:chOff x="4860" y="8928"/>
              <a:chExt cx="360" cy="1560"/>
            </a:xfrm>
          </p:grpSpPr>
          <p:sp>
            <p:nvSpPr>
              <p:cNvPr id="6213" name="Rectangle 42"/>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14" name="Line 43"/>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6215" name="Line 44"/>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p:nvSpPr>
            <p:cNvPr id="6154" name="Line 45"/>
            <p:cNvSpPr/>
            <p:nvPr/>
          </p:nvSpPr>
          <p:spPr>
            <a:xfrm flipH="1">
              <a:off x="3091" y="1268"/>
              <a:ext cx="776" cy="0"/>
            </a:xfrm>
            <a:prstGeom prst="line">
              <a:avLst/>
            </a:prstGeom>
            <a:ln w="28575" cap="flat" cmpd="sng">
              <a:solidFill>
                <a:srgbClr val="FF3300"/>
              </a:solidFill>
              <a:prstDash val="solid"/>
              <a:headEnd type="none" w="med" len="med"/>
              <a:tailEnd type="none" w="med" len="med"/>
            </a:ln>
          </p:spPr>
        </p:sp>
        <p:sp useBgFill="1">
          <p:nvSpPr>
            <p:cNvPr id="6155" name="Text Box 46"/>
            <p:cNvSpPr txBox="1"/>
            <p:nvPr/>
          </p:nvSpPr>
          <p:spPr>
            <a:xfrm>
              <a:off x="3709" y="848"/>
              <a:ext cx="108" cy="236"/>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R</a:t>
              </a:r>
              <a:endParaRPr lang="en-US" altLang="zh-CN" sz="1600" b="1" dirty="0"/>
            </a:p>
          </p:txBody>
        </p:sp>
        <p:grpSp>
          <p:nvGrpSpPr>
            <p:cNvPr id="6156" name="Group 47"/>
            <p:cNvGrpSpPr/>
            <p:nvPr/>
          </p:nvGrpSpPr>
          <p:grpSpPr>
            <a:xfrm>
              <a:off x="2976" y="624"/>
              <a:ext cx="54" cy="75"/>
              <a:chOff x="8280" y="12471"/>
              <a:chExt cx="720" cy="780"/>
            </a:xfrm>
          </p:grpSpPr>
          <p:sp>
            <p:nvSpPr>
              <p:cNvPr id="6211" name="Line 48"/>
              <p:cNvSpPr/>
              <p:nvPr/>
            </p:nvSpPr>
            <p:spPr>
              <a:xfrm>
                <a:off x="8280" y="12828"/>
                <a:ext cx="720" cy="0"/>
              </a:xfrm>
              <a:prstGeom prst="line">
                <a:avLst/>
              </a:prstGeom>
              <a:ln w="9525" cap="flat" cmpd="sng">
                <a:solidFill>
                  <a:srgbClr val="000000"/>
                </a:solidFill>
                <a:prstDash val="solid"/>
                <a:headEnd type="none" w="med" len="med"/>
                <a:tailEnd type="none" w="med" len="med"/>
              </a:ln>
            </p:spPr>
          </p:sp>
          <p:sp>
            <p:nvSpPr>
              <p:cNvPr id="6212" name="Line 49"/>
              <p:cNvSpPr/>
              <p:nvPr/>
            </p:nvSpPr>
            <p:spPr>
              <a:xfrm>
                <a:off x="8640" y="12471"/>
                <a:ext cx="0" cy="780"/>
              </a:xfrm>
              <a:prstGeom prst="line">
                <a:avLst/>
              </a:prstGeom>
              <a:ln w="9525" cap="flat" cmpd="sng">
                <a:solidFill>
                  <a:srgbClr val="000000"/>
                </a:solidFill>
                <a:prstDash val="solid"/>
                <a:headEnd type="none" w="med" len="med"/>
                <a:tailEnd type="none" w="med" len="med"/>
              </a:ln>
            </p:spPr>
          </p:sp>
        </p:grpSp>
        <p:sp>
          <p:nvSpPr>
            <p:cNvPr id="6157" name="Line 50"/>
            <p:cNvSpPr/>
            <p:nvPr/>
          </p:nvSpPr>
          <p:spPr>
            <a:xfrm>
              <a:off x="2983" y="1258"/>
              <a:ext cx="54" cy="0"/>
            </a:xfrm>
            <a:prstGeom prst="line">
              <a:avLst/>
            </a:prstGeom>
            <a:ln w="9525" cap="flat" cmpd="sng">
              <a:solidFill>
                <a:srgbClr val="000000"/>
              </a:solidFill>
              <a:prstDash val="solid"/>
              <a:headEnd type="none" w="med" len="med"/>
              <a:tailEnd type="none" w="med" len="med"/>
            </a:ln>
          </p:spPr>
        </p:sp>
        <p:sp>
          <p:nvSpPr>
            <p:cNvPr id="6158" name="AutoShape 51"/>
            <p:cNvSpPr/>
            <p:nvPr/>
          </p:nvSpPr>
          <p:spPr>
            <a:xfrm>
              <a:off x="4075" y="809"/>
              <a:ext cx="272" cy="258"/>
            </a:xfrm>
            <a:prstGeom prst="notchedRightArrow">
              <a:avLst>
                <a:gd name="adj1" fmla="val 50000"/>
                <a:gd name="adj2" fmla="val 26356"/>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159" name="Line 52"/>
            <p:cNvSpPr/>
            <p:nvPr/>
          </p:nvSpPr>
          <p:spPr>
            <a:xfrm>
              <a:off x="4557" y="678"/>
              <a:ext cx="431" cy="0"/>
            </a:xfrm>
            <a:prstGeom prst="line">
              <a:avLst/>
            </a:prstGeom>
            <a:ln w="28575" cap="flat" cmpd="sng">
              <a:solidFill>
                <a:srgbClr val="FF3300"/>
              </a:solidFill>
              <a:prstDash val="solid"/>
              <a:headEnd type="none" w="med" len="med"/>
              <a:tailEnd type="none" w="med" len="med"/>
            </a:ln>
          </p:spPr>
        </p:sp>
        <p:sp>
          <p:nvSpPr>
            <p:cNvPr id="6160" name="Oval 53"/>
            <p:cNvSpPr/>
            <p:nvPr/>
          </p:nvSpPr>
          <p:spPr>
            <a:xfrm>
              <a:off x="4988" y="648"/>
              <a:ext cx="40" cy="55"/>
            </a:xfrm>
            <a:prstGeom prst="ellipse">
              <a:avLst/>
            </a:prstGeom>
            <a:solidFill>
              <a:srgbClr val="FFFFFF"/>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161" name="Oval 54"/>
            <p:cNvSpPr/>
            <p:nvPr/>
          </p:nvSpPr>
          <p:spPr>
            <a:xfrm>
              <a:off x="5132" y="648"/>
              <a:ext cx="40" cy="55"/>
            </a:xfrm>
            <a:prstGeom prst="ellipse">
              <a:avLst/>
            </a:prstGeom>
            <a:solidFill>
              <a:srgbClr val="FFFFFF"/>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162" name="Line 55"/>
            <p:cNvSpPr/>
            <p:nvPr/>
          </p:nvSpPr>
          <p:spPr>
            <a:xfrm>
              <a:off x="5175" y="678"/>
              <a:ext cx="345" cy="0"/>
            </a:xfrm>
            <a:prstGeom prst="line">
              <a:avLst/>
            </a:prstGeom>
            <a:ln w="28575" cap="flat" cmpd="sng">
              <a:solidFill>
                <a:srgbClr val="FF3300"/>
              </a:solidFill>
              <a:prstDash val="solid"/>
              <a:headEnd type="none" w="med" len="med"/>
              <a:tailEnd type="none" w="med" len="med"/>
            </a:ln>
          </p:spPr>
        </p:sp>
        <p:sp>
          <p:nvSpPr>
            <p:cNvPr id="6163" name="Line 56"/>
            <p:cNvSpPr/>
            <p:nvPr/>
          </p:nvSpPr>
          <p:spPr>
            <a:xfrm>
              <a:off x="5527" y="678"/>
              <a:ext cx="0" cy="203"/>
            </a:xfrm>
            <a:prstGeom prst="line">
              <a:avLst/>
            </a:prstGeom>
            <a:ln w="28575" cap="flat" cmpd="sng">
              <a:solidFill>
                <a:srgbClr val="FF3300"/>
              </a:solidFill>
              <a:prstDash val="solid"/>
              <a:headEnd type="none" w="med" len="med"/>
              <a:tailEnd type="none" w="med" len="med"/>
            </a:ln>
          </p:spPr>
        </p:sp>
        <p:grpSp>
          <p:nvGrpSpPr>
            <p:cNvPr id="6164" name="Group 57"/>
            <p:cNvGrpSpPr>
              <a:grpSpLocks noChangeAspect="1"/>
            </p:cNvGrpSpPr>
            <p:nvPr/>
          </p:nvGrpSpPr>
          <p:grpSpPr>
            <a:xfrm flipH="1">
              <a:off x="5498" y="783"/>
              <a:ext cx="54" cy="370"/>
              <a:chOff x="4860" y="8928"/>
              <a:chExt cx="360" cy="1560"/>
            </a:xfrm>
          </p:grpSpPr>
          <p:sp>
            <p:nvSpPr>
              <p:cNvPr id="6208" name="Rectangle 58"/>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09" name="Line 59"/>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6210" name="Line 60"/>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p:nvSpPr>
            <p:cNvPr id="6165" name="Line 61"/>
            <p:cNvSpPr/>
            <p:nvPr/>
          </p:nvSpPr>
          <p:spPr>
            <a:xfrm>
              <a:off x="5527" y="1166"/>
              <a:ext cx="0" cy="102"/>
            </a:xfrm>
            <a:prstGeom prst="line">
              <a:avLst/>
            </a:prstGeom>
            <a:ln w="28575" cap="flat" cmpd="sng">
              <a:solidFill>
                <a:srgbClr val="FF3300"/>
              </a:solidFill>
              <a:prstDash val="solid"/>
              <a:headEnd type="none" w="med" len="med"/>
              <a:tailEnd type="none" w="med" len="med"/>
            </a:ln>
          </p:spPr>
        </p:sp>
        <p:sp>
          <p:nvSpPr>
            <p:cNvPr id="6166" name="Line 62"/>
            <p:cNvSpPr/>
            <p:nvPr/>
          </p:nvSpPr>
          <p:spPr>
            <a:xfrm flipH="1">
              <a:off x="4578" y="1277"/>
              <a:ext cx="949" cy="0"/>
            </a:xfrm>
            <a:prstGeom prst="line">
              <a:avLst/>
            </a:prstGeom>
            <a:ln w="28575" cap="flat" cmpd="sng">
              <a:solidFill>
                <a:srgbClr val="FF3300"/>
              </a:solidFill>
              <a:prstDash val="solid"/>
              <a:headEnd type="none" w="med" len="med"/>
              <a:tailEnd type="none" w="med" len="med"/>
            </a:ln>
          </p:spPr>
        </p:sp>
        <p:sp>
          <p:nvSpPr>
            <p:cNvPr id="6167" name="Line 63"/>
            <p:cNvSpPr/>
            <p:nvPr/>
          </p:nvSpPr>
          <p:spPr>
            <a:xfrm>
              <a:off x="4995" y="635"/>
              <a:ext cx="173" cy="0"/>
            </a:xfrm>
            <a:prstGeom prst="line">
              <a:avLst/>
            </a:prstGeom>
            <a:ln w="28575" cap="flat" cmpd="sng">
              <a:solidFill>
                <a:schemeClr val="tx1"/>
              </a:solidFill>
              <a:prstDash val="solid"/>
              <a:headEnd type="none" w="med" len="med"/>
              <a:tailEnd type="none" w="med" len="med"/>
            </a:ln>
          </p:spPr>
        </p:sp>
        <p:sp>
          <p:nvSpPr>
            <p:cNvPr id="6168" name="Line 64"/>
            <p:cNvSpPr/>
            <p:nvPr/>
          </p:nvSpPr>
          <p:spPr>
            <a:xfrm>
              <a:off x="4557" y="1277"/>
              <a:ext cx="86" cy="0"/>
            </a:xfrm>
            <a:prstGeom prst="line">
              <a:avLst/>
            </a:prstGeom>
            <a:ln w="28575" cap="flat" cmpd="sng">
              <a:solidFill>
                <a:srgbClr val="FF3300"/>
              </a:solidFill>
              <a:prstDash val="solid"/>
              <a:headEnd type="none" w="med" len="med"/>
              <a:tailEnd type="none" w="med" len="med"/>
            </a:ln>
          </p:spPr>
        </p:sp>
        <p:grpSp>
          <p:nvGrpSpPr>
            <p:cNvPr id="6169" name="Group 65"/>
            <p:cNvGrpSpPr/>
            <p:nvPr/>
          </p:nvGrpSpPr>
          <p:grpSpPr>
            <a:xfrm rot="10800000">
              <a:off x="3436" y="1510"/>
              <a:ext cx="162" cy="148"/>
              <a:chOff x="8999" y="11735"/>
              <a:chExt cx="340" cy="227"/>
            </a:xfrm>
          </p:grpSpPr>
          <p:sp>
            <p:nvSpPr>
              <p:cNvPr id="6204" name="AutoShape 66"/>
              <p:cNvSpPr/>
              <p:nvPr/>
            </p:nvSpPr>
            <p:spPr>
              <a:xfrm rot="-5400000">
                <a:off x="9050" y="11761"/>
                <a:ext cx="220" cy="170"/>
              </a:xfrm>
              <a:prstGeom prst="triangle">
                <a:avLst>
                  <a:gd name="adj" fmla="val 50000"/>
                </a:avLst>
              </a:prstGeom>
              <a:solidFill>
                <a:srgbClr val="000000"/>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05" name="Line 67"/>
              <p:cNvSpPr/>
              <p:nvPr/>
            </p:nvSpPr>
            <p:spPr>
              <a:xfrm rot="-10800000" flipH="1">
                <a:off x="9233" y="11852"/>
                <a:ext cx="106" cy="0"/>
              </a:xfrm>
              <a:prstGeom prst="line">
                <a:avLst/>
              </a:prstGeom>
              <a:ln w="9525" cap="flat" cmpd="sng">
                <a:solidFill>
                  <a:srgbClr val="000000"/>
                </a:solidFill>
                <a:prstDash val="solid"/>
                <a:headEnd type="none" w="med" len="med"/>
                <a:tailEnd type="none" w="med" len="med"/>
              </a:ln>
            </p:spPr>
          </p:sp>
          <p:sp>
            <p:nvSpPr>
              <p:cNvPr id="6206" name="Line 68"/>
              <p:cNvSpPr/>
              <p:nvPr/>
            </p:nvSpPr>
            <p:spPr>
              <a:xfrm rot="10800000">
                <a:off x="8999" y="11852"/>
                <a:ext cx="64" cy="0"/>
              </a:xfrm>
              <a:prstGeom prst="line">
                <a:avLst/>
              </a:prstGeom>
              <a:ln w="9525" cap="flat" cmpd="sng">
                <a:solidFill>
                  <a:srgbClr val="000000"/>
                </a:solidFill>
                <a:prstDash val="solid"/>
                <a:headEnd type="none" w="med" len="med"/>
                <a:tailEnd type="none" w="med" len="med"/>
              </a:ln>
            </p:spPr>
          </p:sp>
          <p:sp>
            <p:nvSpPr>
              <p:cNvPr id="6207" name="Line 69"/>
              <p:cNvSpPr/>
              <p:nvPr/>
            </p:nvSpPr>
            <p:spPr>
              <a:xfrm rot="10800000">
                <a:off x="9063" y="11735"/>
                <a:ext cx="0" cy="227"/>
              </a:xfrm>
              <a:prstGeom prst="line">
                <a:avLst/>
              </a:prstGeom>
              <a:ln w="9525" cap="flat" cmpd="sng">
                <a:solidFill>
                  <a:srgbClr val="000000"/>
                </a:solidFill>
                <a:prstDash val="solid"/>
                <a:headEnd type="none" w="med" len="med"/>
                <a:tailEnd type="none" w="med" len="med"/>
              </a:ln>
            </p:spPr>
          </p:sp>
        </p:grpSp>
        <p:grpSp>
          <p:nvGrpSpPr>
            <p:cNvPr id="6170" name="Group 70"/>
            <p:cNvGrpSpPr>
              <a:grpSpLocks noChangeAspect="1"/>
            </p:cNvGrpSpPr>
            <p:nvPr/>
          </p:nvGrpSpPr>
          <p:grpSpPr>
            <a:xfrm flipH="1">
              <a:off x="3838" y="1694"/>
              <a:ext cx="54" cy="369"/>
              <a:chOff x="4860" y="8928"/>
              <a:chExt cx="360" cy="1560"/>
            </a:xfrm>
          </p:grpSpPr>
          <p:sp>
            <p:nvSpPr>
              <p:cNvPr id="6201" name="Rectangle 71"/>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202" name="Line 72"/>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6203" name="Line 73"/>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p:nvSpPr>
            <p:cNvPr id="6171" name="Line 74"/>
            <p:cNvSpPr/>
            <p:nvPr/>
          </p:nvSpPr>
          <p:spPr>
            <a:xfrm>
              <a:off x="3867" y="1999"/>
              <a:ext cx="0" cy="203"/>
            </a:xfrm>
            <a:prstGeom prst="line">
              <a:avLst/>
            </a:prstGeom>
            <a:ln w="28575" cap="flat" cmpd="sng">
              <a:solidFill>
                <a:srgbClr val="FF3300"/>
              </a:solidFill>
              <a:prstDash val="solid"/>
              <a:headEnd type="none" w="med" len="med"/>
              <a:tailEnd type="none" w="med" len="med"/>
            </a:ln>
          </p:spPr>
        </p:sp>
        <p:sp>
          <p:nvSpPr>
            <p:cNvPr id="6172" name="Line 75"/>
            <p:cNvSpPr/>
            <p:nvPr/>
          </p:nvSpPr>
          <p:spPr>
            <a:xfrm flipH="1">
              <a:off x="3091" y="2202"/>
              <a:ext cx="776" cy="0"/>
            </a:xfrm>
            <a:prstGeom prst="line">
              <a:avLst/>
            </a:prstGeom>
            <a:ln w="28575" cap="flat" cmpd="sng">
              <a:solidFill>
                <a:srgbClr val="FF3300"/>
              </a:solidFill>
              <a:prstDash val="solid"/>
              <a:headEnd type="none" w="med" len="med"/>
              <a:tailEnd type="none" w="med" len="med"/>
            </a:ln>
          </p:spPr>
        </p:sp>
        <p:sp useBgFill="1">
          <p:nvSpPr>
            <p:cNvPr id="6173" name="Text Box 76"/>
            <p:cNvSpPr txBox="1"/>
            <p:nvPr/>
          </p:nvSpPr>
          <p:spPr>
            <a:xfrm>
              <a:off x="3709" y="1782"/>
              <a:ext cx="108" cy="236"/>
            </a:xfrm>
            <a:prstGeom prst="rect">
              <a:avLst/>
            </a:prstGeom>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R</a:t>
              </a:r>
              <a:endParaRPr lang="en-US" altLang="zh-CN" sz="1600" b="1" dirty="0"/>
            </a:p>
          </p:txBody>
        </p:sp>
        <p:sp>
          <p:nvSpPr>
            <p:cNvPr id="6174" name="AutoShape 77"/>
            <p:cNvSpPr/>
            <p:nvPr/>
          </p:nvSpPr>
          <p:spPr>
            <a:xfrm>
              <a:off x="4075" y="1742"/>
              <a:ext cx="272" cy="259"/>
            </a:xfrm>
            <a:prstGeom prst="notchedRightArrow">
              <a:avLst>
                <a:gd name="adj1" fmla="val 50000"/>
                <a:gd name="adj2" fmla="val 26254"/>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175" name="Line 78"/>
            <p:cNvSpPr/>
            <p:nvPr/>
          </p:nvSpPr>
          <p:spPr>
            <a:xfrm>
              <a:off x="4557" y="1612"/>
              <a:ext cx="431" cy="0"/>
            </a:xfrm>
            <a:prstGeom prst="line">
              <a:avLst/>
            </a:prstGeom>
            <a:ln w="28575" cap="flat" cmpd="sng">
              <a:solidFill>
                <a:srgbClr val="FF3300"/>
              </a:solidFill>
              <a:prstDash val="solid"/>
              <a:headEnd type="none" w="med" len="med"/>
              <a:tailEnd type="none" w="med" len="med"/>
            </a:ln>
          </p:spPr>
        </p:sp>
        <p:sp>
          <p:nvSpPr>
            <p:cNvPr id="6176" name="Oval 79"/>
            <p:cNvSpPr/>
            <p:nvPr/>
          </p:nvSpPr>
          <p:spPr>
            <a:xfrm>
              <a:off x="4988" y="1582"/>
              <a:ext cx="40" cy="56"/>
            </a:xfrm>
            <a:prstGeom prst="ellipse">
              <a:avLst/>
            </a:prstGeom>
            <a:solidFill>
              <a:srgbClr val="FFFFFF"/>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177" name="Oval 80"/>
            <p:cNvSpPr/>
            <p:nvPr/>
          </p:nvSpPr>
          <p:spPr>
            <a:xfrm>
              <a:off x="5132" y="1582"/>
              <a:ext cx="40" cy="56"/>
            </a:xfrm>
            <a:prstGeom prst="ellipse">
              <a:avLst/>
            </a:prstGeom>
            <a:solidFill>
              <a:srgbClr val="FFFFFF"/>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178" name="Line 81"/>
            <p:cNvSpPr/>
            <p:nvPr/>
          </p:nvSpPr>
          <p:spPr>
            <a:xfrm>
              <a:off x="5175" y="1612"/>
              <a:ext cx="345" cy="0"/>
            </a:xfrm>
            <a:prstGeom prst="line">
              <a:avLst/>
            </a:prstGeom>
            <a:ln w="28575" cap="flat" cmpd="sng">
              <a:solidFill>
                <a:srgbClr val="FF3300"/>
              </a:solidFill>
              <a:prstDash val="solid"/>
              <a:headEnd type="none" w="med" len="med"/>
              <a:tailEnd type="none" w="med" len="med"/>
            </a:ln>
          </p:spPr>
        </p:sp>
        <p:sp>
          <p:nvSpPr>
            <p:cNvPr id="6179" name="Line 82"/>
            <p:cNvSpPr/>
            <p:nvPr/>
          </p:nvSpPr>
          <p:spPr>
            <a:xfrm>
              <a:off x="5527" y="1612"/>
              <a:ext cx="0" cy="202"/>
            </a:xfrm>
            <a:prstGeom prst="line">
              <a:avLst/>
            </a:prstGeom>
            <a:ln w="28575" cap="flat" cmpd="sng">
              <a:solidFill>
                <a:srgbClr val="FF3300"/>
              </a:solidFill>
              <a:prstDash val="solid"/>
              <a:headEnd type="none" w="med" len="med"/>
              <a:tailEnd type="none" w="med" len="med"/>
            </a:ln>
          </p:spPr>
        </p:sp>
        <p:grpSp>
          <p:nvGrpSpPr>
            <p:cNvPr id="6180" name="Group 83"/>
            <p:cNvGrpSpPr>
              <a:grpSpLocks noChangeAspect="1"/>
            </p:cNvGrpSpPr>
            <p:nvPr/>
          </p:nvGrpSpPr>
          <p:grpSpPr>
            <a:xfrm flipH="1">
              <a:off x="5498" y="1717"/>
              <a:ext cx="54" cy="369"/>
              <a:chOff x="4860" y="8928"/>
              <a:chExt cx="360" cy="1560"/>
            </a:xfrm>
          </p:grpSpPr>
          <p:sp>
            <p:nvSpPr>
              <p:cNvPr id="6198" name="Rectangle 84"/>
              <p:cNvSpPr>
                <a:spLocks noChangeAspect="1"/>
              </p:cNvSpPr>
              <p:nvPr/>
            </p:nvSpPr>
            <p:spPr>
              <a:xfrm>
                <a:off x="4860" y="9240"/>
                <a:ext cx="360" cy="936"/>
              </a:xfrm>
              <a:prstGeom prst="rect">
                <a:avLst/>
              </a:prstGeom>
              <a:solidFill>
                <a:srgbClr val="FFFFFF"/>
              </a:solidFill>
              <a:ln w="28575"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6199" name="Line 85"/>
              <p:cNvSpPr>
                <a:spLocks noChangeAspect="1"/>
              </p:cNvSpPr>
              <p:nvPr/>
            </p:nvSpPr>
            <p:spPr>
              <a:xfrm>
                <a:off x="5040" y="10176"/>
                <a:ext cx="0" cy="312"/>
              </a:xfrm>
              <a:prstGeom prst="line">
                <a:avLst/>
              </a:prstGeom>
              <a:ln w="28575" cap="flat" cmpd="sng">
                <a:solidFill>
                  <a:srgbClr val="0000FF"/>
                </a:solidFill>
                <a:prstDash val="solid"/>
                <a:headEnd type="none" w="med" len="med"/>
                <a:tailEnd type="none" w="med" len="med"/>
              </a:ln>
            </p:spPr>
          </p:sp>
          <p:sp>
            <p:nvSpPr>
              <p:cNvPr id="6200" name="Line 86"/>
              <p:cNvSpPr>
                <a:spLocks noChangeAspect="1"/>
              </p:cNvSpPr>
              <p:nvPr/>
            </p:nvSpPr>
            <p:spPr>
              <a:xfrm flipV="1">
                <a:off x="5040" y="8928"/>
                <a:ext cx="0" cy="312"/>
              </a:xfrm>
              <a:prstGeom prst="line">
                <a:avLst/>
              </a:prstGeom>
              <a:ln w="28575" cap="flat" cmpd="sng">
                <a:solidFill>
                  <a:srgbClr val="0000FF"/>
                </a:solidFill>
                <a:prstDash val="solid"/>
                <a:headEnd type="none" w="med" len="med"/>
                <a:tailEnd type="none" w="med" len="med"/>
              </a:ln>
            </p:spPr>
          </p:sp>
        </p:grpSp>
        <p:sp>
          <p:nvSpPr>
            <p:cNvPr id="6181" name="Line 87"/>
            <p:cNvSpPr/>
            <p:nvPr/>
          </p:nvSpPr>
          <p:spPr>
            <a:xfrm>
              <a:off x="5527" y="2100"/>
              <a:ext cx="0" cy="102"/>
            </a:xfrm>
            <a:prstGeom prst="line">
              <a:avLst/>
            </a:prstGeom>
            <a:ln w="28575" cap="flat" cmpd="sng">
              <a:solidFill>
                <a:srgbClr val="FF3300"/>
              </a:solidFill>
              <a:prstDash val="solid"/>
              <a:headEnd type="none" w="med" len="med"/>
              <a:tailEnd type="none" w="med" len="med"/>
            </a:ln>
          </p:spPr>
        </p:sp>
        <p:sp>
          <p:nvSpPr>
            <p:cNvPr id="6182" name="Line 88"/>
            <p:cNvSpPr/>
            <p:nvPr/>
          </p:nvSpPr>
          <p:spPr>
            <a:xfrm flipH="1">
              <a:off x="4578" y="2212"/>
              <a:ext cx="949" cy="0"/>
            </a:xfrm>
            <a:prstGeom prst="line">
              <a:avLst/>
            </a:prstGeom>
            <a:ln w="28575" cap="flat" cmpd="sng">
              <a:solidFill>
                <a:srgbClr val="FF3300"/>
              </a:solidFill>
              <a:prstDash val="solid"/>
              <a:headEnd type="none" w="med" len="med"/>
              <a:tailEnd type="none" w="med" len="med"/>
            </a:ln>
          </p:spPr>
        </p:sp>
        <p:sp>
          <p:nvSpPr>
            <p:cNvPr id="6183" name="Line 89"/>
            <p:cNvSpPr/>
            <p:nvPr/>
          </p:nvSpPr>
          <p:spPr>
            <a:xfrm>
              <a:off x="4557" y="2212"/>
              <a:ext cx="86" cy="0"/>
            </a:xfrm>
            <a:prstGeom prst="line">
              <a:avLst/>
            </a:prstGeom>
            <a:ln w="28575" cap="flat" cmpd="sng">
              <a:solidFill>
                <a:srgbClr val="FF3300"/>
              </a:solidFill>
              <a:prstDash val="solid"/>
              <a:headEnd type="none" w="med" len="med"/>
              <a:tailEnd type="none" w="med" len="med"/>
            </a:ln>
          </p:spPr>
        </p:sp>
        <p:grpSp>
          <p:nvGrpSpPr>
            <p:cNvPr id="6184" name="Group 90"/>
            <p:cNvGrpSpPr/>
            <p:nvPr/>
          </p:nvGrpSpPr>
          <p:grpSpPr>
            <a:xfrm>
              <a:off x="2976" y="2169"/>
              <a:ext cx="54" cy="73"/>
              <a:chOff x="8280" y="12471"/>
              <a:chExt cx="720" cy="780"/>
            </a:xfrm>
          </p:grpSpPr>
          <p:sp>
            <p:nvSpPr>
              <p:cNvPr id="6196" name="Line 91"/>
              <p:cNvSpPr/>
              <p:nvPr/>
            </p:nvSpPr>
            <p:spPr>
              <a:xfrm>
                <a:off x="8280" y="12828"/>
                <a:ext cx="720" cy="0"/>
              </a:xfrm>
              <a:prstGeom prst="line">
                <a:avLst/>
              </a:prstGeom>
              <a:ln w="9525" cap="flat" cmpd="sng">
                <a:solidFill>
                  <a:srgbClr val="000000"/>
                </a:solidFill>
                <a:prstDash val="solid"/>
                <a:headEnd type="none" w="med" len="med"/>
                <a:tailEnd type="none" w="med" len="med"/>
              </a:ln>
            </p:spPr>
          </p:sp>
          <p:sp>
            <p:nvSpPr>
              <p:cNvPr id="6197" name="Line 92"/>
              <p:cNvSpPr/>
              <p:nvPr/>
            </p:nvSpPr>
            <p:spPr>
              <a:xfrm>
                <a:off x="8640" y="12471"/>
                <a:ext cx="0" cy="780"/>
              </a:xfrm>
              <a:prstGeom prst="line">
                <a:avLst/>
              </a:prstGeom>
              <a:ln w="9525" cap="flat" cmpd="sng">
                <a:solidFill>
                  <a:srgbClr val="000000"/>
                </a:solidFill>
                <a:prstDash val="solid"/>
                <a:headEnd type="none" w="med" len="med"/>
                <a:tailEnd type="none" w="med" len="med"/>
              </a:ln>
            </p:spPr>
          </p:sp>
        </p:grpSp>
        <p:sp>
          <p:nvSpPr>
            <p:cNvPr id="6185" name="Line 93"/>
            <p:cNvSpPr/>
            <p:nvPr/>
          </p:nvSpPr>
          <p:spPr>
            <a:xfrm>
              <a:off x="2983" y="1582"/>
              <a:ext cx="54" cy="0"/>
            </a:xfrm>
            <a:prstGeom prst="line">
              <a:avLst/>
            </a:prstGeom>
            <a:ln w="9525" cap="flat" cmpd="sng">
              <a:solidFill>
                <a:srgbClr val="000000"/>
              </a:solidFill>
              <a:prstDash val="solid"/>
              <a:headEnd type="none" w="med" len="med"/>
              <a:tailEnd type="none" w="med" len="med"/>
            </a:ln>
          </p:spPr>
        </p:sp>
        <p:sp>
          <p:nvSpPr>
            <p:cNvPr id="6186" name="Line 94"/>
            <p:cNvSpPr/>
            <p:nvPr/>
          </p:nvSpPr>
          <p:spPr>
            <a:xfrm flipV="1">
              <a:off x="4995" y="1490"/>
              <a:ext cx="173" cy="102"/>
            </a:xfrm>
            <a:prstGeom prst="line">
              <a:avLst/>
            </a:prstGeom>
            <a:ln w="28575" cap="flat" cmpd="sng">
              <a:solidFill>
                <a:schemeClr val="tx1"/>
              </a:solidFill>
              <a:prstDash val="solid"/>
              <a:headEnd type="none" w="med" len="med"/>
              <a:tailEnd type="none" w="med" len="med"/>
            </a:ln>
          </p:spPr>
        </p:sp>
        <p:sp>
          <p:nvSpPr>
            <p:cNvPr id="6187" name="Line 95"/>
            <p:cNvSpPr/>
            <p:nvPr/>
          </p:nvSpPr>
          <p:spPr>
            <a:xfrm>
              <a:off x="3576" y="1584"/>
              <a:ext cx="288" cy="0"/>
            </a:xfrm>
            <a:prstGeom prst="line">
              <a:avLst/>
            </a:prstGeom>
            <a:ln w="28575" cap="flat" cmpd="sng">
              <a:solidFill>
                <a:srgbClr val="FF3300"/>
              </a:solidFill>
              <a:prstDash val="solid"/>
              <a:headEnd type="none" w="med" len="med"/>
              <a:tailEnd type="none" w="med" len="med"/>
            </a:ln>
          </p:spPr>
        </p:sp>
        <p:sp>
          <p:nvSpPr>
            <p:cNvPr id="6188" name="Line 96"/>
            <p:cNvSpPr/>
            <p:nvPr/>
          </p:nvSpPr>
          <p:spPr>
            <a:xfrm>
              <a:off x="3864" y="1584"/>
              <a:ext cx="0" cy="144"/>
            </a:xfrm>
            <a:prstGeom prst="line">
              <a:avLst/>
            </a:prstGeom>
            <a:ln w="28575" cap="flat" cmpd="sng">
              <a:solidFill>
                <a:srgbClr val="FF3300"/>
              </a:solidFill>
              <a:prstDash val="solid"/>
              <a:headEnd type="none" w="med" len="med"/>
              <a:tailEnd type="none" w="med" len="med"/>
            </a:ln>
          </p:spPr>
        </p:sp>
        <p:sp>
          <p:nvSpPr>
            <p:cNvPr id="6189" name="Line 97"/>
            <p:cNvSpPr/>
            <p:nvPr/>
          </p:nvSpPr>
          <p:spPr>
            <a:xfrm flipH="1">
              <a:off x="3072" y="1584"/>
              <a:ext cx="384" cy="0"/>
            </a:xfrm>
            <a:prstGeom prst="line">
              <a:avLst/>
            </a:prstGeom>
            <a:ln w="28575" cap="flat" cmpd="sng">
              <a:solidFill>
                <a:srgbClr val="FF3300"/>
              </a:solidFill>
              <a:prstDash val="solid"/>
              <a:headEnd type="none" w="med" len="med"/>
              <a:tailEnd type="none" w="med" len="med"/>
            </a:ln>
          </p:spPr>
        </p:sp>
        <p:sp>
          <p:nvSpPr>
            <p:cNvPr id="6190" name="Line 98"/>
            <p:cNvSpPr/>
            <p:nvPr/>
          </p:nvSpPr>
          <p:spPr>
            <a:xfrm flipH="1">
              <a:off x="3072" y="648"/>
              <a:ext cx="384" cy="0"/>
            </a:xfrm>
            <a:prstGeom prst="line">
              <a:avLst/>
            </a:prstGeom>
            <a:ln w="28575" cap="flat" cmpd="sng">
              <a:solidFill>
                <a:srgbClr val="FF3300"/>
              </a:solidFill>
              <a:prstDash val="solid"/>
              <a:headEnd type="none" w="med" len="med"/>
              <a:tailEnd type="none" w="med" len="med"/>
            </a:ln>
          </p:spPr>
        </p:sp>
        <p:sp>
          <p:nvSpPr>
            <p:cNvPr id="6191" name="Line 99"/>
            <p:cNvSpPr/>
            <p:nvPr/>
          </p:nvSpPr>
          <p:spPr>
            <a:xfrm>
              <a:off x="3608" y="648"/>
              <a:ext cx="240" cy="0"/>
            </a:xfrm>
            <a:prstGeom prst="line">
              <a:avLst/>
            </a:prstGeom>
            <a:ln w="28575" cap="flat" cmpd="sng">
              <a:solidFill>
                <a:srgbClr val="FF3300"/>
              </a:solidFill>
              <a:prstDash val="solid"/>
              <a:headEnd type="none" w="med" len="med"/>
              <a:tailEnd type="none" w="med" len="med"/>
            </a:ln>
          </p:spPr>
        </p:sp>
        <p:sp>
          <p:nvSpPr>
            <p:cNvPr id="6192" name="Line 100"/>
            <p:cNvSpPr/>
            <p:nvPr/>
          </p:nvSpPr>
          <p:spPr>
            <a:xfrm>
              <a:off x="3856" y="640"/>
              <a:ext cx="0" cy="144"/>
            </a:xfrm>
            <a:prstGeom prst="line">
              <a:avLst/>
            </a:prstGeom>
            <a:ln w="28575" cap="flat" cmpd="sng">
              <a:solidFill>
                <a:srgbClr val="FF3300"/>
              </a:solidFill>
              <a:prstDash val="solid"/>
              <a:headEnd type="none" w="med" len="med"/>
              <a:tailEnd type="none" w="med" len="med"/>
            </a:ln>
          </p:spPr>
        </p:sp>
        <p:sp>
          <p:nvSpPr>
            <p:cNvPr id="6193" name="Line 101"/>
            <p:cNvSpPr/>
            <p:nvPr/>
          </p:nvSpPr>
          <p:spPr>
            <a:xfrm flipV="1">
              <a:off x="3856" y="1120"/>
              <a:ext cx="0" cy="144"/>
            </a:xfrm>
            <a:prstGeom prst="line">
              <a:avLst/>
            </a:prstGeom>
            <a:ln w="28575" cap="flat" cmpd="sng">
              <a:solidFill>
                <a:srgbClr val="FF3300"/>
              </a:solidFill>
              <a:prstDash val="solid"/>
              <a:headEnd type="none" w="med" len="med"/>
              <a:tailEnd type="none" w="med" len="med"/>
            </a:ln>
          </p:spPr>
        </p:sp>
        <p:sp>
          <p:nvSpPr>
            <p:cNvPr id="6194" name="Text Box 102"/>
            <p:cNvSpPr txBox="1"/>
            <p:nvPr/>
          </p:nvSpPr>
          <p:spPr>
            <a:xfrm>
              <a:off x="5328" y="864"/>
              <a:ext cx="108" cy="236"/>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R</a:t>
              </a:r>
              <a:endParaRPr lang="en-US" altLang="zh-CN" sz="1600" b="1" dirty="0"/>
            </a:p>
          </p:txBody>
        </p:sp>
        <p:sp>
          <p:nvSpPr>
            <p:cNvPr id="6195" name="Text Box 103"/>
            <p:cNvSpPr txBox="1"/>
            <p:nvPr/>
          </p:nvSpPr>
          <p:spPr>
            <a:xfrm>
              <a:off x="5328" y="1776"/>
              <a:ext cx="108" cy="236"/>
            </a:xfrm>
            <a:prstGeom prst="rect">
              <a:avLst/>
            </a:prstGeom>
            <a:solidFill>
              <a:srgbClr val="FFFFFF"/>
            </a:solidFill>
            <a:ln w="952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R</a:t>
              </a:r>
              <a:endParaRPr lang="en-US" altLang="zh-CN" sz="1600" b="1" dirty="0"/>
            </a:p>
          </p:txBody>
        </p:sp>
      </p:grpSp>
      <p:sp>
        <p:nvSpPr>
          <p:cNvPr id="298088" name="Text Box 104"/>
          <p:cNvSpPr txBox="1"/>
          <p:nvPr/>
        </p:nvSpPr>
        <p:spPr>
          <a:xfrm>
            <a:off x="5486400" y="4572000"/>
            <a:ext cx="36576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400" dirty="0">
                <a:ea typeface="黑体" panose="02010609060101010101" pitchFamily="2" charset="-122"/>
              </a:rPr>
              <a:t>二极管导通时相当于短路</a:t>
            </a:r>
            <a:endParaRPr lang="zh-CN" altLang="en-US" sz="2400" dirty="0">
              <a:ea typeface="黑体" panose="02010609060101010101" pitchFamily="2" charset="-122"/>
            </a:endParaRPr>
          </a:p>
          <a:p>
            <a:pPr marL="0" lvl="0" indent="0" eaLnBrk="1" hangingPunct="1">
              <a:spcBef>
                <a:spcPct val="50000"/>
              </a:spcBef>
              <a:buClrTx/>
              <a:buSzTx/>
              <a:buFontTx/>
              <a:buNone/>
            </a:pPr>
            <a:r>
              <a:rPr lang="zh-CN" altLang="en-US" sz="2400" dirty="0">
                <a:ea typeface="黑体" panose="02010609060101010101" pitchFamily="2" charset="-122"/>
              </a:rPr>
              <a:t>二极管截止时相当于开路</a:t>
            </a:r>
            <a:endParaRPr lang="zh-CN" altLang="en-US" sz="2400" dirty="0">
              <a:ea typeface="黑体" panose="02010609060101010101" pitchFamily="2" charset="-122"/>
            </a:endParaRPr>
          </a:p>
        </p:txBody>
      </p:sp>
      <p:sp>
        <p:nvSpPr>
          <p:cNvPr id="298089" name="Text Box 105"/>
          <p:cNvSpPr txBox="1"/>
          <p:nvPr/>
        </p:nvSpPr>
        <p:spPr>
          <a:xfrm>
            <a:off x="228600" y="1447800"/>
            <a:ext cx="5192713" cy="1371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i </a:t>
            </a:r>
            <a:r>
              <a:rPr lang="en-US" altLang="zh-CN" sz="2400" b="1" dirty="0">
                <a:latin typeface="Times New Roman" panose="02020603050405020304" pitchFamily="18" charset="0"/>
              </a:rPr>
              <a:t>= V</a:t>
            </a:r>
            <a:r>
              <a:rPr lang="en-US" altLang="zh-CN" sz="2400" b="1" baseline="-25000" dirty="0">
                <a:latin typeface="Times New Roman" panose="02020603050405020304" pitchFamily="18" charset="0"/>
              </a:rPr>
              <a:t>CC</a:t>
            </a:r>
            <a:r>
              <a:rPr lang="en-US" altLang="zh-CN" sz="2400" b="1" dirty="0"/>
              <a:t>    </a:t>
            </a:r>
            <a:r>
              <a:rPr lang="zh-CN" altLang="en-US" sz="2400" b="1" dirty="0"/>
              <a:t>二极管截止，</a:t>
            </a: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o</a:t>
            </a:r>
            <a:r>
              <a:rPr lang="en-US" altLang="zh-CN" sz="2400" b="1" dirty="0">
                <a:latin typeface="Times New Roman" panose="02020603050405020304" pitchFamily="18" charset="0"/>
              </a:rPr>
              <a:t> = V</a:t>
            </a:r>
            <a:r>
              <a:rPr lang="en-US" altLang="zh-CN" sz="2400" b="1" baseline="-25000" dirty="0">
                <a:latin typeface="Times New Roman" panose="02020603050405020304" pitchFamily="18" charset="0"/>
              </a:rPr>
              <a:t>CC</a:t>
            </a:r>
            <a:endParaRPr lang="en-US" altLang="zh-CN" sz="2400" b="1" baseline="-25000" dirty="0">
              <a:latin typeface="Times New Roman" panose="02020603050405020304" pitchFamily="18" charset="0"/>
            </a:endParaRPr>
          </a:p>
          <a:p>
            <a:pPr marL="0" lvl="0" indent="0" eaLnBrk="1" hangingPunct="1">
              <a:spcBef>
                <a:spcPct val="50000"/>
              </a:spcBef>
              <a:buClrTx/>
              <a:buSzTx/>
              <a:buFontTx/>
              <a:buNone/>
            </a:pPr>
            <a:endParaRPr lang="en-US" altLang="zh-CN" sz="2400" b="1" baseline="-25000" dirty="0">
              <a:latin typeface="Times New Roman" panose="02020603050405020304" pitchFamily="18" charset="0"/>
            </a:endParaRPr>
          </a:p>
          <a:p>
            <a:pPr marL="0" lvl="0" indent="0" eaLnBrk="1" hangingPunct="1">
              <a:spcBef>
                <a:spcPct val="50000"/>
              </a:spcBef>
              <a:buClrTx/>
              <a:buSzTx/>
              <a:buFontTx/>
              <a:buNone/>
            </a:pPr>
            <a:r>
              <a:rPr lang="en-US" altLang="zh-CN" sz="2400" b="1" dirty="0">
                <a:latin typeface="Times New Roman" panose="02020603050405020304" pitchFamily="18" charset="0"/>
              </a:rPr>
              <a:t>Vi = 0</a:t>
            </a:r>
            <a:r>
              <a:rPr lang="en-US" altLang="zh-CN" sz="2400" b="1" dirty="0"/>
              <a:t>       </a:t>
            </a:r>
            <a:r>
              <a:rPr lang="zh-CN" altLang="en-US" sz="2400" b="1" dirty="0"/>
              <a:t>二极管导通，</a:t>
            </a: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o</a:t>
            </a:r>
            <a:r>
              <a:rPr lang="en-US" altLang="zh-CN" sz="2400" b="1" dirty="0">
                <a:latin typeface="Times New Roman" panose="02020603050405020304" pitchFamily="18" charset="0"/>
              </a:rPr>
              <a:t> = 0</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0.7v</a:t>
            </a:r>
            <a:endParaRPr lang="en-US" altLang="zh-CN" sz="2400" b="1" baseline="-25000" dirty="0"/>
          </a:p>
        </p:txBody>
      </p:sp>
      <p:sp>
        <p:nvSpPr>
          <p:cNvPr id="6151" name="Text Box 106"/>
          <p:cNvSpPr txBox="1"/>
          <p:nvPr/>
        </p:nvSpPr>
        <p:spPr>
          <a:xfrm>
            <a:off x="2063750" y="352425"/>
            <a:ext cx="52292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dirty="0">
                <a:latin typeface="黑体" panose="02010609060101010101" pitchFamily="2" charset="-122"/>
                <a:ea typeface="黑体" panose="02010609060101010101" pitchFamily="2" charset="-122"/>
              </a:rPr>
              <a:t>3.2  </a:t>
            </a:r>
            <a:r>
              <a:rPr lang="zh-CN" altLang="en-US" sz="2800" dirty="0">
                <a:latin typeface="黑体" panose="02010609060101010101" pitchFamily="2" charset="-122"/>
                <a:ea typeface="黑体" panose="02010609060101010101" pitchFamily="2" charset="-122"/>
              </a:rPr>
              <a:t>半导体管的开关特性</a:t>
            </a:r>
            <a:endParaRPr lang="zh-CN" altLang="en-US" sz="2800" dirty="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8089"/>
                                        </p:tgtEl>
                                        <p:attrNameLst>
                                          <p:attrName>style.visibility</p:attrName>
                                        </p:attrNameLst>
                                      </p:cBhvr>
                                      <p:to>
                                        <p:strVal val="visible"/>
                                      </p:to>
                                    </p:set>
                                    <p:animEffect transition="in" filter="blinds(horizontal)">
                                      <p:cBhvr>
                                        <p:cTn id="7" dur="500"/>
                                        <p:tgtEl>
                                          <p:spTgt spid="2980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8019"/>
                                        </p:tgtEl>
                                        <p:attrNameLst>
                                          <p:attrName>style.visibility</p:attrName>
                                        </p:attrNameLst>
                                      </p:cBhvr>
                                      <p:to>
                                        <p:strVal val="visible"/>
                                      </p:to>
                                    </p:set>
                                    <p:animEffect transition="in" filter="blinds(horizontal)">
                                      <p:cBhvr>
                                        <p:cTn id="12" dur="500"/>
                                        <p:tgtEl>
                                          <p:spTgt spid="2980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8088"/>
                                        </p:tgtEl>
                                        <p:attrNameLst>
                                          <p:attrName>style.visibility</p:attrName>
                                        </p:attrNameLst>
                                      </p:cBhvr>
                                      <p:to>
                                        <p:strVal val="visible"/>
                                      </p:to>
                                    </p:set>
                                    <p:animEffect transition="in" filter="blinds(horizontal)">
                                      <p:cBhvr>
                                        <p:cTn id="17" dur="500"/>
                                        <p:tgtEl>
                                          <p:spTgt spid="29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88" grpId="0"/>
      <p:bldP spid="29808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328613" y="528638"/>
            <a:ext cx="5892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50000"/>
              </a:spcBef>
              <a:buClrTx/>
              <a:buSzTx/>
              <a:buFontTx/>
              <a:buNone/>
            </a:pPr>
            <a:r>
              <a:rPr lang="en-US" altLang="zh-CN" sz="2000" b="1" dirty="0"/>
              <a:t>2</a:t>
            </a:r>
            <a:r>
              <a:rPr lang="zh-CN" altLang="en-US" sz="2000" b="1" dirty="0"/>
              <a:t>、   晶体三极管的开关特性</a:t>
            </a:r>
            <a:endParaRPr lang="zh-CN" altLang="en-US" sz="2000" b="1" dirty="0"/>
          </a:p>
        </p:txBody>
      </p:sp>
      <p:grpSp>
        <p:nvGrpSpPr>
          <p:cNvPr id="299011" name="Group 3"/>
          <p:cNvGrpSpPr/>
          <p:nvPr/>
        </p:nvGrpSpPr>
        <p:grpSpPr>
          <a:xfrm>
            <a:off x="457200" y="3657600"/>
            <a:ext cx="3683000" cy="2222500"/>
            <a:chOff x="608" y="2736"/>
            <a:chExt cx="2672" cy="1400"/>
          </a:xfrm>
        </p:grpSpPr>
        <p:sp>
          <p:nvSpPr>
            <p:cNvPr id="7225" name="Rectangle 4"/>
            <p:cNvSpPr/>
            <p:nvPr/>
          </p:nvSpPr>
          <p:spPr>
            <a:xfrm>
              <a:off x="2558" y="3146"/>
              <a:ext cx="722" cy="610"/>
            </a:xfrm>
            <a:prstGeom prst="rect">
              <a:avLst/>
            </a:prstGeom>
            <a:solidFill>
              <a:srgbClr val="FFFFFF"/>
            </a:solidFill>
            <a:ln w="28575" cap="flat" cmpd="sng">
              <a:solidFill>
                <a:srgbClr val="3333FF"/>
              </a:solidFill>
              <a:prstDash val="dash"/>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26" name="Line 5"/>
            <p:cNvSpPr/>
            <p:nvPr/>
          </p:nvSpPr>
          <p:spPr>
            <a:xfrm>
              <a:off x="3029" y="2795"/>
              <a:ext cx="0" cy="509"/>
            </a:xfrm>
            <a:prstGeom prst="line">
              <a:avLst/>
            </a:prstGeom>
            <a:ln w="28575" cap="flat" cmpd="sng">
              <a:solidFill>
                <a:srgbClr val="000000"/>
              </a:solidFill>
              <a:prstDash val="solid"/>
              <a:headEnd type="none" w="med" len="med"/>
              <a:tailEnd type="none" w="med" len="med"/>
            </a:ln>
          </p:spPr>
        </p:sp>
        <p:sp>
          <p:nvSpPr>
            <p:cNvPr id="7227" name="Line 6"/>
            <p:cNvSpPr/>
            <p:nvPr/>
          </p:nvSpPr>
          <p:spPr>
            <a:xfrm>
              <a:off x="3019" y="3604"/>
              <a:ext cx="0" cy="509"/>
            </a:xfrm>
            <a:prstGeom prst="line">
              <a:avLst/>
            </a:prstGeom>
            <a:ln w="28575" cap="flat" cmpd="sng">
              <a:solidFill>
                <a:srgbClr val="000000"/>
              </a:solidFill>
              <a:prstDash val="solid"/>
              <a:headEnd type="none" w="med" len="med"/>
              <a:tailEnd type="none" w="med" len="med"/>
            </a:ln>
          </p:spPr>
        </p:sp>
        <p:sp>
          <p:nvSpPr>
            <p:cNvPr id="7228" name="Oval 7"/>
            <p:cNvSpPr/>
            <p:nvPr/>
          </p:nvSpPr>
          <p:spPr>
            <a:xfrm>
              <a:off x="2676" y="3420"/>
              <a:ext cx="57" cy="5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29" name="Oval 8"/>
            <p:cNvSpPr/>
            <p:nvPr/>
          </p:nvSpPr>
          <p:spPr>
            <a:xfrm>
              <a:off x="3002" y="3301"/>
              <a:ext cx="57" cy="5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30" name="Oval 9"/>
            <p:cNvSpPr/>
            <p:nvPr/>
          </p:nvSpPr>
          <p:spPr>
            <a:xfrm>
              <a:off x="2992" y="3554"/>
              <a:ext cx="57" cy="5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useBgFill="1">
          <p:nvSpPr>
            <p:cNvPr id="7231" name="Text Box 10"/>
            <p:cNvSpPr txBox="1"/>
            <p:nvPr/>
          </p:nvSpPr>
          <p:spPr>
            <a:xfrm>
              <a:off x="2144" y="3376"/>
              <a:ext cx="120" cy="305"/>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B</a:t>
              </a:r>
              <a:endParaRPr lang="en-US" altLang="zh-CN" sz="1600" b="1" dirty="0"/>
            </a:p>
          </p:txBody>
        </p:sp>
        <p:sp useBgFill="1">
          <p:nvSpPr>
            <p:cNvPr id="7232" name="Text Box 11"/>
            <p:cNvSpPr txBox="1"/>
            <p:nvPr/>
          </p:nvSpPr>
          <p:spPr>
            <a:xfrm>
              <a:off x="2849" y="2736"/>
              <a:ext cx="120" cy="204"/>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C</a:t>
              </a:r>
              <a:endParaRPr lang="en-US" altLang="zh-CN" sz="1600" b="1" dirty="0"/>
            </a:p>
          </p:txBody>
        </p:sp>
        <p:sp>
          <p:nvSpPr>
            <p:cNvPr id="7233" name="Line 12"/>
            <p:cNvSpPr/>
            <p:nvPr/>
          </p:nvSpPr>
          <p:spPr>
            <a:xfrm>
              <a:off x="2951" y="4123"/>
              <a:ext cx="120" cy="0"/>
            </a:xfrm>
            <a:prstGeom prst="line">
              <a:avLst/>
            </a:prstGeom>
            <a:ln w="28575" cap="flat" cmpd="sng">
              <a:solidFill>
                <a:srgbClr val="000000"/>
              </a:solidFill>
              <a:prstDash val="solid"/>
              <a:headEnd type="none" w="med" len="med"/>
              <a:tailEnd type="none" w="med" len="med"/>
            </a:ln>
          </p:spPr>
        </p:sp>
        <p:sp useBgFill="1">
          <p:nvSpPr>
            <p:cNvPr id="7234" name="Text Box 13"/>
            <p:cNvSpPr txBox="1"/>
            <p:nvPr/>
          </p:nvSpPr>
          <p:spPr>
            <a:xfrm>
              <a:off x="2849" y="3926"/>
              <a:ext cx="120" cy="20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E</a:t>
              </a:r>
              <a:endParaRPr lang="en-US" altLang="zh-CN" sz="1600" b="1" dirty="0"/>
            </a:p>
          </p:txBody>
        </p:sp>
        <p:sp useBgFill="1">
          <p:nvSpPr>
            <p:cNvPr id="7235" name="Rectangle 14"/>
            <p:cNvSpPr/>
            <p:nvPr/>
          </p:nvSpPr>
          <p:spPr>
            <a:xfrm>
              <a:off x="960" y="3124"/>
              <a:ext cx="723" cy="611"/>
            </a:xfrm>
            <a:prstGeom prst="rect">
              <a:avLst/>
            </a:prstGeom>
            <a:ln w="28575" cap="flat" cmpd="sng">
              <a:solidFill>
                <a:srgbClr val="3333FF"/>
              </a:solidFill>
              <a:prstDash val="dash"/>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nvGrpSpPr>
            <p:cNvPr id="7236" name="Group 15"/>
            <p:cNvGrpSpPr/>
            <p:nvPr/>
          </p:nvGrpSpPr>
          <p:grpSpPr>
            <a:xfrm rot="-5400000">
              <a:off x="1026" y="3280"/>
              <a:ext cx="222" cy="152"/>
              <a:chOff x="8999" y="11735"/>
              <a:chExt cx="340" cy="227"/>
            </a:xfrm>
          </p:grpSpPr>
          <p:sp>
            <p:nvSpPr>
              <p:cNvPr id="7253" name="AutoShape 16"/>
              <p:cNvSpPr/>
              <p:nvPr/>
            </p:nvSpPr>
            <p:spPr>
              <a:xfrm rot="-5400000">
                <a:off x="9050" y="11761"/>
                <a:ext cx="220" cy="170"/>
              </a:xfrm>
              <a:prstGeom prst="triangle">
                <a:avLst>
                  <a:gd name="adj" fmla="val 50000"/>
                </a:avLst>
              </a:prstGeom>
              <a:solidFill>
                <a:srgbClr val="000000"/>
              </a:solidFill>
              <a:ln w="285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54" name="Line 17"/>
              <p:cNvSpPr/>
              <p:nvPr/>
            </p:nvSpPr>
            <p:spPr>
              <a:xfrm rot="-10800000" flipH="1">
                <a:off x="9233" y="11852"/>
                <a:ext cx="106" cy="0"/>
              </a:xfrm>
              <a:prstGeom prst="line">
                <a:avLst/>
              </a:prstGeom>
              <a:ln w="28575" cap="flat" cmpd="sng">
                <a:solidFill>
                  <a:srgbClr val="000000"/>
                </a:solidFill>
                <a:prstDash val="solid"/>
                <a:headEnd type="none" w="med" len="med"/>
                <a:tailEnd type="none" w="med" len="med"/>
              </a:ln>
            </p:spPr>
          </p:sp>
          <p:sp>
            <p:nvSpPr>
              <p:cNvPr id="7255" name="Line 18"/>
              <p:cNvSpPr/>
              <p:nvPr/>
            </p:nvSpPr>
            <p:spPr>
              <a:xfrm rot="10800000">
                <a:off x="8999" y="11852"/>
                <a:ext cx="64" cy="0"/>
              </a:xfrm>
              <a:prstGeom prst="line">
                <a:avLst/>
              </a:prstGeom>
              <a:ln w="28575" cap="flat" cmpd="sng">
                <a:solidFill>
                  <a:srgbClr val="000000"/>
                </a:solidFill>
                <a:prstDash val="solid"/>
                <a:headEnd type="none" w="med" len="med"/>
                <a:tailEnd type="none" w="med" len="med"/>
              </a:ln>
            </p:spPr>
          </p:sp>
          <p:sp>
            <p:nvSpPr>
              <p:cNvPr id="7256" name="Line 19"/>
              <p:cNvSpPr/>
              <p:nvPr/>
            </p:nvSpPr>
            <p:spPr>
              <a:xfrm rot="10800000">
                <a:off x="9063" y="11735"/>
                <a:ext cx="0" cy="227"/>
              </a:xfrm>
              <a:prstGeom prst="line">
                <a:avLst/>
              </a:prstGeom>
              <a:ln w="28575" cap="flat" cmpd="sng">
                <a:solidFill>
                  <a:srgbClr val="000000"/>
                </a:solidFill>
                <a:prstDash val="solid"/>
                <a:headEnd type="none" w="med" len="med"/>
                <a:tailEnd type="none" w="med" len="med"/>
              </a:ln>
            </p:spPr>
          </p:sp>
        </p:grpSp>
        <p:sp>
          <p:nvSpPr>
            <p:cNvPr id="7237" name="Line 20"/>
            <p:cNvSpPr/>
            <p:nvPr/>
          </p:nvSpPr>
          <p:spPr>
            <a:xfrm>
              <a:off x="1141" y="3449"/>
              <a:ext cx="0" cy="101"/>
            </a:xfrm>
            <a:prstGeom prst="line">
              <a:avLst/>
            </a:prstGeom>
            <a:ln w="28575" cap="flat" cmpd="sng">
              <a:solidFill>
                <a:srgbClr val="000000"/>
              </a:solidFill>
              <a:prstDash val="solid"/>
              <a:headEnd type="none" w="med" len="med"/>
              <a:tailEnd type="none" w="med" len="med"/>
            </a:ln>
          </p:spPr>
        </p:sp>
        <p:sp>
          <p:nvSpPr>
            <p:cNvPr id="7238" name="Line 21"/>
            <p:cNvSpPr/>
            <p:nvPr/>
          </p:nvSpPr>
          <p:spPr>
            <a:xfrm>
              <a:off x="1141" y="3550"/>
              <a:ext cx="361" cy="0"/>
            </a:xfrm>
            <a:prstGeom prst="line">
              <a:avLst/>
            </a:prstGeom>
            <a:ln w="28575" cap="flat" cmpd="sng">
              <a:solidFill>
                <a:srgbClr val="000000"/>
              </a:solidFill>
              <a:prstDash val="solid"/>
              <a:headEnd type="none" w="med" len="med"/>
              <a:tailEnd type="none" w="med" len="med"/>
            </a:ln>
          </p:spPr>
        </p:sp>
        <p:sp>
          <p:nvSpPr>
            <p:cNvPr id="7239" name="Line 22"/>
            <p:cNvSpPr/>
            <p:nvPr/>
          </p:nvSpPr>
          <p:spPr>
            <a:xfrm flipV="1">
              <a:off x="1512" y="3449"/>
              <a:ext cx="0" cy="101"/>
            </a:xfrm>
            <a:prstGeom prst="line">
              <a:avLst/>
            </a:prstGeom>
            <a:ln w="28575" cap="flat" cmpd="sng">
              <a:solidFill>
                <a:srgbClr val="000000"/>
              </a:solidFill>
              <a:prstDash val="solid"/>
              <a:headEnd type="none" w="med" len="med"/>
              <a:tailEnd type="none" w="med" len="med"/>
            </a:ln>
          </p:spPr>
        </p:sp>
        <p:sp>
          <p:nvSpPr>
            <p:cNvPr id="7240" name="Line 23"/>
            <p:cNvSpPr/>
            <p:nvPr/>
          </p:nvSpPr>
          <p:spPr>
            <a:xfrm flipV="1">
              <a:off x="1512" y="2837"/>
              <a:ext cx="0" cy="408"/>
            </a:xfrm>
            <a:prstGeom prst="line">
              <a:avLst/>
            </a:prstGeom>
            <a:ln w="28575" cap="flat" cmpd="sng">
              <a:solidFill>
                <a:srgbClr val="000000"/>
              </a:solidFill>
              <a:prstDash val="solid"/>
              <a:headEnd type="none" w="med" len="med"/>
              <a:tailEnd type="none" w="med" len="med"/>
            </a:ln>
          </p:spPr>
        </p:sp>
        <p:sp>
          <p:nvSpPr>
            <p:cNvPr id="7241" name="Oval 24"/>
            <p:cNvSpPr/>
            <p:nvPr/>
          </p:nvSpPr>
          <p:spPr>
            <a:xfrm>
              <a:off x="1482" y="3235"/>
              <a:ext cx="57" cy="56"/>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42" name="Oval 25"/>
            <p:cNvSpPr/>
            <p:nvPr/>
          </p:nvSpPr>
          <p:spPr>
            <a:xfrm>
              <a:off x="1482" y="3410"/>
              <a:ext cx="57" cy="55"/>
            </a:xfrm>
            <a:prstGeom prst="ellipse">
              <a:avLst/>
            </a:prstGeom>
            <a:solidFill>
              <a:srgbClr val="FFFFFF"/>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43" name="Line 26"/>
            <p:cNvSpPr/>
            <p:nvPr/>
          </p:nvSpPr>
          <p:spPr>
            <a:xfrm>
              <a:off x="1562" y="3245"/>
              <a:ext cx="0" cy="204"/>
            </a:xfrm>
            <a:prstGeom prst="line">
              <a:avLst/>
            </a:prstGeom>
            <a:ln w="28575" cap="flat" cmpd="sng">
              <a:solidFill>
                <a:srgbClr val="000000"/>
              </a:solidFill>
              <a:prstDash val="solid"/>
              <a:headEnd type="none" w="med" len="med"/>
              <a:tailEnd type="none" w="med" len="med"/>
            </a:ln>
          </p:spPr>
        </p:sp>
        <p:sp useBgFill="1">
          <p:nvSpPr>
            <p:cNvPr id="7244" name="Text Box 27"/>
            <p:cNvSpPr txBox="1"/>
            <p:nvPr/>
          </p:nvSpPr>
          <p:spPr>
            <a:xfrm>
              <a:off x="608" y="3168"/>
              <a:ext cx="120" cy="305"/>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B</a:t>
              </a:r>
              <a:endParaRPr lang="en-US" altLang="zh-CN" sz="1600" b="1" dirty="0"/>
            </a:p>
          </p:txBody>
        </p:sp>
        <p:sp useBgFill="1">
          <p:nvSpPr>
            <p:cNvPr id="7245" name="Text Box 28"/>
            <p:cNvSpPr txBox="1"/>
            <p:nvPr/>
          </p:nvSpPr>
          <p:spPr>
            <a:xfrm>
              <a:off x="1332" y="2736"/>
              <a:ext cx="120" cy="204"/>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C</a:t>
              </a:r>
              <a:endParaRPr lang="en-US" altLang="zh-CN" sz="1600" b="1" dirty="0"/>
            </a:p>
          </p:txBody>
        </p:sp>
        <p:sp>
          <p:nvSpPr>
            <p:cNvPr id="7246" name="Line 29"/>
            <p:cNvSpPr/>
            <p:nvPr/>
          </p:nvSpPr>
          <p:spPr>
            <a:xfrm>
              <a:off x="1321" y="3550"/>
              <a:ext cx="0" cy="509"/>
            </a:xfrm>
            <a:prstGeom prst="line">
              <a:avLst/>
            </a:prstGeom>
            <a:ln w="28575" cap="flat" cmpd="sng">
              <a:solidFill>
                <a:srgbClr val="000000"/>
              </a:solidFill>
              <a:prstDash val="solid"/>
              <a:headEnd type="none" w="med" len="med"/>
              <a:tailEnd type="none" w="med" len="med"/>
            </a:ln>
          </p:spPr>
        </p:sp>
        <p:sp>
          <p:nvSpPr>
            <p:cNvPr id="7247" name="Line 30"/>
            <p:cNvSpPr/>
            <p:nvPr/>
          </p:nvSpPr>
          <p:spPr>
            <a:xfrm>
              <a:off x="1261" y="4059"/>
              <a:ext cx="121" cy="0"/>
            </a:xfrm>
            <a:prstGeom prst="line">
              <a:avLst/>
            </a:prstGeom>
            <a:ln w="28575" cap="flat" cmpd="sng">
              <a:solidFill>
                <a:srgbClr val="000000"/>
              </a:solidFill>
              <a:prstDash val="solid"/>
              <a:headEnd type="none" w="med" len="med"/>
              <a:tailEnd type="none" w="med" len="med"/>
            </a:ln>
          </p:spPr>
        </p:sp>
        <p:sp useBgFill="1">
          <p:nvSpPr>
            <p:cNvPr id="7248" name="Text Box 31"/>
            <p:cNvSpPr txBox="1"/>
            <p:nvPr/>
          </p:nvSpPr>
          <p:spPr>
            <a:xfrm>
              <a:off x="1111" y="3857"/>
              <a:ext cx="120" cy="20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E</a:t>
              </a:r>
              <a:endParaRPr lang="en-US" altLang="zh-CN" sz="1600" b="1" dirty="0"/>
            </a:p>
          </p:txBody>
        </p:sp>
        <p:sp>
          <p:nvSpPr>
            <p:cNvPr id="7249" name="Oval 32"/>
            <p:cNvSpPr/>
            <p:nvPr/>
          </p:nvSpPr>
          <p:spPr>
            <a:xfrm>
              <a:off x="1309" y="4050"/>
              <a:ext cx="31" cy="29"/>
            </a:xfrm>
            <a:prstGeom prst="ellipse">
              <a:avLst/>
            </a:prstGeom>
            <a:solidFill>
              <a:srgbClr val="000000"/>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50" name="Oval 33"/>
            <p:cNvSpPr/>
            <p:nvPr/>
          </p:nvSpPr>
          <p:spPr>
            <a:xfrm>
              <a:off x="2999" y="4107"/>
              <a:ext cx="30" cy="29"/>
            </a:xfrm>
            <a:prstGeom prst="ellipse">
              <a:avLst/>
            </a:prstGeom>
            <a:solidFill>
              <a:srgbClr val="000000"/>
            </a:solidFill>
            <a:ln w="285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51" name="Line 34"/>
            <p:cNvSpPr/>
            <p:nvPr/>
          </p:nvSpPr>
          <p:spPr>
            <a:xfrm flipH="1">
              <a:off x="752" y="3240"/>
              <a:ext cx="384" cy="0"/>
            </a:xfrm>
            <a:prstGeom prst="line">
              <a:avLst/>
            </a:prstGeom>
            <a:ln w="28575" cap="flat" cmpd="sng">
              <a:solidFill>
                <a:srgbClr val="000000"/>
              </a:solidFill>
              <a:prstDash val="solid"/>
              <a:headEnd type="none" w="med" len="med"/>
              <a:tailEnd type="none" w="med" len="med"/>
            </a:ln>
          </p:spPr>
        </p:sp>
        <p:sp>
          <p:nvSpPr>
            <p:cNvPr id="7252" name="Line 35"/>
            <p:cNvSpPr/>
            <p:nvPr/>
          </p:nvSpPr>
          <p:spPr>
            <a:xfrm flipH="1">
              <a:off x="2304" y="3448"/>
              <a:ext cx="384" cy="0"/>
            </a:xfrm>
            <a:prstGeom prst="line">
              <a:avLst/>
            </a:prstGeom>
            <a:ln w="28575" cap="flat" cmpd="sng">
              <a:solidFill>
                <a:srgbClr val="000000"/>
              </a:solidFill>
              <a:prstDash val="solid"/>
              <a:headEnd type="none" w="med" len="med"/>
              <a:tailEnd type="none" w="med" len="med"/>
            </a:ln>
          </p:spPr>
        </p:sp>
      </p:grpSp>
      <p:grpSp>
        <p:nvGrpSpPr>
          <p:cNvPr id="7172" name="Group 36"/>
          <p:cNvGrpSpPr/>
          <p:nvPr/>
        </p:nvGrpSpPr>
        <p:grpSpPr>
          <a:xfrm>
            <a:off x="5257800" y="381000"/>
            <a:ext cx="3886200" cy="2808288"/>
            <a:chOff x="3312" y="240"/>
            <a:chExt cx="2448" cy="1769"/>
          </a:xfrm>
        </p:grpSpPr>
        <p:sp>
          <p:nvSpPr>
            <p:cNvPr id="7176" name="Line 37"/>
            <p:cNvSpPr/>
            <p:nvPr/>
          </p:nvSpPr>
          <p:spPr>
            <a:xfrm>
              <a:off x="3506" y="1402"/>
              <a:ext cx="410" cy="0"/>
            </a:xfrm>
            <a:prstGeom prst="line">
              <a:avLst/>
            </a:prstGeom>
            <a:ln w="28575" cap="flat" cmpd="sng">
              <a:solidFill>
                <a:srgbClr val="FF3300"/>
              </a:solidFill>
              <a:prstDash val="solid"/>
              <a:headEnd type="none" w="med" len="med"/>
              <a:tailEnd type="none" w="med" len="med"/>
            </a:ln>
          </p:spPr>
        </p:sp>
        <p:grpSp>
          <p:nvGrpSpPr>
            <p:cNvPr id="7177" name="Group 38"/>
            <p:cNvGrpSpPr>
              <a:grpSpLocks noChangeAspect="1"/>
            </p:cNvGrpSpPr>
            <p:nvPr/>
          </p:nvGrpSpPr>
          <p:grpSpPr>
            <a:xfrm rot="5400000" flipH="1">
              <a:off x="3956" y="1186"/>
              <a:ext cx="77" cy="431"/>
              <a:chOff x="4860" y="8928"/>
              <a:chExt cx="360" cy="1560"/>
            </a:xfrm>
          </p:grpSpPr>
          <p:sp>
            <p:nvSpPr>
              <p:cNvPr id="7222" name="Rectangle 39"/>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23" name="Line 40"/>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7224" name="Line 41"/>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p:nvSpPr>
            <p:cNvPr id="7178" name="Line 42"/>
            <p:cNvSpPr/>
            <p:nvPr/>
          </p:nvSpPr>
          <p:spPr>
            <a:xfrm>
              <a:off x="4189" y="1402"/>
              <a:ext cx="410" cy="0"/>
            </a:xfrm>
            <a:prstGeom prst="line">
              <a:avLst/>
            </a:prstGeom>
            <a:ln w="28575" cap="flat" cmpd="sng">
              <a:solidFill>
                <a:srgbClr val="FF3300"/>
              </a:solidFill>
              <a:prstDash val="solid"/>
              <a:headEnd type="none" w="med" len="med"/>
              <a:tailEnd type="none" w="med" len="med"/>
            </a:ln>
          </p:spPr>
        </p:sp>
        <p:grpSp>
          <p:nvGrpSpPr>
            <p:cNvPr id="7179" name="Group 43"/>
            <p:cNvGrpSpPr/>
            <p:nvPr/>
          </p:nvGrpSpPr>
          <p:grpSpPr>
            <a:xfrm>
              <a:off x="4531" y="1322"/>
              <a:ext cx="258" cy="155"/>
              <a:chOff x="8640" y="7992"/>
              <a:chExt cx="720" cy="315"/>
            </a:xfrm>
          </p:grpSpPr>
          <p:sp>
            <p:nvSpPr>
              <p:cNvPr id="7218" name="Line 44"/>
              <p:cNvSpPr/>
              <p:nvPr/>
            </p:nvSpPr>
            <p:spPr>
              <a:xfrm flipV="1">
                <a:off x="9000" y="7992"/>
                <a:ext cx="360" cy="156"/>
              </a:xfrm>
              <a:prstGeom prst="line">
                <a:avLst/>
              </a:prstGeom>
              <a:ln w="28575" cap="flat" cmpd="sng">
                <a:solidFill>
                  <a:schemeClr val="tx1"/>
                </a:solidFill>
                <a:prstDash val="solid"/>
                <a:headEnd type="none" w="med" len="med"/>
                <a:tailEnd type="none" w="med" len="med"/>
              </a:ln>
            </p:spPr>
          </p:sp>
          <p:sp>
            <p:nvSpPr>
              <p:cNvPr id="7219" name="Line 45"/>
              <p:cNvSpPr/>
              <p:nvPr/>
            </p:nvSpPr>
            <p:spPr>
              <a:xfrm>
                <a:off x="9000" y="8151"/>
                <a:ext cx="360" cy="156"/>
              </a:xfrm>
              <a:prstGeom prst="line">
                <a:avLst/>
              </a:prstGeom>
              <a:ln w="28575" cap="flat" cmpd="sng">
                <a:solidFill>
                  <a:schemeClr val="tx1"/>
                </a:solidFill>
                <a:prstDash val="solid"/>
                <a:headEnd type="none" w="med" len="med"/>
                <a:tailEnd type="triangle" w="sm" len="sm"/>
              </a:ln>
            </p:spPr>
          </p:sp>
          <p:sp>
            <p:nvSpPr>
              <p:cNvPr id="7220" name="Line 46"/>
              <p:cNvSpPr/>
              <p:nvPr/>
            </p:nvSpPr>
            <p:spPr>
              <a:xfrm>
                <a:off x="9000" y="7992"/>
                <a:ext cx="0" cy="312"/>
              </a:xfrm>
              <a:prstGeom prst="line">
                <a:avLst/>
              </a:prstGeom>
              <a:ln w="28575" cap="flat" cmpd="sng">
                <a:solidFill>
                  <a:schemeClr val="tx1"/>
                </a:solidFill>
                <a:prstDash val="solid"/>
                <a:headEnd type="none" w="med" len="med"/>
                <a:tailEnd type="none" w="med" len="med"/>
              </a:ln>
            </p:spPr>
          </p:sp>
          <p:sp>
            <p:nvSpPr>
              <p:cNvPr id="7221" name="Line 47"/>
              <p:cNvSpPr/>
              <p:nvPr/>
            </p:nvSpPr>
            <p:spPr>
              <a:xfrm flipH="1">
                <a:off x="8640" y="8148"/>
                <a:ext cx="360" cy="0"/>
              </a:xfrm>
              <a:prstGeom prst="line">
                <a:avLst/>
              </a:prstGeom>
              <a:ln w="28575" cap="flat" cmpd="sng">
                <a:solidFill>
                  <a:schemeClr val="tx1"/>
                </a:solidFill>
                <a:prstDash val="solid"/>
                <a:headEnd type="none" w="med" len="med"/>
                <a:tailEnd type="none" w="med" len="med"/>
              </a:ln>
            </p:spPr>
          </p:sp>
        </p:grpSp>
        <p:sp>
          <p:nvSpPr>
            <p:cNvPr id="7180" name="Line 48"/>
            <p:cNvSpPr/>
            <p:nvPr/>
          </p:nvSpPr>
          <p:spPr>
            <a:xfrm flipV="1">
              <a:off x="4793" y="1123"/>
              <a:ext cx="0" cy="213"/>
            </a:xfrm>
            <a:prstGeom prst="line">
              <a:avLst/>
            </a:prstGeom>
            <a:ln w="28575" cap="flat" cmpd="sng">
              <a:solidFill>
                <a:srgbClr val="FF3300"/>
              </a:solidFill>
              <a:prstDash val="solid"/>
              <a:headEnd type="none" w="med" len="med"/>
              <a:tailEnd type="none" w="med" len="med"/>
            </a:ln>
          </p:spPr>
        </p:sp>
        <p:sp>
          <p:nvSpPr>
            <p:cNvPr id="7181" name="Line 49"/>
            <p:cNvSpPr/>
            <p:nvPr/>
          </p:nvSpPr>
          <p:spPr>
            <a:xfrm>
              <a:off x="4793" y="1477"/>
              <a:ext cx="0" cy="532"/>
            </a:xfrm>
            <a:prstGeom prst="line">
              <a:avLst/>
            </a:prstGeom>
            <a:ln w="28575" cap="flat" cmpd="sng">
              <a:solidFill>
                <a:srgbClr val="FF3300"/>
              </a:solidFill>
              <a:prstDash val="solid"/>
              <a:headEnd type="none" w="med" len="med"/>
              <a:tailEnd type="none" w="med" len="med"/>
            </a:ln>
          </p:spPr>
        </p:sp>
        <p:sp>
          <p:nvSpPr>
            <p:cNvPr id="7182" name="Oval 50"/>
            <p:cNvSpPr/>
            <p:nvPr/>
          </p:nvSpPr>
          <p:spPr>
            <a:xfrm>
              <a:off x="4782" y="1923"/>
              <a:ext cx="34" cy="31"/>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nvGrpSpPr>
            <p:cNvPr id="7183" name="Group 51"/>
            <p:cNvGrpSpPr>
              <a:grpSpLocks noChangeAspect="1"/>
            </p:cNvGrpSpPr>
            <p:nvPr/>
          </p:nvGrpSpPr>
          <p:grpSpPr>
            <a:xfrm flipH="1">
              <a:off x="4748" y="586"/>
              <a:ext cx="85" cy="386"/>
              <a:chOff x="4860" y="8928"/>
              <a:chExt cx="360" cy="1560"/>
            </a:xfrm>
          </p:grpSpPr>
          <p:sp>
            <p:nvSpPr>
              <p:cNvPr id="7215" name="Rectangle 52"/>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16" name="Line 53"/>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7217" name="Line 54"/>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useBgFill="1">
          <p:nvSpPr>
            <p:cNvPr id="7184" name="Text Box 55"/>
            <p:cNvSpPr txBox="1"/>
            <p:nvPr/>
          </p:nvSpPr>
          <p:spPr>
            <a:xfrm>
              <a:off x="4656" y="240"/>
              <a:ext cx="274"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rPr>
                <a:t>CC</a:t>
              </a:r>
              <a:endParaRPr lang="en-US" altLang="zh-CN" sz="1600" b="1" dirty="0"/>
            </a:p>
          </p:txBody>
        </p:sp>
        <p:sp>
          <p:nvSpPr>
            <p:cNvPr id="7185" name="Oval 56"/>
            <p:cNvSpPr/>
            <p:nvPr/>
          </p:nvSpPr>
          <p:spPr>
            <a:xfrm>
              <a:off x="4782" y="1093"/>
              <a:ext cx="34" cy="30"/>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186" name="Line 57"/>
            <p:cNvSpPr/>
            <p:nvPr/>
          </p:nvSpPr>
          <p:spPr>
            <a:xfrm>
              <a:off x="4907" y="657"/>
              <a:ext cx="0" cy="319"/>
            </a:xfrm>
            <a:prstGeom prst="line">
              <a:avLst/>
            </a:prstGeom>
            <a:ln w="28575" cap="flat" cmpd="sng">
              <a:solidFill>
                <a:schemeClr val="tx1"/>
              </a:solidFill>
              <a:prstDash val="solid"/>
              <a:headEnd type="none" w="med" len="med"/>
              <a:tailEnd type="triangle" w="sm" len="med"/>
            </a:ln>
          </p:spPr>
        </p:sp>
        <p:sp>
          <p:nvSpPr>
            <p:cNvPr id="7187" name="Line 58"/>
            <p:cNvSpPr/>
            <p:nvPr/>
          </p:nvSpPr>
          <p:spPr>
            <a:xfrm>
              <a:off x="3642" y="1189"/>
              <a:ext cx="411" cy="0"/>
            </a:xfrm>
            <a:prstGeom prst="line">
              <a:avLst/>
            </a:prstGeom>
            <a:ln w="28575" cap="flat" cmpd="sng">
              <a:solidFill>
                <a:schemeClr val="tx1"/>
              </a:solidFill>
              <a:prstDash val="solid"/>
              <a:headEnd type="none" w="med" len="med"/>
              <a:tailEnd type="triangle" w="sm" len="med"/>
            </a:ln>
          </p:spPr>
        </p:sp>
        <p:grpSp>
          <p:nvGrpSpPr>
            <p:cNvPr id="7188" name="Group 59"/>
            <p:cNvGrpSpPr/>
            <p:nvPr/>
          </p:nvGrpSpPr>
          <p:grpSpPr>
            <a:xfrm>
              <a:off x="3323" y="1381"/>
              <a:ext cx="86" cy="77"/>
              <a:chOff x="8280" y="12471"/>
              <a:chExt cx="720" cy="780"/>
            </a:xfrm>
          </p:grpSpPr>
          <p:sp>
            <p:nvSpPr>
              <p:cNvPr id="7213" name="Line 60"/>
              <p:cNvSpPr/>
              <p:nvPr/>
            </p:nvSpPr>
            <p:spPr>
              <a:xfrm>
                <a:off x="8280" y="12828"/>
                <a:ext cx="720" cy="0"/>
              </a:xfrm>
              <a:prstGeom prst="line">
                <a:avLst/>
              </a:prstGeom>
              <a:ln w="28575" cap="flat" cmpd="sng">
                <a:solidFill>
                  <a:srgbClr val="FF3300"/>
                </a:solidFill>
                <a:prstDash val="solid"/>
                <a:headEnd type="none" w="med" len="med"/>
                <a:tailEnd type="none" w="med" len="med"/>
              </a:ln>
            </p:spPr>
          </p:sp>
          <p:sp>
            <p:nvSpPr>
              <p:cNvPr id="7214" name="Line 61"/>
              <p:cNvSpPr/>
              <p:nvPr/>
            </p:nvSpPr>
            <p:spPr>
              <a:xfrm>
                <a:off x="8640" y="12471"/>
                <a:ext cx="0" cy="780"/>
              </a:xfrm>
              <a:prstGeom prst="line">
                <a:avLst/>
              </a:prstGeom>
              <a:ln w="28575" cap="flat" cmpd="sng">
                <a:solidFill>
                  <a:srgbClr val="FF3300"/>
                </a:solidFill>
                <a:prstDash val="solid"/>
                <a:headEnd type="none" w="med" len="med"/>
                <a:tailEnd type="none" w="med" len="med"/>
              </a:ln>
            </p:spPr>
          </p:sp>
        </p:grpSp>
        <p:sp>
          <p:nvSpPr>
            <p:cNvPr id="7189" name="Line 62"/>
            <p:cNvSpPr/>
            <p:nvPr/>
          </p:nvSpPr>
          <p:spPr>
            <a:xfrm>
              <a:off x="3323" y="1933"/>
              <a:ext cx="86" cy="0"/>
            </a:xfrm>
            <a:prstGeom prst="line">
              <a:avLst/>
            </a:prstGeom>
            <a:ln w="28575" cap="flat" cmpd="sng">
              <a:solidFill>
                <a:srgbClr val="FF3300"/>
              </a:solidFill>
              <a:prstDash val="solid"/>
              <a:headEnd type="none" w="med" len="med"/>
              <a:tailEnd type="none" w="med" len="med"/>
            </a:ln>
          </p:spPr>
        </p:sp>
        <p:grpSp>
          <p:nvGrpSpPr>
            <p:cNvPr id="7190" name="Group 63"/>
            <p:cNvGrpSpPr/>
            <p:nvPr/>
          </p:nvGrpSpPr>
          <p:grpSpPr>
            <a:xfrm>
              <a:off x="5483" y="1056"/>
              <a:ext cx="85" cy="77"/>
              <a:chOff x="8280" y="12471"/>
              <a:chExt cx="720" cy="780"/>
            </a:xfrm>
          </p:grpSpPr>
          <p:sp>
            <p:nvSpPr>
              <p:cNvPr id="7211" name="Line 64"/>
              <p:cNvSpPr/>
              <p:nvPr/>
            </p:nvSpPr>
            <p:spPr>
              <a:xfrm>
                <a:off x="8280" y="12828"/>
                <a:ext cx="720" cy="0"/>
              </a:xfrm>
              <a:prstGeom prst="line">
                <a:avLst/>
              </a:prstGeom>
              <a:ln w="28575" cap="flat" cmpd="sng">
                <a:solidFill>
                  <a:srgbClr val="FF3300"/>
                </a:solidFill>
                <a:prstDash val="solid"/>
                <a:headEnd type="none" w="med" len="med"/>
                <a:tailEnd type="none" w="med" len="med"/>
              </a:ln>
            </p:spPr>
          </p:sp>
          <p:sp>
            <p:nvSpPr>
              <p:cNvPr id="7212" name="Line 65"/>
              <p:cNvSpPr/>
              <p:nvPr/>
            </p:nvSpPr>
            <p:spPr>
              <a:xfrm>
                <a:off x="8640" y="12471"/>
                <a:ext cx="0" cy="780"/>
              </a:xfrm>
              <a:prstGeom prst="line">
                <a:avLst/>
              </a:prstGeom>
              <a:ln w="28575" cap="flat" cmpd="sng">
                <a:solidFill>
                  <a:srgbClr val="FF3300"/>
                </a:solidFill>
                <a:prstDash val="solid"/>
                <a:headEnd type="none" w="med" len="med"/>
                <a:tailEnd type="none" w="med" len="med"/>
              </a:ln>
            </p:spPr>
          </p:sp>
        </p:grpSp>
        <p:sp>
          <p:nvSpPr>
            <p:cNvPr id="7191" name="Line 66"/>
            <p:cNvSpPr/>
            <p:nvPr/>
          </p:nvSpPr>
          <p:spPr>
            <a:xfrm>
              <a:off x="5472" y="1929"/>
              <a:ext cx="86" cy="0"/>
            </a:xfrm>
            <a:prstGeom prst="line">
              <a:avLst/>
            </a:prstGeom>
            <a:ln w="28575" cap="flat" cmpd="sng">
              <a:solidFill>
                <a:srgbClr val="FF3300"/>
              </a:solidFill>
              <a:prstDash val="solid"/>
              <a:headEnd type="none" w="med" len="med"/>
              <a:tailEnd type="none" w="med" len="med"/>
            </a:ln>
          </p:spPr>
        </p:sp>
        <p:sp>
          <p:nvSpPr>
            <p:cNvPr id="7192" name="Text Box 67"/>
            <p:cNvSpPr txBox="1"/>
            <p:nvPr/>
          </p:nvSpPr>
          <p:spPr>
            <a:xfrm>
              <a:off x="3312" y="1584"/>
              <a:ext cx="273" cy="212"/>
            </a:xfrm>
            <a:prstGeom prst="rect">
              <a:avLst/>
            </a:prstGeom>
            <a:solidFill>
              <a:srgbClr val="FFFFFF"/>
            </a:solidFill>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I</a:t>
              </a:r>
              <a:endParaRPr lang="en-US" altLang="zh-CN" sz="1600" b="1" dirty="0"/>
            </a:p>
          </p:txBody>
        </p:sp>
        <p:sp useBgFill="1">
          <p:nvSpPr>
            <p:cNvPr id="7193" name="Text Box 68"/>
            <p:cNvSpPr txBox="1"/>
            <p:nvPr/>
          </p:nvSpPr>
          <p:spPr>
            <a:xfrm>
              <a:off x="5487" y="1371"/>
              <a:ext cx="273"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O</a:t>
              </a:r>
              <a:endParaRPr lang="en-US" altLang="zh-CN" sz="1600" b="1" dirty="0"/>
            </a:p>
          </p:txBody>
        </p:sp>
        <p:sp useBgFill="1">
          <p:nvSpPr>
            <p:cNvPr id="7194" name="Text Box 69"/>
            <p:cNvSpPr txBox="1"/>
            <p:nvPr/>
          </p:nvSpPr>
          <p:spPr>
            <a:xfrm>
              <a:off x="3756" y="952"/>
              <a:ext cx="410" cy="21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I</a:t>
              </a:r>
              <a:r>
                <a:rPr lang="en-US" altLang="zh-CN" sz="1600" b="1" baseline="-25000" dirty="0">
                  <a:latin typeface="Times New Roman" panose="02020603050405020304" pitchFamily="18" charset="0"/>
                  <a:ea typeface="华文细黑" panose="02010600040101010101" pitchFamily="2" charset="-122"/>
                </a:rPr>
                <a:t>B</a:t>
              </a:r>
              <a:endParaRPr lang="en-US" altLang="zh-CN" sz="1600" b="1" dirty="0"/>
            </a:p>
          </p:txBody>
        </p:sp>
        <p:sp useBgFill="1">
          <p:nvSpPr>
            <p:cNvPr id="7195" name="Text Box 70"/>
            <p:cNvSpPr txBox="1"/>
            <p:nvPr/>
          </p:nvSpPr>
          <p:spPr>
            <a:xfrm>
              <a:off x="4953" y="678"/>
              <a:ext cx="148" cy="167"/>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I</a:t>
              </a:r>
              <a:r>
                <a:rPr lang="en-US" altLang="zh-CN" sz="1600" b="1" baseline="-25000" dirty="0">
                  <a:latin typeface="Times New Roman" panose="02020603050405020304" pitchFamily="18" charset="0"/>
                  <a:ea typeface="华文细黑" panose="02010600040101010101" pitchFamily="2" charset="-122"/>
                </a:rPr>
                <a:t>C</a:t>
              </a:r>
              <a:endParaRPr lang="en-US" altLang="zh-CN" sz="1600" b="1" dirty="0"/>
            </a:p>
          </p:txBody>
        </p:sp>
        <p:sp useBgFill="1">
          <p:nvSpPr>
            <p:cNvPr id="7196" name="Text Box 71"/>
            <p:cNvSpPr txBox="1"/>
            <p:nvPr/>
          </p:nvSpPr>
          <p:spPr>
            <a:xfrm>
              <a:off x="4326" y="1532"/>
              <a:ext cx="410"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BE</a:t>
              </a:r>
              <a:endParaRPr lang="en-US" altLang="zh-CN" sz="1600" b="1" dirty="0"/>
            </a:p>
          </p:txBody>
        </p:sp>
        <p:sp>
          <p:nvSpPr>
            <p:cNvPr id="7197" name="Freeform 72"/>
            <p:cNvSpPr/>
            <p:nvPr/>
          </p:nvSpPr>
          <p:spPr>
            <a:xfrm>
              <a:off x="4264" y="1433"/>
              <a:ext cx="57" cy="92"/>
            </a:xfrm>
            <a:custGeom>
              <a:avLst/>
              <a:gdLst/>
              <a:ahLst/>
              <a:cxnLst>
                <a:cxn ang="0">
                  <a:pos x="0" y="0"/>
                </a:cxn>
                <a:cxn ang="0">
                  <a:pos x="11" y="10"/>
                </a:cxn>
              </a:cxnLst>
              <a:pathLst>
                <a:path w="75" h="135">
                  <a:moveTo>
                    <a:pt x="0" y="0"/>
                  </a:moveTo>
                  <a:cubicBezTo>
                    <a:pt x="8" y="23"/>
                    <a:pt x="29" y="135"/>
                    <a:pt x="75" y="135"/>
                  </a:cubicBezTo>
                </a:path>
              </a:pathLst>
            </a:custGeom>
            <a:noFill/>
            <a:ln w="28575" cap="flat" cmpd="sng">
              <a:solidFill>
                <a:srgbClr val="663300">
                  <a:alpha val="100000"/>
                </a:srgbClr>
              </a:solidFill>
              <a:prstDash val="solid"/>
              <a:round/>
              <a:headEnd type="none" w="med" len="med"/>
              <a:tailEnd type="none" w="med" len="med"/>
            </a:ln>
          </p:spPr>
          <p:txBody>
            <a:bodyPr/>
            <a:p>
              <a:endParaRPr lang="zh-CN" altLang="en-US"/>
            </a:p>
          </p:txBody>
        </p:sp>
        <p:sp>
          <p:nvSpPr>
            <p:cNvPr id="7198" name="Freeform 73"/>
            <p:cNvSpPr/>
            <p:nvPr/>
          </p:nvSpPr>
          <p:spPr>
            <a:xfrm>
              <a:off x="4577" y="1733"/>
              <a:ext cx="182" cy="18"/>
            </a:xfrm>
            <a:custGeom>
              <a:avLst/>
              <a:gdLst/>
              <a:ahLst/>
              <a:cxnLst>
                <a:cxn ang="0">
                  <a:pos x="0" y="0"/>
                </a:cxn>
                <a:cxn ang="0">
                  <a:pos x="35" y="1"/>
                </a:cxn>
              </a:cxnLst>
              <a:pathLst>
                <a:path w="240" h="26">
                  <a:moveTo>
                    <a:pt x="0" y="0"/>
                  </a:moveTo>
                  <a:cubicBezTo>
                    <a:pt x="129" y="26"/>
                    <a:pt x="50" y="15"/>
                    <a:pt x="240" y="15"/>
                  </a:cubicBezTo>
                </a:path>
              </a:pathLst>
            </a:custGeom>
            <a:noFill/>
            <a:ln w="28575" cap="flat" cmpd="sng">
              <a:solidFill>
                <a:srgbClr val="663300">
                  <a:alpha val="100000"/>
                </a:srgbClr>
              </a:solidFill>
              <a:prstDash val="solid"/>
              <a:round/>
              <a:headEnd type="none" w="med" len="med"/>
              <a:tailEnd type="none" w="med" len="med"/>
            </a:ln>
          </p:spPr>
          <p:txBody>
            <a:bodyPr/>
            <a:p>
              <a:endParaRPr lang="zh-CN" altLang="en-US"/>
            </a:p>
          </p:txBody>
        </p:sp>
        <p:sp>
          <p:nvSpPr>
            <p:cNvPr id="7199" name="Oval 74"/>
            <p:cNvSpPr/>
            <p:nvPr/>
          </p:nvSpPr>
          <p:spPr>
            <a:xfrm>
              <a:off x="4280" y="1391"/>
              <a:ext cx="35" cy="31"/>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00" name="Oval 75"/>
            <p:cNvSpPr/>
            <p:nvPr/>
          </p:nvSpPr>
          <p:spPr>
            <a:xfrm>
              <a:off x="4782" y="1690"/>
              <a:ext cx="34" cy="31"/>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useBgFill="1">
          <p:nvSpPr>
            <p:cNvPr id="7201" name="Text Box 76"/>
            <p:cNvSpPr txBox="1"/>
            <p:nvPr/>
          </p:nvSpPr>
          <p:spPr>
            <a:xfrm>
              <a:off x="4235" y="1179"/>
              <a:ext cx="137" cy="206"/>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B</a:t>
              </a:r>
              <a:endParaRPr lang="en-US" altLang="zh-CN" sz="1600" b="1" dirty="0"/>
            </a:p>
          </p:txBody>
        </p:sp>
        <p:sp useBgFill="1">
          <p:nvSpPr>
            <p:cNvPr id="7202" name="Text Box 77"/>
            <p:cNvSpPr txBox="1"/>
            <p:nvPr/>
          </p:nvSpPr>
          <p:spPr>
            <a:xfrm>
              <a:off x="4873" y="1639"/>
              <a:ext cx="137" cy="21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E</a:t>
              </a:r>
              <a:endParaRPr lang="en-US" altLang="zh-CN" sz="1600" b="1" dirty="0"/>
            </a:p>
          </p:txBody>
        </p:sp>
        <p:sp useBgFill="1">
          <p:nvSpPr>
            <p:cNvPr id="7203" name="Text Box 78"/>
            <p:cNvSpPr txBox="1"/>
            <p:nvPr/>
          </p:nvSpPr>
          <p:spPr>
            <a:xfrm>
              <a:off x="4577" y="997"/>
              <a:ext cx="136" cy="21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C</a:t>
              </a:r>
              <a:endParaRPr lang="en-US" altLang="zh-CN" sz="1600" b="1" dirty="0"/>
            </a:p>
          </p:txBody>
        </p:sp>
        <p:sp>
          <p:nvSpPr>
            <p:cNvPr id="7204" name="Line 79"/>
            <p:cNvSpPr/>
            <p:nvPr/>
          </p:nvSpPr>
          <p:spPr>
            <a:xfrm flipV="1">
              <a:off x="4793" y="890"/>
              <a:ext cx="0" cy="426"/>
            </a:xfrm>
            <a:prstGeom prst="line">
              <a:avLst/>
            </a:prstGeom>
            <a:ln w="28575" cap="flat" cmpd="sng">
              <a:solidFill>
                <a:srgbClr val="FF3300"/>
              </a:solidFill>
              <a:prstDash val="solid"/>
              <a:headEnd type="none" w="med" len="med"/>
              <a:tailEnd type="none" w="med" len="med"/>
            </a:ln>
          </p:spPr>
        </p:sp>
        <p:sp>
          <p:nvSpPr>
            <p:cNvPr id="7205" name="Line 80"/>
            <p:cNvSpPr/>
            <p:nvPr/>
          </p:nvSpPr>
          <p:spPr>
            <a:xfrm>
              <a:off x="5089" y="1530"/>
              <a:ext cx="0" cy="319"/>
            </a:xfrm>
            <a:prstGeom prst="line">
              <a:avLst/>
            </a:prstGeom>
            <a:ln w="28575" cap="flat" cmpd="sng">
              <a:solidFill>
                <a:schemeClr val="tx1"/>
              </a:solidFill>
              <a:prstDash val="solid"/>
              <a:headEnd type="none" w="med" len="med"/>
              <a:tailEnd type="triangle" w="sm" len="med"/>
            </a:ln>
          </p:spPr>
        </p:sp>
        <p:sp useBgFill="1">
          <p:nvSpPr>
            <p:cNvPr id="7206" name="Text Box 81"/>
            <p:cNvSpPr txBox="1"/>
            <p:nvPr/>
          </p:nvSpPr>
          <p:spPr>
            <a:xfrm>
              <a:off x="5158" y="1553"/>
              <a:ext cx="273"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I</a:t>
              </a:r>
              <a:r>
                <a:rPr lang="en-US" altLang="zh-CN" sz="1600" b="1" baseline="-25000" dirty="0">
                  <a:latin typeface="Times New Roman" panose="02020603050405020304" pitchFamily="18" charset="0"/>
                  <a:ea typeface="华文细黑" panose="02010600040101010101" pitchFamily="2" charset="-122"/>
                </a:rPr>
                <a:t>E</a:t>
              </a:r>
              <a:endParaRPr lang="en-US" altLang="zh-CN" sz="1600" b="1" dirty="0"/>
            </a:p>
          </p:txBody>
        </p:sp>
        <p:sp>
          <p:nvSpPr>
            <p:cNvPr id="7207" name="Line 82"/>
            <p:cNvSpPr/>
            <p:nvPr/>
          </p:nvSpPr>
          <p:spPr>
            <a:xfrm flipV="1">
              <a:off x="4793" y="426"/>
              <a:ext cx="0" cy="213"/>
            </a:xfrm>
            <a:prstGeom prst="line">
              <a:avLst/>
            </a:prstGeom>
            <a:ln w="28575" cap="flat" cmpd="sng">
              <a:solidFill>
                <a:srgbClr val="FF3300"/>
              </a:solidFill>
              <a:prstDash val="solid"/>
              <a:headEnd type="none" w="med" len="med"/>
              <a:tailEnd type="none" w="med" len="med"/>
            </a:ln>
          </p:spPr>
        </p:sp>
        <p:sp>
          <p:nvSpPr>
            <p:cNvPr id="7208" name="Line 83"/>
            <p:cNvSpPr/>
            <p:nvPr/>
          </p:nvSpPr>
          <p:spPr>
            <a:xfrm>
              <a:off x="4753" y="2005"/>
              <a:ext cx="86" cy="0"/>
            </a:xfrm>
            <a:prstGeom prst="line">
              <a:avLst/>
            </a:prstGeom>
            <a:ln w="28575" cap="flat" cmpd="sng">
              <a:solidFill>
                <a:srgbClr val="FF3300"/>
              </a:solidFill>
              <a:prstDash val="solid"/>
              <a:headEnd type="none" w="med" len="med"/>
              <a:tailEnd type="none" w="med" len="med"/>
            </a:ln>
          </p:spPr>
        </p:sp>
        <p:sp>
          <p:nvSpPr>
            <p:cNvPr id="7209" name="Line 84"/>
            <p:cNvSpPr/>
            <p:nvPr/>
          </p:nvSpPr>
          <p:spPr>
            <a:xfrm>
              <a:off x="4800" y="1104"/>
              <a:ext cx="624" cy="0"/>
            </a:xfrm>
            <a:prstGeom prst="line">
              <a:avLst/>
            </a:prstGeom>
            <a:ln w="28575" cap="flat" cmpd="sng">
              <a:solidFill>
                <a:srgbClr val="FF3300"/>
              </a:solidFill>
              <a:prstDash val="solid"/>
              <a:headEnd type="none" w="med" len="med"/>
              <a:tailEnd type="none" w="med" len="med"/>
            </a:ln>
          </p:spPr>
        </p:sp>
        <p:sp>
          <p:nvSpPr>
            <p:cNvPr id="7210" name="Line 85"/>
            <p:cNvSpPr/>
            <p:nvPr/>
          </p:nvSpPr>
          <p:spPr>
            <a:xfrm>
              <a:off x="3504" y="1944"/>
              <a:ext cx="1920" cy="0"/>
            </a:xfrm>
            <a:prstGeom prst="line">
              <a:avLst/>
            </a:prstGeom>
            <a:ln w="28575" cap="flat" cmpd="sng">
              <a:solidFill>
                <a:srgbClr val="FF3300"/>
              </a:solidFill>
              <a:prstDash val="solid"/>
              <a:headEnd type="none" w="med" len="med"/>
              <a:tailEnd type="none" w="med" len="med"/>
            </a:ln>
          </p:spPr>
        </p:sp>
      </p:grpSp>
      <p:sp>
        <p:nvSpPr>
          <p:cNvPr id="299094" name="Text Box 86"/>
          <p:cNvSpPr txBox="1"/>
          <p:nvPr/>
        </p:nvSpPr>
        <p:spPr>
          <a:xfrm>
            <a:off x="228600" y="914400"/>
            <a:ext cx="5105400" cy="2100263"/>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50000"/>
              </a:spcBef>
              <a:buClrTx/>
              <a:buSzTx/>
              <a:buFontTx/>
              <a:buNone/>
            </a:pP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i</a:t>
            </a:r>
            <a:r>
              <a:rPr lang="en-US" altLang="zh-CN" sz="2400" b="1" dirty="0">
                <a:latin typeface="Times New Roman" panose="02020603050405020304" pitchFamily="18" charset="0"/>
              </a:rPr>
              <a:t> </a:t>
            </a:r>
            <a:r>
              <a:rPr lang="en-US" altLang="zh-CN" sz="2400" b="1" dirty="0"/>
              <a:t> </a:t>
            </a:r>
            <a:r>
              <a:rPr lang="zh-CN" altLang="en-US" sz="2400" b="1" dirty="0"/>
              <a:t>低电平，</a:t>
            </a:r>
            <a:endParaRPr lang="zh-CN" altLang="en-US" sz="2400" b="1" dirty="0"/>
          </a:p>
          <a:p>
            <a:pPr marL="0" lvl="0" indent="0" algn="just" eaLnBrk="1" hangingPunct="1">
              <a:spcBef>
                <a:spcPct val="50000"/>
              </a:spcBef>
              <a:buClrTx/>
              <a:buSzTx/>
              <a:buFontTx/>
              <a:buNone/>
            </a:pPr>
            <a:r>
              <a:rPr lang="zh-CN" altLang="en-US" sz="2400" b="1" dirty="0"/>
              <a:t>      三极管截止，</a:t>
            </a: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o</a:t>
            </a:r>
            <a:r>
              <a:rPr lang="en-US" altLang="zh-CN" sz="2400" b="1" dirty="0">
                <a:latin typeface="Times New Roman" panose="02020603050405020304" pitchFamily="18" charset="0"/>
              </a:rPr>
              <a:t>≈ V</a:t>
            </a:r>
            <a:r>
              <a:rPr lang="en-US" altLang="zh-CN" sz="1600" b="1" baseline="-25000" dirty="0">
                <a:latin typeface="Times New Roman" panose="02020603050405020304" pitchFamily="18" charset="0"/>
              </a:rPr>
              <a:t>CC</a:t>
            </a:r>
            <a:endParaRPr lang="en-US" altLang="zh-CN" sz="1600" b="1" baseline="-25000" dirty="0">
              <a:latin typeface="Times New Roman" panose="02020603050405020304" pitchFamily="18" charset="0"/>
            </a:endParaRPr>
          </a:p>
          <a:p>
            <a:pPr marL="0" lvl="0" indent="0" algn="just" eaLnBrk="1" hangingPunct="1">
              <a:spcBef>
                <a:spcPct val="50000"/>
              </a:spcBef>
              <a:buClrTx/>
              <a:buSzTx/>
              <a:buFontTx/>
              <a:buNone/>
            </a:pP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i </a:t>
            </a:r>
            <a:r>
              <a:rPr lang="en-US" altLang="zh-CN" sz="2400" b="1" dirty="0">
                <a:latin typeface="Times New Roman" panose="02020603050405020304" pitchFamily="18" charset="0"/>
              </a:rPr>
              <a:t> </a:t>
            </a:r>
            <a:r>
              <a:rPr lang="zh-CN" altLang="en-US" sz="2400" b="1" dirty="0"/>
              <a:t>高电平，</a:t>
            </a:r>
            <a:endParaRPr lang="zh-CN" altLang="en-US" sz="2400" b="1" dirty="0"/>
          </a:p>
          <a:p>
            <a:pPr marL="0" lvl="0" indent="0" algn="just" eaLnBrk="1" hangingPunct="1">
              <a:spcBef>
                <a:spcPct val="50000"/>
              </a:spcBef>
              <a:buClrTx/>
              <a:buSzTx/>
              <a:buFontTx/>
              <a:buNone/>
            </a:pPr>
            <a:r>
              <a:rPr lang="zh-CN" altLang="en-US" sz="2400" b="1" dirty="0"/>
              <a:t>     三极管饱和导通，</a:t>
            </a:r>
            <a:r>
              <a:rPr lang="en-US" altLang="zh-CN" sz="2400" b="1" dirty="0">
                <a:latin typeface="Times New Roman" panose="02020603050405020304" pitchFamily="18" charset="0"/>
              </a:rPr>
              <a:t>V</a:t>
            </a:r>
            <a:r>
              <a:rPr lang="en-US" altLang="zh-CN" sz="2400" b="1" baseline="-25000" dirty="0">
                <a:latin typeface="Times New Roman" panose="02020603050405020304" pitchFamily="18" charset="0"/>
              </a:rPr>
              <a:t>o</a:t>
            </a:r>
            <a:r>
              <a:rPr lang="en-US" altLang="zh-CN" sz="2400" b="1" dirty="0">
                <a:latin typeface="Times New Roman" panose="02020603050405020304" pitchFamily="18" charset="0"/>
              </a:rPr>
              <a:t>≈0</a:t>
            </a:r>
            <a:endParaRPr lang="en-US" altLang="zh-CN" sz="2400" b="1" dirty="0">
              <a:latin typeface="Times New Roman" panose="02020603050405020304" pitchFamily="18" charset="0"/>
            </a:endParaRPr>
          </a:p>
        </p:txBody>
      </p:sp>
      <p:sp>
        <p:nvSpPr>
          <p:cNvPr id="299095" name="Text Box 87"/>
          <p:cNvSpPr txBox="1"/>
          <p:nvPr/>
        </p:nvSpPr>
        <p:spPr>
          <a:xfrm>
            <a:off x="5105400" y="3810000"/>
            <a:ext cx="3429000" cy="82232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50000"/>
              </a:spcBef>
              <a:buClrTx/>
              <a:buSzTx/>
              <a:buFontTx/>
              <a:buNone/>
            </a:pPr>
            <a:r>
              <a:rPr lang="en-US" altLang="zh-CN" sz="1600" b="1" dirty="0"/>
              <a:t>  </a:t>
            </a:r>
            <a:r>
              <a:rPr lang="zh-CN" altLang="en-US" sz="2400" b="1" dirty="0">
                <a:latin typeface="黑体" panose="02010609060101010101" pitchFamily="2" charset="-122"/>
                <a:ea typeface="黑体" panose="02010609060101010101" pitchFamily="2" charset="-122"/>
              </a:rPr>
              <a:t>三极管饱和导通时， 相当于</a:t>
            </a:r>
            <a:r>
              <a:rPr lang="en-US" altLang="zh-CN" sz="2400" b="1" dirty="0">
                <a:latin typeface="黑体" panose="02010609060101010101" pitchFamily="2" charset="-122"/>
                <a:ea typeface="黑体" panose="02010609060101010101" pitchFamily="2" charset="-122"/>
              </a:rPr>
              <a:t>C</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E</a:t>
            </a:r>
            <a:r>
              <a:rPr lang="zh-CN" altLang="en-US" sz="2400" b="1" dirty="0">
                <a:latin typeface="黑体" panose="02010609060101010101" pitchFamily="2" charset="-122"/>
                <a:ea typeface="黑体" panose="02010609060101010101" pitchFamily="2" charset="-122"/>
              </a:rPr>
              <a:t>间短路；</a:t>
            </a:r>
            <a:endParaRPr lang="zh-CN" altLang="en-US" sz="2400" b="1" dirty="0">
              <a:latin typeface="黑体" panose="02010609060101010101" pitchFamily="2" charset="-122"/>
              <a:ea typeface="黑体" panose="02010609060101010101" pitchFamily="2" charset="-122"/>
            </a:endParaRPr>
          </a:p>
        </p:txBody>
      </p:sp>
      <p:sp>
        <p:nvSpPr>
          <p:cNvPr id="299096" name="Text Box 88"/>
          <p:cNvSpPr txBox="1"/>
          <p:nvPr/>
        </p:nvSpPr>
        <p:spPr>
          <a:xfrm>
            <a:off x="5029200" y="5029200"/>
            <a:ext cx="4114800" cy="118745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zh-CN" altLang="en-US" sz="2400" b="1" dirty="0">
                <a:latin typeface="黑体" panose="02010609060101010101" pitchFamily="2" charset="-122"/>
                <a:ea typeface="黑体" panose="02010609060101010101" pitchFamily="2" charset="-122"/>
              </a:rPr>
              <a:t>三极管截止时，</a:t>
            </a:r>
            <a:endParaRPr lang="zh-CN" altLang="en-US" sz="2400" b="1" dirty="0">
              <a:latin typeface="黑体" panose="02010609060101010101" pitchFamily="2" charset="-122"/>
              <a:ea typeface="黑体" panose="02010609060101010101" pitchFamily="2" charset="-122"/>
            </a:endParaRPr>
          </a:p>
          <a:p>
            <a:pPr marL="0" lvl="0" indent="0" algn="just" eaLnBrk="1" hangingPunct="1">
              <a:spcBef>
                <a:spcPct val="0"/>
              </a:spcBef>
              <a:buClrTx/>
              <a:buSzTx/>
              <a:buFontTx/>
              <a:buNone/>
            </a:pPr>
            <a:r>
              <a:rPr lang="zh-CN" altLang="en-US" sz="2400" b="1" dirty="0">
                <a:latin typeface="黑体" panose="02010609060101010101" pitchFamily="2" charset="-122"/>
                <a:ea typeface="黑体" panose="02010609060101010101" pitchFamily="2" charset="-122"/>
              </a:rPr>
              <a:t> 相当于</a:t>
            </a:r>
            <a:r>
              <a:rPr lang="en-US" altLang="zh-CN" sz="2400" b="1" dirty="0">
                <a:latin typeface="黑体" panose="02010609060101010101" pitchFamily="2" charset="-122"/>
                <a:ea typeface="黑体" panose="02010609060101010101" pitchFamily="2" charset="-122"/>
              </a:rPr>
              <a:t>C</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E</a:t>
            </a:r>
            <a:r>
              <a:rPr lang="zh-CN" altLang="en-US" sz="2400" b="1" dirty="0">
                <a:latin typeface="黑体" panose="02010609060101010101" pitchFamily="2" charset="-122"/>
                <a:ea typeface="黑体" panose="02010609060101010101" pitchFamily="2" charset="-122"/>
              </a:rPr>
              <a:t>间开路，</a:t>
            </a:r>
            <a:endParaRPr lang="zh-CN" altLang="en-US" sz="2400" b="1" dirty="0">
              <a:latin typeface="黑体" panose="02010609060101010101" pitchFamily="2" charset="-122"/>
              <a:ea typeface="黑体" panose="02010609060101010101" pitchFamily="2" charset="-122"/>
            </a:endParaRPr>
          </a:p>
          <a:p>
            <a:pPr marL="0" lvl="0" indent="0" algn="just" eaLnBrk="1" hangingPunct="1">
              <a:spcBef>
                <a:spcPct val="0"/>
              </a:spcBef>
              <a:buClrTx/>
              <a:buSzTx/>
              <a:buFontTx/>
              <a:buNone/>
            </a:pPr>
            <a:r>
              <a:rPr lang="zh-CN" altLang="en-US" sz="2400" b="1" dirty="0">
                <a:latin typeface="黑体" panose="02010609060101010101" pitchFamily="2" charset="-122"/>
                <a:ea typeface="黑体" panose="02010609060101010101" pitchFamily="2" charset="-122"/>
              </a:rPr>
              <a:t> </a:t>
            </a:r>
            <a:r>
              <a:rPr lang="en-US" altLang="zh-CN" sz="2400" b="1" dirty="0">
                <a:latin typeface="黑体" panose="02010609060101010101" pitchFamily="2" charset="-122"/>
                <a:ea typeface="黑体" panose="02010609060101010101" pitchFamily="2" charset="-122"/>
              </a:rPr>
              <a:t>B</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E</a:t>
            </a:r>
            <a:r>
              <a:rPr lang="zh-CN" altLang="en-US" sz="2400" b="1" dirty="0">
                <a:latin typeface="黑体" panose="02010609060101010101" pitchFamily="2" charset="-122"/>
                <a:ea typeface="黑体" panose="02010609060101010101" pitchFamily="2" charset="-122"/>
              </a:rPr>
              <a:t>间， </a:t>
            </a:r>
            <a:r>
              <a:rPr lang="en-US" altLang="zh-CN" sz="2400" b="1" dirty="0">
                <a:latin typeface="黑体" panose="02010609060101010101" pitchFamily="2" charset="-122"/>
                <a:ea typeface="黑体" panose="02010609060101010101" pitchFamily="2" charset="-122"/>
              </a:rPr>
              <a:t>B</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C</a:t>
            </a:r>
            <a:r>
              <a:rPr lang="zh-CN" altLang="en-US" sz="2400" b="1" dirty="0">
                <a:latin typeface="黑体" panose="02010609060101010101" pitchFamily="2" charset="-122"/>
                <a:ea typeface="黑体" panose="02010609060101010101" pitchFamily="2" charset="-122"/>
              </a:rPr>
              <a:t>间也开路。</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94"/>
                                        </p:tgtEl>
                                        <p:attrNameLst>
                                          <p:attrName>style.visibility</p:attrName>
                                        </p:attrNameLst>
                                      </p:cBhvr>
                                      <p:to>
                                        <p:strVal val="visible"/>
                                      </p:to>
                                    </p:set>
                                    <p:animEffect transition="in" filter="blinds(horizontal)">
                                      <p:cBhvr>
                                        <p:cTn id="7" dur="500"/>
                                        <p:tgtEl>
                                          <p:spTgt spid="2990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9011"/>
                                        </p:tgtEl>
                                        <p:attrNameLst>
                                          <p:attrName>style.visibility</p:attrName>
                                        </p:attrNameLst>
                                      </p:cBhvr>
                                      <p:to>
                                        <p:strVal val="visible"/>
                                      </p:to>
                                    </p:set>
                                    <p:animEffect transition="in" filter="blinds(horizontal)">
                                      <p:cBhvr>
                                        <p:cTn id="12" dur="500"/>
                                        <p:tgtEl>
                                          <p:spTgt spid="2990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9095"/>
                                        </p:tgtEl>
                                        <p:attrNameLst>
                                          <p:attrName>style.visibility</p:attrName>
                                        </p:attrNameLst>
                                      </p:cBhvr>
                                      <p:to>
                                        <p:strVal val="visible"/>
                                      </p:to>
                                    </p:set>
                                    <p:animEffect transition="in" filter="blinds(horizontal)">
                                      <p:cBhvr>
                                        <p:cTn id="17" dur="500"/>
                                        <p:tgtEl>
                                          <p:spTgt spid="2990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9096"/>
                                        </p:tgtEl>
                                        <p:attrNameLst>
                                          <p:attrName>style.visibility</p:attrName>
                                        </p:attrNameLst>
                                      </p:cBhvr>
                                      <p:to>
                                        <p:strVal val="visible"/>
                                      </p:to>
                                    </p:set>
                                    <p:animEffect transition="in" filter="blinds(horizontal)">
                                      <p:cBhvr>
                                        <p:cTn id="22" dur="500"/>
                                        <p:tgtEl>
                                          <p:spTgt spid="29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94" grpId="0"/>
      <p:bldP spid="299095" grpId="0"/>
      <p:bldP spid="29909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p:nvPr/>
        </p:nvSpPr>
        <p:spPr>
          <a:xfrm>
            <a:off x="358775" y="1112838"/>
            <a:ext cx="4791075" cy="457200"/>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400" b="1" dirty="0">
                <a:latin typeface="Times New Roman" panose="02020603050405020304" pitchFamily="18" charset="0"/>
              </a:rPr>
              <a:t>1.    </a:t>
            </a:r>
            <a:r>
              <a:rPr lang="zh-CN" altLang="en-US" sz="2400" b="1" dirty="0">
                <a:latin typeface="Times New Roman" panose="02020603050405020304" pitchFamily="18" charset="0"/>
              </a:rPr>
              <a:t>二极管与门</a:t>
            </a:r>
            <a:endParaRPr lang="zh-CN" altLang="en-US" sz="2400" b="1" dirty="0">
              <a:latin typeface="Times New Roman" panose="02020603050405020304" pitchFamily="18" charset="0"/>
            </a:endParaRPr>
          </a:p>
        </p:txBody>
      </p:sp>
      <p:grpSp>
        <p:nvGrpSpPr>
          <p:cNvPr id="243715" name="Group 3"/>
          <p:cNvGrpSpPr/>
          <p:nvPr/>
        </p:nvGrpSpPr>
        <p:grpSpPr>
          <a:xfrm>
            <a:off x="5181600" y="2209800"/>
            <a:ext cx="2944813" cy="3698875"/>
            <a:chOff x="2962" y="1464"/>
            <a:chExt cx="2413" cy="2306"/>
          </a:xfrm>
        </p:grpSpPr>
        <p:sp>
          <p:nvSpPr>
            <p:cNvPr id="8231" name="Rectangle 4"/>
            <p:cNvSpPr/>
            <p:nvPr/>
          </p:nvSpPr>
          <p:spPr>
            <a:xfrm>
              <a:off x="3247" y="1568"/>
              <a:ext cx="241"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A</a:t>
              </a:r>
              <a:endParaRPr lang="en-US" altLang="zh-CN" b="1" dirty="0">
                <a:latin typeface="Times New Roman" panose="02020603050405020304" pitchFamily="18" charset="0"/>
                <a:ea typeface="长城楷体" pitchFamily="49" charset="-122"/>
              </a:endParaRPr>
            </a:p>
          </p:txBody>
        </p:sp>
        <p:sp>
          <p:nvSpPr>
            <p:cNvPr id="8232" name="Rectangle 5"/>
            <p:cNvSpPr/>
            <p:nvPr/>
          </p:nvSpPr>
          <p:spPr>
            <a:xfrm>
              <a:off x="4053" y="1568"/>
              <a:ext cx="223"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B</a:t>
              </a:r>
              <a:endParaRPr lang="en-US" altLang="zh-CN" b="1" dirty="0">
                <a:latin typeface="Times New Roman" panose="02020603050405020304" pitchFamily="18" charset="0"/>
                <a:ea typeface="长城楷体" pitchFamily="49" charset="-122"/>
              </a:endParaRPr>
            </a:p>
          </p:txBody>
        </p:sp>
        <p:sp>
          <p:nvSpPr>
            <p:cNvPr id="8233" name="Rectangle 6"/>
            <p:cNvSpPr/>
            <p:nvPr/>
          </p:nvSpPr>
          <p:spPr>
            <a:xfrm>
              <a:off x="4866" y="1568"/>
              <a:ext cx="241"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Y</a:t>
              </a:r>
              <a:endParaRPr lang="en-US" altLang="zh-CN" b="1" dirty="0">
                <a:latin typeface="Times New Roman" panose="02020603050405020304" pitchFamily="18" charset="0"/>
                <a:ea typeface="长城楷体" pitchFamily="49" charset="-122"/>
              </a:endParaRPr>
            </a:p>
          </p:txBody>
        </p:sp>
        <p:sp>
          <p:nvSpPr>
            <p:cNvPr id="8234" name="Rectangle 7"/>
            <p:cNvSpPr/>
            <p:nvPr/>
          </p:nvSpPr>
          <p:spPr>
            <a:xfrm>
              <a:off x="2962" y="1464"/>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35" name="Line 8"/>
            <p:cNvSpPr/>
            <p:nvPr/>
          </p:nvSpPr>
          <p:spPr>
            <a:xfrm>
              <a:off x="2962" y="1464"/>
              <a:ext cx="797" cy="1"/>
            </a:xfrm>
            <a:prstGeom prst="line">
              <a:avLst/>
            </a:prstGeom>
            <a:ln w="0" cap="flat" cmpd="sng">
              <a:solidFill>
                <a:srgbClr val="000000"/>
              </a:solidFill>
              <a:prstDash val="solid"/>
              <a:headEnd type="none" w="med" len="med"/>
              <a:tailEnd type="none" w="med" len="med"/>
            </a:ln>
          </p:spPr>
        </p:sp>
        <p:sp>
          <p:nvSpPr>
            <p:cNvPr id="8236" name="Rectangle 9"/>
            <p:cNvSpPr/>
            <p:nvPr/>
          </p:nvSpPr>
          <p:spPr>
            <a:xfrm>
              <a:off x="3759" y="146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37" name="Line 10"/>
            <p:cNvSpPr/>
            <p:nvPr/>
          </p:nvSpPr>
          <p:spPr>
            <a:xfrm>
              <a:off x="3759" y="1464"/>
              <a:ext cx="23" cy="1"/>
            </a:xfrm>
            <a:prstGeom prst="line">
              <a:avLst/>
            </a:prstGeom>
            <a:ln w="0" cap="flat" cmpd="sng">
              <a:solidFill>
                <a:srgbClr val="000000"/>
              </a:solidFill>
              <a:prstDash val="solid"/>
              <a:headEnd type="none" w="med" len="med"/>
              <a:tailEnd type="none" w="med" len="med"/>
            </a:ln>
          </p:spPr>
        </p:sp>
        <p:sp>
          <p:nvSpPr>
            <p:cNvPr id="8238" name="Line 11"/>
            <p:cNvSpPr/>
            <p:nvPr/>
          </p:nvSpPr>
          <p:spPr>
            <a:xfrm>
              <a:off x="3759" y="1464"/>
              <a:ext cx="1" cy="23"/>
            </a:xfrm>
            <a:prstGeom prst="line">
              <a:avLst/>
            </a:prstGeom>
            <a:ln w="0" cap="flat" cmpd="sng">
              <a:solidFill>
                <a:srgbClr val="000000"/>
              </a:solidFill>
              <a:prstDash val="solid"/>
              <a:headEnd type="none" w="med" len="med"/>
              <a:tailEnd type="none" w="med" len="med"/>
            </a:ln>
          </p:spPr>
        </p:sp>
        <p:sp>
          <p:nvSpPr>
            <p:cNvPr id="8239" name="Rectangle 12"/>
            <p:cNvSpPr/>
            <p:nvPr/>
          </p:nvSpPr>
          <p:spPr>
            <a:xfrm>
              <a:off x="3782" y="1464"/>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40" name="Line 13"/>
            <p:cNvSpPr/>
            <p:nvPr/>
          </p:nvSpPr>
          <p:spPr>
            <a:xfrm>
              <a:off x="3782" y="1464"/>
              <a:ext cx="781" cy="1"/>
            </a:xfrm>
            <a:prstGeom prst="line">
              <a:avLst/>
            </a:prstGeom>
            <a:ln w="0" cap="flat" cmpd="sng">
              <a:solidFill>
                <a:srgbClr val="000000"/>
              </a:solidFill>
              <a:prstDash val="solid"/>
              <a:headEnd type="none" w="med" len="med"/>
              <a:tailEnd type="none" w="med" len="med"/>
            </a:ln>
          </p:spPr>
        </p:sp>
        <p:sp>
          <p:nvSpPr>
            <p:cNvPr id="8241" name="Rectangle 14"/>
            <p:cNvSpPr/>
            <p:nvPr/>
          </p:nvSpPr>
          <p:spPr>
            <a:xfrm>
              <a:off x="4563" y="146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42" name="Line 15"/>
            <p:cNvSpPr/>
            <p:nvPr/>
          </p:nvSpPr>
          <p:spPr>
            <a:xfrm>
              <a:off x="4563" y="1464"/>
              <a:ext cx="23" cy="1"/>
            </a:xfrm>
            <a:prstGeom prst="line">
              <a:avLst/>
            </a:prstGeom>
            <a:ln w="0" cap="flat" cmpd="sng">
              <a:solidFill>
                <a:srgbClr val="000000"/>
              </a:solidFill>
              <a:prstDash val="solid"/>
              <a:headEnd type="none" w="med" len="med"/>
              <a:tailEnd type="none" w="med" len="med"/>
            </a:ln>
          </p:spPr>
        </p:sp>
        <p:sp>
          <p:nvSpPr>
            <p:cNvPr id="8243" name="Line 16"/>
            <p:cNvSpPr/>
            <p:nvPr/>
          </p:nvSpPr>
          <p:spPr>
            <a:xfrm>
              <a:off x="4563" y="1464"/>
              <a:ext cx="1" cy="23"/>
            </a:xfrm>
            <a:prstGeom prst="line">
              <a:avLst/>
            </a:prstGeom>
            <a:ln w="0" cap="flat" cmpd="sng">
              <a:solidFill>
                <a:srgbClr val="000000"/>
              </a:solidFill>
              <a:prstDash val="solid"/>
              <a:headEnd type="none" w="med" len="med"/>
              <a:tailEnd type="none" w="med" len="med"/>
            </a:ln>
          </p:spPr>
        </p:sp>
        <p:sp>
          <p:nvSpPr>
            <p:cNvPr id="8244" name="Rectangle 17"/>
            <p:cNvSpPr/>
            <p:nvPr/>
          </p:nvSpPr>
          <p:spPr>
            <a:xfrm>
              <a:off x="4586" y="1464"/>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45" name="Line 18"/>
            <p:cNvSpPr/>
            <p:nvPr/>
          </p:nvSpPr>
          <p:spPr>
            <a:xfrm>
              <a:off x="4586" y="1464"/>
              <a:ext cx="786" cy="1"/>
            </a:xfrm>
            <a:prstGeom prst="line">
              <a:avLst/>
            </a:prstGeom>
            <a:ln w="0" cap="flat" cmpd="sng">
              <a:solidFill>
                <a:srgbClr val="000000"/>
              </a:solidFill>
              <a:prstDash val="solid"/>
              <a:headEnd type="none" w="med" len="med"/>
              <a:tailEnd type="none" w="med" len="med"/>
            </a:ln>
          </p:spPr>
        </p:sp>
        <p:sp>
          <p:nvSpPr>
            <p:cNvPr id="8246" name="Rectangle 19"/>
            <p:cNvSpPr/>
            <p:nvPr/>
          </p:nvSpPr>
          <p:spPr>
            <a:xfrm>
              <a:off x="3759" y="148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47" name="Line 20"/>
            <p:cNvSpPr/>
            <p:nvPr/>
          </p:nvSpPr>
          <p:spPr>
            <a:xfrm>
              <a:off x="3759" y="1487"/>
              <a:ext cx="1" cy="449"/>
            </a:xfrm>
            <a:prstGeom prst="line">
              <a:avLst/>
            </a:prstGeom>
            <a:ln w="0" cap="flat" cmpd="sng">
              <a:solidFill>
                <a:srgbClr val="000000"/>
              </a:solidFill>
              <a:prstDash val="solid"/>
              <a:headEnd type="none" w="med" len="med"/>
              <a:tailEnd type="none" w="med" len="med"/>
            </a:ln>
          </p:spPr>
        </p:sp>
        <p:sp>
          <p:nvSpPr>
            <p:cNvPr id="8248" name="Rectangle 21"/>
            <p:cNvSpPr/>
            <p:nvPr/>
          </p:nvSpPr>
          <p:spPr>
            <a:xfrm>
              <a:off x="4563" y="148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49" name="Line 22"/>
            <p:cNvSpPr/>
            <p:nvPr/>
          </p:nvSpPr>
          <p:spPr>
            <a:xfrm>
              <a:off x="4563" y="1487"/>
              <a:ext cx="1" cy="449"/>
            </a:xfrm>
            <a:prstGeom prst="line">
              <a:avLst/>
            </a:prstGeom>
            <a:ln w="0" cap="flat" cmpd="sng">
              <a:solidFill>
                <a:srgbClr val="000000"/>
              </a:solidFill>
              <a:prstDash val="solid"/>
              <a:headEnd type="none" w="med" len="med"/>
              <a:tailEnd type="none" w="med" len="med"/>
            </a:ln>
          </p:spPr>
        </p:sp>
        <p:sp>
          <p:nvSpPr>
            <p:cNvPr id="8250" name="Rectangle 23"/>
            <p:cNvSpPr/>
            <p:nvPr/>
          </p:nvSpPr>
          <p:spPr>
            <a:xfrm>
              <a:off x="3209" y="2037"/>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0V</a:t>
              </a:r>
              <a:endParaRPr lang="en-US" altLang="zh-CN" b="1" dirty="0">
                <a:latin typeface="Times New Roman" panose="02020603050405020304" pitchFamily="18" charset="0"/>
                <a:ea typeface="长城楷体" pitchFamily="49" charset="-122"/>
              </a:endParaRPr>
            </a:p>
          </p:txBody>
        </p:sp>
        <p:sp>
          <p:nvSpPr>
            <p:cNvPr id="8251" name="Rectangle 24"/>
            <p:cNvSpPr/>
            <p:nvPr/>
          </p:nvSpPr>
          <p:spPr>
            <a:xfrm>
              <a:off x="4012" y="2037"/>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0V</a:t>
              </a:r>
              <a:endParaRPr lang="en-US" altLang="zh-CN" b="1" dirty="0">
                <a:latin typeface="Times New Roman" panose="02020603050405020304" pitchFamily="18" charset="0"/>
                <a:ea typeface="长城楷体" pitchFamily="49" charset="-122"/>
              </a:endParaRPr>
            </a:p>
          </p:txBody>
        </p:sp>
        <p:sp>
          <p:nvSpPr>
            <p:cNvPr id="8252" name="Rectangle 25"/>
            <p:cNvSpPr/>
            <p:nvPr/>
          </p:nvSpPr>
          <p:spPr>
            <a:xfrm>
              <a:off x="4718" y="2037"/>
              <a:ext cx="65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0.7V</a:t>
              </a:r>
              <a:endParaRPr lang="en-US" altLang="zh-CN" b="1" dirty="0">
                <a:latin typeface="Times New Roman" panose="02020603050405020304" pitchFamily="18" charset="0"/>
                <a:ea typeface="长城楷体" pitchFamily="49" charset="-122"/>
              </a:endParaRPr>
            </a:p>
          </p:txBody>
        </p:sp>
        <p:sp>
          <p:nvSpPr>
            <p:cNvPr id="8253" name="Rectangle 26"/>
            <p:cNvSpPr/>
            <p:nvPr/>
          </p:nvSpPr>
          <p:spPr>
            <a:xfrm>
              <a:off x="2962" y="1936"/>
              <a:ext cx="79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54" name="Line 27"/>
            <p:cNvSpPr/>
            <p:nvPr/>
          </p:nvSpPr>
          <p:spPr>
            <a:xfrm>
              <a:off x="2962" y="1936"/>
              <a:ext cx="797" cy="1"/>
            </a:xfrm>
            <a:prstGeom prst="line">
              <a:avLst/>
            </a:prstGeom>
            <a:ln w="0" cap="flat" cmpd="sng">
              <a:solidFill>
                <a:srgbClr val="000000"/>
              </a:solidFill>
              <a:prstDash val="solid"/>
              <a:headEnd type="none" w="med" len="med"/>
              <a:tailEnd type="none" w="med" len="med"/>
            </a:ln>
          </p:spPr>
        </p:sp>
        <p:sp>
          <p:nvSpPr>
            <p:cNvPr id="8255" name="Rectangle 28"/>
            <p:cNvSpPr/>
            <p:nvPr/>
          </p:nvSpPr>
          <p:spPr>
            <a:xfrm>
              <a:off x="3759" y="193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56" name="Line 29"/>
            <p:cNvSpPr/>
            <p:nvPr/>
          </p:nvSpPr>
          <p:spPr>
            <a:xfrm>
              <a:off x="3759" y="1936"/>
              <a:ext cx="17" cy="1"/>
            </a:xfrm>
            <a:prstGeom prst="line">
              <a:avLst/>
            </a:prstGeom>
            <a:ln w="0" cap="flat" cmpd="sng">
              <a:solidFill>
                <a:srgbClr val="000000"/>
              </a:solidFill>
              <a:prstDash val="solid"/>
              <a:headEnd type="none" w="med" len="med"/>
              <a:tailEnd type="none" w="med" len="med"/>
            </a:ln>
          </p:spPr>
        </p:sp>
        <p:sp>
          <p:nvSpPr>
            <p:cNvPr id="8257" name="Line 30"/>
            <p:cNvSpPr/>
            <p:nvPr/>
          </p:nvSpPr>
          <p:spPr>
            <a:xfrm>
              <a:off x="3759" y="1936"/>
              <a:ext cx="1" cy="17"/>
            </a:xfrm>
            <a:prstGeom prst="line">
              <a:avLst/>
            </a:prstGeom>
            <a:ln w="0" cap="flat" cmpd="sng">
              <a:solidFill>
                <a:srgbClr val="000000"/>
              </a:solidFill>
              <a:prstDash val="solid"/>
              <a:headEnd type="none" w="med" len="med"/>
              <a:tailEnd type="none" w="med" len="med"/>
            </a:ln>
          </p:spPr>
        </p:sp>
        <p:sp>
          <p:nvSpPr>
            <p:cNvPr id="8258" name="Rectangle 31"/>
            <p:cNvSpPr/>
            <p:nvPr/>
          </p:nvSpPr>
          <p:spPr>
            <a:xfrm>
              <a:off x="3776" y="1936"/>
              <a:ext cx="78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59" name="Line 32"/>
            <p:cNvSpPr/>
            <p:nvPr/>
          </p:nvSpPr>
          <p:spPr>
            <a:xfrm>
              <a:off x="3776" y="1936"/>
              <a:ext cx="787" cy="1"/>
            </a:xfrm>
            <a:prstGeom prst="line">
              <a:avLst/>
            </a:prstGeom>
            <a:ln w="0" cap="flat" cmpd="sng">
              <a:solidFill>
                <a:srgbClr val="000000"/>
              </a:solidFill>
              <a:prstDash val="solid"/>
              <a:headEnd type="none" w="med" len="med"/>
              <a:tailEnd type="none" w="med" len="med"/>
            </a:ln>
          </p:spPr>
        </p:sp>
        <p:sp>
          <p:nvSpPr>
            <p:cNvPr id="8260" name="Rectangle 33"/>
            <p:cNvSpPr/>
            <p:nvPr/>
          </p:nvSpPr>
          <p:spPr>
            <a:xfrm>
              <a:off x="4563" y="193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61" name="Line 34"/>
            <p:cNvSpPr/>
            <p:nvPr/>
          </p:nvSpPr>
          <p:spPr>
            <a:xfrm>
              <a:off x="4563" y="1936"/>
              <a:ext cx="17" cy="1"/>
            </a:xfrm>
            <a:prstGeom prst="line">
              <a:avLst/>
            </a:prstGeom>
            <a:ln w="0" cap="flat" cmpd="sng">
              <a:solidFill>
                <a:srgbClr val="000000"/>
              </a:solidFill>
              <a:prstDash val="solid"/>
              <a:headEnd type="none" w="med" len="med"/>
              <a:tailEnd type="none" w="med" len="med"/>
            </a:ln>
          </p:spPr>
        </p:sp>
        <p:sp>
          <p:nvSpPr>
            <p:cNvPr id="8262" name="Line 35"/>
            <p:cNvSpPr/>
            <p:nvPr/>
          </p:nvSpPr>
          <p:spPr>
            <a:xfrm>
              <a:off x="4563" y="1936"/>
              <a:ext cx="1" cy="17"/>
            </a:xfrm>
            <a:prstGeom prst="line">
              <a:avLst/>
            </a:prstGeom>
            <a:ln w="0" cap="flat" cmpd="sng">
              <a:solidFill>
                <a:srgbClr val="000000"/>
              </a:solidFill>
              <a:prstDash val="solid"/>
              <a:headEnd type="none" w="med" len="med"/>
              <a:tailEnd type="none" w="med" len="med"/>
            </a:ln>
          </p:spPr>
        </p:sp>
        <p:sp>
          <p:nvSpPr>
            <p:cNvPr id="8263" name="Rectangle 36"/>
            <p:cNvSpPr/>
            <p:nvPr/>
          </p:nvSpPr>
          <p:spPr>
            <a:xfrm>
              <a:off x="4580" y="1936"/>
              <a:ext cx="792"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64" name="Line 37"/>
            <p:cNvSpPr/>
            <p:nvPr/>
          </p:nvSpPr>
          <p:spPr>
            <a:xfrm>
              <a:off x="4580" y="1936"/>
              <a:ext cx="792" cy="1"/>
            </a:xfrm>
            <a:prstGeom prst="line">
              <a:avLst/>
            </a:prstGeom>
            <a:ln w="0" cap="flat" cmpd="sng">
              <a:solidFill>
                <a:srgbClr val="000000"/>
              </a:solidFill>
              <a:prstDash val="solid"/>
              <a:headEnd type="none" w="med" len="med"/>
              <a:tailEnd type="none" w="med" len="med"/>
            </a:ln>
          </p:spPr>
        </p:sp>
        <p:sp>
          <p:nvSpPr>
            <p:cNvPr id="8265" name="Rectangle 38"/>
            <p:cNvSpPr/>
            <p:nvPr/>
          </p:nvSpPr>
          <p:spPr>
            <a:xfrm>
              <a:off x="3759" y="195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66" name="Line 39"/>
            <p:cNvSpPr/>
            <p:nvPr/>
          </p:nvSpPr>
          <p:spPr>
            <a:xfrm>
              <a:off x="3759" y="1953"/>
              <a:ext cx="1" cy="449"/>
            </a:xfrm>
            <a:prstGeom prst="line">
              <a:avLst/>
            </a:prstGeom>
            <a:ln w="0" cap="flat" cmpd="sng">
              <a:solidFill>
                <a:srgbClr val="000000"/>
              </a:solidFill>
              <a:prstDash val="solid"/>
              <a:headEnd type="none" w="med" len="med"/>
              <a:tailEnd type="none" w="med" len="med"/>
            </a:ln>
          </p:spPr>
        </p:sp>
        <p:sp>
          <p:nvSpPr>
            <p:cNvPr id="8267" name="Rectangle 40"/>
            <p:cNvSpPr/>
            <p:nvPr/>
          </p:nvSpPr>
          <p:spPr>
            <a:xfrm>
              <a:off x="4563" y="195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68" name="Line 41"/>
            <p:cNvSpPr/>
            <p:nvPr/>
          </p:nvSpPr>
          <p:spPr>
            <a:xfrm>
              <a:off x="4563" y="1953"/>
              <a:ext cx="1" cy="449"/>
            </a:xfrm>
            <a:prstGeom prst="line">
              <a:avLst/>
            </a:prstGeom>
            <a:ln w="0" cap="flat" cmpd="sng">
              <a:solidFill>
                <a:srgbClr val="000000"/>
              </a:solidFill>
              <a:prstDash val="solid"/>
              <a:headEnd type="none" w="med" len="med"/>
              <a:tailEnd type="none" w="med" len="med"/>
            </a:ln>
          </p:spPr>
        </p:sp>
        <p:sp>
          <p:nvSpPr>
            <p:cNvPr id="8269" name="Rectangle 42"/>
            <p:cNvSpPr/>
            <p:nvPr/>
          </p:nvSpPr>
          <p:spPr>
            <a:xfrm>
              <a:off x="3209" y="2483"/>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0V</a:t>
              </a:r>
              <a:endParaRPr lang="en-US" altLang="zh-CN" b="1" dirty="0">
                <a:latin typeface="Times New Roman" panose="02020603050405020304" pitchFamily="18" charset="0"/>
                <a:ea typeface="长城楷体" pitchFamily="49" charset="-122"/>
              </a:endParaRPr>
            </a:p>
          </p:txBody>
        </p:sp>
        <p:sp>
          <p:nvSpPr>
            <p:cNvPr id="8270" name="Rectangle 43"/>
            <p:cNvSpPr/>
            <p:nvPr/>
          </p:nvSpPr>
          <p:spPr>
            <a:xfrm>
              <a:off x="4012" y="2483"/>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3V</a:t>
              </a:r>
              <a:endParaRPr lang="en-US" altLang="zh-CN" b="1" dirty="0">
                <a:latin typeface="Times New Roman" panose="02020603050405020304" pitchFamily="18" charset="0"/>
                <a:ea typeface="长城楷体" pitchFamily="49" charset="-122"/>
              </a:endParaRPr>
            </a:p>
          </p:txBody>
        </p:sp>
        <p:sp>
          <p:nvSpPr>
            <p:cNvPr id="8271" name="Rectangle 44"/>
            <p:cNvSpPr/>
            <p:nvPr/>
          </p:nvSpPr>
          <p:spPr>
            <a:xfrm>
              <a:off x="4718" y="2483"/>
              <a:ext cx="65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0.7V</a:t>
              </a:r>
              <a:endParaRPr lang="en-US" altLang="zh-CN" b="1" dirty="0">
                <a:latin typeface="Times New Roman" panose="02020603050405020304" pitchFamily="18" charset="0"/>
                <a:ea typeface="长城楷体" pitchFamily="49" charset="-122"/>
              </a:endParaRPr>
            </a:p>
          </p:txBody>
        </p:sp>
        <p:sp>
          <p:nvSpPr>
            <p:cNvPr id="8272" name="Rectangle 45"/>
            <p:cNvSpPr/>
            <p:nvPr/>
          </p:nvSpPr>
          <p:spPr>
            <a:xfrm>
              <a:off x="3759" y="240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73" name="Line 46"/>
            <p:cNvSpPr/>
            <p:nvPr/>
          </p:nvSpPr>
          <p:spPr>
            <a:xfrm>
              <a:off x="3759" y="2402"/>
              <a:ext cx="1" cy="449"/>
            </a:xfrm>
            <a:prstGeom prst="line">
              <a:avLst/>
            </a:prstGeom>
            <a:ln w="0" cap="flat" cmpd="sng">
              <a:solidFill>
                <a:srgbClr val="000000"/>
              </a:solidFill>
              <a:prstDash val="solid"/>
              <a:headEnd type="none" w="med" len="med"/>
              <a:tailEnd type="none" w="med" len="med"/>
            </a:ln>
          </p:spPr>
        </p:sp>
        <p:sp>
          <p:nvSpPr>
            <p:cNvPr id="8274" name="Rectangle 47"/>
            <p:cNvSpPr/>
            <p:nvPr/>
          </p:nvSpPr>
          <p:spPr>
            <a:xfrm>
              <a:off x="4563" y="240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75" name="Line 48"/>
            <p:cNvSpPr/>
            <p:nvPr/>
          </p:nvSpPr>
          <p:spPr>
            <a:xfrm>
              <a:off x="4563" y="2402"/>
              <a:ext cx="1" cy="449"/>
            </a:xfrm>
            <a:prstGeom prst="line">
              <a:avLst/>
            </a:prstGeom>
            <a:ln w="0" cap="flat" cmpd="sng">
              <a:solidFill>
                <a:srgbClr val="000000"/>
              </a:solidFill>
              <a:prstDash val="solid"/>
              <a:headEnd type="none" w="med" len="med"/>
              <a:tailEnd type="none" w="med" len="med"/>
            </a:ln>
          </p:spPr>
        </p:sp>
        <p:sp>
          <p:nvSpPr>
            <p:cNvPr id="8276" name="Rectangle 49"/>
            <p:cNvSpPr/>
            <p:nvPr/>
          </p:nvSpPr>
          <p:spPr>
            <a:xfrm>
              <a:off x="3209" y="2932"/>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3V</a:t>
              </a:r>
              <a:endParaRPr lang="en-US" altLang="zh-CN" b="1" dirty="0">
                <a:latin typeface="Times New Roman" panose="02020603050405020304" pitchFamily="18" charset="0"/>
                <a:ea typeface="长城楷体" pitchFamily="49" charset="-122"/>
              </a:endParaRPr>
            </a:p>
          </p:txBody>
        </p:sp>
        <p:sp>
          <p:nvSpPr>
            <p:cNvPr id="8277" name="Rectangle 50"/>
            <p:cNvSpPr/>
            <p:nvPr/>
          </p:nvSpPr>
          <p:spPr>
            <a:xfrm>
              <a:off x="4012" y="2932"/>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0V</a:t>
              </a:r>
              <a:endParaRPr lang="en-US" altLang="zh-CN" b="1" dirty="0">
                <a:latin typeface="Times New Roman" panose="02020603050405020304" pitchFamily="18" charset="0"/>
                <a:ea typeface="长城楷体" pitchFamily="49" charset="-122"/>
              </a:endParaRPr>
            </a:p>
          </p:txBody>
        </p:sp>
        <p:sp>
          <p:nvSpPr>
            <p:cNvPr id="8278" name="Rectangle 51"/>
            <p:cNvSpPr/>
            <p:nvPr/>
          </p:nvSpPr>
          <p:spPr>
            <a:xfrm>
              <a:off x="4718" y="2932"/>
              <a:ext cx="65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0.7V</a:t>
              </a:r>
              <a:endParaRPr lang="en-US" altLang="zh-CN" b="1" dirty="0">
                <a:latin typeface="Times New Roman" panose="02020603050405020304" pitchFamily="18" charset="0"/>
                <a:ea typeface="长城楷体" pitchFamily="49" charset="-122"/>
              </a:endParaRPr>
            </a:p>
          </p:txBody>
        </p:sp>
        <p:sp>
          <p:nvSpPr>
            <p:cNvPr id="8279" name="Rectangle 52"/>
            <p:cNvSpPr/>
            <p:nvPr/>
          </p:nvSpPr>
          <p:spPr>
            <a:xfrm>
              <a:off x="3759" y="285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80" name="Line 53"/>
            <p:cNvSpPr/>
            <p:nvPr/>
          </p:nvSpPr>
          <p:spPr>
            <a:xfrm>
              <a:off x="3759" y="2851"/>
              <a:ext cx="1" cy="449"/>
            </a:xfrm>
            <a:prstGeom prst="line">
              <a:avLst/>
            </a:prstGeom>
            <a:ln w="0" cap="flat" cmpd="sng">
              <a:solidFill>
                <a:srgbClr val="000000"/>
              </a:solidFill>
              <a:prstDash val="solid"/>
              <a:headEnd type="none" w="med" len="med"/>
              <a:tailEnd type="none" w="med" len="med"/>
            </a:ln>
          </p:spPr>
        </p:sp>
        <p:sp>
          <p:nvSpPr>
            <p:cNvPr id="8281" name="Rectangle 54"/>
            <p:cNvSpPr/>
            <p:nvPr/>
          </p:nvSpPr>
          <p:spPr>
            <a:xfrm>
              <a:off x="4563" y="285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82" name="Line 55"/>
            <p:cNvSpPr/>
            <p:nvPr/>
          </p:nvSpPr>
          <p:spPr>
            <a:xfrm>
              <a:off x="4563" y="2851"/>
              <a:ext cx="1" cy="449"/>
            </a:xfrm>
            <a:prstGeom prst="line">
              <a:avLst/>
            </a:prstGeom>
            <a:ln w="0" cap="flat" cmpd="sng">
              <a:solidFill>
                <a:srgbClr val="000000"/>
              </a:solidFill>
              <a:prstDash val="solid"/>
              <a:headEnd type="none" w="med" len="med"/>
              <a:tailEnd type="none" w="med" len="med"/>
            </a:ln>
          </p:spPr>
        </p:sp>
        <p:sp>
          <p:nvSpPr>
            <p:cNvPr id="8283" name="Rectangle 56"/>
            <p:cNvSpPr/>
            <p:nvPr/>
          </p:nvSpPr>
          <p:spPr>
            <a:xfrm>
              <a:off x="3209" y="3378"/>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3V</a:t>
              </a:r>
              <a:endParaRPr lang="en-US" altLang="zh-CN" b="1" dirty="0">
                <a:latin typeface="Times New Roman" panose="02020603050405020304" pitchFamily="18" charset="0"/>
                <a:ea typeface="长城楷体" pitchFamily="49" charset="-122"/>
              </a:endParaRPr>
            </a:p>
          </p:txBody>
        </p:sp>
        <p:sp>
          <p:nvSpPr>
            <p:cNvPr id="8284" name="Rectangle 57"/>
            <p:cNvSpPr/>
            <p:nvPr/>
          </p:nvSpPr>
          <p:spPr>
            <a:xfrm>
              <a:off x="4012" y="3378"/>
              <a:ext cx="40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3V</a:t>
              </a:r>
              <a:endParaRPr lang="en-US" altLang="zh-CN" b="1" dirty="0">
                <a:latin typeface="Times New Roman" panose="02020603050405020304" pitchFamily="18" charset="0"/>
                <a:ea typeface="长城楷体" pitchFamily="49" charset="-122"/>
              </a:endParaRPr>
            </a:p>
          </p:txBody>
        </p:sp>
        <p:sp>
          <p:nvSpPr>
            <p:cNvPr id="8285" name="Rectangle 58"/>
            <p:cNvSpPr/>
            <p:nvPr/>
          </p:nvSpPr>
          <p:spPr>
            <a:xfrm>
              <a:off x="4717" y="3378"/>
              <a:ext cx="657" cy="3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3.7V</a:t>
              </a:r>
              <a:endParaRPr lang="en-US" altLang="zh-CN" b="1" dirty="0">
                <a:latin typeface="Times New Roman" panose="02020603050405020304" pitchFamily="18" charset="0"/>
                <a:ea typeface="长城楷体" pitchFamily="49" charset="-122"/>
              </a:endParaRPr>
            </a:p>
          </p:txBody>
        </p:sp>
        <p:sp>
          <p:nvSpPr>
            <p:cNvPr id="8286" name="Rectangle 59"/>
            <p:cNvSpPr/>
            <p:nvPr/>
          </p:nvSpPr>
          <p:spPr>
            <a:xfrm>
              <a:off x="2962" y="3747"/>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87" name="Line 60"/>
            <p:cNvSpPr/>
            <p:nvPr/>
          </p:nvSpPr>
          <p:spPr>
            <a:xfrm>
              <a:off x="2962" y="3747"/>
              <a:ext cx="797" cy="1"/>
            </a:xfrm>
            <a:prstGeom prst="line">
              <a:avLst/>
            </a:prstGeom>
            <a:ln w="0" cap="flat" cmpd="sng">
              <a:solidFill>
                <a:srgbClr val="000000"/>
              </a:solidFill>
              <a:prstDash val="solid"/>
              <a:headEnd type="none" w="med" len="med"/>
              <a:tailEnd type="none" w="med" len="med"/>
            </a:ln>
          </p:spPr>
        </p:sp>
        <p:sp>
          <p:nvSpPr>
            <p:cNvPr id="8288" name="Rectangle 61"/>
            <p:cNvSpPr/>
            <p:nvPr/>
          </p:nvSpPr>
          <p:spPr>
            <a:xfrm>
              <a:off x="3759" y="329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89" name="Line 62"/>
            <p:cNvSpPr/>
            <p:nvPr/>
          </p:nvSpPr>
          <p:spPr>
            <a:xfrm>
              <a:off x="3759" y="3298"/>
              <a:ext cx="1" cy="449"/>
            </a:xfrm>
            <a:prstGeom prst="line">
              <a:avLst/>
            </a:prstGeom>
            <a:ln w="0" cap="flat" cmpd="sng">
              <a:solidFill>
                <a:srgbClr val="000000"/>
              </a:solidFill>
              <a:prstDash val="solid"/>
              <a:headEnd type="none" w="med" len="med"/>
              <a:tailEnd type="none" w="med" len="med"/>
            </a:ln>
          </p:spPr>
        </p:sp>
        <p:sp>
          <p:nvSpPr>
            <p:cNvPr id="8290" name="Rectangle 63"/>
            <p:cNvSpPr/>
            <p:nvPr/>
          </p:nvSpPr>
          <p:spPr>
            <a:xfrm>
              <a:off x="3759" y="374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91" name="Line 64"/>
            <p:cNvSpPr/>
            <p:nvPr/>
          </p:nvSpPr>
          <p:spPr>
            <a:xfrm>
              <a:off x="3759" y="3747"/>
              <a:ext cx="23" cy="1"/>
            </a:xfrm>
            <a:prstGeom prst="line">
              <a:avLst/>
            </a:prstGeom>
            <a:ln w="0" cap="flat" cmpd="sng">
              <a:solidFill>
                <a:srgbClr val="000000"/>
              </a:solidFill>
              <a:prstDash val="solid"/>
              <a:headEnd type="none" w="med" len="med"/>
              <a:tailEnd type="none" w="med" len="med"/>
            </a:ln>
          </p:spPr>
        </p:sp>
        <p:sp>
          <p:nvSpPr>
            <p:cNvPr id="8292" name="Line 65"/>
            <p:cNvSpPr/>
            <p:nvPr/>
          </p:nvSpPr>
          <p:spPr>
            <a:xfrm>
              <a:off x="3759" y="3747"/>
              <a:ext cx="1" cy="23"/>
            </a:xfrm>
            <a:prstGeom prst="line">
              <a:avLst/>
            </a:prstGeom>
            <a:ln w="0" cap="flat" cmpd="sng">
              <a:solidFill>
                <a:srgbClr val="000000"/>
              </a:solidFill>
              <a:prstDash val="solid"/>
              <a:headEnd type="none" w="med" len="med"/>
              <a:tailEnd type="none" w="med" len="med"/>
            </a:ln>
          </p:spPr>
        </p:sp>
        <p:sp>
          <p:nvSpPr>
            <p:cNvPr id="8293" name="Rectangle 66"/>
            <p:cNvSpPr/>
            <p:nvPr/>
          </p:nvSpPr>
          <p:spPr>
            <a:xfrm>
              <a:off x="3782" y="3747"/>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94" name="Line 67"/>
            <p:cNvSpPr/>
            <p:nvPr/>
          </p:nvSpPr>
          <p:spPr>
            <a:xfrm>
              <a:off x="3782" y="3747"/>
              <a:ext cx="781" cy="1"/>
            </a:xfrm>
            <a:prstGeom prst="line">
              <a:avLst/>
            </a:prstGeom>
            <a:ln w="0" cap="flat" cmpd="sng">
              <a:solidFill>
                <a:srgbClr val="000000"/>
              </a:solidFill>
              <a:prstDash val="solid"/>
              <a:headEnd type="none" w="med" len="med"/>
              <a:tailEnd type="none" w="med" len="med"/>
            </a:ln>
          </p:spPr>
        </p:sp>
        <p:sp>
          <p:nvSpPr>
            <p:cNvPr id="8295" name="Rectangle 68"/>
            <p:cNvSpPr/>
            <p:nvPr/>
          </p:nvSpPr>
          <p:spPr>
            <a:xfrm>
              <a:off x="4563" y="329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96" name="Line 69"/>
            <p:cNvSpPr/>
            <p:nvPr/>
          </p:nvSpPr>
          <p:spPr>
            <a:xfrm>
              <a:off x="4563" y="3298"/>
              <a:ext cx="1" cy="449"/>
            </a:xfrm>
            <a:prstGeom prst="line">
              <a:avLst/>
            </a:prstGeom>
            <a:ln w="0" cap="flat" cmpd="sng">
              <a:solidFill>
                <a:srgbClr val="000000"/>
              </a:solidFill>
              <a:prstDash val="solid"/>
              <a:headEnd type="none" w="med" len="med"/>
              <a:tailEnd type="none" w="med" len="med"/>
            </a:ln>
          </p:spPr>
        </p:sp>
        <p:sp>
          <p:nvSpPr>
            <p:cNvPr id="8297" name="Rectangle 70"/>
            <p:cNvSpPr/>
            <p:nvPr/>
          </p:nvSpPr>
          <p:spPr>
            <a:xfrm>
              <a:off x="4563" y="374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98" name="Line 71"/>
            <p:cNvSpPr/>
            <p:nvPr/>
          </p:nvSpPr>
          <p:spPr>
            <a:xfrm>
              <a:off x="4563" y="3747"/>
              <a:ext cx="23" cy="1"/>
            </a:xfrm>
            <a:prstGeom prst="line">
              <a:avLst/>
            </a:prstGeom>
            <a:ln w="0" cap="flat" cmpd="sng">
              <a:solidFill>
                <a:srgbClr val="000000"/>
              </a:solidFill>
              <a:prstDash val="solid"/>
              <a:headEnd type="none" w="med" len="med"/>
              <a:tailEnd type="none" w="med" len="med"/>
            </a:ln>
          </p:spPr>
        </p:sp>
        <p:sp>
          <p:nvSpPr>
            <p:cNvPr id="8299" name="Line 72"/>
            <p:cNvSpPr/>
            <p:nvPr/>
          </p:nvSpPr>
          <p:spPr>
            <a:xfrm>
              <a:off x="4563" y="3747"/>
              <a:ext cx="1" cy="23"/>
            </a:xfrm>
            <a:prstGeom prst="line">
              <a:avLst/>
            </a:prstGeom>
            <a:ln w="0" cap="flat" cmpd="sng">
              <a:solidFill>
                <a:srgbClr val="000000"/>
              </a:solidFill>
              <a:prstDash val="solid"/>
              <a:headEnd type="none" w="med" len="med"/>
              <a:tailEnd type="none" w="med" len="med"/>
            </a:ln>
          </p:spPr>
        </p:sp>
        <p:sp>
          <p:nvSpPr>
            <p:cNvPr id="8300" name="Rectangle 73"/>
            <p:cNvSpPr/>
            <p:nvPr/>
          </p:nvSpPr>
          <p:spPr>
            <a:xfrm>
              <a:off x="4586" y="3747"/>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301" name="Line 74"/>
            <p:cNvSpPr/>
            <p:nvPr/>
          </p:nvSpPr>
          <p:spPr>
            <a:xfrm>
              <a:off x="4586" y="3747"/>
              <a:ext cx="786" cy="1"/>
            </a:xfrm>
            <a:prstGeom prst="line">
              <a:avLst/>
            </a:prstGeom>
            <a:ln w="0" cap="flat" cmpd="sng">
              <a:solidFill>
                <a:srgbClr val="000000"/>
              </a:solidFill>
              <a:prstDash val="solid"/>
              <a:headEnd type="none" w="med" len="med"/>
              <a:tailEnd type="none" w="med" len="med"/>
            </a:ln>
          </p:spPr>
        </p:sp>
      </p:grpSp>
      <p:sp>
        <p:nvSpPr>
          <p:cNvPr id="243821" name="Text Box 109"/>
          <p:cNvSpPr txBox="1"/>
          <p:nvPr/>
        </p:nvSpPr>
        <p:spPr>
          <a:xfrm>
            <a:off x="5868988" y="1393825"/>
            <a:ext cx="17335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功能表</a:t>
            </a:r>
            <a:endParaRPr lang="zh-CN" altLang="en-US" sz="2400" b="1" dirty="0">
              <a:latin typeface="Times New Roman" panose="02020603050405020304" pitchFamily="18" charset="0"/>
            </a:endParaRPr>
          </a:p>
        </p:txBody>
      </p:sp>
      <p:grpSp>
        <p:nvGrpSpPr>
          <p:cNvPr id="8197" name="Group 113"/>
          <p:cNvGrpSpPr/>
          <p:nvPr/>
        </p:nvGrpSpPr>
        <p:grpSpPr>
          <a:xfrm>
            <a:off x="361950" y="1657350"/>
            <a:ext cx="4133850" cy="4440238"/>
            <a:chOff x="228" y="1044"/>
            <a:chExt cx="2604" cy="2797"/>
          </a:xfrm>
        </p:grpSpPr>
        <p:grpSp>
          <p:nvGrpSpPr>
            <p:cNvPr id="8199" name="Group 84"/>
            <p:cNvGrpSpPr/>
            <p:nvPr/>
          </p:nvGrpSpPr>
          <p:grpSpPr>
            <a:xfrm>
              <a:off x="794" y="2262"/>
              <a:ext cx="1025" cy="384"/>
              <a:chOff x="1127" y="1638"/>
              <a:chExt cx="973" cy="384"/>
            </a:xfrm>
          </p:grpSpPr>
          <p:grpSp>
            <p:nvGrpSpPr>
              <p:cNvPr id="8226" name="Group 85"/>
              <p:cNvGrpSpPr/>
              <p:nvPr/>
            </p:nvGrpSpPr>
            <p:grpSpPr>
              <a:xfrm>
                <a:off x="1236" y="1638"/>
                <a:ext cx="864" cy="384"/>
                <a:chOff x="1236" y="1638"/>
                <a:chExt cx="864" cy="384"/>
              </a:xfrm>
            </p:grpSpPr>
            <p:sp>
              <p:nvSpPr>
                <p:cNvPr id="8228" name="Line 86"/>
                <p:cNvSpPr/>
                <p:nvPr/>
              </p:nvSpPr>
              <p:spPr>
                <a:xfrm flipH="1">
                  <a:off x="1488" y="1638"/>
                  <a:ext cx="1" cy="384"/>
                </a:xfrm>
                <a:prstGeom prst="line">
                  <a:avLst/>
                </a:prstGeom>
                <a:ln w="38100" cap="flat" cmpd="sng">
                  <a:solidFill>
                    <a:schemeClr val="tx1"/>
                  </a:solidFill>
                  <a:prstDash val="solid"/>
                  <a:headEnd type="none" w="med" len="med"/>
                  <a:tailEnd type="none" w="sm" len="lg"/>
                </a:ln>
              </p:spPr>
            </p:sp>
            <p:sp useBgFill="1">
              <p:nvSpPr>
                <p:cNvPr id="8229" name="AutoShape 87"/>
                <p:cNvSpPr/>
                <p:nvPr/>
              </p:nvSpPr>
              <p:spPr>
                <a:xfrm rot="-5400000" flipH="1">
                  <a:off x="1446" y="1698"/>
                  <a:ext cx="372" cy="264"/>
                </a:xfrm>
                <a:prstGeom prst="triangle">
                  <a:avLst>
                    <a:gd name="adj" fmla="val 50000"/>
                  </a:avLst>
                </a:prstGeom>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30" name="Line 88"/>
                <p:cNvSpPr/>
                <p:nvPr/>
              </p:nvSpPr>
              <p:spPr>
                <a:xfrm>
                  <a:off x="1236" y="1830"/>
                  <a:ext cx="864" cy="1"/>
                </a:xfrm>
                <a:prstGeom prst="line">
                  <a:avLst/>
                </a:prstGeom>
                <a:ln w="38100" cap="flat" cmpd="sng">
                  <a:solidFill>
                    <a:schemeClr val="tx1"/>
                  </a:solidFill>
                  <a:prstDash val="solid"/>
                  <a:headEnd type="none" w="med" len="med"/>
                  <a:tailEnd type="none" w="sm" len="lg"/>
                </a:ln>
              </p:spPr>
            </p:sp>
          </p:grpSp>
          <p:sp>
            <p:nvSpPr>
              <p:cNvPr id="8227" name="Oval 89"/>
              <p:cNvSpPr/>
              <p:nvPr/>
            </p:nvSpPr>
            <p:spPr>
              <a:xfrm>
                <a:off x="1127" y="1769"/>
                <a:ext cx="109" cy="10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grpSp>
          <p:nvGrpSpPr>
            <p:cNvPr id="8200" name="Group 77"/>
            <p:cNvGrpSpPr/>
            <p:nvPr/>
          </p:nvGrpSpPr>
          <p:grpSpPr>
            <a:xfrm>
              <a:off x="803" y="2965"/>
              <a:ext cx="1025" cy="384"/>
              <a:chOff x="1127" y="1638"/>
              <a:chExt cx="973" cy="384"/>
            </a:xfrm>
          </p:grpSpPr>
          <p:grpSp>
            <p:nvGrpSpPr>
              <p:cNvPr id="8221" name="Group 78"/>
              <p:cNvGrpSpPr/>
              <p:nvPr/>
            </p:nvGrpSpPr>
            <p:grpSpPr>
              <a:xfrm>
                <a:off x="1236" y="1638"/>
                <a:ext cx="864" cy="384"/>
                <a:chOff x="1236" y="1638"/>
                <a:chExt cx="864" cy="384"/>
              </a:xfrm>
            </p:grpSpPr>
            <p:sp>
              <p:nvSpPr>
                <p:cNvPr id="8223" name="Line 79"/>
                <p:cNvSpPr/>
                <p:nvPr/>
              </p:nvSpPr>
              <p:spPr>
                <a:xfrm flipH="1">
                  <a:off x="1488" y="1638"/>
                  <a:ext cx="1" cy="384"/>
                </a:xfrm>
                <a:prstGeom prst="line">
                  <a:avLst/>
                </a:prstGeom>
                <a:ln w="38100" cap="flat" cmpd="sng">
                  <a:solidFill>
                    <a:schemeClr val="tx1"/>
                  </a:solidFill>
                  <a:prstDash val="solid"/>
                  <a:headEnd type="none" w="med" len="med"/>
                  <a:tailEnd type="none" w="sm" len="lg"/>
                </a:ln>
              </p:spPr>
            </p:sp>
            <p:sp>
              <p:nvSpPr>
                <p:cNvPr id="8224" name="AutoShape 80"/>
                <p:cNvSpPr/>
                <p:nvPr/>
              </p:nvSpPr>
              <p:spPr>
                <a:xfrm rot="-5400000" flipH="1">
                  <a:off x="1446" y="1698"/>
                  <a:ext cx="372" cy="264"/>
                </a:xfrm>
                <a:prstGeom prst="triangle">
                  <a:avLst>
                    <a:gd name="adj" fmla="val 50000"/>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25" name="Line 81"/>
                <p:cNvSpPr/>
                <p:nvPr/>
              </p:nvSpPr>
              <p:spPr>
                <a:xfrm>
                  <a:off x="1236" y="1830"/>
                  <a:ext cx="864" cy="1"/>
                </a:xfrm>
                <a:prstGeom prst="line">
                  <a:avLst/>
                </a:prstGeom>
                <a:ln w="38100" cap="flat" cmpd="sng">
                  <a:solidFill>
                    <a:schemeClr val="tx1"/>
                  </a:solidFill>
                  <a:prstDash val="solid"/>
                  <a:headEnd type="none" w="med" len="med"/>
                  <a:tailEnd type="none" w="sm" len="lg"/>
                </a:ln>
              </p:spPr>
            </p:sp>
          </p:grpSp>
          <p:sp>
            <p:nvSpPr>
              <p:cNvPr id="8222" name="Oval 82"/>
              <p:cNvSpPr/>
              <p:nvPr/>
            </p:nvSpPr>
            <p:spPr>
              <a:xfrm>
                <a:off x="1127" y="1769"/>
                <a:ext cx="109" cy="10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8201" name="Line 83"/>
            <p:cNvSpPr/>
            <p:nvPr/>
          </p:nvSpPr>
          <p:spPr>
            <a:xfrm>
              <a:off x="1790" y="2448"/>
              <a:ext cx="823" cy="0"/>
            </a:xfrm>
            <a:prstGeom prst="line">
              <a:avLst/>
            </a:prstGeom>
            <a:ln w="38100" cap="flat" cmpd="sng">
              <a:solidFill>
                <a:schemeClr val="tx1"/>
              </a:solidFill>
              <a:prstDash val="solid"/>
              <a:headEnd type="none" w="med" len="med"/>
              <a:tailEnd type="none" w="sm" len="lg"/>
            </a:ln>
          </p:spPr>
        </p:sp>
        <p:sp>
          <p:nvSpPr>
            <p:cNvPr id="8202" name="Line 90"/>
            <p:cNvSpPr/>
            <p:nvPr/>
          </p:nvSpPr>
          <p:spPr>
            <a:xfrm flipV="1">
              <a:off x="1809" y="2133"/>
              <a:ext cx="0" cy="1009"/>
            </a:xfrm>
            <a:prstGeom prst="line">
              <a:avLst/>
            </a:prstGeom>
            <a:ln w="38100" cap="flat" cmpd="sng">
              <a:solidFill>
                <a:schemeClr val="tx1"/>
              </a:solidFill>
              <a:prstDash val="solid"/>
              <a:headEnd type="none" w="med" len="med"/>
              <a:tailEnd type="none" w="sm" len="lg"/>
            </a:ln>
          </p:spPr>
        </p:sp>
        <p:sp>
          <p:nvSpPr>
            <p:cNvPr id="8203" name="Rectangle 91"/>
            <p:cNvSpPr/>
            <p:nvPr/>
          </p:nvSpPr>
          <p:spPr>
            <a:xfrm>
              <a:off x="1722" y="1636"/>
              <a:ext cx="173" cy="506"/>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04" name="Line 92"/>
            <p:cNvSpPr/>
            <p:nvPr/>
          </p:nvSpPr>
          <p:spPr>
            <a:xfrm flipH="1" flipV="1">
              <a:off x="1809" y="1360"/>
              <a:ext cx="0" cy="276"/>
            </a:xfrm>
            <a:prstGeom prst="line">
              <a:avLst/>
            </a:prstGeom>
            <a:ln w="38100" cap="flat" cmpd="sng">
              <a:solidFill>
                <a:schemeClr val="tx1"/>
              </a:solidFill>
              <a:prstDash val="solid"/>
              <a:headEnd type="none" w="med" len="med"/>
              <a:tailEnd type="none" w="sm" len="lg"/>
            </a:ln>
          </p:spPr>
        </p:sp>
        <p:sp>
          <p:nvSpPr>
            <p:cNvPr id="8205" name="Oval 93"/>
            <p:cNvSpPr/>
            <p:nvPr/>
          </p:nvSpPr>
          <p:spPr>
            <a:xfrm>
              <a:off x="1752" y="1236"/>
              <a:ext cx="106" cy="109"/>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06" name="Oval 94"/>
            <p:cNvSpPr/>
            <p:nvPr/>
          </p:nvSpPr>
          <p:spPr>
            <a:xfrm>
              <a:off x="1780" y="2438"/>
              <a:ext cx="49" cy="47"/>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07" name="Oval 95"/>
            <p:cNvSpPr/>
            <p:nvPr/>
          </p:nvSpPr>
          <p:spPr>
            <a:xfrm>
              <a:off x="2600" y="2395"/>
              <a:ext cx="106" cy="109"/>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8208" name="Text Box 96"/>
            <p:cNvSpPr txBox="1"/>
            <p:nvPr/>
          </p:nvSpPr>
          <p:spPr>
            <a:xfrm>
              <a:off x="2516" y="2034"/>
              <a:ext cx="31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Y</a:t>
              </a:r>
              <a:endParaRPr lang="en-US" altLang="zh-CN" b="1" dirty="0">
                <a:latin typeface="Times New Roman" panose="02020603050405020304" pitchFamily="18" charset="0"/>
                <a:ea typeface="楷体_GB2312" pitchFamily="49" charset="-122"/>
              </a:endParaRPr>
            </a:p>
          </p:txBody>
        </p:sp>
        <p:sp>
          <p:nvSpPr>
            <p:cNvPr id="8209" name="Text Box 97"/>
            <p:cNvSpPr txBox="1"/>
            <p:nvPr/>
          </p:nvSpPr>
          <p:spPr>
            <a:xfrm>
              <a:off x="1182" y="1904"/>
              <a:ext cx="423"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8210" name="Text Box 98"/>
            <p:cNvSpPr txBox="1"/>
            <p:nvPr/>
          </p:nvSpPr>
          <p:spPr>
            <a:xfrm>
              <a:off x="1174" y="2621"/>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8211" name="Text Box 99"/>
            <p:cNvSpPr txBox="1"/>
            <p:nvPr/>
          </p:nvSpPr>
          <p:spPr>
            <a:xfrm>
              <a:off x="424" y="2270"/>
              <a:ext cx="363"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8212" name="Text Box 100"/>
            <p:cNvSpPr txBox="1"/>
            <p:nvPr/>
          </p:nvSpPr>
          <p:spPr>
            <a:xfrm>
              <a:off x="439" y="2916"/>
              <a:ext cx="363"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8213" name="Text Box 101"/>
            <p:cNvSpPr txBox="1"/>
            <p:nvPr/>
          </p:nvSpPr>
          <p:spPr>
            <a:xfrm>
              <a:off x="1891" y="1044"/>
              <a:ext cx="873"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V</a:t>
              </a:r>
              <a:r>
                <a:rPr lang="en-US" altLang="zh-CN" sz="2800" b="1" baseline="-25000" dirty="0">
                  <a:latin typeface="Times New Roman" panose="02020603050405020304" pitchFamily="18" charset="0"/>
                  <a:ea typeface="楷体_GB2312" pitchFamily="49" charset="-122"/>
                </a:rPr>
                <a:t>CC </a:t>
              </a:r>
              <a:r>
                <a:rPr lang="en-US" altLang="zh-CN" sz="2800" b="1" dirty="0">
                  <a:latin typeface="Times New Roman" panose="02020603050405020304" pitchFamily="18" charset="0"/>
                  <a:ea typeface="楷体_GB2312" pitchFamily="49" charset="-122"/>
                </a:rPr>
                <a:t>(5v)</a:t>
              </a:r>
              <a:endParaRPr lang="en-US" altLang="zh-CN" sz="2800" b="1" dirty="0">
                <a:latin typeface="Times New Roman" panose="02020603050405020304" pitchFamily="18" charset="0"/>
                <a:ea typeface="楷体_GB2312" pitchFamily="49" charset="-122"/>
              </a:endParaRPr>
            </a:p>
          </p:txBody>
        </p:sp>
        <p:sp>
          <p:nvSpPr>
            <p:cNvPr id="8214" name="Text Box 102"/>
            <p:cNvSpPr txBox="1"/>
            <p:nvPr/>
          </p:nvSpPr>
          <p:spPr>
            <a:xfrm>
              <a:off x="1991" y="1656"/>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Rc</a:t>
              </a:r>
              <a:endParaRPr lang="en-US" altLang="zh-CN" b="1" dirty="0">
                <a:latin typeface="Times New Roman" panose="02020603050405020304" pitchFamily="18" charset="0"/>
                <a:ea typeface="楷体_GB2312" pitchFamily="49" charset="-122"/>
              </a:endParaRPr>
            </a:p>
          </p:txBody>
        </p:sp>
        <p:grpSp>
          <p:nvGrpSpPr>
            <p:cNvPr id="8215" name="Group 103"/>
            <p:cNvGrpSpPr/>
            <p:nvPr/>
          </p:nvGrpSpPr>
          <p:grpSpPr>
            <a:xfrm>
              <a:off x="318" y="3516"/>
              <a:ext cx="2330" cy="325"/>
              <a:chOff x="366" y="3816"/>
              <a:chExt cx="2212" cy="325"/>
            </a:xfrm>
          </p:grpSpPr>
          <p:sp>
            <p:nvSpPr>
              <p:cNvPr id="8217" name="Line 104"/>
              <p:cNvSpPr/>
              <p:nvPr/>
            </p:nvSpPr>
            <p:spPr>
              <a:xfrm>
                <a:off x="1788" y="3829"/>
                <a:ext cx="0" cy="312"/>
              </a:xfrm>
              <a:prstGeom prst="line">
                <a:avLst/>
              </a:prstGeom>
              <a:ln w="38100" cap="flat" cmpd="sng">
                <a:solidFill>
                  <a:schemeClr val="tx1"/>
                </a:solidFill>
                <a:prstDash val="solid"/>
                <a:headEnd type="none" w="med" len="med"/>
                <a:tailEnd type="none" w="sm" len="lg"/>
              </a:ln>
            </p:spPr>
          </p:sp>
          <p:sp>
            <p:nvSpPr>
              <p:cNvPr id="8218" name="Line 105"/>
              <p:cNvSpPr/>
              <p:nvPr/>
            </p:nvSpPr>
            <p:spPr>
              <a:xfrm flipV="1">
                <a:off x="1668" y="4117"/>
                <a:ext cx="228" cy="12"/>
              </a:xfrm>
              <a:prstGeom prst="line">
                <a:avLst/>
              </a:prstGeom>
              <a:ln w="38100" cap="flat" cmpd="sng">
                <a:solidFill>
                  <a:schemeClr val="tx1"/>
                </a:solidFill>
                <a:prstDash val="solid"/>
                <a:headEnd type="none" w="med" len="med"/>
                <a:tailEnd type="none" w="sm" len="lg"/>
              </a:ln>
            </p:spPr>
          </p:sp>
          <p:sp>
            <p:nvSpPr>
              <p:cNvPr id="8219" name="Line 106"/>
              <p:cNvSpPr/>
              <p:nvPr/>
            </p:nvSpPr>
            <p:spPr>
              <a:xfrm flipV="1">
                <a:off x="366" y="3859"/>
                <a:ext cx="2212" cy="6"/>
              </a:xfrm>
              <a:prstGeom prst="line">
                <a:avLst/>
              </a:prstGeom>
              <a:ln w="38100" cap="flat" cmpd="sng">
                <a:solidFill>
                  <a:schemeClr val="tx1"/>
                </a:solidFill>
                <a:prstDash val="solid"/>
                <a:headEnd type="none" w="med" len="med"/>
                <a:tailEnd type="none" w="sm" len="lg"/>
              </a:ln>
            </p:spPr>
          </p:sp>
          <p:sp>
            <p:nvSpPr>
              <p:cNvPr id="8220" name="Oval 107"/>
              <p:cNvSpPr/>
              <p:nvPr/>
            </p:nvSpPr>
            <p:spPr>
              <a:xfrm>
                <a:off x="1752" y="3816"/>
                <a:ext cx="72"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8216" name="AutoShape 110"/>
            <p:cNvSpPr/>
            <p:nvPr/>
          </p:nvSpPr>
          <p:spPr>
            <a:xfrm rot="-10800000" flipV="1">
              <a:off x="228" y="1415"/>
              <a:ext cx="959" cy="359"/>
            </a:xfrm>
            <a:prstGeom prst="wedgeRectCallout">
              <a:avLst>
                <a:gd name="adj1" fmla="val -54593"/>
                <a:gd name="adj2" fmla="val 209884"/>
              </a:avLst>
            </a:prstGeom>
            <a:noFill/>
            <a:ln w="38100" cap="flat" cmpd="sng">
              <a:solidFill>
                <a:srgbClr val="FF0000"/>
              </a:solidFill>
              <a:prstDash val="solid"/>
              <a:miter/>
              <a:headEnd type="none" w="med" len="med"/>
              <a:tailEnd type="none" w="sm" len="lg"/>
            </a:ln>
          </p:spPr>
          <p:txBody>
            <a:bodyPr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长城楷体" pitchFamily="49" charset="-122"/>
                </a:rPr>
                <a:t>硅二极管</a:t>
              </a:r>
              <a:endParaRPr lang="zh-CN" altLang="en-US" sz="2400" b="1" dirty="0">
                <a:latin typeface="Times New Roman" panose="02020603050405020304" pitchFamily="18" charset="0"/>
                <a:ea typeface="长城楷体" pitchFamily="49" charset="-122"/>
              </a:endParaRPr>
            </a:p>
          </p:txBody>
        </p:sp>
      </p:grpSp>
      <p:sp>
        <p:nvSpPr>
          <p:cNvPr id="8198" name="Text Box 112"/>
          <p:cNvSpPr txBox="1"/>
          <p:nvPr/>
        </p:nvSpPr>
        <p:spPr>
          <a:xfrm>
            <a:off x="2230438" y="447675"/>
            <a:ext cx="3932237" cy="5191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rPr>
              <a:t>3.3 </a:t>
            </a:r>
            <a:r>
              <a:rPr lang="zh-CN" altLang="en-US" sz="2800" b="1" dirty="0">
                <a:latin typeface="Times New Roman" panose="02020603050405020304" pitchFamily="18" charset="0"/>
              </a:rPr>
              <a:t>分离原件逻辑门电路</a:t>
            </a:r>
            <a:endParaRPr lang="zh-CN" altLang="en-US" sz="28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821"/>
                                        </p:tgtEl>
                                        <p:attrNameLst>
                                          <p:attrName>style.visibility</p:attrName>
                                        </p:attrNameLst>
                                      </p:cBhvr>
                                      <p:to>
                                        <p:strVal val="visible"/>
                                      </p:to>
                                    </p:set>
                                    <p:animEffect transition="in" filter="blinds(horizontal)">
                                      <p:cBhvr>
                                        <p:cTn id="7" dur="500"/>
                                        <p:tgtEl>
                                          <p:spTgt spid="2438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5"/>
                                        </p:tgtEl>
                                        <p:attrNameLst>
                                          <p:attrName>style.visibility</p:attrName>
                                        </p:attrNameLst>
                                      </p:cBhvr>
                                      <p:to>
                                        <p:strVal val="visible"/>
                                      </p:to>
                                    </p:set>
                                    <p:animEffect transition="in" filter="blinds(horizontal)">
                                      <p:cBhvr>
                                        <p:cTn id="12"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8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文本框 139265"/>
          <p:cNvSpPr txBox="1"/>
          <p:nvPr/>
        </p:nvSpPr>
        <p:spPr>
          <a:xfrm>
            <a:off x="533400" y="2057400"/>
            <a:ext cx="3733800" cy="457200"/>
          </a:xfrm>
          <a:prstGeom prst="rect">
            <a:avLst/>
          </a:prstGeom>
          <a:noFill/>
          <a:ln w="9525">
            <a:noFill/>
          </a:ln>
        </p:spPr>
        <p:txBody>
          <a:bodyPr>
            <a:spAutoFit/>
          </a:bodyPr>
          <a:lstStyle/>
          <a:p>
            <a:pPr algn="just" eaLnBrk="0" hangingPunct="0"/>
            <a:r>
              <a:rPr lang="en-US" altLang="zh-CN" dirty="0">
                <a:latin typeface="Times New Roman" panose="02020603050405020304" pitchFamily="18" charset="0"/>
              </a:rPr>
              <a:t> </a:t>
            </a:r>
            <a:r>
              <a:rPr lang="zh-CN" altLang="en-US" b="1" dirty="0">
                <a:solidFill>
                  <a:srgbClr val="FF3300"/>
                </a:solidFill>
                <a:latin typeface="幼圆" panose="02010509060101010101" pitchFamily="49" charset="-122"/>
                <a:ea typeface="幼圆" panose="02010509060101010101" pitchFamily="49" charset="-122"/>
              </a:rPr>
              <a:t>本征半导体的共价键结构</a:t>
            </a:r>
            <a:endParaRPr lang="zh-CN" altLang="en-US" b="1" dirty="0">
              <a:latin typeface="Times New Roman" panose="02020603050405020304" pitchFamily="18" charset="0"/>
            </a:endParaRPr>
          </a:p>
        </p:txBody>
      </p:sp>
      <p:sp>
        <p:nvSpPr>
          <p:cNvPr id="139267" name="圆角矩形标注 139266"/>
          <p:cNvSpPr/>
          <p:nvPr/>
        </p:nvSpPr>
        <p:spPr>
          <a:xfrm>
            <a:off x="1143000" y="6096000"/>
            <a:ext cx="1928813" cy="527050"/>
          </a:xfrm>
          <a:prstGeom prst="wedgeRoundRectCallout">
            <a:avLst>
              <a:gd name="adj1" fmla="val -20537"/>
              <a:gd name="adj2" fmla="val -350602"/>
              <a:gd name="adj3" fmla="val 16667"/>
            </a:avLst>
          </a:prstGeom>
          <a:solidFill>
            <a:srgbClr val="00FF00"/>
          </a:solidFill>
          <a:ln w="38100" cap="flat" cmpd="sng">
            <a:solidFill>
              <a:schemeClr val="tx1"/>
            </a:solidFill>
            <a:prstDash val="solid"/>
            <a:miter/>
            <a:headEnd type="none" w="sm" len="sm"/>
            <a:tailEnd type="none" w="sm" len="sm"/>
          </a:ln>
        </p:spPr>
        <p:txBody>
          <a:bodyPr lIns="90000" tIns="46800" rIns="90000" bIns="46800" anchor="ctr">
            <a:spAutoFit/>
          </a:bodyPr>
          <a:lstStyle/>
          <a:p>
            <a:pPr eaLnBrk="0" hangingPunct="0">
              <a:spcBef>
                <a:spcPct val="50000"/>
              </a:spcBef>
            </a:pPr>
            <a:r>
              <a:rPr lang="zh-CN" altLang="en-US" b="1" dirty="0">
                <a:latin typeface="Times New Roman" panose="02020603050405020304" pitchFamily="18" charset="0"/>
              </a:rPr>
              <a:t>束缚电子</a:t>
            </a:r>
            <a:endParaRPr lang="zh-CN" altLang="en-US" b="1">
              <a:latin typeface="Times New Roman" panose="02020603050405020304" pitchFamily="18" charset="0"/>
            </a:endParaRPr>
          </a:p>
        </p:txBody>
      </p:sp>
      <p:pic>
        <p:nvPicPr>
          <p:cNvPr id="139268" name="图片 139267"/>
          <p:cNvPicPr>
            <a:picLocks noChangeAspect="1"/>
          </p:cNvPicPr>
          <p:nvPr/>
        </p:nvPicPr>
        <p:blipFill>
          <a:blip r:embed="rId1"/>
          <a:stretch>
            <a:fillRect/>
          </a:stretch>
        </p:blipFill>
        <p:spPr>
          <a:xfrm>
            <a:off x="457200" y="2514600"/>
            <a:ext cx="3660775" cy="3609975"/>
          </a:xfrm>
          <a:prstGeom prst="rect">
            <a:avLst/>
          </a:prstGeom>
          <a:noFill/>
          <a:ln w="9525">
            <a:noFill/>
          </a:ln>
        </p:spPr>
      </p:pic>
      <p:sp>
        <p:nvSpPr>
          <p:cNvPr id="139269" name="文本框 139268"/>
          <p:cNvSpPr txBox="1"/>
          <p:nvPr/>
        </p:nvSpPr>
        <p:spPr>
          <a:xfrm>
            <a:off x="4572000" y="2667000"/>
            <a:ext cx="4267200" cy="3206750"/>
          </a:xfrm>
          <a:prstGeom prst="rect">
            <a:avLst/>
          </a:prstGeom>
          <a:noFill/>
          <a:ln w="38100" cap="flat" cmpd="sng">
            <a:solidFill>
              <a:srgbClr val="FF00FF"/>
            </a:solidFill>
            <a:prstDash val="solid"/>
            <a:miter/>
            <a:headEnd type="none" w="sm" len="sm"/>
            <a:tailEnd type="none" w="sm" len="sm"/>
          </a:ln>
        </p:spPr>
        <p:txBody>
          <a:bodyPr lIns="90000" tIns="46800" rIns="90000" bIns="46800" anchor="ctr">
            <a:spAutoFit/>
          </a:bodyPr>
          <a:lstStyle/>
          <a:p>
            <a:pPr indent="666750" algn="l" eaLnBrk="0" hangingPunct="0">
              <a:lnSpc>
                <a:spcPct val="120000"/>
              </a:lnSpc>
              <a:spcBef>
                <a:spcPct val="50000"/>
              </a:spcBef>
            </a:pPr>
            <a:r>
              <a:rPr lang="zh-CN" altLang="en-US" sz="2800" b="1" dirty="0">
                <a:latin typeface="Times New Roman" panose="02020603050405020304" pitchFamily="18" charset="0"/>
                <a:ea typeface="长城楷体" pitchFamily="49" charset="-122"/>
              </a:rPr>
              <a:t>在绝对温度</a:t>
            </a:r>
            <a:r>
              <a:rPr lang="en-US" altLang="zh-CN" sz="2800" b="1" dirty="0">
                <a:latin typeface="Times New Roman" panose="02020603050405020304" pitchFamily="18" charset="0"/>
                <a:ea typeface="长城楷体" pitchFamily="49" charset="-122"/>
              </a:rPr>
              <a:t>T=0K</a:t>
            </a:r>
            <a:r>
              <a:rPr lang="zh-CN" altLang="en-US" sz="2800" b="1" dirty="0">
                <a:latin typeface="Times New Roman" panose="02020603050405020304" pitchFamily="18" charset="0"/>
                <a:ea typeface="长城楷体" pitchFamily="49" charset="-122"/>
              </a:rPr>
              <a:t>时，所有的价电子都被共价键紧紧束缚在共价键中，不会成为</a:t>
            </a:r>
            <a:r>
              <a:rPr lang="zh-CN" altLang="en-US" sz="2800" b="1" dirty="0">
                <a:solidFill>
                  <a:srgbClr val="FF3300"/>
                </a:solidFill>
                <a:latin typeface="Times New Roman" panose="02020603050405020304" pitchFamily="18" charset="0"/>
                <a:ea typeface="长城楷体" pitchFamily="49" charset="-122"/>
              </a:rPr>
              <a:t>自由电子</a:t>
            </a:r>
            <a:r>
              <a:rPr lang="zh-CN" altLang="en-US" sz="2800" b="1" dirty="0">
                <a:latin typeface="Times New Roman" panose="02020603050405020304" pitchFamily="18" charset="0"/>
                <a:ea typeface="长城楷体" pitchFamily="49" charset="-122"/>
              </a:rPr>
              <a:t>，</a:t>
            </a:r>
            <a:r>
              <a:rPr lang="zh-CN" altLang="en-US" sz="2800" b="1" u="sng" dirty="0">
                <a:solidFill>
                  <a:srgbClr val="0000FF"/>
                </a:solidFill>
                <a:latin typeface="Times New Roman" panose="02020603050405020304" pitchFamily="18" charset="0"/>
                <a:ea typeface="长城楷体" pitchFamily="49" charset="-122"/>
              </a:rPr>
              <a:t>因此本征半导体的导电能力很弱，接近绝缘体。</a:t>
            </a:r>
            <a:endParaRPr lang="zh-CN" altLang="en-US" sz="2800" b="1" dirty="0">
              <a:solidFill>
                <a:srgbClr val="0000FF"/>
              </a:solidFill>
              <a:latin typeface="Times New Roman" panose="02020603050405020304" pitchFamily="18" charset="0"/>
              <a:ea typeface="长城楷体" pitchFamily="49" charset="-122"/>
            </a:endParaRPr>
          </a:p>
        </p:txBody>
      </p:sp>
      <p:sp>
        <p:nvSpPr>
          <p:cNvPr id="139270" name="文本框 139269"/>
          <p:cNvSpPr txBox="1"/>
          <p:nvPr/>
        </p:nvSpPr>
        <p:spPr>
          <a:xfrm>
            <a:off x="2484438" y="429260"/>
            <a:ext cx="3751262" cy="521970"/>
          </a:xfrm>
          <a:prstGeom prst="rect">
            <a:avLst/>
          </a:prstGeom>
          <a:noFill/>
          <a:ln w="9525">
            <a:noFill/>
          </a:ln>
        </p:spPr>
        <p:txBody>
          <a:bodyPr>
            <a:spAutoFit/>
          </a:bodyPr>
          <a:lstStyle/>
          <a:p>
            <a:pPr algn="just" eaLnBrk="0" hangingPunct="0"/>
            <a:r>
              <a:rPr lang="en-US" altLang="zh-CN" sz="2800" dirty="0">
                <a:solidFill>
                  <a:srgbClr val="CC3300"/>
                </a:solidFill>
                <a:latin typeface="黑体" panose="02010609060101010101" pitchFamily="2" charset="-122"/>
                <a:ea typeface="黑体" panose="02010609060101010101" pitchFamily="2" charset="-122"/>
              </a:rPr>
              <a:t>   </a:t>
            </a:r>
            <a:r>
              <a:rPr lang="zh-CN" altLang="en-US" sz="2800" dirty="0">
                <a:solidFill>
                  <a:srgbClr val="CC3300"/>
                </a:solidFill>
                <a:latin typeface="黑体" panose="02010609060101010101" pitchFamily="2" charset="-122"/>
                <a:ea typeface="黑体" panose="02010609060101010101" pitchFamily="2" charset="-122"/>
              </a:rPr>
              <a:t>本征半导体</a:t>
            </a:r>
            <a:endParaRPr lang="zh-CN" altLang="en-US" sz="2800">
              <a:solidFill>
                <a:srgbClr val="CC3300"/>
              </a:solidFill>
              <a:latin typeface="Times New Roman" panose="02020603050405020304" pitchFamily="18" charset="0"/>
            </a:endParaRPr>
          </a:p>
        </p:txBody>
      </p:sp>
      <p:sp>
        <p:nvSpPr>
          <p:cNvPr id="139271" name="文本框 139270"/>
          <p:cNvSpPr txBox="1"/>
          <p:nvPr/>
        </p:nvSpPr>
        <p:spPr>
          <a:xfrm>
            <a:off x="381000" y="948690"/>
            <a:ext cx="8382000" cy="1406525"/>
          </a:xfrm>
          <a:prstGeom prst="rect">
            <a:avLst/>
          </a:prstGeom>
          <a:noFill/>
          <a:ln w="9525">
            <a:noFill/>
          </a:ln>
        </p:spPr>
        <p:txBody>
          <a:bodyPr>
            <a:spAutoFit/>
          </a:bodyPr>
          <a:lstStyle/>
          <a:p>
            <a:pPr algn="just" eaLnBrk="0" hangingPunct="0">
              <a:lnSpc>
                <a:spcPct val="120000"/>
              </a:lnSpc>
            </a:pPr>
            <a:r>
              <a:rPr lang="en-US" altLang="zh-CN" dirty="0">
                <a:solidFill>
                  <a:srgbClr val="FF0000"/>
                </a:solidFill>
                <a:latin typeface="宋体" panose="02010600030101010101" pitchFamily="2" charset="-122"/>
              </a:rPr>
              <a:t>    </a:t>
            </a:r>
            <a:r>
              <a:rPr lang="zh-CN" altLang="en-US" b="1" dirty="0">
                <a:solidFill>
                  <a:srgbClr val="FF0000"/>
                </a:solidFill>
                <a:latin typeface="宋体" panose="02010600030101010101" pitchFamily="2" charset="-122"/>
              </a:rPr>
              <a:t>本征半导体</a:t>
            </a:r>
            <a:r>
              <a:rPr lang="en-US" altLang="zh-CN" b="1">
                <a:solidFill>
                  <a:srgbClr val="000000"/>
                </a:solidFill>
                <a:latin typeface="Times New Roman" panose="02020603050405020304" pitchFamily="18" charset="0"/>
              </a:rPr>
              <a:t>——</a:t>
            </a:r>
            <a:r>
              <a:rPr lang="zh-CN" altLang="en-US" b="1" dirty="0">
                <a:solidFill>
                  <a:srgbClr val="339933"/>
                </a:solidFill>
                <a:latin typeface="宋体" panose="02010600030101010101" pitchFamily="2" charset="-122"/>
              </a:rPr>
              <a:t>化学成分纯净的半导体晶体</a:t>
            </a:r>
            <a:r>
              <a:rPr lang="zh-CN" altLang="en-US" b="1">
                <a:solidFill>
                  <a:srgbClr val="339933"/>
                </a:solidFill>
                <a:latin typeface="宋体" panose="02010600030101010101" pitchFamily="2" charset="-122"/>
              </a:rPr>
              <a:t>。</a:t>
            </a:r>
            <a:endParaRPr lang="zh-CN" altLang="en-US" b="1">
              <a:latin typeface="宋体" panose="02010600030101010101" pitchFamily="2" charset="-122"/>
            </a:endParaRPr>
          </a:p>
          <a:p>
            <a:pPr algn="just" eaLnBrk="0" hangingPunct="0">
              <a:lnSpc>
                <a:spcPct val="120000"/>
              </a:lnSpc>
            </a:pPr>
            <a:r>
              <a:rPr lang="zh-CN" altLang="en-US" b="1" dirty="0">
                <a:latin typeface="宋体" panose="02010600030101010101" pitchFamily="2" charset="-122"/>
              </a:rPr>
              <a:t>制造半导体器件的半导体材料的纯度要达到</a:t>
            </a:r>
            <a:r>
              <a:rPr lang="en-US" altLang="zh-CN" b="1" dirty="0">
                <a:latin typeface="Times New Roman" panose="02020603050405020304" pitchFamily="18" charset="0"/>
              </a:rPr>
              <a:t>99.9999999%</a:t>
            </a:r>
            <a:r>
              <a:rPr lang="zh-CN" altLang="en-US" b="1" dirty="0">
                <a:latin typeface="Times New Roman" panose="02020603050405020304" pitchFamily="18" charset="0"/>
              </a:rPr>
              <a:t>，常称为“九个</a:t>
            </a:r>
            <a:r>
              <a:rPr lang="en-US" altLang="zh-CN" b="1">
                <a:latin typeface="Times New Roman" panose="02020603050405020304" pitchFamily="18" charset="0"/>
              </a:rPr>
              <a:t>9”</a:t>
            </a:r>
            <a:r>
              <a:rPr lang="zh-CN" altLang="en-US" b="1" dirty="0">
                <a:latin typeface="宋体" panose="02010600030101010101" pitchFamily="2" charset="-122"/>
              </a:rPr>
              <a:t>。</a:t>
            </a:r>
            <a:endParaRPr lang="zh-CN" altLang="en-US">
              <a:solidFill>
                <a:srgbClr val="339933"/>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blinds(horizontal)">
                                      <p:cBhvr>
                                        <p:cTn id="7" dur="500"/>
                                        <p:tgtEl>
                                          <p:spTgt spid="1392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9266"/>
                                        </p:tgtEl>
                                        <p:attrNameLst>
                                          <p:attrName>style.visibility</p:attrName>
                                        </p:attrNameLst>
                                      </p:cBhvr>
                                      <p:to>
                                        <p:strVal val="visible"/>
                                      </p:to>
                                    </p:set>
                                    <p:anim calcmode="lin" valueType="num">
                                      <p:cBhvr additive="base">
                                        <p:cTn id="12" dur="500" fill="hold"/>
                                        <p:tgtEl>
                                          <p:spTgt spid="139266"/>
                                        </p:tgtEl>
                                        <p:attrNameLst>
                                          <p:attrName>ppt_x</p:attrName>
                                        </p:attrNameLst>
                                      </p:cBhvr>
                                      <p:tavLst>
                                        <p:tav tm="0">
                                          <p:val>
                                            <p:strVal val="0-#ppt_w/2"/>
                                          </p:val>
                                        </p:tav>
                                        <p:tav tm="100000">
                                          <p:val>
                                            <p:strVal val="#ppt_x"/>
                                          </p:val>
                                        </p:tav>
                                      </p:tavLst>
                                    </p:anim>
                                    <p:anim calcmode="lin" valueType="num">
                                      <p:cBhvr additive="base">
                                        <p:cTn id="13" dur="500" fill="hold"/>
                                        <p:tgtEl>
                                          <p:spTgt spid="13926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9268"/>
                                        </p:tgtEl>
                                        <p:attrNameLst>
                                          <p:attrName>style.visibility</p:attrName>
                                        </p:attrNameLst>
                                      </p:cBhvr>
                                      <p:to>
                                        <p:strVal val="visible"/>
                                      </p:to>
                                    </p:set>
                                    <p:animEffect transition="in" filter="blinds(horizontal)">
                                      <p:cBhvr>
                                        <p:cTn id="18" dur="500"/>
                                        <p:tgtEl>
                                          <p:spTgt spid="13926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9267"/>
                                        </p:tgtEl>
                                        <p:attrNameLst>
                                          <p:attrName>style.visibility</p:attrName>
                                        </p:attrNameLst>
                                      </p:cBhvr>
                                      <p:to>
                                        <p:strVal val="visible"/>
                                      </p:to>
                                    </p:set>
                                    <p:animEffect transition="in" filter="blinds(horizontal)">
                                      <p:cBhvr>
                                        <p:cTn id="23" dur="500"/>
                                        <p:tgtEl>
                                          <p:spTgt spid="13926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39269"/>
                                        </p:tgtEl>
                                        <p:attrNameLst>
                                          <p:attrName>style.visibility</p:attrName>
                                        </p:attrNameLst>
                                      </p:cBhvr>
                                      <p:to>
                                        <p:strVal val="visible"/>
                                      </p:to>
                                    </p:set>
                                    <p:animEffect transition="in" filter="box(in)">
                                      <p:cBhvr>
                                        <p:cTn id="28"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bldLvl="0" animBg="1"/>
      <p:bldP spid="139269" grpId="0" bldLvl="0" animBg="1"/>
      <p:bldP spid="13927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4738" name="Group 2"/>
          <p:cNvGrpSpPr/>
          <p:nvPr/>
        </p:nvGrpSpPr>
        <p:grpSpPr>
          <a:xfrm>
            <a:off x="468313" y="836613"/>
            <a:ext cx="3825875" cy="3660775"/>
            <a:chOff x="514" y="756"/>
            <a:chExt cx="2410" cy="2306"/>
          </a:xfrm>
        </p:grpSpPr>
        <p:sp>
          <p:nvSpPr>
            <p:cNvPr id="9305" name="Rectangle 3"/>
            <p:cNvSpPr/>
            <p:nvPr/>
          </p:nvSpPr>
          <p:spPr>
            <a:xfrm>
              <a:off x="799" y="860"/>
              <a:ext cx="16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A</a:t>
              </a:r>
              <a:endParaRPr lang="en-US" altLang="zh-CN" sz="2800" b="1" dirty="0">
                <a:solidFill>
                  <a:srgbClr val="FF0000"/>
                </a:solidFill>
                <a:latin typeface="Times New Roman" panose="02020603050405020304" pitchFamily="18" charset="0"/>
              </a:endParaRPr>
            </a:p>
          </p:txBody>
        </p:sp>
        <p:sp>
          <p:nvSpPr>
            <p:cNvPr id="9306" name="Rectangle 4"/>
            <p:cNvSpPr/>
            <p:nvPr/>
          </p:nvSpPr>
          <p:spPr>
            <a:xfrm>
              <a:off x="1605" y="860"/>
              <a:ext cx="149"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B</a:t>
              </a:r>
              <a:endParaRPr lang="en-US" altLang="zh-CN" sz="2800" b="1" dirty="0">
                <a:solidFill>
                  <a:srgbClr val="FF0000"/>
                </a:solidFill>
                <a:latin typeface="Times New Roman" panose="02020603050405020304" pitchFamily="18" charset="0"/>
              </a:endParaRPr>
            </a:p>
          </p:txBody>
        </p:sp>
        <p:sp>
          <p:nvSpPr>
            <p:cNvPr id="9307" name="Rectangle 5"/>
            <p:cNvSpPr/>
            <p:nvPr/>
          </p:nvSpPr>
          <p:spPr>
            <a:xfrm>
              <a:off x="2417" y="860"/>
              <a:ext cx="16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Y</a:t>
              </a:r>
              <a:endParaRPr lang="en-US" altLang="zh-CN" sz="2800" b="1" dirty="0">
                <a:solidFill>
                  <a:srgbClr val="FF0000"/>
                </a:solidFill>
                <a:latin typeface="Times New Roman" panose="02020603050405020304" pitchFamily="18" charset="0"/>
              </a:endParaRPr>
            </a:p>
          </p:txBody>
        </p:sp>
        <p:sp>
          <p:nvSpPr>
            <p:cNvPr id="9308" name="Rectangle 6"/>
            <p:cNvSpPr/>
            <p:nvPr/>
          </p:nvSpPr>
          <p:spPr>
            <a:xfrm>
              <a:off x="514" y="756"/>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09" name="Line 7"/>
            <p:cNvSpPr/>
            <p:nvPr/>
          </p:nvSpPr>
          <p:spPr>
            <a:xfrm>
              <a:off x="514" y="756"/>
              <a:ext cx="797" cy="1"/>
            </a:xfrm>
            <a:prstGeom prst="line">
              <a:avLst/>
            </a:prstGeom>
            <a:ln w="0" cap="flat" cmpd="sng">
              <a:solidFill>
                <a:srgbClr val="000000"/>
              </a:solidFill>
              <a:prstDash val="solid"/>
              <a:headEnd type="none" w="med" len="med"/>
              <a:tailEnd type="none" w="med" len="med"/>
            </a:ln>
          </p:spPr>
        </p:sp>
        <p:sp>
          <p:nvSpPr>
            <p:cNvPr id="9310" name="Rectangle 8"/>
            <p:cNvSpPr/>
            <p:nvPr/>
          </p:nvSpPr>
          <p:spPr>
            <a:xfrm>
              <a:off x="1311" y="756"/>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11" name="Line 9"/>
            <p:cNvSpPr/>
            <p:nvPr/>
          </p:nvSpPr>
          <p:spPr>
            <a:xfrm>
              <a:off x="1311" y="756"/>
              <a:ext cx="23" cy="1"/>
            </a:xfrm>
            <a:prstGeom prst="line">
              <a:avLst/>
            </a:prstGeom>
            <a:ln w="0" cap="flat" cmpd="sng">
              <a:solidFill>
                <a:srgbClr val="000000"/>
              </a:solidFill>
              <a:prstDash val="solid"/>
              <a:headEnd type="none" w="med" len="med"/>
              <a:tailEnd type="none" w="med" len="med"/>
            </a:ln>
          </p:spPr>
        </p:sp>
        <p:sp>
          <p:nvSpPr>
            <p:cNvPr id="9312" name="Line 10"/>
            <p:cNvSpPr/>
            <p:nvPr/>
          </p:nvSpPr>
          <p:spPr>
            <a:xfrm>
              <a:off x="1311" y="756"/>
              <a:ext cx="1" cy="23"/>
            </a:xfrm>
            <a:prstGeom prst="line">
              <a:avLst/>
            </a:prstGeom>
            <a:ln w="0" cap="flat" cmpd="sng">
              <a:solidFill>
                <a:srgbClr val="000000"/>
              </a:solidFill>
              <a:prstDash val="solid"/>
              <a:headEnd type="none" w="med" len="med"/>
              <a:tailEnd type="none" w="med" len="med"/>
            </a:ln>
          </p:spPr>
        </p:sp>
        <p:sp>
          <p:nvSpPr>
            <p:cNvPr id="9313" name="Rectangle 11"/>
            <p:cNvSpPr/>
            <p:nvPr/>
          </p:nvSpPr>
          <p:spPr>
            <a:xfrm>
              <a:off x="1334" y="756"/>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14" name="Line 12"/>
            <p:cNvSpPr/>
            <p:nvPr/>
          </p:nvSpPr>
          <p:spPr>
            <a:xfrm>
              <a:off x="1334" y="756"/>
              <a:ext cx="781" cy="1"/>
            </a:xfrm>
            <a:prstGeom prst="line">
              <a:avLst/>
            </a:prstGeom>
            <a:ln w="0" cap="flat" cmpd="sng">
              <a:solidFill>
                <a:srgbClr val="000000"/>
              </a:solidFill>
              <a:prstDash val="solid"/>
              <a:headEnd type="none" w="med" len="med"/>
              <a:tailEnd type="none" w="med" len="med"/>
            </a:ln>
          </p:spPr>
        </p:sp>
        <p:sp>
          <p:nvSpPr>
            <p:cNvPr id="9315" name="Rectangle 13"/>
            <p:cNvSpPr/>
            <p:nvPr/>
          </p:nvSpPr>
          <p:spPr>
            <a:xfrm>
              <a:off x="2115" y="756"/>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16" name="Line 14"/>
            <p:cNvSpPr/>
            <p:nvPr/>
          </p:nvSpPr>
          <p:spPr>
            <a:xfrm>
              <a:off x="2115" y="756"/>
              <a:ext cx="23" cy="1"/>
            </a:xfrm>
            <a:prstGeom prst="line">
              <a:avLst/>
            </a:prstGeom>
            <a:ln w="0" cap="flat" cmpd="sng">
              <a:solidFill>
                <a:srgbClr val="000000"/>
              </a:solidFill>
              <a:prstDash val="solid"/>
              <a:headEnd type="none" w="med" len="med"/>
              <a:tailEnd type="none" w="med" len="med"/>
            </a:ln>
          </p:spPr>
        </p:sp>
        <p:sp>
          <p:nvSpPr>
            <p:cNvPr id="9317" name="Line 15"/>
            <p:cNvSpPr/>
            <p:nvPr/>
          </p:nvSpPr>
          <p:spPr>
            <a:xfrm>
              <a:off x="2115" y="756"/>
              <a:ext cx="1" cy="23"/>
            </a:xfrm>
            <a:prstGeom prst="line">
              <a:avLst/>
            </a:prstGeom>
            <a:ln w="0" cap="flat" cmpd="sng">
              <a:solidFill>
                <a:srgbClr val="000000"/>
              </a:solidFill>
              <a:prstDash val="solid"/>
              <a:headEnd type="none" w="med" len="med"/>
              <a:tailEnd type="none" w="med" len="med"/>
            </a:ln>
          </p:spPr>
        </p:sp>
        <p:sp>
          <p:nvSpPr>
            <p:cNvPr id="9318" name="Rectangle 16"/>
            <p:cNvSpPr/>
            <p:nvPr/>
          </p:nvSpPr>
          <p:spPr>
            <a:xfrm>
              <a:off x="2138" y="756"/>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19" name="Line 17"/>
            <p:cNvSpPr/>
            <p:nvPr/>
          </p:nvSpPr>
          <p:spPr>
            <a:xfrm>
              <a:off x="2138" y="756"/>
              <a:ext cx="786" cy="1"/>
            </a:xfrm>
            <a:prstGeom prst="line">
              <a:avLst/>
            </a:prstGeom>
            <a:ln w="0" cap="flat" cmpd="sng">
              <a:solidFill>
                <a:srgbClr val="000000"/>
              </a:solidFill>
              <a:prstDash val="solid"/>
              <a:headEnd type="none" w="med" len="med"/>
              <a:tailEnd type="none" w="med" len="med"/>
            </a:ln>
          </p:spPr>
        </p:sp>
        <p:sp>
          <p:nvSpPr>
            <p:cNvPr id="9320" name="Rectangle 18"/>
            <p:cNvSpPr/>
            <p:nvPr/>
          </p:nvSpPr>
          <p:spPr>
            <a:xfrm>
              <a:off x="1311" y="779"/>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21" name="Line 19"/>
            <p:cNvSpPr/>
            <p:nvPr/>
          </p:nvSpPr>
          <p:spPr>
            <a:xfrm>
              <a:off x="1311" y="779"/>
              <a:ext cx="1" cy="449"/>
            </a:xfrm>
            <a:prstGeom prst="line">
              <a:avLst/>
            </a:prstGeom>
            <a:ln w="0" cap="flat" cmpd="sng">
              <a:solidFill>
                <a:srgbClr val="000000"/>
              </a:solidFill>
              <a:prstDash val="solid"/>
              <a:headEnd type="none" w="med" len="med"/>
              <a:tailEnd type="none" w="med" len="med"/>
            </a:ln>
          </p:spPr>
        </p:sp>
        <p:sp>
          <p:nvSpPr>
            <p:cNvPr id="9322" name="Rectangle 20"/>
            <p:cNvSpPr/>
            <p:nvPr/>
          </p:nvSpPr>
          <p:spPr>
            <a:xfrm>
              <a:off x="2115" y="779"/>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23" name="Line 21"/>
            <p:cNvSpPr/>
            <p:nvPr/>
          </p:nvSpPr>
          <p:spPr>
            <a:xfrm>
              <a:off x="2115" y="779"/>
              <a:ext cx="1" cy="449"/>
            </a:xfrm>
            <a:prstGeom prst="line">
              <a:avLst/>
            </a:prstGeom>
            <a:ln w="0" cap="flat" cmpd="sng">
              <a:solidFill>
                <a:srgbClr val="000000"/>
              </a:solidFill>
              <a:prstDash val="solid"/>
              <a:headEnd type="none" w="med" len="med"/>
              <a:tailEnd type="none" w="med" len="med"/>
            </a:ln>
          </p:spPr>
        </p:sp>
        <p:sp>
          <p:nvSpPr>
            <p:cNvPr id="9324" name="Rectangle 22"/>
            <p:cNvSpPr/>
            <p:nvPr/>
          </p:nvSpPr>
          <p:spPr>
            <a:xfrm>
              <a:off x="761" y="1329"/>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9325" name="Rectangle 23"/>
            <p:cNvSpPr/>
            <p:nvPr/>
          </p:nvSpPr>
          <p:spPr>
            <a:xfrm>
              <a:off x="1637" y="1317"/>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9326" name="Rectangle 24"/>
            <p:cNvSpPr/>
            <p:nvPr/>
          </p:nvSpPr>
          <p:spPr>
            <a:xfrm>
              <a:off x="2366" y="1329"/>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9327" name="Rectangle 25"/>
            <p:cNvSpPr/>
            <p:nvPr/>
          </p:nvSpPr>
          <p:spPr>
            <a:xfrm>
              <a:off x="514" y="1228"/>
              <a:ext cx="79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28" name="Line 26"/>
            <p:cNvSpPr/>
            <p:nvPr/>
          </p:nvSpPr>
          <p:spPr>
            <a:xfrm>
              <a:off x="514" y="1228"/>
              <a:ext cx="797" cy="1"/>
            </a:xfrm>
            <a:prstGeom prst="line">
              <a:avLst/>
            </a:prstGeom>
            <a:ln w="0" cap="flat" cmpd="sng">
              <a:solidFill>
                <a:srgbClr val="000000"/>
              </a:solidFill>
              <a:prstDash val="solid"/>
              <a:headEnd type="none" w="med" len="med"/>
              <a:tailEnd type="none" w="med" len="med"/>
            </a:ln>
          </p:spPr>
        </p:sp>
        <p:sp>
          <p:nvSpPr>
            <p:cNvPr id="9329" name="Rectangle 27"/>
            <p:cNvSpPr/>
            <p:nvPr/>
          </p:nvSpPr>
          <p:spPr>
            <a:xfrm>
              <a:off x="1311" y="1228"/>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30" name="Line 28"/>
            <p:cNvSpPr/>
            <p:nvPr/>
          </p:nvSpPr>
          <p:spPr>
            <a:xfrm>
              <a:off x="1311" y="1228"/>
              <a:ext cx="17" cy="1"/>
            </a:xfrm>
            <a:prstGeom prst="line">
              <a:avLst/>
            </a:prstGeom>
            <a:ln w="0" cap="flat" cmpd="sng">
              <a:solidFill>
                <a:srgbClr val="000000"/>
              </a:solidFill>
              <a:prstDash val="solid"/>
              <a:headEnd type="none" w="med" len="med"/>
              <a:tailEnd type="none" w="med" len="med"/>
            </a:ln>
          </p:spPr>
        </p:sp>
        <p:sp>
          <p:nvSpPr>
            <p:cNvPr id="9331" name="Line 29"/>
            <p:cNvSpPr/>
            <p:nvPr/>
          </p:nvSpPr>
          <p:spPr>
            <a:xfrm>
              <a:off x="1311" y="1228"/>
              <a:ext cx="1" cy="17"/>
            </a:xfrm>
            <a:prstGeom prst="line">
              <a:avLst/>
            </a:prstGeom>
            <a:ln w="0" cap="flat" cmpd="sng">
              <a:solidFill>
                <a:srgbClr val="000000"/>
              </a:solidFill>
              <a:prstDash val="solid"/>
              <a:headEnd type="none" w="med" len="med"/>
              <a:tailEnd type="none" w="med" len="med"/>
            </a:ln>
          </p:spPr>
        </p:sp>
        <p:sp>
          <p:nvSpPr>
            <p:cNvPr id="9332" name="Rectangle 30"/>
            <p:cNvSpPr/>
            <p:nvPr/>
          </p:nvSpPr>
          <p:spPr>
            <a:xfrm>
              <a:off x="1328" y="1228"/>
              <a:ext cx="78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33" name="Line 31"/>
            <p:cNvSpPr/>
            <p:nvPr/>
          </p:nvSpPr>
          <p:spPr>
            <a:xfrm>
              <a:off x="1328" y="1228"/>
              <a:ext cx="787" cy="1"/>
            </a:xfrm>
            <a:prstGeom prst="line">
              <a:avLst/>
            </a:prstGeom>
            <a:ln w="0" cap="flat" cmpd="sng">
              <a:solidFill>
                <a:srgbClr val="000000"/>
              </a:solidFill>
              <a:prstDash val="solid"/>
              <a:headEnd type="none" w="med" len="med"/>
              <a:tailEnd type="none" w="med" len="med"/>
            </a:ln>
          </p:spPr>
        </p:sp>
        <p:sp>
          <p:nvSpPr>
            <p:cNvPr id="9334" name="Rectangle 32"/>
            <p:cNvSpPr/>
            <p:nvPr/>
          </p:nvSpPr>
          <p:spPr>
            <a:xfrm>
              <a:off x="2115" y="1228"/>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35" name="Line 33"/>
            <p:cNvSpPr/>
            <p:nvPr/>
          </p:nvSpPr>
          <p:spPr>
            <a:xfrm>
              <a:off x="2115" y="1228"/>
              <a:ext cx="17" cy="1"/>
            </a:xfrm>
            <a:prstGeom prst="line">
              <a:avLst/>
            </a:prstGeom>
            <a:ln w="0" cap="flat" cmpd="sng">
              <a:solidFill>
                <a:srgbClr val="000000"/>
              </a:solidFill>
              <a:prstDash val="solid"/>
              <a:headEnd type="none" w="med" len="med"/>
              <a:tailEnd type="none" w="med" len="med"/>
            </a:ln>
          </p:spPr>
        </p:sp>
        <p:sp>
          <p:nvSpPr>
            <p:cNvPr id="9336" name="Line 34"/>
            <p:cNvSpPr/>
            <p:nvPr/>
          </p:nvSpPr>
          <p:spPr>
            <a:xfrm>
              <a:off x="2115" y="1228"/>
              <a:ext cx="1" cy="17"/>
            </a:xfrm>
            <a:prstGeom prst="line">
              <a:avLst/>
            </a:prstGeom>
            <a:ln w="0" cap="flat" cmpd="sng">
              <a:solidFill>
                <a:srgbClr val="000000"/>
              </a:solidFill>
              <a:prstDash val="solid"/>
              <a:headEnd type="none" w="med" len="med"/>
              <a:tailEnd type="none" w="med" len="med"/>
            </a:ln>
          </p:spPr>
        </p:sp>
        <p:sp>
          <p:nvSpPr>
            <p:cNvPr id="9337" name="Rectangle 35"/>
            <p:cNvSpPr/>
            <p:nvPr/>
          </p:nvSpPr>
          <p:spPr>
            <a:xfrm>
              <a:off x="2132" y="1228"/>
              <a:ext cx="792"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38" name="Line 36"/>
            <p:cNvSpPr/>
            <p:nvPr/>
          </p:nvSpPr>
          <p:spPr>
            <a:xfrm>
              <a:off x="2132" y="1228"/>
              <a:ext cx="792" cy="1"/>
            </a:xfrm>
            <a:prstGeom prst="line">
              <a:avLst/>
            </a:prstGeom>
            <a:ln w="0" cap="flat" cmpd="sng">
              <a:solidFill>
                <a:srgbClr val="000000"/>
              </a:solidFill>
              <a:prstDash val="solid"/>
              <a:headEnd type="none" w="med" len="med"/>
              <a:tailEnd type="none" w="med" len="med"/>
            </a:ln>
          </p:spPr>
        </p:sp>
        <p:sp>
          <p:nvSpPr>
            <p:cNvPr id="9339" name="Rectangle 37"/>
            <p:cNvSpPr/>
            <p:nvPr/>
          </p:nvSpPr>
          <p:spPr>
            <a:xfrm>
              <a:off x="1311" y="1245"/>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40" name="Line 38"/>
            <p:cNvSpPr/>
            <p:nvPr/>
          </p:nvSpPr>
          <p:spPr>
            <a:xfrm>
              <a:off x="1311" y="1245"/>
              <a:ext cx="1" cy="449"/>
            </a:xfrm>
            <a:prstGeom prst="line">
              <a:avLst/>
            </a:prstGeom>
            <a:ln w="0" cap="flat" cmpd="sng">
              <a:solidFill>
                <a:srgbClr val="000000"/>
              </a:solidFill>
              <a:prstDash val="solid"/>
              <a:headEnd type="none" w="med" len="med"/>
              <a:tailEnd type="none" w="med" len="med"/>
            </a:ln>
          </p:spPr>
        </p:sp>
        <p:sp>
          <p:nvSpPr>
            <p:cNvPr id="9341" name="Rectangle 39"/>
            <p:cNvSpPr/>
            <p:nvPr/>
          </p:nvSpPr>
          <p:spPr>
            <a:xfrm>
              <a:off x="2115" y="1245"/>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42" name="Line 40"/>
            <p:cNvSpPr/>
            <p:nvPr/>
          </p:nvSpPr>
          <p:spPr>
            <a:xfrm>
              <a:off x="2115" y="1245"/>
              <a:ext cx="1" cy="449"/>
            </a:xfrm>
            <a:prstGeom prst="line">
              <a:avLst/>
            </a:prstGeom>
            <a:ln w="0" cap="flat" cmpd="sng">
              <a:solidFill>
                <a:srgbClr val="000000"/>
              </a:solidFill>
              <a:prstDash val="solid"/>
              <a:headEnd type="none" w="med" len="med"/>
              <a:tailEnd type="none" w="med" len="med"/>
            </a:ln>
          </p:spPr>
        </p:sp>
        <p:sp>
          <p:nvSpPr>
            <p:cNvPr id="9343" name="Rectangle 41"/>
            <p:cNvSpPr/>
            <p:nvPr/>
          </p:nvSpPr>
          <p:spPr>
            <a:xfrm>
              <a:off x="761" y="1775"/>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9344" name="Rectangle 42"/>
            <p:cNvSpPr/>
            <p:nvPr/>
          </p:nvSpPr>
          <p:spPr>
            <a:xfrm>
              <a:off x="1565" y="1775"/>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9345" name="Rectangle 43"/>
            <p:cNvSpPr/>
            <p:nvPr/>
          </p:nvSpPr>
          <p:spPr>
            <a:xfrm>
              <a:off x="2366" y="1775"/>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9346" name="Rectangle 44"/>
            <p:cNvSpPr/>
            <p:nvPr/>
          </p:nvSpPr>
          <p:spPr>
            <a:xfrm>
              <a:off x="1311" y="1694"/>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47" name="Line 45"/>
            <p:cNvSpPr/>
            <p:nvPr/>
          </p:nvSpPr>
          <p:spPr>
            <a:xfrm>
              <a:off x="1311" y="1694"/>
              <a:ext cx="1" cy="449"/>
            </a:xfrm>
            <a:prstGeom prst="line">
              <a:avLst/>
            </a:prstGeom>
            <a:ln w="0" cap="flat" cmpd="sng">
              <a:solidFill>
                <a:srgbClr val="000000"/>
              </a:solidFill>
              <a:prstDash val="solid"/>
              <a:headEnd type="none" w="med" len="med"/>
              <a:tailEnd type="none" w="med" len="med"/>
            </a:ln>
          </p:spPr>
        </p:sp>
        <p:sp>
          <p:nvSpPr>
            <p:cNvPr id="9348" name="Rectangle 46"/>
            <p:cNvSpPr/>
            <p:nvPr/>
          </p:nvSpPr>
          <p:spPr>
            <a:xfrm>
              <a:off x="2115" y="1694"/>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49" name="Line 47"/>
            <p:cNvSpPr/>
            <p:nvPr/>
          </p:nvSpPr>
          <p:spPr>
            <a:xfrm>
              <a:off x="2115" y="1694"/>
              <a:ext cx="1" cy="449"/>
            </a:xfrm>
            <a:prstGeom prst="line">
              <a:avLst/>
            </a:prstGeom>
            <a:ln w="0" cap="flat" cmpd="sng">
              <a:solidFill>
                <a:srgbClr val="000000"/>
              </a:solidFill>
              <a:prstDash val="solid"/>
              <a:headEnd type="none" w="med" len="med"/>
              <a:tailEnd type="none" w="med" len="med"/>
            </a:ln>
          </p:spPr>
        </p:sp>
        <p:sp>
          <p:nvSpPr>
            <p:cNvPr id="9350" name="Rectangle 48"/>
            <p:cNvSpPr/>
            <p:nvPr/>
          </p:nvSpPr>
          <p:spPr>
            <a:xfrm>
              <a:off x="701" y="2224"/>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9351" name="Rectangle 49"/>
            <p:cNvSpPr/>
            <p:nvPr/>
          </p:nvSpPr>
          <p:spPr>
            <a:xfrm>
              <a:off x="1625" y="2236"/>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9352" name="Rectangle 50"/>
            <p:cNvSpPr/>
            <p:nvPr/>
          </p:nvSpPr>
          <p:spPr>
            <a:xfrm>
              <a:off x="2354" y="2224"/>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9353" name="Rectangle 51"/>
            <p:cNvSpPr/>
            <p:nvPr/>
          </p:nvSpPr>
          <p:spPr>
            <a:xfrm>
              <a:off x="1311" y="214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54" name="Line 52"/>
            <p:cNvSpPr/>
            <p:nvPr/>
          </p:nvSpPr>
          <p:spPr>
            <a:xfrm>
              <a:off x="1311" y="2143"/>
              <a:ext cx="1" cy="449"/>
            </a:xfrm>
            <a:prstGeom prst="line">
              <a:avLst/>
            </a:prstGeom>
            <a:ln w="0" cap="flat" cmpd="sng">
              <a:solidFill>
                <a:srgbClr val="000000"/>
              </a:solidFill>
              <a:prstDash val="solid"/>
              <a:headEnd type="none" w="med" len="med"/>
              <a:tailEnd type="none" w="med" len="med"/>
            </a:ln>
          </p:spPr>
        </p:sp>
        <p:sp>
          <p:nvSpPr>
            <p:cNvPr id="9355" name="Rectangle 53"/>
            <p:cNvSpPr/>
            <p:nvPr/>
          </p:nvSpPr>
          <p:spPr>
            <a:xfrm>
              <a:off x="2115" y="214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56" name="Line 54"/>
            <p:cNvSpPr/>
            <p:nvPr/>
          </p:nvSpPr>
          <p:spPr>
            <a:xfrm>
              <a:off x="2115" y="2143"/>
              <a:ext cx="1" cy="449"/>
            </a:xfrm>
            <a:prstGeom prst="line">
              <a:avLst/>
            </a:prstGeom>
            <a:ln w="0" cap="flat" cmpd="sng">
              <a:solidFill>
                <a:srgbClr val="000000"/>
              </a:solidFill>
              <a:prstDash val="solid"/>
              <a:headEnd type="none" w="med" len="med"/>
              <a:tailEnd type="none" w="med" len="med"/>
            </a:ln>
          </p:spPr>
        </p:sp>
        <p:sp>
          <p:nvSpPr>
            <p:cNvPr id="9357" name="Rectangle 55"/>
            <p:cNvSpPr/>
            <p:nvPr/>
          </p:nvSpPr>
          <p:spPr>
            <a:xfrm>
              <a:off x="689" y="2670"/>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9358" name="Rectangle 56"/>
            <p:cNvSpPr/>
            <p:nvPr/>
          </p:nvSpPr>
          <p:spPr>
            <a:xfrm>
              <a:off x="1565" y="2670"/>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9359" name="Rectangle 57"/>
            <p:cNvSpPr/>
            <p:nvPr/>
          </p:nvSpPr>
          <p:spPr>
            <a:xfrm>
              <a:off x="2270" y="2670"/>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9360" name="Rectangle 58"/>
            <p:cNvSpPr/>
            <p:nvPr/>
          </p:nvSpPr>
          <p:spPr>
            <a:xfrm>
              <a:off x="514" y="3039"/>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61" name="Line 59"/>
            <p:cNvSpPr/>
            <p:nvPr/>
          </p:nvSpPr>
          <p:spPr>
            <a:xfrm>
              <a:off x="514" y="3039"/>
              <a:ext cx="797" cy="1"/>
            </a:xfrm>
            <a:prstGeom prst="line">
              <a:avLst/>
            </a:prstGeom>
            <a:ln w="0" cap="flat" cmpd="sng">
              <a:solidFill>
                <a:srgbClr val="000000"/>
              </a:solidFill>
              <a:prstDash val="solid"/>
              <a:headEnd type="none" w="med" len="med"/>
              <a:tailEnd type="none" w="med" len="med"/>
            </a:ln>
          </p:spPr>
        </p:sp>
        <p:sp>
          <p:nvSpPr>
            <p:cNvPr id="9362" name="Rectangle 60"/>
            <p:cNvSpPr/>
            <p:nvPr/>
          </p:nvSpPr>
          <p:spPr>
            <a:xfrm>
              <a:off x="1311" y="2590"/>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63" name="Line 61"/>
            <p:cNvSpPr/>
            <p:nvPr/>
          </p:nvSpPr>
          <p:spPr>
            <a:xfrm>
              <a:off x="1311" y="2590"/>
              <a:ext cx="1" cy="449"/>
            </a:xfrm>
            <a:prstGeom prst="line">
              <a:avLst/>
            </a:prstGeom>
            <a:ln w="0" cap="flat" cmpd="sng">
              <a:solidFill>
                <a:srgbClr val="000000"/>
              </a:solidFill>
              <a:prstDash val="solid"/>
              <a:headEnd type="none" w="med" len="med"/>
              <a:tailEnd type="none" w="med" len="med"/>
            </a:ln>
          </p:spPr>
        </p:sp>
        <p:sp>
          <p:nvSpPr>
            <p:cNvPr id="9364" name="Rectangle 62"/>
            <p:cNvSpPr/>
            <p:nvPr/>
          </p:nvSpPr>
          <p:spPr>
            <a:xfrm>
              <a:off x="1311" y="3039"/>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65" name="Line 63"/>
            <p:cNvSpPr/>
            <p:nvPr/>
          </p:nvSpPr>
          <p:spPr>
            <a:xfrm>
              <a:off x="1311" y="3039"/>
              <a:ext cx="23" cy="1"/>
            </a:xfrm>
            <a:prstGeom prst="line">
              <a:avLst/>
            </a:prstGeom>
            <a:ln w="0" cap="flat" cmpd="sng">
              <a:solidFill>
                <a:srgbClr val="000000"/>
              </a:solidFill>
              <a:prstDash val="solid"/>
              <a:headEnd type="none" w="med" len="med"/>
              <a:tailEnd type="none" w="med" len="med"/>
            </a:ln>
          </p:spPr>
        </p:sp>
        <p:sp>
          <p:nvSpPr>
            <p:cNvPr id="9366" name="Line 64"/>
            <p:cNvSpPr/>
            <p:nvPr/>
          </p:nvSpPr>
          <p:spPr>
            <a:xfrm>
              <a:off x="1311" y="3039"/>
              <a:ext cx="1" cy="23"/>
            </a:xfrm>
            <a:prstGeom prst="line">
              <a:avLst/>
            </a:prstGeom>
            <a:ln w="0" cap="flat" cmpd="sng">
              <a:solidFill>
                <a:srgbClr val="000000"/>
              </a:solidFill>
              <a:prstDash val="solid"/>
              <a:headEnd type="none" w="med" len="med"/>
              <a:tailEnd type="none" w="med" len="med"/>
            </a:ln>
          </p:spPr>
        </p:sp>
        <p:sp>
          <p:nvSpPr>
            <p:cNvPr id="9367" name="Rectangle 65"/>
            <p:cNvSpPr/>
            <p:nvPr/>
          </p:nvSpPr>
          <p:spPr>
            <a:xfrm>
              <a:off x="1334" y="3039"/>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68" name="Line 66"/>
            <p:cNvSpPr/>
            <p:nvPr/>
          </p:nvSpPr>
          <p:spPr>
            <a:xfrm>
              <a:off x="1334" y="3039"/>
              <a:ext cx="781" cy="1"/>
            </a:xfrm>
            <a:prstGeom prst="line">
              <a:avLst/>
            </a:prstGeom>
            <a:ln w="0" cap="flat" cmpd="sng">
              <a:solidFill>
                <a:srgbClr val="000000"/>
              </a:solidFill>
              <a:prstDash val="solid"/>
              <a:headEnd type="none" w="med" len="med"/>
              <a:tailEnd type="none" w="med" len="med"/>
            </a:ln>
          </p:spPr>
        </p:sp>
        <p:sp>
          <p:nvSpPr>
            <p:cNvPr id="9369" name="Rectangle 67"/>
            <p:cNvSpPr/>
            <p:nvPr/>
          </p:nvSpPr>
          <p:spPr>
            <a:xfrm>
              <a:off x="2115" y="2590"/>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70" name="Line 68"/>
            <p:cNvSpPr/>
            <p:nvPr/>
          </p:nvSpPr>
          <p:spPr>
            <a:xfrm>
              <a:off x="2115" y="2590"/>
              <a:ext cx="1" cy="449"/>
            </a:xfrm>
            <a:prstGeom prst="line">
              <a:avLst/>
            </a:prstGeom>
            <a:ln w="0" cap="flat" cmpd="sng">
              <a:solidFill>
                <a:srgbClr val="000000"/>
              </a:solidFill>
              <a:prstDash val="solid"/>
              <a:headEnd type="none" w="med" len="med"/>
              <a:tailEnd type="none" w="med" len="med"/>
            </a:ln>
          </p:spPr>
        </p:sp>
        <p:sp>
          <p:nvSpPr>
            <p:cNvPr id="9371" name="Rectangle 69"/>
            <p:cNvSpPr/>
            <p:nvPr/>
          </p:nvSpPr>
          <p:spPr>
            <a:xfrm>
              <a:off x="2115" y="3039"/>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72" name="Line 70"/>
            <p:cNvSpPr/>
            <p:nvPr/>
          </p:nvSpPr>
          <p:spPr>
            <a:xfrm>
              <a:off x="2115" y="3039"/>
              <a:ext cx="23" cy="1"/>
            </a:xfrm>
            <a:prstGeom prst="line">
              <a:avLst/>
            </a:prstGeom>
            <a:ln w="0" cap="flat" cmpd="sng">
              <a:solidFill>
                <a:srgbClr val="000000"/>
              </a:solidFill>
              <a:prstDash val="solid"/>
              <a:headEnd type="none" w="med" len="med"/>
              <a:tailEnd type="none" w="med" len="med"/>
            </a:ln>
          </p:spPr>
        </p:sp>
        <p:sp>
          <p:nvSpPr>
            <p:cNvPr id="9373" name="Line 71"/>
            <p:cNvSpPr/>
            <p:nvPr/>
          </p:nvSpPr>
          <p:spPr>
            <a:xfrm>
              <a:off x="2115" y="3039"/>
              <a:ext cx="1" cy="23"/>
            </a:xfrm>
            <a:prstGeom prst="line">
              <a:avLst/>
            </a:prstGeom>
            <a:ln w="0" cap="flat" cmpd="sng">
              <a:solidFill>
                <a:srgbClr val="000000"/>
              </a:solidFill>
              <a:prstDash val="solid"/>
              <a:headEnd type="none" w="med" len="med"/>
              <a:tailEnd type="none" w="med" len="med"/>
            </a:ln>
          </p:spPr>
        </p:sp>
        <p:sp>
          <p:nvSpPr>
            <p:cNvPr id="9374" name="Rectangle 72"/>
            <p:cNvSpPr/>
            <p:nvPr/>
          </p:nvSpPr>
          <p:spPr>
            <a:xfrm>
              <a:off x="2138" y="3039"/>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75" name="Line 73"/>
            <p:cNvSpPr/>
            <p:nvPr/>
          </p:nvSpPr>
          <p:spPr>
            <a:xfrm>
              <a:off x="2138" y="3039"/>
              <a:ext cx="786" cy="1"/>
            </a:xfrm>
            <a:prstGeom prst="line">
              <a:avLst/>
            </a:prstGeom>
            <a:ln w="0" cap="flat" cmpd="sng">
              <a:solidFill>
                <a:srgbClr val="000000"/>
              </a:solidFill>
              <a:prstDash val="solid"/>
              <a:headEnd type="none" w="med" len="med"/>
              <a:tailEnd type="none" w="med" len="med"/>
            </a:ln>
          </p:spPr>
        </p:sp>
      </p:grpSp>
      <p:sp>
        <p:nvSpPr>
          <p:cNvPr id="244810" name="Text Box 74"/>
          <p:cNvSpPr txBox="1"/>
          <p:nvPr/>
        </p:nvSpPr>
        <p:spPr>
          <a:xfrm>
            <a:off x="1547813" y="333375"/>
            <a:ext cx="173355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真值表</a:t>
            </a:r>
            <a:endParaRPr lang="zh-CN" altLang="en-US" sz="2800" b="1" dirty="0">
              <a:latin typeface="Times New Roman" panose="02020603050405020304" pitchFamily="18" charset="0"/>
            </a:endParaRPr>
          </a:p>
        </p:txBody>
      </p:sp>
      <p:sp>
        <p:nvSpPr>
          <p:cNvPr id="244811" name="Text Box 75"/>
          <p:cNvSpPr txBox="1"/>
          <p:nvPr/>
        </p:nvSpPr>
        <p:spPr>
          <a:xfrm>
            <a:off x="819150" y="4914900"/>
            <a:ext cx="3143250" cy="3968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优点：简单</a:t>
            </a:r>
            <a:endParaRPr lang="zh-CN" altLang="en-US" sz="2000" b="1" dirty="0">
              <a:latin typeface="Times New Roman" panose="02020603050405020304" pitchFamily="18" charset="0"/>
            </a:endParaRPr>
          </a:p>
        </p:txBody>
      </p:sp>
      <p:sp>
        <p:nvSpPr>
          <p:cNvPr id="244812" name="Text Box 76"/>
          <p:cNvSpPr txBox="1"/>
          <p:nvPr/>
        </p:nvSpPr>
        <p:spPr>
          <a:xfrm>
            <a:off x="838200" y="5372100"/>
            <a:ext cx="6819900" cy="8540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000" b="1" dirty="0">
                <a:latin typeface="Times New Roman" panose="02020603050405020304" pitchFamily="18" charset="0"/>
              </a:rPr>
              <a:t>缺点：（１）输出电平的偏移</a:t>
            </a:r>
            <a:endParaRPr lang="zh-CN" altLang="en-US" sz="2000" b="1" dirty="0">
              <a:latin typeface="Times New Roman" panose="02020603050405020304" pitchFamily="18" charset="0"/>
            </a:endParaRPr>
          </a:p>
          <a:p>
            <a:pPr marL="0" lvl="0" indent="0" eaLnBrk="1" hangingPunct="1">
              <a:spcBef>
                <a:spcPct val="50000"/>
              </a:spcBef>
              <a:buClrTx/>
              <a:buSzTx/>
              <a:buFontTx/>
              <a:buNone/>
            </a:pPr>
            <a:r>
              <a:rPr lang="zh-CN" altLang="en-US" sz="2000" b="1" dirty="0">
                <a:latin typeface="Times New Roman" panose="02020603050405020304" pitchFamily="18" charset="0"/>
              </a:rPr>
              <a:t>　　　（２）负载电阻的改变影响输出的高电平　　　　</a:t>
            </a:r>
            <a:endParaRPr lang="zh-CN" altLang="en-US" sz="2000" b="1" dirty="0">
              <a:latin typeface="Times New Roman" panose="02020603050405020304" pitchFamily="18" charset="0"/>
            </a:endParaRPr>
          </a:p>
        </p:txBody>
      </p:sp>
      <p:grpSp>
        <p:nvGrpSpPr>
          <p:cNvPr id="244895" name="Group 159"/>
          <p:cNvGrpSpPr/>
          <p:nvPr/>
        </p:nvGrpSpPr>
        <p:grpSpPr>
          <a:xfrm>
            <a:off x="5600700" y="4591050"/>
            <a:ext cx="2743200" cy="990600"/>
            <a:chOff x="3528" y="2892"/>
            <a:chExt cx="1728" cy="624"/>
          </a:xfrm>
        </p:grpSpPr>
        <p:sp>
          <p:nvSpPr>
            <p:cNvPr id="9296" name="Text Box 77"/>
            <p:cNvSpPr txBox="1"/>
            <p:nvPr/>
          </p:nvSpPr>
          <p:spPr>
            <a:xfrm>
              <a:off x="3528" y="2892"/>
              <a:ext cx="216"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a:t>
              </a:r>
              <a:endParaRPr lang="en-US" altLang="zh-CN" sz="2800" b="1" dirty="0">
                <a:latin typeface="Times New Roman" panose="02020603050405020304" pitchFamily="18" charset="0"/>
              </a:endParaRPr>
            </a:p>
          </p:txBody>
        </p:sp>
        <p:sp>
          <p:nvSpPr>
            <p:cNvPr id="9297" name="Text Box 78"/>
            <p:cNvSpPr txBox="1"/>
            <p:nvPr/>
          </p:nvSpPr>
          <p:spPr>
            <a:xfrm>
              <a:off x="3528" y="3189"/>
              <a:ext cx="216"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B</a:t>
              </a:r>
              <a:endParaRPr lang="en-US" altLang="zh-CN" sz="2800" b="1" dirty="0">
                <a:latin typeface="Times New Roman" panose="02020603050405020304" pitchFamily="18" charset="0"/>
              </a:endParaRPr>
            </a:p>
          </p:txBody>
        </p:sp>
        <p:grpSp>
          <p:nvGrpSpPr>
            <p:cNvPr id="9298" name="Group 79"/>
            <p:cNvGrpSpPr/>
            <p:nvPr/>
          </p:nvGrpSpPr>
          <p:grpSpPr>
            <a:xfrm>
              <a:off x="3816" y="2923"/>
              <a:ext cx="1440" cy="564"/>
              <a:chOff x="3816" y="2923"/>
              <a:chExt cx="1440" cy="564"/>
            </a:xfrm>
          </p:grpSpPr>
          <p:sp>
            <p:nvSpPr>
              <p:cNvPr id="9299" name="Rectangle 80"/>
              <p:cNvSpPr/>
              <p:nvPr/>
            </p:nvSpPr>
            <p:spPr>
              <a:xfrm>
                <a:off x="4162" y="3005"/>
                <a:ext cx="601" cy="482"/>
              </a:xfrm>
              <a:prstGeom prst="rect">
                <a:avLst/>
              </a:prstGeom>
              <a:noFill/>
              <a:ln w="5080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300" name="Text Box 81"/>
              <p:cNvSpPr txBox="1"/>
              <p:nvPr/>
            </p:nvSpPr>
            <p:spPr>
              <a:xfrm>
                <a:off x="4296" y="2992"/>
                <a:ext cx="360"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&amp;</a:t>
                </a:r>
                <a:endParaRPr lang="en-US" altLang="zh-CN" sz="2800" b="1" dirty="0">
                  <a:latin typeface="Times New Roman" panose="02020603050405020304" pitchFamily="18" charset="0"/>
                </a:endParaRPr>
              </a:p>
            </p:txBody>
          </p:sp>
          <p:sp>
            <p:nvSpPr>
              <p:cNvPr id="9301" name="Line 82"/>
              <p:cNvSpPr/>
              <p:nvPr/>
            </p:nvSpPr>
            <p:spPr>
              <a:xfrm>
                <a:off x="3816" y="3075"/>
                <a:ext cx="360" cy="0"/>
              </a:xfrm>
              <a:prstGeom prst="line">
                <a:avLst/>
              </a:prstGeom>
              <a:ln w="50800" cap="flat" cmpd="sng">
                <a:solidFill>
                  <a:schemeClr val="tx1"/>
                </a:solidFill>
                <a:prstDash val="solid"/>
                <a:headEnd type="none" w="med" len="med"/>
                <a:tailEnd type="none" w="sm" len="lg"/>
              </a:ln>
            </p:spPr>
          </p:sp>
          <p:sp>
            <p:nvSpPr>
              <p:cNvPr id="9302" name="Line 83"/>
              <p:cNvSpPr/>
              <p:nvPr/>
            </p:nvSpPr>
            <p:spPr>
              <a:xfrm>
                <a:off x="3816" y="3371"/>
                <a:ext cx="360" cy="0"/>
              </a:xfrm>
              <a:prstGeom prst="line">
                <a:avLst/>
              </a:prstGeom>
              <a:ln w="50800" cap="flat" cmpd="sng">
                <a:solidFill>
                  <a:schemeClr val="tx1"/>
                </a:solidFill>
                <a:prstDash val="solid"/>
                <a:headEnd type="none" w="med" len="med"/>
                <a:tailEnd type="none" w="sm" len="lg"/>
              </a:ln>
            </p:spPr>
          </p:sp>
          <p:sp>
            <p:nvSpPr>
              <p:cNvPr id="9303" name="Line 84"/>
              <p:cNvSpPr/>
              <p:nvPr/>
            </p:nvSpPr>
            <p:spPr>
              <a:xfrm>
                <a:off x="4776" y="3242"/>
                <a:ext cx="360" cy="0"/>
              </a:xfrm>
              <a:prstGeom prst="line">
                <a:avLst/>
              </a:prstGeom>
              <a:ln w="50800" cap="flat" cmpd="sng">
                <a:solidFill>
                  <a:schemeClr val="tx1"/>
                </a:solidFill>
                <a:prstDash val="solid"/>
                <a:headEnd type="none" w="med" len="med"/>
                <a:tailEnd type="none" w="sm" len="lg"/>
              </a:ln>
            </p:spPr>
          </p:sp>
          <p:sp>
            <p:nvSpPr>
              <p:cNvPr id="9304" name="Text Box 85"/>
              <p:cNvSpPr txBox="1"/>
              <p:nvPr/>
            </p:nvSpPr>
            <p:spPr>
              <a:xfrm>
                <a:off x="4956" y="2923"/>
                <a:ext cx="300"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Y</a:t>
                </a:r>
                <a:endParaRPr lang="en-US" altLang="zh-CN" sz="2800" b="1" dirty="0">
                  <a:latin typeface="Times New Roman" panose="02020603050405020304" pitchFamily="18" charset="0"/>
                </a:endParaRPr>
              </a:p>
            </p:txBody>
          </p:sp>
        </p:grpSp>
      </p:grpSp>
      <p:grpSp>
        <p:nvGrpSpPr>
          <p:cNvPr id="9223" name="Group 86"/>
          <p:cNvGrpSpPr/>
          <p:nvPr/>
        </p:nvGrpSpPr>
        <p:grpSpPr>
          <a:xfrm>
            <a:off x="4911725" y="800100"/>
            <a:ext cx="3825875" cy="3660775"/>
            <a:chOff x="2962" y="1464"/>
            <a:chExt cx="2410" cy="2306"/>
          </a:xfrm>
        </p:grpSpPr>
        <p:sp>
          <p:nvSpPr>
            <p:cNvPr id="9225" name="Rectangle 87"/>
            <p:cNvSpPr/>
            <p:nvPr/>
          </p:nvSpPr>
          <p:spPr>
            <a:xfrm>
              <a:off x="3247" y="1568"/>
              <a:ext cx="16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A</a:t>
              </a:r>
              <a:endParaRPr lang="en-US" altLang="zh-CN" sz="2800" b="1" dirty="0">
                <a:latin typeface="Times New Roman" panose="02020603050405020304" pitchFamily="18" charset="0"/>
              </a:endParaRPr>
            </a:p>
          </p:txBody>
        </p:sp>
        <p:sp>
          <p:nvSpPr>
            <p:cNvPr id="9226" name="Rectangle 88"/>
            <p:cNvSpPr/>
            <p:nvPr/>
          </p:nvSpPr>
          <p:spPr>
            <a:xfrm>
              <a:off x="4053" y="1568"/>
              <a:ext cx="149"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B</a:t>
              </a:r>
              <a:endParaRPr lang="en-US" altLang="zh-CN" sz="2800" b="1" dirty="0">
                <a:latin typeface="Times New Roman" panose="02020603050405020304" pitchFamily="18" charset="0"/>
              </a:endParaRPr>
            </a:p>
          </p:txBody>
        </p:sp>
        <p:sp>
          <p:nvSpPr>
            <p:cNvPr id="9227" name="Rectangle 89"/>
            <p:cNvSpPr/>
            <p:nvPr/>
          </p:nvSpPr>
          <p:spPr>
            <a:xfrm>
              <a:off x="4865" y="1568"/>
              <a:ext cx="16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Y</a:t>
              </a:r>
              <a:endParaRPr lang="en-US" altLang="zh-CN" sz="2800" b="1" dirty="0">
                <a:latin typeface="Times New Roman" panose="02020603050405020304" pitchFamily="18" charset="0"/>
              </a:endParaRPr>
            </a:p>
          </p:txBody>
        </p:sp>
        <p:sp>
          <p:nvSpPr>
            <p:cNvPr id="9228" name="Rectangle 90"/>
            <p:cNvSpPr/>
            <p:nvPr/>
          </p:nvSpPr>
          <p:spPr>
            <a:xfrm>
              <a:off x="2962" y="1464"/>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29" name="Line 91"/>
            <p:cNvSpPr/>
            <p:nvPr/>
          </p:nvSpPr>
          <p:spPr>
            <a:xfrm>
              <a:off x="2962" y="1464"/>
              <a:ext cx="797" cy="1"/>
            </a:xfrm>
            <a:prstGeom prst="line">
              <a:avLst/>
            </a:prstGeom>
            <a:ln w="0" cap="flat" cmpd="sng">
              <a:solidFill>
                <a:srgbClr val="000000"/>
              </a:solidFill>
              <a:prstDash val="solid"/>
              <a:headEnd type="none" w="med" len="med"/>
              <a:tailEnd type="none" w="med" len="med"/>
            </a:ln>
          </p:spPr>
        </p:sp>
        <p:sp>
          <p:nvSpPr>
            <p:cNvPr id="9230" name="Rectangle 92"/>
            <p:cNvSpPr/>
            <p:nvPr/>
          </p:nvSpPr>
          <p:spPr>
            <a:xfrm>
              <a:off x="3759" y="146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31" name="Line 93"/>
            <p:cNvSpPr/>
            <p:nvPr/>
          </p:nvSpPr>
          <p:spPr>
            <a:xfrm>
              <a:off x="3759" y="1464"/>
              <a:ext cx="23" cy="1"/>
            </a:xfrm>
            <a:prstGeom prst="line">
              <a:avLst/>
            </a:prstGeom>
            <a:ln w="0" cap="flat" cmpd="sng">
              <a:solidFill>
                <a:srgbClr val="000000"/>
              </a:solidFill>
              <a:prstDash val="solid"/>
              <a:headEnd type="none" w="med" len="med"/>
              <a:tailEnd type="none" w="med" len="med"/>
            </a:ln>
          </p:spPr>
        </p:sp>
        <p:sp>
          <p:nvSpPr>
            <p:cNvPr id="9232" name="Line 94"/>
            <p:cNvSpPr/>
            <p:nvPr/>
          </p:nvSpPr>
          <p:spPr>
            <a:xfrm>
              <a:off x="3759" y="1464"/>
              <a:ext cx="1" cy="23"/>
            </a:xfrm>
            <a:prstGeom prst="line">
              <a:avLst/>
            </a:prstGeom>
            <a:ln w="0" cap="flat" cmpd="sng">
              <a:solidFill>
                <a:srgbClr val="000000"/>
              </a:solidFill>
              <a:prstDash val="solid"/>
              <a:headEnd type="none" w="med" len="med"/>
              <a:tailEnd type="none" w="med" len="med"/>
            </a:ln>
          </p:spPr>
        </p:sp>
        <p:sp>
          <p:nvSpPr>
            <p:cNvPr id="9233" name="Rectangle 95"/>
            <p:cNvSpPr/>
            <p:nvPr/>
          </p:nvSpPr>
          <p:spPr>
            <a:xfrm>
              <a:off x="3782" y="1464"/>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34" name="Line 96"/>
            <p:cNvSpPr/>
            <p:nvPr/>
          </p:nvSpPr>
          <p:spPr>
            <a:xfrm>
              <a:off x="3782" y="1464"/>
              <a:ext cx="781" cy="1"/>
            </a:xfrm>
            <a:prstGeom prst="line">
              <a:avLst/>
            </a:prstGeom>
            <a:ln w="0" cap="flat" cmpd="sng">
              <a:solidFill>
                <a:srgbClr val="000000"/>
              </a:solidFill>
              <a:prstDash val="solid"/>
              <a:headEnd type="none" w="med" len="med"/>
              <a:tailEnd type="none" w="med" len="med"/>
            </a:ln>
          </p:spPr>
        </p:sp>
        <p:sp>
          <p:nvSpPr>
            <p:cNvPr id="9235" name="Rectangle 97"/>
            <p:cNvSpPr/>
            <p:nvPr/>
          </p:nvSpPr>
          <p:spPr>
            <a:xfrm>
              <a:off x="4563" y="146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36" name="Line 98"/>
            <p:cNvSpPr/>
            <p:nvPr/>
          </p:nvSpPr>
          <p:spPr>
            <a:xfrm>
              <a:off x="4563" y="1464"/>
              <a:ext cx="23" cy="1"/>
            </a:xfrm>
            <a:prstGeom prst="line">
              <a:avLst/>
            </a:prstGeom>
            <a:ln w="0" cap="flat" cmpd="sng">
              <a:solidFill>
                <a:srgbClr val="000000"/>
              </a:solidFill>
              <a:prstDash val="solid"/>
              <a:headEnd type="none" w="med" len="med"/>
              <a:tailEnd type="none" w="med" len="med"/>
            </a:ln>
          </p:spPr>
        </p:sp>
        <p:sp>
          <p:nvSpPr>
            <p:cNvPr id="9237" name="Line 99"/>
            <p:cNvSpPr/>
            <p:nvPr/>
          </p:nvSpPr>
          <p:spPr>
            <a:xfrm>
              <a:off x="4563" y="1464"/>
              <a:ext cx="1" cy="23"/>
            </a:xfrm>
            <a:prstGeom prst="line">
              <a:avLst/>
            </a:prstGeom>
            <a:ln w="0" cap="flat" cmpd="sng">
              <a:solidFill>
                <a:srgbClr val="000000"/>
              </a:solidFill>
              <a:prstDash val="solid"/>
              <a:headEnd type="none" w="med" len="med"/>
              <a:tailEnd type="none" w="med" len="med"/>
            </a:ln>
          </p:spPr>
        </p:sp>
        <p:sp>
          <p:nvSpPr>
            <p:cNvPr id="9238" name="Rectangle 100"/>
            <p:cNvSpPr/>
            <p:nvPr/>
          </p:nvSpPr>
          <p:spPr>
            <a:xfrm>
              <a:off x="4586" y="1464"/>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39" name="Line 101"/>
            <p:cNvSpPr/>
            <p:nvPr/>
          </p:nvSpPr>
          <p:spPr>
            <a:xfrm>
              <a:off x="4586" y="1464"/>
              <a:ext cx="786" cy="1"/>
            </a:xfrm>
            <a:prstGeom prst="line">
              <a:avLst/>
            </a:prstGeom>
            <a:ln w="0" cap="flat" cmpd="sng">
              <a:solidFill>
                <a:srgbClr val="000000"/>
              </a:solidFill>
              <a:prstDash val="solid"/>
              <a:headEnd type="none" w="med" len="med"/>
              <a:tailEnd type="none" w="med" len="med"/>
            </a:ln>
          </p:spPr>
        </p:sp>
        <p:sp>
          <p:nvSpPr>
            <p:cNvPr id="9240" name="Rectangle 102"/>
            <p:cNvSpPr/>
            <p:nvPr/>
          </p:nvSpPr>
          <p:spPr>
            <a:xfrm>
              <a:off x="3759" y="148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41" name="Line 103"/>
            <p:cNvSpPr/>
            <p:nvPr/>
          </p:nvSpPr>
          <p:spPr>
            <a:xfrm>
              <a:off x="3759" y="1487"/>
              <a:ext cx="1" cy="449"/>
            </a:xfrm>
            <a:prstGeom prst="line">
              <a:avLst/>
            </a:prstGeom>
            <a:ln w="0" cap="flat" cmpd="sng">
              <a:solidFill>
                <a:srgbClr val="000000"/>
              </a:solidFill>
              <a:prstDash val="solid"/>
              <a:headEnd type="none" w="med" len="med"/>
              <a:tailEnd type="none" w="med" len="med"/>
            </a:ln>
          </p:spPr>
        </p:sp>
        <p:sp>
          <p:nvSpPr>
            <p:cNvPr id="9242" name="Rectangle 104"/>
            <p:cNvSpPr/>
            <p:nvPr/>
          </p:nvSpPr>
          <p:spPr>
            <a:xfrm>
              <a:off x="4563" y="148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43" name="Line 105"/>
            <p:cNvSpPr/>
            <p:nvPr/>
          </p:nvSpPr>
          <p:spPr>
            <a:xfrm>
              <a:off x="4563" y="1487"/>
              <a:ext cx="1" cy="449"/>
            </a:xfrm>
            <a:prstGeom prst="line">
              <a:avLst/>
            </a:prstGeom>
            <a:ln w="0" cap="flat" cmpd="sng">
              <a:solidFill>
                <a:srgbClr val="000000"/>
              </a:solidFill>
              <a:prstDash val="solid"/>
              <a:headEnd type="none" w="med" len="med"/>
              <a:tailEnd type="none" w="med" len="med"/>
            </a:ln>
          </p:spPr>
        </p:sp>
        <p:sp>
          <p:nvSpPr>
            <p:cNvPr id="9244" name="Rectangle 106"/>
            <p:cNvSpPr/>
            <p:nvPr/>
          </p:nvSpPr>
          <p:spPr>
            <a:xfrm>
              <a:off x="3209" y="2037"/>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0V</a:t>
              </a:r>
              <a:endParaRPr lang="en-US" altLang="zh-CN" sz="2800" b="1" dirty="0">
                <a:latin typeface="Times New Roman" panose="02020603050405020304" pitchFamily="18" charset="0"/>
              </a:endParaRPr>
            </a:p>
          </p:txBody>
        </p:sp>
        <p:sp>
          <p:nvSpPr>
            <p:cNvPr id="9245" name="Rectangle 107"/>
            <p:cNvSpPr/>
            <p:nvPr/>
          </p:nvSpPr>
          <p:spPr>
            <a:xfrm>
              <a:off x="4013" y="2037"/>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0V</a:t>
              </a:r>
              <a:endParaRPr lang="en-US" altLang="zh-CN" sz="2800" b="1" dirty="0">
                <a:latin typeface="Times New Roman" panose="02020603050405020304" pitchFamily="18" charset="0"/>
              </a:endParaRPr>
            </a:p>
          </p:txBody>
        </p:sp>
        <p:sp>
          <p:nvSpPr>
            <p:cNvPr id="9246" name="Rectangle 108"/>
            <p:cNvSpPr/>
            <p:nvPr/>
          </p:nvSpPr>
          <p:spPr>
            <a:xfrm>
              <a:off x="4718" y="2037"/>
              <a:ext cx="44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0.7V</a:t>
              </a:r>
              <a:endParaRPr lang="en-US" altLang="zh-CN" sz="2800" b="1" dirty="0">
                <a:latin typeface="Times New Roman" panose="02020603050405020304" pitchFamily="18" charset="0"/>
              </a:endParaRPr>
            </a:p>
          </p:txBody>
        </p:sp>
        <p:sp>
          <p:nvSpPr>
            <p:cNvPr id="9247" name="Rectangle 109"/>
            <p:cNvSpPr/>
            <p:nvPr/>
          </p:nvSpPr>
          <p:spPr>
            <a:xfrm>
              <a:off x="2962" y="1936"/>
              <a:ext cx="79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48" name="Line 110"/>
            <p:cNvSpPr/>
            <p:nvPr/>
          </p:nvSpPr>
          <p:spPr>
            <a:xfrm>
              <a:off x="2962" y="1936"/>
              <a:ext cx="797" cy="1"/>
            </a:xfrm>
            <a:prstGeom prst="line">
              <a:avLst/>
            </a:prstGeom>
            <a:ln w="0" cap="flat" cmpd="sng">
              <a:solidFill>
                <a:srgbClr val="000000"/>
              </a:solidFill>
              <a:prstDash val="solid"/>
              <a:headEnd type="none" w="med" len="med"/>
              <a:tailEnd type="none" w="med" len="med"/>
            </a:ln>
          </p:spPr>
        </p:sp>
        <p:sp>
          <p:nvSpPr>
            <p:cNvPr id="9249" name="Rectangle 111"/>
            <p:cNvSpPr/>
            <p:nvPr/>
          </p:nvSpPr>
          <p:spPr>
            <a:xfrm>
              <a:off x="3759" y="193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50" name="Line 112"/>
            <p:cNvSpPr/>
            <p:nvPr/>
          </p:nvSpPr>
          <p:spPr>
            <a:xfrm>
              <a:off x="3759" y="1936"/>
              <a:ext cx="17" cy="1"/>
            </a:xfrm>
            <a:prstGeom prst="line">
              <a:avLst/>
            </a:prstGeom>
            <a:ln w="0" cap="flat" cmpd="sng">
              <a:solidFill>
                <a:srgbClr val="000000"/>
              </a:solidFill>
              <a:prstDash val="solid"/>
              <a:headEnd type="none" w="med" len="med"/>
              <a:tailEnd type="none" w="med" len="med"/>
            </a:ln>
          </p:spPr>
        </p:sp>
        <p:sp>
          <p:nvSpPr>
            <p:cNvPr id="9251" name="Line 113"/>
            <p:cNvSpPr/>
            <p:nvPr/>
          </p:nvSpPr>
          <p:spPr>
            <a:xfrm>
              <a:off x="3759" y="1936"/>
              <a:ext cx="1" cy="17"/>
            </a:xfrm>
            <a:prstGeom prst="line">
              <a:avLst/>
            </a:prstGeom>
            <a:ln w="0" cap="flat" cmpd="sng">
              <a:solidFill>
                <a:srgbClr val="000000"/>
              </a:solidFill>
              <a:prstDash val="solid"/>
              <a:headEnd type="none" w="med" len="med"/>
              <a:tailEnd type="none" w="med" len="med"/>
            </a:ln>
          </p:spPr>
        </p:sp>
        <p:sp>
          <p:nvSpPr>
            <p:cNvPr id="9252" name="Rectangle 114"/>
            <p:cNvSpPr/>
            <p:nvPr/>
          </p:nvSpPr>
          <p:spPr>
            <a:xfrm>
              <a:off x="3776" y="1936"/>
              <a:ext cx="78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53" name="Line 115"/>
            <p:cNvSpPr/>
            <p:nvPr/>
          </p:nvSpPr>
          <p:spPr>
            <a:xfrm>
              <a:off x="3776" y="1936"/>
              <a:ext cx="787" cy="1"/>
            </a:xfrm>
            <a:prstGeom prst="line">
              <a:avLst/>
            </a:prstGeom>
            <a:ln w="0" cap="flat" cmpd="sng">
              <a:solidFill>
                <a:srgbClr val="000000"/>
              </a:solidFill>
              <a:prstDash val="solid"/>
              <a:headEnd type="none" w="med" len="med"/>
              <a:tailEnd type="none" w="med" len="med"/>
            </a:ln>
          </p:spPr>
        </p:sp>
        <p:sp>
          <p:nvSpPr>
            <p:cNvPr id="9254" name="Rectangle 116"/>
            <p:cNvSpPr/>
            <p:nvPr/>
          </p:nvSpPr>
          <p:spPr>
            <a:xfrm>
              <a:off x="4563" y="193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55" name="Line 117"/>
            <p:cNvSpPr/>
            <p:nvPr/>
          </p:nvSpPr>
          <p:spPr>
            <a:xfrm>
              <a:off x="4563" y="1936"/>
              <a:ext cx="17" cy="1"/>
            </a:xfrm>
            <a:prstGeom prst="line">
              <a:avLst/>
            </a:prstGeom>
            <a:ln w="0" cap="flat" cmpd="sng">
              <a:solidFill>
                <a:srgbClr val="000000"/>
              </a:solidFill>
              <a:prstDash val="solid"/>
              <a:headEnd type="none" w="med" len="med"/>
              <a:tailEnd type="none" w="med" len="med"/>
            </a:ln>
          </p:spPr>
        </p:sp>
        <p:sp>
          <p:nvSpPr>
            <p:cNvPr id="9256" name="Line 118"/>
            <p:cNvSpPr/>
            <p:nvPr/>
          </p:nvSpPr>
          <p:spPr>
            <a:xfrm>
              <a:off x="4563" y="1936"/>
              <a:ext cx="1" cy="17"/>
            </a:xfrm>
            <a:prstGeom prst="line">
              <a:avLst/>
            </a:prstGeom>
            <a:ln w="0" cap="flat" cmpd="sng">
              <a:solidFill>
                <a:srgbClr val="000000"/>
              </a:solidFill>
              <a:prstDash val="solid"/>
              <a:headEnd type="none" w="med" len="med"/>
              <a:tailEnd type="none" w="med" len="med"/>
            </a:ln>
          </p:spPr>
        </p:sp>
        <p:sp>
          <p:nvSpPr>
            <p:cNvPr id="9257" name="Rectangle 119"/>
            <p:cNvSpPr/>
            <p:nvPr/>
          </p:nvSpPr>
          <p:spPr>
            <a:xfrm>
              <a:off x="4580" y="1936"/>
              <a:ext cx="792"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58" name="Line 120"/>
            <p:cNvSpPr/>
            <p:nvPr/>
          </p:nvSpPr>
          <p:spPr>
            <a:xfrm>
              <a:off x="4580" y="1936"/>
              <a:ext cx="792" cy="1"/>
            </a:xfrm>
            <a:prstGeom prst="line">
              <a:avLst/>
            </a:prstGeom>
            <a:ln w="0" cap="flat" cmpd="sng">
              <a:solidFill>
                <a:srgbClr val="000000"/>
              </a:solidFill>
              <a:prstDash val="solid"/>
              <a:headEnd type="none" w="med" len="med"/>
              <a:tailEnd type="none" w="med" len="med"/>
            </a:ln>
          </p:spPr>
        </p:sp>
        <p:sp>
          <p:nvSpPr>
            <p:cNvPr id="9259" name="Rectangle 121"/>
            <p:cNvSpPr/>
            <p:nvPr/>
          </p:nvSpPr>
          <p:spPr>
            <a:xfrm>
              <a:off x="3759" y="195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60" name="Line 122"/>
            <p:cNvSpPr/>
            <p:nvPr/>
          </p:nvSpPr>
          <p:spPr>
            <a:xfrm>
              <a:off x="3759" y="1953"/>
              <a:ext cx="1" cy="449"/>
            </a:xfrm>
            <a:prstGeom prst="line">
              <a:avLst/>
            </a:prstGeom>
            <a:ln w="0" cap="flat" cmpd="sng">
              <a:solidFill>
                <a:srgbClr val="000000"/>
              </a:solidFill>
              <a:prstDash val="solid"/>
              <a:headEnd type="none" w="med" len="med"/>
              <a:tailEnd type="none" w="med" len="med"/>
            </a:ln>
          </p:spPr>
        </p:sp>
        <p:sp>
          <p:nvSpPr>
            <p:cNvPr id="9261" name="Rectangle 123"/>
            <p:cNvSpPr/>
            <p:nvPr/>
          </p:nvSpPr>
          <p:spPr>
            <a:xfrm>
              <a:off x="4563" y="195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62" name="Line 124"/>
            <p:cNvSpPr/>
            <p:nvPr/>
          </p:nvSpPr>
          <p:spPr>
            <a:xfrm>
              <a:off x="4563" y="1953"/>
              <a:ext cx="1" cy="449"/>
            </a:xfrm>
            <a:prstGeom prst="line">
              <a:avLst/>
            </a:prstGeom>
            <a:ln w="0" cap="flat" cmpd="sng">
              <a:solidFill>
                <a:srgbClr val="000000"/>
              </a:solidFill>
              <a:prstDash val="solid"/>
              <a:headEnd type="none" w="med" len="med"/>
              <a:tailEnd type="none" w="med" len="med"/>
            </a:ln>
          </p:spPr>
        </p:sp>
        <p:sp>
          <p:nvSpPr>
            <p:cNvPr id="9263" name="Rectangle 125"/>
            <p:cNvSpPr/>
            <p:nvPr/>
          </p:nvSpPr>
          <p:spPr>
            <a:xfrm>
              <a:off x="3209" y="2483"/>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0V</a:t>
              </a:r>
              <a:endParaRPr lang="en-US" altLang="zh-CN" sz="2800" b="1" dirty="0">
                <a:latin typeface="Times New Roman" panose="02020603050405020304" pitchFamily="18" charset="0"/>
              </a:endParaRPr>
            </a:p>
          </p:txBody>
        </p:sp>
        <p:sp>
          <p:nvSpPr>
            <p:cNvPr id="9264" name="Rectangle 126"/>
            <p:cNvSpPr/>
            <p:nvPr/>
          </p:nvSpPr>
          <p:spPr>
            <a:xfrm>
              <a:off x="4013" y="2483"/>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3V</a:t>
              </a:r>
              <a:endParaRPr lang="en-US" altLang="zh-CN" sz="2800" b="1" dirty="0">
                <a:latin typeface="Times New Roman" panose="02020603050405020304" pitchFamily="18" charset="0"/>
              </a:endParaRPr>
            </a:p>
          </p:txBody>
        </p:sp>
        <p:sp>
          <p:nvSpPr>
            <p:cNvPr id="9265" name="Rectangle 127"/>
            <p:cNvSpPr/>
            <p:nvPr/>
          </p:nvSpPr>
          <p:spPr>
            <a:xfrm>
              <a:off x="4718" y="2483"/>
              <a:ext cx="44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0.7V</a:t>
              </a:r>
              <a:endParaRPr lang="en-US" altLang="zh-CN" sz="2800" b="1" dirty="0">
                <a:latin typeface="Times New Roman" panose="02020603050405020304" pitchFamily="18" charset="0"/>
              </a:endParaRPr>
            </a:p>
          </p:txBody>
        </p:sp>
        <p:sp>
          <p:nvSpPr>
            <p:cNvPr id="9266" name="Rectangle 128"/>
            <p:cNvSpPr/>
            <p:nvPr/>
          </p:nvSpPr>
          <p:spPr>
            <a:xfrm>
              <a:off x="3759" y="240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67" name="Line 129"/>
            <p:cNvSpPr/>
            <p:nvPr/>
          </p:nvSpPr>
          <p:spPr>
            <a:xfrm>
              <a:off x="3759" y="2402"/>
              <a:ext cx="1" cy="449"/>
            </a:xfrm>
            <a:prstGeom prst="line">
              <a:avLst/>
            </a:prstGeom>
            <a:ln w="0" cap="flat" cmpd="sng">
              <a:solidFill>
                <a:srgbClr val="000000"/>
              </a:solidFill>
              <a:prstDash val="solid"/>
              <a:headEnd type="none" w="med" len="med"/>
              <a:tailEnd type="none" w="med" len="med"/>
            </a:ln>
          </p:spPr>
        </p:sp>
        <p:sp>
          <p:nvSpPr>
            <p:cNvPr id="9268" name="Rectangle 130"/>
            <p:cNvSpPr/>
            <p:nvPr/>
          </p:nvSpPr>
          <p:spPr>
            <a:xfrm>
              <a:off x="4563" y="240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69" name="Line 131"/>
            <p:cNvSpPr/>
            <p:nvPr/>
          </p:nvSpPr>
          <p:spPr>
            <a:xfrm>
              <a:off x="4563" y="2402"/>
              <a:ext cx="1" cy="449"/>
            </a:xfrm>
            <a:prstGeom prst="line">
              <a:avLst/>
            </a:prstGeom>
            <a:ln w="0" cap="flat" cmpd="sng">
              <a:solidFill>
                <a:srgbClr val="000000"/>
              </a:solidFill>
              <a:prstDash val="solid"/>
              <a:headEnd type="none" w="med" len="med"/>
              <a:tailEnd type="none" w="med" len="med"/>
            </a:ln>
          </p:spPr>
        </p:sp>
        <p:sp>
          <p:nvSpPr>
            <p:cNvPr id="9270" name="Rectangle 132"/>
            <p:cNvSpPr/>
            <p:nvPr/>
          </p:nvSpPr>
          <p:spPr>
            <a:xfrm>
              <a:off x="3209" y="2932"/>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3V</a:t>
              </a:r>
              <a:endParaRPr lang="en-US" altLang="zh-CN" sz="2800" b="1" dirty="0">
                <a:latin typeface="Times New Roman" panose="02020603050405020304" pitchFamily="18" charset="0"/>
              </a:endParaRPr>
            </a:p>
          </p:txBody>
        </p:sp>
        <p:sp>
          <p:nvSpPr>
            <p:cNvPr id="9271" name="Rectangle 133"/>
            <p:cNvSpPr/>
            <p:nvPr/>
          </p:nvSpPr>
          <p:spPr>
            <a:xfrm>
              <a:off x="4013" y="2932"/>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0V</a:t>
              </a:r>
              <a:endParaRPr lang="en-US" altLang="zh-CN" sz="2800" b="1" dirty="0">
                <a:latin typeface="Times New Roman" panose="02020603050405020304" pitchFamily="18" charset="0"/>
              </a:endParaRPr>
            </a:p>
          </p:txBody>
        </p:sp>
        <p:sp>
          <p:nvSpPr>
            <p:cNvPr id="9272" name="Rectangle 134"/>
            <p:cNvSpPr/>
            <p:nvPr/>
          </p:nvSpPr>
          <p:spPr>
            <a:xfrm>
              <a:off x="4718" y="2932"/>
              <a:ext cx="44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0.7V</a:t>
              </a:r>
              <a:endParaRPr lang="en-US" altLang="zh-CN" sz="2800" b="1" dirty="0">
                <a:latin typeface="Times New Roman" panose="02020603050405020304" pitchFamily="18" charset="0"/>
              </a:endParaRPr>
            </a:p>
          </p:txBody>
        </p:sp>
        <p:sp>
          <p:nvSpPr>
            <p:cNvPr id="9273" name="Rectangle 135"/>
            <p:cNvSpPr/>
            <p:nvPr/>
          </p:nvSpPr>
          <p:spPr>
            <a:xfrm>
              <a:off x="3759" y="285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74" name="Line 136"/>
            <p:cNvSpPr/>
            <p:nvPr/>
          </p:nvSpPr>
          <p:spPr>
            <a:xfrm>
              <a:off x="3759" y="2851"/>
              <a:ext cx="1" cy="449"/>
            </a:xfrm>
            <a:prstGeom prst="line">
              <a:avLst/>
            </a:prstGeom>
            <a:ln w="0" cap="flat" cmpd="sng">
              <a:solidFill>
                <a:srgbClr val="000000"/>
              </a:solidFill>
              <a:prstDash val="solid"/>
              <a:headEnd type="none" w="med" len="med"/>
              <a:tailEnd type="none" w="med" len="med"/>
            </a:ln>
          </p:spPr>
        </p:sp>
        <p:sp>
          <p:nvSpPr>
            <p:cNvPr id="9275" name="Rectangle 137"/>
            <p:cNvSpPr/>
            <p:nvPr/>
          </p:nvSpPr>
          <p:spPr>
            <a:xfrm>
              <a:off x="4563" y="285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76" name="Line 138"/>
            <p:cNvSpPr/>
            <p:nvPr/>
          </p:nvSpPr>
          <p:spPr>
            <a:xfrm>
              <a:off x="4563" y="2851"/>
              <a:ext cx="1" cy="449"/>
            </a:xfrm>
            <a:prstGeom prst="line">
              <a:avLst/>
            </a:prstGeom>
            <a:ln w="0" cap="flat" cmpd="sng">
              <a:solidFill>
                <a:srgbClr val="000000"/>
              </a:solidFill>
              <a:prstDash val="solid"/>
              <a:headEnd type="none" w="med" len="med"/>
              <a:tailEnd type="none" w="med" len="med"/>
            </a:ln>
          </p:spPr>
        </p:sp>
        <p:sp>
          <p:nvSpPr>
            <p:cNvPr id="9277" name="Rectangle 139"/>
            <p:cNvSpPr/>
            <p:nvPr/>
          </p:nvSpPr>
          <p:spPr>
            <a:xfrm>
              <a:off x="3209" y="3378"/>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3V</a:t>
              </a:r>
              <a:endParaRPr lang="en-US" altLang="zh-CN" sz="2800" b="1" dirty="0">
                <a:latin typeface="Times New Roman" panose="02020603050405020304" pitchFamily="18" charset="0"/>
              </a:endParaRPr>
            </a:p>
          </p:txBody>
        </p:sp>
        <p:sp>
          <p:nvSpPr>
            <p:cNvPr id="9278" name="Rectangle 140"/>
            <p:cNvSpPr/>
            <p:nvPr/>
          </p:nvSpPr>
          <p:spPr>
            <a:xfrm>
              <a:off x="4013" y="3378"/>
              <a:ext cx="27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3V</a:t>
              </a:r>
              <a:endParaRPr lang="en-US" altLang="zh-CN" sz="2800" b="1" dirty="0">
                <a:latin typeface="Times New Roman" panose="02020603050405020304" pitchFamily="18" charset="0"/>
              </a:endParaRPr>
            </a:p>
          </p:txBody>
        </p:sp>
        <p:sp>
          <p:nvSpPr>
            <p:cNvPr id="9279" name="Rectangle 141"/>
            <p:cNvSpPr/>
            <p:nvPr/>
          </p:nvSpPr>
          <p:spPr>
            <a:xfrm>
              <a:off x="4718" y="3378"/>
              <a:ext cx="44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3.7V</a:t>
              </a:r>
              <a:endParaRPr lang="en-US" altLang="zh-CN" sz="2800" b="1" dirty="0">
                <a:latin typeface="Times New Roman" panose="02020603050405020304" pitchFamily="18" charset="0"/>
              </a:endParaRPr>
            </a:p>
          </p:txBody>
        </p:sp>
        <p:sp>
          <p:nvSpPr>
            <p:cNvPr id="9280" name="Rectangle 142"/>
            <p:cNvSpPr/>
            <p:nvPr/>
          </p:nvSpPr>
          <p:spPr>
            <a:xfrm>
              <a:off x="2962" y="3747"/>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81" name="Line 143"/>
            <p:cNvSpPr/>
            <p:nvPr/>
          </p:nvSpPr>
          <p:spPr>
            <a:xfrm>
              <a:off x="2962" y="3747"/>
              <a:ext cx="797" cy="1"/>
            </a:xfrm>
            <a:prstGeom prst="line">
              <a:avLst/>
            </a:prstGeom>
            <a:ln w="0" cap="flat" cmpd="sng">
              <a:solidFill>
                <a:srgbClr val="000000"/>
              </a:solidFill>
              <a:prstDash val="solid"/>
              <a:headEnd type="none" w="med" len="med"/>
              <a:tailEnd type="none" w="med" len="med"/>
            </a:ln>
          </p:spPr>
        </p:sp>
        <p:sp>
          <p:nvSpPr>
            <p:cNvPr id="9282" name="Rectangle 144"/>
            <p:cNvSpPr/>
            <p:nvPr/>
          </p:nvSpPr>
          <p:spPr>
            <a:xfrm>
              <a:off x="3759" y="329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83" name="Line 145"/>
            <p:cNvSpPr/>
            <p:nvPr/>
          </p:nvSpPr>
          <p:spPr>
            <a:xfrm>
              <a:off x="3759" y="3298"/>
              <a:ext cx="1" cy="449"/>
            </a:xfrm>
            <a:prstGeom prst="line">
              <a:avLst/>
            </a:prstGeom>
            <a:ln w="0" cap="flat" cmpd="sng">
              <a:solidFill>
                <a:srgbClr val="000000"/>
              </a:solidFill>
              <a:prstDash val="solid"/>
              <a:headEnd type="none" w="med" len="med"/>
              <a:tailEnd type="none" w="med" len="med"/>
            </a:ln>
          </p:spPr>
        </p:sp>
        <p:sp>
          <p:nvSpPr>
            <p:cNvPr id="9284" name="Rectangle 146"/>
            <p:cNvSpPr/>
            <p:nvPr/>
          </p:nvSpPr>
          <p:spPr>
            <a:xfrm>
              <a:off x="3759" y="374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85" name="Line 147"/>
            <p:cNvSpPr/>
            <p:nvPr/>
          </p:nvSpPr>
          <p:spPr>
            <a:xfrm>
              <a:off x="3759" y="3747"/>
              <a:ext cx="23" cy="1"/>
            </a:xfrm>
            <a:prstGeom prst="line">
              <a:avLst/>
            </a:prstGeom>
            <a:ln w="0" cap="flat" cmpd="sng">
              <a:solidFill>
                <a:srgbClr val="000000"/>
              </a:solidFill>
              <a:prstDash val="solid"/>
              <a:headEnd type="none" w="med" len="med"/>
              <a:tailEnd type="none" w="med" len="med"/>
            </a:ln>
          </p:spPr>
        </p:sp>
        <p:sp>
          <p:nvSpPr>
            <p:cNvPr id="9286" name="Line 148"/>
            <p:cNvSpPr/>
            <p:nvPr/>
          </p:nvSpPr>
          <p:spPr>
            <a:xfrm>
              <a:off x="3759" y="3747"/>
              <a:ext cx="1" cy="23"/>
            </a:xfrm>
            <a:prstGeom prst="line">
              <a:avLst/>
            </a:prstGeom>
            <a:ln w="0" cap="flat" cmpd="sng">
              <a:solidFill>
                <a:srgbClr val="000000"/>
              </a:solidFill>
              <a:prstDash val="solid"/>
              <a:headEnd type="none" w="med" len="med"/>
              <a:tailEnd type="none" w="med" len="med"/>
            </a:ln>
          </p:spPr>
        </p:sp>
        <p:sp>
          <p:nvSpPr>
            <p:cNvPr id="9287" name="Rectangle 149"/>
            <p:cNvSpPr/>
            <p:nvPr/>
          </p:nvSpPr>
          <p:spPr>
            <a:xfrm>
              <a:off x="3782" y="3747"/>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88" name="Line 150"/>
            <p:cNvSpPr/>
            <p:nvPr/>
          </p:nvSpPr>
          <p:spPr>
            <a:xfrm>
              <a:off x="3782" y="3747"/>
              <a:ext cx="781" cy="1"/>
            </a:xfrm>
            <a:prstGeom prst="line">
              <a:avLst/>
            </a:prstGeom>
            <a:ln w="0" cap="flat" cmpd="sng">
              <a:solidFill>
                <a:srgbClr val="000000"/>
              </a:solidFill>
              <a:prstDash val="solid"/>
              <a:headEnd type="none" w="med" len="med"/>
              <a:tailEnd type="none" w="med" len="med"/>
            </a:ln>
          </p:spPr>
        </p:sp>
        <p:sp>
          <p:nvSpPr>
            <p:cNvPr id="9289" name="Rectangle 151"/>
            <p:cNvSpPr/>
            <p:nvPr/>
          </p:nvSpPr>
          <p:spPr>
            <a:xfrm>
              <a:off x="4563" y="329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90" name="Line 152"/>
            <p:cNvSpPr/>
            <p:nvPr/>
          </p:nvSpPr>
          <p:spPr>
            <a:xfrm>
              <a:off x="4563" y="3298"/>
              <a:ext cx="1" cy="449"/>
            </a:xfrm>
            <a:prstGeom prst="line">
              <a:avLst/>
            </a:prstGeom>
            <a:ln w="0" cap="flat" cmpd="sng">
              <a:solidFill>
                <a:srgbClr val="000000"/>
              </a:solidFill>
              <a:prstDash val="solid"/>
              <a:headEnd type="none" w="med" len="med"/>
              <a:tailEnd type="none" w="med" len="med"/>
            </a:ln>
          </p:spPr>
        </p:sp>
        <p:sp>
          <p:nvSpPr>
            <p:cNvPr id="9291" name="Rectangle 153"/>
            <p:cNvSpPr/>
            <p:nvPr/>
          </p:nvSpPr>
          <p:spPr>
            <a:xfrm>
              <a:off x="4563" y="374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92" name="Line 154"/>
            <p:cNvSpPr/>
            <p:nvPr/>
          </p:nvSpPr>
          <p:spPr>
            <a:xfrm>
              <a:off x="4563" y="3747"/>
              <a:ext cx="23" cy="1"/>
            </a:xfrm>
            <a:prstGeom prst="line">
              <a:avLst/>
            </a:prstGeom>
            <a:ln w="0" cap="flat" cmpd="sng">
              <a:solidFill>
                <a:srgbClr val="000000"/>
              </a:solidFill>
              <a:prstDash val="solid"/>
              <a:headEnd type="none" w="med" len="med"/>
              <a:tailEnd type="none" w="med" len="med"/>
            </a:ln>
          </p:spPr>
        </p:sp>
        <p:sp>
          <p:nvSpPr>
            <p:cNvPr id="9293" name="Line 155"/>
            <p:cNvSpPr/>
            <p:nvPr/>
          </p:nvSpPr>
          <p:spPr>
            <a:xfrm>
              <a:off x="4563" y="3747"/>
              <a:ext cx="1" cy="23"/>
            </a:xfrm>
            <a:prstGeom prst="line">
              <a:avLst/>
            </a:prstGeom>
            <a:ln w="0" cap="flat" cmpd="sng">
              <a:solidFill>
                <a:srgbClr val="000000"/>
              </a:solidFill>
              <a:prstDash val="solid"/>
              <a:headEnd type="none" w="med" len="med"/>
              <a:tailEnd type="none" w="med" len="med"/>
            </a:ln>
          </p:spPr>
        </p:sp>
        <p:sp>
          <p:nvSpPr>
            <p:cNvPr id="9294" name="Rectangle 156"/>
            <p:cNvSpPr/>
            <p:nvPr/>
          </p:nvSpPr>
          <p:spPr>
            <a:xfrm>
              <a:off x="4586" y="3747"/>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9295" name="Line 157"/>
            <p:cNvSpPr/>
            <p:nvPr/>
          </p:nvSpPr>
          <p:spPr>
            <a:xfrm>
              <a:off x="4586" y="3747"/>
              <a:ext cx="786" cy="1"/>
            </a:xfrm>
            <a:prstGeom prst="line">
              <a:avLst/>
            </a:prstGeom>
            <a:ln w="0" cap="flat" cmpd="sng">
              <a:solidFill>
                <a:srgbClr val="000000"/>
              </a:solidFill>
              <a:prstDash val="solid"/>
              <a:headEnd type="none" w="med" len="med"/>
              <a:tailEnd type="none" w="med" len="med"/>
            </a:ln>
          </p:spPr>
        </p:sp>
      </p:grpSp>
      <p:sp>
        <p:nvSpPr>
          <p:cNvPr id="9224" name="Text Box 158"/>
          <p:cNvSpPr txBox="1"/>
          <p:nvPr/>
        </p:nvSpPr>
        <p:spPr>
          <a:xfrm>
            <a:off x="5791200" y="323850"/>
            <a:ext cx="173355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功能表</a:t>
            </a:r>
            <a:endParaRPr lang="zh-CN" altLang="en-US" sz="2800" b="1"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4810"/>
                                        </p:tgtEl>
                                        <p:attrNameLst>
                                          <p:attrName>style.visibility</p:attrName>
                                        </p:attrNameLst>
                                      </p:cBhvr>
                                      <p:to>
                                        <p:strVal val="visible"/>
                                      </p:to>
                                    </p:set>
                                    <p:animEffect transition="in" filter="blinds(horizontal)">
                                      <p:cBhvr>
                                        <p:cTn id="7" dur="500"/>
                                        <p:tgtEl>
                                          <p:spTgt spid="2448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4738"/>
                                        </p:tgtEl>
                                        <p:attrNameLst>
                                          <p:attrName>style.visibility</p:attrName>
                                        </p:attrNameLst>
                                      </p:cBhvr>
                                      <p:to>
                                        <p:strVal val="visible"/>
                                      </p:to>
                                    </p:set>
                                    <p:animEffect transition="in" filter="blinds(horizontal)">
                                      <p:cBhvr>
                                        <p:cTn id="12" dur="500"/>
                                        <p:tgtEl>
                                          <p:spTgt spid="2447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4811"/>
                                        </p:tgtEl>
                                        <p:attrNameLst>
                                          <p:attrName>style.visibility</p:attrName>
                                        </p:attrNameLst>
                                      </p:cBhvr>
                                      <p:to>
                                        <p:strVal val="visible"/>
                                      </p:to>
                                    </p:set>
                                    <p:animEffect transition="in" filter="blinds(horizontal)">
                                      <p:cBhvr>
                                        <p:cTn id="17" dur="500"/>
                                        <p:tgtEl>
                                          <p:spTgt spid="2448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4812"/>
                                        </p:tgtEl>
                                        <p:attrNameLst>
                                          <p:attrName>style.visibility</p:attrName>
                                        </p:attrNameLst>
                                      </p:cBhvr>
                                      <p:to>
                                        <p:strVal val="visible"/>
                                      </p:to>
                                    </p:set>
                                    <p:animEffect transition="in" filter="blinds(horizontal)">
                                      <p:cBhvr>
                                        <p:cTn id="22" dur="500"/>
                                        <p:tgtEl>
                                          <p:spTgt spid="2448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4895"/>
                                        </p:tgtEl>
                                        <p:attrNameLst>
                                          <p:attrName>style.visibility</p:attrName>
                                        </p:attrNameLst>
                                      </p:cBhvr>
                                      <p:to>
                                        <p:strVal val="visible"/>
                                      </p:to>
                                    </p:set>
                                    <p:animEffect transition="in" filter="blinds(horizontal)">
                                      <p:cBhvr>
                                        <p:cTn id="27" dur="500"/>
                                        <p:tgtEl>
                                          <p:spTgt spid="244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10" grpId="0"/>
      <p:bldP spid="244811" grpId="0"/>
      <p:bldP spid="2448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p:nvPr/>
        </p:nvSpPr>
        <p:spPr>
          <a:xfrm>
            <a:off x="1409700" y="522288"/>
            <a:ext cx="4110038" cy="519112"/>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二极管或门</a:t>
            </a:r>
            <a:endParaRPr lang="zh-CN" altLang="en-US" sz="2800" b="1" dirty="0">
              <a:latin typeface="Times New Roman" panose="02020603050405020304" pitchFamily="18" charset="0"/>
            </a:endParaRPr>
          </a:p>
        </p:txBody>
      </p:sp>
      <p:sp>
        <p:nvSpPr>
          <p:cNvPr id="245763" name="Text Box 3"/>
          <p:cNvSpPr txBox="1"/>
          <p:nvPr/>
        </p:nvSpPr>
        <p:spPr>
          <a:xfrm>
            <a:off x="6176963" y="1393825"/>
            <a:ext cx="17335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rPr>
              <a:t>功能表</a:t>
            </a:r>
            <a:endParaRPr lang="zh-CN" altLang="en-US" sz="2400" b="1" dirty="0">
              <a:latin typeface="Times New Roman" panose="02020603050405020304" pitchFamily="18" charset="0"/>
            </a:endParaRPr>
          </a:p>
        </p:txBody>
      </p:sp>
      <p:sp>
        <p:nvSpPr>
          <p:cNvPr id="10244" name="Text Box 5"/>
          <p:cNvSpPr txBox="1"/>
          <p:nvPr/>
        </p:nvSpPr>
        <p:spPr>
          <a:xfrm>
            <a:off x="2628900" y="1555750"/>
            <a:ext cx="6350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10245" name="Line 7"/>
          <p:cNvSpPr/>
          <p:nvPr/>
        </p:nvSpPr>
        <p:spPr>
          <a:xfrm flipV="1">
            <a:off x="3581400" y="2343150"/>
            <a:ext cx="896938" cy="19050"/>
          </a:xfrm>
          <a:prstGeom prst="line">
            <a:avLst/>
          </a:prstGeom>
          <a:ln w="38100" cap="flat" cmpd="sng">
            <a:solidFill>
              <a:schemeClr val="tx1"/>
            </a:solidFill>
            <a:prstDash val="solid"/>
            <a:headEnd type="none" w="med" len="med"/>
            <a:tailEnd type="none" w="sm" len="lg"/>
          </a:ln>
        </p:spPr>
      </p:sp>
      <p:sp>
        <p:nvSpPr>
          <p:cNvPr id="10246" name="Rectangle 8"/>
          <p:cNvSpPr/>
          <p:nvPr/>
        </p:nvSpPr>
        <p:spPr>
          <a:xfrm>
            <a:off x="3421063" y="3911600"/>
            <a:ext cx="260350" cy="80327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0247" name="Text Box 9"/>
          <p:cNvSpPr txBox="1"/>
          <p:nvPr/>
        </p:nvSpPr>
        <p:spPr>
          <a:xfrm>
            <a:off x="4427538" y="1838325"/>
            <a:ext cx="47625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Y</a:t>
            </a:r>
            <a:endParaRPr lang="en-US" altLang="zh-CN" b="1" dirty="0">
              <a:latin typeface="Times New Roman" panose="02020603050405020304" pitchFamily="18" charset="0"/>
              <a:ea typeface="楷体_GB2312" pitchFamily="49" charset="-122"/>
            </a:endParaRPr>
          </a:p>
        </p:txBody>
      </p:sp>
      <p:grpSp>
        <p:nvGrpSpPr>
          <p:cNvPr id="10248" name="Group 10"/>
          <p:cNvGrpSpPr/>
          <p:nvPr/>
        </p:nvGrpSpPr>
        <p:grpSpPr>
          <a:xfrm flipH="1">
            <a:off x="2209800" y="3160713"/>
            <a:ext cx="1371600" cy="609600"/>
            <a:chOff x="1236" y="1638"/>
            <a:chExt cx="864" cy="384"/>
          </a:xfrm>
        </p:grpSpPr>
        <p:sp>
          <p:nvSpPr>
            <p:cNvPr id="10336" name="Line 11"/>
            <p:cNvSpPr/>
            <p:nvPr/>
          </p:nvSpPr>
          <p:spPr>
            <a:xfrm flipH="1">
              <a:off x="1488" y="1638"/>
              <a:ext cx="1" cy="384"/>
            </a:xfrm>
            <a:prstGeom prst="line">
              <a:avLst/>
            </a:prstGeom>
            <a:ln w="38100" cap="flat" cmpd="sng">
              <a:solidFill>
                <a:schemeClr val="tx1"/>
              </a:solidFill>
              <a:prstDash val="solid"/>
              <a:headEnd type="none" w="med" len="med"/>
              <a:tailEnd type="none" w="sm" len="lg"/>
            </a:ln>
          </p:spPr>
        </p:sp>
        <p:sp>
          <p:nvSpPr>
            <p:cNvPr id="10337" name="AutoShape 12"/>
            <p:cNvSpPr/>
            <p:nvPr/>
          </p:nvSpPr>
          <p:spPr>
            <a:xfrm rot="-5400000" flipH="1">
              <a:off x="1446" y="1698"/>
              <a:ext cx="372" cy="264"/>
            </a:xfrm>
            <a:prstGeom prst="triangle">
              <a:avLst>
                <a:gd name="adj" fmla="val 50000"/>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38" name="Line 13"/>
            <p:cNvSpPr/>
            <p:nvPr/>
          </p:nvSpPr>
          <p:spPr>
            <a:xfrm>
              <a:off x="1236" y="1830"/>
              <a:ext cx="864" cy="1"/>
            </a:xfrm>
            <a:prstGeom prst="line">
              <a:avLst/>
            </a:prstGeom>
            <a:ln w="38100" cap="flat" cmpd="sng">
              <a:solidFill>
                <a:schemeClr val="tx1"/>
              </a:solidFill>
              <a:prstDash val="solid"/>
              <a:headEnd type="none" w="med" len="med"/>
              <a:tailEnd type="none" w="sm" len="lg"/>
            </a:ln>
          </p:spPr>
        </p:sp>
      </p:grpSp>
      <p:grpSp>
        <p:nvGrpSpPr>
          <p:cNvPr id="10249" name="Group 14"/>
          <p:cNvGrpSpPr/>
          <p:nvPr/>
        </p:nvGrpSpPr>
        <p:grpSpPr>
          <a:xfrm flipH="1">
            <a:off x="2174875" y="2063750"/>
            <a:ext cx="1371600" cy="609600"/>
            <a:chOff x="1236" y="1638"/>
            <a:chExt cx="864" cy="384"/>
          </a:xfrm>
        </p:grpSpPr>
        <p:sp>
          <p:nvSpPr>
            <p:cNvPr id="10333" name="Line 15"/>
            <p:cNvSpPr/>
            <p:nvPr/>
          </p:nvSpPr>
          <p:spPr>
            <a:xfrm flipH="1">
              <a:off x="1488" y="1638"/>
              <a:ext cx="1" cy="384"/>
            </a:xfrm>
            <a:prstGeom prst="line">
              <a:avLst/>
            </a:prstGeom>
            <a:ln w="38100" cap="flat" cmpd="sng">
              <a:solidFill>
                <a:schemeClr val="tx1"/>
              </a:solidFill>
              <a:prstDash val="solid"/>
              <a:headEnd type="none" w="med" len="med"/>
              <a:tailEnd type="none" w="sm" len="lg"/>
            </a:ln>
          </p:spPr>
        </p:sp>
        <p:sp>
          <p:nvSpPr>
            <p:cNvPr id="10334" name="AutoShape 16"/>
            <p:cNvSpPr/>
            <p:nvPr/>
          </p:nvSpPr>
          <p:spPr>
            <a:xfrm rot="-5400000" flipH="1">
              <a:off x="1446" y="1698"/>
              <a:ext cx="372" cy="264"/>
            </a:xfrm>
            <a:prstGeom prst="triangle">
              <a:avLst>
                <a:gd name="adj" fmla="val 50000"/>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35" name="Line 17"/>
            <p:cNvSpPr/>
            <p:nvPr/>
          </p:nvSpPr>
          <p:spPr>
            <a:xfrm>
              <a:off x="1236" y="1830"/>
              <a:ext cx="864" cy="1"/>
            </a:xfrm>
            <a:prstGeom prst="line">
              <a:avLst/>
            </a:prstGeom>
            <a:ln w="38100" cap="flat" cmpd="sng">
              <a:solidFill>
                <a:schemeClr val="tx1"/>
              </a:solidFill>
              <a:prstDash val="solid"/>
              <a:headEnd type="none" w="med" len="med"/>
              <a:tailEnd type="none" w="sm" len="lg"/>
            </a:ln>
          </p:spPr>
        </p:sp>
      </p:grpSp>
      <p:sp>
        <p:nvSpPr>
          <p:cNvPr id="10250" name="Line 18"/>
          <p:cNvSpPr/>
          <p:nvPr/>
        </p:nvSpPr>
        <p:spPr>
          <a:xfrm flipH="1" flipV="1">
            <a:off x="3552825" y="2354263"/>
            <a:ext cx="0" cy="1106487"/>
          </a:xfrm>
          <a:prstGeom prst="line">
            <a:avLst/>
          </a:prstGeom>
          <a:ln w="38100" cap="flat" cmpd="sng">
            <a:solidFill>
              <a:schemeClr val="tx1"/>
            </a:solidFill>
            <a:prstDash val="solid"/>
            <a:headEnd type="none" w="med" len="med"/>
            <a:tailEnd type="none" w="sm" len="lg"/>
          </a:ln>
        </p:spPr>
      </p:sp>
      <p:sp>
        <p:nvSpPr>
          <p:cNvPr id="10251" name="Oval 19"/>
          <p:cNvSpPr/>
          <p:nvPr/>
        </p:nvSpPr>
        <p:spPr>
          <a:xfrm>
            <a:off x="3508375" y="2324100"/>
            <a:ext cx="74613" cy="74613"/>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0252" name="Text Box 20"/>
          <p:cNvSpPr txBox="1"/>
          <p:nvPr/>
        </p:nvSpPr>
        <p:spPr>
          <a:xfrm>
            <a:off x="2595563" y="2633663"/>
            <a:ext cx="6350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10253" name="Text Box 21"/>
          <p:cNvSpPr txBox="1"/>
          <p:nvPr/>
        </p:nvSpPr>
        <p:spPr>
          <a:xfrm>
            <a:off x="1731963" y="2057400"/>
            <a:ext cx="547687"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10254" name="Text Box 22"/>
          <p:cNvSpPr txBox="1"/>
          <p:nvPr/>
        </p:nvSpPr>
        <p:spPr>
          <a:xfrm>
            <a:off x="1735138" y="3176588"/>
            <a:ext cx="547687"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10255" name="Oval 23"/>
          <p:cNvSpPr/>
          <p:nvPr/>
        </p:nvSpPr>
        <p:spPr>
          <a:xfrm>
            <a:off x="3508375" y="3429000"/>
            <a:ext cx="74613" cy="74613"/>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0256" name="Line 24"/>
          <p:cNvSpPr/>
          <p:nvPr/>
        </p:nvSpPr>
        <p:spPr>
          <a:xfrm>
            <a:off x="3543300" y="3314700"/>
            <a:ext cx="0" cy="590550"/>
          </a:xfrm>
          <a:prstGeom prst="line">
            <a:avLst/>
          </a:prstGeom>
          <a:ln w="38100" cap="flat" cmpd="sng">
            <a:solidFill>
              <a:schemeClr val="tx1"/>
            </a:solidFill>
            <a:prstDash val="solid"/>
            <a:headEnd type="none" w="med" len="med"/>
            <a:tailEnd type="none" w="sm" len="lg"/>
          </a:ln>
        </p:spPr>
      </p:sp>
      <p:sp>
        <p:nvSpPr>
          <p:cNvPr id="10257" name="Line 25"/>
          <p:cNvSpPr/>
          <p:nvPr/>
        </p:nvSpPr>
        <p:spPr>
          <a:xfrm>
            <a:off x="3543300" y="4724400"/>
            <a:ext cx="0" cy="438150"/>
          </a:xfrm>
          <a:prstGeom prst="line">
            <a:avLst/>
          </a:prstGeom>
          <a:ln w="38100" cap="flat" cmpd="sng">
            <a:solidFill>
              <a:schemeClr val="tx1"/>
            </a:solidFill>
            <a:prstDash val="solid"/>
            <a:headEnd type="none" w="med" len="med"/>
            <a:tailEnd type="none" w="sm" len="lg"/>
          </a:ln>
        </p:spPr>
      </p:sp>
      <p:sp>
        <p:nvSpPr>
          <p:cNvPr id="10258" name="Line 26"/>
          <p:cNvSpPr/>
          <p:nvPr/>
        </p:nvSpPr>
        <p:spPr>
          <a:xfrm>
            <a:off x="3295650" y="5143500"/>
            <a:ext cx="552450" cy="0"/>
          </a:xfrm>
          <a:prstGeom prst="line">
            <a:avLst/>
          </a:prstGeom>
          <a:ln w="38100" cap="flat" cmpd="sng">
            <a:solidFill>
              <a:schemeClr val="tx1"/>
            </a:solidFill>
            <a:prstDash val="solid"/>
            <a:headEnd type="none" w="med" len="med"/>
            <a:tailEnd type="none" w="sm" len="lg"/>
          </a:ln>
        </p:spPr>
      </p:sp>
      <p:sp>
        <p:nvSpPr>
          <p:cNvPr id="10259" name="Text Box 27"/>
          <p:cNvSpPr txBox="1"/>
          <p:nvPr/>
        </p:nvSpPr>
        <p:spPr>
          <a:xfrm>
            <a:off x="3798888" y="4048125"/>
            <a:ext cx="47625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endParaRPr lang="en-US" altLang="zh-CN" b="1" dirty="0">
              <a:latin typeface="Times New Roman" panose="02020603050405020304" pitchFamily="18" charset="0"/>
              <a:ea typeface="楷体_GB2312" pitchFamily="49" charset="-122"/>
            </a:endParaRPr>
          </a:p>
        </p:txBody>
      </p:sp>
      <p:sp>
        <p:nvSpPr>
          <p:cNvPr id="10260" name="AutoShape 28"/>
          <p:cNvSpPr/>
          <p:nvPr/>
        </p:nvSpPr>
        <p:spPr>
          <a:xfrm rot="-10800000" flipV="1">
            <a:off x="381000" y="1524000"/>
            <a:ext cx="1522413" cy="569913"/>
          </a:xfrm>
          <a:prstGeom prst="wedgeRectCallout">
            <a:avLst>
              <a:gd name="adj1" fmla="val -91606"/>
              <a:gd name="adj2" fmla="val 68102"/>
            </a:avLst>
          </a:prstGeom>
          <a:noFill/>
          <a:ln w="38100" cap="flat" cmpd="sng">
            <a:solidFill>
              <a:srgbClr val="FF0000"/>
            </a:solidFill>
            <a:prstDash val="solid"/>
            <a:miter/>
            <a:headEnd type="none" w="med" len="med"/>
            <a:tailEnd type="none" w="sm" len="lg"/>
          </a:ln>
        </p:spPr>
        <p:txBody>
          <a:bodyPr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长城楷体" pitchFamily="49" charset="-122"/>
              </a:rPr>
              <a:t>硅二极管</a:t>
            </a:r>
            <a:endParaRPr lang="zh-CN" altLang="en-US" sz="2400" b="1" dirty="0">
              <a:latin typeface="Times New Roman" panose="02020603050405020304" pitchFamily="18" charset="0"/>
              <a:ea typeface="长城楷体" pitchFamily="49" charset="-122"/>
            </a:endParaRPr>
          </a:p>
        </p:txBody>
      </p:sp>
      <p:grpSp>
        <p:nvGrpSpPr>
          <p:cNvPr id="245789" name="Group 29"/>
          <p:cNvGrpSpPr/>
          <p:nvPr/>
        </p:nvGrpSpPr>
        <p:grpSpPr>
          <a:xfrm>
            <a:off x="5083175" y="2228850"/>
            <a:ext cx="3825875" cy="3660775"/>
            <a:chOff x="2974" y="504"/>
            <a:chExt cx="2410" cy="2306"/>
          </a:xfrm>
        </p:grpSpPr>
        <p:sp>
          <p:nvSpPr>
            <p:cNvPr id="10262" name="Rectangle 30"/>
            <p:cNvSpPr/>
            <p:nvPr/>
          </p:nvSpPr>
          <p:spPr>
            <a:xfrm>
              <a:off x="3043" y="596"/>
              <a:ext cx="569"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A</a:t>
              </a:r>
              <a:r>
                <a:rPr lang="zh-CN" altLang="en-US" dirty="0">
                  <a:latin typeface="Times New Roman" panose="02020603050405020304" pitchFamily="18" charset="0"/>
                  <a:ea typeface="长城楷体" pitchFamily="49" charset="-122"/>
                </a:rPr>
                <a:t>／</a:t>
              </a:r>
              <a:r>
                <a:rPr lang="en-US" altLang="zh-CN" dirty="0">
                  <a:latin typeface="Times New Roman" panose="02020603050405020304" pitchFamily="18" charset="0"/>
                  <a:ea typeface="长城楷体" pitchFamily="49" charset="-122"/>
                </a:rPr>
                <a:t>v</a:t>
              </a:r>
              <a:endParaRPr lang="en-US" altLang="zh-CN" b="1" dirty="0">
                <a:latin typeface="Times New Roman" panose="02020603050405020304" pitchFamily="18" charset="0"/>
                <a:ea typeface="长城楷体" pitchFamily="49" charset="-122"/>
              </a:endParaRPr>
            </a:p>
          </p:txBody>
        </p:sp>
        <p:sp>
          <p:nvSpPr>
            <p:cNvPr id="10263" name="Rectangle 31"/>
            <p:cNvSpPr/>
            <p:nvPr/>
          </p:nvSpPr>
          <p:spPr>
            <a:xfrm>
              <a:off x="2974" y="504"/>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64" name="Line 32"/>
            <p:cNvSpPr/>
            <p:nvPr/>
          </p:nvSpPr>
          <p:spPr>
            <a:xfrm>
              <a:off x="2974" y="504"/>
              <a:ext cx="797" cy="1"/>
            </a:xfrm>
            <a:prstGeom prst="line">
              <a:avLst/>
            </a:prstGeom>
            <a:ln w="0" cap="flat" cmpd="sng">
              <a:solidFill>
                <a:srgbClr val="000000"/>
              </a:solidFill>
              <a:prstDash val="solid"/>
              <a:headEnd type="none" w="med" len="med"/>
              <a:tailEnd type="none" w="med" len="med"/>
            </a:ln>
          </p:spPr>
        </p:sp>
        <p:sp>
          <p:nvSpPr>
            <p:cNvPr id="10265" name="Rectangle 33"/>
            <p:cNvSpPr/>
            <p:nvPr/>
          </p:nvSpPr>
          <p:spPr>
            <a:xfrm>
              <a:off x="3771" y="50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66" name="Line 34"/>
            <p:cNvSpPr/>
            <p:nvPr/>
          </p:nvSpPr>
          <p:spPr>
            <a:xfrm>
              <a:off x="3771" y="504"/>
              <a:ext cx="23" cy="1"/>
            </a:xfrm>
            <a:prstGeom prst="line">
              <a:avLst/>
            </a:prstGeom>
            <a:ln w="0" cap="flat" cmpd="sng">
              <a:solidFill>
                <a:srgbClr val="000000"/>
              </a:solidFill>
              <a:prstDash val="solid"/>
              <a:headEnd type="none" w="med" len="med"/>
              <a:tailEnd type="none" w="med" len="med"/>
            </a:ln>
          </p:spPr>
        </p:sp>
        <p:sp>
          <p:nvSpPr>
            <p:cNvPr id="10267" name="Line 35"/>
            <p:cNvSpPr/>
            <p:nvPr/>
          </p:nvSpPr>
          <p:spPr>
            <a:xfrm>
              <a:off x="3771" y="504"/>
              <a:ext cx="1" cy="23"/>
            </a:xfrm>
            <a:prstGeom prst="line">
              <a:avLst/>
            </a:prstGeom>
            <a:ln w="0" cap="flat" cmpd="sng">
              <a:solidFill>
                <a:srgbClr val="000000"/>
              </a:solidFill>
              <a:prstDash val="solid"/>
              <a:headEnd type="none" w="med" len="med"/>
              <a:tailEnd type="none" w="med" len="med"/>
            </a:ln>
          </p:spPr>
        </p:sp>
        <p:sp>
          <p:nvSpPr>
            <p:cNvPr id="10268" name="Rectangle 36"/>
            <p:cNvSpPr/>
            <p:nvPr/>
          </p:nvSpPr>
          <p:spPr>
            <a:xfrm>
              <a:off x="3794" y="504"/>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69" name="Line 37"/>
            <p:cNvSpPr/>
            <p:nvPr/>
          </p:nvSpPr>
          <p:spPr>
            <a:xfrm>
              <a:off x="3794" y="504"/>
              <a:ext cx="781" cy="1"/>
            </a:xfrm>
            <a:prstGeom prst="line">
              <a:avLst/>
            </a:prstGeom>
            <a:ln w="0" cap="flat" cmpd="sng">
              <a:solidFill>
                <a:srgbClr val="000000"/>
              </a:solidFill>
              <a:prstDash val="solid"/>
              <a:headEnd type="none" w="med" len="med"/>
              <a:tailEnd type="none" w="med" len="med"/>
            </a:ln>
          </p:spPr>
        </p:sp>
        <p:sp>
          <p:nvSpPr>
            <p:cNvPr id="10270" name="Rectangle 38"/>
            <p:cNvSpPr/>
            <p:nvPr/>
          </p:nvSpPr>
          <p:spPr>
            <a:xfrm>
              <a:off x="4575" y="50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71" name="Line 39"/>
            <p:cNvSpPr/>
            <p:nvPr/>
          </p:nvSpPr>
          <p:spPr>
            <a:xfrm>
              <a:off x="4575" y="504"/>
              <a:ext cx="23" cy="1"/>
            </a:xfrm>
            <a:prstGeom prst="line">
              <a:avLst/>
            </a:prstGeom>
            <a:ln w="0" cap="flat" cmpd="sng">
              <a:solidFill>
                <a:srgbClr val="000000"/>
              </a:solidFill>
              <a:prstDash val="solid"/>
              <a:headEnd type="none" w="med" len="med"/>
              <a:tailEnd type="none" w="med" len="med"/>
            </a:ln>
          </p:spPr>
        </p:sp>
        <p:sp>
          <p:nvSpPr>
            <p:cNvPr id="10272" name="Line 40"/>
            <p:cNvSpPr/>
            <p:nvPr/>
          </p:nvSpPr>
          <p:spPr>
            <a:xfrm>
              <a:off x="4575" y="504"/>
              <a:ext cx="1" cy="23"/>
            </a:xfrm>
            <a:prstGeom prst="line">
              <a:avLst/>
            </a:prstGeom>
            <a:ln w="0" cap="flat" cmpd="sng">
              <a:solidFill>
                <a:srgbClr val="000000"/>
              </a:solidFill>
              <a:prstDash val="solid"/>
              <a:headEnd type="none" w="med" len="med"/>
              <a:tailEnd type="none" w="med" len="med"/>
            </a:ln>
          </p:spPr>
        </p:sp>
        <p:sp>
          <p:nvSpPr>
            <p:cNvPr id="10273" name="Rectangle 41"/>
            <p:cNvSpPr/>
            <p:nvPr/>
          </p:nvSpPr>
          <p:spPr>
            <a:xfrm>
              <a:off x="4598" y="504"/>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74" name="Line 42"/>
            <p:cNvSpPr/>
            <p:nvPr/>
          </p:nvSpPr>
          <p:spPr>
            <a:xfrm>
              <a:off x="4598" y="504"/>
              <a:ext cx="786" cy="1"/>
            </a:xfrm>
            <a:prstGeom prst="line">
              <a:avLst/>
            </a:prstGeom>
            <a:ln w="0" cap="flat" cmpd="sng">
              <a:solidFill>
                <a:srgbClr val="000000"/>
              </a:solidFill>
              <a:prstDash val="solid"/>
              <a:headEnd type="none" w="med" len="med"/>
              <a:tailEnd type="none" w="med" len="med"/>
            </a:ln>
          </p:spPr>
        </p:sp>
        <p:sp>
          <p:nvSpPr>
            <p:cNvPr id="10275" name="Rectangle 43"/>
            <p:cNvSpPr/>
            <p:nvPr/>
          </p:nvSpPr>
          <p:spPr>
            <a:xfrm>
              <a:off x="3771" y="52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76" name="Line 44"/>
            <p:cNvSpPr/>
            <p:nvPr/>
          </p:nvSpPr>
          <p:spPr>
            <a:xfrm>
              <a:off x="3771" y="527"/>
              <a:ext cx="1" cy="449"/>
            </a:xfrm>
            <a:prstGeom prst="line">
              <a:avLst/>
            </a:prstGeom>
            <a:ln w="0" cap="flat" cmpd="sng">
              <a:solidFill>
                <a:srgbClr val="000000"/>
              </a:solidFill>
              <a:prstDash val="solid"/>
              <a:headEnd type="none" w="med" len="med"/>
              <a:tailEnd type="none" w="med" len="med"/>
            </a:ln>
          </p:spPr>
        </p:sp>
        <p:sp>
          <p:nvSpPr>
            <p:cNvPr id="10277" name="Rectangle 45"/>
            <p:cNvSpPr/>
            <p:nvPr/>
          </p:nvSpPr>
          <p:spPr>
            <a:xfrm>
              <a:off x="4575" y="52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78" name="Line 46"/>
            <p:cNvSpPr/>
            <p:nvPr/>
          </p:nvSpPr>
          <p:spPr>
            <a:xfrm>
              <a:off x="4575" y="527"/>
              <a:ext cx="1" cy="449"/>
            </a:xfrm>
            <a:prstGeom prst="line">
              <a:avLst/>
            </a:prstGeom>
            <a:ln w="0" cap="flat" cmpd="sng">
              <a:solidFill>
                <a:srgbClr val="000000"/>
              </a:solidFill>
              <a:prstDash val="solid"/>
              <a:headEnd type="none" w="med" len="med"/>
              <a:tailEnd type="none" w="med" len="med"/>
            </a:ln>
          </p:spPr>
        </p:sp>
        <p:sp>
          <p:nvSpPr>
            <p:cNvPr id="10279" name="Rectangle 47"/>
            <p:cNvSpPr/>
            <p:nvPr/>
          </p:nvSpPr>
          <p:spPr>
            <a:xfrm>
              <a:off x="3221" y="1077"/>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a:t>
              </a:r>
              <a:endParaRPr lang="en-US" altLang="zh-CN" b="1" dirty="0">
                <a:latin typeface="Times New Roman" panose="02020603050405020304" pitchFamily="18" charset="0"/>
                <a:ea typeface="长城楷体" pitchFamily="49" charset="-122"/>
              </a:endParaRPr>
            </a:p>
          </p:txBody>
        </p:sp>
        <p:sp>
          <p:nvSpPr>
            <p:cNvPr id="10280" name="Rectangle 48"/>
            <p:cNvSpPr/>
            <p:nvPr/>
          </p:nvSpPr>
          <p:spPr>
            <a:xfrm>
              <a:off x="4025" y="1077"/>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a:t>
              </a:r>
              <a:endParaRPr lang="en-US" altLang="zh-CN" b="1" dirty="0">
                <a:latin typeface="Times New Roman" panose="02020603050405020304" pitchFamily="18" charset="0"/>
                <a:ea typeface="长城楷体" pitchFamily="49" charset="-122"/>
              </a:endParaRPr>
            </a:p>
          </p:txBody>
        </p:sp>
        <p:sp>
          <p:nvSpPr>
            <p:cNvPr id="10281" name="Rectangle 49"/>
            <p:cNvSpPr/>
            <p:nvPr/>
          </p:nvSpPr>
          <p:spPr>
            <a:xfrm>
              <a:off x="4730" y="1077"/>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a:t>
              </a:r>
              <a:endParaRPr lang="en-US" altLang="zh-CN" b="1" dirty="0">
                <a:latin typeface="Times New Roman" panose="02020603050405020304" pitchFamily="18" charset="0"/>
                <a:ea typeface="长城楷体" pitchFamily="49" charset="-122"/>
              </a:endParaRPr>
            </a:p>
          </p:txBody>
        </p:sp>
        <p:sp>
          <p:nvSpPr>
            <p:cNvPr id="10282" name="Rectangle 50"/>
            <p:cNvSpPr/>
            <p:nvPr/>
          </p:nvSpPr>
          <p:spPr>
            <a:xfrm>
              <a:off x="2974" y="976"/>
              <a:ext cx="79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83" name="Line 51"/>
            <p:cNvSpPr/>
            <p:nvPr/>
          </p:nvSpPr>
          <p:spPr>
            <a:xfrm>
              <a:off x="2974" y="976"/>
              <a:ext cx="797" cy="1"/>
            </a:xfrm>
            <a:prstGeom prst="line">
              <a:avLst/>
            </a:prstGeom>
            <a:ln w="0" cap="flat" cmpd="sng">
              <a:solidFill>
                <a:srgbClr val="000000"/>
              </a:solidFill>
              <a:prstDash val="solid"/>
              <a:headEnd type="none" w="med" len="med"/>
              <a:tailEnd type="none" w="med" len="med"/>
            </a:ln>
          </p:spPr>
        </p:sp>
        <p:sp>
          <p:nvSpPr>
            <p:cNvPr id="10284" name="Rectangle 52"/>
            <p:cNvSpPr/>
            <p:nvPr/>
          </p:nvSpPr>
          <p:spPr>
            <a:xfrm>
              <a:off x="3771" y="97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85" name="Line 53"/>
            <p:cNvSpPr/>
            <p:nvPr/>
          </p:nvSpPr>
          <p:spPr>
            <a:xfrm>
              <a:off x="3771" y="976"/>
              <a:ext cx="17" cy="1"/>
            </a:xfrm>
            <a:prstGeom prst="line">
              <a:avLst/>
            </a:prstGeom>
            <a:ln w="0" cap="flat" cmpd="sng">
              <a:solidFill>
                <a:srgbClr val="000000"/>
              </a:solidFill>
              <a:prstDash val="solid"/>
              <a:headEnd type="none" w="med" len="med"/>
              <a:tailEnd type="none" w="med" len="med"/>
            </a:ln>
          </p:spPr>
        </p:sp>
        <p:sp>
          <p:nvSpPr>
            <p:cNvPr id="10286" name="Line 54"/>
            <p:cNvSpPr/>
            <p:nvPr/>
          </p:nvSpPr>
          <p:spPr>
            <a:xfrm>
              <a:off x="3771" y="976"/>
              <a:ext cx="1" cy="17"/>
            </a:xfrm>
            <a:prstGeom prst="line">
              <a:avLst/>
            </a:prstGeom>
            <a:ln w="0" cap="flat" cmpd="sng">
              <a:solidFill>
                <a:srgbClr val="000000"/>
              </a:solidFill>
              <a:prstDash val="solid"/>
              <a:headEnd type="none" w="med" len="med"/>
              <a:tailEnd type="none" w="med" len="med"/>
            </a:ln>
          </p:spPr>
        </p:sp>
        <p:sp>
          <p:nvSpPr>
            <p:cNvPr id="10287" name="Rectangle 55"/>
            <p:cNvSpPr/>
            <p:nvPr/>
          </p:nvSpPr>
          <p:spPr>
            <a:xfrm>
              <a:off x="3788" y="976"/>
              <a:ext cx="78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88" name="Line 56"/>
            <p:cNvSpPr/>
            <p:nvPr/>
          </p:nvSpPr>
          <p:spPr>
            <a:xfrm>
              <a:off x="3788" y="976"/>
              <a:ext cx="787" cy="1"/>
            </a:xfrm>
            <a:prstGeom prst="line">
              <a:avLst/>
            </a:prstGeom>
            <a:ln w="0" cap="flat" cmpd="sng">
              <a:solidFill>
                <a:srgbClr val="000000"/>
              </a:solidFill>
              <a:prstDash val="solid"/>
              <a:headEnd type="none" w="med" len="med"/>
              <a:tailEnd type="none" w="med" len="med"/>
            </a:ln>
          </p:spPr>
        </p:sp>
        <p:sp>
          <p:nvSpPr>
            <p:cNvPr id="10289" name="Rectangle 57"/>
            <p:cNvSpPr/>
            <p:nvPr/>
          </p:nvSpPr>
          <p:spPr>
            <a:xfrm>
              <a:off x="4575" y="97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90" name="Line 58"/>
            <p:cNvSpPr/>
            <p:nvPr/>
          </p:nvSpPr>
          <p:spPr>
            <a:xfrm>
              <a:off x="4575" y="976"/>
              <a:ext cx="17" cy="1"/>
            </a:xfrm>
            <a:prstGeom prst="line">
              <a:avLst/>
            </a:prstGeom>
            <a:ln w="0" cap="flat" cmpd="sng">
              <a:solidFill>
                <a:srgbClr val="000000"/>
              </a:solidFill>
              <a:prstDash val="solid"/>
              <a:headEnd type="none" w="med" len="med"/>
              <a:tailEnd type="none" w="med" len="med"/>
            </a:ln>
          </p:spPr>
        </p:sp>
        <p:sp>
          <p:nvSpPr>
            <p:cNvPr id="10291" name="Line 59"/>
            <p:cNvSpPr/>
            <p:nvPr/>
          </p:nvSpPr>
          <p:spPr>
            <a:xfrm>
              <a:off x="4575" y="976"/>
              <a:ext cx="1" cy="17"/>
            </a:xfrm>
            <a:prstGeom prst="line">
              <a:avLst/>
            </a:prstGeom>
            <a:ln w="0" cap="flat" cmpd="sng">
              <a:solidFill>
                <a:srgbClr val="000000"/>
              </a:solidFill>
              <a:prstDash val="solid"/>
              <a:headEnd type="none" w="med" len="med"/>
              <a:tailEnd type="none" w="med" len="med"/>
            </a:ln>
          </p:spPr>
        </p:sp>
        <p:sp>
          <p:nvSpPr>
            <p:cNvPr id="10292" name="Rectangle 60"/>
            <p:cNvSpPr/>
            <p:nvPr/>
          </p:nvSpPr>
          <p:spPr>
            <a:xfrm>
              <a:off x="4592" y="976"/>
              <a:ext cx="792"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93" name="Line 61"/>
            <p:cNvSpPr/>
            <p:nvPr/>
          </p:nvSpPr>
          <p:spPr>
            <a:xfrm>
              <a:off x="4592" y="976"/>
              <a:ext cx="792" cy="1"/>
            </a:xfrm>
            <a:prstGeom prst="line">
              <a:avLst/>
            </a:prstGeom>
            <a:ln w="0" cap="flat" cmpd="sng">
              <a:solidFill>
                <a:srgbClr val="000000"/>
              </a:solidFill>
              <a:prstDash val="solid"/>
              <a:headEnd type="none" w="med" len="med"/>
              <a:tailEnd type="none" w="med" len="med"/>
            </a:ln>
          </p:spPr>
        </p:sp>
        <p:sp>
          <p:nvSpPr>
            <p:cNvPr id="10294" name="Rectangle 62"/>
            <p:cNvSpPr/>
            <p:nvPr/>
          </p:nvSpPr>
          <p:spPr>
            <a:xfrm>
              <a:off x="3771" y="99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95" name="Line 63"/>
            <p:cNvSpPr/>
            <p:nvPr/>
          </p:nvSpPr>
          <p:spPr>
            <a:xfrm>
              <a:off x="3771" y="993"/>
              <a:ext cx="1" cy="449"/>
            </a:xfrm>
            <a:prstGeom prst="line">
              <a:avLst/>
            </a:prstGeom>
            <a:ln w="0" cap="flat" cmpd="sng">
              <a:solidFill>
                <a:srgbClr val="000000"/>
              </a:solidFill>
              <a:prstDash val="solid"/>
              <a:headEnd type="none" w="med" len="med"/>
              <a:tailEnd type="none" w="med" len="med"/>
            </a:ln>
          </p:spPr>
        </p:sp>
        <p:sp>
          <p:nvSpPr>
            <p:cNvPr id="10296" name="Rectangle 64"/>
            <p:cNvSpPr/>
            <p:nvPr/>
          </p:nvSpPr>
          <p:spPr>
            <a:xfrm>
              <a:off x="4575" y="99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297" name="Line 65"/>
            <p:cNvSpPr/>
            <p:nvPr/>
          </p:nvSpPr>
          <p:spPr>
            <a:xfrm>
              <a:off x="4575" y="993"/>
              <a:ext cx="1" cy="449"/>
            </a:xfrm>
            <a:prstGeom prst="line">
              <a:avLst/>
            </a:prstGeom>
            <a:ln w="0" cap="flat" cmpd="sng">
              <a:solidFill>
                <a:srgbClr val="000000"/>
              </a:solidFill>
              <a:prstDash val="solid"/>
              <a:headEnd type="none" w="med" len="med"/>
              <a:tailEnd type="none" w="med" len="med"/>
            </a:ln>
          </p:spPr>
        </p:sp>
        <p:sp>
          <p:nvSpPr>
            <p:cNvPr id="10298" name="Rectangle 66"/>
            <p:cNvSpPr/>
            <p:nvPr/>
          </p:nvSpPr>
          <p:spPr>
            <a:xfrm>
              <a:off x="3221" y="1523"/>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a:t>
              </a:r>
              <a:endParaRPr lang="en-US" altLang="zh-CN" b="1" dirty="0">
                <a:latin typeface="Times New Roman" panose="02020603050405020304" pitchFamily="18" charset="0"/>
                <a:ea typeface="长城楷体" pitchFamily="49" charset="-122"/>
              </a:endParaRPr>
            </a:p>
          </p:txBody>
        </p:sp>
        <p:sp>
          <p:nvSpPr>
            <p:cNvPr id="10299" name="Rectangle 67"/>
            <p:cNvSpPr/>
            <p:nvPr/>
          </p:nvSpPr>
          <p:spPr>
            <a:xfrm>
              <a:off x="4025" y="1523"/>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a:t>
              </a:r>
              <a:endParaRPr lang="en-US" altLang="zh-CN" b="1" dirty="0">
                <a:latin typeface="Times New Roman" panose="02020603050405020304" pitchFamily="18" charset="0"/>
                <a:ea typeface="长城楷体" pitchFamily="49" charset="-122"/>
              </a:endParaRPr>
            </a:p>
          </p:txBody>
        </p:sp>
        <p:sp>
          <p:nvSpPr>
            <p:cNvPr id="10300" name="Rectangle 68"/>
            <p:cNvSpPr/>
            <p:nvPr/>
          </p:nvSpPr>
          <p:spPr>
            <a:xfrm>
              <a:off x="4730" y="1523"/>
              <a:ext cx="320"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2.3</a:t>
              </a:r>
              <a:endParaRPr lang="en-US" altLang="zh-CN" b="1" dirty="0">
                <a:latin typeface="Times New Roman" panose="02020603050405020304" pitchFamily="18" charset="0"/>
                <a:ea typeface="长城楷体" pitchFamily="49" charset="-122"/>
              </a:endParaRPr>
            </a:p>
          </p:txBody>
        </p:sp>
        <p:sp>
          <p:nvSpPr>
            <p:cNvPr id="10301" name="Rectangle 69"/>
            <p:cNvSpPr/>
            <p:nvPr/>
          </p:nvSpPr>
          <p:spPr>
            <a:xfrm>
              <a:off x="3771" y="144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02" name="Line 70"/>
            <p:cNvSpPr/>
            <p:nvPr/>
          </p:nvSpPr>
          <p:spPr>
            <a:xfrm>
              <a:off x="3771" y="1442"/>
              <a:ext cx="1" cy="449"/>
            </a:xfrm>
            <a:prstGeom prst="line">
              <a:avLst/>
            </a:prstGeom>
            <a:ln w="0" cap="flat" cmpd="sng">
              <a:solidFill>
                <a:srgbClr val="000000"/>
              </a:solidFill>
              <a:prstDash val="solid"/>
              <a:headEnd type="none" w="med" len="med"/>
              <a:tailEnd type="none" w="med" len="med"/>
            </a:ln>
          </p:spPr>
        </p:sp>
        <p:sp>
          <p:nvSpPr>
            <p:cNvPr id="10303" name="Rectangle 71"/>
            <p:cNvSpPr/>
            <p:nvPr/>
          </p:nvSpPr>
          <p:spPr>
            <a:xfrm>
              <a:off x="4575" y="144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04" name="Line 72"/>
            <p:cNvSpPr/>
            <p:nvPr/>
          </p:nvSpPr>
          <p:spPr>
            <a:xfrm>
              <a:off x="4575" y="1442"/>
              <a:ext cx="1" cy="449"/>
            </a:xfrm>
            <a:prstGeom prst="line">
              <a:avLst/>
            </a:prstGeom>
            <a:ln w="0" cap="flat" cmpd="sng">
              <a:solidFill>
                <a:srgbClr val="000000"/>
              </a:solidFill>
              <a:prstDash val="solid"/>
              <a:headEnd type="none" w="med" len="med"/>
              <a:tailEnd type="none" w="med" len="med"/>
            </a:ln>
          </p:spPr>
        </p:sp>
        <p:sp>
          <p:nvSpPr>
            <p:cNvPr id="10305" name="Rectangle 73"/>
            <p:cNvSpPr/>
            <p:nvPr/>
          </p:nvSpPr>
          <p:spPr>
            <a:xfrm>
              <a:off x="3221" y="1972"/>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a:t>
              </a:r>
              <a:endParaRPr lang="en-US" altLang="zh-CN" b="1" dirty="0">
                <a:latin typeface="Times New Roman" panose="02020603050405020304" pitchFamily="18" charset="0"/>
                <a:ea typeface="长城楷体" pitchFamily="49" charset="-122"/>
              </a:endParaRPr>
            </a:p>
          </p:txBody>
        </p:sp>
        <p:sp>
          <p:nvSpPr>
            <p:cNvPr id="10306" name="Rectangle 74"/>
            <p:cNvSpPr/>
            <p:nvPr/>
          </p:nvSpPr>
          <p:spPr>
            <a:xfrm>
              <a:off x="4025" y="1972"/>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0</a:t>
              </a:r>
              <a:endParaRPr lang="en-US" altLang="zh-CN" b="1" dirty="0">
                <a:latin typeface="Times New Roman" panose="02020603050405020304" pitchFamily="18" charset="0"/>
                <a:ea typeface="长城楷体" pitchFamily="49" charset="-122"/>
              </a:endParaRPr>
            </a:p>
          </p:txBody>
        </p:sp>
        <p:sp>
          <p:nvSpPr>
            <p:cNvPr id="10307" name="Rectangle 75"/>
            <p:cNvSpPr/>
            <p:nvPr/>
          </p:nvSpPr>
          <p:spPr>
            <a:xfrm>
              <a:off x="4730" y="1972"/>
              <a:ext cx="320"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2.3</a:t>
              </a:r>
              <a:endParaRPr lang="en-US" altLang="zh-CN" b="1" dirty="0">
                <a:latin typeface="Times New Roman" panose="02020603050405020304" pitchFamily="18" charset="0"/>
                <a:ea typeface="长城楷体" pitchFamily="49" charset="-122"/>
              </a:endParaRPr>
            </a:p>
          </p:txBody>
        </p:sp>
        <p:sp>
          <p:nvSpPr>
            <p:cNvPr id="10308" name="Rectangle 76"/>
            <p:cNvSpPr/>
            <p:nvPr/>
          </p:nvSpPr>
          <p:spPr>
            <a:xfrm>
              <a:off x="3771" y="189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09" name="Line 77"/>
            <p:cNvSpPr/>
            <p:nvPr/>
          </p:nvSpPr>
          <p:spPr>
            <a:xfrm>
              <a:off x="3771" y="1891"/>
              <a:ext cx="1" cy="449"/>
            </a:xfrm>
            <a:prstGeom prst="line">
              <a:avLst/>
            </a:prstGeom>
            <a:ln w="0" cap="flat" cmpd="sng">
              <a:solidFill>
                <a:srgbClr val="000000"/>
              </a:solidFill>
              <a:prstDash val="solid"/>
              <a:headEnd type="none" w="med" len="med"/>
              <a:tailEnd type="none" w="med" len="med"/>
            </a:ln>
          </p:spPr>
        </p:sp>
        <p:sp>
          <p:nvSpPr>
            <p:cNvPr id="10310" name="Rectangle 78"/>
            <p:cNvSpPr/>
            <p:nvPr/>
          </p:nvSpPr>
          <p:spPr>
            <a:xfrm>
              <a:off x="4575" y="189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11" name="Line 79"/>
            <p:cNvSpPr/>
            <p:nvPr/>
          </p:nvSpPr>
          <p:spPr>
            <a:xfrm>
              <a:off x="4575" y="1891"/>
              <a:ext cx="1" cy="449"/>
            </a:xfrm>
            <a:prstGeom prst="line">
              <a:avLst/>
            </a:prstGeom>
            <a:ln w="0" cap="flat" cmpd="sng">
              <a:solidFill>
                <a:srgbClr val="000000"/>
              </a:solidFill>
              <a:prstDash val="solid"/>
              <a:headEnd type="none" w="med" len="med"/>
              <a:tailEnd type="none" w="med" len="med"/>
            </a:ln>
          </p:spPr>
        </p:sp>
        <p:sp>
          <p:nvSpPr>
            <p:cNvPr id="10312" name="Rectangle 80"/>
            <p:cNvSpPr/>
            <p:nvPr/>
          </p:nvSpPr>
          <p:spPr>
            <a:xfrm>
              <a:off x="3221" y="2418"/>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a:t>
              </a:r>
              <a:endParaRPr lang="en-US" altLang="zh-CN" b="1" dirty="0">
                <a:latin typeface="Times New Roman" panose="02020603050405020304" pitchFamily="18" charset="0"/>
                <a:ea typeface="长城楷体" pitchFamily="49" charset="-122"/>
              </a:endParaRPr>
            </a:p>
          </p:txBody>
        </p:sp>
        <p:sp>
          <p:nvSpPr>
            <p:cNvPr id="10313" name="Rectangle 81"/>
            <p:cNvSpPr/>
            <p:nvPr/>
          </p:nvSpPr>
          <p:spPr>
            <a:xfrm>
              <a:off x="4025" y="2418"/>
              <a:ext cx="128"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3</a:t>
              </a:r>
              <a:endParaRPr lang="en-US" altLang="zh-CN" b="1" dirty="0">
                <a:latin typeface="Times New Roman" panose="02020603050405020304" pitchFamily="18" charset="0"/>
                <a:ea typeface="长城楷体" pitchFamily="49" charset="-122"/>
              </a:endParaRPr>
            </a:p>
          </p:txBody>
        </p:sp>
        <p:sp>
          <p:nvSpPr>
            <p:cNvPr id="10314" name="Rectangle 82"/>
            <p:cNvSpPr/>
            <p:nvPr/>
          </p:nvSpPr>
          <p:spPr>
            <a:xfrm>
              <a:off x="4730" y="2418"/>
              <a:ext cx="320"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2.3</a:t>
              </a:r>
              <a:endParaRPr lang="en-US" altLang="zh-CN" b="1" dirty="0">
                <a:latin typeface="Times New Roman" panose="02020603050405020304" pitchFamily="18" charset="0"/>
                <a:ea typeface="长城楷体" pitchFamily="49" charset="-122"/>
              </a:endParaRPr>
            </a:p>
          </p:txBody>
        </p:sp>
        <p:sp>
          <p:nvSpPr>
            <p:cNvPr id="10315" name="Rectangle 83"/>
            <p:cNvSpPr/>
            <p:nvPr/>
          </p:nvSpPr>
          <p:spPr>
            <a:xfrm>
              <a:off x="2974" y="2787"/>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16" name="Line 84"/>
            <p:cNvSpPr/>
            <p:nvPr/>
          </p:nvSpPr>
          <p:spPr>
            <a:xfrm>
              <a:off x="2974" y="2787"/>
              <a:ext cx="797" cy="1"/>
            </a:xfrm>
            <a:prstGeom prst="line">
              <a:avLst/>
            </a:prstGeom>
            <a:ln w="0" cap="flat" cmpd="sng">
              <a:solidFill>
                <a:srgbClr val="000000"/>
              </a:solidFill>
              <a:prstDash val="solid"/>
              <a:headEnd type="none" w="med" len="med"/>
              <a:tailEnd type="none" w="med" len="med"/>
            </a:ln>
          </p:spPr>
        </p:sp>
        <p:sp>
          <p:nvSpPr>
            <p:cNvPr id="10317" name="Rectangle 85"/>
            <p:cNvSpPr/>
            <p:nvPr/>
          </p:nvSpPr>
          <p:spPr>
            <a:xfrm>
              <a:off x="3771" y="233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18" name="Line 86"/>
            <p:cNvSpPr/>
            <p:nvPr/>
          </p:nvSpPr>
          <p:spPr>
            <a:xfrm>
              <a:off x="3771" y="2338"/>
              <a:ext cx="1" cy="449"/>
            </a:xfrm>
            <a:prstGeom prst="line">
              <a:avLst/>
            </a:prstGeom>
            <a:ln w="0" cap="flat" cmpd="sng">
              <a:solidFill>
                <a:srgbClr val="000000"/>
              </a:solidFill>
              <a:prstDash val="solid"/>
              <a:headEnd type="none" w="med" len="med"/>
              <a:tailEnd type="none" w="med" len="med"/>
            </a:ln>
          </p:spPr>
        </p:sp>
        <p:sp>
          <p:nvSpPr>
            <p:cNvPr id="10319" name="Rectangle 87"/>
            <p:cNvSpPr/>
            <p:nvPr/>
          </p:nvSpPr>
          <p:spPr>
            <a:xfrm>
              <a:off x="3771" y="278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20" name="Line 88"/>
            <p:cNvSpPr/>
            <p:nvPr/>
          </p:nvSpPr>
          <p:spPr>
            <a:xfrm>
              <a:off x="3771" y="2787"/>
              <a:ext cx="23" cy="1"/>
            </a:xfrm>
            <a:prstGeom prst="line">
              <a:avLst/>
            </a:prstGeom>
            <a:ln w="0" cap="flat" cmpd="sng">
              <a:solidFill>
                <a:srgbClr val="000000"/>
              </a:solidFill>
              <a:prstDash val="solid"/>
              <a:headEnd type="none" w="med" len="med"/>
              <a:tailEnd type="none" w="med" len="med"/>
            </a:ln>
          </p:spPr>
        </p:sp>
        <p:sp>
          <p:nvSpPr>
            <p:cNvPr id="10321" name="Line 89"/>
            <p:cNvSpPr/>
            <p:nvPr/>
          </p:nvSpPr>
          <p:spPr>
            <a:xfrm>
              <a:off x="3771" y="2787"/>
              <a:ext cx="1" cy="23"/>
            </a:xfrm>
            <a:prstGeom prst="line">
              <a:avLst/>
            </a:prstGeom>
            <a:ln w="0" cap="flat" cmpd="sng">
              <a:solidFill>
                <a:srgbClr val="000000"/>
              </a:solidFill>
              <a:prstDash val="solid"/>
              <a:headEnd type="none" w="med" len="med"/>
              <a:tailEnd type="none" w="med" len="med"/>
            </a:ln>
          </p:spPr>
        </p:sp>
        <p:sp>
          <p:nvSpPr>
            <p:cNvPr id="10322" name="Rectangle 90"/>
            <p:cNvSpPr/>
            <p:nvPr/>
          </p:nvSpPr>
          <p:spPr>
            <a:xfrm>
              <a:off x="3794" y="2787"/>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23" name="Line 91"/>
            <p:cNvSpPr/>
            <p:nvPr/>
          </p:nvSpPr>
          <p:spPr>
            <a:xfrm>
              <a:off x="3794" y="2787"/>
              <a:ext cx="781" cy="1"/>
            </a:xfrm>
            <a:prstGeom prst="line">
              <a:avLst/>
            </a:prstGeom>
            <a:ln w="0" cap="flat" cmpd="sng">
              <a:solidFill>
                <a:srgbClr val="000000"/>
              </a:solidFill>
              <a:prstDash val="solid"/>
              <a:headEnd type="none" w="med" len="med"/>
              <a:tailEnd type="none" w="med" len="med"/>
            </a:ln>
          </p:spPr>
        </p:sp>
        <p:sp>
          <p:nvSpPr>
            <p:cNvPr id="10324" name="Rectangle 92"/>
            <p:cNvSpPr/>
            <p:nvPr/>
          </p:nvSpPr>
          <p:spPr>
            <a:xfrm>
              <a:off x="4575" y="233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25" name="Line 93"/>
            <p:cNvSpPr/>
            <p:nvPr/>
          </p:nvSpPr>
          <p:spPr>
            <a:xfrm>
              <a:off x="4575" y="2338"/>
              <a:ext cx="1" cy="449"/>
            </a:xfrm>
            <a:prstGeom prst="line">
              <a:avLst/>
            </a:prstGeom>
            <a:ln w="0" cap="flat" cmpd="sng">
              <a:solidFill>
                <a:srgbClr val="000000"/>
              </a:solidFill>
              <a:prstDash val="solid"/>
              <a:headEnd type="none" w="med" len="med"/>
              <a:tailEnd type="none" w="med" len="med"/>
            </a:ln>
          </p:spPr>
        </p:sp>
        <p:sp>
          <p:nvSpPr>
            <p:cNvPr id="10326" name="Rectangle 94"/>
            <p:cNvSpPr/>
            <p:nvPr/>
          </p:nvSpPr>
          <p:spPr>
            <a:xfrm>
              <a:off x="4575" y="278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27" name="Line 95"/>
            <p:cNvSpPr/>
            <p:nvPr/>
          </p:nvSpPr>
          <p:spPr>
            <a:xfrm>
              <a:off x="4575" y="2787"/>
              <a:ext cx="23" cy="1"/>
            </a:xfrm>
            <a:prstGeom prst="line">
              <a:avLst/>
            </a:prstGeom>
            <a:ln w="0" cap="flat" cmpd="sng">
              <a:solidFill>
                <a:srgbClr val="000000"/>
              </a:solidFill>
              <a:prstDash val="solid"/>
              <a:headEnd type="none" w="med" len="med"/>
              <a:tailEnd type="none" w="med" len="med"/>
            </a:ln>
          </p:spPr>
        </p:sp>
        <p:sp>
          <p:nvSpPr>
            <p:cNvPr id="10328" name="Line 96"/>
            <p:cNvSpPr/>
            <p:nvPr/>
          </p:nvSpPr>
          <p:spPr>
            <a:xfrm>
              <a:off x="4575" y="2787"/>
              <a:ext cx="1" cy="23"/>
            </a:xfrm>
            <a:prstGeom prst="line">
              <a:avLst/>
            </a:prstGeom>
            <a:ln w="0" cap="flat" cmpd="sng">
              <a:solidFill>
                <a:srgbClr val="000000"/>
              </a:solidFill>
              <a:prstDash val="solid"/>
              <a:headEnd type="none" w="med" len="med"/>
              <a:tailEnd type="none" w="med" len="med"/>
            </a:ln>
          </p:spPr>
        </p:sp>
        <p:sp>
          <p:nvSpPr>
            <p:cNvPr id="10329" name="Rectangle 97"/>
            <p:cNvSpPr/>
            <p:nvPr/>
          </p:nvSpPr>
          <p:spPr>
            <a:xfrm>
              <a:off x="4598" y="2787"/>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0330" name="Line 98"/>
            <p:cNvSpPr/>
            <p:nvPr/>
          </p:nvSpPr>
          <p:spPr>
            <a:xfrm>
              <a:off x="4598" y="2787"/>
              <a:ext cx="786" cy="1"/>
            </a:xfrm>
            <a:prstGeom prst="line">
              <a:avLst/>
            </a:prstGeom>
            <a:ln w="0" cap="flat" cmpd="sng">
              <a:solidFill>
                <a:srgbClr val="000000"/>
              </a:solidFill>
              <a:prstDash val="solid"/>
              <a:headEnd type="none" w="med" len="med"/>
              <a:tailEnd type="none" w="med" len="med"/>
            </a:ln>
          </p:spPr>
        </p:sp>
        <p:sp>
          <p:nvSpPr>
            <p:cNvPr id="10331" name="Rectangle 99"/>
            <p:cNvSpPr/>
            <p:nvPr/>
          </p:nvSpPr>
          <p:spPr>
            <a:xfrm>
              <a:off x="3955" y="584"/>
              <a:ext cx="555"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B</a:t>
              </a:r>
              <a:r>
                <a:rPr lang="zh-CN" altLang="en-US" dirty="0">
                  <a:latin typeface="Times New Roman" panose="02020603050405020304" pitchFamily="18" charset="0"/>
                  <a:ea typeface="长城楷体" pitchFamily="49" charset="-122"/>
                </a:rPr>
                <a:t>／</a:t>
              </a:r>
              <a:r>
                <a:rPr lang="en-US" altLang="zh-CN" dirty="0">
                  <a:latin typeface="Times New Roman" panose="02020603050405020304" pitchFamily="18" charset="0"/>
                  <a:ea typeface="长城楷体" pitchFamily="49" charset="-122"/>
                </a:rPr>
                <a:t>v</a:t>
              </a:r>
              <a:endParaRPr lang="en-US" altLang="zh-CN" b="1" dirty="0">
                <a:latin typeface="Times New Roman" panose="02020603050405020304" pitchFamily="18" charset="0"/>
                <a:ea typeface="长城楷体" pitchFamily="49" charset="-122"/>
              </a:endParaRPr>
            </a:p>
          </p:txBody>
        </p:sp>
        <p:sp>
          <p:nvSpPr>
            <p:cNvPr id="10332" name="Rectangle 100"/>
            <p:cNvSpPr/>
            <p:nvPr/>
          </p:nvSpPr>
          <p:spPr>
            <a:xfrm>
              <a:off x="4711" y="584"/>
              <a:ext cx="569" cy="30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dirty="0">
                  <a:latin typeface="Times New Roman" panose="02020603050405020304" pitchFamily="18" charset="0"/>
                  <a:ea typeface="长城楷体" pitchFamily="49" charset="-122"/>
                </a:rPr>
                <a:t>Y</a:t>
              </a:r>
              <a:r>
                <a:rPr lang="zh-CN" altLang="en-US" dirty="0">
                  <a:latin typeface="Times New Roman" panose="02020603050405020304" pitchFamily="18" charset="0"/>
                  <a:ea typeface="长城楷体" pitchFamily="49" charset="-122"/>
                </a:rPr>
                <a:t>／</a:t>
              </a:r>
              <a:r>
                <a:rPr lang="en-US" altLang="zh-CN" dirty="0">
                  <a:latin typeface="Times New Roman" panose="02020603050405020304" pitchFamily="18" charset="0"/>
                  <a:ea typeface="长城楷体" pitchFamily="49" charset="-122"/>
                </a:rPr>
                <a:t>v</a:t>
              </a:r>
              <a:endParaRPr lang="en-US" altLang="zh-CN" b="1" dirty="0">
                <a:latin typeface="Times New Roman" panose="02020603050405020304" pitchFamily="18" charset="0"/>
                <a:ea typeface="长城楷体"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blinds(horizontal)">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89"/>
                                        </p:tgtEl>
                                        <p:attrNameLst>
                                          <p:attrName>style.visibility</p:attrName>
                                        </p:attrNameLst>
                                      </p:cBhvr>
                                      <p:to>
                                        <p:strVal val="visible"/>
                                      </p:to>
                                    </p:set>
                                    <p:animEffect transition="in" filter="blinds(horizontal)">
                                      <p:cBhvr>
                                        <p:cTn id="12" dur="500"/>
                                        <p:tgtEl>
                                          <p:spTgt spid="245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6786" name="Group 2"/>
          <p:cNvGrpSpPr/>
          <p:nvPr/>
        </p:nvGrpSpPr>
        <p:grpSpPr>
          <a:xfrm>
            <a:off x="468313" y="836613"/>
            <a:ext cx="3825875" cy="3660775"/>
            <a:chOff x="514" y="756"/>
            <a:chExt cx="2410" cy="2306"/>
          </a:xfrm>
        </p:grpSpPr>
        <p:sp>
          <p:nvSpPr>
            <p:cNvPr id="11355" name="Rectangle 3"/>
            <p:cNvSpPr/>
            <p:nvPr/>
          </p:nvSpPr>
          <p:spPr>
            <a:xfrm>
              <a:off x="799" y="860"/>
              <a:ext cx="16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A</a:t>
              </a:r>
              <a:endParaRPr lang="en-US" altLang="zh-CN" sz="2800" b="1" dirty="0">
                <a:solidFill>
                  <a:srgbClr val="FF0000"/>
                </a:solidFill>
                <a:latin typeface="Times New Roman" panose="02020603050405020304" pitchFamily="18" charset="0"/>
              </a:endParaRPr>
            </a:p>
          </p:txBody>
        </p:sp>
        <p:sp>
          <p:nvSpPr>
            <p:cNvPr id="11356" name="Rectangle 4"/>
            <p:cNvSpPr/>
            <p:nvPr/>
          </p:nvSpPr>
          <p:spPr>
            <a:xfrm>
              <a:off x="1605" y="860"/>
              <a:ext cx="149"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B</a:t>
              </a:r>
              <a:endParaRPr lang="en-US" altLang="zh-CN" sz="2800" b="1" dirty="0">
                <a:solidFill>
                  <a:srgbClr val="FF0000"/>
                </a:solidFill>
                <a:latin typeface="Times New Roman" panose="02020603050405020304" pitchFamily="18" charset="0"/>
              </a:endParaRPr>
            </a:p>
          </p:txBody>
        </p:sp>
        <p:sp>
          <p:nvSpPr>
            <p:cNvPr id="11357" name="Rectangle 5"/>
            <p:cNvSpPr/>
            <p:nvPr/>
          </p:nvSpPr>
          <p:spPr>
            <a:xfrm>
              <a:off x="2417" y="860"/>
              <a:ext cx="16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Y</a:t>
              </a:r>
              <a:endParaRPr lang="en-US" altLang="zh-CN" sz="2800" b="1" dirty="0">
                <a:solidFill>
                  <a:srgbClr val="FF0000"/>
                </a:solidFill>
                <a:latin typeface="Times New Roman" panose="02020603050405020304" pitchFamily="18" charset="0"/>
              </a:endParaRPr>
            </a:p>
          </p:txBody>
        </p:sp>
        <p:sp>
          <p:nvSpPr>
            <p:cNvPr id="11358" name="Rectangle 6"/>
            <p:cNvSpPr/>
            <p:nvPr/>
          </p:nvSpPr>
          <p:spPr>
            <a:xfrm>
              <a:off x="514" y="756"/>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59" name="Line 7"/>
            <p:cNvSpPr/>
            <p:nvPr/>
          </p:nvSpPr>
          <p:spPr>
            <a:xfrm>
              <a:off x="514" y="756"/>
              <a:ext cx="797" cy="1"/>
            </a:xfrm>
            <a:prstGeom prst="line">
              <a:avLst/>
            </a:prstGeom>
            <a:ln w="0" cap="flat" cmpd="sng">
              <a:solidFill>
                <a:srgbClr val="000000"/>
              </a:solidFill>
              <a:prstDash val="solid"/>
              <a:headEnd type="none" w="med" len="med"/>
              <a:tailEnd type="none" w="med" len="med"/>
            </a:ln>
          </p:spPr>
        </p:sp>
        <p:sp>
          <p:nvSpPr>
            <p:cNvPr id="11360" name="Rectangle 8"/>
            <p:cNvSpPr/>
            <p:nvPr/>
          </p:nvSpPr>
          <p:spPr>
            <a:xfrm>
              <a:off x="1311" y="756"/>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61" name="Line 9"/>
            <p:cNvSpPr/>
            <p:nvPr/>
          </p:nvSpPr>
          <p:spPr>
            <a:xfrm>
              <a:off x="1311" y="756"/>
              <a:ext cx="23" cy="1"/>
            </a:xfrm>
            <a:prstGeom prst="line">
              <a:avLst/>
            </a:prstGeom>
            <a:ln w="0" cap="flat" cmpd="sng">
              <a:solidFill>
                <a:srgbClr val="000000"/>
              </a:solidFill>
              <a:prstDash val="solid"/>
              <a:headEnd type="none" w="med" len="med"/>
              <a:tailEnd type="none" w="med" len="med"/>
            </a:ln>
          </p:spPr>
        </p:sp>
        <p:sp>
          <p:nvSpPr>
            <p:cNvPr id="11362" name="Line 10"/>
            <p:cNvSpPr/>
            <p:nvPr/>
          </p:nvSpPr>
          <p:spPr>
            <a:xfrm>
              <a:off x="1311" y="756"/>
              <a:ext cx="1" cy="23"/>
            </a:xfrm>
            <a:prstGeom prst="line">
              <a:avLst/>
            </a:prstGeom>
            <a:ln w="0" cap="flat" cmpd="sng">
              <a:solidFill>
                <a:srgbClr val="000000"/>
              </a:solidFill>
              <a:prstDash val="solid"/>
              <a:headEnd type="none" w="med" len="med"/>
              <a:tailEnd type="none" w="med" len="med"/>
            </a:ln>
          </p:spPr>
        </p:sp>
        <p:sp>
          <p:nvSpPr>
            <p:cNvPr id="11363" name="Rectangle 11"/>
            <p:cNvSpPr/>
            <p:nvPr/>
          </p:nvSpPr>
          <p:spPr>
            <a:xfrm>
              <a:off x="1334" y="756"/>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64" name="Line 12"/>
            <p:cNvSpPr/>
            <p:nvPr/>
          </p:nvSpPr>
          <p:spPr>
            <a:xfrm>
              <a:off x="1334" y="756"/>
              <a:ext cx="781" cy="1"/>
            </a:xfrm>
            <a:prstGeom prst="line">
              <a:avLst/>
            </a:prstGeom>
            <a:ln w="0" cap="flat" cmpd="sng">
              <a:solidFill>
                <a:srgbClr val="000000"/>
              </a:solidFill>
              <a:prstDash val="solid"/>
              <a:headEnd type="none" w="med" len="med"/>
              <a:tailEnd type="none" w="med" len="med"/>
            </a:ln>
          </p:spPr>
        </p:sp>
        <p:sp>
          <p:nvSpPr>
            <p:cNvPr id="11365" name="Rectangle 13"/>
            <p:cNvSpPr/>
            <p:nvPr/>
          </p:nvSpPr>
          <p:spPr>
            <a:xfrm>
              <a:off x="2115" y="756"/>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66" name="Line 14"/>
            <p:cNvSpPr/>
            <p:nvPr/>
          </p:nvSpPr>
          <p:spPr>
            <a:xfrm>
              <a:off x="2115" y="756"/>
              <a:ext cx="23" cy="1"/>
            </a:xfrm>
            <a:prstGeom prst="line">
              <a:avLst/>
            </a:prstGeom>
            <a:ln w="0" cap="flat" cmpd="sng">
              <a:solidFill>
                <a:srgbClr val="000000"/>
              </a:solidFill>
              <a:prstDash val="solid"/>
              <a:headEnd type="none" w="med" len="med"/>
              <a:tailEnd type="none" w="med" len="med"/>
            </a:ln>
          </p:spPr>
        </p:sp>
        <p:sp>
          <p:nvSpPr>
            <p:cNvPr id="11367" name="Line 15"/>
            <p:cNvSpPr/>
            <p:nvPr/>
          </p:nvSpPr>
          <p:spPr>
            <a:xfrm>
              <a:off x="2115" y="756"/>
              <a:ext cx="1" cy="23"/>
            </a:xfrm>
            <a:prstGeom prst="line">
              <a:avLst/>
            </a:prstGeom>
            <a:ln w="0" cap="flat" cmpd="sng">
              <a:solidFill>
                <a:srgbClr val="000000"/>
              </a:solidFill>
              <a:prstDash val="solid"/>
              <a:headEnd type="none" w="med" len="med"/>
              <a:tailEnd type="none" w="med" len="med"/>
            </a:ln>
          </p:spPr>
        </p:sp>
        <p:sp>
          <p:nvSpPr>
            <p:cNvPr id="11368" name="Rectangle 16"/>
            <p:cNvSpPr/>
            <p:nvPr/>
          </p:nvSpPr>
          <p:spPr>
            <a:xfrm>
              <a:off x="2138" y="756"/>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69" name="Line 17"/>
            <p:cNvSpPr/>
            <p:nvPr/>
          </p:nvSpPr>
          <p:spPr>
            <a:xfrm>
              <a:off x="2138" y="756"/>
              <a:ext cx="786" cy="1"/>
            </a:xfrm>
            <a:prstGeom prst="line">
              <a:avLst/>
            </a:prstGeom>
            <a:ln w="0" cap="flat" cmpd="sng">
              <a:solidFill>
                <a:srgbClr val="000000"/>
              </a:solidFill>
              <a:prstDash val="solid"/>
              <a:headEnd type="none" w="med" len="med"/>
              <a:tailEnd type="none" w="med" len="med"/>
            </a:ln>
          </p:spPr>
        </p:sp>
        <p:sp>
          <p:nvSpPr>
            <p:cNvPr id="11370" name="Rectangle 18"/>
            <p:cNvSpPr/>
            <p:nvPr/>
          </p:nvSpPr>
          <p:spPr>
            <a:xfrm>
              <a:off x="1311" y="779"/>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71" name="Line 19"/>
            <p:cNvSpPr/>
            <p:nvPr/>
          </p:nvSpPr>
          <p:spPr>
            <a:xfrm>
              <a:off x="1311" y="779"/>
              <a:ext cx="1" cy="449"/>
            </a:xfrm>
            <a:prstGeom prst="line">
              <a:avLst/>
            </a:prstGeom>
            <a:ln w="0" cap="flat" cmpd="sng">
              <a:solidFill>
                <a:srgbClr val="000000"/>
              </a:solidFill>
              <a:prstDash val="solid"/>
              <a:headEnd type="none" w="med" len="med"/>
              <a:tailEnd type="none" w="med" len="med"/>
            </a:ln>
          </p:spPr>
        </p:sp>
        <p:sp>
          <p:nvSpPr>
            <p:cNvPr id="11372" name="Rectangle 20"/>
            <p:cNvSpPr/>
            <p:nvPr/>
          </p:nvSpPr>
          <p:spPr>
            <a:xfrm>
              <a:off x="2115" y="779"/>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73" name="Line 21"/>
            <p:cNvSpPr/>
            <p:nvPr/>
          </p:nvSpPr>
          <p:spPr>
            <a:xfrm>
              <a:off x="2115" y="779"/>
              <a:ext cx="1" cy="449"/>
            </a:xfrm>
            <a:prstGeom prst="line">
              <a:avLst/>
            </a:prstGeom>
            <a:ln w="0" cap="flat" cmpd="sng">
              <a:solidFill>
                <a:srgbClr val="000000"/>
              </a:solidFill>
              <a:prstDash val="solid"/>
              <a:headEnd type="none" w="med" len="med"/>
              <a:tailEnd type="none" w="med" len="med"/>
            </a:ln>
          </p:spPr>
        </p:sp>
        <p:sp>
          <p:nvSpPr>
            <p:cNvPr id="11374" name="Rectangle 22"/>
            <p:cNvSpPr/>
            <p:nvPr/>
          </p:nvSpPr>
          <p:spPr>
            <a:xfrm>
              <a:off x="761" y="1329"/>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11375" name="Rectangle 23"/>
            <p:cNvSpPr/>
            <p:nvPr/>
          </p:nvSpPr>
          <p:spPr>
            <a:xfrm>
              <a:off x="1637" y="1317"/>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11376" name="Rectangle 24"/>
            <p:cNvSpPr/>
            <p:nvPr/>
          </p:nvSpPr>
          <p:spPr>
            <a:xfrm>
              <a:off x="2366" y="1329"/>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11377" name="Rectangle 25"/>
            <p:cNvSpPr/>
            <p:nvPr/>
          </p:nvSpPr>
          <p:spPr>
            <a:xfrm>
              <a:off x="514" y="1228"/>
              <a:ext cx="79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78" name="Line 26"/>
            <p:cNvSpPr/>
            <p:nvPr/>
          </p:nvSpPr>
          <p:spPr>
            <a:xfrm>
              <a:off x="514" y="1228"/>
              <a:ext cx="797" cy="1"/>
            </a:xfrm>
            <a:prstGeom prst="line">
              <a:avLst/>
            </a:prstGeom>
            <a:ln w="0" cap="flat" cmpd="sng">
              <a:solidFill>
                <a:srgbClr val="000000"/>
              </a:solidFill>
              <a:prstDash val="solid"/>
              <a:headEnd type="none" w="med" len="med"/>
              <a:tailEnd type="none" w="med" len="med"/>
            </a:ln>
          </p:spPr>
        </p:sp>
        <p:sp>
          <p:nvSpPr>
            <p:cNvPr id="11379" name="Rectangle 27"/>
            <p:cNvSpPr/>
            <p:nvPr/>
          </p:nvSpPr>
          <p:spPr>
            <a:xfrm>
              <a:off x="1311" y="1228"/>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80" name="Line 28"/>
            <p:cNvSpPr/>
            <p:nvPr/>
          </p:nvSpPr>
          <p:spPr>
            <a:xfrm>
              <a:off x="1311" y="1228"/>
              <a:ext cx="17" cy="1"/>
            </a:xfrm>
            <a:prstGeom prst="line">
              <a:avLst/>
            </a:prstGeom>
            <a:ln w="0" cap="flat" cmpd="sng">
              <a:solidFill>
                <a:srgbClr val="000000"/>
              </a:solidFill>
              <a:prstDash val="solid"/>
              <a:headEnd type="none" w="med" len="med"/>
              <a:tailEnd type="none" w="med" len="med"/>
            </a:ln>
          </p:spPr>
        </p:sp>
        <p:sp>
          <p:nvSpPr>
            <p:cNvPr id="11381" name="Line 29"/>
            <p:cNvSpPr/>
            <p:nvPr/>
          </p:nvSpPr>
          <p:spPr>
            <a:xfrm>
              <a:off x="1311" y="1228"/>
              <a:ext cx="1" cy="17"/>
            </a:xfrm>
            <a:prstGeom prst="line">
              <a:avLst/>
            </a:prstGeom>
            <a:ln w="0" cap="flat" cmpd="sng">
              <a:solidFill>
                <a:srgbClr val="000000"/>
              </a:solidFill>
              <a:prstDash val="solid"/>
              <a:headEnd type="none" w="med" len="med"/>
              <a:tailEnd type="none" w="med" len="med"/>
            </a:ln>
          </p:spPr>
        </p:sp>
        <p:sp>
          <p:nvSpPr>
            <p:cNvPr id="11382" name="Rectangle 30"/>
            <p:cNvSpPr/>
            <p:nvPr/>
          </p:nvSpPr>
          <p:spPr>
            <a:xfrm>
              <a:off x="1328" y="1228"/>
              <a:ext cx="78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83" name="Line 31"/>
            <p:cNvSpPr/>
            <p:nvPr/>
          </p:nvSpPr>
          <p:spPr>
            <a:xfrm>
              <a:off x="1328" y="1228"/>
              <a:ext cx="787" cy="1"/>
            </a:xfrm>
            <a:prstGeom prst="line">
              <a:avLst/>
            </a:prstGeom>
            <a:ln w="0" cap="flat" cmpd="sng">
              <a:solidFill>
                <a:srgbClr val="000000"/>
              </a:solidFill>
              <a:prstDash val="solid"/>
              <a:headEnd type="none" w="med" len="med"/>
              <a:tailEnd type="none" w="med" len="med"/>
            </a:ln>
          </p:spPr>
        </p:sp>
        <p:sp>
          <p:nvSpPr>
            <p:cNvPr id="11384" name="Rectangle 32"/>
            <p:cNvSpPr/>
            <p:nvPr/>
          </p:nvSpPr>
          <p:spPr>
            <a:xfrm>
              <a:off x="2115" y="1228"/>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85" name="Line 33"/>
            <p:cNvSpPr/>
            <p:nvPr/>
          </p:nvSpPr>
          <p:spPr>
            <a:xfrm>
              <a:off x="2115" y="1228"/>
              <a:ext cx="17" cy="1"/>
            </a:xfrm>
            <a:prstGeom prst="line">
              <a:avLst/>
            </a:prstGeom>
            <a:ln w="0" cap="flat" cmpd="sng">
              <a:solidFill>
                <a:srgbClr val="000000"/>
              </a:solidFill>
              <a:prstDash val="solid"/>
              <a:headEnd type="none" w="med" len="med"/>
              <a:tailEnd type="none" w="med" len="med"/>
            </a:ln>
          </p:spPr>
        </p:sp>
        <p:sp>
          <p:nvSpPr>
            <p:cNvPr id="11386" name="Line 34"/>
            <p:cNvSpPr/>
            <p:nvPr/>
          </p:nvSpPr>
          <p:spPr>
            <a:xfrm>
              <a:off x="2115" y="1228"/>
              <a:ext cx="1" cy="17"/>
            </a:xfrm>
            <a:prstGeom prst="line">
              <a:avLst/>
            </a:prstGeom>
            <a:ln w="0" cap="flat" cmpd="sng">
              <a:solidFill>
                <a:srgbClr val="000000"/>
              </a:solidFill>
              <a:prstDash val="solid"/>
              <a:headEnd type="none" w="med" len="med"/>
              <a:tailEnd type="none" w="med" len="med"/>
            </a:ln>
          </p:spPr>
        </p:sp>
        <p:sp>
          <p:nvSpPr>
            <p:cNvPr id="11387" name="Rectangle 35"/>
            <p:cNvSpPr/>
            <p:nvPr/>
          </p:nvSpPr>
          <p:spPr>
            <a:xfrm>
              <a:off x="2132" y="1228"/>
              <a:ext cx="792"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88" name="Line 36"/>
            <p:cNvSpPr/>
            <p:nvPr/>
          </p:nvSpPr>
          <p:spPr>
            <a:xfrm>
              <a:off x="2132" y="1228"/>
              <a:ext cx="792" cy="1"/>
            </a:xfrm>
            <a:prstGeom prst="line">
              <a:avLst/>
            </a:prstGeom>
            <a:ln w="0" cap="flat" cmpd="sng">
              <a:solidFill>
                <a:srgbClr val="000000"/>
              </a:solidFill>
              <a:prstDash val="solid"/>
              <a:headEnd type="none" w="med" len="med"/>
              <a:tailEnd type="none" w="med" len="med"/>
            </a:ln>
          </p:spPr>
        </p:sp>
        <p:sp>
          <p:nvSpPr>
            <p:cNvPr id="11389" name="Rectangle 37"/>
            <p:cNvSpPr/>
            <p:nvPr/>
          </p:nvSpPr>
          <p:spPr>
            <a:xfrm>
              <a:off x="1311" y="1245"/>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90" name="Line 38"/>
            <p:cNvSpPr/>
            <p:nvPr/>
          </p:nvSpPr>
          <p:spPr>
            <a:xfrm>
              <a:off x="1311" y="1245"/>
              <a:ext cx="1" cy="449"/>
            </a:xfrm>
            <a:prstGeom prst="line">
              <a:avLst/>
            </a:prstGeom>
            <a:ln w="0" cap="flat" cmpd="sng">
              <a:solidFill>
                <a:srgbClr val="000000"/>
              </a:solidFill>
              <a:prstDash val="solid"/>
              <a:headEnd type="none" w="med" len="med"/>
              <a:tailEnd type="none" w="med" len="med"/>
            </a:ln>
          </p:spPr>
        </p:sp>
        <p:sp>
          <p:nvSpPr>
            <p:cNvPr id="11391" name="Rectangle 39"/>
            <p:cNvSpPr/>
            <p:nvPr/>
          </p:nvSpPr>
          <p:spPr>
            <a:xfrm>
              <a:off x="2115" y="1245"/>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92" name="Line 40"/>
            <p:cNvSpPr/>
            <p:nvPr/>
          </p:nvSpPr>
          <p:spPr>
            <a:xfrm>
              <a:off x="2115" y="1245"/>
              <a:ext cx="1" cy="449"/>
            </a:xfrm>
            <a:prstGeom prst="line">
              <a:avLst/>
            </a:prstGeom>
            <a:ln w="0" cap="flat" cmpd="sng">
              <a:solidFill>
                <a:srgbClr val="000000"/>
              </a:solidFill>
              <a:prstDash val="solid"/>
              <a:headEnd type="none" w="med" len="med"/>
              <a:tailEnd type="none" w="med" len="med"/>
            </a:ln>
          </p:spPr>
        </p:sp>
        <p:sp>
          <p:nvSpPr>
            <p:cNvPr id="11393" name="Rectangle 41"/>
            <p:cNvSpPr/>
            <p:nvPr/>
          </p:nvSpPr>
          <p:spPr>
            <a:xfrm>
              <a:off x="761" y="1775"/>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11394" name="Rectangle 42"/>
            <p:cNvSpPr/>
            <p:nvPr/>
          </p:nvSpPr>
          <p:spPr>
            <a:xfrm>
              <a:off x="1565" y="1775"/>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11395" name="Rectangle 43"/>
            <p:cNvSpPr/>
            <p:nvPr/>
          </p:nvSpPr>
          <p:spPr>
            <a:xfrm>
              <a:off x="2366" y="1775"/>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1</a:t>
              </a:r>
              <a:endParaRPr lang="en-US" altLang="zh-CN" sz="2800" b="1" dirty="0">
                <a:solidFill>
                  <a:srgbClr val="FF0000"/>
                </a:solidFill>
                <a:latin typeface="Times New Roman" panose="02020603050405020304" pitchFamily="18" charset="0"/>
              </a:endParaRPr>
            </a:p>
          </p:txBody>
        </p:sp>
        <p:sp>
          <p:nvSpPr>
            <p:cNvPr id="11396" name="Rectangle 44"/>
            <p:cNvSpPr/>
            <p:nvPr/>
          </p:nvSpPr>
          <p:spPr>
            <a:xfrm>
              <a:off x="1311" y="1694"/>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97" name="Line 45"/>
            <p:cNvSpPr/>
            <p:nvPr/>
          </p:nvSpPr>
          <p:spPr>
            <a:xfrm>
              <a:off x="1311" y="1694"/>
              <a:ext cx="1" cy="449"/>
            </a:xfrm>
            <a:prstGeom prst="line">
              <a:avLst/>
            </a:prstGeom>
            <a:ln w="0" cap="flat" cmpd="sng">
              <a:solidFill>
                <a:srgbClr val="000000"/>
              </a:solidFill>
              <a:prstDash val="solid"/>
              <a:headEnd type="none" w="med" len="med"/>
              <a:tailEnd type="none" w="med" len="med"/>
            </a:ln>
          </p:spPr>
        </p:sp>
        <p:sp>
          <p:nvSpPr>
            <p:cNvPr id="11398" name="Rectangle 46"/>
            <p:cNvSpPr/>
            <p:nvPr/>
          </p:nvSpPr>
          <p:spPr>
            <a:xfrm>
              <a:off x="2115" y="1694"/>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99" name="Line 47"/>
            <p:cNvSpPr/>
            <p:nvPr/>
          </p:nvSpPr>
          <p:spPr>
            <a:xfrm>
              <a:off x="2115" y="1694"/>
              <a:ext cx="1" cy="449"/>
            </a:xfrm>
            <a:prstGeom prst="line">
              <a:avLst/>
            </a:prstGeom>
            <a:ln w="0" cap="flat" cmpd="sng">
              <a:solidFill>
                <a:srgbClr val="000000"/>
              </a:solidFill>
              <a:prstDash val="solid"/>
              <a:headEnd type="none" w="med" len="med"/>
              <a:tailEnd type="none" w="med" len="med"/>
            </a:ln>
          </p:spPr>
        </p:sp>
        <p:sp>
          <p:nvSpPr>
            <p:cNvPr id="11400" name="Rectangle 48"/>
            <p:cNvSpPr/>
            <p:nvPr/>
          </p:nvSpPr>
          <p:spPr>
            <a:xfrm>
              <a:off x="701" y="2224"/>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11401" name="Rectangle 49"/>
            <p:cNvSpPr/>
            <p:nvPr/>
          </p:nvSpPr>
          <p:spPr>
            <a:xfrm>
              <a:off x="1625" y="2236"/>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0</a:t>
              </a:r>
              <a:endParaRPr lang="en-US" altLang="zh-CN" sz="2800" b="1" dirty="0">
                <a:solidFill>
                  <a:srgbClr val="FF0000"/>
                </a:solidFill>
                <a:latin typeface="Times New Roman" panose="02020603050405020304" pitchFamily="18" charset="0"/>
              </a:endParaRPr>
            </a:p>
          </p:txBody>
        </p:sp>
        <p:sp>
          <p:nvSpPr>
            <p:cNvPr id="11402" name="Rectangle 50"/>
            <p:cNvSpPr/>
            <p:nvPr/>
          </p:nvSpPr>
          <p:spPr>
            <a:xfrm>
              <a:off x="2354" y="2224"/>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solidFill>
                    <a:srgbClr val="FF0000"/>
                  </a:solidFill>
                  <a:latin typeface="Times New Roman" panose="02020603050405020304" pitchFamily="18" charset="0"/>
                </a:rPr>
                <a:t>1</a:t>
              </a:r>
              <a:endParaRPr lang="en-US" altLang="zh-CN" sz="2800" b="1" dirty="0">
                <a:solidFill>
                  <a:srgbClr val="FF0000"/>
                </a:solidFill>
                <a:latin typeface="Times New Roman" panose="02020603050405020304" pitchFamily="18" charset="0"/>
              </a:endParaRPr>
            </a:p>
          </p:txBody>
        </p:sp>
        <p:sp>
          <p:nvSpPr>
            <p:cNvPr id="11403" name="Rectangle 51"/>
            <p:cNvSpPr/>
            <p:nvPr/>
          </p:nvSpPr>
          <p:spPr>
            <a:xfrm>
              <a:off x="1311" y="214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04" name="Line 52"/>
            <p:cNvSpPr/>
            <p:nvPr/>
          </p:nvSpPr>
          <p:spPr>
            <a:xfrm>
              <a:off x="1311" y="2143"/>
              <a:ext cx="1" cy="449"/>
            </a:xfrm>
            <a:prstGeom prst="line">
              <a:avLst/>
            </a:prstGeom>
            <a:ln w="0" cap="flat" cmpd="sng">
              <a:solidFill>
                <a:srgbClr val="000000"/>
              </a:solidFill>
              <a:prstDash val="solid"/>
              <a:headEnd type="none" w="med" len="med"/>
              <a:tailEnd type="none" w="med" len="med"/>
            </a:ln>
          </p:spPr>
        </p:sp>
        <p:sp>
          <p:nvSpPr>
            <p:cNvPr id="11405" name="Rectangle 53"/>
            <p:cNvSpPr/>
            <p:nvPr/>
          </p:nvSpPr>
          <p:spPr>
            <a:xfrm>
              <a:off x="2115" y="214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06" name="Line 54"/>
            <p:cNvSpPr/>
            <p:nvPr/>
          </p:nvSpPr>
          <p:spPr>
            <a:xfrm>
              <a:off x="2115" y="2143"/>
              <a:ext cx="1" cy="449"/>
            </a:xfrm>
            <a:prstGeom prst="line">
              <a:avLst/>
            </a:prstGeom>
            <a:ln w="0" cap="flat" cmpd="sng">
              <a:solidFill>
                <a:srgbClr val="000000"/>
              </a:solidFill>
              <a:prstDash val="solid"/>
              <a:headEnd type="none" w="med" len="med"/>
              <a:tailEnd type="none" w="med" len="med"/>
            </a:ln>
          </p:spPr>
        </p:sp>
        <p:sp>
          <p:nvSpPr>
            <p:cNvPr id="11407" name="Rectangle 55"/>
            <p:cNvSpPr/>
            <p:nvPr/>
          </p:nvSpPr>
          <p:spPr>
            <a:xfrm>
              <a:off x="689" y="2670"/>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11408" name="Rectangle 56"/>
            <p:cNvSpPr/>
            <p:nvPr/>
          </p:nvSpPr>
          <p:spPr>
            <a:xfrm>
              <a:off x="1565" y="2670"/>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11409" name="Rectangle 57"/>
            <p:cNvSpPr/>
            <p:nvPr/>
          </p:nvSpPr>
          <p:spPr>
            <a:xfrm>
              <a:off x="2270" y="2670"/>
              <a:ext cx="224"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dirty="0">
                  <a:solidFill>
                    <a:srgbClr val="FF0000"/>
                  </a:solidFill>
                  <a:latin typeface="Times New Roman" panose="02020603050405020304" pitchFamily="18" charset="0"/>
                </a:rPr>
                <a:t>１</a:t>
              </a:r>
              <a:endParaRPr lang="zh-CN" altLang="en-US" sz="2800" b="1" dirty="0">
                <a:solidFill>
                  <a:srgbClr val="FF0000"/>
                </a:solidFill>
                <a:latin typeface="Times New Roman" panose="02020603050405020304" pitchFamily="18" charset="0"/>
              </a:endParaRPr>
            </a:p>
          </p:txBody>
        </p:sp>
        <p:sp>
          <p:nvSpPr>
            <p:cNvPr id="11410" name="Rectangle 58"/>
            <p:cNvSpPr/>
            <p:nvPr/>
          </p:nvSpPr>
          <p:spPr>
            <a:xfrm>
              <a:off x="514" y="3039"/>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11" name="Line 59"/>
            <p:cNvSpPr/>
            <p:nvPr/>
          </p:nvSpPr>
          <p:spPr>
            <a:xfrm>
              <a:off x="514" y="3039"/>
              <a:ext cx="797" cy="1"/>
            </a:xfrm>
            <a:prstGeom prst="line">
              <a:avLst/>
            </a:prstGeom>
            <a:ln w="0" cap="flat" cmpd="sng">
              <a:solidFill>
                <a:srgbClr val="000000"/>
              </a:solidFill>
              <a:prstDash val="solid"/>
              <a:headEnd type="none" w="med" len="med"/>
              <a:tailEnd type="none" w="med" len="med"/>
            </a:ln>
          </p:spPr>
        </p:sp>
        <p:sp>
          <p:nvSpPr>
            <p:cNvPr id="11412" name="Rectangle 60"/>
            <p:cNvSpPr/>
            <p:nvPr/>
          </p:nvSpPr>
          <p:spPr>
            <a:xfrm>
              <a:off x="1311" y="2590"/>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13" name="Line 61"/>
            <p:cNvSpPr/>
            <p:nvPr/>
          </p:nvSpPr>
          <p:spPr>
            <a:xfrm>
              <a:off x="1311" y="2590"/>
              <a:ext cx="1" cy="449"/>
            </a:xfrm>
            <a:prstGeom prst="line">
              <a:avLst/>
            </a:prstGeom>
            <a:ln w="0" cap="flat" cmpd="sng">
              <a:solidFill>
                <a:srgbClr val="000000"/>
              </a:solidFill>
              <a:prstDash val="solid"/>
              <a:headEnd type="none" w="med" len="med"/>
              <a:tailEnd type="none" w="med" len="med"/>
            </a:ln>
          </p:spPr>
        </p:sp>
        <p:sp>
          <p:nvSpPr>
            <p:cNvPr id="11414" name="Rectangle 62"/>
            <p:cNvSpPr/>
            <p:nvPr/>
          </p:nvSpPr>
          <p:spPr>
            <a:xfrm>
              <a:off x="1311" y="3039"/>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15" name="Line 63"/>
            <p:cNvSpPr/>
            <p:nvPr/>
          </p:nvSpPr>
          <p:spPr>
            <a:xfrm>
              <a:off x="1311" y="3039"/>
              <a:ext cx="23" cy="1"/>
            </a:xfrm>
            <a:prstGeom prst="line">
              <a:avLst/>
            </a:prstGeom>
            <a:ln w="0" cap="flat" cmpd="sng">
              <a:solidFill>
                <a:srgbClr val="000000"/>
              </a:solidFill>
              <a:prstDash val="solid"/>
              <a:headEnd type="none" w="med" len="med"/>
              <a:tailEnd type="none" w="med" len="med"/>
            </a:ln>
          </p:spPr>
        </p:sp>
        <p:sp>
          <p:nvSpPr>
            <p:cNvPr id="11416" name="Line 64"/>
            <p:cNvSpPr/>
            <p:nvPr/>
          </p:nvSpPr>
          <p:spPr>
            <a:xfrm>
              <a:off x="1311" y="3039"/>
              <a:ext cx="1" cy="23"/>
            </a:xfrm>
            <a:prstGeom prst="line">
              <a:avLst/>
            </a:prstGeom>
            <a:ln w="0" cap="flat" cmpd="sng">
              <a:solidFill>
                <a:srgbClr val="000000"/>
              </a:solidFill>
              <a:prstDash val="solid"/>
              <a:headEnd type="none" w="med" len="med"/>
              <a:tailEnd type="none" w="med" len="med"/>
            </a:ln>
          </p:spPr>
        </p:sp>
        <p:sp>
          <p:nvSpPr>
            <p:cNvPr id="11417" name="Rectangle 65"/>
            <p:cNvSpPr/>
            <p:nvPr/>
          </p:nvSpPr>
          <p:spPr>
            <a:xfrm>
              <a:off x="1334" y="3039"/>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18" name="Line 66"/>
            <p:cNvSpPr/>
            <p:nvPr/>
          </p:nvSpPr>
          <p:spPr>
            <a:xfrm>
              <a:off x="1334" y="3039"/>
              <a:ext cx="781" cy="1"/>
            </a:xfrm>
            <a:prstGeom prst="line">
              <a:avLst/>
            </a:prstGeom>
            <a:ln w="0" cap="flat" cmpd="sng">
              <a:solidFill>
                <a:srgbClr val="000000"/>
              </a:solidFill>
              <a:prstDash val="solid"/>
              <a:headEnd type="none" w="med" len="med"/>
              <a:tailEnd type="none" w="med" len="med"/>
            </a:ln>
          </p:spPr>
        </p:sp>
        <p:sp>
          <p:nvSpPr>
            <p:cNvPr id="11419" name="Rectangle 67"/>
            <p:cNvSpPr/>
            <p:nvPr/>
          </p:nvSpPr>
          <p:spPr>
            <a:xfrm>
              <a:off x="2115" y="2590"/>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20" name="Line 68"/>
            <p:cNvSpPr/>
            <p:nvPr/>
          </p:nvSpPr>
          <p:spPr>
            <a:xfrm>
              <a:off x="2115" y="2590"/>
              <a:ext cx="1" cy="449"/>
            </a:xfrm>
            <a:prstGeom prst="line">
              <a:avLst/>
            </a:prstGeom>
            <a:ln w="0" cap="flat" cmpd="sng">
              <a:solidFill>
                <a:srgbClr val="000000"/>
              </a:solidFill>
              <a:prstDash val="solid"/>
              <a:headEnd type="none" w="med" len="med"/>
              <a:tailEnd type="none" w="med" len="med"/>
            </a:ln>
          </p:spPr>
        </p:sp>
        <p:sp>
          <p:nvSpPr>
            <p:cNvPr id="11421" name="Rectangle 69"/>
            <p:cNvSpPr/>
            <p:nvPr/>
          </p:nvSpPr>
          <p:spPr>
            <a:xfrm>
              <a:off x="2115" y="3039"/>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22" name="Line 70"/>
            <p:cNvSpPr/>
            <p:nvPr/>
          </p:nvSpPr>
          <p:spPr>
            <a:xfrm>
              <a:off x="2115" y="3039"/>
              <a:ext cx="23" cy="1"/>
            </a:xfrm>
            <a:prstGeom prst="line">
              <a:avLst/>
            </a:prstGeom>
            <a:ln w="0" cap="flat" cmpd="sng">
              <a:solidFill>
                <a:srgbClr val="000000"/>
              </a:solidFill>
              <a:prstDash val="solid"/>
              <a:headEnd type="none" w="med" len="med"/>
              <a:tailEnd type="none" w="med" len="med"/>
            </a:ln>
          </p:spPr>
        </p:sp>
        <p:sp>
          <p:nvSpPr>
            <p:cNvPr id="11423" name="Line 71"/>
            <p:cNvSpPr/>
            <p:nvPr/>
          </p:nvSpPr>
          <p:spPr>
            <a:xfrm>
              <a:off x="2115" y="3039"/>
              <a:ext cx="1" cy="23"/>
            </a:xfrm>
            <a:prstGeom prst="line">
              <a:avLst/>
            </a:prstGeom>
            <a:ln w="0" cap="flat" cmpd="sng">
              <a:solidFill>
                <a:srgbClr val="000000"/>
              </a:solidFill>
              <a:prstDash val="solid"/>
              <a:headEnd type="none" w="med" len="med"/>
              <a:tailEnd type="none" w="med" len="med"/>
            </a:ln>
          </p:spPr>
        </p:sp>
        <p:sp>
          <p:nvSpPr>
            <p:cNvPr id="11424" name="Rectangle 72"/>
            <p:cNvSpPr/>
            <p:nvPr/>
          </p:nvSpPr>
          <p:spPr>
            <a:xfrm>
              <a:off x="2138" y="3039"/>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425" name="Line 73"/>
            <p:cNvSpPr/>
            <p:nvPr/>
          </p:nvSpPr>
          <p:spPr>
            <a:xfrm>
              <a:off x="2138" y="3039"/>
              <a:ext cx="786" cy="1"/>
            </a:xfrm>
            <a:prstGeom prst="line">
              <a:avLst/>
            </a:prstGeom>
            <a:ln w="0" cap="flat" cmpd="sng">
              <a:solidFill>
                <a:srgbClr val="000000"/>
              </a:solidFill>
              <a:prstDash val="solid"/>
              <a:headEnd type="none" w="med" len="med"/>
              <a:tailEnd type="none" w="med" len="med"/>
            </a:ln>
          </p:spPr>
        </p:sp>
      </p:grpSp>
      <p:sp>
        <p:nvSpPr>
          <p:cNvPr id="246858" name="Text Box 74"/>
          <p:cNvSpPr txBox="1"/>
          <p:nvPr/>
        </p:nvSpPr>
        <p:spPr>
          <a:xfrm>
            <a:off x="819150" y="4914900"/>
            <a:ext cx="3143250" cy="3968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优点：简单</a:t>
            </a:r>
            <a:endParaRPr lang="zh-CN" altLang="en-US" sz="2000" b="1" dirty="0">
              <a:latin typeface="Times New Roman" panose="02020603050405020304" pitchFamily="18" charset="0"/>
            </a:endParaRPr>
          </a:p>
        </p:txBody>
      </p:sp>
      <p:sp>
        <p:nvSpPr>
          <p:cNvPr id="246859" name="Text Box 75"/>
          <p:cNvSpPr txBox="1"/>
          <p:nvPr/>
        </p:nvSpPr>
        <p:spPr>
          <a:xfrm>
            <a:off x="838200" y="5372100"/>
            <a:ext cx="6819900" cy="3968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000" b="1" dirty="0">
                <a:latin typeface="Times New Roman" panose="02020603050405020304" pitchFamily="18" charset="0"/>
              </a:rPr>
              <a:t>缺点：输出电平的偏移　　　　</a:t>
            </a:r>
            <a:endParaRPr lang="zh-CN" altLang="en-US" sz="2000" b="1" dirty="0">
              <a:latin typeface="Times New Roman" panose="02020603050405020304" pitchFamily="18" charset="0"/>
            </a:endParaRPr>
          </a:p>
        </p:txBody>
      </p:sp>
      <p:grpSp>
        <p:nvGrpSpPr>
          <p:cNvPr id="11269" name="Group 76"/>
          <p:cNvGrpSpPr/>
          <p:nvPr/>
        </p:nvGrpSpPr>
        <p:grpSpPr>
          <a:xfrm>
            <a:off x="4721225" y="850900"/>
            <a:ext cx="3825875" cy="3660775"/>
            <a:chOff x="2974" y="504"/>
            <a:chExt cx="2410" cy="2306"/>
          </a:xfrm>
        </p:grpSpPr>
        <p:sp>
          <p:nvSpPr>
            <p:cNvPr id="11284" name="Rectangle 77"/>
            <p:cNvSpPr/>
            <p:nvPr/>
          </p:nvSpPr>
          <p:spPr>
            <a:xfrm>
              <a:off x="3043" y="596"/>
              <a:ext cx="498"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A</a:t>
              </a:r>
              <a:r>
                <a:rPr lang="zh-CN" altLang="en-US" sz="2800" dirty="0">
                  <a:latin typeface="Times New Roman" panose="02020603050405020304" pitchFamily="18" charset="0"/>
                </a:rPr>
                <a:t>／</a:t>
              </a:r>
              <a:r>
                <a:rPr lang="en-US" altLang="zh-CN" sz="2800" dirty="0">
                  <a:latin typeface="Times New Roman" panose="02020603050405020304" pitchFamily="18" charset="0"/>
                </a:rPr>
                <a:t>v</a:t>
              </a:r>
              <a:endParaRPr lang="en-US" altLang="zh-CN" sz="2800" b="1" dirty="0">
                <a:latin typeface="Times New Roman" panose="02020603050405020304" pitchFamily="18" charset="0"/>
              </a:endParaRPr>
            </a:p>
          </p:txBody>
        </p:sp>
        <p:sp>
          <p:nvSpPr>
            <p:cNvPr id="11285" name="Rectangle 78"/>
            <p:cNvSpPr/>
            <p:nvPr/>
          </p:nvSpPr>
          <p:spPr>
            <a:xfrm>
              <a:off x="2974" y="504"/>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286" name="Line 79"/>
            <p:cNvSpPr/>
            <p:nvPr/>
          </p:nvSpPr>
          <p:spPr>
            <a:xfrm>
              <a:off x="2974" y="504"/>
              <a:ext cx="797" cy="1"/>
            </a:xfrm>
            <a:prstGeom prst="line">
              <a:avLst/>
            </a:prstGeom>
            <a:ln w="0" cap="flat" cmpd="sng">
              <a:solidFill>
                <a:srgbClr val="000000"/>
              </a:solidFill>
              <a:prstDash val="solid"/>
              <a:headEnd type="none" w="med" len="med"/>
              <a:tailEnd type="none" w="med" len="med"/>
            </a:ln>
          </p:spPr>
        </p:sp>
        <p:sp>
          <p:nvSpPr>
            <p:cNvPr id="11287" name="Rectangle 80"/>
            <p:cNvSpPr/>
            <p:nvPr/>
          </p:nvSpPr>
          <p:spPr>
            <a:xfrm>
              <a:off x="3771" y="50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288" name="Line 81"/>
            <p:cNvSpPr/>
            <p:nvPr/>
          </p:nvSpPr>
          <p:spPr>
            <a:xfrm>
              <a:off x="3771" y="504"/>
              <a:ext cx="23" cy="1"/>
            </a:xfrm>
            <a:prstGeom prst="line">
              <a:avLst/>
            </a:prstGeom>
            <a:ln w="0" cap="flat" cmpd="sng">
              <a:solidFill>
                <a:srgbClr val="000000"/>
              </a:solidFill>
              <a:prstDash val="solid"/>
              <a:headEnd type="none" w="med" len="med"/>
              <a:tailEnd type="none" w="med" len="med"/>
            </a:ln>
          </p:spPr>
        </p:sp>
        <p:sp>
          <p:nvSpPr>
            <p:cNvPr id="11289" name="Line 82"/>
            <p:cNvSpPr/>
            <p:nvPr/>
          </p:nvSpPr>
          <p:spPr>
            <a:xfrm>
              <a:off x="3771" y="504"/>
              <a:ext cx="1" cy="23"/>
            </a:xfrm>
            <a:prstGeom prst="line">
              <a:avLst/>
            </a:prstGeom>
            <a:ln w="0" cap="flat" cmpd="sng">
              <a:solidFill>
                <a:srgbClr val="000000"/>
              </a:solidFill>
              <a:prstDash val="solid"/>
              <a:headEnd type="none" w="med" len="med"/>
              <a:tailEnd type="none" w="med" len="med"/>
            </a:ln>
          </p:spPr>
        </p:sp>
        <p:sp>
          <p:nvSpPr>
            <p:cNvPr id="11290" name="Rectangle 83"/>
            <p:cNvSpPr/>
            <p:nvPr/>
          </p:nvSpPr>
          <p:spPr>
            <a:xfrm>
              <a:off x="3794" y="504"/>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291" name="Line 84"/>
            <p:cNvSpPr/>
            <p:nvPr/>
          </p:nvSpPr>
          <p:spPr>
            <a:xfrm>
              <a:off x="3794" y="504"/>
              <a:ext cx="781" cy="1"/>
            </a:xfrm>
            <a:prstGeom prst="line">
              <a:avLst/>
            </a:prstGeom>
            <a:ln w="0" cap="flat" cmpd="sng">
              <a:solidFill>
                <a:srgbClr val="000000"/>
              </a:solidFill>
              <a:prstDash val="solid"/>
              <a:headEnd type="none" w="med" len="med"/>
              <a:tailEnd type="none" w="med" len="med"/>
            </a:ln>
          </p:spPr>
        </p:sp>
        <p:sp>
          <p:nvSpPr>
            <p:cNvPr id="11292" name="Rectangle 85"/>
            <p:cNvSpPr/>
            <p:nvPr/>
          </p:nvSpPr>
          <p:spPr>
            <a:xfrm>
              <a:off x="4575" y="504"/>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293" name="Line 86"/>
            <p:cNvSpPr/>
            <p:nvPr/>
          </p:nvSpPr>
          <p:spPr>
            <a:xfrm>
              <a:off x="4575" y="504"/>
              <a:ext cx="23" cy="1"/>
            </a:xfrm>
            <a:prstGeom prst="line">
              <a:avLst/>
            </a:prstGeom>
            <a:ln w="0" cap="flat" cmpd="sng">
              <a:solidFill>
                <a:srgbClr val="000000"/>
              </a:solidFill>
              <a:prstDash val="solid"/>
              <a:headEnd type="none" w="med" len="med"/>
              <a:tailEnd type="none" w="med" len="med"/>
            </a:ln>
          </p:spPr>
        </p:sp>
        <p:sp>
          <p:nvSpPr>
            <p:cNvPr id="11294" name="Line 87"/>
            <p:cNvSpPr/>
            <p:nvPr/>
          </p:nvSpPr>
          <p:spPr>
            <a:xfrm>
              <a:off x="4575" y="504"/>
              <a:ext cx="1" cy="23"/>
            </a:xfrm>
            <a:prstGeom prst="line">
              <a:avLst/>
            </a:prstGeom>
            <a:ln w="0" cap="flat" cmpd="sng">
              <a:solidFill>
                <a:srgbClr val="000000"/>
              </a:solidFill>
              <a:prstDash val="solid"/>
              <a:headEnd type="none" w="med" len="med"/>
              <a:tailEnd type="none" w="med" len="med"/>
            </a:ln>
          </p:spPr>
        </p:sp>
        <p:sp>
          <p:nvSpPr>
            <p:cNvPr id="11295" name="Rectangle 88"/>
            <p:cNvSpPr/>
            <p:nvPr/>
          </p:nvSpPr>
          <p:spPr>
            <a:xfrm>
              <a:off x="4598" y="504"/>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296" name="Line 89"/>
            <p:cNvSpPr/>
            <p:nvPr/>
          </p:nvSpPr>
          <p:spPr>
            <a:xfrm>
              <a:off x="4598" y="504"/>
              <a:ext cx="786" cy="1"/>
            </a:xfrm>
            <a:prstGeom prst="line">
              <a:avLst/>
            </a:prstGeom>
            <a:ln w="0" cap="flat" cmpd="sng">
              <a:solidFill>
                <a:srgbClr val="000000"/>
              </a:solidFill>
              <a:prstDash val="solid"/>
              <a:headEnd type="none" w="med" len="med"/>
              <a:tailEnd type="none" w="med" len="med"/>
            </a:ln>
          </p:spPr>
        </p:sp>
        <p:sp>
          <p:nvSpPr>
            <p:cNvPr id="11297" name="Rectangle 90"/>
            <p:cNvSpPr/>
            <p:nvPr/>
          </p:nvSpPr>
          <p:spPr>
            <a:xfrm>
              <a:off x="3771" y="52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298" name="Line 91"/>
            <p:cNvSpPr/>
            <p:nvPr/>
          </p:nvSpPr>
          <p:spPr>
            <a:xfrm>
              <a:off x="3771" y="527"/>
              <a:ext cx="1" cy="449"/>
            </a:xfrm>
            <a:prstGeom prst="line">
              <a:avLst/>
            </a:prstGeom>
            <a:ln w="0" cap="flat" cmpd="sng">
              <a:solidFill>
                <a:srgbClr val="000000"/>
              </a:solidFill>
              <a:prstDash val="solid"/>
              <a:headEnd type="none" w="med" len="med"/>
              <a:tailEnd type="none" w="med" len="med"/>
            </a:ln>
          </p:spPr>
        </p:sp>
        <p:sp>
          <p:nvSpPr>
            <p:cNvPr id="11299" name="Rectangle 92"/>
            <p:cNvSpPr/>
            <p:nvPr/>
          </p:nvSpPr>
          <p:spPr>
            <a:xfrm>
              <a:off x="4575" y="527"/>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00" name="Line 93"/>
            <p:cNvSpPr/>
            <p:nvPr/>
          </p:nvSpPr>
          <p:spPr>
            <a:xfrm>
              <a:off x="4575" y="527"/>
              <a:ext cx="1" cy="449"/>
            </a:xfrm>
            <a:prstGeom prst="line">
              <a:avLst/>
            </a:prstGeom>
            <a:ln w="0" cap="flat" cmpd="sng">
              <a:solidFill>
                <a:srgbClr val="000000"/>
              </a:solidFill>
              <a:prstDash val="solid"/>
              <a:headEnd type="none" w="med" len="med"/>
              <a:tailEnd type="none" w="med" len="med"/>
            </a:ln>
          </p:spPr>
        </p:sp>
        <p:sp>
          <p:nvSpPr>
            <p:cNvPr id="11301" name="Rectangle 94"/>
            <p:cNvSpPr/>
            <p:nvPr/>
          </p:nvSpPr>
          <p:spPr>
            <a:xfrm>
              <a:off x="3221" y="1077"/>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11302" name="Rectangle 95"/>
            <p:cNvSpPr/>
            <p:nvPr/>
          </p:nvSpPr>
          <p:spPr>
            <a:xfrm>
              <a:off x="4025" y="1077"/>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11303" name="Rectangle 96"/>
            <p:cNvSpPr/>
            <p:nvPr/>
          </p:nvSpPr>
          <p:spPr>
            <a:xfrm>
              <a:off x="4730" y="1077"/>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11304" name="Rectangle 97"/>
            <p:cNvSpPr/>
            <p:nvPr/>
          </p:nvSpPr>
          <p:spPr>
            <a:xfrm>
              <a:off x="2974" y="976"/>
              <a:ext cx="79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05" name="Line 98"/>
            <p:cNvSpPr/>
            <p:nvPr/>
          </p:nvSpPr>
          <p:spPr>
            <a:xfrm>
              <a:off x="2974" y="976"/>
              <a:ext cx="797" cy="1"/>
            </a:xfrm>
            <a:prstGeom prst="line">
              <a:avLst/>
            </a:prstGeom>
            <a:ln w="0" cap="flat" cmpd="sng">
              <a:solidFill>
                <a:srgbClr val="000000"/>
              </a:solidFill>
              <a:prstDash val="solid"/>
              <a:headEnd type="none" w="med" len="med"/>
              <a:tailEnd type="none" w="med" len="med"/>
            </a:ln>
          </p:spPr>
        </p:sp>
        <p:sp>
          <p:nvSpPr>
            <p:cNvPr id="11306" name="Rectangle 99"/>
            <p:cNvSpPr/>
            <p:nvPr/>
          </p:nvSpPr>
          <p:spPr>
            <a:xfrm>
              <a:off x="3771" y="97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07" name="Line 100"/>
            <p:cNvSpPr/>
            <p:nvPr/>
          </p:nvSpPr>
          <p:spPr>
            <a:xfrm>
              <a:off x="3771" y="976"/>
              <a:ext cx="17" cy="1"/>
            </a:xfrm>
            <a:prstGeom prst="line">
              <a:avLst/>
            </a:prstGeom>
            <a:ln w="0" cap="flat" cmpd="sng">
              <a:solidFill>
                <a:srgbClr val="000000"/>
              </a:solidFill>
              <a:prstDash val="solid"/>
              <a:headEnd type="none" w="med" len="med"/>
              <a:tailEnd type="none" w="med" len="med"/>
            </a:ln>
          </p:spPr>
        </p:sp>
        <p:sp>
          <p:nvSpPr>
            <p:cNvPr id="11308" name="Line 101"/>
            <p:cNvSpPr/>
            <p:nvPr/>
          </p:nvSpPr>
          <p:spPr>
            <a:xfrm>
              <a:off x="3771" y="976"/>
              <a:ext cx="1" cy="17"/>
            </a:xfrm>
            <a:prstGeom prst="line">
              <a:avLst/>
            </a:prstGeom>
            <a:ln w="0" cap="flat" cmpd="sng">
              <a:solidFill>
                <a:srgbClr val="000000"/>
              </a:solidFill>
              <a:prstDash val="solid"/>
              <a:headEnd type="none" w="med" len="med"/>
              <a:tailEnd type="none" w="med" len="med"/>
            </a:ln>
          </p:spPr>
        </p:sp>
        <p:sp>
          <p:nvSpPr>
            <p:cNvPr id="11309" name="Rectangle 102"/>
            <p:cNvSpPr/>
            <p:nvPr/>
          </p:nvSpPr>
          <p:spPr>
            <a:xfrm>
              <a:off x="3788" y="976"/>
              <a:ext cx="78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10" name="Line 103"/>
            <p:cNvSpPr/>
            <p:nvPr/>
          </p:nvSpPr>
          <p:spPr>
            <a:xfrm>
              <a:off x="3788" y="976"/>
              <a:ext cx="787" cy="1"/>
            </a:xfrm>
            <a:prstGeom prst="line">
              <a:avLst/>
            </a:prstGeom>
            <a:ln w="0" cap="flat" cmpd="sng">
              <a:solidFill>
                <a:srgbClr val="000000"/>
              </a:solidFill>
              <a:prstDash val="solid"/>
              <a:headEnd type="none" w="med" len="med"/>
              <a:tailEnd type="none" w="med" len="med"/>
            </a:ln>
          </p:spPr>
        </p:sp>
        <p:sp>
          <p:nvSpPr>
            <p:cNvPr id="11311" name="Rectangle 104"/>
            <p:cNvSpPr/>
            <p:nvPr/>
          </p:nvSpPr>
          <p:spPr>
            <a:xfrm>
              <a:off x="4575" y="976"/>
              <a:ext cx="17"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12" name="Line 105"/>
            <p:cNvSpPr/>
            <p:nvPr/>
          </p:nvSpPr>
          <p:spPr>
            <a:xfrm>
              <a:off x="4575" y="976"/>
              <a:ext cx="17" cy="1"/>
            </a:xfrm>
            <a:prstGeom prst="line">
              <a:avLst/>
            </a:prstGeom>
            <a:ln w="0" cap="flat" cmpd="sng">
              <a:solidFill>
                <a:srgbClr val="000000"/>
              </a:solidFill>
              <a:prstDash val="solid"/>
              <a:headEnd type="none" w="med" len="med"/>
              <a:tailEnd type="none" w="med" len="med"/>
            </a:ln>
          </p:spPr>
        </p:sp>
        <p:sp>
          <p:nvSpPr>
            <p:cNvPr id="11313" name="Line 106"/>
            <p:cNvSpPr/>
            <p:nvPr/>
          </p:nvSpPr>
          <p:spPr>
            <a:xfrm>
              <a:off x="4575" y="976"/>
              <a:ext cx="1" cy="17"/>
            </a:xfrm>
            <a:prstGeom prst="line">
              <a:avLst/>
            </a:prstGeom>
            <a:ln w="0" cap="flat" cmpd="sng">
              <a:solidFill>
                <a:srgbClr val="000000"/>
              </a:solidFill>
              <a:prstDash val="solid"/>
              <a:headEnd type="none" w="med" len="med"/>
              <a:tailEnd type="none" w="med" len="med"/>
            </a:ln>
          </p:spPr>
        </p:sp>
        <p:sp>
          <p:nvSpPr>
            <p:cNvPr id="11314" name="Rectangle 107"/>
            <p:cNvSpPr/>
            <p:nvPr/>
          </p:nvSpPr>
          <p:spPr>
            <a:xfrm>
              <a:off x="4592" y="976"/>
              <a:ext cx="792" cy="17"/>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15" name="Line 108"/>
            <p:cNvSpPr/>
            <p:nvPr/>
          </p:nvSpPr>
          <p:spPr>
            <a:xfrm>
              <a:off x="4592" y="976"/>
              <a:ext cx="792" cy="1"/>
            </a:xfrm>
            <a:prstGeom prst="line">
              <a:avLst/>
            </a:prstGeom>
            <a:ln w="0" cap="flat" cmpd="sng">
              <a:solidFill>
                <a:srgbClr val="000000"/>
              </a:solidFill>
              <a:prstDash val="solid"/>
              <a:headEnd type="none" w="med" len="med"/>
              <a:tailEnd type="none" w="med" len="med"/>
            </a:ln>
          </p:spPr>
        </p:sp>
        <p:sp>
          <p:nvSpPr>
            <p:cNvPr id="11316" name="Rectangle 109"/>
            <p:cNvSpPr/>
            <p:nvPr/>
          </p:nvSpPr>
          <p:spPr>
            <a:xfrm>
              <a:off x="3771" y="99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17" name="Line 110"/>
            <p:cNvSpPr/>
            <p:nvPr/>
          </p:nvSpPr>
          <p:spPr>
            <a:xfrm>
              <a:off x="3771" y="993"/>
              <a:ext cx="1" cy="449"/>
            </a:xfrm>
            <a:prstGeom prst="line">
              <a:avLst/>
            </a:prstGeom>
            <a:ln w="0" cap="flat" cmpd="sng">
              <a:solidFill>
                <a:srgbClr val="000000"/>
              </a:solidFill>
              <a:prstDash val="solid"/>
              <a:headEnd type="none" w="med" len="med"/>
              <a:tailEnd type="none" w="med" len="med"/>
            </a:ln>
          </p:spPr>
        </p:sp>
        <p:sp>
          <p:nvSpPr>
            <p:cNvPr id="11318" name="Rectangle 111"/>
            <p:cNvSpPr/>
            <p:nvPr/>
          </p:nvSpPr>
          <p:spPr>
            <a:xfrm>
              <a:off x="4575" y="993"/>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19" name="Line 112"/>
            <p:cNvSpPr/>
            <p:nvPr/>
          </p:nvSpPr>
          <p:spPr>
            <a:xfrm>
              <a:off x="4575" y="993"/>
              <a:ext cx="1" cy="449"/>
            </a:xfrm>
            <a:prstGeom prst="line">
              <a:avLst/>
            </a:prstGeom>
            <a:ln w="0" cap="flat" cmpd="sng">
              <a:solidFill>
                <a:srgbClr val="000000"/>
              </a:solidFill>
              <a:prstDash val="solid"/>
              <a:headEnd type="none" w="med" len="med"/>
              <a:tailEnd type="none" w="med" len="med"/>
            </a:ln>
          </p:spPr>
        </p:sp>
        <p:sp>
          <p:nvSpPr>
            <p:cNvPr id="11320" name="Rectangle 113"/>
            <p:cNvSpPr/>
            <p:nvPr/>
          </p:nvSpPr>
          <p:spPr>
            <a:xfrm>
              <a:off x="3221" y="1523"/>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11321" name="Rectangle 114"/>
            <p:cNvSpPr/>
            <p:nvPr/>
          </p:nvSpPr>
          <p:spPr>
            <a:xfrm>
              <a:off x="4025" y="1523"/>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a:t>
              </a:r>
              <a:endParaRPr lang="en-US" altLang="zh-CN" sz="2800" b="1" dirty="0">
                <a:latin typeface="Times New Roman" panose="02020603050405020304" pitchFamily="18" charset="0"/>
              </a:endParaRPr>
            </a:p>
          </p:txBody>
        </p:sp>
        <p:sp>
          <p:nvSpPr>
            <p:cNvPr id="11322" name="Rectangle 115"/>
            <p:cNvSpPr/>
            <p:nvPr/>
          </p:nvSpPr>
          <p:spPr>
            <a:xfrm>
              <a:off x="4730" y="1523"/>
              <a:ext cx="280"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2.3</a:t>
              </a:r>
              <a:endParaRPr lang="en-US" altLang="zh-CN" sz="2800" b="1" dirty="0">
                <a:latin typeface="Times New Roman" panose="02020603050405020304" pitchFamily="18" charset="0"/>
              </a:endParaRPr>
            </a:p>
          </p:txBody>
        </p:sp>
        <p:sp>
          <p:nvSpPr>
            <p:cNvPr id="11323" name="Rectangle 116"/>
            <p:cNvSpPr/>
            <p:nvPr/>
          </p:nvSpPr>
          <p:spPr>
            <a:xfrm>
              <a:off x="3771" y="144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24" name="Line 117"/>
            <p:cNvSpPr/>
            <p:nvPr/>
          </p:nvSpPr>
          <p:spPr>
            <a:xfrm>
              <a:off x="3771" y="1442"/>
              <a:ext cx="1" cy="449"/>
            </a:xfrm>
            <a:prstGeom prst="line">
              <a:avLst/>
            </a:prstGeom>
            <a:ln w="0" cap="flat" cmpd="sng">
              <a:solidFill>
                <a:srgbClr val="000000"/>
              </a:solidFill>
              <a:prstDash val="solid"/>
              <a:headEnd type="none" w="med" len="med"/>
              <a:tailEnd type="none" w="med" len="med"/>
            </a:ln>
          </p:spPr>
        </p:sp>
        <p:sp>
          <p:nvSpPr>
            <p:cNvPr id="11325" name="Rectangle 118"/>
            <p:cNvSpPr/>
            <p:nvPr/>
          </p:nvSpPr>
          <p:spPr>
            <a:xfrm>
              <a:off x="4575" y="1442"/>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26" name="Line 119"/>
            <p:cNvSpPr/>
            <p:nvPr/>
          </p:nvSpPr>
          <p:spPr>
            <a:xfrm>
              <a:off x="4575" y="1442"/>
              <a:ext cx="1" cy="449"/>
            </a:xfrm>
            <a:prstGeom prst="line">
              <a:avLst/>
            </a:prstGeom>
            <a:ln w="0" cap="flat" cmpd="sng">
              <a:solidFill>
                <a:srgbClr val="000000"/>
              </a:solidFill>
              <a:prstDash val="solid"/>
              <a:headEnd type="none" w="med" len="med"/>
              <a:tailEnd type="none" w="med" len="med"/>
            </a:ln>
          </p:spPr>
        </p:sp>
        <p:sp>
          <p:nvSpPr>
            <p:cNvPr id="11327" name="Rectangle 120"/>
            <p:cNvSpPr/>
            <p:nvPr/>
          </p:nvSpPr>
          <p:spPr>
            <a:xfrm>
              <a:off x="3221" y="1972"/>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a:t>
              </a:r>
              <a:endParaRPr lang="en-US" altLang="zh-CN" sz="2800" b="1" dirty="0">
                <a:latin typeface="Times New Roman" panose="02020603050405020304" pitchFamily="18" charset="0"/>
              </a:endParaRPr>
            </a:p>
          </p:txBody>
        </p:sp>
        <p:sp>
          <p:nvSpPr>
            <p:cNvPr id="11328" name="Rectangle 121"/>
            <p:cNvSpPr/>
            <p:nvPr/>
          </p:nvSpPr>
          <p:spPr>
            <a:xfrm>
              <a:off x="4025" y="1972"/>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0</a:t>
              </a:r>
              <a:endParaRPr lang="en-US" altLang="zh-CN" sz="2800" b="1" dirty="0">
                <a:latin typeface="Times New Roman" panose="02020603050405020304" pitchFamily="18" charset="0"/>
              </a:endParaRPr>
            </a:p>
          </p:txBody>
        </p:sp>
        <p:sp>
          <p:nvSpPr>
            <p:cNvPr id="11329" name="Rectangle 122"/>
            <p:cNvSpPr/>
            <p:nvPr/>
          </p:nvSpPr>
          <p:spPr>
            <a:xfrm>
              <a:off x="4730" y="1972"/>
              <a:ext cx="280"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2.3</a:t>
              </a:r>
              <a:endParaRPr lang="en-US" altLang="zh-CN" sz="2800" b="1" dirty="0">
                <a:latin typeface="Times New Roman" panose="02020603050405020304" pitchFamily="18" charset="0"/>
              </a:endParaRPr>
            </a:p>
          </p:txBody>
        </p:sp>
        <p:sp>
          <p:nvSpPr>
            <p:cNvPr id="11330" name="Rectangle 123"/>
            <p:cNvSpPr/>
            <p:nvPr/>
          </p:nvSpPr>
          <p:spPr>
            <a:xfrm>
              <a:off x="3771" y="189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31" name="Line 124"/>
            <p:cNvSpPr/>
            <p:nvPr/>
          </p:nvSpPr>
          <p:spPr>
            <a:xfrm>
              <a:off x="3771" y="1891"/>
              <a:ext cx="1" cy="449"/>
            </a:xfrm>
            <a:prstGeom prst="line">
              <a:avLst/>
            </a:prstGeom>
            <a:ln w="0" cap="flat" cmpd="sng">
              <a:solidFill>
                <a:srgbClr val="000000"/>
              </a:solidFill>
              <a:prstDash val="solid"/>
              <a:headEnd type="none" w="med" len="med"/>
              <a:tailEnd type="none" w="med" len="med"/>
            </a:ln>
          </p:spPr>
        </p:sp>
        <p:sp>
          <p:nvSpPr>
            <p:cNvPr id="11332" name="Rectangle 125"/>
            <p:cNvSpPr/>
            <p:nvPr/>
          </p:nvSpPr>
          <p:spPr>
            <a:xfrm>
              <a:off x="4575" y="1891"/>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33" name="Line 126"/>
            <p:cNvSpPr/>
            <p:nvPr/>
          </p:nvSpPr>
          <p:spPr>
            <a:xfrm>
              <a:off x="4575" y="1891"/>
              <a:ext cx="1" cy="449"/>
            </a:xfrm>
            <a:prstGeom prst="line">
              <a:avLst/>
            </a:prstGeom>
            <a:ln w="0" cap="flat" cmpd="sng">
              <a:solidFill>
                <a:srgbClr val="000000"/>
              </a:solidFill>
              <a:prstDash val="solid"/>
              <a:headEnd type="none" w="med" len="med"/>
              <a:tailEnd type="none" w="med" len="med"/>
            </a:ln>
          </p:spPr>
        </p:sp>
        <p:sp>
          <p:nvSpPr>
            <p:cNvPr id="11334" name="Rectangle 127"/>
            <p:cNvSpPr/>
            <p:nvPr/>
          </p:nvSpPr>
          <p:spPr>
            <a:xfrm>
              <a:off x="3221" y="2418"/>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a:t>
              </a:r>
              <a:endParaRPr lang="en-US" altLang="zh-CN" sz="2800" b="1" dirty="0">
                <a:latin typeface="Times New Roman" panose="02020603050405020304" pitchFamily="18" charset="0"/>
              </a:endParaRPr>
            </a:p>
          </p:txBody>
        </p:sp>
        <p:sp>
          <p:nvSpPr>
            <p:cNvPr id="11335" name="Rectangle 128"/>
            <p:cNvSpPr/>
            <p:nvPr/>
          </p:nvSpPr>
          <p:spPr>
            <a:xfrm>
              <a:off x="4025" y="2418"/>
              <a:ext cx="112"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3</a:t>
              </a:r>
              <a:endParaRPr lang="en-US" altLang="zh-CN" sz="2800" b="1" dirty="0">
                <a:latin typeface="Times New Roman" panose="02020603050405020304" pitchFamily="18" charset="0"/>
              </a:endParaRPr>
            </a:p>
          </p:txBody>
        </p:sp>
        <p:sp>
          <p:nvSpPr>
            <p:cNvPr id="11336" name="Rectangle 129"/>
            <p:cNvSpPr/>
            <p:nvPr/>
          </p:nvSpPr>
          <p:spPr>
            <a:xfrm>
              <a:off x="4730" y="2418"/>
              <a:ext cx="280"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2.3</a:t>
              </a:r>
              <a:endParaRPr lang="en-US" altLang="zh-CN" sz="2800" b="1" dirty="0">
                <a:latin typeface="Times New Roman" panose="02020603050405020304" pitchFamily="18" charset="0"/>
              </a:endParaRPr>
            </a:p>
          </p:txBody>
        </p:sp>
        <p:sp>
          <p:nvSpPr>
            <p:cNvPr id="11337" name="Rectangle 130"/>
            <p:cNvSpPr/>
            <p:nvPr/>
          </p:nvSpPr>
          <p:spPr>
            <a:xfrm>
              <a:off x="2974" y="2787"/>
              <a:ext cx="797"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38" name="Line 131"/>
            <p:cNvSpPr/>
            <p:nvPr/>
          </p:nvSpPr>
          <p:spPr>
            <a:xfrm>
              <a:off x="2974" y="2787"/>
              <a:ext cx="797" cy="1"/>
            </a:xfrm>
            <a:prstGeom prst="line">
              <a:avLst/>
            </a:prstGeom>
            <a:ln w="0" cap="flat" cmpd="sng">
              <a:solidFill>
                <a:srgbClr val="000000"/>
              </a:solidFill>
              <a:prstDash val="solid"/>
              <a:headEnd type="none" w="med" len="med"/>
              <a:tailEnd type="none" w="med" len="med"/>
            </a:ln>
          </p:spPr>
        </p:sp>
        <p:sp>
          <p:nvSpPr>
            <p:cNvPr id="11339" name="Rectangle 132"/>
            <p:cNvSpPr/>
            <p:nvPr/>
          </p:nvSpPr>
          <p:spPr>
            <a:xfrm>
              <a:off x="3771" y="233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40" name="Line 133"/>
            <p:cNvSpPr/>
            <p:nvPr/>
          </p:nvSpPr>
          <p:spPr>
            <a:xfrm>
              <a:off x="3771" y="2338"/>
              <a:ext cx="1" cy="449"/>
            </a:xfrm>
            <a:prstGeom prst="line">
              <a:avLst/>
            </a:prstGeom>
            <a:ln w="0" cap="flat" cmpd="sng">
              <a:solidFill>
                <a:srgbClr val="000000"/>
              </a:solidFill>
              <a:prstDash val="solid"/>
              <a:headEnd type="none" w="med" len="med"/>
              <a:tailEnd type="none" w="med" len="med"/>
            </a:ln>
          </p:spPr>
        </p:sp>
        <p:sp>
          <p:nvSpPr>
            <p:cNvPr id="11341" name="Rectangle 134"/>
            <p:cNvSpPr/>
            <p:nvPr/>
          </p:nvSpPr>
          <p:spPr>
            <a:xfrm>
              <a:off x="3771" y="278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42" name="Line 135"/>
            <p:cNvSpPr/>
            <p:nvPr/>
          </p:nvSpPr>
          <p:spPr>
            <a:xfrm>
              <a:off x="3771" y="2787"/>
              <a:ext cx="23" cy="1"/>
            </a:xfrm>
            <a:prstGeom prst="line">
              <a:avLst/>
            </a:prstGeom>
            <a:ln w="0" cap="flat" cmpd="sng">
              <a:solidFill>
                <a:srgbClr val="000000"/>
              </a:solidFill>
              <a:prstDash val="solid"/>
              <a:headEnd type="none" w="med" len="med"/>
              <a:tailEnd type="none" w="med" len="med"/>
            </a:ln>
          </p:spPr>
        </p:sp>
        <p:sp>
          <p:nvSpPr>
            <p:cNvPr id="11343" name="Line 136"/>
            <p:cNvSpPr/>
            <p:nvPr/>
          </p:nvSpPr>
          <p:spPr>
            <a:xfrm>
              <a:off x="3771" y="2787"/>
              <a:ext cx="1" cy="23"/>
            </a:xfrm>
            <a:prstGeom prst="line">
              <a:avLst/>
            </a:prstGeom>
            <a:ln w="0" cap="flat" cmpd="sng">
              <a:solidFill>
                <a:srgbClr val="000000"/>
              </a:solidFill>
              <a:prstDash val="solid"/>
              <a:headEnd type="none" w="med" len="med"/>
              <a:tailEnd type="none" w="med" len="med"/>
            </a:ln>
          </p:spPr>
        </p:sp>
        <p:sp>
          <p:nvSpPr>
            <p:cNvPr id="11344" name="Rectangle 137"/>
            <p:cNvSpPr/>
            <p:nvPr/>
          </p:nvSpPr>
          <p:spPr>
            <a:xfrm>
              <a:off x="3794" y="2787"/>
              <a:ext cx="781"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45" name="Line 138"/>
            <p:cNvSpPr/>
            <p:nvPr/>
          </p:nvSpPr>
          <p:spPr>
            <a:xfrm>
              <a:off x="3794" y="2787"/>
              <a:ext cx="781" cy="1"/>
            </a:xfrm>
            <a:prstGeom prst="line">
              <a:avLst/>
            </a:prstGeom>
            <a:ln w="0" cap="flat" cmpd="sng">
              <a:solidFill>
                <a:srgbClr val="000000"/>
              </a:solidFill>
              <a:prstDash val="solid"/>
              <a:headEnd type="none" w="med" len="med"/>
              <a:tailEnd type="none" w="med" len="med"/>
            </a:ln>
          </p:spPr>
        </p:sp>
        <p:sp>
          <p:nvSpPr>
            <p:cNvPr id="11346" name="Rectangle 139"/>
            <p:cNvSpPr/>
            <p:nvPr/>
          </p:nvSpPr>
          <p:spPr>
            <a:xfrm>
              <a:off x="4575" y="2338"/>
              <a:ext cx="17" cy="44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47" name="Line 140"/>
            <p:cNvSpPr/>
            <p:nvPr/>
          </p:nvSpPr>
          <p:spPr>
            <a:xfrm>
              <a:off x="4575" y="2338"/>
              <a:ext cx="1" cy="449"/>
            </a:xfrm>
            <a:prstGeom prst="line">
              <a:avLst/>
            </a:prstGeom>
            <a:ln w="0" cap="flat" cmpd="sng">
              <a:solidFill>
                <a:srgbClr val="000000"/>
              </a:solidFill>
              <a:prstDash val="solid"/>
              <a:headEnd type="none" w="med" len="med"/>
              <a:tailEnd type="none" w="med" len="med"/>
            </a:ln>
          </p:spPr>
        </p:sp>
        <p:sp>
          <p:nvSpPr>
            <p:cNvPr id="11348" name="Rectangle 141"/>
            <p:cNvSpPr/>
            <p:nvPr/>
          </p:nvSpPr>
          <p:spPr>
            <a:xfrm>
              <a:off x="4575" y="2787"/>
              <a:ext cx="23"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49" name="Line 142"/>
            <p:cNvSpPr/>
            <p:nvPr/>
          </p:nvSpPr>
          <p:spPr>
            <a:xfrm>
              <a:off x="4575" y="2787"/>
              <a:ext cx="23" cy="1"/>
            </a:xfrm>
            <a:prstGeom prst="line">
              <a:avLst/>
            </a:prstGeom>
            <a:ln w="0" cap="flat" cmpd="sng">
              <a:solidFill>
                <a:srgbClr val="000000"/>
              </a:solidFill>
              <a:prstDash val="solid"/>
              <a:headEnd type="none" w="med" len="med"/>
              <a:tailEnd type="none" w="med" len="med"/>
            </a:ln>
          </p:spPr>
        </p:sp>
        <p:sp>
          <p:nvSpPr>
            <p:cNvPr id="11350" name="Line 143"/>
            <p:cNvSpPr/>
            <p:nvPr/>
          </p:nvSpPr>
          <p:spPr>
            <a:xfrm>
              <a:off x="4575" y="2787"/>
              <a:ext cx="1" cy="23"/>
            </a:xfrm>
            <a:prstGeom prst="line">
              <a:avLst/>
            </a:prstGeom>
            <a:ln w="0" cap="flat" cmpd="sng">
              <a:solidFill>
                <a:srgbClr val="000000"/>
              </a:solidFill>
              <a:prstDash val="solid"/>
              <a:headEnd type="none" w="med" len="med"/>
              <a:tailEnd type="none" w="med" len="med"/>
            </a:ln>
          </p:spPr>
        </p:sp>
        <p:sp>
          <p:nvSpPr>
            <p:cNvPr id="11351" name="Rectangle 144"/>
            <p:cNvSpPr/>
            <p:nvPr/>
          </p:nvSpPr>
          <p:spPr>
            <a:xfrm>
              <a:off x="4598" y="2787"/>
              <a:ext cx="786" cy="23"/>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352" name="Line 145"/>
            <p:cNvSpPr/>
            <p:nvPr/>
          </p:nvSpPr>
          <p:spPr>
            <a:xfrm>
              <a:off x="4598" y="2787"/>
              <a:ext cx="786" cy="1"/>
            </a:xfrm>
            <a:prstGeom prst="line">
              <a:avLst/>
            </a:prstGeom>
            <a:ln w="0" cap="flat" cmpd="sng">
              <a:solidFill>
                <a:srgbClr val="000000"/>
              </a:solidFill>
              <a:prstDash val="solid"/>
              <a:headEnd type="none" w="med" len="med"/>
              <a:tailEnd type="none" w="med" len="med"/>
            </a:ln>
          </p:spPr>
        </p:sp>
        <p:sp>
          <p:nvSpPr>
            <p:cNvPr id="11353" name="Rectangle 146"/>
            <p:cNvSpPr/>
            <p:nvPr/>
          </p:nvSpPr>
          <p:spPr>
            <a:xfrm>
              <a:off x="3955" y="584"/>
              <a:ext cx="485"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B</a:t>
              </a:r>
              <a:r>
                <a:rPr lang="zh-CN" altLang="en-US" sz="2800" dirty="0">
                  <a:latin typeface="Times New Roman" panose="02020603050405020304" pitchFamily="18" charset="0"/>
                </a:rPr>
                <a:t>／</a:t>
              </a:r>
              <a:r>
                <a:rPr lang="en-US" altLang="zh-CN" sz="2800" dirty="0">
                  <a:latin typeface="Times New Roman" panose="02020603050405020304" pitchFamily="18" charset="0"/>
                </a:rPr>
                <a:t>v</a:t>
              </a:r>
              <a:endParaRPr lang="en-US" altLang="zh-CN" sz="2800" b="1" dirty="0">
                <a:latin typeface="Times New Roman" panose="02020603050405020304" pitchFamily="18" charset="0"/>
              </a:endParaRPr>
            </a:p>
          </p:txBody>
        </p:sp>
        <p:sp>
          <p:nvSpPr>
            <p:cNvPr id="11354" name="Rectangle 147"/>
            <p:cNvSpPr/>
            <p:nvPr/>
          </p:nvSpPr>
          <p:spPr>
            <a:xfrm>
              <a:off x="4711" y="584"/>
              <a:ext cx="498" cy="26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dirty="0">
                  <a:latin typeface="Times New Roman" panose="02020603050405020304" pitchFamily="18" charset="0"/>
                </a:rPr>
                <a:t>Y</a:t>
              </a:r>
              <a:r>
                <a:rPr lang="zh-CN" altLang="en-US" sz="2800" dirty="0">
                  <a:latin typeface="Times New Roman" panose="02020603050405020304" pitchFamily="18" charset="0"/>
                </a:rPr>
                <a:t>／</a:t>
              </a:r>
              <a:r>
                <a:rPr lang="en-US" altLang="zh-CN" sz="2800" dirty="0">
                  <a:latin typeface="Times New Roman" panose="02020603050405020304" pitchFamily="18" charset="0"/>
                </a:rPr>
                <a:t>v</a:t>
              </a:r>
              <a:endParaRPr lang="en-US" altLang="zh-CN" sz="2800" b="1" dirty="0">
                <a:latin typeface="Times New Roman" panose="02020603050405020304" pitchFamily="18" charset="0"/>
              </a:endParaRPr>
            </a:p>
          </p:txBody>
        </p:sp>
      </p:grpSp>
      <p:grpSp>
        <p:nvGrpSpPr>
          <p:cNvPr id="246932" name="Group 148"/>
          <p:cNvGrpSpPr/>
          <p:nvPr/>
        </p:nvGrpSpPr>
        <p:grpSpPr>
          <a:xfrm>
            <a:off x="5600700" y="4591050"/>
            <a:ext cx="2743200" cy="990600"/>
            <a:chOff x="3528" y="2892"/>
            <a:chExt cx="1728" cy="624"/>
          </a:xfrm>
        </p:grpSpPr>
        <p:sp>
          <p:nvSpPr>
            <p:cNvPr id="11273" name="Text Box 149"/>
            <p:cNvSpPr txBox="1"/>
            <p:nvPr/>
          </p:nvSpPr>
          <p:spPr>
            <a:xfrm>
              <a:off x="3528" y="2892"/>
              <a:ext cx="216"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a:t>
              </a:r>
              <a:endParaRPr lang="en-US" altLang="zh-CN" sz="2800" b="1" dirty="0">
                <a:latin typeface="Times New Roman" panose="02020603050405020304" pitchFamily="18" charset="0"/>
              </a:endParaRPr>
            </a:p>
          </p:txBody>
        </p:sp>
        <p:sp>
          <p:nvSpPr>
            <p:cNvPr id="11274" name="Text Box 150"/>
            <p:cNvSpPr txBox="1"/>
            <p:nvPr/>
          </p:nvSpPr>
          <p:spPr>
            <a:xfrm>
              <a:off x="3528" y="3189"/>
              <a:ext cx="216"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B</a:t>
              </a:r>
              <a:endParaRPr lang="en-US" altLang="zh-CN" sz="2800" b="1" dirty="0">
                <a:latin typeface="Times New Roman" panose="02020603050405020304" pitchFamily="18" charset="0"/>
              </a:endParaRPr>
            </a:p>
          </p:txBody>
        </p:sp>
        <p:grpSp>
          <p:nvGrpSpPr>
            <p:cNvPr id="11275" name="Group 151"/>
            <p:cNvGrpSpPr/>
            <p:nvPr/>
          </p:nvGrpSpPr>
          <p:grpSpPr>
            <a:xfrm>
              <a:off x="3816" y="2923"/>
              <a:ext cx="1440" cy="564"/>
              <a:chOff x="3816" y="2923"/>
              <a:chExt cx="1440" cy="564"/>
            </a:xfrm>
          </p:grpSpPr>
          <p:grpSp>
            <p:nvGrpSpPr>
              <p:cNvPr id="11276" name="Group 152"/>
              <p:cNvGrpSpPr/>
              <p:nvPr/>
            </p:nvGrpSpPr>
            <p:grpSpPr>
              <a:xfrm>
                <a:off x="3816" y="2923"/>
                <a:ext cx="1440" cy="564"/>
                <a:chOff x="3816" y="2923"/>
                <a:chExt cx="1440" cy="564"/>
              </a:xfrm>
            </p:grpSpPr>
            <p:sp>
              <p:nvSpPr>
                <p:cNvPr id="11278" name="Rectangle 153"/>
                <p:cNvSpPr/>
                <p:nvPr/>
              </p:nvSpPr>
              <p:spPr>
                <a:xfrm>
                  <a:off x="4162" y="3005"/>
                  <a:ext cx="601" cy="482"/>
                </a:xfrm>
                <a:prstGeom prst="rect">
                  <a:avLst/>
                </a:prstGeom>
                <a:noFill/>
                <a:ln w="5080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1279" name="Text Box 154"/>
                <p:cNvSpPr txBox="1"/>
                <p:nvPr/>
              </p:nvSpPr>
              <p:spPr>
                <a:xfrm>
                  <a:off x="4296" y="2992"/>
                  <a:ext cx="360"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2800" b="1" dirty="0">
                    <a:latin typeface="Times New Roman" panose="02020603050405020304" pitchFamily="18" charset="0"/>
                  </a:endParaRPr>
                </a:p>
              </p:txBody>
            </p:sp>
            <p:sp>
              <p:nvSpPr>
                <p:cNvPr id="11280" name="Line 155"/>
                <p:cNvSpPr/>
                <p:nvPr/>
              </p:nvSpPr>
              <p:spPr>
                <a:xfrm>
                  <a:off x="3816" y="3075"/>
                  <a:ext cx="360" cy="0"/>
                </a:xfrm>
                <a:prstGeom prst="line">
                  <a:avLst/>
                </a:prstGeom>
                <a:ln w="50800" cap="flat" cmpd="sng">
                  <a:solidFill>
                    <a:schemeClr val="tx1"/>
                  </a:solidFill>
                  <a:prstDash val="solid"/>
                  <a:headEnd type="none" w="med" len="med"/>
                  <a:tailEnd type="none" w="sm" len="lg"/>
                </a:ln>
              </p:spPr>
            </p:sp>
            <p:sp>
              <p:nvSpPr>
                <p:cNvPr id="11281" name="Line 156"/>
                <p:cNvSpPr/>
                <p:nvPr/>
              </p:nvSpPr>
              <p:spPr>
                <a:xfrm>
                  <a:off x="3816" y="3371"/>
                  <a:ext cx="360" cy="0"/>
                </a:xfrm>
                <a:prstGeom prst="line">
                  <a:avLst/>
                </a:prstGeom>
                <a:ln w="50800" cap="flat" cmpd="sng">
                  <a:solidFill>
                    <a:schemeClr val="tx1"/>
                  </a:solidFill>
                  <a:prstDash val="solid"/>
                  <a:headEnd type="none" w="med" len="med"/>
                  <a:tailEnd type="none" w="sm" len="lg"/>
                </a:ln>
              </p:spPr>
            </p:sp>
            <p:sp>
              <p:nvSpPr>
                <p:cNvPr id="11282" name="Line 157"/>
                <p:cNvSpPr/>
                <p:nvPr/>
              </p:nvSpPr>
              <p:spPr>
                <a:xfrm>
                  <a:off x="4776" y="3242"/>
                  <a:ext cx="360" cy="0"/>
                </a:xfrm>
                <a:prstGeom prst="line">
                  <a:avLst/>
                </a:prstGeom>
                <a:ln w="50800" cap="flat" cmpd="sng">
                  <a:solidFill>
                    <a:schemeClr val="tx1"/>
                  </a:solidFill>
                  <a:prstDash val="solid"/>
                  <a:headEnd type="none" w="med" len="med"/>
                  <a:tailEnd type="none" w="sm" len="lg"/>
                </a:ln>
              </p:spPr>
            </p:sp>
            <p:sp>
              <p:nvSpPr>
                <p:cNvPr id="11283" name="Text Box 158"/>
                <p:cNvSpPr txBox="1"/>
                <p:nvPr/>
              </p:nvSpPr>
              <p:spPr>
                <a:xfrm>
                  <a:off x="4956" y="2923"/>
                  <a:ext cx="300" cy="32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Y</a:t>
                  </a:r>
                  <a:endParaRPr lang="en-US" altLang="zh-CN" sz="2800" b="1" dirty="0">
                    <a:latin typeface="Times New Roman" panose="02020603050405020304" pitchFamily="18" charset="0"/>
                  </a:endParaRPr>
                </a:p>
              </p:txBody>
            </p:sp>
          </p:grpSp>
          <p:sp>
            <p:nvSpPr>
              <p:cNvPr id="11277" name="Text Box 159"/>
              <p:cNvSpPr txBox="1"/>
              <p:nvPr/>
            </p:nvSpPr>
            <p:spPr>
              <a:xfrm>
                <a:off x="4296" y="3049"/>
                <a:ext cx="360" cy="288"/>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sym typeface="Symbol" panose="05050102010706020507" pitchFamily="18" charset="2"/>
                  </a:rPr>
                  <a:t>1</a:t>
                </a:r>
                <a:endParaRPr lang="en-US" altLang="zh-CN" sz="2400" b="1" dirty="0">
                  <a:latin typeface="Times New Roman" panose="02020603050405020304" pitchFamily="18" charset="0"/>
                </a:endParaRPr>
              </a:p>
            </p:txBody>
          </p:sp>
        </p:grpSp>
      </p:grpSp>
      <p:sp>
        <p:nvSpPr>
          <p:cNvPr id="246944" name="Rectangle 160"/>
          <p:cNvSpPr/>
          <p:nvPr/>
        </p:nvSpPr>
        <p:spPr>
          <a:xfrm>
            <a:off x="1619250" y="298450"/>
            <a:ext cx="238918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latin typeface="Times New Roman" panose="02020603050405020304" pitchFamily="18" charset="0"/>
              </a:rPr>
              <a:t>真值表</a:t>
            </a:r>
            <a:endParaRPr lang="zh-CN" altLang="en-US" sz="2800" b="1" dirty="0">
              <a:latin typeface="Times New Roman" panose="02020603050405020304" pitchFamily="18" charset="0"/>
            </a:endParaRPr>
          </a:p>
        </p:txBody>
      </p:sp>
      <p:sp>
        <p:nvSpPr>
          <p:cNvPr id="11272" name="Rectangle 161"/>
          <p:cNvSpPr>
            <a:spLocks noGrp="1"/>
          </p:cNvSpPr>
          <p:nvPr>
            <p:ph type="title"/>
          </p:nvPr>
        </p:nvSpPr>
        <p:spPr>
          <a:xfrm>
            <a:off x="5872163" y="301625"/>
            <a:ext cx="1947862" cy="504825"/>
          </a:xfrm>
        </p:spPr>
        <p:txBody>
          <a:bodyPr vert="horz" wrap="square" lIns="91440" tIns="45720" rIns="91440" bIns="45720" anchor="ctr" anchorCtr="0"/>
          <a:p>
            <a:pPr eaLnBrk="1" hangingPunct="1"/>
            <a:r>
              <a:rPr lang="zh-CN" altLang="en-US" sz="2800" b="1" dirty="0">
                <a:latin typeface="Times New Roman" panose="02020603050405020304" pitchFamily="18" charset="0"/>
              </a:rPr>
              <a:t>功能表</a:t>
            </a:r>
            <a:endParaRPr lang="zh-CN" altLang="en-US" sz="4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944"/>
                                        </p:tgtEl>
                                        <p:attrNameLst>
                                          <p:attrName>style.visibility</p:attrName>
                                        </p:attrNameLst>
                                      </p:cBhvr>
                                      <p:to>
                                        <p:strVal val="visible"/>
                                      </p:to>
                                    </p:set>
                                    <p:animEffect transition="in" filter="blinds(horizontal)">
                                      <p:cBhvr>
                                        <p:cTn id="7" dur="500"/>
                                        <p:tgtEl>
                                          <p:spTgt spid="2469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6786"/>
                                        </p:tgtEl>
                                        <p:attrNameLst>
                                          <p:attrName>style.visibility</p:attrName>
                                        </p:attrNameLst>
                                      </p:cBhvr>
                                      <p:to>
                                        <p:strVal val="visible"/>
                                      </p:to>
                                    </p:set>
                                    <p:animEffect transition="in" filter="blinds(horizontal)">
                                      <p:cBhvr>
                                        <p:cTn id="12" dur="500"/>
                                        <p:tgtEl>
                                          <p:spTgt spid="2467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6858"/>
                                        </p:tgtEl>
                                        <p:attrNameLst>
                                          <p:attrName>style.visibility</p:attrName>
                                        </p:attrNameLst>
                                      </p:cBhvr>
                                      <p:to>
                                        <p:strVal val="visible"/>
                                      </p:to>
                                    </p:set>
                                    <p:animEffect transition="in" filter="blinds(horizontal)">
                                      <p:cBhvr>
                                        <p:cTn id="17" dur="500"/>
                                        <p:tgtEl>
                                          <p:spTgt spid="2468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6859"/>
                                        </p:tgtEl>
                                        <p:attrNameLst>
                                          <p:attrName>style.visibility</p:attrName>
                                        </p:attrNameLst>
                                      </p:cBhvr>
                                      <p:to>
                                        <p:strVal val="visible"/>
                                      </p:to>
                                    </p:set>
                                    <p:animEffect transition="in" filter="blinds(horizontal)">
                                      <p:cBhvr>
                                        <p:cTn id="22" dur="500"/>
                                        <p:tgtEl>
                                          <p:spTgt spid="2468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6932"/>
                                        </p:tgtEl>
                                        <p:attrNameLst>
                                          <p:attrName>style.visibility</p:attrName>
                                        </p:attrNameLst>
                                      </p:cBhvr>
                                      <p:to>
                                        <p:strVal val="visible"/>
                                      </p:to>
                                    </p:set>
                                    <p:animEffect transition="in" filter="blinds(horizontal)">
                                      <p:cBhvr>
                                        <p:cTn id="27" dur="500"/>
                                        <p:tgtEl>
                                          <p:spTgt spid="24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58" grpId="0"/>
      <p:bldP spid="246859" grpId="0"/>
      <p:bldP spid="2469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1147763" y="579438"/>
            <a:ext cx="3303587" cy="519112"/>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三极管非门电路</a:t>
            </a:r>
            <a:endParaRPr lang="zh-CN" altLang="en-US" sz="2800" b="1" dirty="0">
              <a:latin typeface="Times New Roman" panose="02020603050405020304" pitchFamily="18" charset="0"/>
            </a:endParaRPr>
          </a:p>
        </p:txBody>
      </p:sp>
      <p:graphicFrame>
        <p:nvGraphicFramePr>
          <p:cNvPr id="247813" name="Object 5"/>
          <p:cNvGraphicFramePr>
            <a:graphicFrameLocks noChangeAspect="1"/>
          </p:cNvGraphicFramePr>
          <p:nvPr/>
        </p:nvGraphicFramePr>
        <p:xfrm>
          <a:off x="5207000" y="855663"/>
          <a:ext cx="2968625" cy="3398837"/>
        </p:xfrm>
        <a:graphic>
          <a:graphicData uri="http://schemas.openxmlformats.org/presentationml/2006/ole">
            <mc:AlternateContent xmlns:mc="http://schemas.openxmlformats.org/markup-compatibility/2006">
              <mc:Choice xmlns:v="urn:schemas-microsoft-com:vml" Requires="v">
                <p:oleObj spid="_x0000_s3076" name="" r:id="rId1" imgW="10453370" imgH="11949430" progId="Word.Document.8">
                  <p:embed/>
                </p:oleObj>
              </mc:Choice>
              <mc:Fallback>
                <p:oleObj name="" r:id="rId1" imgW="10453370" imgH="11949430" progId="Word.Document.8">
                  <p:embed/>
                  <p:pic>
                    <p:nvPicPr>
                      <p:cNvPr id="0" name="图片 3075"/>
                      <p:cNvPicPr/>
                      <p:nvPr/>
                    </p:nvPicPr>
                    <p:blipFill>
                      <a:blip r:embed="rId2">
                        <a:clrChange>
                          <a:clrFrom>
                            <a:srgbClr val="FFFFFF"/>
                          </a:clrFrom>
                          <a:clrTo>
                            <a:srgbClr val="000000"/>
                          </a:clrTo>
                        </a:clrChange>
                        <a:clrChange>
                          <a:clrFrom>
                            <a:srgbClr val="000000"/>
                          </a:clrFrom>
                          <a:clrTo>
                            <a:srgbClr val="0099FF"/>
                          </a:clrTo>
                        </a:clrChange>
                      </a:blip>
                      <a:stretch>
                        <a:fillRect/>
                      </a:stretch>
                    </p:blipFill>
                    <p:spPr>
                      <a:xfrm>
                        <a:off x="5207000" y="855663"/>
                        <a:ext cx="2968625" cy="3398837"/>
                      </a:xfrm>
                      <a:prstGeom prst="rect">
                        <a:avLst/>
                      </a:prstGeom>
                      <a:noFill/>
                      <a:ln w="38100">
                        <a:noFill/>
                        <a:miter/>
                      </a:ln>
                    </p:spPr>
                  </p:pic>
                </p:oleObj>
              </mc:Fallback>
            </mc:AlternateContent>
          </a:graphicData>
        </a:graphic>
      </p:graphicFrame>
      <p:grpSp>
        <p:nvGrpSpPr>
          <p:cNvPr id="12292" name="Group 40"/>
          <p:cNvGrpSpPr/>
          <p:nvPr/>
        </p:nvGrpSpPr>
        <p:grpSpPr>
          <a:xfrm>
            <a:off x="1116013" y="1158875"/>
            <a:ext cx="3762375" cy="3427413"/>
            <a:chOff x="703" y="730"/>
            <a:chExt cx="2370" cy="2159"/>
          </a:xfrm>
        </p:grpSpPr>
        <p:sp>
          <p:nvSpPr>
            <p:cNvPr id="12302" name="Line 7"/>
            <p:cNvSpPr/>
            <p:nvPr/>
          </p:nvSpPr>
          <p:spPr>
            <a:xfrm>
              <a:off x="1754" y="1892"/>
              <a:ext cx="0" cy="343"/>
            </a:xfrm>
            <a:prstGeom prst="line">
              <a:avLst/>
            </a:prstGeom>
            <a:ln w="38100" cap="flat" cmpd="sng">
              <a:solidFill>
                <a:schemeClr val="tx1"/>
              </a:solidFill>
              <a:prstDash val="solid"/>
              <a:headEnd type="none" w="med" len="med"/>
              <a:tailEnd type="none" w="sm" len="lg"/>
            </a:ln>
          </p:spPr>
        </p:sp>
        <p:sp>
          <p:nvSpPr>
            <p:cNvPr id="12303" name="Line 8"/>
            <p:cNvSpPr/>
            <p:nvPr/>
          </p:nvSpPr>
          <p:spPr>
            <a:xfrm>
              <a:off x="1741" y="2069"/>
              <a:ext cx="325" cy="211"/>
            </a:xfrm>
            <a:prstGeom prst="line">
              <a:avLst/>
            </a:prstGeom>
            <a:ln w="38100" cap="flat" cmpd="sng">
              <a:solidFill>
                <a:schemeClr val="tx1"/>
              </a:solidFill>
              <a:prstDash val="solid"/>
              <a:headEnd type="none" w="med" len="med"/>
              <a:tailEnd type="triangle" w="sm" len="lg"/>
            </a:ln>
          </p:spPr>
        </p:sp>
        <p:sp>
          <p:nvSpPr>
            <p:cNvPr id="12304" name="Line 9"/>
            <p:cNvSpPr/>
            <p:nvPr/>
          </p:nvSpPr>
          <p:spPr>
            <a:xfrm flipV="1">
              <a:off x="1741" y="1858"/>
              <a:ext cx="325" cy="211"/>
            </a:xfrm>
            <a:prstGeom prst="line">
              <a:avLst/>
            </a:prstGeom>
            <a:ln w="38100" cap="flat" cmpd="sng">
              <a:solidFill>
                <a:schemeClr val="tx1"/>
              </a:solidFill>
              <a:prstDash val="solid"/>
              <a:headEnd type="none" w="med" len="med"/>
              <a:tailEnd type="none" w="sm" len="lg"/>
            </a:ln>
          </p:spPr>
        </p:sp>
        <p:sp>
          <p:nvSpPr>
            <p:cNvPr id="12305" name="Oval 10"/>
            <p:cNvSpPr/>
            <p:nvPr/>
          </p:nvSpPr>
          <p:spPr>
            <a:xfrm>
              <a:off x="2000" y="1714"/>
              <a:ext cx="78" cy="78"/>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2306" name="Line 11"/>
            <p:cNvSpPr/>
            <p:nvPr/>
          </p:nvSpPr>
          <p:spPr>
            <a:xfrm flipH="1">
              <a:off x="1559" y="2069"/>
              <a:ext cx="182" cy="0"/>
            </a:xfrm>
            <a:prstGeom prst="line">
              <a:avLst/>
            </a:prstGeom>
            <a:ln w="38100" cap="flat" cmpd="sng">
              <a:solidFill>
                <a:schemeClr val="tx1"/>
              </a:solidFill>
              <a:prstDash val="solid"/>
              <a:headEnd type="none" w="med" len="med"/>
              <a:tailEnd type="none" w="sm" len="lg"/>
            </a:ln>
          </p:spPr>
        </p:sp>
        <p:sp>
          <p:nvSpPr>
            <p:cNvPr id="12307" name="Line 12"/>
            <p:cNvSpPr/>
            <p:nvPr/>
          </p:nvSpPr>
          <p:spPr>
            <a:xfrm>
              <a:off x="2054" y="1770"/>
              <a:ext cx="410" cy="0"/>
            </a:xfrm>
            <a:prstGeom prst="line">
              <a:avLst/>
            </a:prstGeom>
            <a:ln w="38100" cap="flat" cmpd="sng">
              <a:solidFill>
                <a:schemeClr val="tx1"/>
              </a:solidFill>
              <a:prstDash val="solid"/>
              <a:headEnd type="none" w="med" len="med"/>
              <a:tailEnd type="none" w="sm" len="lg"/>
            </a:ln>
          </p:spPr>
        </p:sp>
        <p:sp>
          <p:nvSpPr>
            <p:cNvPr id="12308" name="Line 13"/>
            <p:cNvSpPr/>
            <p:nvPr/>
          </p:nvSpPr>
          <p:spPr>
            <a:xfrm>
              <a:off x="2042" y="2263"/>
              <a:ext cx="0" cy="626"/>
            </a:xfrm>
            <a:prstGeom prst="line">
              <a:avLst/>
            </a:prstGeom>
            <a:ln w="38100" cap="flat" cmpd="sng">
              <a:solidFill>
                <a:schemeClr val="tx1"/>
              </a:solidFill>
              <a:prstDash val="solid"/>
              <a:headEnd type="none" w="med" len="med"/>
              <a:tailEnd type="none" w="sm" len="lg"/>
            </a:ln>
          </p:spPr>
        </p:sp>
        <p:sp>
          <p:nvSpPr>
            <p:cNvPr id="12309" name="Line 14"/>
            <p:cNvSpPr/>
            <p:nvPr/>
          </p:nvSpPr>
          <p:spPr>
            <a:xfrm>
              <a:off x="1861" y="2889"/>
              <a:ext cx="350" cy="0"/>
            </a:xfrm>
            <a:prstGeom prst="line">
              <a:avLst/>
            </a:prstGeom>
            <a:ln w="38100" cap="flat" cmpd="sng">
              <a:solidFill>
                <a:schemeClr val="tx1"/>
              </a:solidFill>
              <a:prstDash val="solid"/>
              <a:headEnd type="none" w="med" len="med"/>
              <a:tailEnd type="none" w="sm" len="lg"/>
            </a:ln>
          </p:spPr>
        </p:sp>
        <p:sp>
          <p:nvSpPr>
            <p:cNvPr id="12310" name="Line 15"/>
            <p:cNvSpPr/>
            <p:nvPr/>
          </p:nvSpPr>
          <p:spPr>
            <a:xfrm flipH="1">
              <a:off x="886" y="2059"/>
              <a:ext cx="236" cy="0"/>
            </a:xfrm>
            <a:prstGeom prst="line">
              <a:avLst/>
            </a:prstGeom>
            <a:ln w="38100" cap="flat" cmpd="sng">
              <a:solidFill>
                <a:schemeClr val="tx1"/>
              </a:solidFill>
              <a:prstDash val="solid"/>
              <a:headEnd type="none" w="med" len="med"/>
              <a:tailEnd type="none" w="sm" len="lg"/>
            </a:ln>
          </p:spPr>
        </p:sp>
        <p:sp>
          <p:nvSpPr>
            <p:cNvPr id="12311" name="Rectangle 16"/>
            <p:cNvSpPr/>
            <p:nvPr/>
          </p:nvSpPr>
          <p:spPr>
            <a:xfrm>
              <a:off x="1975" y="1260"/>
              <a:ext cx="121" cy="377"/>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2312" name="Line 17"/>
            <p:cNvSpPr/>
            <p:nvPr/>
          </p:nvSpPr>
          <p:spPr>
            <a:xfrm>
              <a:off x="2048" y="1626"/>
              <a:ext cx="0" cy="232"/>
            </a:xfrm>
            <a:prstGeom prst="line">
              <a:avLst/>
            </a:prstGeom>
            <a:ln w="38100" cap="flat" cmpd="sng">
              <a:solidFill>
                <a:schemeClr val="tx1"/>
              </a:solidFill>
              <a:prstDash val="solid"/>
              <a:headEnd type="none" w="med" len="med"/>
              <a:tailEnd type="none" w="sm" len="lg"/>
            </a:ln>
          </p:spPr>
        </p:sp>
        <p:sp>
          <p:nvSpPr>
            <p:cNvPr id="12313" name="Line 18"/>
            <p:cNvSpPr/>
            <p:nvPr/>
          </p:nvSpPr>
          <p:spPr>
            <a:xfrm flipV="1">
              <a:off x="2036" y="972"/>
              <a:ext cx="12" cy="288"/>
            </a:xfrm>
            <a:prstGeom prst="line">
              <a:avLst/>
            </a:prstGeom>
            <a:ln w="38100" cap="flat" cmpd="sng">
              <a:solidFill>
                <a:schemeClr val="tx1"/>
              </a:solidFill>
              <a:prstDash val="solid"/>
              <a:headEnd type="none" w="med" len="med"/>
              <a:tailEnd type="none" w="sm" len="lg"/>
            </a:ln>
          </p:spPr>
        </p:sp>
        <p:sp>
          <p:nvSpPr>
            <p:cNvPr id="12314" name="Text Box 19"/>
            <p:cNvSpPr txBox="1"/>
            <p:nvPr/>
          </p:nvSpPr>
          <p:spPr>
            <a:xfrm>
              <a:off x="2151" y="1257"/>
              <a:ext cx="378"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长城楷体" pitchFamily="49" charset="-122"/>
                </a:rPr>
                <a:t>R</a:t>
              </a:r>
              <a:r>
                <a:rPr lang="en-US" altLang="zh-CN" sz="2000" b="1" baseline="-25000" dirty="0">
                  <a:latin typeface="Times New Roman" panose="02020603050405020304" pitchFamily="18" charset="0"/>
                  <a:ea typeface="长城楷体" pitchFamily="49" charset="-122"/>
                </a:rPr>
                <a:t>c</a:t>
              </a:r>
              <a:endParaRPr lang="en-US" altLang="zh-CN" sz="2400" b="1" dirty="0">
                <a:latin typeface="Times New Roman" panose="02020603050405020304" pitchFamily="18" charset="0"/>
                <a:ea typeface="长城楷体" pitchFamily="49" charset="-122"/>
              </a:endParaRPr>
            </a:p>
          </p:txBody>
        </p:sp>
        <p:sp>
          <p:nvSpPr>
            <p:cNvPr id="12315" name="Text Box 20"/>
            <p:cNvSpPr txBox="1"/>
            <p:nvPr/>
          </p:nvSpPr>
          <p:spPr>
            <a:xfrm>
              <a:off x="2505" y="1727"/>
              <a:ext cx="568"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b="1" dirty="0">
                  <a:latin typeface="Times New Roman" panose="02020603050405020304" pitchFamily="18" charset="0"/>
                  <a:ea typeface="长城楷体" pitchFamily="49" charset="-122"/>
                </a:rPr>
                <a:t>(v</a:t>
              </a:r>
              <a:r>
                <a:rPr lang="en-US" altLang="zh-CN" sz="1800" b="1" baseline="-25000" dirty="0">
                  <a:latin typeface="Times New Roman" panose="02020603050405020304" pitchFamily="18" charset="0"/>
                  <a:ea typeface="长城楷体" pitchFamily="49" charset="-122"/>
                </a:rPr>
                <a:t>o</a:t>
              </a:r>
              <a:r>
                <a:rPr lang="en-US" altLang="zh-CN" sz="1800" b="1" dirty="0">
                  <a:latin typeface="Times New Roman" panose="02020603050405020304" pitchFamily="18" charset="0"/>
                  <a:ea typeface="长城楷体" pitchFamily="49" charset="-122"/>
                </a:rPr>
                <a:t>)</a:t>
              </a:r>
              <a:endParaRPr lang="en-US" altLang="zh-CN" sz="1800" b="1" dirty="0">
                <a:latin typeface="Times New Roman" panose="02020603050405020304" pitchFamily="18" charset="0"/>
                <a:ea typeface="长城楷体" pitchFamily="49" charset="-122"/>
              </a:endParaRPr>
            </a:p>
          </p:txBody>
        </p:sp>
        <p:sp>
          <p:nvSpPr>
            <p:cNvPr id="12316" name="Rectangle 21"/>
            <p:cNvSpPr/>
            <p:nvPr/>
          </p:nvSpPr>
          <p:spPr>
            <a:xfrm rot="5400000">
              <a:off x="1285" y="1856"/>
              <a:ext cx="111" cy="410"/>
            </a:xfrm>
            <a:prstGeom prst="rect">
              <a:avLst/>
            </a:prstGeom>
            <a:noFill/>
            <a:ln w="38100" cap="flat" cmpd="sng">
              <a:solidFill>
                <a:schemeClr val="tx1"/>
              </a:solidFill>
              <a:prstDash val="solid"/>
              <a:miter/>
              <a:headEnd type="none" w="med" len="med"/>
              <a:tailEnd type="none" w="sm" len="lg"/>
            </a:ln>
          </p:spPr>
          <p:txBody>
            <a:bodyPr rot="10800000" vert="eaVert"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2317" name="Text Box 22"/>
            <p:cNvSpPr txBox="1"/>
            <p:nvPr/>
          </p:nvSpPr>
          <p:spPr>
            <a:xfrm>
              <a:off x="1187" y="1663"/>
              <a:ext cx="379"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长城楷体" pitchFamily="49" charset="-122"/>
                </a:rPr>
                <a:t>R</a:t>
              </a:r>
              <a:r>
                <a:rPr lang="en-US" altLang="zh-CN" sz="2000" b="1" baseline="-25000" dirty="0">
                  <a:latin typeface="Times New Roman" panose="02020603050405020304" pitchFamily="18" charset="0"/>
                  <a:ea typeface="长城楷体" pitchFamily="49" charset="-122"/>
                </a:rPr>
                <a:t>1</a:t>
              </a:r>
              <a:endParaRPr lang="en-US" altLang="zh-CN" sz="2400" b="1" dirty="0">
                <a:latin typeface="Times New Roman" panose="02020603050405020304" pitchFamily="18" charset="0"/>
                <a:ea typeface="长城楷体" pitchFamily="49" charset="-122"/>
              </a:endParaRPr>
            </a:p>
          </p:txBody>
        </p:sp>
        <p:sp>
          <p:nvSpPr>
            <p:cNvPr id="12318" name="Text Box 23"/>
            <p:cNvSpPr txBox="1"/>
            <p:nvPr/>
          </p:nvSpPr>
          <p:spPr>
            <a:xfrm>
              <a:off x="727" y="1772"/>
              <a:ext cx="292"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A</a:t>
              </a:r>
              <a:endParaRPr lang="en-US" altLang="zh-CN" sz="2400" b="1" dirty="0">
                <a:latin typeface="Times New Roman" panose="02020603050405020304" pitchFamily="18" charset="0"/>
                <a:ea typeface="长城楷体" pitchFamily="49" charset="-122"/>
              </a:endParaRPr>
            </a:p>
          </p:txBody>
        </p:sp>
        <p:sp>
          <p:nvSpPr>
            <p:cNvPr id="12319" name="Text Box 24"/>
            <p:cNvSpPr txBox="1"/>
            <p:nvPr/>
          </p:nvSpPr>
          <p:spPr>
            <a:xfrm>
              <a:off x="2505" y="1500"/>
              <a:ext cx="384"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Y</a:t>
              </a:r>
              <a:endParaRPr lang="en-US" altLang="zh-CN" sz="2400" b="1" dirty="0">
                <a:latin typeface="Times New Roman" panose="02020603050405020304" pitchFamily="18" charset="0"/>
                <a:ea typeface="长城楷体" pitchFamily="49" charset="-122"/>
              </a:endParaRPr>
            </a:p>
          </p:txBody>
        </p:sp>
        <p:sp>
          <p:nvSpPr>
            <p:cNvPr id="12320" name="Text Box 25"/>
            <p:cNvSpPr txBox="1"/>
            <p:nvPr/>
          </p:nvSpPr>
          <p:spPr>
            <a:xfrm>
              <a:off x="2187" y="730"/>
              <a:ext cx="722"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长城楷体" pitchFamily="49" charset="-122"/>
                </a:rPr>
                <a:t>V</a:t>
              </a:r>
              <a:r>
                <a:rPr lang="en-US" altLang="zh-CN" sz="2000" b="1" baseline="-25000" dirty="0">
                  <a:latin typeface="Times New Roman" panose="02020603050405020304" pitchFamily="18" charset="0"/>
                  <a:ea typeface="长城楷体" pitchFamily="49" charset="-122"/>
                </a:rPr>
                <a:t>CC</a:t>
              </a:r>
              <a:endParaRPr lang="en-US" altLang="zh-CN" sz="2000" b="1" dirty="0">
                <a:latin typeface="Times New Roman" panose="02020603050405020304" pitchFamily="18" charset="0"/>
                <a:ea typeface="长城楷体" pitchFamily="49" charset="-122"/>
              </a:endParaRPr>
            </a:p>
          </p:txBody>
        </p:sp>
        <p:sp>
          <p:nvSpPr>
            <p:cNvPr id="12321" name="Rectangle 26"/>
            <p:cNvSpPr/>
            <p:nvPr/>
          </p:nvSpPr>
          <p:spPr>
            <a:xfrm>
              <a:off x="1558" y="2261"/>
              <a:ext cx="121" cy="377"/>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2322" name="Line 27"/>
            <p:cNvSpPr/>
            <p:nvPr/>
          </p:nvSpPr>
          <p:spPr>
            <a:xfrm>
              <a:off x="1620" y="2058"/>
              <a:ext cx="0" cy="199"/>
            </a:xfrm>
            <a:prstGeom prst="line">
              <a:avLst/>
            </a:prstGeom>
            <a:ln w="38100" cap="flat" cmpd="sng">
              <a:solidFill>
                <a:schemeClr val="tx1"/>
              </a:solidFill>
              <a:prstDash val="solid"/>
              <a:headEnd type="none" w="med" len="med"/>
              <a:tailEnd type="none" w="sm" len="lg"/>
            </a:ln>
          </p:spPr>
        </p:sp>
        <p:sp>
          <p:nvSpPr>
            <p:cNvPr id="12323" name="Line 28"/>
            <p:cNvSpPr/>
            <p:nvPr/>
          </p:nvSpPr>
          <p:spPr>
            <a:xfrm flipH="1">
              <a:off x="1620" y="2623"/>
              <a:ext cx="0" cy="233"/>
            </a:xfrm>
            <a:prstGeom prst="line">
              <a:avLst/>
            </a:prstGeom>
            <a:ln w="38100" cap="flat" cmpd="sng">
              <a:solidFill>
                <a:schemeClr val="tx1"/>
              </a:solidFill>
              <a:prstDash val="solid"/>
              <a:headEnd type="none" w="med" len="med"/>
              <a:tailEnd type="none" w="sm" len="lg"/>
            </a:ln>
          </p:spPr>
        </p:sp>
        <p:sp>
          <p:nvSpPr>
            <p:cNvPr id="12324" name="Text Box 29"/>
            <p:cNvSpPr txBox="1"/>
            <p:nvPr/>
          </p:nvSpPr>
          <p:spPr>
            <a:xfrm>
              <a:off x="1137" y="2558"/>
              <a:ext cx="557"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BB</a:t>
              </a:r>
              <a:endParaRPr lang="en-US" altLang="zh-CN" sz="2400" b="1" dirty="0">
                <a:latin typeface="Times New Roman" panose="02020603050405020304" pitchFamily="18" charset="0"/>
                <a:ea typeface="长城楷体" pitchFamily="49" charset="-122"/>
              </a:endParaRPr>
            </a:p>
          </p:txBody>
        </p:sp>
        <p:sp>
          <p:nvSpPr>
            <p:cNvPr id="12325" name="Oval 30"/>
            <p:cNvSpPr/>
            <p:nvPr/>
          </p:nvSpPr>
          <p:spPr>
            <a:xfrm>
              <a:off x="1589" y="2026"/>
              <a:ext cx="79" cy="77"/>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2326" name="Text Box 31"/>
            <p:cNvSpPr txBox="1"/>
            <p:nvPr/>
          </p:nvSpPr>
          <p:spPr>
            <a:xfrm>
              <a:off x="703" y="2049"/>
              <a:ext cx="568"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1800" b="1" dirty="0">
                  <a:latin typeface="Times New Roman" panose="02020603050405020304" pitchFamily="18" charset="0"/>
                  <a:ea typeface="长城楷体" pitchFamily="49" charset="-122"/>
                </a:rPr>
                <a:t>(v</a:t>
              </a:r>
              <a:r>
                <a:rPr lang="en-US" altLang="zh-CN" sz="1800" b="1" baseline="-25000" dirty="0">
                  <a:latin typeface="Times New Roman" panose="02020603050405020304" pitchFamily="18" charset="0"/>
                  <a:ea typeface="长城楷体" pitchFamily="49" charset="-122"/>
                </a:rPr>
                <a:t>i</a:t>
              </a:r>
              <a:r>
                <a:rPr lang="en-US" altLang="zh-CN" sz="1800" b="1" dirty="0">
                  <a:latin typeface="Times New Roman" panose="02020603050405020304" pitchFamily="18" charset="0"/>
                  <a:ea typeface="长城楷体" pitchFamily="49" charset="-122"/>
                </a:rPr>
                <a:t>)</a:t>
              </a:r>
              <a:endParaRPr lang="en-US" altLang="zh-CN" sz="1800" b="1" dirty="0">
                <a:latin typeface="Times New Roman" panose="02020603050405020304" pitchFamily="18" charset="0"/>
                <a:ea typeface="长城楷体" pitchFamily="49" charset="-122"/>
              </a:endParaRPr>
            </a:p>
          </p:txBody>
        </p:sp>
        <p:sp>
          <p:nvSpPr>
            <p:cNvPr id="12327" name="Text Box 32"/>
            <p:cNvSpPr txBox="1"/>
            <p:nvPr/>
          </p:nvSpPr>
          <p:spPr>
            <a:xfrm>
              <a:off x="1670" y="2335"/>
              <a:ext cx="378"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长城楷体" pitchFamily="49" charset="-122"/>
                </a:rPr>
                <a:t>R</a:t>
              </a:r>
              <a:r>
                <a:rPr lang="en-US" altLang="zh-CN" sz="2000" b="1" baseline="-25000" dirty="0">
                  <a:latin typeface="Times New Roman" panose="02020603050405020304" pitchFamily="18" charset="0"/>
                  <a:ea typeface="长城楷体" pitchFamily="49" charset="-122"/>
                </a:rPr>
                <a:t>2</a:t>
              </a:r>
              <a:endParaRPr lang="en-US" altLang="zh-CN" sz="2400" b="1" dirty="0">
                <a:latin typeface="Times New Roman" panose="02020603050405020304" pitchFamily="18" charset="0"/>
                <a:ea typeface="长城楷体" pitchFamily="49" charset="-122"/>
              </a:endParaRPr>
            </a:p>
          </p:txBody>
        </p:sp>
      </p:grpSp>
      <p:grpSp>
        <p:nvGrpSpPr>
          <p:cNvPr id="247841" name="Group 33"/>
          <p:cNvGrpSpPr/>
          <p:nvPr/>
        </p:nvGrpSpPr>
        <p:grpSpPr>
          <a:xfrm>
            <a:off x="5276850" y="3678238"/>
            <a:ext cx="2590800" cy="914400"/>
            <a:chOff x="3216" y="2455"/>
            <a:chExt cx="1632" cy="564"/>
          </a:xfrm>
        </p:grpSpPr>
        <p:sp>
          <p:nvSpPr>
            <p:cNvPr id="12296" name="Rectangle 34"/>
            <p:cNvSpPr/>
            <p:nvPr/>
          </p:nvSpPr>
          <p:spPr>
            <a:xfrm>
              <a:off x="3574" y="2537"/>
              <a:ext cx="601" cy="482"/>
            </a:xfrm>
            <a:prstGeom prst="rect">
              <a:avLst/>
            </a:prstGeom>
            <a:noFill/>
            <a:ln w="50800" cap="flat" cmpd="sng">
              <a:solidFill>
                <a:schemeClr val="tx1"/>
              </a:solidFill>
              <a:prstDash val="solid"/>
              <a:miter/>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2297" name="Text Box 35"/>
            <p:cNvSpPr txBox="1"/>
            <p:nvPr/>
          </p:nvSpPr>
          <p:spPr>
            <a:xfrm>
              <a:off x="3708" y="2524"/>
              <a:ext cx="360" cy="35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12298" name="Line 36"/>
            <p:cNvSpPr/>
            <p:nvPr/>
          </p:nvSpPr>
          <p:spPr>
            <a:xfrm>
              <a:off x="3216" y="2783"/>
              <a:ext cx="360" cy="0"/>
            </a:xfrm>
            <a:prstGeom prst="line">
              <a:avLst/>
            </a:prstGeom>
            <a:ln w="50800" cap="flat" cmpd="sng">
              <a:solidFill>
                <a:schemeClr val="tx1"/>
              </a:solidFill>
              <a:prstDash val="solid"/>
              <a:headEnd type="none" w="med" len="med"/>
              <a:tailEnd type="none" w="sm" len="lg"/>
            </a:ln>
          </p:spPr>
        </p:sp>
        <p:sp>
          <p:nvSpPr>
            <p:cNvPr id="12299" name="Line 37"/>
            <p:cNvSpPr/>
            <p:nvPr/>
          </p:nvSpPr>
          <p:spPr>
            <a:xfrm>
              <a:off x="4296" y="2774"/>
              <a:ext cx="360" cy="0"/>
            </a:xfrm>
            <a:prstGeom prst="line">
              <a:avLst/>
            </a:prstGeom>
            <a:ln w="50800" cap="flat" cmpd="sng">
              <a:solidFill>
                <a:schemeClr val="tx1"/>
              </a:solidFill>
              <a:prstDash val="solid"/>
              <a:headEnd type="none" w="med" len="med"/>
              <a:tailEnd type="none" w="sm" len="lg"/>
            </a:ln>
          </p:spPr>
        </p:sp>
        <p:sp>
          <p:nvSpPr>
            <p:cNvPr id="12300" name="Text Box 38"/>
            <p:cNvSpPr txBox="1"/>
            <p:nvPr/>
          </p:nvSpPr>
          <p:spPr>
            <a:xfrm>
              <a:off x="4548" y="2455"/>
              <a:ext cx="300" cy="357"/>
            </a:xfrm>
            <a:prstGeom prst="rect">
              <a:avLst/>
            </a:prstGeom>
            <a:noFill/>
            <a:ln w="50800">
              <a:noFill/>
            </a:ln>
          </p:spPr>
          <p:txBody>
            <a:bodyPr lIns="90000" tIns="46800" rIns="90000" bIns="4680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Y</a:t>
              </a:r>
              <a:endParaRPr lang="en-US" altLang="zh-CN" b="1" dirty="0">
                <a:latin typeface="Times New Roman" panose="02020603050405020304" pitchFamily="18" charset="0"/>
                <a:ea typeface="楷体_GB2312" pitchFamily="49" charset="-122"/>
              </a:endParaRPr>
            </a:p>
          </p:txBody>
        </p:sp>
        <p:sp>
          <p:nvSpPr>
            <p:cNvPr id="12301" name="Oval 39"/>
            <p:cNvSpPr/>
            <p:nvPr/>
          </p:nvSpPr>
          <p:spPr>
            <a:xfrm>
              <a:off x="4191" y="2712"/>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grpSp>
        <p:nvGrpSpPr>
          <p:cNvPr id="9" name="组合 8"/>
          <p:cNvGrpSpPr/>
          <p:nvPr/>
        </p:nvGrpSpPr>
        <p:grpSpPr>
          <a:xfrm>
            <a:off x="257175" y="5845810"/>
            <a:ext cx="7200900" cy="876300"/>
            <a:chOff x="405" y="9206"/>
            <a:chExt cx="11340" cy="1380"/>
          </a:xfrm>
        </p:grpSpPr>
        <p:graphicFrame>
          <p:nvGraphicFramePr>
            <p:cNvPr id="247850" name="Object 42"/>
            <p:cNvGraphicFramePr>
              <a:graphicFrameLocks noChangeAspect="1"/>
            </p:cNvGraphicFramePr>
            <p:nvPr/>
          </p:nvGraphicFramePr>
          <p:xfrm>
            <a:off x="2557" y="9390"/>
            <a:ext cx="8297" cy="1161"/>
          </p:xfrm>
          <a:graphic>
            <a:graphicData uri="http://schemas.openxmlformats.org/presentationml/2006/ole">
              <mc:AlternateContent xmlns:mc="http://schemas.openxmlformats.org/markup-compatibility/2006">
                <mc:Choice xmlns:v="urn:schemas-microsoft-com:vml" Requires="v">
                  <p:oleObj spid="_x0000_s3078" name="" r:id="rId3" imgW="3619500" imgH="419100" progId="Equation.3">
                    <p:embed/>
                  </p:oleObj>
                </mc:Choice>
                <mc:Fallback>
                  <p:oleObj name="" r:id="rId3" imgW="3619500" imgH="419100" progId="Equation.3">
                    <p:embed/>
                    <p:pic>
                      <p:nvPicPr>
                        <p:cNvPr id="0" name="图片 3077"/>
                        <p:cNvPicPr/>
                        <p:nvPr/>
                      </p:nvPicPr>
                      <p:blipFill>
                        <a:blip r:embed="rId4">
                          <a:clrChange>
                            <a:clrFrom>
                              <a:srgbClr val="000000"/>
                            </a:clrFrom>
                            <a:clrTo>
                              <a:srgbClr val="000000"/>
                            </a:clrTo>
                          </a:clrChange>
                        </a:blip>
                        <a:stretch>
                          <a:fillRect/>
                        </a:stretch>
                      </p:blipFill>
                      <p:spPr>
                        <a:xfrm>
                          <a:off x="2557" y="9390"/>
                          <a:ext cx="8297" cy="1161"/>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5"/>
            <a:stretch>
              <a:fillRect/>
            </a:stretch>
          </p:blipFill>
          <p:spPr>
            <a:xfrm>
              <a:off x="405" y="9206"/>
              <a:ext cx="11340" cy="1380"/>
            </a:xfrm>
            <a:prstGeom prst="rect">
              <a:avLst/>
            </a:prstGeom>
          </p:spPr>
        </p:pic>
      </p:grpSp>
      <p:grpSp>
        <p:nvGrpSpPr>
          <p:cNvPr id="8" name="组合 7"/>
          <p:cNvGrpSpPr/>
          <p:nvPr/>
        </p:nvGrpSpPr>
        <p:grpSpPr>
          <a:xfrm>
            <a:off x="189865" y="4893310"/>
            <a:ext cx="5219700" cy="774065"/>
            <a:chOff x="299" y="7706"/>
            <a:chExt cx="8220" cy="1219"/>
          </a:xfrm>
        </p:grpSpPr>
        <p:graphicFrame>
          <p:nvGraphicFramePr>
            <p:cNvPr id="247849" name="Object 41"/>
            <p:cNvGraphicFramePr>
              <a:graphicFrameLocks noChangeAspect="1"/>
            </p:cNvGraphicFramePr>
            <p:nvPr/>
          </p:nvGraphicFramePr>
          <p:xfrm>
            <a:off x="499" y="7867"/>
            <a:ext cx="7578" cy="1058"/>
          </p:xfrm>
          <a:graphic>
            <a:graphicData uri="http://schemas.openxmlformats.org/presentationml/2006/ole">
              <mc:AlternateContent xmlns:mc="http://schemas.openxmlformats.org/markup-compatibility/2006">
                <mc:Choice xmlns:v="urn:schemas-microsoft-com:vml" Requires="v">
                  <p:oleObj spid="_x0000_s3077" name="" r:id="rId6" imgW="2616200" imgH="393700" progId="Equation.3">
                    <p:embed/>
                  </p:oleObj>
                </mc:Choice>
                <mc:Fallback>
                  <p:oleObj name="" r:id="rId6" imgW="2616200" imgH="393700" progId="Equation.3">
                    <p:embed/>
                    <p:pic>
                      <p:nvPicPr>
                        <p:cNvPr id="0" name="图片 3076"/>
                        <p:cNvPicPr/>
                        <p:nvPr/>
                      </p:nvPicPr>
                      <p:blipFill>
                        <a:blip r:embed="rId7">
                          <a:clrChange>
                            <a:clrFrom>
                              <a:srgbClr val="000000"/>
                            </a:clrFrom>
                            <a:clrTo>
                              <a:srgbClr val="000000"/>
                            </a:clrTo>
                          </a:clrChange>
                        </a:blip>
                        <a:stretch>
                          <a:fillRect/>
                        </a:stretch>
                      </p:blipFill>
                      <p:spPr>
                        <a:xfrm>
                          <a:off x="499" y="7867"/>
                          <a:ext cx="7578" cy="1058"/>
                        </a:xfrm>
                        <a:prstGeom prst="rect">
                          <a:avLst/>
                        </a:prstGeom>
                        <a:noFill/>
                        <a:ln w="38100">
                          <a:noFill/>
                          <a:miter/>
                        </a:ln>
                      </p:spPr>
                    </p:pic>
                  </p:oleObj>
                </mc:Fallback>
              </mc:AlternateContent>
            </a:graphicData>
          </a:graphic>
        </p:graphicFrame>
        <p:pic>
          <p:nvPicPr>
            <p:cNvPr id="7" name="图片 6"/>
            <p:cNvPicPr>
              <a:picLocks noChangeAspect="1"/>
            </p:cNvPicPr>
            <p:nvPr/>
          </p:nvPicPr>
          <p:blipFill>
            <a:blip r:embed="rId8"/>
            <a:stretch>
              <a:fillRect/>
            </a:stretch>
          </p:blipFill>
          <p:spPr>
            <a:xfrm>
              <a:off x="299" y="7706"/>
              <a:ext cx="8220" cy="1200"/>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7813"/>
                                        </p:tgtEl>
                                        <p:attrNameLst>
                                          <p:attrName>style.visibility</p:attrName>
                                        </p:attrNameLst>
                                      </p:cBhvr>
                                      <p:to>
                                        <p:strVal val="visible"/>
                                      </p:to>
                                    </p:set>
                                    <p:animEffect transition="in" filter="blinds(horizontal)">
                                      <p:cBhvr>
                                        <p:cTn id="7" dur="500"/>
                                        <p:tgtEl>
                                          <p:spTgt spid="2478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7841"/>
                                        </p:tgtEl>
                                        <p:attrNameLst>
                                          <p:attrName>style.visibility</p:attrName>
                                        </p:attrNameLst>
                                      </p:cBhvr>
                                      <p:to>
                                        <p:strVal val="visible"/>
                                      </p:to>
                                    </p:set>
                                    <p:animEffect transition="in" filter="blinds(horizontal)">
                                      <p:cBhvr>
                                        <p:cTn id="12" dur="500"/>
                                        <p:tgtEl>
                                          <p:spTgt spid="2478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6178" name="Group 2"/>
          <p:cNvGrpSpPr/>
          <p:nvPr/>
        </p:nvGrpSpPr>
        <p:grpSpPr>
          <a:xfrm>
            <a:off x="2209800" y="1827213"/>
            <a:ext cx="3743325" cy="3730625"/>
            <a:chOff x="3096" y="386"/>
            <a:chExt cx="2358" cy="2350"/>
          </a:xfrm>
        </p:grpSpPr>
        <p:grpSp>
          <p:nvGrpSpPr>
            <p:cNvPr id="13316" name="Group 3"/>
            <p:cNvGrpSpPr/>
            <p:nvPr/>
          </p:nvGrpSpPr>
          <p:grpSpPr>
            <a:xfrm>
              <a:off x="4362" y="386"/>
              <a:ext cx="1092" cy="1368"/>
              <a:chOff x="4362" y="386"/>
              <a:chExt cx="1092" cy="1368"/>
            </a:xfrm>
          </p:grpSpPr>
          <p:sp>
            <p:nvSpPr>
              <p:cNvPr id="13338" name="Rectangle 4"/>
              <p:cNvSpPr/>
              <p:nvPr/>
            </p:nvSpPr>
            <p:spPr>
              <a:xfrm>
                <a:off x="4362" y="960"/>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3339" name="Line 5"/>
              <p:cNvSpPr/>
              <p:nvPr/>
            </p:nvSpPr>
            <p:spPr>
              <a:xfrm flipV="1">
                <a:off x="4422" y="648"/>
                <a:ext cx="12" cy="312"/>
              </a:xfrm>
              <a:prstGeom prst="line">
                <a:avLst/>
              </a:prstGeom>
              <a:ln w="38100" cap="flat" cmpd="sng">
                <a:solidFill>
                  <a:schemeClr val="tx1"/>
                </a:solidFill>
                <a:prstDash val="solid"/>
                <a:headEnd type="none" w="med" len="med"/>
                <a:tailEnd type="none" w="sm" len="lg"/>
              </a:ln>
            </p:spPr>
          </p:sp>
          <p:sp>
            <p:nvSpPr>
              <p:cNvPr id="13340" name="Text Box 6"/>
              <p:cNvSpPr txBox="1"/>
              <p:nvPr/>
            </p:nvSpPr>
            <p:spPr>
              <a:xfrm>
                <a:off x="4538" y="888"/>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c</a:t>
                </a:r>
                <a:endParaRPr lang="en-US" altLang="zh-CN" b="1" dirty="0">
                  <a:latin typeface="Times New Roman" panose="02020603050405020304" pitchFamily="18" charset="0"/>
                  <a:ea typeface="长城楷体" pitchFamily="49" charset="-122"/>
                </a:endParaRPr>
              </a:p>
            </p:txBody>
          </p:sp>
          <p:sp>
            <p:nvSpPr>
              <p:cNvPr id="13341" name="Text Box 7"/>
              <p:cNvSpPr txBox="1"/>
              <p:nvPr/>
            </p:nvSpPr>
            <p:spPr>
              <a:xfrm>
                <a:off x="4889" y="1466"/>
                <a:ext cx="565"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o</a:t>
                </a:r>
                <a:r>
                  <a:rPr lang="en-US" altLang="zh-CN" sz="2400" b="1" dirty="0">
                    <a:latin typeface="Times New Roman" panose="02020603050405020304" pitchFamily="18" charset="0"/>
                    <a:ea typeface="长城楷体" pitchFamily="49" charset="-122"/>
                  </a:rPr>
                  <a:t>)</a:t>
                </a:r>
                <a:endParaRPr lang="en-US" altLang="zh-CN" sz="2400" b="1" dirty="0">
                  <a:latin typeface="Times New Roman" panose="02020603050405020304" pitchFamily="18" charset="0"/>
                  <a:ea typeface="长城楷体" pitchFamily="49" charset="-122"/>
                </a:endParaRPr>
              </a:p>
            </p:txBody>
          </p:sp>
          <p:sp>
            <p:nvSpPr>
              <p:cNvPr id="13342" name="Text Box 8"/>
              <p:cNvSpPr txBox="1"/>
              <p:nvPr/>
            </p:nvSpPr>
            <p:spPr>
              <a:xfrm>
                <a:off x="4889" y="1220"/>
                <a:ext cx="38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Y</a:t>
                </a:r>
                <a:endParaRPr lang="en-US" altLang="zh-CN" b="1" dirty="0">
                  <a:latin typeface="Times New Roman" panose="02020603050405020304" pitchFamily="18" charset="0"/>
                  <a:ea typeface="长城楷体" pitchFamily="49" charset="-122"/>
                </a:endParaRPr>
              </a:p>
            </p:txBody>
          </p:sp>
          <p:sp>
            <p:nvSpPr>
              <p:cNvPr id="13343" name="Text Box 9"/>
              <p:cNvSpPr txBox="1"/>
              <p:nvPr/>
            </p:nvSpPr>
            <p:spPr>
              <a:xfrm>
                <a:off x="4573" y="386"/>
                <a:ext cx="838"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CC</a:t>
                </a:r>
                <a:r>
                  <a:rPr lang="en-US" altLang="zh-CN" sz="2400" b="1" dirty="0">
                    <a:latin typeface="Times New Roman" panose="02020603050405020304" pitchFamily="18" charset="0"/>
                    <a:ea typeface="长城楷体" pitchFamily="49" charset="-122"/>
                  </a:rPr>
                  <a:t>=5v</a:t>
                </a:r>
                <a:endParaRPr lang="en-US" altLang="zh-CN" sz="2400" b="1" dirty="0">
                  <a:latin typeface="Times New Roman" panose="02020603050405020304" pitchFamily="18" charset="0"/>
                  <a:ea typeface="长城楷体" pitchFamily="49" charset="-122"/>
                </a:endParaRPr>
              </a:p>
            </p:txBody>
          </p:sp>
        </p:grpSp>
        <p:grpSp>
          <p:nvGrpSpPr>
            <p:cNvPr id="13317" name="Group 10"/>
            <p:cNvGrpSpPr/>
            <p:nvPr/>
          </p:nvGrpSpPr>
          <p:grpSpPr>
            <a:xfrm>
              <a:off x="3096" y="1356"/>
              <a:ext cx="1752" cy="1380"/>
              <a:chOff x="3096" y="1356"/>
              <a:chExt cx="1752" cy="1380"/>
            </a:xfrm>
          </p:grpSpPr>
          <p:sp>
            <p:nvSpPr>
              <p:cNvPr id="13318" name="Line 11"/>
              <p:cNvSpPr/>
              <p:nvPr/>
            </p:nvSpPr>
            <p:spPr>
              <a:xfrm>
                <a:off x="4142" y="1644"/>
                <a:ext cx="0" cy="372"/>
              </a:xfrm>
              <a:prstGeom prst="line">
                <a:avLst/>
              </a:prstGeom>
              <a:ln w="38100" cap="flat" cmpd="sng">
                <a:solidFill>
                  <a:schemeClr val="tx1"/>
                </a:solidFill>
                <a:prstDash val="solid"/>
                <a:headEnd type="none" w="med" len="med"/>
                <a:tailEnd type="none" w="sm" len="lg"/>
              </a:ln>
            </p:spPr>
          </p:sp>
          <p:sp>
            <p:nvSpPr>
              <p:cNvPr id="13319" name="Line 12"/>
              <p:cNvSpPr/>
              <p:nvPr/>
            </p:nvSpPr>
            <p:spPr>
              <a:xfrm>
                <a:off x="4129" y="1836"/>
                <a:ext cx="323" cy="228"/>
              </a:xfrm>
              <a:prstGeom prst="line">
                <a:avLst/>
              </a:prstGeom>
              <a:ln w="38100" cap="flat" cmpd="sng">
                <a:solidFill>
                  <a:schemeClr val="tx1"/>
                </a:solidFill>
                <a:prstDash val="solid"/>
                <a:headEnd type="none" w="med" len="med"/>
                <a:tailEnd type="triangle" w="sm" len="lg"/>
              </a:ln>
            </p:spPr>
          </p:sp>
          <p:sp>
            <p:nvSpPr>
              <p:cNvPr id="13320" name="Line 13"/>
              <p:cNvSpPr/>
              <p:nvPr/>
            </p:nvSpPr>
            <p:spPr>
              <a:xfrm flipV="1">
                <a:off x="4129" y="1608"/>
                <a:ext cx="323" cy="228"/>
              </a:xfrm>
              <a:prstGeom prst="line">
                <a:avLst/>
              </a:prstGeom>
              <a:ln w="38100" cap="flat" cmpd="sng">
                <a:solidFill>
                  <a:schemeClr val="tx1"/>
                </a:solidFill>
                <a:prstDash val="solid"/>
                <a:headEnd type="none" w="med" len="med"/>
                <a:tailEnd type="none" w="sm" len="lg"/>
              </a:ln>
            </p:spPr>
          </p:sp>
          <p:sp>
            <p:nvSpPr>
              <p:cNvPr id="13321" name="Oval 14"/>
              <p:cNvSpPr/>
              <p:nvPr/>
            </p:nvSpPr>
            <p:spPr>
              <a:xfrm>
                <a:off x="4386" y="1452"/>
                <a:ext cx="78"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3322" name="Line 15"/>
              <p:cNvSpPr/>
              <p:nvPr/>
            </p:nvSpPr>
            <p:spPr>
              <a:xfrm flipH="1">
                <a:off x="3948" y="1836"/>
                <a:ext cx="181" cy="0"/>
              </a:xfrm>
              <a:prstGeom prst="line">
                <a:avLst/>
              </a:prstGeom>
              <a:ln w="38100" cap="flat" cmpd="sng">
                <a:solidFill>
                  <a:schemeClr val="tx1"/>
                </a:solidFill>
                <a:prstDash val="solid"/>
                <a:headEnd type="none" w="med" len="med"/>
                <a:tailEnd type="none" w="sm" len="lg"/>
              </a:ln>
            </p:spPr>
          </p:sp>
          <p:sp>
            <p:nvSpPr>
              <p:cNvPr id="13323" name="Line 16"/>
              <p:cNvSpPr/>
              <p:nvPr/>
            </p:nvSpPr>
            <p:spPr>
              <a:xfrm>
                <a:off x="4440" y="1512"/>
                <a:ext cx="408" cy="0"/>
              </a:xfrm>
              <a:prstGeom prst="line">
                <a:avLst/>
              </a:prstGeom>
              <a:ln w="38100" cap="flat" cmpd="sng">
                <a:solidFill>
                  <a:schemeClr val="tx1"/>
                </a:solidFill>
                <a:prstDash val="solid"/>
                <a:headEnd type="none" w="med" len="med"/>
                <a:tailEnd type="none" w="sm" len="lg"/>
              </a:ln>
            </p:spPr>
          </p:sp>
          <p:sp>
            <p:nvSpPr>
              <p:cNvPr id="13324" name="Line 17"/>
              <p:cNvSpPr/>
              <p:nvPr/>
            </p:nvSpPr>
            <p:spPr>
              <a:xfrm>
                <a:off x="4428" y="2058"/>
                <a:ext cx="0" cy="678"/>
              </a:xfrm>
              <a:prstGeom prst="line">
                <a:avLst/>
              </a:prstGeom>
              <a:ln w="38100" cap="flat" cmpd="sng">
                <a:solidFill>
                  <a:schemeClr val="tx1"/>
                </a:solidFill>
                <a:prstDash val="solid"/>
                <a:headEnd type="none" w="med" len="med"/>
                <a:tailEnd type="none" w="sm" len="lg"/>
              </a:ln>
            </p:spPr>
          </p:sp>
          <p:sp>
            <p:nvSpPr>
              <p:cNvPr id="13325" name="Line 18"/>
              <p:cNvSpPr/>
              <p:nvPr/>
            </p:nvSpPr>
            <p:spPr>
              <a:xfrm>
                <a:off x="4248" y="2724"/>
                <a:ext cx="348" cy="0"/>
              </a:xfrm>
              <a:prstGeom prst="line">
                <a:avLst/>
              </a:prstGeom>
              <a:ln w="38100" cap="flat" cmpd="sng">
                <a:solidFill>
                  <a:schemeClr val="tx1"/>
                </a:solidFill>
                <a:prstDash val="solid"/>
                <a:headEnd type="none" w="med" len="med"/>
                <a:tailEnd type="none" w="sm" len="lg"/>
              </a:ln>
            </p:spPr>
          </p:sp>
          <p:sp>
            <p:nvSpPr>
              <p:cNvPr id="13326" name="Line 19"/>
              <p:cNvSpPr/>
              <p:nvPr/>
            </p:nvSpPr>
            <p:spPr>
              <a:xfrm flipH="1">
                <a:off x="3278" y="1825"/>
                <a:ext cx="235" cy="0"/>
              </a:xfrm>
              <a:prstGeom prst="line">
                <a:avLst/>
              </a:prstGeom>
              <a:ln w="38100" cap="flat" cmpd="sng">
                <a:solidFill>
                  <a:schemeClr val="tx1"/>
                </a:solidFill>
                <a:prstDash val="solid"/>
                <a:headEnd type="none" w="med" len="med"/>
                <a:tailEnd type="none" w="sm" len="lg"/>
              </a:ln>
            </p:spPr>
          </p:sp>
          <p:sp>
            <p:nvSpPr>
              <p:cNvPr id="13327" name="Line 20"/>
              <p:cNvSpPr/>
              <p:nvPr/>
            </p:nvSpPr>
            <p:spPr>
              <a:xfrm>
                <a:off x="4434" y="1356"/>
                <a:ext cx="0" cy="252"/>
              </a:xfrm>
              <a:prstGeom prst="line">
                <a:avLst/>
              </a:prstGeom>
              <a:ln w="38100" cap="flat" cmpd="sng">
                <a:solidFill>
                  <a:schemeClr val="tx1"/>
                </a:solidFill>
                <a:prstDash val="solid"/>
                <a:headEnd type="none" w="med" len="med"/>
                <a:tailEnd type="none" w="sm" len="lg"/>
              </a:ln>
            </p:spPr>
          </p:sp>
          <p:sp>
            <p:nvSpPr>
              <p:cNvPr id="13328" name="Rectangle 21"/>
              <p:cNvSpPr/>
              <p:nvPr/>
            </p:nvSpPr>
            <p:spPr>
              <a:xfrm rot="5400000">
                <a:off x="3671" y="1624"/>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3329" name="Text Box 22"/>
              <p:cNvSpPr txBox="1"/>
              <p:nvPr/>
            </p:nvSpPr>
            <p:spPr>
              <a:xfrm>
                <a:off x="3578" y="1396"/>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1</a:t>
                </a:r>
                <a:endParaRPr lang="en-US" altLang="zh-CN" b="1" dirty="0">
                  <a:latin typeface="Times New Roman" panose="02020603050405020304" pitchFamily="18" charset="0"/>
                  <a:ea typeface="长城楷体" pitchFamily="49" charset="-122"/>
                </a:endParaRPr>
              </a:p>
            </p:txBody>
          </p:sp>
          <p:sp>
            <p:nvSpPr>
              <p:cNvPr id="13330" name="Text Box 23"/>
              <p:cNvSpPr txBox="1"/>
              <p:nvPr/>
            </p:nvSpPr>
            <p:spPr>
              <a:xfrm>
                <a:off x="3120" y="1515"/>
                <a:ext cx="291"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A</a:t>
                </a:r>
                <a:endParaRPr lang="en-US" altLang="zh-CN" b="1" dirty="0">
                  <a:latin typeface="Times New Roman" panose="02020603050405020304" pitchFamily="18" charset="0"/>
                  <a:ea typeface="长城楷体" pitchFamily="49" charset="-122"/>
                </a:endParaRPr>
              </a:p>
            </p:txBody>
          </p:sp>
          <p:sp>
            <p:nvSpPr>
              <p:cNvPr id="13331" name="Rectangle 24"/>
              <p:cNvSpPr/>
              <p:nvPr/>
            </p:nvSpPr>
            <p:spPr>
              <a:xfrm>
                <a:off x="3947" y="2044"/>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3332" name="Line 25"/>
              <p:cNvSpPr/>
              <p:nvPr/>
            </p:nvSpPr>
            <p:spPr>
              <a:xfrm>
                <a:off x="4008" y="1824"/>
                <a:ext cx="0" cy="216"/>
              </a:xfrm>
              <a:prstGeom prst="line">
                <a:avLst/>
              </a:prstGeom>
              <a:ln w="38100" cap="flat" cmpd="sng">
                <a:solidFill>
                  <a:schemeClr val="tx1"/>
                </a:solidFill>
                <a:prstDash val="solid"/>
                <a:headEnd type="none" w="med" len="med"/>
                <a:tailEnd type="none" w="sm" len="lg"/>
              </a:ln>
            </p:spPr>
          </p:sp>
          <p:sp>
            <p:nvSpPr>
              <p:cNvPr id="13333" name="Line 26"/>
              <p:cNvSpPr/>
              <p:nvPr/>
            </p:nvSpPr>
            <p:spPr>
              <a:xfrm flipH="1">
                <a:off x="4008" y="2436"/>
                <a:ext cx="0" cy="252"/>
              </a:xfrm>
              <a:prstGeom prst="line">
                <a:avLst/>
              </a:prstGeom>
              <a:ln w="38100" cap="flat" cmpd="sng">
                <a:solidFill>
                  <a:schemeClr val="tx1"/>
                </a:solidFill>
                <a:prstDash val="solid"/>
                <a:headEnd type="none" w="med" len="med"/>
                <a:tailEnd type="none" w="sm" len="lg"/>
              </a:ln>
            </p:spPr>
          </p:sp>
          <p:sp>
            <p:nvSpPr>
              <p:cNvPr id="13334" name="Text Box 27"/>
              <p:cNvSpPr txBox="1"/>
              <p:nvPr/>
            </p:nvSpPr>
            <p:spPr>
              <a:xfrm>
                <a:off x="3180" y="2391"/>
                <a:ext cx="807"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EE</a:t>
                </a:r>
                <a:r>
                  <a:rPr lang="en-US" altLang="zh-CN" sz="2400" b="1" dirty="0">
                    <a:latin typeface="Times New Roman" panose="02020603050405020304" pitchFamily="18" charset="0"/>
                    <a:ea typeface="长城楷体" pitchFamily="49" charset="-122"/>
                  </a:rPr>
                  <a:t>=-8v</a:t>
                </a:r>
                <a:endParaRPr lang="en-US" altLang="zh-CN" sz="2400" b="1" dirty="0">
                  <a:latin typeface="Times New Roman" panose="02020603050405020304" pitchFamily="18" charset="0"/>
                  <a:ea typeface="长城楷体" pitchFamily="49" charset="-122"/>
                </a:endParaRPr>
              </a:p>
            </p:txBody>
          </p:sp>
          <p:sp>
            <p:nvSpPr>
              <p:cNvPr id="13335" name="Oval 28"/>
              <p:cNvSpPr/>
              <p:nvPr/>
            </p:nvSpPr>
            <p:spPr>
              <a:xfrm>
                <a:off x="3978" y="1824"/>
                <a:ext cx="78"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3336" name="Text Box 29"/>
              <p:cNvSpPr txBox="1"/>
              <p:nvPr/>
            </p:nvSpPr>
            <p:spPr>
              <a:xfrm>
                <a:off x="3096" y="1814"/>
                <a:ext cx="565"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i</a:t>
                </a:r>
                <a:r>
                  <a:rPr lang="en-US" altLang="zh-CN" sz="2400" b="1" dirty="0">
                    <a:latin typeface="Times New Roman" panose="02020603050405020304" pitchFamily="18" charset="0"/>
                    <a:ea typeface="长城楷体" pitchFamily="49" charset="-122"/>
                  </a:rPr>
                  <a:t>)</a:t>
                </a:r>
                <a:endParaRPr lang="en-US" altLang="zh-CN" sz="2400" b="1" dirty="0">
                  <a:latin typeface="Times New Roman" panose="02020603050405020304" pitchFamily="18" charset="0"/>
                  <a:ea typeface="长城楷体" pitchFamily="49" charset="-122"/>
                </a:endParaRPr>
              </a:p>
            </p:txBody>
          </p:sp>
          <p:sp>
            <p:nvSpPr>
              <p:cNvPr id="13337" name="Text Box 30"/>
              <p:cNvSpPr txBox="1"/>
              <p:nvPr/>
            </p:nvSpPr>
            <p:spPr>
              <a:xfrm>
                <a:off x="4010" y="2176"/>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2</a:t>
                </a:r>
                <a:endParaRPr lang="en-US" altLang="zh-CN" b="1" dirty="0">
                  <a:latin typeface="Times New Roman" panose="02020603050405020304" pitchFamily="18" charset="0"/>
                  <a:ea typeface="长城楷体" pitchFamily="49" charset="-122"/>
                </a:endParaRPr>
              </a:p>
            </p:txBody>
          </p:sp>
        </p:grpSp>
      </p:grpSp>
      <p:sp>
        <p:nvSpPr>
          <p:cNvPr id="306207" name="Text Box 31"/>
          <p:cNvSpPr txBox="1"/>
          <p:nvPr/>
        </p:nvSpPr>
        <p:spPr>
          <a:xfrm>
            <a:off x="254000" y="671513"/>
            <a:ext cx="8502650" cy="82232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400" b="1" dirty="0">
                <a:solidFill>
                  <a:srgbClr val="FF0000"/>
                </a:solidFill>
                <a:latin typeface="Times New Roman" panose="02020603050405020304" pitchFamily="18" charset="0"/>
                <a:ea typeface="楷体_GB2312" pitchFamily="49" charset="-122"/>
              </a:rPr>
              <a:t>例</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已知</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C</a:t>
            </a:r>
            <a:r>
              <a:rPr lang="en-US" altLang="zh-CN" sz="2400" b="1" dirty="0">
                <a:latin typeface="Times New Roman" panose="02020603050405020304" pitchFamily="18" charset="0"/>
                <a:ea typeface="楷体_GB2312" pitchFamily="49" charset="-122"/>
              </a:rPr>
              <a:t>=1K</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=3.3K</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=10K</a:t>
            </a:r>
            <a:r>
              <a:rPr lang="en-US" altLang="zh-CN" sz="2400" b="1" dirty="0">
                <a:latin typeface="Times New Roman" panose="02020603050405020304" pitchFamily="18" charset="0"/>
                <a:ea typeface="楷体_GB2312" pitchFamily="49" charset="-122"/>
                <a:sym typeface="Symbol" panose="05050102010706020507" pitchFamily="18" charset="2"/>
              </a:rPr>
              <a:t>, =2</a:t>
            </a:r>
            <a:r>
              <a:rPr lang="zh-CN" altLang="en-US"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sym typeface="Symbol" panose="05050102010706020507" pitchFamily="18" charset="2"/>
              </a:rPr>
              <a:t>V</a:t>
            </a:r>
            <a:r>
              <a:rPr lang="en-US" altLang="zh-CN" sz="2400" b="1" baseline="-25000" dirty="0">
                <a:latin typeface="Times New Roman" panose="02020603050405020304" pitchFamily="18" charset="0"/>
                <a:ea typeface="楷体_GB2312" pitchFamily="49" charset="-122"/>
                <a:sym typeface="Symbol" panose="05050102010706020507" pitchFamily="18" charset="2"/>
              </a:rPr>
              <a:t>CE(sat)</a:t>
            </a:r>
            <a:r>
              <a:rPr lang="en-US" altLang="zh-CN" sz="2400" b="1" dirty="0">
                <a:latin typeface="Times New Roman" panose="02020603050405020304" pitchFamily="18" charset="0"/>
                <a:ea typeface="楷体_GB2312" pitchFamily="49" charset="-122"/>
                <a:sym typeface="Symbol" panose="05050102010706020507" pitchFamily="18" charset="2"/>
              </a:rPr>
              <a:t>=0.1v,</a:t>
            </a:r>
            <a:r>
              <a:rPr lang="zh-CN" altLang="zh-CN" sz="2400" b="1" dirty="0">
                <a:latin typeface="Times New Roman" panose="02020603050405020304" pitchFamily="18" charset="0"/>
                <a:ea typeface="楷体_GB2312" pitchFamily="49" charset="-122"/>
                <a:sym typeface="Symbol" panose="05050102010706020507" pitchFamily="18" charset="2"/>
              </a:rPr>
              <a:t>输入的高低电平分别为</a:t>
            </a:r>
            <a:r>
              <a:rPr lang="zh-CN" altLang="en-US" sz="2400" b="1" dirty="0">
                <a:latin typeface="Times New Roman" panose="02020603050405020304" pitchFamily="18" charset="0"/>
                <a:ea typeface="楷体_GB2312" pitchFamily="49" charset="-122"/>
                <a:sym typeface="Symbol" panose="05050102010706020507" pitchFamily="18" charset="2"/>
              </a:rPr>
              <a:t> </a:t>
            </a:r>
            <a:r>
              <a:rPr lang="en-US" altLang="zh-CN" sz="2400" b="1" dirty="0">
                <a:latin typeface="Times New Roman" panose="02020603050405020304" pitchFamily="18" charset="0"/>
                <a:ea typeface="楷体_GB2312" pitchFamily="49" charset="-122"/>
                <a:sym typeface="Symbol" panose="05050102010706020507" pitchFamily="18" charset="2"/>
              </a:rPr>
              <a:t>V</a:t>
            </a:r>
            <a:r>
              <a:rPr lang="en-US" altLang="zh-CN" sz="2400" b="1" baseline="-25000" dirty="0">
                <a:latin typeface="Times New Roman" panose="02020603050405020304" pitchFamily="18" charset="0"/>
                <a:ea typeface="楷体_GB2312" pitchFamily="49" charset="-122"/>
                <a:sym typeface="Symbol" panose="05050102010706020507" pitchFamily="18" charset="2"/>
              </a:rPr>
              <a:t>IH</a:t>
            </a:r>
            <a:r>
              <a:rPr lang="en-US" altLang="zh-CN" sz="2400" b="1" dirty="0">
                <a:latin typeface="Times New Roman" panose="02020603050405020304" pitchFamily="18" charset="0"/>
                <a:ea typeface="楷体_GB2312" pitchFamily="49" charset="-122"/>
                <a:sym typeface="Symbol" panose="05050102010706020507" pitchFamily="18" charset="2"/>
              </a:rPr>
              <a:t>=5v, V</a:t>
            </a:r>
            <a:r>
              <a:rPr lang="en-US" altLang="zh-CN" sz="2400" b="1" baseline="-25000" dirty="0">
                <a:latin typeface="Times New Roman" panose="02020603050405020304" pitchFamily="18" charset="0"/>
                <a:ea typeface="楷体_GB2312" pitchFamily="49" charset="-122"/>
                <a:sym typeface="Symbol" panose="05050102010706020507" pitchFamily="18" charset="2"/>
              </a:rPr>
              <a:t>IL</a:t>
            </a:r>
            <a:r>
              <a:rPr lang="en-US" altLang="zh-CN" sz="2400" b="1" dirty="0">
                <a:latin typeface="Times New Roman" panose="02020603050405020304" pitchFamily="18" charset="0"/>
                <a:ea typeface="楷体_GB2312" pitchFamily="49" charset="-122"/>
                <a:sym typeface="Symbol" panose="05050102010706020507" pitchFamily="18" charset="2"/>
              </a:rPr>
              <a:t>=0v,</a:t>
            </a:r>
            <a:r>
              <a:rPr lang="zh-CN" altLang="zh-CN" sz="2400" b="1" dirty="0">
                <a:latin typeface="Times New Roman" panose="02020603050405020304" pitchFamily="18" charset="0"/>
                <a:ea typeface="楷体_GB2312" pitchFamily="49" charset="-122"/>
              </a:rPr>
              <a:t>求输出电平。</a:t>
            </a:r>
            <a:endParaRPr lang="zh-CN" altLang="en-US" sz="2400" b="1" dirty="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6207"/>
                                        </p:tgtEl>
                                        <p:attrNameLst>
                                          <p:attrName>style.visibility</p:attrName>
                                        </p:attrNameLst>
                                      </p:cBhvr>
                                      <p:to>
                                        <p:strVal val="visible"/>
                                      </p:to>
                                    </p:set>
                                    <p:animEffect transition="in" filter="dissolve">
                                      <p:cBhvr>
                                        <p:cTn id="7" dur="500"/>
                                        <p:tgtEl>
                                          <p:spTgt spid="30620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306178"/>
                                        </p:tgtEl>
                                        <p:attrNameLst>
                                          <p:attrName>style.visibility</p:attrName>
                                        </p:attrNameLst>
                                      </p:cBhvr>
                                      <p:to>
                                        <p:strVal val="visible"/>
                                      </p:to>
                                    </p:set>
                                    <p:anim calcmode="lin" valueType="num">
                                      <p:cBhvr>
                                        <p:cTn id="12" dur="500" fill="hold"/>
                                        <p:tgtEl>
                                          <p:spTgt spid="306178"/>
                                        </p:tgtEl>
                                        <p:attrNameLst>
                                          <p:attrName>ppt_w</p:attrName>
                                        </p:attrNameLst>
                                      </p:cBhvr>
                                      <p:tavLst>
                                        <p:tav tm="0">
                                          <p:val>
                                            <p:fltVal val="0.000000"/>
                                          </p:val>
                                        </p:tav>
                                        <p:tav tm="100000">
                                          <p:val>
                                            <p:strVal val="#ppt_w"/>
                                          </p:val>
                                        </p:tav>
                                      </p:tavLst>
                                    </p:anim>
                                    <p:anim calcmode="lin" valueType="num">
                                      <p:cBhvr>
                                        <p:cTn id="13" dur="500" fill="hold"/>
                                        <p:tgtEl>
                                          <p:spTgt spid="306178"/>
                                        </p:tgtEl>
                                        <p:attrNameLst>
                                          <p:attrName>ppt_h</p:attrName>
                                        </p:attrNameLst>
                                      </p:cBhvr>
                                      <p:tavLst>
                                        <p:tav tm="0">
                                          <p:val>
                                            <p:fltVal val="0.000000"/>
                                          </p:val>
                                        </p:tav>
                                        <p:tav tm="100000">
                                          <p:val>
                                            <p:strVal val="#ppt_h"/>
                                          </p:val>
                                        </p:tav>
                                      </p:tavLst>
                                    </p:anim>
                                    <p:anim calcmode="lin" valueType="num">
                                      <p:cBhvr>
                                        <p:cTn id="14" dur="500" fill="hold"/>
                                        <p:tgtEl>
                                          <p:spTgt spid="306178"/>
                                        </p:tgtEl>
                                        <p:attrNameLst>
                                          <p:attrName>ppt_x</p:attrName>
                                        </p:attrNameLst>
                                      </p:cBhvr>
                                      <p:tavLst>
                                        <p:tav tm="0">
                                          <p:val>
                                            <p:fltVal val="0.500000"/>
                                          </p:val>
                                        </p:tav>
                                        <p:tav tm="100000">
                                          <p:val>
                                            <p:strVal val="#ppt_x"/>
                                          </p:val>
                                        </p:tav>
                                      </p:tavLst>
                                    </p:anim>
                                    <p:anim calcmode="lin" valueType="num">
                                      <p:cBhvr>
                                        <p:cTn id="15" dur="500" fill="hold"/>
                                        <p:tgtEl>
                                          <p:spTgt spid="306178"/>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1" name="Text Box 41"/>
          <p:cNvSpPr txBox="1"/>
          <p:nvPr/>
        </p:nvSpPr>
        <p:spPr>
          <a:xfrm>
            <a:off x="342583" y="3145155"/>
            <a:ext cx="687705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当</a:t>
            </a:r>
            <a:r>
              <a:rPr lang="en-US" altLang="zh-CN" sz="2400" b="1" dirty="0">
                <a:latin typeface="Times New Roman" panose="02020603050405020304" pitchFamily="18" charset="0"/>
                <a:ea typeface="楷体_GB2312" pitchFamily="49" charset="-122"/>
              </a:rPr>
              <a:t>V</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=V</a:t>
            </a:r>
            <a:r>
              <a:rPr lang="en-US" altLang="zh-CN" sz="2400" b="1" baseline="-25000" dirty="0">
                <a:latin typeface="Times New Roman" panose="02020603050405020304" pitchFamily="18" charset="0"/>
                <a:ea typeface="楷体_GB2312" pitchFamily="49" charset="-122"/>
              </a:rPr>
              <a:t>IL</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０</a:t>
            </a:r>
            <a:r>
              <a:rPr lang="en-US" altLang="zh-CN" sz="2400" b="1" dirty="0">
                <a:latin typeface="Times New Roman" panose="02020603050405020304" pitchFamily="18" charset="0"/>
                <a:ea typeface="楷体_GB2312" pitchFamily="49" charset="-122"/>
              </a:rPr>
              <a:t>V</a:t>
            </a:r>
            <a:r>
              <a:rPr lang="zh-CN" altLang="en-US" sz="2400" b="1" dirty="0">
                <a:latin typeface="Times New Roman" panose="02020603050405020304" pitchFamily="18" charset="0"/>
                <a:ea typeface="楷体_GB2312" pitchFamily="49" charset="-122"/>
              </a:rPr>
              <a:t>时，</a:t>
            </a:r>
            <a:endParaRPr lang="zh-CN" altLang="en-US" sz="2400" b="1" dirty="0">
              <a:latin typeface="Times New Roman" panose="02020603050405020304" pitchFamily="18" charset="0"/>
              <a:ea typeface="楷体_GB2312" pitchFamily="49" charset="-122"/>
            </a:endParaRPr>
          </a:p>
        </p:txBody>
      </p:sp>
      <p:sp>
        <p:nvSpPr>
          <p:cNvPr id="307243" name="Text Box 43"/>
          <p:cNvSpPr txBox="1"/>
          <p:nvPr/>
        </p:nvSpPr>
        <p:spPr>
          <a:xfrm>
            <a:off x="373380" y="5216525"/>
            <a:ext cx="687705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三极管截止，</a:t>
            </a:r>
            <a:r>
              <a:rPr lang="en-US" altLang="zh-CN" sz="2400" b="1" dirty="0">
                <a:latin typeface="Times New Roman" panose="02020603050405020304" pitchFamily="18" charset="0"/>
                <a:ea typeface="楷体_GB2312" pitchFamily="49" charset="-122"/>
              </a:rPr>
              <a:t>V</a:t>
            </a:r>
            <a:r>
              <a:rPr lang="en-US" altLang="zh-CN" sz="2400" b="1" baseline="-25000" dirty="0">
                <a:latin typeface="Times New Roman" panose="02020603050405020304" pitchFamily="18" charset="0"/>
                <a:ea typeface="楷体_GB2312" pitchFamily="49" charset="-122"/>
              </a:rPr>
              <a:t>0</a:t>
            </a:r>
            <a:r>
              <a:rPr lang="en-US" altLang="zh-CN" sz="2400" b="1" dirty="0">
                <a:latin typeface="Times New Roman" panose="02020603050405020304" pitchFamily="18" charset="0"/>
                <a:ea typeface="楷体_GB2312" pitchFamily="49" charset="-122"/>
              </a:rPr>
              <a:t>=5V</a:t>
            </a:r>
            <a:endParaRPr lang="en-US" altLang="zh-CN" sz="2400" b="1" dirty="0">
              <a:latin typeface="Times New Roman" panose="02020603050405020304" pitchFamily="18" charset="0"/>
              <a:ea typeface="楷体_GB2312" pitchFamily="49" charset="-122"/>
            </a:endParaRPr>
          </a:p>
        </p:txBody>
      </p:sp>
      <p:grpSp>
        <p:nvGrpSpPr>
          <p:cNvPr id="14342" name="Group 44"/>
          <p:cNvGrpSpPr/>
          <p:nvPr/>
        </p:nvGrpSpPr>
        <p:grpSpPr>
          <a:xfrm>
            <a:off x="4838700" y="1816100"/>
            <a:ext cx="3743325" cy="3730625"/>
            <a:chOff x="3096" y="386"/>
            <a:chExt cx="2358" cy="2350"/>
          </a:xfrm>
        </p:grpSpPr>
        <p:grpSp>
          <p:nvGrpSpPr>
            <p:cNvPr id="14344" name="Group 45"/>
            <p:cNvGrpSpPr/>
            <p:nvPr/>
          </p:nvGrpSpPr>
          <p:grpSpPr>
            <a:xfrm>
              <a:off x="4362" y="386"/>
              <a:ext cx="1092" cy="1368"/>
              <a:chOff x="4362" y="386"/>
              <a:chExt cx="1092" cy="1368"/>
            </a:xfrm>
          </p:grpSpPr>
          <p:sp>
            <p:nvSpPr>
              <p:cNvPr id="14366" name="Rectangle 46"/>
              <p:cNvSpPr/>
              <p:nvPr/>
            </p:nvSpPr>
            <p:spPr>
              <a:xfrm>
                <a:off x="4362" y="960"/>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4367" name="Line 47"/>
              <p:cNvSpPr/>
              <p:nvPr/>
            </p:nvSpPr>
            <p:spPr>
              <a:xfrm flipV="1">
                <a:off x="4422" y="648"/>
                <a:ext cx="12" cy="312"/>
              </a:xfrm>
              <a:prstGeom prst="line">
                <a:avLst/>
              </a:prstGeom>
              <a:ln w="38100" cap="flat" cmpd="sng">
                <a:solidFill>
                  <a:schemeClr val="tx1"/>
                </a:solidFill>
                <a:prstDash val="solid"/>
                <a:headEnd type="none" w="med" len="med"/>
                <a:tailEnd type="none" w="sm" len="lg"/>
              </a:ln>
            </p:spPr>
          </p:sp>
          <p:sp>
            <p:nvSpPr>
              <p:cNvPr id="14368" name="Text Box 48"/>
              <p:cNvSpPr txBox="1"/>
              <p:nvPr/>
            </p:nvSpPr>
            <p:spPr>
              <a:xfrm>
                <a:off x="4538" y="888"/>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c</a:t>
                </a:r>
                <a:endParaRPr lang="en-US" altLang="zh-CN" b="1" dirty="0">
                  <a:latin typeface="Times New Roman" panose="02020603050405020304" pitchFamily="18" charset="0"/>
                  <a:ea typeface="长城楷体" pitchFamily="49" charset="-122"/>
                </a:endParaRPr>
              </a:p>
            </p:txBody>
          </p:sp>
          <p:sp>
            <p:nvSpPr>
              <p:cNvPr id="14369" name="Text Box 49"/>
              <p:cNvSpPr txBox="1"/>
              <p:nvPr/>
            </p:nvSpPr>
            <p:spPr>
              <a:xfrm>
                <a:off x="4889" y="1466"/>
                <a:ext cx="565"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o</a:t>
                </a:r>
                <a:r>
                  <a:rPr lang="en-US" altLang="zh-CN" sz="2400" b="1" dirty="0">
                    <a:latin typeface="Times New Roman" panose="02020603050405020304" pitchFamily="18" charset="0"/>
                    <a:ea typeface="长城楷体" pitchFamily="49" charset="-122"/>
                  </a:rPr>
                  <a:t>)</a:t>
                </a:r>
                <a:endParaRPr lang="en-US" altLang="zh-CN" sz="2400" b="1" dirty="0">
                  <a:latin typeface="Times New Roman" panose="02020603050405020304" pitchFamily="18" charset="0"/>
                  <a:ea typeface="长城楷体" pitchFamily="49" charset="-122"/>
                </a:endParaRPr>
              </a:p>
            </p:txBody>
          </p:sp>
          <p:sp>
            <p:nvSpPr>
              <p:cNvPr id="14370" name="Text Box 50"/>
              <p:cNvSpPr txBox="1"/>
              <p:nvPr/>
            </p:nvSpPr>
            <p:spPr>
              <a:xfrm>
                <a:off x="4889" y="1220"/>
                <a:ext cx="38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Y</a:t>
                </a:r>
                <a:endParaRPr lang="en-US" altLang="zh-CN" b="1" dirty="0">
                  <a:latin typeface="Times New Roman" panose="02020603050405020304" pitchFamily="18" charset="0"/>
                  <a:ea typeface="长城楷体" pitchFamily="49" charset="-122"/>
                </a:endParaRPr>
              </a:p>
            </p:txBody>
          </p:sp>
          <p:sp>
            <p:nvSpPr>
              <p:cNvPr id="14371" name="Text Box 51"/>
              <p:cNvSpPr txBox="1"/>
              <p:nvPr/>
            </p:nvSpPr>
            <p:spPr>
              <a:xfrm>
                <a:off x="4573" y="386"/>
                <a:ext cx="838"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CC</a:t>
                </a:r>
                <a:r>
                  <a:rPr lang="en-US" altLang="zh-CN" sz="2400" b="1" dirty="0">
                    <a:latin typeface="Times New Roman" panose="02020603050405020304" pitchFamily="18" charset="0"/>
                    <a:ea typeface="长城楷体" pitchFamily="49" charset="-122"/>
                  </a:rPr>
                  <a:t>=5v</a:t>
                </a:r>
                <a:endParaRPr lang="en-US" altLang="zh-CN" sz="2400" b="1" dirty="0">
                  <a:latin typeface="Times New Roman" panose="02020603050405020304" pitchFamily="18" charset="0"/>
                  <a:ea typeface="长城楷体" pitchFamily="49" charset="-122"/>
                </a:endParaRPr>
              </a:p>
            </p:txBody>
          </p:sp>
        </p:grpSp>
        <p:grpSp>
          <p:nvGrpSpPr>
            <p:cNvPr id="14345" name="Group 52"/>
            <p:cNvGrpSpPr/>
            <p:nvPr/>
          </p:nvGrpSpPr>
          <p:grpSpPr>
            <a:xfrm>
              <a:off x="3096" y="1356"/>
              <a:ext cx="1752" cy="1380"/>
              <a:chOff x="3096" y="1356"/>
              <a:chExt cx="1752" cy="1380"/>
            </a:xfrm>
          </p:grpSpPr>
          <p:sp>
            <p:nvSpPr>
              <p:cNvPr id="14346" name="Line 53"/>
              <p:cNvSpPr/>
              <p:nvPr/>
            </p:nvSpPr>
            <p:spPr>
              <a:xfrm>
                <a:off x="4142" y="1644"/>
                <a:ext cx="0" cy="372"/>
              </a:xfrm>
              <a:prstGeom prst="line">
                <a:avLst/>
              </a:prstGeom>
              <a:ln w="38100" cap="flat" cmpd="sng">
                <a:solidFill>
                  <a:schemeClr val="tx1"/>
                </a:solidFill>
                <a:prstDash val="solid"/>
                <a:headEnd type="none" w="med" len="med"/>
                <a:tailEnd type="none" w="sm" len="lg"/>
              </a:ln>
            </p:spPr>
          </p:sp>
          <p:sp>
            <p:nvSpPr>
              <p:cNvPr id="14347" name="Line 54"/>
              <p:cNvSpPr/>
              <p:nvPr/>
            </p:nvSpPr>
            <p:spPr>
              <a:xfrm>
                <a:off x="4129" y="1836"/>
                <a:ext cx="323" cy="228"/>
              </a:xfrm>
              <a:prstGeom prst="line">
                <a:avLst/>
              </a:prstGeom>
              <a:ln w="38100" cap="flat" cmpd="sng">
                <a:solidFill>
                  <a:schemeClr val="tx1"/>
                </a:solidFill>
                <a:prstDash val="solid"/>
                <a:headEnd type="none" w="med" len="med"/>
                <a:tailEnd type="triangle" w="sm" len="lg"/>
              </a:ln>
            </p:spPr>
          </p:sp>
          <p:sp>
            <p:nvSpPr>
              <p:cNvPr id="14348" name="Line 55"/>
              <p:cNvSpPr/>
              <p:nvPr/>
            </p:nvSpPr>
            <p:spPr>
              <a:xfrm flipV="1">
                <a:off x="4129" y="1608"/>
                <a:ext cx="323" cy="228"/>
              </a:xfrm>
              <a:prstGeom prst="line">
                <a:avLst/>
              </a:prstGeom>
              <a:ln w="38100" cap="flat" cmpd="sng">
                <a:solidFill>
                  <a:schemeClr val="tx1"/>
                </a:solidFill>
                <a:prstDash val="solid"/>
                <a:headEnd type="none" w="med" len="med"/>
                <a:tailEnd type="none" w="sm" len="lg"/>
              </a:ln>
            </p:spPr>
          </p:sp>
          <p:sp>
            <p:nvSpPr>
              <p:cNvPr id="14349" name="Oval 56"/>
              <p:cNvSpPr/>
              <p:nvPr/>
            </p:nvSpPr>
            <p:spPr>
              <a:xfrm>
                <a:off x="4386" y="1452"/>
                <a:ext cx="78"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4350" name="Line 57"/>
              <p:cNvSpPr/>
              <p:nvPr/>
            </p:nvSpPr>
            <p:spPr>
              <a:xfrm flipH="1">
                <a:off x="3948" y="1836"/>
                <a:ext cx="181" cy="0"/>
              </a:xfrm>
              <a:prstGeom prst="line">
                <a:avLst/>
              </a:prstGeom>
              <a:ln w="38100" cap="flat" cmpd="sng">
                <a:solidFill>
                  <a:schemeClr val="tx1"/>
                </a:solidFill>
                <a:prstDash val="solid"/>
                <a:headEnd type="none" w="med" len="med"/>
                <a:tailEnd type="none" w="sm" len="lg"/>
              </a:ln>
            </p:spPr>
          </p:sp>
          <p:sp>
            <p:nvSpPr>
              <p:cNvPr id="14351" name="Line 58"/>
              <p:cNvSpPr/>
              <p:nvPr/>
            </p:nvSpPr>
            <p:spPr>
              <a:xfrm>
                <a:off x="4440" y="1512"/>
                <a:ext cx="408" cy="0"/>
              </a:xfrm>
              <a:prstGeom prst="line">
                <a:avLst/>
              </a:prstGeom>
              <a:ln w="38100" cap="flat" cmpd="sng">
                <a:solidFill>
                  <a:schemeClr val="tx1"/>
                </a:solidFill>
                <a:prstDash val="solid"/>
                <a:headEnd type="none" w="med" len="med"/>
                <a:tailEnd type="none" w="sm" len="lg"/>
              </a:ln>
            </p:spPr>
          </p:sp>
          <p:sp>
            <p:nvSpPr>
              <p:cNvPr id="14352" name="Line 59"/>
              <p:cNvSpPr/>
              <p:nvPr/>
            </p:nvSpPr>
            <p:spPr>
              <a:xfrm>
                <a:off x="4428" y="2058"/>
                <a:ext cx="0" cy="678"/>
              </a:xfrm>
              <a:prstGeom prst="line">
                <a:avLst/>
              </a:prstGeom>
              <a:ln w="38100" cap="flat" cmpd="sng">
                <a:solidFill>
                  <a:schemeClr val="tx1"/>
                </a:solidFill>
                <a:prstDash val="solid"/>
                <a:headEnd type="none" w="med" len="med"/>
                <a:tailEnd type="none" w="sm" len="lg"/>
              </a:ln>
            </p:spPr>
          </p:sp>
          <p:sp>
            <p:nvSpPr>
              <p:cNvPr id="14353" name="Line 60"/>
              <p:cNvSpPr/>
              <p:nvPr/>
            </p:nvSpPr>
            <p:spPr>
              <a:xfrm>
                <a:off x="4248" y="2724"/>
                <a:ext cx="348" cy="0"/>
              </a:xfrm>
              <a:prstGeom prst="line">
                <a:avLst/>
              </a:prstGeom>
              <a:ln w="38100" cap="flat" cmpd="sng">
                <a:solidFill>
                  <a:schemeClr val="tx1"/>
                </a:solidFill>
                <a:prstDash val="solid"/>
                <a:headEnd type="none" w="med" len="med"/>
                <a:tailEnd type="none" w="sm" len="lg"/>
              </a:ln>
            </p:spPr>
          </p:sp>
          <p:sp>
            <p:nvSpPr>
              <p:cNvPr id="14354" name="Line 61"/>
              <p:cNvSpPr/>
              <p:nvPr/>
            </p:nvSpPr>
            <p:spPr>
              <a:xfrm flipH="1">
                <a:off x="3278" y="1825"/>
                <a:ext cx="235" cy="0"/>
              </a:xfrm>
              <a:prstGeom prst="line">
                <a:avLst/>
              </a:prstGeom>
              <a:ln w="38100" cap="flat" cmpd="sng">
                <a:solidFill>
                  <a:schemeClr val="tx1"/>
                </a:solidFill>
                <a:prstDash val="solid"/>
                <a:headEnd type="none" w="med" len="med"/>
                <a:tailEnd type="none" w="sm" len="lg"/>
              </a:ln>
            </p:spPr>
          </p:sp>
          <p:sp>
            <p:nvSpPr>
              <p:cNvPr id="14355" name="Line 62"/>
              <p:cNvSpPr/>
              <p:nvPr/>
            </p:nvSpPr>
            <p:spPr>
              <a:xfrm>
                <a:off x="4434" y="1356"/>
                <a:ext cx="0" cy="252"/>
              </a:xfrm>
              <a:prstGeom prst="line">
                <a:avLst/>
              </a:prstGeom>
              <a:ln w="38100" cap="flat" cmpd="sng">
                <a:solidFill>
                  <a:schemeClr val="tx1"/>
                </a:solidFill>
                <a:prstDash val="solid"/>
                <a:headEnd type="none" w="med" len="med"/>
                <a:tailEnd type="none" w="sm" len="lg"/>
              </a:ln>
            </p:spPr>
          </p:sp>
          <p:sp>
            <p:nvSpPr>
              <p:cNvPr id="14356" name="Rectangle 63"/>
              <p:cNvSpPr/>
              <p:nvPr/>
            </p:nvSpPr>
            <p:spPr>
              <a:xfrm rot="5400000">
                <a:off x="3671" y="1624"/>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4357" name="Text Box 64"/>
              <p:cNvSpPr txBox="1"/>
              <p:nvPr/>
            </p:nvSpPr>
            <p:spPr>
              <a:xfrm>
                <a:off x="3578" y="1396"/>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1</a:t>
                </a:r>
                <a:endParaRPr lang="en-US" altLang="zh-CN" b="1" dirty="0">
                  <a:latin typeface="Times New Roman" panose="02020603050405020304" pitchFamily="18" charset="0"/>
                  <a:ea typeface="长城楷体" pitchFamily="49" charset="-122"/>
                </a:endParaRPr>
              </a:p>
            </p:txBody>
          </p:sp>
          <p:sp>
            <p:nvSpPr>
              <p:cNvPr id="14358" name="Text Box 65"/>
              <p:cNvSpPr txBox="1"/>
              <p:nvPr/>
            </p:nvSpPr>
            <p:spPr>
              <a:xfrm>
                <a:off x="3120" y="1515"/>
                <a:ext cx="291"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A</a:t>
                </a:r>
                <a:endParaRPr lang="en-US" altLang="zh-CN" b="1" dirty="0">
                  <a:latin typeface="Times New Roman" panose="02020603050405020304" pitchFamily="18" charset="0"/>
                  <a:ea typeface="长城楷体" pitchFamily="49" charset="-122"/>
                </a:endParaRPr>
              </a:p>
            </p:txBody>
          </p:sp>
          <p:sp>
            <p:nvSpPr>
              <p:cNvPr id="14359" name="Rectangle 66"/>
              <p:cNvSpPr/>
              <p:nvPr/>
            </p:nvSpPr>
            <p:spPr>
              <a:xfrm>
                <a:off x="3947" y="2044"/>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4360" name="Line 67"/>
              <p:cNvSpPr/>
              <p:nvPr/>
            </p:nvSpPr>
            <p:spPr>
              <a:xfrm>
                <a:off x="4008" y="1824"/>
                <a:ext cx="0" cy="216"/>
              </a:xfrm>
              <a:prstGeom prst="line">
                <a:avLst/>
              </a:prstGeom>
              <a:ln w="38100" cap="flat" cmpd="sng">
                <a:solidFill>
                  <a:schemeClr val="tx1"/>
                </a:solidFill>
                <a:prstDash val="solid"/>
                <a:headEnd type="none" w="med" len="med"/>
                <a:tailEnd type="none" w="sm" len="lg"/>
              </a:ln>
            </p:spPr>
          </p:sp>
          <p:sp>
            <p:nvSpPr>
              <p:cNvPr id="14361" name="Line 68"/>
              <p:cNvSpPr/>
              <p:nvPr/>
            </p:nvSpPr>
            <p:spPr>
              <a:xfrm flipH="1">
                <a:off x="4008" y="2436"/>
                <a:ext cx="0" cy="252"/>
              </a:xfrm>
              <a:prstGeom prst="line">
                <a:avLst/>
              </a:prstGeom>
              <a:ln w="38100" cap="flat" cmpd="sng">
                <a:solidFill>
                  <a:schemeClr val="tx1"/>
                </a:solidFill>
                <a:prstDash val="solid"/>
                <a:headEnd type="none" w="med" len="med"/>
                <a:tailEnd type="none" w="sm" len="lg"/>
              </a:ln>
            </p:spPr>
          </p:sp>
          <p:sp>
            <p:nvSpPr>
              <p:cNvPr id="14362" name="Text Box 69"/>
              <p:cNvSpPr txBox="1"/>
              <p:nvPr/>
            </p:nvSpPr>
            <p:spPr>
              <a:xfrm>
                <a:off x="3180" y="2391"/>
                <a:ext cx="807"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EE</a:t>
                </a:r>
                <a:r>
                  <a:rPr lang="en-US" altLang="zh-CN" sz="2400" b="1" dirty="0">
                    <a:latin typeface="Times New Roman" panose="02020603050405020304" pitchFamily="18" charset="0"/>
                    <a:ea typeface="长城楷体" pitchFamily="49" charset="-122"/>
                  </a:rPr>
                  <a:t>=-8v</a:t>
                </a:r>
                <a:endParaRPr lang="en-US" altLang="zh-CN" sz="2400" b="1" dirty="0">
                  <a:latin typeface="Times New Roman" panose="02020603050405020304" pitchFamily="18" charset="0"/>
                  <a:ea typeface="长城楷体" pitchFamily="49" charset="-122"/>
                </a:endParaRPr>
              </a:p>
            </p:txBody>
          </p:sp>
          <p:sp>
            <p:nvSpPr>
              <p:cNvPr id="14363" name="Oval 70"/>
              <p:cNvSpPr/>
              <p:nvPr/>
            </p:nvSpPr>
            <p:spPr>
              <a:xfrm>
                <a:off x="3978" y="1824"/>
                <a:ext cx="78"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4364" name="Text Box 71"/>
              <p:cNvSpPr txBox="1"/>
              <p:nvPr/>
            </p:nvSpPr>
            <p:spPr>
              <a:xfrm>
                <a:off x="3096" y="1814"/>
                <a:ext cx="565"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i</a:t>
                </a:r>
                <a:r>
                  <a:rPr lang="en-US" altLang="zh-CN" sz="2400" b="1" dirty="0">
                    <a:latin typeface="Times New Roman" panose="02020603050405020304" pitchFamily="18" charset="0"/>
                    <a:ea typeface="长城楷体" pitchFamily="49" charset="-122"/>
                  </a:rPr>
                  <a:t>)</a:t>
                </a:r>
                <a:endParaRPr lang="en-US" altLang="zh-CN" sz="2400" b="1" dirty="0">
                  <a:latin typeface="Times New Roman" panose="02020603050405020304" pitchFamily="18" charset="0"/>
                  <a:ea typeface="长城楷体" pitchFamily="49" charset="-122"/>
                </a:endParaRPr>
              </a:p>
            </p:txBody>
          </p:sp>
          <p:sp>
            <p:nvSpPr>
              <p:cNvPr id="14365" name="Text Box 72"/>
              <p:cNvSpPr txBox="1"/>
              <p:nvPr/>
            </p:nvSpPr>
            <p:spPr>
              <a:xfrm>
                <a:off x="4010" y="2176"/>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2</a:t>
                </a:r>
                <a:endParaRPr lang="en-US" altLang="zh-CN" b="1" dirty="0">
                  <a:latin typeface="Times New Roman" panose="02020603050405020304" pitchFamily="18" charset="0"/>
                  <a:ea typeface="长城楷体" pitchFamily="49" charset="-122"/>
                </a:endParaRPr>
              </a:p>
            </p:txBody>
          </p:sp>
        </p:grpSp>
      </p:grpSp>
      <p:sp>
        <p:nvSpPr>
          <p:cNvPr id="14343" name="Text Box 160"/>
          <p:cNvSpPr txBox="1"/>
          <p:nvPr/>
        </p:nvSpPr>
        <p:spPr>
          <a:xfrm>
            <a:off x="254000" y="671513"/>
            <a:ext cx="8502650" cy="82232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400" b="1" dirty="0">
                <a:solidFill>
                  <a:srgbClr val="FF0000"/>
                </a:solidFill>
                <a:latin typeface="Times New Roman" panose="02020603050405020304" pitchFamily="18" charset="0"/>
                <a:ea typeface="楷体_GB2312" pitchFamily="49" charset="-122"/>
              </a:rPr>
              <a:t>例</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已知</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C</a:t>
            </a:r>
            <a:r>
              <a:rPr lang="en-US" altLang="zh-CN" sz="2400" b="1" dirty="0">
                <a:latin typeface="Times New Roman" panose="02020603050405020304" pitchFamily="18" charset="0"/>
                <a:ea typeface="楷体_GB2312" pitchFamily="49" charset="-122"/>
              </a:rPr>
              <a:t>=1K</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=3.3K</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=10K</a:t>
            </a:r>
            <a:r>
              <a:rPr lang="en-US" altLang="zh-CN" sz="2400" b="1" dirty="0">
                <a:latin typeface="Times New Roman" panose="02020603050405020304" pitchFamily="18" charset="0"/>
                <a:ea typeface="楷体_GB2312" pitchFamily="49" charset="-122"/>
                <a:sym typeface="Symbol" panose="05050102010706020507" pitchFamily="18" charset="2"/>
              </a:rPr>
              <a:t>, =2</a:t>
            </a:r>
            <a:r>
              <a:rPr lang="zh-CN" altLang="en-US"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sym typeface="Symbol" panose="05050102010706020507" pitchFamily="18" charset="2"/>
              </a:rPr>
              <a:t>V</a:t>
            </a:r>
            <a:r>
              <a:rPr lang="en-US" altLang="zh-CN" sz="2400" b="1" baseline="-25000" dirty="0">
                <a:latin typeface="Times New Roman" panose="02020603050405020304" pitchFamily="18" charset="0"/>
                <a:ea typeface="楷体_GB2312" pitchFamily="49" charset="-122"/>
                <a:sym typeface="Symbol" panose="05050102010706020507" pitchFamily="18" charset="2"/>
              </a:rPr>
              <a:t>CE(sat)</a:t>
            </a:r>
            <a:r>
              <a:rPr lang="en-US" altLang="zh-CN" sz="2400" b="1" dirty="0">
                <a:latin typeface="Times New Roman" panose="02020603050405020304" pitchFamily="18" charset="0"/>
                <a:ea typeface="楷体_GB2312" pitchFamily="49" charset="-122"/>
                <a:sym typeface="Symbol" panose="05050102010706020507" pitchFamily="18" charset="2"/>
              </a:rPr>
              <a:t>=0.1v,</a:t>
            </a:r>
            <a:r>
              <a:rPr lang="zh-CN" altLang="zh-CN" sz="2400" b="1" dirty="0">
                <a:latin typeface="Times New Roman" panose="02020603050405020304" pitchFamily="18" charset="0"/>
                <a:ea typeface="楷体_GB2312" pitchFamily="49" charset="-122"/>
                <a:sym typeface="Symbol" panose="05050102010706020507" pitchFamily="18" charset="2"/>
              </a:rPr>
              <a:t>输入的高低电平分别为</a:t>
            </a:r>
            <a:r>
              <a:rPr lang="zh-CN" altLang="en-US" sz="2400" b="1" dirty="0">
                <a:latin typeface="Times New Roman" panose="02020603050405020304" pitchFamily="18" charset="0"/>
                <a:ea typeface="楷体_GB2312" pitchFamily="49" charset="-122"/>
                <a:sym typeface="Symbol" panose="05050102010706020507" pitchFamily="18" charset="2"/>
              </a:rPr>
              <a:t> </a:t>
            </a:r>
            <a:r>
              <a:rPr lang="en-US" altLang="zh-CN" sz="2400" b="1" dirty="0">
                <a:latin typeface="Times New Roman" panose="02020603050405020304" pitchFamily="18" charset="0"/>
                <a:ea typeface="楷体_GB2312" pitchFamily="49" charset="-122"/>
                <a:sym typeface="Symbol" panose="05050102010706020507" pitchFamily="18" charset="2"/>
              </a:rPr>
              <a:t>V</a:t>
            </a:r>
            <a:r>
              <a:rPr lang="en-US" altLang="zh-CN" sz="2400" b="1" baseline="-25000" dirty="0">
                <a:latin typeface="Times New Roman" panose="02020603050405020304" pitchFamily="18" charset="0"/>
                <a:ea typeface="楷体_GB2312" pitchFamily="49" charset="-122"/>
                <a:sym typeface="Symbol" panose="05050102010706020507" pitchFamily="18" charset="2"/>
              </a:rPr>
              <a:t>IH</a:t>
            </a:r>
            <a:r>
              <a:rPr lang="en-US" altLang="zh-CN" sz="2400" b="1" dirty="0">
                <a:latin typeface="Times New Roman" panose="02020603050405020304" pitchFamily="18" charset="0"/>
                <a:ea typeface="楷体_GB2312" pitchFamily="49" charset="-122"/>
                <a:sym typeface="Symbol" panose="05050102010706020507" pitchFamily="18" charset="2"/>
              </a:rPr>
              <a:t>=5v, V</a:t>
            </a:r>
            <a:r>
              <a:rPr lang="en-US" altLang="zh-CN" sz="2400" b="1" baseline="-25000" dirty="0">
                <a:latin typeface="Times New Roman" panose="02020603050405020304" pitchFamily="18" charset="0"/>
                <a:ea typeface="楷体_GB2312" pitchFamily="49" charset="-122"/>
                <a:sym typeface="Symbol" panose="05050102010706020507" pitchFamily="18" charset="2"/>
              </a:rPr>
              <a:t>IL</a:t>
            </a:r>
            <a:r>
              <a:rPr lang="en-US" altLang="zh-CN" sz="2400" b="1" dirty="0">
                <a:latin typeface="Times New Roman" panose="02020603050405020304" pitchFamily="18" charset="0"/>
                <a:ea typeface="楷体_GB2312" pitchFamily="49" charset="-122"/>
                <a:sym typeface="Symbol" panose="05050102010706020507" pitchFamily="18" charset="2"/>
              </a:rPr>
              <a:t>=0v,</a:t>
            </a:r>
            <a:r>
              <a:rPr lang="zh-CN" altLang="zh-CN" sz="2400" b="1" dirty="0">
                <a:latin typeface="Times New Roman" panose="02020603050405020304" pitchFamily="18" charset="0"/>
                <a:ea typeface="楷体_GB2312" pitchFamily="49" charset="-122"/>
              </a:rPr>
              <a:t>求输出电平。</a:t>
            </a:r>
            <a:endParaRPr lang="zh-CN" altLang="en-US" sz="2400" b="1" dirty="0">
              <a:latin typeface="Times New Roman" panose="02020603050405020304" pitchFamily="18" charset="0"/>
              <a:ea typeface="楷体_GB2312" pitchFamily="49" charset="-122"/>
            </a:endParaRPr>
          </a:p>
        </p:txBody>
      </p:sp>
      <p:grpSp>
        <p:nvGrpSpPr>
          <p:cNvPr id="6" name="组合 5"/>
          <p:cNvGrpSpPr/>
          <p:nvPr/>
        </p:nvGrpSpPr>
        <p:grpSpPr>
          <a:xfrm>
            <a:off x="1033145" y="2062480"/>
            <a:ext cx="4942840" cy="847090"/>
            <a:chOff x="1627" y="3248"/>
            <a:chExt cx="7784" cy="1334"/>
          </a:xfrm>
        </p:grpSpPr>
        <p:graphicFrame>
          <p:nvGraphicFramePr>
            <p:cNvPr id="307239" name="Object 39"/>
            <p:cNvGraphicFramePr>
              <a:graphicFrameLocks noChangeAspect="1"/>
            </p:cNvGraphicFramePr>
            <p:nvPr/>
          </p:nvGraphicFramePr>
          <p:xfrm>
            <a:off x="2648" y="3369"/>
            <a:ext cx="4830" cy="988"/>
          </p:xfrm>
          <a:graphic>
            <a:graphicData uri="http://schemas.openxmlformats.org/presentationml/2006/ole">
              <mc:AlternateContent xmlns:mc="http://schemas.openxmlformats.org/markup-compatibility/2006">
                <mc:Choice xmlns:v="urn:schemas-microsoft-com:vml" Requires="v">
                  <p:oleObj spid="_x0000_s3106" name="" r:id="rId1" imgW="2476500" imgH="431800" progId="Equation.3">
                    <p:embed/>
                  </p:oleObj>
                </mc:Choice>
                <mc:Fallback>
                  <p:oleObj name="" r:id="rId1" imgW="2476500" imgH="431800" progId="Equation.3">
                    <p:embed/>
                    <p:pic>
                      <p:nvPicPr>
                        <p:cNvPr id="0" name="图片 3105"/>
                        <p:cNvPicPr/>
                        <p:nvPr/>
                      </p:nvPicPr>
                      <p:blipFill>
                        <a:blip r:embed="rId2">
                          <a:clrChange>
                            <a:clrFrom>
                              <a:srgbClr val="000000"/>
                            </a:clrFrom>
                            <a:clrTo>
                              <a:srgbClr val="000000"/>
                            </a:clrTo>
                          </a:clrChange>
                        </a:blip>
                        <a:stretch>
                          <a:fillRect/>
                        </a:stretch>
                      </p:blipFill>
                      <p:spPr>
                        <a:xfrm>
                          <a:off x="2648" y="3369"/>
                          <a:ext cx="4830" cy="988"/>
                        </a:xfrm>
                        <a:prstGeom prst="rect">
                          <a:avLst/>
                        </a:prstGeom>
                        <a:noFill/>
                        <a:ln w="38100">
                          <a:noFill/>
                          <a:miter/>
                        </a:ln>
                      </p:spPr>
                    </p:pic>
                  </p:oleObj>
                </mc:Fallback>
              </mc:AlternateContent>
            </a:graphicData>
          </a:graphic>
        </p:graphicFrame>
        <p:pic>
          <p:nvPicPr>
            <p:cNvPr id="4" name="图片 3"/>
            <p:cNvPicPr>
              <a:picLocks noChangeAspect="1"/>
            </p:cNvPicPr>
            <p:nvPr/>
          </p:nvPicPr>
          <p:blipFill>
            <a:blip r:embed="rId3"/>
            <a:stretch>
              <a:fillRect/>
            </a:stretch>
          </p:blipFill>
          <p:spPr>
            <a:xfrm>
              <a:off x="1627" y="3248"/>
              <a:ext cx="7785" cy="1335"/>
            </a:xfrm>
            <a:prstGeom prst="rect">
              <a:avLst/>
            </a:prstGeom>
          </p:spPr>
        </p:pic>
      </p:grpSp>
      <p:grpSp>
        <p:nvGrpSpPr>
          <p:cNvPr id="7" name="组合 6"/>
          <p:cNvGrpSpPr/>
          <p:nvPr/>
        </p:nvGrpSpPr>
        <p:grpSpPr>
          <a:xfrm>
            <a:off x="713105" y="4015740"/>
            <a:ext cx="3676650" cy="844550"/>
            <a:chOff x="1123" y="6324"/>
            <a:chExt cx="5790" cy="1330"/>
          </a:xfrm>
        </p:grpSpPr>
        <p:graphicFrame>
          <p:nvGraphicFramePr>
            <p:cNvPr id="307242" name="Object 42"/>
            <p:cNvGraphicFramePr>
              <a:graphicFrameLocks noChangeAspect="1"/>
            </p:cNvGraphicFramePr>
            <p:nvPr/>
          </p:nvGraphicFramePr>
          <p:xfrm>
            <a:off x="1621" y="6324"/>
            <a:ext cx="4386" cy="1330"/>
          </p:xfrm>
          <a:graphic>
            <a:graphicData uri="http://schemas.openxmlformats.org/presentationml/2006/ole">
              <mc:AlternateContent xmlns:mc="http://schemas.openxmlformats.org/markup-compatibility/2006">
                <mc:Choice xmlns:v="urn:schemas-microsoft-com:vml" Requires="v">
                  <p:oleObj spid="_x0000_s3107" name="" r:id="rId4" imgW="2240915" imgH="576580" progId="Equation.3">
                    <p:embed/>
                  </p:oleObj>
                </mc:Choice>
                <mc:Fallback>
                  <p:oleObj name="" r:id="rId4" imgW="2240915" imgH="576580" progId="Equation.3">
                    <p:embed/>
                    <p:pic>
                      <p:nvPicPr>
                        <p:cNvPr id="0" name="图片 3106"/>
                        <p:cNvPicPr/>
                        <p:nvPr/>
                      </p:nvPicPr>
                      <p:blipFill>
                        <a:blip r:embed="rId5">
                          <a:clrChange>
                            <a:clrFrom>
                              <a:srgbClr val="000000"/>
                            </a:clrFrom>
                            <a:clrTo>
                              <a:srgbClr val="000000"/>
                            </a:clrTo>
                          </a:clrChange>
                        </a:blip>
                        <a:stretch>
                          <a:fillRect/>
                        </a:stretch>
                      </p:blipFill>
                      <p:spPr>
                        <a:xfrm>
                          <a:off x="1621" y="6324"/>
                          <a:ext cx="4386" cy="1330"/>
                        </a:xfrm>
                        <a:prstGeom prst="rect">
                          <a:avLst/>
                        </a:prstGeom>
                        <a:noFill/>
                        <a:ln w="38100">
                          <a:noFill/>
                          <a:miter/>
                        </a:ln>
                      </p:spPr>
                    </p:pic>
                  </p:oleObj>
                </mc:Fallback>
              </mc:AlternateContent>
            </a:graphicData>
          </a:graphic>
        </p:graphicFrame>
        <p:pic>
          <p:nvPicPr>
            <p:cNvPr id="5" name="图片 4"/>
            <p:cNvPicPr>
              <a:picLocks noChangeAspect="1"/>
            </p:cNvPicPr>
            <p:nvPr/>
          </p:nvPicPr>
          <p:blipFill>
            <a:blip r:embed="rId6"/>
            <a:stretch>
              <a:fillRect/>
            </a:stretch>
          </p:blipFill>
          <p:spPr>
            <a:xfrm>
              <a:off x="1123" y="6330"/>
              <a:ext cx="5790" cy="1260"/>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41"/>
                                        </p:tgtEl>
                                        <p:attrNameLst>
                                          <p:attrName>style.visibility</p:attrName>
                                        </p:attrNameLst>
                                      </p:cBhvr>
                                      <p:to>
                                        <p:strVal val="visible"/>
                                      </p:to>
                                    </p:set>
                                    <p:animEffect transition="in" filter="blinds(horizontal)">
                                      <p:cBhvr>
                                        <p:cTn id="12" dur="500"/>
                                        <p:tgtEl>
                                          <p:spTgt spid="3072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43"/>
                                        </p:tgtEl>
                                        <p:attrNameLst>
                                          <p:attrName>style.visibility</p:attrName>
                                        </p:attrNameLst>
                                      </p:cBhvr>
                                      <p:to>
                                        <p:strVal val="visible"/>
                                      </p:to>
                                    </p:set>
                                    <p:animEffect transition="in" filter="blinds(horizontal)">
                                      <p:cBhvr>
                                        <p:cTn id="22" dur="500"/>
                                        <p:tgtEl>
                                          <p:spTgt spid="307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1" grpId="0"/>
      <p:bldP spid="307241" grpId="1"/>
      <p:bldP spid="307243" grpId="0"/>
      <p:bldP spid="30724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38"/>
          <p:cNvSpPr txBox="1"/>
          <p:nvPr/>
        </p:nvSpPr>
        <p:spPr>
          <a:xfrm>
            <a:off x="339725" y="1885950"/>
            <a:ext cx="687705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当</a:t>
            </a:r>
            <a:r>
              <a:rPr lang="en-US" altLang="zh-CN" sz="2400" b="1" dirty="0">
                <a:latin typeface="Times New Roman" panose="02020603050405020304" pitchFamily="18" charset="0"/>
                <a:ea typeface="楷体_GB2312" pitchFamily="49" charset="-122"/>
              </a:rPr>
              <a:t>V</a:t>
            </a:r>
            <a:r>
              <a:rPr lang="en-US" altLang="zh-CN" sz="2400" b="1" baseline="-25000" dirty="0">
                <a:latin typeface="Times New Roman" panose="02020603050405020304" pitchFamily="18" charset="0"/>
                <a:ea typeface="楷体_GB2312" pitchFamily="49" charset="-122"/>
              </a:rPr>
              <a:t>I</a:t>
            </a:r>
            <a:r>
              <a:rPr lang="en-US" altLang="zh-CN" sz="2400" b="1" dirty="0">
                <a:latin typeface="Times New Roman" panose="02020603050405020304" pitchFamily="18" charset="0"/>
                <a:ea typeface="楷体_GB2312" pitchFamily="49" charset="-122"/>
              </a:rPr>
              <a:t>=V</a:t>
            </a:r>
            <a:r>
              <a:rPr lang="en-US" altLang="zh-CN" sz="2400" b="1" baseline="-25000" dirty="0">
                <a:latin typeface="Times New Roman" panose="02020603050405020304" pitchFamily="18" charset="0"/>
                <a:ea typeface="楷体_GB2312" pitchFamily="49" charset="-122"/>
              </a:rPr>
              <a:t>IH</a:t>
            </a:r>
            <a:r>
              <a:rPr lang="en-US" altLang="zh-CN" sz="2400" b="1" dirty="0">
                <a:latin typeface="Times New Roman" panose="02020603050405020304" pitchFamily="18" charset="0"/>
                <a:ea typeface="楷体_GB2312" pitchFamily="49" charset="-122"/>
              </a:rPr>
              <a:t>=5V</a:t>
            </a:r>
            <a:r>
              <a:rPr lang="zh-CN" altLang="en-US" sz="2400" b="1" dirty="0">
                <a:latin typeface="Times New Roman" panose="02020603050405020304" pitchFamily="18" charset="0"/>
                <a:ea typeface="楷体_GB2312" pitchFamily="49" charset="-122"/>
              </a:rPr>
              <a:t>时，</a:t>
            </a:r>
            <a:endParaRPr lang="zh-CN" altLang="en-US" sz="2400" b="1" dirty="0">
              <a:latin typeface="Times New Roman" panose="02020603050405020304" pitchFamily="18" charset="0"/>
              <a:ea typeface="楷体_GB2312" pitchFamily="49" charset="-122"/>
            </a:endParaRPr>
          </a:p>
        </p:txBody>
      </p:sp>
      <p:grpSp>
        <p:nvGrpSpPr>
          <p:cNvPr id="308266" name="Group 42"/>
          <p:cNvGrpSpPr/>
          <p:nvPr/>
        </p:nvGrpSpPr>
        <p:grpSpPr>
          <a:xfrm>
            <a:off x="0" y="5083175"/>
            <a:ext cx="6877050" cy="581025"/>
            <a:chOff x="492" y="3013"/>
            <a:chExt cx="4332" cy="366"/>
          </a:xfrm>
        </p:grpSpPr>
        <p:sp>
          <p:nvSpPr>
            <p:cNvPr id="15397" name="Text Box 43"/>
            <p:cNvSpPr txBox="1"/>
            <p:nvPr/>
          </p:nvSpPr>
          <p:spPr>
            <a:xfrm>
              <a:off x="492" y="3060"/>
              <a:ext cx="4332"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满足　　　　　，三极管饱和，</a:t>
              </a:r>
              <a:r>
                <a:rPr lang="en-US" altLang="zh-CN" sz="2400" b="1" dirty="0">
                  <a:latin typeface="Times New Roman" panose="02020603050405020304" pitchFamily="18" charset="0"/>
                  <a:ea typeface="楷体_GB2312" pitchFamily="49" charset="-122"/>
                </a:rPr>
                <a:t>V</a:t>
              </a:r>
              <a:r>
                <a:rPr lang="en-US" altLang="zh-CN" sz="2400" b="1" baseline="-25000" dirty="0">
                  <a:latin typeface="Times New Roman" panose="02020603050405020304" pitchFamily="18" charset="0"/>
                  <a:ea typeface="楷体_GB2312" pitchFamily="49" charset="-122"/>
                </a:rPr>
                <a:t>0</a:t>
              </a:r>
              <a:r>
                <a:rPr lang="en-US" altLang="zh-CN" sz="2400" b="1" dirty="0">
                  <a:latin typeface="Times New Roman" panose="02020603050405020304" pitchFamily="18" charset="0"/>
                  <a:ea typeface="楷体_GB2312" pitchFamily="49" charset="-122"/>
                </a:rPr>
                <a:t>=V</a:t>
              </a:r>
              <a:r>
                <a:rPr lang="en-US" altLang="zh-CN" sz="2400" b="1" baseline="-25000" dirty="0">
                  <a:latin typeface="Times New Roman" panose="02020603050405020304" pitchFamily="18" charset="0"/>
                  <a:ea typeface="楷体_GB2312" pitchFamily="49" charset="-122"/>
                </a:rPr>
                <a:t>CE(sat)</a:t>
              </a:r>
              <a:r>
                <a:rPr lang="en-US" altLang="zh-CN" sz="2400" b="1" dirty="0">
                  <a:latin typeface="Times New Roman" panose="02020603050405020304" pitchFamily="18" charset="0"/>
                  <a:ea typeface="楷体_GB2312" pitchFamily="49" charset="-122"/>
                </a:rPr>
                <a:t>=0.1V</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p:txBody>
        </p:sp>
        <p:graphicFrame>
          <p:nvGraphicFramePr>
            <p:cNvPr id="15398" name="Object 44"/>
            <p:cNvGraphicFramePr>
              <a:graphicFrameLocks noChangeAspect="1"/>
            </p:cNvGraphicFramePr>
            <p:nvPr/>
          </p:nvGraphicFramePr>
          <p:xfrm>
            <a:off x="1118" y="3013"/>
            <a:ext cx="654" cy="366"/>
          </p:xfrm>
          <a:graphic>
            <a:graphicData uri="http://schemas.openxmlformats.org/presentationml/2006/ole">
              <mc:AlternateContent xmlns:mc="http://schemas.openxmlformats.org/markup-compatibility/2006">
                <mc:Choice xmlns:v="urn:schemas-microsoft-com:vml" Requires="v">
                  <p:oleObj spid="_x0000_s3110" name="" r:id="rId1" imgW="1558925" imgH="602615" progId="Equation.3">
                    <p:embed/>
                  </p:oleObj>
                </mc:Choice>
                <mc:Fallback>
                  <p:oleObj name="" r:id="rId1" imgW="1558925" imgH="602615" progId="Equation.3">
                    <p:embed/>
                    <p:pic>
                      <p:nvPicPr>
                        <p:cNvPr id="0" name="图片 3109"/>
                        <p:cNvPicPr/>
                        <p:nvPr/>
                      </p:nvPicPr>
                      <p:blipFill>
                        <a:blip r:embed="rId2">
                          <a:clrChange>
                            <a:clrFrom>
                              <a:srgbClr val="000000"/>
                            </a:clrFrom>
                            <a:clrTo>
                              <a:srgbClr val="0099FF"/>
                            </a:clrTo>
                          </a:clrChange>
                        </a:blip>
                        <a:stretch>
                          <a:fillRect/>
                        </a:stretch>
                      </p:blipFill>
                      <p:spPr>
                        <a:xfrm>
                          <a:off x="1118" y="3013"/>
                          <a:ext cx="654" cy="366"/>
                        </a:xfrm>
                        <a:prstGeom prst="rect">
                          <a:avLst/>
                        </a:prstGeom>
                        <a:noFill/>
                        <a:ln w="38100">
                          <a:noFill/>
                          <a:miter/>
                        </a:ln>
                      </p:spPr>
                    </p:pic>
                  </p:oleObj>
                </mc:Fallback>
              </mc:AlternateContent>
            </a:graphicData>
          </a:graphic>
        </p:graphicFrame>
      </p:grpSp>
      <p:sp>
        <p:nvSpPr>
          <p:cNvPr id="308269" name="Text Box 45"/>
          <p:cNvSpPr txBox="1"/>
          <p:nvPr/>
        </p:nvSpPr>
        <p:spPr>
          <a:xfrm>
            <a:off x="301625" y="6021388"/>
            <a:ext cx="687705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因此，电路参数的设计是合理的。</a:t>
            </a:r>
            <a:endParaRPr lang="zh-CN" altLang="en-US" sz="2400" b="1" dirty="0">
              <a:latin typeface="Times New Roman" panose="02020603050405020304" pitchFamily="18" charset="0"/>
              <a:ea typeface="楷体_GB2312" pitchFamily="49" charset="-122"/>
            </a:endParaRPr>
          </a:p>
        </p:txBody>
      </p:sp>
      <p:grpSp>
        <p:nvGrpSpPr>
          <p:cNvPr id="15367" name="Group 46"/>
          <p:cNvGrpSpPr/>
          <p:nvPr/>
        </p:nvGrpSpPr>
        <p:grpSpPr>
          <a:xfrm>
            <a:off x="5153025" y="1201738"/>
            <a:ext cx="3743325" cy="3730625"/>
            <a:chOff x="3096" y="386"/>
            <a:chExt cx="2358" cy="2350"/>
          </a:xfrm>
        </p:grpSpPr>
        <p:grpSp>
          <p:nvGrpSpPr>
            <p:cNvPr id="15369" name="Group 47"/>
            <p:cNvGrpSpPr/>
            <p:nvPr/>
          </p:nvGrpSpPr>
          <p:grpSpPr>
            <a:xfrm>
              <a:off x="4362" y="386"/>
              <a:ext cx="1092" cy="1368"/>
              <a:chOff x="4362" y="386"/>
              <a:chExt cx="1092" cy="1368"/>
            </a:xfrm>
          </p:grpSpPr>
          <p:sp>
            <p:nvSpPr>
              <p:cNvPr id="15391" name="Rectangle 48"/>
              <p:cNvSpPr/>
              <p:nvPr/>
            </p:nvSpPr>
            <p:spPr>
              <a:xfrm>
                <a:off x="4362" y="960"/>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5392" name="Line 49"/>
              <p:cNvSpPr/>
              <p:nvPr/>
            </p:nvSpPr>
            <p:spPr>
              <a:xfrm flipV="1">
                <a:off x="4422" y="648"/>
                <a:ext cx="12" cy="312"/>
              </a:xfrm>
              <a:prstGeom prst="line">
                <a:avLst/>
              </a:prstGeom>
              <a:ln w="38100" cap="flat" cmpd="sng">
                <a:solidFill>
                  <a:schemeClr val="tx1"/>
                </a:solidFill>
                <a:prstDash val="solid"/>
                <a:headEnd type="none" w="med" len="med"/>
                <a:tailEnd type="none" w="sm" len="lg"/>
              </a:ln>
            </p:spPr>
          </p:sp>
          <p:sp>
            <p:nvSpPr>
              <p:cNvPr id="15393" name="Text Box 50"/>
              <p:cNvSpPr txBox="1"/>
              <p:nvPr/>
            </p:nvSpPr>
            <p:spPr>
              <a:xfrm>
                <a:off x="4538" y="888"/>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c</a:t>
                </a:r>
                <a:endParaRPr lang="en-US" altLang="zh-CN" b="1" dirty="0">
                  <a:latin typeface="Times New Roman" panose="02020603050405020304" pitchFamily="18" charset="0"/>
                  <a:ea typeface="长城楷体" pitchFamily="49" charset="-122"/>
                </a:endParaRPr>
              </a:p>
            </p:txBody>
          </p:sp>
          <p:sp>
            <p:nvSpPr>
              <p:cNvPr id="15394" name="Text Box 51"/>
              <p:cNvSpPr txBox="1"/>
              <p:nvPr/>
            </p:nvSpPr>
            <p:spPr>
              <a:xfrm>
                <a:off x="4889" y="1466"/>
                <a:ext cx="565"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o</a:t>
                </a:r>
                <a:r>
                  <a:rPr lang="en-US" altLang="zh-CN" sz="2400" b="1" dirty="0">
                    <a:latin typeface="Times New Roman" panose="02020603050405020304" pitchFamily="18" charset="0"/>
                    <a:ea typeface="长城楷体" pitchFamily="49" charset="-122"/>
                  </a:rPr>
                  <a:t>)</a:t>
                </a:r>
                <a:endParaRPr lang="en-US" altLang="zh-CN" sz="2400" b="1" dirty="0">
                  <a:latin typeface="Times New Roman" panose="02020603050405020304" pitchFamily="18" charset="0"/>
                  <a:ea typeface="长城楷体" pitchFamily="49" charset="-122"/>
                </a:endParaRPr>
              </a:p>
            </p:txBody>
          </p:sp>
          <p:sp>
            <p:nvSpPr>
              <p:cNvPr id="15395" name="Text Box 52"/>
              <p:cNvSpPr txBox="1"/>
              <p:nvPr/>
            </p:nvSpPr>
            <p:spPr>
              <a:xfrm>
                <a:off x="4889" y="1220"/>
                <a:ext cx="38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Y</a:t>
                </a:r>
                <a:endParaRPr lang="en-US" altLang="zh-CN" b="1" dirty="0">
                  <a:latin typeface="Times New Roman" panose="02020603050405020304" pitchFamily="18" charset="0"/>
                  <a:ea typeface="长城楷体" pitchFamily="49" charset="-122"/>
                </a:endParaRPr>
              </a:p>
            </p:txBody>
          </p:sp>
          <p:sp>
            <p:nvSpPr>
              <p:cNvPr id="15396" name="Text Box 53"/>
              <p:cNvSpPr txBox="1"/>
              <p:nvPr/>
            </p:nvSpPr>
            <p:spPr>
              <a:xfrm>
                <a:off x="4573" y="386"/>
                <a:ext cx="838"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CC</a:t>
                </a:r>
                <a:r>
                  <a:rPr lang="en-US" altLang="zh-CN" sz="2400" b="1" dirty="0">
                    <a:latin typeface="Times New Roman" panose="02020603050405020304" pitchFamily="18" charset="0"/>
                    <a:ea typeface="长城楷体" pitchFamily="49" charset="-122"/>
                  </a:rPr>
                  <a:t>=5v</a:t>
                </a:r>
                <a:endParaRPr lang="en-US" altLang="zh-CN" sz="2400" b="1" dirty="0">
                  <a:latin typeface="Times New Roman" panose="02020603050405020304" pitchFamily="18" charset="0"/>
                  <a:ea typeface="长城楷体" pitchFamily="49" charset="-122"/>
                </a:endParaRPr>
              </a:p>
            </p:txBody>
          </p:sp>
        </p:grpSp>
        <p:grpSp>
          <p:nvGrpSpPr>
            <p:cNvPr id="15370" name="Group 54"/>
            <p:cNvGrpSpPr/>
            <p:nvPr/>
          </p:nvGrpSpPr>
          <p:grpSpPr>
            <a:xfrm>
              <a:off x="3096" y="1356"/>
              <a:ext cx="1752" cy="1380"/>
              <a:chOff x="3096" y="1356"/>
              <a:chExt cx="1752" cy="1380"/>
            </a:xfrm>
          </p:grpSpPr>
          <p:sp>
            <p:nvSpPr>
              <p:cNvPr id="15371" name="Line 55"/>
              <p:cNvSpPr/>
              <p:nvPr/>
            </p:nvSpPr>
            <p:spPr>
              <a:xfrm>
                <a:off x="4142" y="1644"/>
                <a:ext cx="0" cy="372"/>
              </a:xfrm>
              <a:prstGeom prst="line">
                <a:avLst/>
              </a:prstGeom>
              <a:ln w="38100" cap="flat" cmpd="sng">
                <a:solidFill>
                  <a:schemeClr val="tx1"/>
                </a:solidFill>
                <a:prstDash val="solid"/>
                <a:headEnd type="none" w="med" len="med"/>
                <a:tailEnd type="none" w="sm" len="lg"/>
              </a:ln>
            </p:spPr>
          </p:sp>
          <p:sp>
            <p:nvSpPr>
              <p:cNvPr id="15372" name="Line 56"/>
              <p:cNvSpPr/>
              <p:nvPr/>
            </p:nvSpPr>
            <p:spPr>
              <a:xfrm>
                <a:off x="4129" y="1836"/>
                <a:ext cx="323" cy="228"/>
              </a:xfrm>
              <a:prstGeom prst="line">
                <a:avLst/>
              </a:prstGeom>
              <a:ln w="38100" cap="flat" cmpd="sng">
                <a:solidFill>
                  <a:schemeClr val="tx1"/>
                </a:solidFill>
                <a:prstDash val="solid"/>
                <a:headEnd type="none" w="med" len="med"/>
                <a:tailEnd type="triangle" w="sm" len="lg"/>
              </a:ln>
            </p:spPr>
          </p:sp>
          <p:sp>
            <p:nvSpPr>
              <p:cNvPr id="15373" name="Line 57"/>
              <p:cNvSpPr/>
              <p:nvPr/>
            </p:nvSpPr>
            <p:spPr>
              <a:xfrm flipV="1">
                <a:off x="4129" y="1608"/>
                <a:ext cx="323" cy="228"/>
              </a:xfrm>
              <a:prstGeom prst="line">
                <a:avLst/>
              </a:prstGeom>
              <a:ln w="38100" cap="flat" cmpd="sng">
                <a:solidFill>
                  <a:schemeClr val="tx1"/>
                </a:solidFill>
                <a:prstDash val="solid"/>
                <a:headEnd type="none" w="med" len="med"/>
                <a:tailEnd type="none" w="sm" len="lg"/>
              </a:ln>
            </p:spPr>
          </p:sp>
          <p:sp>
            <p:nvSpPr>
              <p:cNvPr id="15374" name="Oval 58"/>
              <p:cNvSpPr/>
              <p:nvPr/>
            </p:nvSpPr>
            <p:spPr>
              <a:xfrm>
                <a:off x="4386" y="1452"/>
                <a:ext cx="78"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5375" name="Line 59"/>
              <p:cNvSpPr/>
              <p:nvPr/>
            </p:nvSpPr>
            <p:spPr>
              <a:xfrm flipH="1">
                <a:off x="3948" y="1836"/>
                <a:ext cx="181" cy="0"/>
              </a:xfrm>
              <a:prstGeom prst="line">
                <a:avLst/>
              </a:prstGeom>
              <a:ln w="38100" cap="flat" cmpd="sng">
                <a:solidFill>
                  <a:schemeClr val="tx1"/>
                </a:solidFill>
                <a:prstDash val="solid"/>
                <a:headEnd type="none" w="med" len="med"/>
                <a:tailEnd type="none" w="sm" len="lg"/>
              </a:ln>
            </p:spPr>
          </p:sp>
          <p:sp>
            <p:nvSpPr>
              <p:cNvPr id="15376" name="Line 60"/>
              <p:cNvSpPr/>
              <p:nvPr/>
            </p:nvSpPr>
            <p:spPr>
              <a:xfrm>
                <a:off x="4440" y="1512"/>
                <a:ext cx="408" cy="0"/>
              </a:xfrm>
              <a:prstGeom prst="line">
                <a:avLst/>
              </a:prstGeom>
              <a:ln w="38100" cap="flat" cmpd="sng">
                <a:solidFill>
                  <a:schemeClr val="tx1"/>
                </a:solidFill>
                <a:prstDash val="solid"/>
                <a:headEnd type="none" w="med" len="med"/>
                <a:tailEnd type="none" w="sm" len="lg"/>
              </a:ln>
            </p:spPr>
          </p:sp>
          <p:sp>
            <p:nvSpPr>
              <p:cNvPr id="15377" name="Line 61"/>
              <p:cNvSpPr/>
              <p:nvPr/>
            </p:nvSpPr>
            <p:spPr>
              <a:xfrm>
                <a:off x="4428" y="2058"/>
                <a:ext cx="0" cy="678"/>
              </a:xfrm>
              <a:prstGeom prst="line">
                <a:avLst/>
              </a:prstGeom>
              <a:ln w="38100" cap="flat" cmpd="sng">
                <a:solidFill>
                  <a:schemeClr val="tx1"/>
                </a:solidFill>
                <a:prstDash val="solid"/>
                <a:headEnd type="none" w="med" len="med"/>
                <a:tailEnd type="none" w="sm" len="lg"/>
              </a:ln>
            </p:spPr>
          </p:sp>
          <p:sp>
            <p:nvSpPr>
              <p:cNvPr id="15378" name="Line 62"/>
              <p:cNvSpPr/>
              <p:nvPr/>
            </p:nvSpPr>
            <p:spPr>
              <a:xfrm>
                <a:off x="4248" y="2724"/>
                <a:ext cx="348" cy="0"/>
              </a:xfrm>
              <a:prstGeom prst="line">
                <a:avLst/>
              </a:prstGeom>
              <a:ln w="38100" cap="flat" cmpd="sng">
                <a:solidFill>
                  <a:schemeClr val="tx1"/>
                </a:solidFill>
                <a:prstDash val="solid"/>
                <a:headEnd type="none" w="med" len="med"/>
                <a:tailEnd type="none" w="sm" len="lg"/>
              </a:ln>
            </p:spPr>
          </p:sp>
          <p:sp>
            <p:nvSpPr>
              <p:cNvPr id="15379" name="Line 63"/>
              <p:cNvSpPr/>
              <p:nvPr/>
            </p:nvSpPr>
            <p:spPr>
              <a:xfrm flipH="1">
                <a:off x="3278" y="1825"/>
                <a:ext cx="235" cy="0"/>
              </a:xfrm>
              <a:prstGeom prst="line">
                <a:avLst/>
              </a:prstGeom>
              <a:ln w="38100" cap="flat" cmpd="sng">
                <a:solidFill>
                  <a:schemeClr val="tx1"/>
                </a:solidFill>
                <a:prstDash val="solid"/>
                <a:headEnd type="none" w="med" len="med"/>
                <a:tailEnd type="none" w="sm" len="lg"/>
              </a:ln>
            </p:spPr>
          </p:sp>
          <p:sp>
            <p:nvSpPr>
              <p:cNvPr id="15380" name="Line 64"/>
              <p:cNvSpPr/>
              <p:nvPr/>
            </p:nvSpPr>
            <p:spPr>
              <a:xfrm>
                <a:off x="4434" y="1356"/>
                <a:ext cx="0" cy="252"/>
              </a:xfrm>
              <a:prstGeom prst="line">
                <a:avLst/>
              </a:prstGeom>
              <a:ln w="38100" cap="flat" cmpd="sng">
                <a:solidFill>
                  <a:schemeClr val="tx1"/>
                </a:solidFill>
                <a:prstDash val="solid"/>
                <a:headEnd type="none" w="med" len="med"/>
                <a:tailEnd type="none" w="sm" len="lg"/>
              </a:ln>
            </p:spPr>
          </p:sp>
          <p:sp>
            <p:nvSpPr>
              <p:cNvPr id="15381" name="Rectangle 65"/>
              <p:cNvSpPr/>
              <p:nvPr/>
            </p:nvSpPr>
            <p:spPr>
              <a:xfrm rot="5400000">
                <a:off x="3671" y="1624"/>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5382" name="Text Box 66"/>
              <p:cNvSpPr txBox="1"/>
              <p:nvPr/>
            </p:nvSpPr>
            <p:spPr>
              <a:xfrm>
                <a:off x="3578" y="1396"/>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1</a:t>
                </a:r>
                <a:endParaRPr lang="en-US" altLang="zh-CN" b="1" dirty="0">
                  <a:latin typeface="Times New Roman" panose="02020603050405020304" pitchFamily="18" charset="0"/>
                  <a:ea typeface="长城楷体" pitchFamily="49" charset="-122"/>
                </a:endParaRPr>
              </a:p>
            </p:txBody>
          </p:sp>
          <p:sp>
            <p:nvSpPr>
              <p:cNvPr id="15383" name="Text Box 67"/>
              <p:cNvSpPr txBox="1"/>
              <p:nvPr/>
            </p:nvSpPr>
            <p:spPr>
              <a:xfrm>
                <a:off x="3120" y="1515"/>
                <a:ext cx="291"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A</a:t>
                </a:r>
                <a:endParaRPr lang="en-US" altLang="zh-CN" b="1" dirty="0">
                  <a:latin typeface="Times New Roman" panose="02020603050405020304" pitchFamily="18" charset="0"/>
                  <a:ea typeface="长城楷体" pitchFamily="49" charset="-122"/>
                </a:endParaRPr>
              </a:p>
            </p:txBody>
          </p:sp>
          <p:sp>
            <p:nvSpPr>
              <p:cNvPr id="15384" name="Rectangle 68"/>
              <p:cNvSpPr/>
              <p:nvPr/>
            </p:nvSpPr>
            <p:spPr>
              <a:xfrm>
                <a:off x="3947" y="2044"/>
                <a:ext cx="120" cy="40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5385" name="Line 69"/>
              <p:cNvSpPr/>
              <p:nvPr/>
            </p:nvSpPr>
            <p:spPr>
              <a:xfrm>
                <a:off x="4008" y="1824"/>
                <a:ext cx="0" cy="216"/>
              </a:xfrm>
              <a:prstGeom prst="line">
                <a:avLst/>
              </a:prstGeom>
              <a:ln w="38100" cap="flat" cmpd="sng">
                <a:solidFill>
                  <a:schemeClr val="tx1"/>
                </a:solidFill>
                <a:prstDash val="solid"/>
                <a:headEnd type="none" w="med" len="med"/>
                <a:tailEnd type="none" w="sm" len="lg"/>
              </a:ln>
            </p:spPr>
          </p:sp>
          <p:sp>
            <p:nvSpPr>
              <p:cNvPr id="15386" name="Line 70"/>
              <p:cNvSpPr/>
              <p:nvPr/>
            </p:nvSpPr>
            <p:spPr>
              <a:xfrm flipH="1">
                <a:off x="4008" y="2436"/>
                <a:ext cx="0" cy="252"/>
              </a:xfrm>
              <a:prstGeom prst="line">
                <a:avLst/>
              </a:prstGeom>
              <a:ln w="38100" cap="flat" cmpd="sng">
                <a:solidFill>
                  <a:schemeClr val="tx1"/>
                </a:solidFill>
                <a:prstDash val="solid"/>
                <a:headEnd type="none" w="med" len="med"/>
                <a:tailEnd type="none" w="sm" len="lg"/>
              </a:ln>
            </p:spPr>
          </p:sp>
          <p:sp>
            <p:nvSpPr>
              <p:cNvPr id="15387" name="Text Box 71"/>
              <p:cNvSpPr txBox="1"/>
              <p:nvPr/>
            </p:nvSpPr>
            <p:spPr>
              <a:xfrm>
                <a:off x="3180" y="2391"/>
                <a:ext cx="807"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EE</a:t>
                </a:r>
                <a:r>
                  <a:rPr lang="en-US" altLang="zh-CN" sz="2400" b="1" dirty="0">
                    <a:latin typeface="Times New Roman" panose="02020603050405020304" pitchFamily="18" charset="0"/>
                    <a:ea typeface="长城楷体" pitchFamily="49" charset="-122"/>
                  </a:rPr>
                  <a:t>=-8v</a:t>
                </a:r>
                <a:endParaRPr lang="en-US" altLang="zh-CN" sz="2400" b="1" dirty="0">
                  <a:latin typeface="Times New Roman" panose="02020603050405020304" pitchFamily="18" charset="0"/>
                  <a:ea typeface="长城楷体" pitchFamily="49" charset="-122"/>
                </a:endParaRPr>
              </a:p>
            </p:txBody>
          </p:sp>
          <p:sp>
            <p:nvSpPr>
              <p:cNvPr id="15388" name="Oval 72"/>
              <p:cNvSpPr/>
              <p:nvPr/>
            </p:nvSpPr>
            <p:spPr>
              <a:xfrm>
                <a:off x="3978" y="1824"/>
                <a:ext cx="78"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5389" name="Text Box 73"/>
              <p:cNvSpPr txBox="1"/>
              <p:nvPr/>
            </p:nvSpPr>
            <p:spPr>
              <a:xfrm>
                <a:off x="3096" y="1814"/>
                <a:ext cx="565"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长城楷体" pitchFamily="49" charset="-122"/>
                  </a:rPr>
                  <a:t>(v</a:t>
                </a:r>
                <a:r>
                  <a:rPr lang="en-US" altLang="zh-CN" sz="2400" b="1" baseline="-25000" dirty="0">
                    <a:latin typeface="Times New Roman" panose="02020603050405020304" pitchFamily="18" charset="0"/>
                    <a:ea typeface="长城楷体" pitchFamily="49" charset="-122"/>
                  </a:rPr>
                  <a:t>i</a:t>
                </a:r>
                <a:r>
                  <a:rPr lang="en-US" altLang="zh-CN" sz="2400" b="1" dirty="0">
                    <a:latin typeface="Times New Roman" panose="02020603050405020304" pitchFamily="18" charset="0"/>
                    <a:ea typeface="长城楷体" pitchFamily="49" charset="-122"/>
                  </a:rPr>
                  <a:t>)</a:t>
                </a:r>
                <a:endParaRPr lang="en-US" altLang="zh-CN" sz="2400" b="1" dirty="0">
                  <a:latin typeface="Times New Roman" panose="02020603050405020304" pitchFamily="18" charset="0"/>
                  <a:ea typeface="长城楷体" pitchFamily="49" charset="-122"/>
                </a:endParaRPr>
              </a:p>
            </p:txBody>
          </p:sp>
          <p:sp>
            <p:nvSpPr>
              <p:cNvPr id="15390" name="Text Box 74"/>
              <p:cNvSpPr txBox="1"/>
              <p:nvPr/>
            </p:nvSpPr>
            <p:spPr>
              <a:xfrm>
                <a:off x="4010" y="2176"/>
                <a:ext cx="3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2</a:t>
                </a:r>
                <a:endParaRPr lang="en-US" altLang="zh-CN" b="1" dirty="0">
                  <a:latin typeface="Times New Roman" panose="02020603050405020304" pitchFamily="18" charset="0"/>
                  <a:ea typeface="长城楷体" pitchFamily="49" charset="-122"/>
                </a:endParaRPr>
              </a:p>
            </p:txBody>
          </p:sp>
        </p:grpSp>
      </p:grpSp>
      <p:sp>
        <p:nvSpPr>
          <p:cNvPr id="15368" name="Text Box 76"/>
          <p:cNvSpPr txBox="1"/>
          <p:nvPr/>
        </p:nvSpPr>
        <p:spPr>
          <a:xfrm>
            <a:off x="254000" y="671513"/>
            <a:ext cx="8502650" cy="82232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400" b="1" dirty="0">
                <a:solidFill>
                  <a:srgbClr val="FF0000"/>
                </a:solidFill>
                <a:latin typeface="Times New Roman" panose="02020603050405020304" pitchFamily="18" charset="0"/>
                <a:ea typeface="楷体_GB2312" pitchFamily="49" charset="-122"/>
              </a:rPr>
              <a:t>例</a:t>
            </a:r>
            <a:r>
              <a:rPr lang="en-US" altLang="zh-CN" sz="2400" b="1" dirty="0">
                <a:solidFill>
                  <a:srgbClr val="FF0000"/>
                </a:solidFill>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已知</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C</a:t>
            </a:r>
            <a:r>
              <a:rPr lang="en-US" altLang="zh-CN" sz="2400" b="1" dirty="0">
                <a:latin typeface="Times New Roman" panose="02020603050405020304" pitchFamily="18" charset="0"/>
                <a:ea typeface="楷体_GB2312" pitchFamily="49" charset="-122"/>
              </a:rPr>
              <a:t>=1K</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=3.3K</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rPr>
              <a:t>R</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=10K</a:t>
            </a:r>
            <a:r>
              <a:rPr lang="en-US" altLang="zh-CN" sz="2400" b="1" dirty="0">
                <a:latin typeface="Times New Roman" panose="02020603050405020304" pitchFamily="18" charset="0"/>
                <a:ea typeface="楷体_GB2312" pitchFamily="49" charset="-122"/>
                <a:sym typeface="Symbol" panose="05050102010706020507" pitchFamily="18" charset="2"/>
              </a:rPr>
              <a:t>, =2</a:t>
            </a:r>
            <a:r>
              <a:rPr lang="zh-CN" altLang="en-US" sz="2400" b="1" dirty="0">
                <a:latin typeface="Times New Roman" panose="02020603050405020304" pitchFamily="18" charset="0"/>
                <a:ea typeface="楷体_GB2312" pitchFamily="49" charset="-122"/>
                <a:sym typeface="Symbol" panose="05050102010706020507" pitchFamily="18" charset="2"/>
              </a:rPr>
              <a:t>，</a:t>
            </a:r>
            <a:r>
              <a:rPr lang="en-US" altLang="zh-CN" sz="2400" b="1" dirty="0">
                <a:latin typeface="Times New Roman" panose="02020603050405020304" pitchFamily="18" charset="0"/>
                <a:ea typeface="楷体_GB2312" pitchFamily="49" charset="-122"/>
                <a:sym typeface="Symbol" panose="05050102010706020507" pitchFamily="18" charset="2"/>
              </a:rPr>
              <a:t>V</a:t>
            </a:r>
            <a:r>
              <a:rPr lang="en-US" altLang="zh-CN" sz="2400" b="1" baseline="-25000" dirty="0">
                <a:latin typeface="Times New Roman" panose="02020603050405020304" pitchFamily="18" charset="0"/>
                <a:ea typeface="楷体_GB2312" pitchFamily="49" charset="-122"/>
                <a:sym typeface="Symbol" panose="05050102010706020507" pitchFamily="18" charset="2"/>
              </a:rPr>
              <a:t>CE(sat)</a:t>
            </a:r>
            <a:r>
              <a:rPr lang="en-US" altLang="zh-CN" sz="2400" b="1" dirty="0">
                <a:latin typeface="Times New Roman" panose="02020603050405020304" pitchFamily="18" charset="0"/>
                <a:ea typeface="楷体_GB2312" pitchFamily="49" charset="-122"/>
                <a:sym typeface="Symbol" panose="05050102010706020507" pitchFamily="18" charset="2"/>
              </a:rPr>
              <a:t>=0.1v,</a:t>
            </a:r>
            <a:r>
              <a:rPr lang="zh-CN" altLang="zh-CN" sz="2400" b="1" dirty="0">
                <a:latin typeface="Times New Roman" panose="02020603050405020304" pitchFamily="18" charset="0"/>
                <a:ea typeface="楷体_GB2312" pitchFamily="49" charset="-122"/>
                <a:sym typeface="Symbol" panose="05050102010706020507" pitchFamily="18" charset="2"/>
              </a:rPr>
              <a:t>输入的高低电平分别为</a:t>
            </a:r>
            <a:r>
              <a:rPr lang="zh-CN" altLang="en-US" sz="2400" b="1" dirty="0">
                <a:latin typeface="Times New Roman" panose="02020603050405020304" pitchFamily="18" charset="0"/>
                <a:ea typeface="楷体_GB2312" pitchFamily="49" charset="-122"/>
                <a:sym typeface="Symbol" panose="05050102010706020507" pitchFamily="18" charset="2"/>
              </a:rPr>
              <a:t> </a:t>
            </a:r>
            <a:r>
              <a:rPr lang="en-US" altLang="zh-CN" sz="2400" b="1" dirty="0">
                <a:latin typeface="Times New Roman" panose="02020603050405020304" pitchFamily="18" charset="0"/>
                <a:ea typeface="楷体_GB2312" pitchFamily="49" charset="-122"/>
                <a:sym typeface="Symbol" panose="05050102010706020507" pitchFamily="18" charset="2"/>
              </a:rPr>
              <a:t>V</a:t>
            </a:r>
            <a:r>
              <a:rPr lang="en-US" altLang="zh-CN" sz="2400" b="1" baseline="-25000" dirty="0">
                <a:latin typeface="Times New Roman" panose="02020603050405020304" pitchFamily="18" charset="0"/>
                <a:ea typeface="楷体_GB2312" pitchFamily="49" charset="-122"/>
                <a:sym typeface="Symbol" panose="05050102010706020507" pitchFamily="18" charset="2"/>
              </a:rPr>
              <a:t>IH</a:t>
            </a:r>
            <a:r>
              <a:rPr lang="en-US" altLang="zh-CN" sz="2400" b="1" dirty="0">
                <a:latin typeface="Times New Roman" panose="02020603050405020304" pitchFamily="18" charset="0"/>
                <a:ea typeface="楷体_GB2312" pitchFamily="49" charset="-122"/>
                <a:sym typeface="Symbol" panose="05050102010706020507" pitchFamily="18" charset="2"/>
              </a:rPr>
              <a:t>=5v, V</a:t>
            </a:r>
            <a:r>
              <a:rPr lang="en-US" altLang="zh-CN" sz="2400" b="1" baseline="-25000" dirty="0">
                <a:latin typeface="Times New Roman" panose="02020603050405020304" pitchFamily="18" charset="0"/>
                <a:ea typeface="楷体_GB2312" pitchFamily="49" charset="-122"/>
                <a:sym typeface="Symbol" panose="05050102010706020507" pitchFamily="18" charset="2"/>
              </a:rPr>
              <a:t>IL</a:t>
            </a:r>
            <a:r>
              <a:rPr lang="en-US" altLang="zh-CN" sz="2400" b="1" dirty="0">
                <a:latin typeface="Times New Roman" panose="02020603050405020304" pitchFamily="18" charset="0"/>
                <a:ea typeface="楷体_GB2312" pitchFamily="49" charset="-122"/>
                <a:sym typeface="Symbol" panose="05050102010706020507" pitchFamily="18" charset="2"/>
              </a:rPr>
              <a:t>=0v,</a:t>
            </a:r>
            <a:r>
              <a:rPr lang="zh-CN" altLang="zh-CN" sz="2400" b="1" dirty="0">
                <a:latin typeface="Times New Roman" panose="02020603050405020304" pitchFamily="18" charset="0"/>
                <a:ea typeface="楷体_GB2312" pitchFamily="49" charset="-122"/>
              </a:rPr>
              <a:t>求输出电平。</a:t>
            </a:r>
            <a:endParaRPr lang="zh-CN" altLang="en-US" sz="2400" b="1" dirty="0">
              <a:latin typeface="Times New Roman" panose="02020603050405020304" pitchFamily="18" charset="0"/>
              <a:ea typeface="楷体_GB2312" pitchFamily="49" charset="-122"/>
            </a:endParaRPr>
          </a:p>
        </p:txBody>
      </p:sp>
      <p:grpSp>
        <p:nvGrpSpPr>
          <p:cNvPr id="4" name="组合 3"/>
          <p:cNvGrpSpPr/>
          <p:nvPr/>
        </p:nvGrpSpPr>
        <p:grpSpPr>
          <a:xfrm>
            <a:off x="339725" y="2465705"/>
            <a:ext cx="4362450" cy="990600"/>
            <a:chOff x="535" y="3883"/>
            <a:chExt cx="6870" cy="1560"/>
          </a:xfrm>
        </p:grpSpPr>
        <p:graphicFrame>
          <p:nvGraphicFramePr>
            <p:cNvPr id="308264" name="Object 40"/>
            <p:cNvGraphicFramePr>
              <a:graphicFrameLocks noChangeAspect="1"/>
            </p:cNvGraphicFramePr>
            <p:nvPr/>
          </p:nvGraphicFramePr>
          <p:xfrm>
            <a:off x="2035" y="4401"/>
            <a:ext cx="4186" cy="988"/>
          </p:xfrm>
          <a:graphic>
            <a:graphicData uri="http://schemas.openxmlformats.org/presentationml/2006/ole">
              <mc:AlternateContent xmlns:mc="http://schemas.openxmlformats.org/markup-compatibility/2006">
                <mc:Choice xmlns:v="urn:schemas-microsoft-com:vml" Requires="v">
                  <p:oleObj spid="_x0000_s3108" name="" r:id="rId3" imgW="2145665" imgH="431800" progId="Equation.3">
                    <p:embed/>
                  </p:oleObj>
                </mc:Choice>
                <mc:Fallback>
                  <p:oleObj name="" r:id="rId3" imgW="2145665" imgH="431800" progId="Equation.3">
                    <p:embed/>
                    <p:pic>
                      <p:nvPicPr>
                        <p:cNvPr id="0" name="图片 3107"/>
                        <p:cNvPicPr/>
                        <p:nvPr/>
                      </p:nvPicPr>
                      <p:blipFill>
                        <a:blip r:embed="rId4">
                          <a:clrChange>
                            <a:clrFrom>
                              <a:srgbClr val="000000"/>
                            </a:clrFrom>
                            <a:clrTo>
                              <a:srgbClr val="000000"/>
                            </a:clrTo>
                          </a:clrChange>
                        </a:blip>
                        <a:stretch>
                          <a:fillRect/>
                        </a:stretch>
                      </p:blipFill>
                      <p:spPr>
                        <a:xfrm>
                          <a:off x="2035" y="4401"/>
                          <a:ext cx="4186" cy="988"/>
                        </a:xfrm>
                        <a:prstGeom prst="rect">
                          <a:avLst/>
                        </a:prstGeom>
                        <a:noFill/>
                        <a:ln w="38100">
                          <a:noFill/>
                          <a:miter/>
                        </a:ln>
                      </p:spPr>
                    </p:pic>
                  </p:oleObj>
                </mc:Fallback>
              </mc:AlternateContent>
            </a:graphicData>
          </a:graphic>
        </p:graphicFrame>
        <p:pic>
          <p:nvPicPr>
            <p:cNvPr id="2" name="图片 1"/>
            <p:cNvPicPr>
              <a:picLocks noChangeAspect="1"/>
            </p:cNvPicPr>
            <p:nvPr/>
          </p:nvPicPr>
          <p:blipFill>
            <a:blip r:embed="rId5"/>
            <a:stretch>
              <a:fillRect/>
            </a:stretch>
          </p:blipFill>
          <p:spPr>
            <a:xfrm>
              <a:off x="535" y="3883"/>
              <a:ext cx="6870" cy="1560"/>
            </a:xfrm>
            <a:prstGeom prst="rect">
              <a:avLst/>
            </a:prstGeom>
          </p:spPr>
        </p:pic>
      </p:grpSp>
      <p:grpSp>
        <p:nvGrpSpPr>
          <p:cNvPr id="5" name="组合 4"/>
          <p:cNvGrpSpPr/>
          <p:nvPr/>
        </p:nvGrpSpPr>
        <p:grpSpPr>
          <a:xfrm>
            <a:off x="339725" y="3754120"/>
            <a:ext cx="3895090" cy="971550"/>
            <a:chOff x="535" y="5912"/>
            <a:chExt cx="6134" cy="1530"/>
          </a:xfrm>
        </p:grpSpPr>
        <p:graphicFrame>
          <p:nvGraphicFramePr>
            <p:cNvPr id="308265" name="Object 41"/>
            <p:cNvGraphicFramePr>
              <a:graphicFrameLocks noChangeAspect="1"/>
            </p:cNvGraphicFramePr>
            <p:nvPr/>
          </p:nvGraphicFramePr>
          <p:xfrm>
            <a:off x="2007" y="6056"/>
            <a:ext cx="3459" cy="1060"/>
          </p:xfrm>
          <a:graphic>
            <a:graphicData uri="http://schemas.openxmlformats.org/presentationml/2006/ole">
              <mc:AlternateContent xmlns:mc="http://schemas.openxmlformats.org/markup-compatibility/2006">
                <mc:Choice xmlns:v="urn:schemas-microsoft-com:vml" Requires="v">
                  <p:oleObj spid="_x0000_s3109" name="" r:id="rId6" imgW="1765300" imgH="457200" progId="Equation.3">
                    <p:embed/>
                  </p:oleObj>
                </mc:Choice>
                <mc:Fallback>
                  <p:oleObj name="" r:id="rId6" imgW="1765300" imgH="457200" progId="Equation.3">
                    <p:embed/>
                    <p:pic>
                      <p:nvPicPr>
                        <p:cNvPr id="0" name="图片 3108"/>
                        <p:cNvPicPr/>
                        <p:nvPr/>
                      </p:nvPicPr>
                      <p:blipFill>
                        <a:blip r:embed="rId7">
                          <a:clrChange>
                            <a:clrFrom>
                              <a:srgbClr val="000000"/>
                            </a:clrFrom>
                            <a:clrTo>
                              <a:srgbClr val="000000"/>
                            </a:clrTo>
                          </a:clrChange>
                        </a:blip>
                        <a:stretch>
                          <a:fillRect/>
                        </a:stretch>
                      </p:blipFill>
                      <p:spPr>
                        <a:xfrm>
                          <a:off x="2007" y="6056"/>
                          <a:ext cx="3459" cy="1060"/>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8"/>
            <a:stretch>
              <a:fillRect/>
            </a:stretch>
          </p:blipFill>
          <p:spPr>
            <a:xfrm>
              <a:off x="535" y="5912"/>
              <a:ext cx="6135" cy="1530"/>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8266"/>
                                        </p:tgtEl>
                                        <p:attrNameLst>
                                          <p:attrName>style.visibility</p:attrName>
                                        </p:attrNameLst>
                                      </p:cBhvr>
                                      <p:to>
                                        <p:strVal val="visible"/>
                                      </p:to>
                                    </p:set>
                                    <p:animEffect transition="in" filter="blinds(horizontal)">
                                      <p:cBhvr>
                                        <p:cTn id="17" dur="500"/>
                                        <p:tgtEl>
                                          <p:spTgt spid="3082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8269"/>
                                        </p:tgtEl>
                                        <p:attrNameLst>
                                          <p:attrName>style.visibility</p:attrName>
                                        </p:attrNameLst>
                                      </p:cBhvr>
                                      <p:to>
                                        <p:strVal val="visible"/>
                                      </p:to>
                                    </p:set>
                                    <p:animEffect transition="in" filter="blinds(horizontal)">
                                      <p:cBhvr>
                                        <p:cTn id="22" dur="500"/>
                                        <p:tgtEl>
                                          <p:spTgt spid="308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69" grpId="0"/>
      <p:bldP spid="308269"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Group 2"/>
          <p:cNvGrpSpPr/>
          <p:nvPr/>
        </p:nvGrpSpPr>
        <p:grpSpPr>
          <a:xfrm>
            <a:off x="5365750" y="3344863"/>
            <a:ext cx="742950" cy="762000"/>
            <a:chOff x="1020" y="2412"/>
            <a:chExt cx="468" cy="480"/>
          </a:xfrm>
        </p:grpSpPr>
        <p:sp>
          <p:nvSpPr>
            <p:cNvPr id="16441" name="Line 3"/>
            <p:cNvSpPr/>
            <p:nvPr/>
          </p:nvSpPr>
          <p:spPr>
            <a:xfrm>
              <a:off x="1200" y="2472"/>
              <a:ext cx="0" cy="372"/>
            </a:xfrm>
            <a:prstGeom prst="line">
              <a:avLst/>
            </a:prstGeom>
            <a:ln w="38100" cap="flat" cmpd="sng">
              <a:solidFill>
                <a:schemeClr val="tx1"/>
              </a:solidFill>
              <a:prstDash val="solid"/>
              <a:headEnd type="none" w="med" len="med"/>
              <a:tailEnd type="none" w="sm" len="lg"/>
            </a:ln>
          </p:spPr>
        </p:sp>
        <p:sp>
          <p:nvSpPr>
            <p:cNvPr id="16442" name="Line 4"/>
            <p:cNvSpPr/>
            <p:nvPr/>
          </p:nvSpPr>
          <p:spPr>
            <a:xfrm>
              <a:off x="1188" y="2664"/>
              <a:ext cx="300" cy="228"/>
            </a:xfrm>
            <a:prstGeom prst="line">
              <a:avLst/>
            </a:prstGeom>
            <a:ln w="38100" cap="flat" cmpd="sng">
              <a:solidFill>
                <a:schemeClr val="tx1"/>
              </a:solidFill>
              <a:prstDash val="solid"/>
              <a:headEnd type="none" w="med" len="med"/>
              <a:tailEnd type="triangle" w="sm" len="lg"/>
            </a:ln>
          </p:spPr>
        </p:sp>
        <p:sp>
          <p:nvSpPr>
            <p:cNvPr id="16443" name="Line 5"/>
            <p:cNvSpPr/>
            <p:nvPr/>
          </p:nvSpPr>
          <p:spPr>
            <a:xfrm flipV="1">
              <a:off x="1188" y="2436"/>
              <a:ext cx="300" cy="228"/>
            </a:xfrm>
            <a:prstGeom prst="line">
              <a:avLst/>
            </a:prstGeom>
            <a:ln w="38100" cap="flat" cmpd="sng">
              <a:solidFill>
                <a:schemeClr val="tx1"/>
              </a:solidFill>
              <a:prstDash val="solid"/>
              <a:headEnd type="none" w="med" len="med"/>
              <a:tailEnd type="none" w="sm" len="lg"/>
            </a:ln>
          </p:spPr>
        </p:sp>
        <p:sp>
          <p:nvSpPr>
            <p:cNvPr id="16444" name="Oval 6"/>
            <p:cNvSpPr/>
            <p:nvPr/>
          </p:nvSpPr>
          <p:spPr>
            <a:xfrm>
              <a:off x="1416" y="2412"/>
              <a:ext cx="72"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45" name="Line 7"/>
            <p:cNvSpPr/>
            <p:nvPr/>
          </p:nvSpPr>
          <p:spPr>
            <a:xfrm flipH="1">
              <a:off x="1020" y="2664"/>
              <a:ext cx="168" cy="0"/>
            </a:xfrm>
            <a:prstGeom prst="line">
              <a:avLst/>
            </a:prstGeom>
            <a:ln w="38100" cap="flat" cmpd="sng">
              <a:solidFill>
                <a:schemeClr val="tx1"/>
              </a:solidFill>
              <a:prstDash val="solid"/>
              <a:headEnd type="none" w="med" len="med"/>
              <a:tailEnd type="none" w="sm" len="lg"/>
            </a:ln>
          </p:spPr>
        </p:sp>
      </p:grpSp>
      <p:sp>
        <p:nvSpPr>
          <p:cNvPr id="16387" name="Line 8"/>
          <p:cNvSpPr/>
          <p:nvPr/>
        </p:nvSpPr>
        <p:spPr>
          <a:xfrm>
            <a:off x="6051550" y="3402013"/>
            <a:ext cx="1962150" cy="0"/>
          </a:xfrm>
          <a:prstGeom prst="line">
            <a:avLst/>
          </a:prstGeom>
          <a:ln w="38100" cap="flat" cmpd="sng">
            <a:solidFill>
              <a:schemeClr val="tx1"/>
            </a:solidFill>
            <a:prstDash val="solid"/>
            <a:headEnd type="none" w="med" len="med"/>
            <a:tailEnd type="none" w="sm" len="lg"/>
          </a:ln>
        </p:spPr>
      </p:sp>
      <p:grpSp>
        <p:nvGrpSpPr>
          <p:cNvPr id="16388" name="Group 9"/>
          <p:cNvGrpSpPr/>
          <p:nvPr/>
        </p:nvGrpSpPr>
        <p:grpSpPr>
          <a:xfrm rot="5400000">
            <a:off x="6227763" y="2430463"/>
            <a:ext cx="1371600" cy="609600"/>
            <a:chOff x="1236" y="1638"/>
            <a:chExt cx="864" cy="384"/>
          </a:xfrm>
        </p:grpSpPr>
        <p:sp>
          <p:nvSpPr>
            <p:cNvPr id="16438" name="Line 10"/>
            <p:cNvSpPr/>
            <p:nvPr/>
          </p:nvSpPr>
          <p:spPr>
            <a:xfrm flipH="1">
              <a:off x="1488" y="1638"/>
              <a:ext cx="1" cy="384"/>
            </a:xfrm>
            <a:prstGeom prst="line">
              <a:avLst/>
            </a:prstGeom>
            <a:ln w="38100" cap="flat" cmpd="sng">
              <a:solidFill>
                <a:srgbClr val="FF3300"/>
              </a:solidFill>
              <a:prstDash val="solid"/>
              <a:headEnd type="none" w="med" len="med"/>
              <a:tailEnd type="none" w="sm" len="lg"/>
            </a:ln>
          </p:spPr>
        </p:sp>
        <p:sp>
          <p:nvSpPr>
            <p:cNvPr id="16439" name="AutoShape 11"/>
            <p:cNvSpPr/>
            <p:nvPr/>
          </p:nvSpPr>
          <p:spPr>
            <a:xfrm rot="-5400000" flipH="1">
              <a:off x="1446" y="1698"/>
              <a:ext cx="372" cy="264"/>
            </a:xfrm>
            <a:prstGeom prst="triangle">
              <a:avLst>
                <a:gd name="adj" fmla="val 50000"/>
              </a:avLst>
            </a:prstGeom>
            <a:noFill/>
            <a:ln w="38100" cap="flat" cmpd="sng">
              <a:solidFill>
                <a:srgbClr val="FF33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40" name="Line 12"/>
            <p:cNvSpPr/>
            <p:nvPr/>
          </p:nvSpPr>
          <p:spPr>
            <a:xfrm>
              <a:off x="1236" y="1830"/>
              <a:ext cx="864" cy="1"/>
            </a:xfrm>
            <a:prstGeom prst="line">
              <a:avLst/>
            </a:prstGeom>
            <a:ln w="38100" cap="flat" cmpd="sng">
              <a:solidFill>
                <a:srgbClr val="FF3300"/>
              </a:solidFill>
              <a:prstDash val="solid"/>
              <a:headEnd type="none" w="med" len="med"/>
              <a:tailEnd type="none" w="sm" len="lg"/>
            </a:ln>
          </p:spPr>
        </p:sp>
      </p:grpSp>
      <p:sp>
        <p:nvSpPr>
          <p:cNvPr id="16389" name="Oval 13"/>
          <p:cNvSpPr/>
          <p:nvPr/>
        </p:nvSpPr>
        <p:spPr>
          <a:xfrm>
            <a:off x="6851650" y="3330575"/>
            <a:ext cx="114300" cy="133350"/>
          </a:xfrm>
          <a:prstGeom prst="ellipse">
            <a:avLst/>
          </a:prstGeom>
          <a:solidFill>
            <a:schemeClr val="tx2">
              <a:alpha val="0"/>
            </a:schemeClr>
          </a:solidFill>
          <a:ln w="38100" cap="flat" cmpd="sng">
            <a:solidFill>
              <a:srgbClr val="FF33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6390" name="Oval 14"/>
          <p:cNvSpPr/>
          <p:nvPr/>
        </p:nvSpPr>
        <p:spPr>
          <a:xfrm>
            <a:off x="6818313" y="1858963"/>
            <a:ext cx="190500" cy="209550"/>
          </a:xfrm>
          <a:prstGeom prst="ellipse">
            <a:avLst/>
          </a:prstGeom>
          <a:noFill/>
          <a:ln w="38100" cap="flat" cmpd="sng">
            <a:solidFill>
              <a:srgbClr val="FF33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6391" name="Line 15"/>
          <p:cNvSpPr/>
          <p:nvPr/>
        </p:nvSpPr>
        <p:spPr>
          <a:xfrm>
            <a:off x="6070600" y="4078288"/>
            <a:ext cx="0" cy="1076325"/>
          </a:xfrm>
          <a:prstGeom prst="line">
            <a:avLst/>
          </a:prstGeom>
          <a:ln w="38100" cap="flat" cmpd="sng">
            <a:solidFill>
              <a:schemeClr val="tx1"/>
            </a:solidFill>
            <a:prstDash val="solid"/>
            <a:headEnd type="none" w="med" len="med"/>
            <a:tailEnd type="none" w="sm" len="lg"/>
          </a:ln>
        </p:spPr>
      </p:sp>
      <p:sp>
        <p:nvSpPr>
          <p:cNvPr id="16392" name="Line 16"/>
          <p:cNvSpPr/>
          <p:nvPr/>
        </p:nvSpPr>
        <p:spPr>
          <a:xfrm>
            <a:off x="5784850" y="5154613"/>
            <a:ext cx="552450" cy="0"/>
          </a:xfrm>
          <a:prstGeom prst="line">
            <a:avLst/>
          </a:prstGeom>
          <a:ln w="38100" cap="flat" cmpd="sng">
            <a:solidFill>
              <a:schemeClr val="tx1"/>
            </a:solidFill>
            <a:prstDash val="solid"/>
            <a:headEnd type="none" w="med" len="med"/>
            <a:tailEnd type="none" w="sm" len="lg"/>
          </a:ln>
        </p:spPr>
      </p:sp>
      <p:sp>
        <p:nvSpPr>
          <p:cNvPr id="16393" name="Line 17"/>
          <p:cNvSpPr/>
          <p:nvPr/>
        </p:nvSpPr>
        <p:spPr>
          <a:xfrm flipH="1">
            <a:off x="4340225" y="3727450"/>
            <a:ext cx="373063" cy="0"/>
          </a:xfrm>
          <a:prstGeom prst="line">
            <a:avLst/>
          </a:prstGeom>
          <a:ln w="38100" cap="flat" cmpd="sng">
            <a:solidFill>
              <a:schemeClr val="tx1"/>
            </a:solidFill>
            <a:prstDash val="solid"/>
            <a:headEnd type="none" w="med" len="med"/>
            <a:tailEnd type="none" w="sm" len="lg"/>
          </a:ln>
        </p:spPr>
      </p:sp>
      <p:sp>
        <p:nvSpPr>
          <p:cNvPr id="16394" name="Oval 18"/>
          <p:cNvSpPr/>
          <p:nvPr/>
        </p:nvSpPr>
        <p:spPr>
          <a:xfrm>
            <a:off x="4151313" y="3619500"/>
            <a:ext cx="190500" cy="2095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6395" name="Oval 19"/>
          <p:cNvSpPr/>
          <p:nvPr/>
        </p:nvSpPr>
        <p:spPr>
          <a:xfrm>
            <a:off x="8032750" y="3271838"/>
            <a:ext cx="190500" cy="2095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6396" name="Rectangle 20"/>
          <p:cNvSpPr/>
          <p:nvPr/>
        </p:nvSpPr>
        <p:spPr>
          <a:xfrm>
            <a:off x="5965825" y="2354263"/>
            <a:ext cx="190500" cy="64770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6397" name="Line 21"/>
          <p:cNvSpPr/>
          <p:nvPr/>
        </p:nvSpPr>
        <p:spPr>
          <a:xfrm>
            <a:off x="6061075" y="3001963"/>
            <a:ext cx="0" cy="400050"/>
          </a:xfrm>
          <a:prstGeom prst="line">
            <a:avLst/>
          </a:prstGeom>
          <a:ln w="38100" cap="flat" cmpd="sng">
            <a:solidFill>
              <a:schemeClr val="tx1"/>
            </a:solidFill>
            <a:prstDash val="solid"/>
            <a:headEnd type="none" w="med" len="med"/>
            <a:tailEnd type="none" w="sm" len="lg"/>
          </a:ln>
        </p:spPr>
      </p:sp>
      <p:sp>
        <p:nvSpPr>
          <p:cNvPr id="16398" name="Line 22"/>
          <p:cNvSpPr/>
          <p:nvPr/>
        </p:nvSpPr>
        <p:spPr>
          <a:xfrm flipV="1">
            <a:off x="6061075" y="2030413"/>
            <a:ext cx="0" cy="323850"/>
          </a:xfrm>
          <a:prstGeom prst="line">
            <a:avLst/>
          </a:prstGeom>
          <a:ln w="38100" cap="flat" cmpd="sng">
            <a:solidFill>
              <a:schemeClr val="tx1"/>
            </a:solidFill>
            <a:prstDash val="solid"/>
            <a:headEnd type="none" w="med" len="med"/>
            <a:tailEnd type="none" w="sm" len="lg"/>
          </a:ln>
        </p:spPr>
      </p:sp>
      <p:sp>
        <p:nvSpPr>
          <p:cNvPr id="16399" name="Oval 23"/>
          <p:cNvSpPr/>
          <p:nvPr/>
        </p:nvSpPr>
        <p:spPr>
          <a:xfrm>
            <a:off x="5965825" y="1820863"/>
            <a:ext cx="190500" cy="2095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6400" name="Text Box 24"/>
          <p:cNvSpPr txBox="1"/>
          <p:nvPr/>
        </p:nvSpPr>
        <p:spPr>
          <a:xfrm>
            <a:off x="5426075" y="2487613"/>
            <a:ext cx="5969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16401" name="Text Box 25"/>
          <p:cNvSpPr txBox="1"/>
          <p:nvPr/>
        </p:nvSpPr>
        <p:spPr>
          <a:xfrm>
            <a:off x="7373938" y="2471738"/>
            <a:ext cx="477837"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3300"/>
                </a:solidFill>
                <a:latin typeface="Times New Roman" panose="02020603050405020304" pitchFamily="18" charset="0"/>
                <a:ea typeface="楷体_GB2312" pitchFamily="49" charset="-122"/>
              </a:rPr>
              <a:t>D</a:t>
            </a:r>
            <a:endParaRPr lang="en-US" altLang="zh-CN" b="1" dirty="0">
              <a:solidFill>
                <a:srgbClr val="FF3300"/>
              </a:solidFill>
              <a:latin typeface="Times New Roman" panose="02020603050405020304" pitchFamily="18" charset="0"/>
              <a:ea typeface="楷体_GB2312" pitchFamily="49" charset="-122"/>
            </a:endParaRPr>
          </a:p>
        </p:txBody>
      </p:sp>
      <p:sp>
        <p:nvSpPr>
          <p:cNvPr id="16402" name="Rectangle 26"/>
          <p:cNvSpPr/>
          <p:nvPr/>
        </p:nvSpPr>
        <p:spPr>
          <a:xfrm rot="5400000">
            <a:off x="4945063" y="3408363"/>
            <a:ext cx="190500" cy="647700"/>
          </a:xfrm>
          <a:prstGeom prst="rect">
            <a:avLst/>
          </a:prstGeom>
          <a:noFill/>
          <a:ln w="38100" cap="flat" cmpd="sng">
            <a:solidFill>
              <a:schemeClr val="tx1"/>
            </a:solidFill>
            <a:prstDash val="solid"/>
            <a:miter/>
            <a:headEnd type="none" w="med" len="med"/>
            <a:tailEnd type="none" w="sm" len="lg"/>
          </a:ln>
        </p:spPr>
        <p:txBody>
          <a:bodyPr rot="10800000" vert="eaVert"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6403" name="Text Box 27"/>
          <p:cNvSpPr txBox="1"/>
          <p:nvPr/>
        </p:nvSpPr>
        <p:spPr>
          <a:xfrm>
            <a:off x="4835525" y="3122613"/>
            <a:ext cx="5969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16404" name="Text Box 28"/>
          <p:cNvSpPr txBox="1"/>
          <p:nvPr/>
        </p:nvSpPr>
        <p:spPr>
          <a:xfrm>
            <a:off x="4049713" y="3063875"/>
            <a:ext cx="461962"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16405" name="Text Box 29"/>
          <p:cNvSpPr txBox="1"/>
          <p:nvPr/>
        </p:nvSpPr>
        <p:spPr>
          <a:xfrm>
            <a:off x="7945438" y="2747963"/>
            <a:ext cx="606425"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16406" name="Text Box 30"/>
          <p:cNvSpPr txBox="1"/>
          <p:nvPr/>
        </p:nvSpPr>
        <p:spPr>
          <a:xfrm>
            <a:off x="5348288" y="1290638"/>
            <a:ext cx="1139825"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+12V</a:t>
            </a:r>
            <a:endParaRPr lang="en-US" altLang="zh-CN" sz="2800" b="1" dirty="0">
              <a:latin typeface="Times New Roman" panose="02020603050405020304" pitchFamily="18" charset="0"/>
              <a:ea typeface="楷体_GB2312" pitchFamily="49" charset="-122"/>
            </a:endParaRPr>
          </a:p>
        </p:txBody>
      </p:sp>
      <p:sp>
        <p:nvSpPr>
          <p:cNvPr id="16407" name="Text Box 31"/>
          <p:cNvSpPr txBox="1"/>
          <p:nvPr/>
        </p:nvSpPr>
        <p:spPr>
          <a:xfrm>
            <a:off x="6429375" y="1276350"/>
            <a:ext cx="1139825"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3300"/>
                </a:solidFill>
                <a:latin typeface="Times New Roman" panose="02020603050405020304" pitchFamily="18" charset="0"/>
                <a:ea typeface="楷体_GB2312" pitchFamily="49" charset="-122"/>
              </a:rPr>
              <a:t>+3V</a:t>
            </a:r>
            <a:endParaRPr lang="en-US" altLang="zh-CN" sz="2800" b="1" dirty="0">
              <a:solidFill>
                <a:srgbClr val="FF3300"/>
              </a:solidFill>
              <a:latin typeface="Times New Roman" panose="02020603050405020304" pitchFamily="18" charset="0"/>
              <a:ea typeface="楷体_GB2312" pitchFamily="49" charset="-122"/>
            </a:endParaRPr>
          </a:p>
        </p:txBody>
      </p:sp>
      <p:sp>
        <p:nvSpPr>
          <p:cNvPr id="16408" name="Text Box 32"/>
          <p:cNvSpPr txBox="1"/>
          <p:nvPr/>
        </p:nvSpPr>
        <p:spPr>
          <a:xfrm>
            <a:off x="5381625" y="5360988"/>
            <a:ext cx="24384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800" b="1" dirty="0">
                <a:latin typeface="Times New Roman" panose="02020603050405020304" pitchFamily="18" charset="0"/>
              </a:rPr>
              <a:t>三极管非门</a:t>
            </a:r>
            <a:endParaRPr lang="zh-CN" altLang="en-US" sz="2800" b="1" dirty="0">
              <a:latin typeface="Times New Roman" panose="02020603050405020304" pitchFamily="18" charset="0"/>
            </a:endParaRPr>
          </a:p>
        </p:txBody>
      </p:sp>
      <p:grpSp>
        <p:nvGrpSpPr>
          <p:cNvPr id="16409" name="Group 33"/>
          <p:cNvGrpSpPr/>
          <p:nvPr/>
        </p:nvGrpSpPr>
        <p:grpSpPr>
          <a:xfrm>
            <a:off x="908050" y="1622425"/>
            <a:ext cx="3606800" cy="3506788"/>
            <a:chOff x="613" y="492"/>
            <a:chExt cx="2272" cy="2209"/>
          </a:xfrm>
        </p:grpSpPr>
        <p:grpSp>
          <p:nvGrpSpPr>
            <p:cNvPr id="16413" name="Group 34"/>
            <p:cNvGrpSpPr/>
            <p:nvPr/>
          </p:nvGrpSpPr>
          <p:grpSpPr>
            <a:xfrm>
              <a:off x="959" y="2317"/>
              <a:ext cx="973" cy="384"/>
              <a:chOff x="1127" y="1638"/>
              <a:chExt cx="973" cy="384"/>
            </a:xfrm>
          </p:grpSpPr>
          <p:grpSp>
            <p:nvGrpSpPr>
              <p:cNvPr id="16433" name="Group 35"/>
              <p:cNvGrpSpPr/>
              <p:nvPr/>
            </p:nvGrpSpPr>
            <p:grpSpPr>
              <a:xfrm>
                <a:off x="1236" y="1638"/>
                <a:ext cx="864" cy="384"/>
                <a:chOff x="1236" y="1638"/>
                <a:chExt cx="864" cy="384"/>
              </a:xfrm>
            </p:grpSpPr>
            <p:sp>
              <p:nvSpPr>
                <p:cNvPr id="16435" name="Line 36"/>
                <p:cNvSpPr/>
                <p:nvPr/>
              </p:nvSpPr>
              <p:spPr>
                <a:xfrm flipH="1">
                  <a:off x="1488" y="1638"/>
                  <a:ext cx="1" cy="384"/>
                </a:xfrm>
                <a:prstGeom prst="line">
                  <a:avLst/>
                </a:prstGeom>
                <a:ln w="38100" cap="flat" cmpd="sng">
                  <a:solidFill>
                    <a:srgbClr val="3399FF"/>
                  </a:solidFill>
                  <a:prstDash val="solid"/>
                  <a:headEnd type="none" w="med" len="med"/>
                  <a:tailEnd type="none" w="sm" len="lg"/>
                </a:ln>
              </p:spPr>
            </p:sp>
            <p:sp>
              <p:nvSpPr>
                <p:cNvPr id="16436" name="AutoShape 37"/>
                <p:cNvSpPr/>
                <p:nvPr/>
              </p:nvSpPr>
              <p:spPr>
                <a:xfrm rot="-5400000" flipH="1">
                  <a:off x="1446" y="1698"/>
                  <a:ext cx="372" cy="264"/>
                </a:xfrm>
                <a:prstGeom prst="triangle">
                  <a:avLst>
                    <a:gd name="adj" fmla="val 50000"/>
                  </a:avLst>
                </a:prstGeom>
                <a:noFill/>
                <a:ln w="38100" cap="flat" cmpd="sng">
                  <a:solidFill>
                    <a:srgbClr val="3399FF"/>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37" name="Line 38"/>
                <p:cNvSpPr/>
                <p:nvPr/>
              </p:nvSpPr>
              <p:spPr>
                <a:xfrm>
                  <a:off x="1236" y="1830"/>
                  <a:ext cx="864" cy="1"/>
                </a:xfrm>
                <a:prstGeom prst="line">
                  <a:avLst/>
                </a:prstGeom>
                <a:ln w="38100" cap="flat" cmpd="sng">
                  <a:solidFill>
                    <a:srgbClr val="3399FF"/>
                  </a:solidFill>
                  <a:prstDash val="solid"/>
                  <a:headEnd type="none" w="med" len="med"/>
                  <a:tailEnd type="none" w="sm" len="lg"/>
                </a:ln>
              </p:spPr>
            </p:sp>
          </p:grpSp>
          <p:sp>
            <p:nvSpPr>
              <p:cNvPr id="16434" name="Oval 39"/>
              <p:cNvSpPr/>
              <p:nvPr/>
            </p:nvSpPr>
            <p:spPr>
              <a:xfrm>
                <a:off x="1127" y="1769"/>
                <a:ext cx="109" cy="100"/>
              </a:xfrm>
              <a:prstGeom prst="ellipse">
                <a:avLst/>
              </a:prstGeom>
              <a:no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16414" name="Line 40"/>
            <p:cNvSpPr/>
            <p:nvPr/>
          </p:nvSpPr>
          <p:spPr>
            <a:xfrm>
              <a:off x="1896" y="1812"/>
              <a:ext cx="781" cy="0"/>
            </a:xfrm>
            <a:prstGeom prst="line">
              <a:avLst/>
            </a:prstGeom>
            <a:ln w="38100" cap="flat" cmpd="sng">
              <a:solidFill>
                <a:srgbClr val="3399FF"/>
              </a:solidFill>
              <a:prstDash val="solid"/>
              <a:headEnd type="none" w="med" len="med"/>
              <a:tailEnd type="none" w="sm" len="lg"/>
            </a:ln>
          </p:spPr>
        </p:sp>
        <p:grpSp>
          <p:nvGrpSpPr>
            <p:cNvPr id="16415" name="Group 41"/>
            <p:cNvGrpSpPr/>
            <p:nvPr/>
          </p:nvGrpSpPr>
          <p:grpSpPr>
            <a:xfrm>
              <a:off x="950" y="1626"/>
              <a:ext cx="973" cy="384"/>
              <a:chOff x="1127" y="1638"/>
              <a:chExt cx="973" cy="384"/>
            </a:xfrm>
          </p:grpSpPr>
          <p:grpSp>
            <p:nvGrpSpPr>
              <p:cNvPr id="16428" name="Group 42"/>
              <p:cNvGrpSpPr/>
              <p:nvPr/>
            </p:nvGrpSpPr>
            <p:grpSpPr>
              <a:xfrm>
                <a:off x="1236" y="1638"/>
                <a:ext cx="864" cy="384"/>
                <a:chOff x="1236" y="1638"/>
                <a:chExt cx="864" cy="384"/>
              </a:xfrm>
            </p:grpSpPr>
            <p:sp>
              <p:nvSpPr>
                <p:cNvPr id="16430" name="Line 43"/>
                <p:cNvSpPr/>
                <p:nvPr/>
              </p:nvSpPr>
              <p:spPr>
                <a:xfrm flipH="1">
                  <a:off x="1488" y="1638"/>
                  <a:ext cx="1" cy="384"/>
                </a:xfrm>
                <a:prstGeom prst="line">
                  <a:avLst/>
                </a:prstGeom>
                <a:ln w="38100" cap="flat" cmpd="sng">
                  <a:solidFill>
                    <a:srgbClr val="3399FF"/>
                  </a:solidFill>
                  <a:prstDash val="solid"/>
                  <a:headEnd type="none" w="med" len="med"/>
                  <a:tailEnd type="none" w="sm" len="lg"/>
                </a:ln>
              </p:spPr>
            </p:sp>
            <p:sp>
              <p:nvSpPr>
                <p:cNvPr id="16431" name="AutoShape 44"/>
                <p:cNvSpPr/>
                <p:nvPr/>
              </p:nvSpPr>
              <p:spPr>
                <a:xfrm rot="-5400000" flipH="1">
                  <a:off x="1446" y="1698"/>
                  <a:ext cx="372" cy="264"/>
                </a:xfrm>
                <a:prstGeom prst="triangle">
                  <a:avLst>
                    <a:gd name="adj" fmla="val 50000"/>
                  </a:avLst>
                </a:prstGeom>
                <a:noFill/>
                <a:ln w="38100" cap="flat" cmpd="sng">
                  <a:solidFill>
                    <a:srgbClr val="3399FF"/>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32" name="Line 45"/>
                <p:cNvSpPr/>
                <p:nvPr/>
              </p:nvSpPr>
              <p:spPr>
                <a:xfrm>
                  <a:off x="1236" y="1830"/>
                  <a:ext cx="864" cy="1"/>
                </a:xfrm>
                <a:prstGeom prst="line">
                  <a:avLst/>
                </a:prstGeom>
                <a:ln w="38100" cap="flat" cmpd="sng">
                  <a:solidFill>
                    <a:srgbClr val="3399FF"/>
                  </a:solidFill>
                  <a:prstDash val="solid"/>
                  <a:headEnd type="none" w="med" len="med"/>
                  <a:tailEnd type="none" w="sm" len="lg"/>
                </a:ln>
              </p:spPr>
            </p:sp>
          </p:grpSp>
          <p:sp>
            <p:nvSpPr>
              <p:cNvPr id="16429" name="Oval 46"/>
              <p:cNvSpPr/>
              <p:nvPr/>
            </p:nvSpPr>
            <p:spPr>
              <a:xfrm>
                <a:off x="1127" y="1769"/>
                <a:ext cx="109" cy="100"/>
              </a:xfrm>
              <a:prstGeom prst="ellipse">
                <a:avLst/>
              </a:prstGeom>
              <a:no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16416" name="Line 47"/>
            <p:cNvSpPr/>
            <p:nvPr/>
          </p:nvSpPr>
          <p:spPr>
            <a:xfrm flipV="1">
              <a:off x="1914" y="1497"/>
              <a:ext cx="0" cy="1009"/>
            </a:xfrm>
            <a:prstGeom prst="line">
              <a:avLst/>
            </a:prstGeom>
            <a:ln w="38100" cap="flat" cmpd="sng">
              <a:solidFill>
                <a:srgbClr val="3399FF"/>
              </a:solidFill>
              <a:prstDash val="solid"/>
              <a:headEnd type="none" w="med" len="med"/>
              <a:tailEnd type="none" w="sm" len="lg"/>
            </a:ln>
          </p:spPr>
        </p:sp>
        <p:sp>
          <p:nvSpPr>
            <p:cNvPr id="16417" name="Rectangle 48"/>
            <p:cNvSpPr/>
            <p:nvPr/>
          </p:nvSpPr>
          <p:spPr>
            <a:xfrm>
              <a:off x="1831" y="988"/>
              <a:ext cx="164" cy="506"/>
            </a:xfrm>
            <a:prstGeom prst="rect">
              <a:avLst/>
            </a:prstGeom>
            <a:noFill/>
            <a:ln w="38100" cap="flat" cmpd="sng">
              <a:solidFill>
                <a:srgbClr val="3399FF"/>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18" name="Line 49"/>
            <p:cNvSpPr/>
            <p:nvPr/>
          </p:nvSpPr>
          <p:spPr>
            <a:xfrm flipV="1">
              <a:off x="1914" y="700"/>
              <a:ext cx="0" cy="300"/>
            </a:xfrm>
            <a:prstGeom prst="line">
              <a:avLst/>
            </a:prstGeom>
            <a:ln w="38100" cap="flat" cmpd="sng">
              <a:solidFill>
                <a:srgbClr val="3399FF"/>
              </a:solidFill>
              <a:prstDash val="solid"/>
              <a:headEnd type="none" w="med" len="med"/>
              <a:tailEnd type="none" w="sm" len="lg"/>
            </a:ln>
          </p:spPr>
        </p:sp>
        <p:sp>
          <p:nvSpPr>
            <p:cNvPr id="16419" name="Oval 50"/>
            <p:cNvSpPr/>
            <p:nvPr/>
          </p:nvSpPr>
          <p:spPr>
            <a:xfrm>
              <a:off x="1860" y="600"/>
              <a:ext cx="100" cy="109"/>
            </a:xfrm>
            <a:prstGeom prst="ellipse">
              <a:avLst/>
            </a:prstGeom>
            <a:no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20" name="Oval 51"/>
            <p:cNvSpPr/>
            <p:nvPr/>
          </p:nvSpPr>
          <p:spPr>
            <a:xfrm>
              <a:off x="1886" y="1790"/>
              <a:ext cx="47" cy="47"/>
            </a:xfrm>
            <a:prstGeom prst="ellipse">
              <a:avLst/>
            </a:prstGeom>
            <a:solidFill>
              <a:schemeClr val="tx2"/>
            </a:solid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21" name="Oval 52"/>
            <p:cNvSpPr/>
            <p:nvPr/>
          </p:nvSpPr>
          <p:spPr>
            <a:xfrm>
              <a:off x="2665" y="1759"/>
              <a:ext cx="100" cy="109"/>
            </a:xfrm>
            <a:prstGeom prst="ellipse">
              <a:avLst/>
            </a:prstGeom>
            <a:no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6422" name="Text Box 53"/>
            <p:cNvSpPr txBox="1"/>
            <p:nvPr/>
          </p:nvSpPr>
          <p:spPr>
            <a:xfrm>
              <a:off x="2585" y="1398"/>
              <a:ext cx="30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16423" name="Text Box 54"/>
            <p:cNvSpPr txBox="1"/>
            <p:nvPr/>
          </p:nvSpPr>
          <p:spPr>
            <a:xfrm>
              <a:off x="1320" y="1268"/>
              <a:ext cx="40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16424" name="Text Box 55"/>
            <p:cNvSpPr txBox="1"/>
            <p:nvPr/>
          </p:nvSpPr>
          <p:spPr>
            <a:xfrm>
              <a:off x="1311" y="1985"/>
              <a:ext cx="40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16425" name="Text Box 56"/>
            <p:cNvSpPr txBox="1"/>
            <p:nvPr/>
          </p:nvSpPr>
          <p:spPr>
            <a:xfrm>
              <a:off x="623" y="1382"/>
              <a:ext cx="345"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16426" name="Text Box 57"/>
            <p:cNvSpPr txBox="1"/>
            <p:nvPr/>
          </p:nvSpPr>
          <p:spPr>
            <a:xfrm>
              <a:off x="613" y="2100"/>
              <a:ext cx="345"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16427" name="Text Box 58"/>
            <p:cNvSpPr txBox="1"/>
            <p:nvPr/>
          </p:nvSpPr>
          <p:spPr>
            <a:xfrm>
              <a:off x="1164" y="492"/>
              <a:ext cx="82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+12V</a:t>
              </a:r>
              <a:endParaRPr lang="en-US" altLang="zh-CN" b="1" dirty="0">
                <a:latin typeface="Times New Roman" panose="02020603050405020304" pitchFamily="18" charset="0"/>
                <a:ea typeface="楷体_GB2312" pitchFamily="49" charset="-122"/>
              </a:endParaRPr>
            </a:p>
          </p:txBody>
        </p:sp>
      </p:grpSp>
      <p:sp>
        <p:nvSpPr>
          <p:cNvPr id="16410" name="Text Box 59"/>
          <p:cNvSpPr txBox="1"/>
          <p:nvPr/>
        </p:nvSpPr>
        <p:spPr>
          <a:xfrm>
            <a:off x="1338263" y="5383213"/>
            <a:ext cx="24003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800" b="1" dirty="0">
                <a:solidFill>
                  <a:srgbClr val="3399FF"/>
                </a:solidFill>
                <a:latin typeface="Times New Roman" panose="02020603050405020304" pitchFamily="18" charset="0"/>
              </a:rPr>
              <a:t>二极管与门</a:t>
            </a:r>
            <a:endParaRPr lang="zh-CN" altLang="en-US" sz="2800" b="1" dirty="0">
              <a:solidFill>
                <a:srgbClr val="3399FF"/>
              </a:solidFill>
              <a:latin typeface="Times New Roman" panose="02020603050405020304" pitchFamily="18" charset="0"/>
            </a:endParaRPr>
          </a:p>
        </p:txBody>
      </p:sp>
      <p:sp>
        <p:nvSpPr>
          <p:cNvPr id="16411" name="Text Box 60"/>
          <p:cNvSpPr txBox="1"/>
          <p:nvPr/>
        </p:nvSpPr>
        <p:spPr>
          <a:xfrm>
            <a:off x="1092200" y="650875"/>
            <a:ext cx="3694113"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4</a:t>
            </a:r>
            <a:r>
              <a:rPr lang="zh-CN" altLang="en-US" sz="2800" b="1" dirty="0">
                <a:latin typeface="Times New Roman" panose="02020603050405020304" pitchFamily="18" charset="0"/>
              </a:rPr>
              <a:t>、与非门</a:t>
            </a:r>
            <a:endParaRPr lang="zh-CN" altLang="en-US" sz="2800" b="1" dirty="0">
              <a:latin typeface="Times New Roman" panose="02020603050405020304" pitchFamily="18" charset="0"/>
            </a:endParaRPr>
          </a:p>
        </p:txBody>
      </p:sp>
      <p:sp>
        <p:nvSpPr>
          <p:cNvPr id="16412" name="Line 61"/>
          <p:cNvSpPr/>
          <p:nvPr/>
        </p:nvSpPr>
        <p:spPr>
          <a:xfrm>
            <a:off x="2995613" y="2179638"/>
            <a:ext cx="3097212" cy="0"/>
          </a:xfrm>
          <a:prstGeom prst="line">
            <a:avLst/>
          </a:prstGeom>
          <a:ln w="38100" cap="flat" cmpd="sng">
            <a:pattFill prst="wdDnDiag">
              <a:fgClr>
                <a:srgbClr val="FF3300"/>
              </a:fgClr>
              <a:bgClr>
                <a:srgbClr val="FFFFFF"/>
              </a:bgClr>
            </a:pattFill>
            <a:prstDash val="solid"/>
            <a:headEnd type="none" w="med" len="med"/>
            <a:tailEnd type="none" w="med" len="med"/>
          </a:ln>
        </p:spPr>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Group 2"/>
          <p:cNvGrpSpPr/>
          <p:nvPr/>
        </p:nvGrpSpPr>
        <p:grpSpPr>
          <a:xfrm>
            <a:off x="5429250" y="3344863"/>
            <a:ext cx="742950" cy="762000"/>
            <a:chOff x="1020" y="2412"/>
            <a:chExt cx="468" cy="480"/>
          </a:xfrm>
        </p:grpSpPr>
        <p:sp>
          <p:nvSpPr>
            <p:cNvPr id="17464" name="Line 3"/>
            <p:cNvSpPr/>
            <p:nvPr/>
          </p:nvSpPr>
          <p:spPr>
            <a:xfrm>
              <a:off x="1200" y="2472"/>
              <a:ext cx="0" cy="372"/>
            </a:xfrm>
            <a:prstGeom prst="line">
              <a:avLst/>
            </a:prstGeom>
            <a:ln w="38100" cap="flat" cmpd="sng">
              <a:solidFill>
                <a:schemeClr val="tx1"/>
              </a:solidFill>
              <a:prstDash val="solid"/>
              <a:headEnd type="none" w="med" len="med"/>
              <a:tailEnd type="none" w="sm" len="lg"/>
            </a:ln>
          </p:spPr>
        </p:sp>
        <p:sp>
          <p:nvSpPr>
            <p:cNvPr id="17465" name="Line 4"/>
            <p:cNvSpPr/>
            <p:nvPr/>
          </p:nvSpPr>
          <p:spPr>
            <a:xfrm>
              <a:off x="1188" y="2664"/>
              <a:ext cx="300" cy="228"/>
            </a:xfrm>
            <a:prstGeom prst="line">
              <a:avLst/>
            </a:prstGeom>
            <a:ln w="38100" cap="flat" cmpd="sng">
              <a:solidFill>
                <a:schemeClr val="tx1"/>
              </a:solidFill>
              <a:prstDash val="solid"/>
              <a:headEnd type="none" w="med" len="med"/>
              <a:tailEnd type="triangle" w="sm" len="lg"/>
            </a:ln>
          </p:spPr>
        </p:sp>
        <p:sp>
          <p:nvSpPr>
            <p:cNvPr id="17466" name="Line 5"/>
            <p:cNvSpPr/>
            <p:nvPr/>
          </p:nvSpPr>
          <p:spPr>
            <a:xfrm flipV="1">
              <a:off x="1188" y="2436"/>
              <a:ext cx="300" cy="228"/>
            </a:xfrm>
            <a:prstGeom prst="line">
              <a:avLst/>
            </a:prstGeom>
            <a:ln w="38100" cap="flat" cmpd="sng">
              <a:solidFill>
                <a:schemeClr val="tx1"/>
              </a:solidFill>
              <a:prstDash val="solid"/>
              <a:headEnd type="none" w="med" len="med"/>
              <a:tailEnd type="none" w="sm" len="lg"/>
            </a:ln>
          </p:spPr>
        </p:sp>
        <p:sp>
          <p:nvSpPr>
            <p:cNvPr id="17467" name="Oval 6"/>
            <p:cNvSpPr/>
            <p:nvPr/>
          </p:nvSpPr>
          <p:spPr>
            <a:xfrm>
              <a:off x="1416" y="2412"/>
              <a:ext cx="72" cy="84"/>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7468" name="Line 7"/>
            <p:cNvSpPr/>
            <p:nvPr/>
          </p:nvSpPr>
          <p:spPr>
            <a:xfrm flipH="1">
              <a:off x="1020" y="2664"/>
              <a:ext cx="168" cy="0"/>
            </a:xfrm>
            <a:prstGeom prst="line">
              <a:avLst/>
            </a:prstGeom>
            <a:ln w="38100" cap="flat" cmpd="sng">
              <a:solidFill>
                <a:schemeClr val="tx1"/>
              </a:solidFill>
              <a:prstDash val="solid"/>
              <a:headEnd type="none" w="med" len="med"/>
              <a:tailEnd type="none" w="sm" len="lg"/>
            </a:ln>
          </p:spPr>
        </p:sp>
      </p:grpSp>
      <p:sp>
        <p:nvSpPr>
          <p:cNvPr id="17411" name="Line 8"/>
          <p:cNvSpPr/>
          <p:nvPr/>
        </p:nvSpPr>
        <p:spPr>
          <a:xfrm>
            <a:off x="6115050" y="3402013"/>
            <a:ext cx="1962150" cy="0"/>
          </a:xfrm>
          <a:prstGeom prst="line">
            <a:avLst/>
          </a:prstGeom>
          <a:ln w="38100" cap="flat" cmpd="sng">
            <a:solidFill>
              <a:schemeClr val="tx1"/>
            </a:solidFill>
            <a:prstDash val="solid"/>
            <a:headEnd type="none" w="med" len="med"/>
            <a:tailEnd type="none" w="sm" len="lg"/>
          </a:ln>
        </p:spPr>
      </p:sp>
      <p:grpSp>
        <p:nvGrpSpPr>
          <p:cNvPr id="17412" name="Group 9"/>
          <p:cNvGrpSpPr/>
          <p:nvPr/>
        </p:nvGrpSpPr>
        <p:grpSpPr>
          <a:xfrm rot="5400000">
            <a:off x="6291263" y="2430463"/>
            <a:ext cx="1371600" cy="609600"/>
            <a:chOff x="1236" y="1638"/>
            <a:chExt cx="864" cy="384"/>
          </a:xfrm>
        </p:grpSpPr>
        <p:sp>
          <p:nvSpPr>
            <p:cNvPr id="17461" name="Line 10"/>
            <p:cNvSpPr/>
            <p:nvPr/>
          </p:nvSpPr>
          <p:spPr>
            <a:xfrm flipH="1">
              <a:off x="1488" y="1638"/>
              <a:ext cx="1" cy="384"/>
            </a:xfrm>
            <a:prstGeom prst="line">
              <a:avLst/>
            </a:prstGeom>
            <a:ln w="38100" cap="flat" cmpd="sng">
              <a:solidFill>
                <a:srgbClr val="FF3300"/>
              </a:solidFill>
              <a:prstDash val="solid"/>
              <a:headEnd type="none" w="med" len="med"/>
              <a:tailEnd type="none" w="sm" len="lg"/>
            </a:ln>
          </p:spPr>
        </p:sp>
        <p:sp>
          <p:nvSpPr>
            <p:cNvPr id="17462" name="AutoShape 11"/>
            <p:cNvSpPr/>
            <p:nvPr/>
          </p:nvSpPr>
          <p:spPr>
            <a:xfrm rot="-5400000" flipH="1">
              <a:off x="1446" y="1698"/>
              <a:ext cx="372" cy="264"/>
            </a:xfrm>
            <a:prstGeom prst="triangle">
              <a:avLst>
                <a:gd name="adj" fmla="val 50000"/>
              </a:avLst>
            </a:prstGeom>
            <a:noFill/>
            <a:ln w="38100" cap="flat" cmpd="sng">
              <a:solidFill>
                <a:srgbClr val="FF33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7463" name="Line 12"/>
            <p:cNvSpPr/>
            <p:nvPr/>
          </p:nvSpPr>
          <p:spPr>
            <a:xfrm>
              <a:off x="1236" y="1830"/>
              <a:ext cx="864" cy="1"/>
            </a:xfrm>
            <a:prstGeom prst="line">
              <a:avLst/>
            </a:prstGeom>
            <a:ln w="38100" cap="flat" cmpd="sng">
              <a:solidFill>
                <a:srgbClr val="FF3300"/>
              </a:solidFill>
              <a:prstDash val="solid"/>
              <a:headEnd type="none" w="med" len="med"/>
              <a:tailEnd type="none" w="sm" len="lg"/>
            </a:ln>
          </p:spPr>
        </p:sp>
      </p:grpSp>
      <p:sp>
        <p:nvSpPr>
          <p:cNvPr id="17413" name="Oval 13"/>
          <p:cNvSpPr/>
          <p:nvPr/>
        </p:nvSpPr>
        <p:spPr>
          <a:xfrm>
            <a:off x="6915150" y="3330575"/>
            <a:ext cx="114300" cy="133350"/>
          </a:xfrm>
          <a:prstGeom prst="ellipse">
            <a:avLst/>
          </a:prstGeom>
          <a:solidFill>
            <a:schemeClr val="tx2">
              <a:alpha val="0"/>
            </a:schemeClr>
          </a:solidFill>
          <a:ln w="38100" cap="flat" cmpd="sng">
            <a:solidFill>
              <a:srgbClr val="FF33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14" name="Oval 14"/>
          <p:cNvSpPr/>
          <p:nvPr/>
        </p:nvSpPr>
        <p:spPr>
          <a:xfrm>
            <a:off x="6881813" y="1858963"/>
            <a:ext cx="190500" cy="209550"/>
          </a:xfrm>
          <a:prstGeom prst="ellipse">
            <a:avLst/>
          </a:prstGeom>
          <a:noFill/>
          <a:ln w="38100" cap="flat" cmpd="sng">
            <a:solidFill>
              <a:srgbClr val="FF33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15" name="Line 15"/>
          <p:cNvSpPr/>
          <p:nvPr/>
        </p:nvSpPr>
        <p:spPr>
          <a:xfrm>
            <a:off x="5867400" y="5419725"/>
            <a:ext cx="552450" cy="0"/>
          </a:xfrm>
          <a:prstGeom prst="line">
            <a:avLst/>
          </a:prstGeom>
          <a:ln w="38100" cap="flat" cmpd="sng">
            <a:solidFill>
              <a:schemeClr val="tx1"/>
            </a:solidFill>
            <a:prstDash val="solid"/>
            <a:headEnd type="none" w="med" len="med"/>
            <a:tailEnd type="none" w="sm" len="lg"/>
          </a:ln>
        </p:spPr>
      </p:sp>
      <p:sp>
        <p:nvSpPr>
          <p:cNvPr id="17416" name="Line 16"/>
          <p:cNvSpPr/>
          <p:nvPr/>
        </p:nvSpPr>
        <p:spPr>
          <a:xfrm flipH="1">
            <a:off x="4403725" y="3727450"/>
            <a:ext cx="373063" cy="0"/>
          </a:xfrm>
          <a:prstGeom prst="line">
            <a:avLst/>
          </a:prstGeom>
          <a:ln w="38100" cap="flat" cmpd="sng">
            <a:solidFill>
              <a:schemeClr val="tx1"/>
            </a:solidFill>
            <a:prstDash val="solid"/>
            <a:headEnd type="none" w="med" len="med"/>
            <a:tailEnd type="none" w="sm" len="lg"/>
          </a:ln>
        </p:spPr>
      </p:sp>
      <p:sp>
        <p:nvSpPr>
          <p:cNvPr id="17417" name="Oval 17"/>
          <p:cNvSpPr/>
          <p:nvPr/>
        </p:nvSpPr>
        <p:spPr>
          <a:xfrm>
            <a:off x="4214813" y="3619500"/>
            <a:ext cx="190500" cy="2095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18" name="Oval 18"/>
          <p:cNvSpPr/>
          <p:nvPr/>
        </p:nvSpPr>
        <p:spPr>
          <a:xfrm>
            <a:off x="8096250" y="3271838"/>
            <a:ext cx="190500" cy="2095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19" name="Rectangle 19"/>
          <p:cNvSpPr/>
          <p:nvPr/>
        </p:nvSpPr>
        <p:spPr>
          <a:xfrm>
            <a:off x="6029325" y="2354263"/>
            <a:ext cx="190500" cy="64770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20" name="Line 20"/>
          <p:cNvSpPr/>
          <p:nvPr/>
        </p:nvSpPr>
        <p:spPr>
          <a:xfrm>
            <a:off x="6124575" y="3001963"/>
            <a:ext cx="0" cy="400050"/>
          </a:xfrm>
          <a:prstGeom prst="line">
            <a:avLst/>
          </a:prstGeom>
          <a:ln w="38100" cap="flat" cmpd="sng">
            <a:solidFill>
              <a:schemeClr val="tx1"/>
            </a:solidFill>
            <a:prstDash val="solid"/>
            <a:headEnd type="none" w="med" len="med"/>
            <a:tailEnd type="none" w="sm" len="lg"/>
          </a:ln>
        </p:spPr>
      </p:sp>
      <p:sp>
        <p:nvSpPr>
          <p:cNvPr id="17421" name="Line 21"/>
          <p:cNvSpPr/>
          <p:nvPr/>
        </p:nvSpPr>
        <p:spPr>
          <a:xfrm flipV="1">
            <a:off x="6124575" y="2030413"/>
            <a:ext cx="0" cy="323850"/>
          </a:xfrm>
          <a:prstGeom prst="line">
            <a:avLst/>
          </a:prstGeom>
          <a:ln w="38100" cap="flat" cmpd="sng">
            <a:solidFill>
              <a:schemeClr val="tx1"/>
            </a:solidFill>
            <a:prstDash val="solid"/>
            <a:headEnd type="none" w="med" len="med"/>
            <a:tailEnd type="none" w="sm" len="lg"/>
          </a:ln>
        </p:spPr>
      </p:sp>
      <p:sp>
        <p:nvSpPr>
          <p:cNvPr id="17422" name="Oval 22"/>
          <p:cNvSpPr/>
          <p:nvPr/>
        </p:nvSpPr>
        <p:spPr>
          <a:xfrm>
            <a:off x="6029325" y="1820863"/>
            <a:ext cx="190500" cy="2095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23" name="Text Box 23"/>
          <p:cNvSpPr txBox="1"/>
          <p:nvPr/>
        </p:nvSpPr>
        <p:spPr>
          <a:xfrm>
            <a:off x="5489575" y="2487613"/>
            <a:ext cx="5969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17424" name="Text Box 24"/>
          <p:cNvSpPr txBox="1"/>
          <p:nvPr/>
        </p:nvSpPr>
        <p:spPr>
          <a:xfrm>
            <a:off x="7437438" y="2471738"/>
            <a:ext cx="477837"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3300"/>
                </a:solidFill>
                <a:latin typeface="Times New Roman" panose="02020603050405020304" pitchFamily="18" charset="0"/>
                <a:ea typeface="楷体_GB2312" pitchFamily="49" charset="-122"/>
              </a:rPr>
              <a:t>D</a:t>
            </a:r>
            <a:endParaRPr lang="en-US" altLang="zh-CN" b="1" dirty="0">
              <a:solidFill>
                <a:srgbClr val="FF3300"/>
              </a:solidFill>
              <a:latin typeface="Times New Roman" panose="02020603050405020304" pitchFamily="18" charset="0"/>
              <a:ea typeface="楷体_GB2312" pitchFamily="49" charset="-122"/>
            </a:endParaRPr>
          </a:p>
        </p:txBody>
      </p:sp>
      <p:sp>
        <p:nvSpPr>
          <p:cNvPr id="17425" name="Rectangle 25"/>
          <p:cNvSpPr/>
          <p:nvPr/>
        </p:nvSpPr>
        <p:spPr>
          <a:xfrm rot="5400000">
            <a:off x="5008563" y="3408363"/>
            <a:ext cx="190500" cy="647700"/>
          </a:xfrm>
          <a:prstGeom prst="rect">
            <a:avLst/>
          </a:prstGeom>
          <a:noFill/>
          <a:ln w="38100" cap="flat" cmpd="sng">
            <a:solidFill>
              <a:schemeClr val="tx1"/>
            </a:solidFill>
            <a:prstDash val="solid"/>
            <a:miter/>
            <a:headEnd type="none" w="med" len="med"/>
            <a:tailEnd type="none" w="sm" len="lg"/>
          </a:ln>
        </p:spPr>
        <p:txBody>
          <a:bodyPr rot="10800000" vert="eaVert"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26" name="Text Box 26"/>
          <p:cNvSpPr txBox="1"/>
          <p:nvPr/>
        </p:nvSpPr>
        <p:spPr>
          <a:xfrm>
            <a:off x="4899025" y="3122613"/>
            <a:ext cx="5969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17427" name="Text Box 27"/>
          <p:cNvSpPr txBox="1"/>
          <p:nvPr/>
        </p:nvSpPr>
        <p:spPr>
          <a:xfrm>
            <a:off x="4113213" y="3063875"/>
            <a:ext cx="461962"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17428" name="Text Box 28"/>
          <p:cNvSpPr txBox="1"/>
          <p:nvPr/>
        </p:nvSpPr>
        <p:spPr>
          <a:xfrm>
            <a:off x="8008938" y="2747963"/>
            <a:ext cx="606425"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17429" name="Text Box 29"/>
          <p:cNvSpPr txBox="1"/>
          <p:nvPr/>
        </p:nvSpPr>
        <p:spPr>
          <a:xfrm>
            <a:off x="5411788" y="1290638"/>
            <a:ext cx="1139825"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+12V</a:t>
            </a:r>
            <a:endParaRPr lang="en-US" altLang="zh-CN" sz="2800" b="1" dirty="0">
              <a:latin typeface="Times New Roman" panose="02020603050405020304" pitchFamily="18" charset="0"/>
              <a:ea typeface="楷体_GB2312" pitchFamily="49" charset="-122"/>
            </a:endParaRPr>
          </a:p>
        </p:txBody>
      </p:sp>
      <p:sp>
        <p:nvSpPr>
          <p:cNvPr id="17430" name="Text Box 30"/>
          <p:cNvSpPr txBox="1"/>
          <p:nvPr/>
        </p:nvSpPr>
        <p:spPr>
          <a:xfrm>
            <a:off x="6492875" y="1276350"/>
            <a:ext cx="1139825"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3300"/>
                </a:solidFill>
                <a:latin typeface="Times New Roman" panose="02020603050405020304" pitchFamily="18" charset="0"/>
                <a:ea typeface="楷体_GB2312" pitchFamily="49" charset="-122"/>
              </a:rPr>
              <a:t>+3V</a:t>
            </a:r>
            <a:endParaRPr lang="en-US" altLang="zh-CN" sz="2800" b="1" dirty="0">
              <a:solidFill>
                <a:srgbClr val="FF3300"/>
              </a:solidFill>
              <a:latin typeface="Times New Roman" panose="02020603050405020304" pitchFamily="18" charset="0"/>
              <a:ea typeface="楷体_GB2312" pitchFamily="49" charset="-122"/>
            </a:endParaRPr>
          </a:p>
        </p:txBody>
      </p:sp>
      <p:sp>
        <p:nvSpPr>
          <p:cNvPr id="17431" name="Text Box 31"/>
          <p:cNvSpPr txBox="1"/>
          <p:nvPr/>
        </p:nvSpPr>
        <p:spPr>
          <a:xfrm>
            <a:off x="5619750" y="5486400"/>
            <a:ext cx="24384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800" b="1" dirty="0">
                <a:latin typeface="Times New Roman" panose="02020603050405020304" pitchFamily="18" charset="0"/>
              </a:rPr>
              <a:t>三极管非门</a:t>
            </a:r>
            <a:endParaRPr lang="zh-CN" altLang="en-US" sz="2800" b="1" dirty="0">
              <a:latin typeface="Times New Roman" panose="02020603050405020304" pitchFamily="18" charset="0"/>
            </a:endParaRPr>
          </a:p>
        </p:txBody>
      </p:sp>
      <p:grpSp>
        <p:nvGrpSpPr>
          <p:cNvPr id="17432" name="Group 32"/>
          <p:cNvGrpSpPr/>
          <p:nvPr/>
        </p:nvGrpSpPr>
        <p:grpSpPr>
          <a:xfrm>
            <a:off x="1547813" y="2322513"/>
            <a:ext cx="1544637" cy="609600"/>
            <a:chOff x="1127" y="1638"/>
            <a:chExt cx="973" cy="384"/>
          </a:xfrm>
        </p:grpSpPr>
        <p:grpSp>
          <p:nvGrpSpPr>
            <p:cNvPr id="17456" name="Group 33"/>
            <p:cNvGrpSpPr/>
            <p:nvPr/>
          </p:nvGrpSpPr>
          <p:grpSpPr>
            <a:xfrm>
              <a:off x="1236" y="1638"/>
              <a:ext cx="864" cy="384"/>
              <a:chOff x="1236" y="1638"/>
              <a:chExt cx="864" cy="384"/>
            </a:xfrm>
          </p:grpSpPr>
          <p:sp>
            <p:nvSpPr>
              <p:cNvPr id="17458" name="Line 34"/>
              <p:cNvSpPr/>
              <p:nvPr/>
            </p:nvSpPr>
            <p:spPr>
              <a:xfrm flipH="1">
                <a:off x="1488" y="1638"/>
                <a:ext cx="1" cy="384"/>
              </a:xfrm>
              <a:prstGeom prst="line">
                <a:avLst/>
              </a:prstGeom>
              <a:ln w="38100" cap="flat" cmpd="sng">
                <a:solidFill>
                  <a:srgbClr val="3399FF"/>
                </a:solidFill>
                <a:prstDash val="solid"/>
                <a:headEnd type="none" w="med" len="med"/>
                <a:tailEnd type="none" w="sm" len="lg"/>
              </a:ln>
            </p:spPr>
          </p:sp>
          <p:sp>
            <p:nvSpPr>
              <p:cNvPr id="17459" name="AutoShape 35"/>
              <p:cNvSpPr/>
              <p:nvPr/>
            </p:nvSpPr>
            <p:spPr>
              <a:xfrm rot="-5400000" flipH="1">
                <a:off x="1446" y="1698"/>
                <a:ext cx="372" cy="264"/>
              </a:xfrm>
              <a:prstGeom prst="triangle">
                <a:avLst>
                  <a:gd name="adj" fmla="val 50000"/>
                </a:avLst>
              </a:prstGeom>
              <a:noFill/>
              <a:ln w="38100" cap="flat" cmpd="sng">
                <a:solidFill>
                  <a:srgbClr val="3399FF"/>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7460" name="Line 36"/>
              <p:cNvSpPr/>
              <p:nvPr/>
            </p:nvSpPr>
            <p:spPr>
              <a:xfrm>
                <a:off x="1236" y="1830"/>
                <a:ext cx="864" cy="1"/>
              </a:xfrm>
              <a:prstGeom prst="line">
                <a:avLst/>
              </a:prstGeom>
              <a:ln w="38100" cap="flat" cmpd="sng">
                <a:solidFill>
                  <a:srgbClr val="3399FF"/>
                </a:solidFill>
                <a:prstDash val="solid"/>
                <a:headEnd type="none" w="med" len="med"/>
                <a:tailEnd type="none" w="sm" len="lg"/>
              </a:ln>
            </p:spPr>
          </p:sp>
        </p:grpSp>
        <p:sp>
          <p:nvSpPr>
            <p:cNvPr id="17457" name="Oval 37"/>
            <p:cNvSpPr/>
            <p:nvPr/>
          </p:nvSpPr>
          <p:spPr>
            <a:xfrm>
              <a:off x="1127" y="1769"/>
              <a:ext cx="109" cy="100"/>
            </a:xfrm>
            <a:prstGeom prst="ellipse">
              <a:avLst/>
            </a:prstGeom>
            <a:no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17433" name="Line 38"/>
          <p:cNvSpPr/>
          <p:nvPr/>
        </p:nvSpPr>
        <p:spPr>
          <a:xfrm>
            <a:off x="3008313" y="3717925"/>
            <a:ext cx="1239837" cy="0"/>
          </a:xfrm>
          <a:prstGeom prst="line">
            <a:avLst/>
          </a:prstGeom>
          <a:ln w="38100" cap="flat" cmpd="sng">
            <a:solidFill>
              <a:srgbClr val="3399FF"/>
            </a:solidFill>
            <a:prstDash val="solid"/>
            <a:headEnd type="none" w="med" len="med"/>
            <a:tailEnd type="none" w="sm" len="lg"/>
          </a:ln>
        </p:spPr>
      </p:sp>
      <p:grpSp>
        <p:nvGrpSpPr>
          <p:cNvPr id="17434" name="Group 39"/>
          <p:cNvGrpSpPr/>
          <p:nvPr/>
        </p:nvGrpSpPr>
        <p:grpSpPr>
          <a:xfrm>
            <a:off x="1506538" y="3422650"/>
            <a:ext cx="1544637" cy="609600"/>
            <a:chOff x="1127" y="1638"/>
            <a:chExt cx="973" cy="384"/>
          </a:xfrm>
        </p:grpSpPr>
        <p:grpSp>
          <p:nvGrpSpPr>
            <p:cNvPr id="17451" name="Group 40"/>
            <p:cNvGrpSpPr/>
            <p:nvPr/>
          </p:nvGrpSpPr>
          <p:grpSpPr>
            <a:xfrm>
              <a:off x="1236" y="1638"/>
              <a:ext cx="864" cy="384"/>
              <a:chOff x="1236" y="1638"/>
              <a:chExt cx="864" cy="384"/>
            </a:xfrm>
          </p:grpSpPr>
          <p:sp>
            <p:nvSpPr>
              <p:cNvPr id="17453" name="Line 41"/>
              <p:cNvSpPr/>
              <p:nvPr/>
            </p:nvSpPr>
            <p:spPr>
              <a:xfrm flipH="1">
                <a:off x="1488" y="1638"/>
                <a:ext cx="1" cy="384"/>
              </a:xfrm>
              <a:prstGeom prst="line">
                <a:avLst/>
              </a:prstGeom>
              <a:ln w="38100" cap="flat" cmpd="sng">
                <a:solidFill>
                  <a:srgbClr val="3399FF"/>
                </a:solidFill>
                <a:prstDash val="solid"/>
                <a:headEnd type="none" w="med" len="med"/>
                <a:tailEnd type="none" w="sm" len="lg"/>
              </a:ln>
            </p:spPr>
          </p:sp>
          <p:sp>
            <p:nvSpPr>
              <p:cNvPr id="17454" name="AutoShape 42"/>
              <p:cNvSpPr/>
              <p:nvPr/>
            </p:nvSpPr>
            <p:spPr>
              <a:xfrm rot="-5400000" flipH="1">
                <a:off x="1446" y="1698"/>
                <a:ext cx="372" cy="264"/>
              </a:xfrm>
              <a:prstGeom prst="triangle">
                <a:avLst>
                  <a:gd name="adj" fmla="val 50000"/>
                </a:avLst>
              </a:prstGeom>
              <a:noFill/>
              <a:ln w="38100" cap="flat" cmpd="sng">
                <a:solidFill>
                  <a:srgbClr val="3399FF"/>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7455" name="Line 43"/>
              <p:cNvSpPr/>
              <p:nvPr/>
            </p:nvSpPr>
            <p:spPr>
              <a:xfrm>
                <a:off x="1236" y="1830"/>
                <a:ext cx="864" cy="1"/>
              </a:xfrm>
              <a:prstGeom prst="line">
                <a:avLst/>
              </a:prstGeom>
              <a:ln w="38100" cap="flat" cmpd="sng">
                <a:solidFill>
                  <a:srgbClr val="3399FF"/>
                </a:solidFill>
                <a:prstDash val="solid"/>
                <a:headEnd type="none" w="med" len="med"/>
                <a:tailEnd type="none" w="sm" len="lg"/>
              </a:ln>
            </p:spPr>
          </p:sp>
        </p:grpSp>
        <p:sp>
          <p:nvSpPr>
            <p:cNvPr id="17452" name="Oval 44"/>
            <p:cNvSpPr/>
            <p:nvPr/>
          </p:nvSpPr>
          <p:spPr>
            <a:xfrm>
              <a:off x="1127" y="1769"/>
              <a:ext cx="109" cy="100"/>
            </a:xfrm>
            <a:prstGeom prst="ellipse">
              <a:avLst/>
            </a:prstGeom>
            <a:no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17435" name="Line 45"/>
          <p:cNvSpPr/>
          <p:nvPr/>
        </p:nvSpPr>
        <p:spPr>
          <a:xfrm flipV="1">
            <a:off x="3059113" y="2611438"/>
            <a:ext cx="0" cy="1511300"/>
          </a:xfrm>
          <a:prstGeom prst="line">
            <a:avLst/>
          </a:prstGeom>
          <a:ln w="38100" cap="flat" cmpd="sng">
            <a:solidFill>
              <a:srgbClr val="3399FF"/>
            </a:solidFill>
            <a:prstDash val="solid"/>
            <a:headEnd type="none" w="med" len="med"/>
            <a:tailEnd type="none" w="sm" len="lg"/>
          </a:ln>
        </p:spPr>
      </p:sp>
      <p:sp>
        <p:nvSpPr>
          <p:cNvPr id="17436" name="Rectangle 46"/>
          <p:cNvSpPr/>
          <p:nvPr/>
        </p:nvSpPr>
        <p:spPr>
          <a:xfrm>
            <a:off x="2916238" y="4122738"/>
            <a:ext cx="260350" cy="803275"/>
          </a:xfrm>
          <a:prstGeom prst="rect">
            <a:avLst/>
          </a:prstGeom>
          <a:noFill/>
          <a:ln w="38100" cap="flat" cmpd="sng">
            <a:solidFill>
              <a:srgbClr val="3399FF"/>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37" name="Line 47"/>
          <p:cNvSpPr/>
          <p:nvPr/>
        </p:nvSpPr>
        <p:spPr>
          <a:xfrm flipV="1">
            <a:off x="3059113" y="4914900"/>
            <a:ext cx="0" cy="144463"/>
          </a:xfrm>
          <a:prstGeom prst="line">
            <a:avLst/>
          </a:prstGeom>
          <a:ln w="38100" cap="flat" cmpd="sng">
            <a:solidFill>
              <a:srgbClr val="3399FF"/>
            </a:solidFill>
            <a:prstDash val="solid"/>
            <a:headEnd type="none" w="med" len="med"/>
            <a:tailEnd type="none" w="sm" len="lg"/>
          </a:ln>
        </p:spPr>
      </p:sp>
      <p:sp>
        <p:nvSpPr>
          <p:cNvPr id="17438" name="Oval 48"/>
          <p:cNvSpPr/>
          <p:nvPr/>
        </p:nvSpPr>
        <p:spPr>
          <a:xfrm>
            <a:off x="3011488" y="3683000"/>
            <a:ext cx="74612" cy="74613"/>
          </a:xfrm>
          <a:prstGeom prst="ellipse">
            <a:avLst/>
          </a:prstGeom>
          <a:solidFill>
            <a:schemeClr val="tx2"/>
          </a:solid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39" name="Oval 49"/>
          <p:cNvSpPr/>
          <p:nvPr/>
        </p:nvSpPr>
        <p:spPr>
          <a:xfrm>
            <a:off x="4229100" y="3633788"/>
            <a:ext cx="158750" cy="173037"/>
          </a:xfrm>
          <a:prstGeom prst="ellipse">
            <a:avLst/>
          </a:prstGeom>
          <a:no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40" name="Text Box 50"/>
          <p:cNvSpPr txBox="1"/>
          <p:nvPr/>
        </p:nvSpPr>
        <p:spPr>
          <a:xfrm>
            <a:off x="4102100" y="3060700"/>
            <a:ext cx="4762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17441" name="Text Box 51"/>
          <p:cNvSpPr txBox="1"/>
          <p:nvPr/>
        </p:nvSpPr>
        <p:spPr>
          <a:xfrm>
            <a:off x="2093913" y="2854325"/>
            <a:ext cx="6350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17442" name="Text Box 52"/>
          <p:cNvSpPr txBox="1"/>
          <p:nvPr/>
        </p:nvSpPr>
        <p:spPr>
          <a:xfrm>
            <a:off x="2079625" y="3992563"/>
            <a:ext cx="6350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17443" name="Text Box 53"/>
          <p:cNvSpPr txBox="1"/>
          <p:nvPr/>
        </p:nvSpPr>
        <p:spPr>
          <a:xfrm>
            <a:off x="971550" y="2322513"/>
            <a:ext cx="547688"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17444" name="Text Box 54"/>
          <p:cNvSpPr txBox="1"/>
          <p:nvPr/>
        </p:nvSpPr>
        <p:spPr>
          <a:xfrm>
            <a:off x="971550" y="3403600"/>
            <a:ext cx="547688"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17445" name="Text Box 55"/>
          <p:cNvSpPr txBox="1"/>
          <p:nvPr/>
        </p:nvSpPr>
        <p:spPr>
          <a:xfrm>
            <a:off x="3203575" y="4195763"/>
            <a:ext cx="576263"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endParaRPr lang="en-US" altLang="zh-CN" sz="2800" b="1" dirty="0">
              <a:latin typeface="Times New Roman" panose="02020603050405020304" pitchFamily="18" charset="0"/>
              <a:ea typeface="楷体_GB2312" pitchFamily="49" charset="-122"/>
            </a:endParaRPr>
          </a:p>
        </p:txBody>
      </p:sp>
      <p:sp>
        <p:nvSpPr>
          <p:cNvPr id="17446" name="Text Box 56"/>
          <p:cNvSpPr txBox="1"/>
          <p:nvPr/>
        </p:nvSpPr>
        <p:spPr>
          <a:xfrm>
            <a:off x="1476375" y="5491163"/>
            <a:ext cx="24003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800" b="1" dirty="0">
                <a:solidFill>
                  <a:srgbClr val="3399FF"/>
                </a:solidFill>
                <a:latin typeface="Times New Roman" panose="02020603050405020304" pitchFamily="18" charset="0"/>
              </a:rPr>
              <a:t>二极管或门</a:t>
            </a:r>
            <a:endParaRPr lang="zh-CN" altLang="en-US" sz="2800" b="1" dirty="0">
              <a:solidFill>
                <a:srgbClr val="3399FF"/>
              </a:solidFill>
              <a:latin typeface="Times New Roman" panose="02020603050405020304" pitchFamily="18" charset="0"/>
            </a:endParaRPr>
          </a:p>
        </p:txBody>
      </p:sp>
      <p:sp>
        <p:nvSpPr>
          <p:cNvPr id="17447" name="Text Box 57"/>
          <p:cNvSpPr txBox="1"/>
          <p:nvPr/>
        </p:nvSpPr>
        <p:spPr>
          <a:xfrm>
            <a:off x="766763" y="650875"/>
            <a:ext cx="3306762"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5</a:t>
            </a:r>
            <a:r>
              <a:rPr lang="zh-CN" altLang="en-US" sz="2800" b="1" dirty="0">
                <a:latin typeface="Times New Roman" panose="02020603050405020304" pitchFamily="18" charset="0"/>
              </a:rPr>
              <a:t>、或非门</a:t>
            </a:r>
            <a:endParaRPr lang="zh-CN" altLang="en-US" sz="2800" b="1" dirty="0">
              <a:latin typeface="Times New Roman" panose="02020603050405020304" pitchFamily="18" charset="0"/>
            </a:endParaRPr>
          </a:p>
        </p:txBody>
      </p:sp>
      <p:sp>
        <p:nvSpPr>
          <p:cNvPr id="17448" name="Line 58"/>
          <p:cNvSpPr/>
          <p:nvPr/>
        </p:nvSpPr>
        <p:spPr>
          <a:xfrm>
            <a:off x="3059113" y="5059363"/>
            <a:ext cx="3097212" cy="0"/>
          </a:xfrm>
          <a:prstGeom prst="line">
            <a:avLst/>
          </a:prstGeom>
          <a:ln w="38100" cap="flat" cmpd="sng">
            <a:solidFill>
              <a:srgbClr val="3399FF"/>
            </a:solidFill>
            <a:prstDash val="solid"/>
            <a:headEnd type="none" w="med" len="med"/>
            <a:tailEnd type="none" w="med" len="med"/>
          </a:ln>
        </p:spPr>
      </p:sp>
      <p:sp>
        <p:nvSpPr>
          <p:cNvPr id="17449" name="Oval 59"/>
          <p:cNvSpPr/>
          <p:nvPr/>
        </p:nvSpPr>
        <p:spPr>
          <a:xfrm>
            <a:off x="6065838" y="4972050"/>
            <a:ext cx="114300" cy="133350"/>
          </a:xfrm>
          <a:prstGeom prst="ellipse">
            <a:avLst/>
          </a:prstGeom>
          <a:solidFill>
            <a:schemeClr val="tx2">
              <a:alpha val="0"/>
            </a:schemeClr>
          </a:solidFill>
          <a:ln w="38100" cap="flat" cmpd="sng">
            <a:solidFill>
              <a:srgbClr val="3399FF"/>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17450" name="Line 60"/>
          <p:cNvSpPr/>
          <p:nvPr/>
        </p:nvSpPr>
        <p:spPr>
          <a:xfrm>
            <a:off x="6118225" y="4051300"/>
            <a:ext cx="0" cy="1368425"/>
          </a:xfrm>
          <a:prstGeom prst="line">
            <a:avLst/>
          </a:prstGeom>
          <a:ln w="38100" cap="flat" cmpd="sng">
            <a:solidFill>
              <a:schemeClr val="tx1"/>
            </a:solidFill>
            <a:prstDash val="solid"/>
            <a:headEnd type="none" w="med" len="med"/>
            <a:tailEnd type="none" w="med" len="med"/>
          </a:ln>
        </p:spPr>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2"/>
          <p:cNvSpPr txBox="1"/>
          <p:nvPr/>
        </p:nvSpPr>
        <p:spPr>
          <a:xfrm>
            <a:off x="6753225" y="4767263"/>
            <a:ext cx="385763" cy="420687"/>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R</a:t>
            </a:r>
            <a:endParaRPr lang="en-US" altLang="zh-CN" sz="4800" i="1" dirty="0">
              <a:latin typeface="Times New Roman" panose="02020603050405020304" pitchFamily="18" charset="0"/>
            </a:endParaRPr>
          </a:p>
        </p:txBody>
      </p:sp>
      <p:sp>
        <p:nvSpPr>
          <p:cNvPr id="18435" name="Text Box 6"/>
          <p:cNvSpPr txBox="1"/>
          <p:nvPr/>
        </p:nvSpPr>
        <p:spPr>
          <a:xfrm>
            <a:off x="2044700" y="2424113"/>
            <a:ext cx="385763" cy="422275"/>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R</a:t>
            </a:r>
            <a:endParaRPr lang="en-US" altLang="zh-CN" sz="4800" i="1" dirty="0">
              <a:latin typeface="Times New Roman" panose="02020603050405020304" pitchFamily="18" charset="0"/>
            </a:endParaRPr>
          </a:p>
        </p:txBody>
      </p:sp>
      <p:sp>
        <p:nvSpPr>
          <p:cNvPr id="18436" name="Text Box 7"/>
          <p:cNvSpPr txBox="1"/>
          <p:nvPr/>
        </p:nvSpPr>
        <p:spPr>
          <a:xfrm>
            <a:off x="5818188" y="2452688"/>
            <a:ext cx="385762" cy="420687"/>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R</a:t>
            </a:r>
            <a:endParaRPr lang="en-US" altLang="zh-CN" sz="4800" i="1" dirty="0">
              <a:latin typeface="Times New Roman" panose="02020603050405020304" pitchFamily="18" charset="0"/>
            </a:endParaRPr>
          </a:p>
        </p:txBody>
      </p:sp>
      <p:sp>
        <p:nvSpPr>
          <p:cNvPr id="18437" name="Text Box 8"/>
          <p:cNvSpPr txBox="1"/>
          <p:nvPr/>
        </p:nvSpPr>
        <p:spPr>
          <a:xfrm>
            <a:off x="5373688" y="2444750"/>
            <a:ext cx="385762" cy="420688"/>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R</a:t>
            </a:r>
            <a:endParaRPr lang="en-US" altLang="zh-CN" sz="4800" i="1" dirty="0">
              <a:latin typeface="Times New Roman" panose="02020603050405020304" pitchFamily="18" charset="0"/>
            </a:endParaRPr>
          </a:p>
        </p:txBody>
      </p:sp>
      <p:sp>
        <p:nvSpPr>
          <p:cNvPr id="18438" name="Line 9"/>
          <p:cNvSpPr/>
          <p:nvPr/>
        </p:nvSpPr>
        <p:spPr>
          <a:xfrm>
            <a:off x="1001713" y="4311650"/>
            <a:ext cx="577850" cy="0"/>
          </a:xfrm>
          <a:prstGeom prst="line">
            <a:avLst/>
          </a:prstGeom>
          <a:ln w="38100" cap="flat" cmpd="sng">
            <a:solidFill>
              <a:srgbClr val="000000"/>
            </a:solidFill>
            <a:prstDash val="solid"/>
            <a:headEnd type="none" w="med" len="med"/>
            <a:tailEnd type="none" w="med" len="med"/>
          </a:ln>
        </p:spPr>
      </p:sp>
      <p:sp>
        <p:nvSpPr>
          <p:cNvPr id="18439" name="AutoShape 10"/>
          <p:cNvSpPr/>
          <p:nvPr/>
        </p:nvSpPr>
        <p:spPr>
          <a:xfrm rot="-5400000">
            <a:off x="1603375" y="4210050"/>
            <a:ext cx="296863" cy="182563"/>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40" name="Line 11"/>
          <p:cNvSpPr/>
          <p:nvPr/>
        </p:nvSpPr>
        <p:spPr>
          <a:xfrm rot="-10800000" flipH="1">
            <a:off x="1830388" y="4310063"/>
            <a:ext cx="950912" cy="0"/>
          </a:xfrm>
          <a:prstGeom prst="line">
            <a:avLst/>
          </a:prstGeom>
          <a:ln w="38100" cap="flat" cmpd="sng">
            <a:solidFill>
              <a:srgbClr val="000000"/>
            </a:solidFill>
            <a:prstDash val="solid"/>
            <a:headEnd type="none" w="med" len="med"/>
            <a:tailEnd type="none" w="med" len="med"/>
          </a:ln>
        </p:spPr>
      </p:sp>
      <p:sp>
        <p:nvSpPr>
          <p:cNvPr id="18441" name="Line 12"/>
          <p:cNvSpPr/>
          <p:nvPr/>
        </p:nvSpPr>
        <p:spPr>
          <a:xfrm rot="10800000">
            <a:off x="1579563" y="4310063"/>
            <a:ext cx="68262" cy="0"/>
          </a:xfrm>
          <a:prstGeom prst="line">
            <a:avLst/>
          </a:prstGeom>
          <a:ln w="38100" cap="flat" cmpd="sng">
            <a:solidFill>
              <a:srgbClr val="000000"/>
            </a:solidFill>
            <a:prstDash val="solid"/>
            <a:headEnd type="none" w="med" len="med"/>
            <a:tailEnd type="none" w="med" len="med"/>
          </a:ln>
        </p:spPr>
      </p:sp>
      <p:sp>
        <p:nvSpPr>
          <p:cNvPr id="18442" name="Line 13"/>
          <p:cNvSpPr/>
          <p:nvPr/>
        </p:nvSpPr>
        <p:spPr>
          <a:xfrm rot="10800000">
            <a:off x="1647825" y="4152900"/>
            <a:ext cx="0" cy="306388"/>
          </a:xfrm>
          <a:prstGeom prst="line">
            <a:avLst/>
          </a:prstGeom>
          <a:ln w="38100" cap="flat" cmpd="sng">
            <a:solidFill>
              <a:srgbClr val="000000"/>
            </a:solidFill>
            <a:prstDash val="solid"/>
            <a:headEnd type="none" w="med" len="med"/>
            <a:tailEnd type="none" w="med" len="med"/>
          </a:ln>
        </p:spPr>
      </p:sp>
      <p:sp>
        <p:nvSpPr>
          <p:cNvPr id="18443" name="Line 14"/>
          <p:cNvSpPr/>
          <p:nvPr/>
        </p:nvSpPr>
        <p:spPr>
          <a:xfrm>
            <a:off x="1014413" y="4922838"/>
            <a:ext cx="577850" cy="0"/>
          </a:xfrm>
          <a:prstGeom prst="line">
            <a:avLst/>
          </a:prstGeom>
          <a:ln w="38100" cap="flat" cmpd="sng">
            <a:solidFill>
              <a:srgbClr val="000000"/>
            </a:solidFill>
            <a:prstDash val="solid"/>
            <a:headEnd type="none" w="med" len="med"/>
            <a:tailEnd type="none" w="med" len="med"/>
          </a:ln>
        </p:spPr>
      </p:sp>
      <p:grpSp>
        <p:nvGrpSpPr>
          <p:cNvPr id="18444" name="Group 15"/>
          <p:cNvGrpSpPr/>
          <p:nvPr/>
        </p:nvGrpSpPr>
        <p:grpSpPr>
          <a:xfrm>
            <a:off x="1592263" y="4767263"/>
            <a:ext cx="365125" cy="306387"/>
            <a:chOff x="8999" y="11735"/>
            <a:chExt cx="340" cy="227"/>
          </a:xfrm>
        </p:grpSpPr>
        <p:sp>
          <p:nvSpPr>
            <p:cNvPr id="18553" name="AutoShape 16"/>
            <p:cNvSpPr/>
            <p:nvPr/>
          </p:nvSpPr>
          <p:spPr>
            <a:xfrm rot="-5400000">
              <a:off x="9050" y="11761"/>
              <a:ext cx="220" cy="170"/>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54" name="Line 17"/>
            <p:cNvSpPr/>
            <p:nvPr/>
          </p:nvSpPr>
          <p:spPr>
            <a:xfrm rot="-10800000" flipH="1">
              <a:off x="9233" y="11852"/>
              <a:ext cx="106" cy="0"/>
            </a:xfrm>
            <a:prstGeom prst="line">
              <a:avLst/>
            </a:prstGeom>
            <a:ln w="38100" cap="flat" cmpd="sng">
              <a:solidFill>
                <a:srgbClr val="000000"/>
              </a:solidFill>
              <a:prstDash val="solid"/>
              <a:headEnd type="none" w="med" len="med"/>
              <a:tailEnd type="none" w="med" len="med"/>
            </a:ln>
          </p:spPr>
        </p:sp>
        <p:sp>
          <p:nvSpPr>
            <p:cNvPr id="18555" name="Line 18"/>
            <p:cNvSpPr/>
            <p:nvPr/>
          </p:nvSpPr>
          <p:spPr>
            <a:xfrm rot="10800000">
              <a:off x="8999" y="11852"/>
              <a:ext cx="64" cy="0"/>
            </a:xfrm>
            <a:prstGeom prst="line">
              <a:avLst/>
            </a:prstGeom>
            <a:ln w="38100" cap="flat" cmpd="sng">
              <a:solidFill>
                <a:srgbClr val="000000"/>
              </a:solidFill>
              <a:prstDash val="solid"/>
              <a:headEnd type="none" w="med" len="med"/>
              <a:tailEnd type="none" w="med" len="med"/>
            </a:ln>
          </p:spPr>
        </p:sp>
        <p:sp>
          <p:nvSpPr>
            <p:cNvPr id="18556" name="Line 19"/>
            <p:cNvSpPr/>
            <p:nvPr/>
          </p:nvSpPr>
          <p:spPr>
            <a:xfrm rot="10800000">
              <a:off x="9063" y="11735"/>
              <a:ext cx="0" cy="227"/>
            </a:xfrm>
            <a:prstGeom prst="line">
              <a:avLst/>
            </a:prstGeom>
            <a:ln w="38100" cap="flat" cmpd="sng">
              <a:solidFill>
                <a:srgbClr val="000000"/>
              </a:solidFill>
              <a:prstDash val="solid"/>
              <a:headEnd type="none" w="med" len="med"/>
              <a:tailEnd type="none" w="med" len="med"/>
            </a:ln>
          </p:spPr>
        </p:sp>
      </p:grpSp>
      <p:sp>
        <p:nvSpPr>
          <p:cNvPr id="18445" name="Line 20"/>
          <p:cNvSpPr/>
          <p:nvPr/>
        </p:nvSpPr>
        <p:spPr>
          <a:xfrm>
            <a:off x="1965325" y="4922838"/>
            <a:ext cx="385763" cy="0"/>
          </a:xfrm>
          <a:prstGeom prst="line">
            <a:avLst/>
          </a:prstGeom>
          <a:ln w="38100" cap="flat" cmpd="sng">
            <a:solidFill>
              <a:srgbClr val="000000"/>
            </a:solidFill>
            <a:prstDash val="solid"/>
            <a:headEnd type="none" w="med" len="med"/>
            <a:tailEnd type="none" w="med" len="med"/>
          </a:ln>
        </p:spPr>
      </p:sp>
      <p:sp>
        <p:nvSpPr>
          <p:cNvPr id="18446" name="Line 21"/>
          <p:cNvSpPr/>
          <p:nvPr/>
        </p:nvSpPr>
        <p:spPr>
          <a:xfrm flipV="1">
            <a:off x="2351088" y="4079875"/>
            <a:ext cx="0" cy="842963"/>
          </a:xfrm>
          <a:prstGeom prst="line">
            <a:avLst/>
          </a:prstGeom>
          <a:ln w="38100" cap="flat" cmpd="sng">
            <a:solidFill>
              <a:srgbClr val="000000"/>
            </a:solidFill>
            <a:prstDash val="solid"/>
            <a:headEnd type="none" w="med" len="med"/>
            <a:tailEnd type="none" w="med" len="med"/>
          </a:ln>
        </p:spPr>
      </p:sp>
      <p:sp>
        <p:nvSpPr>
          <p:cNvPr id="18447" name="Oval 22"/>
          <p:cNvSpPr/>
          <p:nvPr/>
        </p:nvSpPr>
        <p:spPr>
          <a:xfrm>
            <a:off x="2319338" y="4270375"/>
            <a:ext cx="47625" cy="61913"/>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48" name="Text Box 23"/>
          <p:cNvSpPr txBox="1"/>
          <p:nvPr/>
        </p:nvSpPr>
        <p:spPr>
          <a:xfrm>
            <a:off x="792163" y="4079875"/>
            <a:ext cx="193675"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A </a:t>
            </a:r>
            <a:endParaRPr lang="en-US" altLang="zh-CN" sz="2400" i="1" dirty="0">
              <a:latin typeface="Times New Roman" panose="02020603050405020304" pitchFamily="18" charset="0"/>
            </a:endParaRPr>
          </a:p>
        </p:txBody>
      </p:sp>
      <p:sp>
        <p:nvSpPr>
          <p:cNvPr id="18449" name="Text Box 24"/>
          <p:cNvSpPr txBox="1"/>
          <p:nvPr/>
        </p:nvSpPr>
        <p:spPr>
          <a:xfrm>
            <a:off x="809625" y="4711700"/>
            <a:ext cx="192088"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B</a:t>
            </a:r>
            <a:endParaRPr lang="en-US" altLang="zh-CN" sz="4800" i="1" dirty="0">
              <a:latin typeface="Times New Roman" panose="02020603050405020304" pitchFamily="18" charset="0"/>
            </a:endParaRPr>
          </a:p>
        </p:txBody>
      </p:sp>
      <p:sp>
        <p:nvSpPr>
          <p:cNvPr id="18450" name="Rectangle 25"/>
          <p:cNvSpPr>
            <a:spLocks noChangeAspect="1"/>
          </p:cNvSpPr>
          <p:nvPr/>
        </p:nvSpPr>
        <p:spPr>
          <a:xfrm rot="5400000" flipH="1">
            <a:off x="2878138" y="4124325"/>
            <a:ext cx="152400" cy="365125"/>
          </a:xfrm>
          <a:prstGeom prst="rect">
            <a:avLst/>
          </a:prstGeom>
          <a:solidFill>
            <a:srgbClr val="FFFFFF"/>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51" name="Line 26"/>
          <p:cNvSpPr/>
          <p:nvPr/>
        </p:nvSpPr>
        <p:spPr>
          <a:xfrm>
            <a:off x="3154363" y="4289425"/>
            <a:ext cx="820737" cy="1588"/>
          </a:xfrm>
          <a:prstGeom prst="line">
            <a:avLst/>
          </a:prstGeom>
          <a:ln w="38100" cap="flat" cmpd="sng">
            <a:solidFill>
              <a:srgbClr val="000000"/>
            </a:solidFill>
            <a:prstDash val="solid"/>
            <a:headEnd type="none" w="med" len="med"/>
            <a:tailEnd type="none" w="med" len="med"/>
          </a:ln>
        </p:spPr>
      </p:sp>
      <p:sp>
        <p:nvSpPr>
          <p:cNvPr id="18452" name="Line 27"/>
          <p:cNvSpPr/>
          <p:nvPr/>
        </p:nvSpPr>
        <p:spPr>
          <a:xfrm flipV="1">
            <a:off x="3981450" y="4060825"/>
            <a:ext cx="182563" cy="227013"/>
          </a:xfrm>
          <a:prstGeom prst="line">
            <a:avLst/>
          </a:prstGeom>
          <a:ln w="38100" cap="flat" cmpd="sng">
            <a:solidFill>
              <a:srgbClr val="000000"/>
            </a:solidFill>
            <a:prstDash val="solid"/>
            <a:headEnd type="none" w="med" len="med"/>
            <a:tailEnd type="none" w="med" len="med"/>
          </a:ln>
        </p:spPr>
      </p:sp>
      <p:sp>
        <p:nvSpPr>
          <p:cNvPr id="18453" name="Line 28"/>
          <p:cNvSpPr/>
          <p:nvPr/>
        </p:nvSpPr>
        <p:spPr>
          <a:xfrm>
            <a:off x="3981450" y="4291013"/>
            <a:ext cx="182563" cy="228600"/>
          </a:xfrm>
          <a:prstGeom prst="line">
            <a:avLst/>
          </a:prstGeom>
          <a:ln w="38100" cap="flat" cmpd="sng">
            <a:solidFill>
              <a:srgbClr val="000000"/>
            </a:solidFill>
            <a:prstDash val="solid"/>
            <a:headEnd type="none" w="med" len="med"/>
            <a:tailEnd type="triangle" w="sm" len="med"/>
          </a:ln>
        </p:spPr>
      </p:sp>
      <p:sp>
        <p:nvSpPr>
          <p:cNvPr id="18454" name="Line 29"/>
          <p:cNvSpPr/>
          <p:nvPr/>
        </p:nvSpPr>
        <p:spPr>
          <a:xfrm>
            <a:off x="3981450" y="4060825"/>
            <a:ext cx="0" cy="455613"/>
          </a:xfrm>
          <a:prstGeom prst="line">
            <a:avLst/>
          </a:prstGeom>
          <a:ln w="38100" cap="flat" cmpd="sng">
            <a:solidFill>
              <a:srgbClr val="000000"/>
            </a:solidFill>
            <a:prstDash val="solid"/>
            <a:headEnd type="none" w="med" len="med"/>
            <a:tailEnd type="none" w="med" len="med"/>
          </a:ln>
        </p:spPr>
      </p:sp>
      <p:sp>
        <p:nvSpPr>
          <p:cNvPr id="18455" name="Line 30"/>
          <p:cNvSpPr/>
          <p:nvPr/>
        </p:nvSpPr>
        <p:spPr>
          <a:xfrm>
            <a:off x="4138613" y="4502150"/>
            <a:ext cx="0" cy="841375"/>
          </a:xfrm>
          <a:prstGeom prst="line">
            <a:avLst/>
          </a:prstGeom>
          <a:ln w="38100" cap="flat" cmpd="sng">
            <a:solidFill>
              <a:srgbClr val="000000"/>
            </a:solidFill>
            <a:prstDash val="solid"/>
            <a:headEnd type="none" w="med" len="med"/>
            <a:tailEnd type="none" w="med" len="med"/>
          </a:ln>
        </p:spPr>
      </p:sp>
      <p:sp>
        <p:nvSpPr>
          <p:cNvPr id="18456" name="Line 31"/>
          <p:cNvSpPr/>
          <p:nvPr/>
        </p:nvSpPr>
        <p:spPr>
          <a:xfrm>
            <a:off x="4054475" y="5343525"/>
            <a:ext cx="193675" cy="0"/>
          </a:xfrm>
          <a:prstGeom prst="line">
            <a:avLst/>
          </a:prstGeom>
          <a:ln w="38100" cap="flat" cmpd="sng">
            <a:solidFill>
              <a:srgbClr val="000000"/>
            </a:solidFill>
            <a:prstDash val="solid"/>
            <a:headEnd type="none" w="med" len="med"/>
            <a:tailEnd type="none" w="med" len="med"/>
          </a:ln>
        </p:spPr>
      </p:sp>
      <p:sp>
        <p:nvSpPr>
          <p:cNvPr id="18457" name="Line 32"/>
          <p:cNvSpPr/>
          <p:nvPr/>
        </p:nvSpPr>
        <p:spPr>
          <a:xfrm>
            <a:off x="3268663" y="4305300"/>
            <a:ext cx="1587" cy="269875"/>
          </a:xfrm>
          <a:prstGeom prst="line">
            <a:avLst/>
          </a:prstGeom>
          <a:ln w="38100" cap="flat" cmpd="sng">
            <a:solidFill>
              <a:srgbClr val="000000"/>
            </a:solidFill>
            <a:prstDash val="solid"/>
            <a:headEnd type="none" w="med" len="med"/>
            <a:tailEnd type="none" w="med" len="med"/>
          </a:ln>
        </p:spPr>
      </p:sp>
      <p:sp>
        <p:nvSpPr>
          <p:cNvPr id="18458" name="Rectangle 33"/>
          <p:cNvSpPr>
            <a:spLocks noChangeAspect="1"/>
          </p:cNvSpPr>
          <p:nvPr/>
        </p:nvSpPr>
        <p:spPr>
          <a:xfrm flipH="1">
            <a:off x="3219450" y="4594225"/>
            <a:ext cx="120650" cy="458788"/>
          </a:xfrm>
          <a:prstGeom prst="rect">
            <a:avLst/>
          </a:prstGeom>
          <a:solidFill>
            <a:srgbClr val="FFFFFF"/>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59" name="Line 34"/>
          <p:cNvSpPr>
            <a:spLocks noChangeAspect="1"/>
          </p:cNvSpPr>
          <p:nvPr/>
        </p:nvSpPr>
        <p:spPr>
          <a:xfrm flipH="1">
            <a:off x="3279775" y="5053013"/>
            <a:ext cx="0" cy="153987"/>
          </a:xfrm>
          <a:prstGeom prst="line">
            <a:avLst/>
          </a:prstGeom>
          <a:ln w="38100" cap="flat" cmpd="sng">
            <a:solidFill>
              <a:srgbClr val="000000"/>
            </a:solidFill>
            <a:prstDash val="solid"/>
            <a:headEnd type="none" w="med" len="med"/>
            <a:tailEnd type="none" w="med" len="med"/>
          </a:ln>
        </p:spPr>
      </p:sp>
      <p:sp>
        <p:nvSpPr>
          <p:cNvPr id="18460" name="Line 35"/>
          <p:cNvSpPr/>
          <p:nvPr/>
        </p:nvSpPr>
        <p:spPr>
          <a:xfrm>
            <a:off x="3282950" y="5133975"/>
            <a:ext cx="0" cy="420688"/>
          </a:xfrm>
          <a:prstGeom prst="line">
            <a:avLst/>
          </a:prstGeom>
          <a:ln w="38100" cap="flat" cmpd="sng">
            <a:solidFill>
              <a:srgbClr val="000000"/>
            </a:solidFill>
            <a:prstDash val="solid"/>
            <a:headEnd type="none" w="med" len="med"/>
            <a:tailEnd type="none" w="med" len="med"/>
          </a:ln>
        </p:spPr>
      </p:sp>
      <p:sp>
        <p:nvSpPr>
          <p:cNvPr id="18461" name="Line 36"/>
          <p:cNvSpPr/>
          <p:nvPr/>
        </p:nvSpPr>
        <p:spPr>
          <a:xfrm flipV="1">
            <a:off x="4167188" y="3536950"/>
            <a:ext cx="0" cy="523875"/>
          </a:xfrm>
          <a:prstGeom prst="line">
            <a:avLst/>
          </a:prstGeom>
          <a:ln w="38100" cap="flat" cmpd="sng">
            <a:solidFill>
              <a:srgbClr val="000000"/>
            </a:solidFill>
            <a:prstDash val="solid"/>
            <a:headEnd type="none" w="med" len="med"/>
            <a:tailEnd type="none" w="med" len="med"/>
          </a:ln>
        </p:spPr>
      </p:sp>
      <p:sp>
        <p:nvSpPr>
          <p:cNvPr id="18462" name="Line 37"/>
          <p:cNvSpPr/>
          <p:nvPr/>
        </p:nvSpPr>
        <p:spPr>
          <a:xfrm flipV="1">
            <a:off x="4171950" y="2055813"/>
            <a:ext cx="0" cy="1574800"/>
          </a:xfrm>
          <a:prstGeom prst="line">
            <a:avLst/>
          </a:prstGeom>
          <a:ln w="38100" cap="flat" cmpd="sng">
            <a:solidFill>
              <a:srgbClr val="000000"/>
            </a:solidFill>
            <a:prstDash val="solid"/>
            <a:headEnd type="none" w="med" len="med"/>
            <a:tailEnd type="none" w="med" len="med"/>
          </a:ln>
        </p:spPr>
      </p:sp>
      <p:sp>
        <p:nvSpPr>
          <p:cNvPr id="18463" name="Line 38"/>
          <p:cNvSpPr/>
          <p:nvPr/>
        </p:nvSpPr>
        <p:spPr>
          <a:xfrm>
            <a:off x="4167188" y="3829050"/>
            <a:ext cx="771525" cy="0"/>
          </a:xfrm>
          <a:prstGeom prst="line">
            <a:avLst/>
          </a:prstGeom>
          <a:ln w="38100" cap="flat" cmpd="sng">
            <a:solidFill>
              <a:srgbClr val="000000"/>
            </a:solidFill>
            <a:prstDash val="solid"/>
            <a:headEnd type="none" w="med" len="med"/>
            <a:tailEnd type="none" w="med" len="med"/>
          </a:ln>
        </p:spPr>
      </p:sp>
      <p:sp>
        <p:nvSpPr>
          <p:cNvPr id="18464" name="Text Box 39"/>
          <p:cNvSpPr txBox="1"/>
          <p:nvPr/>
        </p:nvSpPr>
        <p:spPr>
          <a:xfrm>
            <a:off x="2833688" y="3760788"/>
            <a:ext cx="385762" cy="420687"/>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ea typeface="华文细黑" panose="02010600040101010101" pitchFamily="2" charset="-122"/>
              </a:rPr>
              <a:t>1</a:t>
            </a:r>
            <a:endParaRPr lang="en-US" altLang="zh-CN" sz="4800" i="1" dirty="0">
              <a:latin typeface="Times New Roman" panose="02020603050405020304" pitchFamily="18" charset="0"/>
            </a:endParaRPr>
          </a:p>
        </p:txBody>
      </p:sp>
      <p:sp>
        <p:nvSpPr>
          <p:cNvPr id="18465" name="Text Box 40"/>
          <p:cNvSpPr txBox="1"/>
          <p:nvPr/>
        </p:nvSpPr>
        <p:spPr>
          <a:xfrm>
            <a:off x="3411538" y="4630738"/>
            <a:ext cx="385762" cy="422275"/>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ea typeface="华文细黑" panose="02010600040101010101" pitchFamily="2" charset="-122"/>
              </a:rPr>
              <a:t>2</a:t>
            </a:r>
            <a:endParaRPr lang="en-US" altLang="zh-CN" sz="4800" i="1" dirty="0">
              <a:latin typeface="Times New Roman" panose="02020603050405020304" pitchFamily="18" charset="0"/>
            </a:endParaRPr>
          </a:p>
        </p:txBody>
      </p:sp>
      <p:sp>
        <p:nvSpPr>
          <p:cNvPr id="18466" name="Oval 41"/>
          <p:cNvSpPr/>
          <p:nvPr/>
        </p:nvSpPr>
        <p:spPr>
          <a:xfrm>
            <a:off x="3251200" y="4270375"/>
            <a:ext cx="49213" cy="61913"/>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67" name="Oval 42"/>
          <p:cNvSpPr/>
          <p:nvPr/>
        </p:nvSpPr>
        <p:spPr>
          <a:xfrm>
            <a:off x="4151313" y="3810000"/>
            <a:ext cx="49212" cy="60325"/>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68" name="Text Box 43"/>
          <p:cNvSpPr txBox="1"/>
          <p:nvPr/>
        </p:nvSpPr>
        <p:spPr>
          <a:xfrm>
            <a:off x="3348038" y="5384800"/>
            <a:ext cx="939800" cy="420688"/>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EE</a:t>
            </a:r>
            <a:endParaRPr lang="en-US" altLang="zh-CN" sz="4800" i="1" dirty="0">
              <a:latin typeface="Times New Roman" panose="02020603050405020304" pitchFamily="18" charset="0"/>
            </a:endParaRPr>
          </a:p>
        </p:txBody>
      </p:sp>
      <p:sp>
        <p:nvSpPr>
          <p:cNvPr id="18469" name="Text Box 44"/>
          <p:cNvSpPr txBox="1"/>
          <p:nvPr/>
        </p:nvSpPr>
        <p:spPr>
          <a:xfrm>
            <a:off x="4248150" y="4113213"/>
            <a:ext cx="192088" cy="420687"/>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dirty="0">
                <a:latin typeface="Times New Roman" panose="02020603050405020304" pitchFamily="18" charset="0"/>
              </a:rPr>
              <a:t>T</a:t>
            </a:r>
            <a:endParaRPr lang="en-US" altLang="zh-CN" sz="4800" i="1" dirty="0">
              <a:latin typeface="Times New Roman" panose="02020603050405020304" pitchFamily="18" charset="0"/>
            </a:endParaRPr>
          </a:p>
        </p:txBody>
      </p:sp>
      <p:sp>
        <p:nvSpPr>
          <p:cNvPr id="18470" name="Line 45"/>
          <p:cNvSpPr/>
          <p:nvPr/>
        </p:nvSpPr>
        <p:spPr>
          <a:xfrm flipH="1" flipV="1">
            <a:off x="2347913" y="2076450"/>
            <a:ext cx="0" cy="2068513"/>
          </a:xfrm>
          <a:prstGeom prst="line">
            <a:avLst/>
          </a:prstGeom>
          <a:ln w="38100" cap="flat" cmpd="sng">
            <a:solidFill>
              <a:srgbClr val="000000"/>
            </a:solidFill>
            <a:prstDash val="solid"/>
            <a:headEnd type="none" w="med" len="med"/>
            <a:tailEnd type="none" w="med" len="med"/>
          </a:ln>
        </p:spPr>
      </p:sp>
      <p:sp>
        <p:nvSpPr>
          <p:cNvPr id="18471" name="Line 46"/>
          <p:cNvSpPr/>
          <p:nvPr/>
        </p:nvSpPr>
        <p:spPr>
          <a:xfrm flipV="1">
            <a:off x="2352675" y="2100263"/>
            <a:ext cx="4175125" cy="0"/>
          </a:xfrm>
          <a:prstGeom prst="line">
            <a:avLst/>
          </a:prstGeom>
          <a:ln w="38100" cap="flat" cmpd="sng">
            <a:solidFill>
              <a:srgbClr val="000000"/>
            </a:solidFill>
            <a:prstDash val="solid"/>
            <a:headEnd type="none" w="med" len="med"/>
            <a:tailEnd type="none" w="med" len="med"/>
          </a:ln>
        </p:spPr>
      </p:sp>
      <p:sp>
        <p:nvSpPr>
          <p:cNvPr id="18472" name="Oval 47"/>
          <p:cNvSpPr/>
          <p:nvPr/>
        </p:nvSpPr>
        <p:spPr>
          <a:xfrm>
            <a:off x="4135438" y="2071688"/>
            <a:ext cx="47625" cy="61912"/>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73" name="Line 48"/>
          <p:cNvSpPr/>
          <p:nvPr/>
        </p:nvSpPr>
        <p:spPr>
          <a:xfrm flipV="1">
            <a:off x="1406525" y="3197225"/>
            <a:ext cx="3568700" cy="0"/>
          </a:xfrm>
          <a:prstGeom prst="line">
            <a:avLst/>
          </a:prstGeom>
          <a:ln w="38100" cap="flat" cmpd="sng">
            <a:solidFill>
              <a:srgbClr val="000000"/>
            </a:solidFill>
            <a:prstDash val="solid"/>
            <a:headEnd type="none" w="med" len="med"/>
            <a:tailEnd type="none" w="med" len="med"/>
          </a:ln>
        </p:spPr>
      </p:sp>
      <p:grpSp>
        <p:nvGrpSpPr>
          <p:cNvPr id="18474" name="Group 49"/>
          <p:cNvGrpSpPr/>
          <p:nvPr/>
        </p:nvGrpSpPr>
        <p:grpSpPr>
          <a:xfrm>
            <a:off x="4975225" y="3036888"/>
            <a:ext cx="365125" cy="306387"/>
            <a:chOff x="8999" y="11735"/>
            <a:chExt cx="340" cy="227"/>
          </a:xfrm>
        </p:grpSpPr>
        <p:sp>
          <p:nvSpPr>
            <p:cNvPr id="18549" name="AutoShape 50"/>
            <p:cNvSpPr/>
            <p:nvPr/>
          </p:nvSpPr>
          <p:spPr>
            <a:xfrm rot="-5400000">
              <a:off x="9050" y="11761"/>
              <a:ext cx="220" cy="170"/>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50" name="Line 51"/>
            <p:cNvSpPr/>
            <p:nvPr/>
          </p:nvSpPr>
          <p:spPr>
            <a:xfrm rot="-10800000" flipH="1">
              <a:off x="9233" y="11852"/>
              <a:ext cx="106" cy="0"/>
            </a:xfrm>
            <a:prstGeom prst="line">
              <a:avLst/>
            </a:prstGeom>
            <a:ln w="38100" cap="flat" cmpd="sng">
              <a:solidFill>
                <a:srgbClr val="000000"/>
              </a:solidFill>
              <a:prstDash val="solid"/>
              <a:headEnd type="none" w="med" len="med"/>
              <a:tailEnd type="none" w="med" len="med"/>
            </a:ln>
          </p:spPr>
        </p:sp>
        <p:sp>
          <p:nvSpPr>
            <p:cNvPr id="18551" name="Line 52"/>
            <p:cNvSpPr/>
            <p:nvPr/>
          </p:nvSpPr>
          <p:spPr>
            <a:xfrm rot="10800000">
              <a:off x="8999" y="11852"/>
              <a:ext cx="64" cy="0"/>
            </a:xfrm>
            <a:prstGeom prst="line">
              <a:avLst/>
            </a:prstGeom>
            <a:ln w="38100" cap="flat" cmpd="sng">
              <a:solidFill>
                <a:srgbClr val="000000"/>
              </a:solidFill>
              <a:prstDash val="solid"/>
              <a:headEnd type="none" w="med" len="med"/>
              <a:tailEnd type="none" w="med" len="med"/>
            </a:ln>
          </p:spPr>
        </p:sp>
        <p:sp>
          <p:nvSpPr>
            <p:cNvPr id="18552" name="Line 53"/>
            <p:cNvSpPr/>
            <p:nvPr/>
          </p:nvSpPr>
          <p:spPr>
            <a:xfrm rot="10800000">
              <a:off x="9063" y="11735"/>
              <a:ext cx="0" cy="227"/>
            </a:xfrm>
            <a:prstGeom prst="line">
              <a:avLst/>
            </a:prstGeom>
            <a:ln w="38100" cap="flat" cmpd="sng">
              <a:solidFill>
                <a:srgbClr val="000000"/>
              </a:solidFill>
              <a:prstDash val="solid"/>
              <a:headEnd type="none" w="med" len="med"/>
              <a:tailEnd type="none" w="med" len="med"/>
            </a:ln>
          </p:spPr>
        </p:sp>
      </p:grpSp>
      <p:sp>
        <p:nvSpPr>
          <p:cNvPr id="18475" name="Line 54"/>
          <p:cNvSpPr/>
          <p:nvPr/>
        </p:nvSpPr>
        <p:spPr>
          <a:xfrm>
            <a:off x="4397375" y="3829050"/>
            <a:ext cx="577850" cy="0"/>
          </a:xfrm>
          <a:prstGeom prst="line">
            <a:avLst/>
          </a:prstGeom>
          <a:ln w="38100" cap="flat" cmpd="sng">
            <a:solidFill>
              <a:srgbClr val="000000"/>
            </a:solidFill>
            <a:prstDash val="solid"/>
            <a:headEnd type="none" w="med" len="med"/>
            <a:tailEnd type="none" w="med" len="med"/>
          </a:ln>
        </p:spPr>
      </p:sp>
      <p:grpSp>
        <p:nvGrpSpPr>
          <p:cNvPr id="18476" name="Group 55"/>
          <p:cNvGrpSpPr/>
          <p:nvPr/>
        </p:nvGrpSpPr>
        <p:grpSpPr>
          <a:xfrm>
            <a:off x="4975225" y="3679825"/>
            <a:ext cx="365125" cy="306388"/>
            <a:chOff x="8999" y="11735"/>
            <a:chExt cx="340" cy="227"/>
          </a:xfrm>
        </p:grpSpPr>
        <p:sp>
          <p:nvSpPr>
            <p:cNvPr id="18545" name="AutoShape 56"/>
            <p:cNvSpPr/>
            <p:nvPr/>
          </p:nvSpPr>
          <p:spPr>
            <a:xfrm rot="-5400000">
              <a:off x="9050" y="11761"/>
              <a:ext cx="220" cy="170"/>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46" name="Line 57"/>
            <p:cNvSpPr/>
            <p:nvPr/>
          </p:nvSpPr>
          <p:spPr>
            <a:xfrm rot="-10800000" flipH="1">
              <a:off x="9233" y="11852"/>
              <a:ext cx="106" cy="0"/>
            </a:xfrm>
            <a:prstGeom prst="line">
              <a:avLst/>
            </a:prstGeom>
            <a:ln w="38100" cap="flat" cmpd="sng">
              <a:solidFill>
                <a:srgbClr val="000000"/>
              </a:solidFill>
              <a:prstDash val="solid"/>
              <a:headEnd type="none" w="med" len="med"/>
              <a:tailEnd type="none" w="med" len="med"/>
            </a:ln>
          </p:spPr>
        </p:sp>
        <p:sp>
          <p:nvSpPr>
            <p:cNvPr id="18547" name="Line 58"/>
            <p:cNvSpPr/>
            <p:nvPr/>
          </p:nvSpPr>
          <p:spPr>
            <a:xfrm rot="10800000">
              <a:off x="8999" y="11852"/>
              <a:ext cx="64" cy="0"/>
            </a:xfrm>
            <a:prstGeom prst="line">
              <a:avLst/>
            </a:prstGeom>
            <a:ln w="38100" cap="flat" cmpd="sng">
              <a:solidFill>
                <a:srgbClr val="000000"/>
              </a:solidFill>
              <a:prstDash val="solid"/>
              <a:headEnd type="none" w="med" len="med"/>
              <a:tailEnd type="none" w="med" len="med"/>
            </a:ln>
          </p:spPr>
        </p:sp>
        <p:sp>
          <p:nvSpPr>
            <p:cNvPr id="18548" name="Line 59"/>
            <p:cNvSpPr/>
            <p:nvPr/>
          </p:nvSpPr>
          <p:spPr>
            <a:xfrm rot="10800000">
              <a:off x="9063" y="11735"/>
              <a:ext cx="0" cy="227"/>
            </a:xfrm>
            <a:prstGeom prst="line">
              <a:avLst/>
            </a:prstGeom>
            <a:ln w="38100" cap="flat" cmpd="sng">
              <a:solidFill>
                <a:srgbClr val="000000"/>
              </a:solidFill>
              <a:prstDash val="solid"/>
              <a:headEnd type="none" w="med" len="med"/>
              <a:tailEnd type="none" w="med" len="med"/>
            </a:ln>
          </p:spPr>
        </p:sp>
      </p:grpSp>
      <p:sp>
        <p:nvSpPr>
          <p:cNvPr id="18477" name="Line 60"/>
          <p:cNvSpPr/>
          <p:nvPr/>
        </p:nvSpPr>
        <p:spPr>
          <a:xfrm>
            <a:off x="5335588" y="3197225"/>
            <a:ext cx="1157287" cy="0"/>
          </a:xfrm>
          <a:prstGeom prst="line">
            <a:avLst/>
          </a:prstGeom>
          <a:ln w="38100" cap="flat" cmpd="sng">
            <a:solidFill>
              <a:srgbClr val="000000"/>
            </a:solidFill>
            <a:prstDash val="solid"/>
            <a:headEnd type="none" w="med" len="med"/>
            <a:tailEnd type="none" w="med" len="med"/>
          </a:ln>
        </p:spPr>
      </p:sp>
      <p:sp>
        <p:nvSpPr>
          <p:cNvPr id="18478" name="Line 61"/>
          <p:cNvSpPr/>
          <p:nvPr/>
        </p:nvSpPr>
        <p:spPr>
          <a:xfrm>
            <a:off x="5335588" y="3829050"/>
            <a:ext cx="385762" cy="0"/>
          </a:xfrm>
          <a:prstGeom prst="line">
            <a:avLst/>
          </a:prstGeom>
          <a:ln w="38100" cap="flat" cmpd="sng">
            <a:solidFill>
              <a:srgbClr val="000000"/>
            </a:solidFill>
            <a:prstDash val="solid"/>
            <a:headEnd type="none" w="med" len="med"/>
            <a:tailEnd type="none" w="med" len="med"/>
          </a:ln>
        </p:spPr>
      </p:sp>
      <p:sp>
        <p:nvSpPr>
          <p:cNvPr id="18479" name="Line 62"/>
          <p:cNvSpPr/>
          <p:nvPr/>
        </p:nvSpPr>
        <p:spPr>
          <a:xfrm flipV="1">
            <a:off x="5721350" y="2857500"/>
            <a:ext cx="1588" cy="971550"/>
          </a:xfrm>
          <a:prstGeom prst="line">
            <a:avLst/>
          </a:prstGeom>
          <a:ln w="38100" cap="flat" cmpd="sng">
            <a:solidFill>
              <a:srgbClr val="000000"/>
            </a:solidFill>
            <a:prstDash val="solid"/>
            <a:headEnd type="none" w="med" len="med"/>
            <a:tailEnd type="none" w="med" len="med"/>
          </a:ln>
        </p:spPr>
      </p:sp>
      <p:sp>
        <p:nvSpPr>
          <p:cNvPr id="18480" name="Oval 63"/>
          <p:cNvSpPr/>
          <p:nvPr/>
        </p:nvSpPr>
        <p:spPr>
          <a:xfrm>
            <a:off x="5697538" y="3178175"/>
            <a:ext cx="49212" cy="60325"/>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81" name="Rectangle 64"/>
          <p:cNvSpPr>
            <a:spLocks noChangeAspect="1"/>
          </p:cNvSpPr>
          <p:nvPr/>
        </p:nvSpPr>
        <p:spPr>
          <a:xfrm flipH="1">
            <a:off x="5649913" y="2432050"/>
            <a:ext cx="120650" cy="458788"/>
          </a:xfrm>
          <a:prstGeom prst="rect">
            <a:avLst/>
          </a:prstGeom>
          <a:solidFill>
            <a:srgbClr val="FFFFFF"/>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82" name="Line 65"/>
          <p:cNvSpPr>
            <a:spLocks noChangeAspect="1"/>
          </p:cNvSpPr>
          <p:nvPr/>
        </p:nvSpPr>
        <p:spPr>
          <a:xfrm flipH="1" flipV="1">
            <a:off x="5710238" y="2116138"/>
            <a:ext cx="0" cy="315912"/>
          </a:xfrm>
          <a:prstGeom prst="line">
            <a:avLst/>
          </a:prstGeom>
          <a:ln w="38100" cap="flat" cmpd="sng">
            <a:solidFill>
              <a:srgbClr val="000000"/>
            </a:solidFill>
            <a:prstDash val="solid"/>
            <a:headEnd type="none" w="med" len="med"/>
            <a:tailEnd type="none" w="med" len="med"/>
          </a:ln>
        </p:spPr>
      </p:sp>
      <p:sp>
        <p:nvSpPr>
          <p:cNvPr id="18483" name="Text Box 66"/>
          <p:cNvSpPr txBox="1"/>
          <p:nvPr/>
        </p:nvSpPr>
        <p:spPr>
          <a:xfrm>
            <a:off x="6678613" y="1878013"/>
            <a:ext cx="731837" cy="420687"/>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CC</a:t>
            </a:r>
            <a:endParaRPr lang="en-US" altLang="zh-CN" sz="4800" i="1" dirty="0">
              <a:latin typeface="Times New Roman" panose="02020603050405020304" pitchFamily="18" charset="0"/>
            </a:endParaRPr>
          </a:p>
        </p:txBody>
      </p:sp>
      <p:sp>
        <p:nvSpPr>
          <p:cNvPr id="18484" name="Line 67"/>
          <p:cNvSpPr/>
          <p:nvPr/>
        </p:nvSpPr>
        <p:spPr>
          <a:xfrm>
            <a:off x="4672013" y="4554538"/>
            <a:ext cx="288925" cy="0"/>
          </a:xfrm>
          <a:prstGeom prst="line">
            <a:avLst/>
          </a:prstGeom>
          <a:ln w="38100" cap="flat" cmpd="sng">
            <a:solidFill>
              <a:srgbClr val="000000"/>
            </a:solidFill>
            <a:prstDash val="solid"/>
            <a:headEnd type="none" w="med" len="med"/>
            <a:tailEnd type="none" w="med" len="med"/>
          </a:ln>
        </p:spPr>
      </p:sp>
      <p:grpSp>
        <p:nvGrpSpPr>
          <p:cNvPr id="18485" name="Group 68"/>
          <p:cNvGrpSpPr/>
          <p:nvPr/>
        </p:nvGrpSpPr>
        <p:grpSpPr>
          <a:xfrm>
            <a:off x="4967288" y="4394200"/>
            <a:ext cx="363537" cy="306388"/>
            <a:chOff x="8999" y="11735"/>
            <a:chExt cx="340" cy="227"/>
          </a:xfrm>
        </p:grpSpPr>
        <p:sp>
          <p:nvSpPr>
            <p:cNvPr id="18541" name="AutoShape 69"/>
            <p:cNvSpPr/>
            <p:nvPr/>
          </p:nvSpPr>
          <p:spPr>
            <a:xfrm rot="-5400000">
              <a:off x="9050" y="11761"/>
              <a:ext cx="220" cy="170"/>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42" name="Line 70"/>
            <p:cNvSpPr/>
            <p:nvPr/>
          </p:nvSpPr>
          <p:spPr>
            <a:xfrm rot="-10800000" flipH="1">
              <a:off x="9233" y="11852"/>
              <a:ext cx="106" cy="0"/>
            </a:xfrm>
            <a:prstGeom prst="line">
              <a:avLst/>
            </a:prstGeom>
            <a:ln w="38100" cap="flat" cmpd="sng">
              <a:solidFill>
                <a:srgbClr val="000000"/>
              </a:solidFill>
              <a:prstDash val="solid"/>
              <a:headEnd type="none" w="med" len="med"/>
              <a:tailEnd type="none" w="med" len="med"/>
            </a:ln>
          </p:spPr>
        </p:sp>
        <p:sp>
          <p:nvSpPr>
            <p:cNvPr id="18543" name="Line 71"/>
            <p:cNvSpPr/>
            <p:nvPr/>
          </p:nvSpPr>
          <p:spPr>
            <a:xfrm rot="10800000">
              <a:off x="8999" y="11852"/>
              <a:ext cx="64" cy="0"/>
            </a:xfrm>
            <a:prstGeom prst="line">
              <a:avLst/>
            </a:prstGeom>
            <a:ln w="38100" cap="flat" cmpd="sng">
              <a:solidFill>
                <a:srgbClr val="000000"/>
              </a:solidFill>
              <a:prstDash val="solid"/>
              <a:headEnd type="none" w="med" len="med"/>
              <a:tailEnd type="none" w="med" len="med"/>
            </a:ln>
          </p:spPr>
        </p:sp>
        <p:sp>
          <p:nvSpPr>
            <p:cNvPr id="18544" name="Line 72"/>
            <p:cNvSpPr/>
            <p:nvPr/>
          </p:nvSpPr>
          <p:spPr>
            <a:xfrm rot="10800000">
              <a:off x="9063" y="11735"/>
              <a:ext cx="0" cy="227"/>
            </a:xfrm>
            <a:prstGeom prst="line">
              <a:avLst/>
            </a:prstGeom>
            <a:ln w="38100" cap="flat" cmpd="sng">
              <a:solidFill>
                <a:srgbClr val="000000"/>
              </a:solidFill>
              <a:prstDash val="solid"/>
              <a:headEnd type="none" w="med" len="med"/>
              <a:tailEnd type="none" w="med" len="med"/>
            </a:ln>
          </p:spPr>
        </p:sp>
      </p:grpSp>
      <p:sp>
        <p:nvSpPr>
          <p:cNvPr id="18486" name="Line 73"/>
          <p:cNvSpPr/>
          <p:nvPr/>
        </p:nvSpPr>
        <p:spPr>
          <a:xfrm flipV="1">
            <a:off x="1392238" y="5186363"/>
            <a:ext cx="3568700" cy="0"/>
          </a:xfrm>
          <a:prstGeom prst="line">
            <a:avLst/>
          </a:prstGeom>
          <a:ln w="38100" cap="flat" cmpd="sng">
            <a:solidFill>
              <a:srgbClr val="000000"/>
            </a:solidFill>
            <a:prstDash val="solid"/>
            <a:headEnd type="none" w="med" len="med"/>
            <a:tailEnd type="none" w="med" len="med"/>
          </a:ln>
        </p:spPr>
      </p:sp>
      <p:grpSp>
        <p:nvGrpSpPr>
          <p:cNvPr id="18487" name="Group 74"/>
          <p:cNvGrpSpPr/>
          <p:nvPr/>
        </p:nvGrpSpPr>
        <p:grpSpPr>
          <a:xfrm>
            <a:off x="4964113" y="5035550"/>
            <a:ext cx="365125" cy="306388"/>
            <a:chOff x="8999" y="11735"/>
            <a:chExt cx="340" cy="227"/>
          </a:xfrm>
        </p:grpSpPr>
        <p:sp>
          <p:nvSpPr>
            <p:cNvPr id="18537" name="AutoShape 75"/>
            <p:cNvSpPr/>
            <p:nvPr/>
          </p:nvSpPr>
          <p:spPr>
            <a:xfrm rot="-5400000">
              <a:off x="9050" y="11761"/>
              <a:ext cx="220" cy="170"/>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38" name="Line 76"/>
            <p:cNvSpPr/>
            <p:nvPr/>
          </p:nvSpPr>
          <p:spPr>
            <a:xfrm rot="-10800000" flipH="1">
              <a:off x="9233" y="11852"/>
              <a:ext cx="106" cy="0"/>
            </a:xfrm>
            <a:prstGeom prst="line">
              <a:avLst/>
            </a:prstGeom>
            <a:ln w="38100" cap="flat" cmpd="sng">
              <a:solidFill>
                <a:srgbClr val="000000"/>
              </a:solidFill>
              <a:prstDash val="solid"/>
              <a:headEnd type="none" w="med" len="med"/>
              <a:tailEnd type="none" w="med" len="med"/>
            </a:ln>
          </p:spPr>
        </p:sp>
        <p:sp>
          <p:nvSpPr>
            <p:cNvPr id="18539" name="Line 77"/>
            <p:cNvSpPr/>
            <p:nvPr/>
          </p:nvSpPr>
          <p:spPr>
            <a:xfrm rot="10800000">
              <a:off x="8999" y="11852"/>
              <a:ext cx="64" cy="0"/>
            </a:xfrm>
            <a:prstGeom prst="line">
              <a:avLst/>
            </a:prstGeom>
            <a:ln w="38100" cap="flat" cmpd="sng">
              <a:solidFill>
                <a:srgbClr val="000000"/>
              </a:solidFill>
              <a:prstDash val="solid"/>
              <a:headEnd type="none" w="med" len="med"/>
              <a:tailEnd type="none" w="med" len="med"/>
            </a:ln>
          </p:spPr>
        </p:sp>
        <p:sp>
          <p:nvSpPr>
            <p:cNvPr id="18540" name="Line 78"/>
            <p:cNvSpPr/>
            <p:nvPr/>
          </p:nvSpPr>
          <p:spPr>
            <a:xfrm rot="10800000">
              <a:off x="9063" y="11735"/>
              <a:ext cx="0" cy="227"/>
            </a:xfrm>
            <a:prstGeom prst="line">
              <a:avLst/>
            </a:prstGeom>
            <a:ln w="38100" cap="flat" cmpd="sng">
              <a:solidFill>
                <a:srgbClr val="000000"/>
              </a:solidFill>
              <a:prstDash val="solid"/>
              <a:headEnd type="none" w="med" len="med"/>
              <a:tailEnd type="none" w="med" len="med"/>
            </a:ln>
          </p:spPr>
        </p:sp>
      </p:grpSp>
      <p:sp>
        <p:nvSpPr>
          <p:cNvPr id="18488" name="Line 79"/>
          <p:cNvSpPr/>
          <p:nvPr/>
        </p:nvSpPr>
        <p:spPr>
          <a:xfrm>
            <a:off x="5335588" y="4554538"/>
            <a:ext cx="1157287" cy="0"/>
          </a:xfrm>
          <a:prstGeom prst="line">
            <a:avLst/>
          </a:prstGeom>
          <a:ln w="38100" cap="flat" cmpd="sng">
            <a:solidFill>
              <a:srgbClr val="000000"/>
            </a:solidFill>
            <a:prstDash val="solid"/>
            <a:headEnd type="none" w="med" len="med"/>
            <a:tailEnd type="none" w="med" len="med"/>
          </a:ln>
        </p:spPr>
      </p:sp>
      <p:sp>
        <p:nvSpPr>
          <p:cNvPr id="18489" name="Line 80"/>
          <p:cNvSpPr/>
          <p:nvPr/>
        </p:nvSpPr>
        <p:spPr>
          <a:xfrm flipV="1">
            <a:off x="5321300" y="5186363"/>
            <a:ext cx="803275" cy="0"/>
          </a:xfrm>
          <a:prstGeom prst="line">
            <a:avLst/>
          </a:prstGeom>
          <a:ln w="38100" cap="flat" cmpd="sng">
            <a:solidFill>
              <a:srgbClr val="000000"/>
            </a:solidFill>
            <a:prstDash val="solid"/>
            <a:headEnd type="none" w="med" len="med"/>
            <a:tailEnd type="none" w="med" len="med"/>
          </a:ln>
        </p:spPr>
      </p:sp>
      <p:sp>
        <p:nvSpPr>
          <p:cNvPr id="18490" name="Line 81"/>
          <p:cNvSpPr/>
          <p:nvPr/>
        </p:nvSpPr>
        <p:spPr>
          <a:xfrm flipH="1" flipV="1">
            <a:off x="6124575" y="2857500"/>
            <a:ext cx="14288" cy="2368550"/>
          </a:xfrm>
          <a:prstGeom prst="line">
            <a:avLst/>
          </a:prstGeom>
          <a:ln w="38100" cap="flat" cmpd="sng">
            <a:solidFill>
              <a:srgbClr val="000000"/>
            </a:solidFill>
            <a:prstDash val="solid"/>
            <a:headEnd type="none" w="med" len="med"/>
            <a:tailEnd type="none" w="med" len="med"/>
          </a:ln>
        </p:spPr>
      </p:sp>
      <p:sp>
        <p:nvSpPr>
          <p:cNvPr id="18491" name="Oval 82"/>
          <p:cNvSpPr/>
          <p:nvPr/>
        </p:nvSpPr>
        <p:spPr>
          <a:xfrm>
            <a:off x="6115050" y="4505325"/>
            <a:ext cx="49213" cy="61913"/>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92" name="Rectangle 83"/>
          <p:cNvSpPr>
            <a:spLocks noChangeAspect="1"/>
          </p:cNvSpPr>
          <p:nvPr/>
        </p:nvSpPr>
        <p:spPr>
          <a:xfrm flipH="1">
            <a:off x="6053138" y="2424113"/>
            <a:ext cx="122237" cy="460375"/>
          </a:xfrm>
          <a:prstGeom prst="rect">
            <a:avLst/>
          </a:prstGeom>
          <a:solidFill>
            <a:srgbClr val="FFFFFF"/>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93" name="Line 84"/>
          <p:cNvSpPr>
            <a:spLocks noChangeAspect="1"/>
          </p:cNvSpPr>
          <p:nvPr/>
        </p:nvSpPr>
        <p:spPr>
          <a:xfrm flipH="1" flipV="1">
            <a:off x="6108700" y="2101850"/>
            <a:ext cx="0" cy="314325"/>
          </a:xfrm>
          <a:prstGeom prst="line">
            <a:avLst/>
          </a:prstGeom>
          <a:ln w="38100" cap="flat" cmpd="sng">
            <a:solidFill>
              <a:srgbClr val="000000"/>
            </a:solidFill>
            <a:prstDash val="solid"/>
            <a:headEnd type="none" w="med" len="med"/>
            <a:tailEnd type="none" w="med" len="med"/>
          </a:ln>
        </p:spPr>
      </p:sp>
      <p:sp>
        <p:nvSpPr>
          <p:cNvPr id="18494" name="Line 85"/>
          <p:cNvSpPr/>
          <p:nvPr/>
        </p:nvSpPr>
        <p:spPr>
          <a:xfrm flipH="1">
            <a:off x="4651375" y="3810000"/>
            <a:ext cx="3175" cy="747713"/>
          </a:xfrm>
          <a:prstGeom prst="line">
            <a:avLst/>
          </a:prstGeom>
          <a:ln w="38100" cap="flat" cmpd="sng">
            <a:solidFill>
              <a:srgbClr val="000000"/>
            </a:solidFill>
            <a:prstDash val="solid"/>
            <a:headEnd type="none" w="med" len="med"/>
            <a:tailEnd type="none" w="med" len="med"/>
          </a:ln>
        </p:spPr>
      </p:sp>
      <p:sp>
        <p:nvSpPr>
          <p:cNvPr id="18495" name="Oval 86"/>
          <p:cNvSpPr/>
          <p:nvPr/>
        </p:nvSpPr>
        <p:spPr>
          <a:xfrm>
            <a:off x="4629150" y="3805238"/>
            <a:ext cx="49213" cy="60325"/>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96" name="Oval 87"/>
          <p:cNvSpPr/>
          <p:nvPr/>
        </p:nvSpPr>
        <p:spPr>
          <a:xfrm>
            <a:off x="5680075" y="2071688"/>
            <a:ext cx="47625" cy="61912"/>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97" name="Oval 88"/>
          <p:cNvSpPr/>
          <p:nvPr/>
        </p:nvSpPr>
        <p:spPr>
          <a:xfrm>
            <a:off x="6096000" y="2071688"/>
            <a:ext cx="47625" cy="61912"/>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498" name="Oval 89"/>
          <p:cNvSpPr/>
          <p:nvPr/>
        </p:nvSpPr>
        <p:spPr>
          <a:xfrm>
            <a:off x="6529388" y="2044700"/>
            <a:ext cx="95250" cy="122238"/>
          </a:xfrm>
          <a:prstGeom prst="ellipse">
            <a:avLst/>
          </a:prstGeom>
          <a:solidFill>
            <a:srgbClr val="FFFFFF"/>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nvGrpSpPr>
          <p:cNvPr id="18499" name="Group 90"/>
          <p:cNvGrpSpPr/>
          <p:nvPr/>
        </p:nvGrpSpPr>
        <p:grpSpPr>
          <a:xfrm rot="10800000">
            <a:off x="6503988" y="3036888"/>
            <a:ext cx="363537" cy="306387"/>
            <a:chOff x="8999" y="11735"/>
            <a:chExt cx="340" cy="227"/>
          </a:xfrm>
        </p:grpSpPr>
        <p:sp>
          <p:nvSpPr>
            <p:cNvPr id="18533" name="AutoShape 91"/>
            <p:cNvSpPr/>
            <p:nvPr/>
          </p:nvSpPr>
          <p:spPr>
            <a:xfrm rot="-5400000">
              <a:off x="9050" y="11761"/>
              <a:ext cx="220" cy="170"/>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34" name="Line 92"/>
            <p:cNvSpPr/>
            <p:nvPr/>
          </p:nvSpPr>
          <p:spPr>
            <a:xfrm rot="-10800000" flipH="1">
              <a:off x="9233" y="11852"/>
              <a:ext cx="106" cy="0"/>
            </a:xfrm>
            <a:prstGeom prst="line">
              <a:avLst/>
            </a:prstGeom>
            <a:ln w="38100" cap="flat" cmpd="sng">
              <a:solidFill>
                <a:srgbClr val="000000"/>
              </a:solidFill>
              <a:prstDash val="solid"/>
              <a:headEnd type="none" w="med" len="med"/>
              <a:tailEnd type="none" w="med" len="med"/>
            </a:ln>
          </p:spPr>
        </p:sp>
        <p:sp>
          <p:nvSpPr>
            <p:cNvPr id="18535" name="Line 93"/>
            <p:cNvSpPr/>
            <p:nvPr/>
          </p:nvSpPr>
          <p:spPr>
            <a:xfrm rot="10800000">
              <a:off x="8999" y="11852"/>
              <a:ext cx="64" cy="0"/>
            </a:xfrm>
            <a:prstGeom prst="line">
              <a:avLst/>
            </a:prstGeom>
            <a:ln w="38100" cap="flat" cmpd="sng">
              <a:solidFill>
                <a:srgbClr val="000000"/>
              </a:solidFill>
              <a:prstDash val="solid"/>
              <a:headEnd type="none" w="med" len="med"/>
              <a:tailEnd type="none" w="med" len="med"/>
            </a:ln>
          </p:spPr>
        </p:sp>
        <p:sp>
          <p:nvSpPr>
            <p:cNvPr id="18536" name="Line 94"/>
            <p:cNvSpPr/>
            <p:nvPr/>
          </p:nvSpPr>
          <p:spPr>
            <a:xfrm rot="10800000">
              <a:off x="9063" y="11735"/>
              <a:ext cx="0" cy="227"/>
            </a:xfrm>
            <a:prstGeom prst="line">
              <a:avLst/>
            </a:prstGeom>
            <a:ln w="38100" cap="flat" cmpd="sng">
              <a:solidFill>
                <a:srgbClr val="000000"/>
              </a:solidFill>
              <a:prstDash val="solid"/>
              <a:headEnd type="none" w="med" len="med"/>
              <a:tailEnd type="none" w="med" len="med"/>
            </a:ln>
          </p:spPr>
        </p:sp>
      </p:grpSp>
      <p:grpSp>
        <p:nvGrpSpPr>
          <p:cNvPr id="18500" name="Group 95"/>
          <p:cNvGrpSpPr/>
          <p:nvPr/>
        </p:nvGrpSpPr>
        <p:grpSpPr>
          <a:xfrm rot="10800000">
            <a:off x="6478588" y="4394200"/>
            <a:ext cx="365125" cy="306388"/>
            <a:chOff x="8999" y="11735"/>
            <a:chExt cx="340" cy="227"/>
          </a:xfrm>
        </p:grpSpPr>
        <p:sp>
          <p:nvSpPr>
            <p:cNvPr id="18529" name="AutoShape 96"/>
            <p:cNvSpPr/>
            <p:nvPr/>
          </p:nvSpPr>
          <p:spPr>
            <a:xfrm rot="-5400000">
              <a:off x="9050" y="11761"/>
              <a:ext cx="220" cy="170"/>
            </a:xfrm>
            <a:prstGeom prst="triangle">
              <a:avLst>
                <a:gd name="adj" fmla="val 50000"/>
              </a:avLst>
            </a:prstGeom>
            <a:solidFill>
              <a:srgbClr val="000000"/>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30" name="Line 97"/>
            <p:cNvSpPr/>
            <p:nvPr/>
          </p:nvSpPr>
          <p:spPr>
            <a:xfrm rot="-10800000" flipH="1">
              <a:off x="9233" y="11852"/>
              <a:ext cx="106" cy="0"/>
            </a:xfrm>
            <a:prstGeom prst="line">
              <a:avLst/>
            </a:prstGeom>
            <a:ln w="38100" cap="flat" cmpd="sng">
              <a:solidFill>
                <a:srgbClr val="000000"/>
              </a:solidFill>
              <a:prstDash val="solid"/>
              <a:headEnd type="none" w="med" len="med"/>
              <a:tailEnd type="none" w="med" len="med"/>
            </a:ln>
          </p:spPr>
        </p:sp>
        <p:sp>
          <p:nvSpPr>
            <p:cNvPr id="18531" name="Line 98"/>
            <p:cNvSpPr/>
            <p:nvPr/>
          </p:nvSpPr>
          <p:spPr>
            <a:xfrm rot="10800000">
              <a:off x="8999" y="11852"/>
              <a:ext cx="64" cy="0"/>
            </a:xfrm>
            <a:prstGeom prst="line">
              <a:avLst/>
            </a:prstGeom>
            <a:ln w="38100" cap="flat" cmpd="sng">
              <a:solidFill>
                <a:srgbClr val="000000"/>
              </a:solidFill>
              <a:prstDash val="solid"/>
              <a:headEnd type="none" w="med" len="med"/>
              <a:tailEnd type="none" w="med" len="med"/>
            </a:ln>
          </p:spPr>
        </p:sp>
        <p:sp>
          <p:nvSpPr>
            <p:cNvPr id="18532" name="Line 99"/>
            <p:cNvSpPr/>
            <p:nvPr/>
          </p:nvSpPr>
          <p:spPr>
            <a:xfrm rot="10800000">
              <a:off x="9063" y="11735"/>
              <a:ext cx="0" cy="227"/>
            </a:xfrm>
            <a:prstGeom prst="line">
              <a:avLst/>
            </a:prstGeom>
            <a:ln w="38100" cap="flat" cmpd="sng">
              <a:solidFill>
                <a:srgbClr val="000000"/>
              </a:solidFill>
              <a:prstDash val="solid"/>
              <a:headEnd type="none" w="med" len="med"/>
              <a:tailEnd type="none" w="med" len="med"/>
            </a:ln>
          </p:spPr>
        </p:sp>
      </p:grpSp>
      <p:sp>
        <p:nvSpPr>
          <p:cNvPr id="18501" name="Line 100"/>
          <p:cNvSpPr/>
          <p:nvPr/>
        </p:nvSpPr>
        <p:spPr>
          <a:xfrm>
            <a:off x="6873875" y="3189288"/>
            <a:ext cx="385763" cy="0"/>
          </a:xfrm>
          <a:prstGeom prst="line">
            <a:avLst/>
          </a:prstGeom>
          <a:ln w="38100" cap="flat" cmpd="sng">
            <a:solidFill>
              <a:srgbClr val="000000"/>
            </a:solidFill>
            <a:prstDash val="solid"/>
            <a:headEnd type="none" w="med" len="med"/>
            <a:tailEnd type="none" w="med" len="med"/>
          </a:ln>
        </p:spPr>
      </p:sp>
      <p:sp>
        <p:nvSpPr>
          <p:cNvPr id="18502" name="Line 101"/>
          <p:cNvSpPr/>
          <p:nvPr/>
        </p:nvSpPr>
        <p:spPr>
          <a:xfrm>
            <a:off x="6831013" y="4546600"/>
            <a:ext cx="385762" cy="0"/>
          </a:xfrm>
          <a:prstGeom prst="line">
            <a:avLst/>
          </a:prstGeom>
          <a:ln w="38100" cap="flat" cmpd="sng">
            <a:solidFill>
              <a:srgbClr val="000000"/>
            </a:solidFill>
            <a:prstDash val="solid"/>
            <a:headEnd type="none" w="med" len="med"/>
            <a:tailEnd type="none" w="med" len="med"/>
          </a:ln>
        </p:spPr>
      </p:sp>
      <p:sp>
        <p:nvSpPr>
          <p:cNvPr id="18503" name="Line 102"/>
          <p:cNvSpPr/>
          <p:nvPr/>
        </p:nvSpPr>
        <p:spPr>
          <a:xfrm>
            <a:off x="7216775" y="4554538"/>
            <a:ext cx="579438" cy="0"/>
          </a:xfrm>
          <a:prstGeom prst="line">
            <a:avLst/>
          </a:prstGeom>
          <a:ln w="38100" cap="flat" cmpd="sng">
            <a:solidFill>
              <a:srgbClr val="000000"/>
            </a:solidFill>
            <a:prstDash val="solid"/>
            <a:headEnd type="none" w="med" len="med"/>
            <a:tailEnd type="none" w="med" len="med"/>
          </a:ln>
        </p:spPr>
      </p:sp>
      <p:sp>
        <p:nvSpPr>
          <p:cNvPr id="18504" name="Line 103"/>
          <p:cNvSpPr/>
          <p:nvPr/>
        </p:nvSpPr>
        <p:spPr>
          <a:xfrm>
            <a:off x="7259638" y="3189288"/>
            <a:ext cx="0" cy="1308100"/>
          </a:xfrm>
          <a:prstGeom prst="line">
            <a:avLst/>
          </a:prstGeom>
          <a:ln w="38100" cap="flat" cmpd="sng">
            <a:solidFill>
              <a:srgbClr val="000000"/>
            </a:solidFill>
            <a:prstDash val="solid"/>
            <a:headEnd type="none" w="med" len="med"/>
            <a:tailEnd type="none" w="med" len="med"/>
          </a:ln>
        </p:spPr>
      </p:sp>
      <p:grpSp>
        <p:nvGrpSpPr>
          <p:cNvPr id="18505" name="Group 104"/>
          <p:cNvGrpSpPr>
            <a:grpSpLocks noChangeAspect="1"/>
          </p:cNvGrpSpPr>
          <p:nvPr/>
        </p:nvGrpSpPr>
        <p:grpSpPr>
          <a:xfrm flipH="1">
            <a:off x="7196138" y="4579938"/>
            <a:ext cx="120650" cy="765175"/>
            <a:chOff x="4860" y="8928"/>
            <a:chExt cx="360" cy="1560"/>
          </a:xfrm>
        </p:grpSpPr>
        <p:sp>
          <p:nvSpPr>
            <p:cNvPr id="18526" name="Rectangle 105"/>
            <p:cNvSpPr>
              <a:spLocks noChangeAspect="1"/>
            </p:cNvSpPr>
            <p:nvPr/>
          </p:nvSpPr>
          <p:spPr>
            <a:xfrm>
              <a:off x="4860" y="9240"/>
              <a:ext cx="360" cy="936"/>
            </a:xfrm>
            <a:prstGeom prst="rect">
              <a:avLst/>
            </a:prstGeom>
            <a:solidFill>
              <a:srgbClr val="FFFFFF"/>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27" name="Line 106"/>
            <p:cNvSpPr>
              <a:spLocks noChangeAspect="1"/>
            </p:cNvSpPr>
            <p:nvPr/>
          </p:nvSpPr>
          <p:spPr>
            <a:xfrm>
              <a:off x="5040" y="10176"/>
              <a:ext cx="0" cy="312"/>
            </a:xfrm>
            <a:prstGeom prst="line">
              <a:avLst/>
            </a:prstGeom>
            <a:ln w="38100" cap="flat" cmpd="sng">
              <a:solidFill>
                <a:srgbClr val="000000"/>
              </a:solidFill>
              <a:prstDash val="solid"/>
              <a:headEnd type="none" w="med" len="med"/>
              <a:tailEnd type="none" w="med" len="med"/>
            </a:ln>
          </p:spPr>
        </p:sp>
        <p:sp>
          <p:nvSpPr>
            <p:cNvPr id="18528" name="Line 107"/>
            <p:cNvSpPr>
              <a:spLocks noChangeAspect="1"/>
            </p:cNvSpPr>
            <p:nvPr/>
          </p:nvSpPr>
          <p:spPr>
            <a:xfrm flipV="1">
              <a:off x="5040" y="8928"/>
              <a:ext cx="0" cy="312"/>
            </a:xfrm>
            <a:prstGeom prst="line">
              <a:avLst/>
            </a:prstGeom>
            <a:ln w="38100" cap="flat" cmpd="sng">
              <a:solidFill>
                <a:srgbClr val="000000"/>
              </a:solidFill>
              <a:prstDash val="solid"/>
              <a:headEnd type="none" w="med" len="med"/>
              <a:tailEnd type="none" w="med" len="med"/>
            </a:ln>
          </p:spPr>
        </p:sp>
      </p:grpSp>
      <p:sp>
        <p:nvSpPr>
          <p:cNvPr id="18506" name="Line 108"/>
          <p:cNvSpPr/>
          <p:nvPr/>
        </p:nvSpPr>
        <p:spPr>
          <a:xfrm>
            <a:off x="7165975" y="5376863"/>
            <a:ext cx="192088" cy="0"/>
          </a:xfrm>
          <a:prstGeom prst="line">
            <a:avLst/>
          </a:prstGeom>
          <a:ln w="38100" cap="flat" cmpd="sng">
            <a:solidFill>
              <a:srgbClr val="000000"/>
            </a:solidFill>
            <a:prstDash val="solid"/>
            <a:headEnd type="none" w="med" len="med"/>
            <a:tailEnd type="none" w="med" len="med"/>
          </a:ln>
        </p:spPr>
      </p:sp>
      <p:sp>
        <p:nvSpPr>
          <p:cNvPr id="18507" name="Oval 109"/>
          <p:cNvSpPr/>
          <p:nvPr/>
        </p:nvSpPr>
        <p:spPr>
          <a:xfrm>
            <a:off x="7227888" y="4502150"/>
            <a:ext cx="47625" cy="60325"/>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08" name="Text Box 110"/>
          <p:cNvSpPr txBox="1"/>
          <p:nvPr/>
        </p:nvSpPr>
        <p:spPr>
          <a:xfrm>
            <a:off x="7839075" y="4343400"/>
            <a:ext cx="368300" cy="422275"/>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Y</a:t>
            </a:r>
            <a:endParaRPr lang="en-US" altLang="zh-CN" sz="4800" i="1" dirty="0">
              <a:latin typeface="Times New Roman" panose="02020603050405020304" pitchFamily="18" charset="0"/>
            </a:endParaRPr>
          </a:p>
        </p:txBody>
      </p:sp>
      <p:sp>
        <p:nvSpPr>
          <p:cNvPr id="18509" name="Text Box 111"/>
          <p:cNvSpPr txBox="1"/>
          <p:nvPr/>
        </p:nvSpPr>
        <p:spPr>
          <a:xfrm>
            <a:off x="3863975" y="2416175"/>
            <a:ext cx="385763" cy="420688"/>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R</a:t>
            </a:r>
            <a:endParaRPr lang="en-US" altLang="zh-CN" sz="4800" i="1" dirty="0">
              <a:latin typeface="Times New Roman" panose="02020603050405020304" pitchFamily="18" charset="0"/>
            </a:endParaRPr>
          </a:p>
        </p:txBody>
      </p:sp>
      <p:grpSp>
        <p:nvGrpSpPr>
          <p:cNvPr id="18510" name="Group 112"/>
          <p:cNvGrpSpPr>
            <a:grpSpLocks noChangeAspect="1"/>
          </p:cNvGrpSpPr>
          <p:nvPr/>
        </p:nvGrpSpPr>
        <p:grpSpPr>
          <a:xfrm flipH="1">
            <a:off x="2293938" y="2254250"/>
            <a:ext cx="122237" cy="765175"/>
            <a:chOff x="4860" y="8928"/>
            <a:chExt cx="360" cy="1560"/>
          </a:xfrm>
        </p:grpSpPr>
        <p:sp>
          <p:nvSpPr>
            <p:cNvPr id="18523" name="Rectangle 113"/>
            <p:cNvSpPr>
              <a:spLocks noChangeAspect="1"/>
            </p:cNvSpPr>
            <p:nvPr/>
          </p:nvSpPr>
          <p:spPr>
            <a:xfrm>
              <a:off x="4860" y="9240"/>
              <a:ext cx="360" cy="936"/>
            </a:xfrm>
            <a:prstGeom prst="rect">
              <a:avLst/>
            </a:prstGeom>
            <a:solidFill>
              <a:srgbClr val="FFFFFF"/>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24" name="Line 114"/>
            <p:cNvSpPr>
              <a:spLocks noChangeAspect="1"/>
            </p:cNvSpPr>
            <p:nvPr/>
          </p:nvSpPr>
          <p:spPr>
            <a:xfrm>
              <a:off x="5040" y="10176"/>
              <a:ext cx="0" cy="312"/>
            </a:xfrm>
            <a:prstGeom prst="line">
              <a:avLst/>
            </a:prstGeom>
            <a:ln w="38100" cap="flat" cmpd="sng">
              <a:solidFill>
                <a:srgbClr val="000000"/>
              </a:solidFill>
              <a:prstDash val="solid"/>
              <a:headEnd type="none" w="med" len="med"/>
              <a:tailEnd type="none" w="med" len="med"/>
            </a:ln>
          </p:spPr>
        </p:sp>
        <p:sp>
          <p:nvSpPr>
            <p:cNvPr id="18525" name="Line 115"/>
            <p:cNvSpPr>
              <a:spLocks noChangeAspect="1"/>
            </p:cNvSpPr>
            <p:nvPr/>
          </p:nvSpPr>
          <p:spPr>
            <a:xfrm flipV="1">
              <a:off x="5040" y="8928"/>
              <a:ext cx="0" cy="312"/>
            </a:xfrm>
            <a:prstGeom prst="line">
              <a:avLst/>
            </a:prstGeom>
            <a:ln w="38100" cap="flat" cmpd="sng">
              <a:solidFill>
                <a:srgbClr val="000000"/>
              </a:solidFill>
              <a:prstDash val="solid"/>
              <a:headEnd type="none" w="med" len="med"/>
              <a:tailEnd type="none" w="med" len="med"/>
            </a:ln>
          </p:spPr>
        </p:sp>
      </p:grpSp>
      <p:sp>
        <p:nvSpPr>
          <p:cNvPr id="18511" name="Rectangle 116"/>
          <p:cNvSpPr>
            <a:spLocks noChangeAspect="1"/>
          </p:cNvSpPr>
          <p:nvPr/>
        </p:nvSpPr>
        <p:spPr>
          <a:xfrm flipH="1">
            <a:off x="4102100" y="2392363"/>
            <a:ext cx="120650" cy="460375"/>
          </a:xfrm>
          <a:prstGeom prst="rect">
            <a:avLst/>
          </a:prstGeom>
          <a:solidFill>
            <a:srgbClr val="FFFFFF"/>
          </a:solidFill>
          <a:ln w="381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12" name="Line 117"/>
          <p:cNvSpPr/>
          <p:nvPr/>
        </p:nvSpPr>
        <p:spPr>
          <a:xfrm flipH="1">
            <a:off x="1414463" y="4922838"/>
            <a:ext cx="0" cy="242887"/>
          </a:xfrm>
          <a:prstGeom prst="line">
            <a:avLst/>
          </a:prstGeom>
          <a:ln w="38100" cap="flat" cmpd="sng">
            <a:solidFill>
              <a:srgbClr val="000000"/>
            </a:solidFill>
            <a:prstDash val="solid"/>
            <a:headEnd type="none" w="med" len="med"/>
            <a:tailEnd type="none" w="med" len="med"/>
          </a:ln>
        </p:spPr>
      </p:sp>
      <p:sp>
        <p:nvSpPr>
          <p:cNvPr id="18513" name="Line 118"/>
          <p:cNvSpPr/>
          <p:nvPr/>
        </p:nvSpPr>
        <p:spPr>
          <a:xfrm flipH="1">
            <a:off x="1406525" y="3165475"/>
            <a:ext cx="0" cy="1133475"/>
          </a:xfrm>
          <a:prstGeom prst="line">
            <a:avLst/>
          </a:prstGeom>
          <a:ln w="38100" cap="flat" cmpd="sng">
            <a:solidFill>
              <a:srgbClr val="000000"/>
            </a:solidFill>
            <a:prstDash val="solid"/>
            <a:headEnd type="none" w="med" len="med"/>
            <a:tailEnd type="none" w="med" len="med"/>
          </a:ln>
        </p:spPr>
      </p:sp>
      <p:sp>
        <p:nvSpPr>
          <p:cNvPr id="18514" name="Oval 119"/>
          <p:cNvSpPr/>
          <p:nvPr/>
        </p:nvSpPr>
        <p:spPr>
          <a:xfrm>
            <a:off x="1384300" y="4910138"/>
            <a:ext cx="47625" cy="61912"/>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15" name="Oval 120"/>
          <p:cNvSpPr/>
          <p:nvPr/>
        </p:nvSpPr>
        <p:spPr>
          <a:xfrm>
            <a:off x="1387475" y="4270375"/>
            <a:ext cx="49213" cy="61913"/>
          </a:xfrm>
          <a:prstGeom prst="ellipse">
            <a:avLst/>
          </a:prstGeom>
          <a:solidFill>
            <a:srgbClr val="000000"/>
          </a:solidFill>
          <a:ln w="381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18516" name="Text Box 121"/>
          <p:cNvSpPr txBox="1"/>
          <p:nvPr/>
        </p:nvSpPr>
        <p:spPr>
          <a:xfrm>
            <a:off x="792163" y="4079875"/>
            <a:ext cx="193675"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A </a:t>
            </a:r>
            <a:endParaRPr lang="en-US" altLang="zh-CN" sz="2400" i="1" dirty="0">
              <a:latin typeface="Times New Roman" panose="02020603050405020304" pitchFamily="18" charset="0"/>
            </a:endParaRPr>
          </a:p>
        </p:txBody>
      </p:sp>
      <p:sp>
        <p:nvSpPr>
          <p:cNvPr id="18517" name="Text Box 122"/>
          <p:cNvSpPr txBox="1"/>
          <p:nvPr/>
        </p:nvSpPr>
        <p:spPr>
          <a:xfrm>
            <a:off x="792163" y="4079875"/>
            <a:ext cx="193675"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A </a:t>
            </a:r>
            <a:endParaRPr lang="en-US" altLang="zh-CN" sz="2400" i="1" dirty="0">
              <a:latin typeface="Times New Roman" panose="02020603050405020304" pitchFamily="18" charset="0"/>
            </a:endParaRPr>
          </a:p>
        </p:txBody>
      </p:sp>
      <p:sp>
        <p:nvSpPr>
          <p:cNvPr id="18518" name="Text Box 123"/>
          <p:cNvSpPr txBox="1"/>
          <p:nvPr/>
        </p:nvSpPr>
        <p:spPr>
          <a:xfrm>
            <a:off x="792163" y="4079875"/>
            <a:ext cx="193675"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A </a:t>
            </a:r>
            <a:endParaRPr lang="en-US" altLang="zh-CN" sz="2400" i="1" dirty="0">
              <a:latin typeface="Times New Roman" panose="02020603050405020304" pitchFamily="18" charset="0"/>
            </a:endParaRPr>
          </a:p>
        </p:txBody>
      </p:sp>
      <p:sp>
        <p:nvSpPr>
          <p:cNvPr id="18519" name="Text Box 124"/>
          <p:cNvSpPr txBox="1"/>
          <p:nvPr/>
        </p:nvSpPr>
        <p:spPr>
          <a:xfrm>
            <a:off x="792163" y="4092575"/>
            <a:ext cx="193675"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A </a:t>
            </a:r>
            <a:endParaRPr lang="en-US" altLang="zh-CN" sz="2400" i="1" dirty="0">
              <a:latin typeface="Times New Roman" panose="02020603050405020304" pitchFamily="18" charset="0"/>
            </a:endParaRPr>
          </a:p>
        </p:txBody>
      </p:sp>
      <p:sp>
        <p:nvSpPr>
          <p:cNvPr id="18520" name="Text Box 125"/>
          <p:cNvSpPr txBox="1"/>
          <p:nvPr/>
        </p:nvSpPr>
        <p:spPr>
          <a:xfrm>
            <a:off x="792163" y="4092575"/>
            <a:ext cx="193675"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A </a:t>
            </a:r>
            <a:endParaRPr lang="en-US" altLang="zh-CN" sz="2400" i="1" dirty="0">
              <a:latin typeface="Times New Roman" panose="02020603050405020304" pitchFamily="18" charset="0"/>
            </a:endParaRPr>
          </a:p>
        </p:txBody>
      </p:sp>
      <p:sp>
        <p:nvSpPr>
          <p:cNvPr id="18521" name="Text Box 126"/>
          <p:cNvSpPr txBox="1"/>
          <p:nvPr/>
        </p:nvSpPr>
        <p:spPr>
          <a:xfrm>
            <a:off x="3348038" y="5384800"/>
            <a:ext cx="939800" cy="420688"/>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V</a:t>
            </a:r>
            <a:r>
              <a:rPr lang="en-US" altLang="zh-CN" sz="2400" i="1" baseline="-25000" dirty="0">
                <a:latin typeface="Times New Roman" panose="02020603050405020304" pitchFamily="18" charset="0"/>
              </a:rPr>
              <a:t>EE</a:t>
            </a:r>
            <a:endParaRPr lang="en-US" altLang="zh-CN" sz="4800" i="1" dirty="0">
              <a:latin typeface="Times New Roman" panose="02020603050405020304" pitchFamily="18" charset="0"/>
            </a:endParaRPr>
          </a:p>
        </p:txBody>
      </p:sp>
      <p:sp>
        <p:nvSpPr>
          <p:cNvPr id="18522" name="Text Box 127"/>
          <p:cNvSpPr txBox="1"/>
          <p:nvPr/>
        </p:nvSpPr>
        <p:spPr>
          <a:xfrm>
            <a:off x="792163" y="4092575"/>
            <a:ext cx="193675" cy="373063"/>
          </a:xfrm>
          <a:prstGeom prst="rect">
            <a:avLst/>
          </a:prstGeom>
          <a:noFill/>
          <a:ln w="38100">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400" i="1" dirty="0">
                <a:latin typeface="Times New Roman" panose="02020603050405020304" pitchFamily="18" charset="0"/>
              </a:rPr>
              <a:t>A </a:t>
            </a:r>
            <a:endParaRPr lang="en-US" altLang="zh-CN" sz="2400" i="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矩形标注 140289"/>
          <p:cNvSpPr/>
          <p:nvPr/>
        </p:nvSpPr>
        <p:spPr>
          <a:xfrm>
            <a:off x="762000" y="5791200"/>
            <a:ext cx="6248400" cy="609600"/>
          </a:xfrm>
          <a:prstGeom prst="wedgeRectCallout">
            <a:avLst>
              <a:gd name="adj1" fmla="val -24773"/>
              <a:gd name="adj2" fmla="val -158333"/>
            </a:avLst>
          </a:prstGeom>
          <a:solidFill>
            <a:srgbClr val="CCECFF"/>
          </a:solidFill>
          <a:ln w="9525" cap="flat" cmpd="sng">
            <a:solidFill>
              <a:schemeClr val="tx1"/>
            </a:solidFill>
            <a:prstDash val="solid"/>
            <a:miter/>
            <a:headEnd type="none" w="med" len="med"/>
            <a:tailEnd type="none" w="med" len="med"/>
          </a:ln>
        </p:spPr>
        <p:txBody>
          <a:bodyPr wrap="none" anchor="ctr"/>
          <a:lstStyle/>
          <a:p>
            <a:r>
              <a:rPr lang="en-US" altLang="zh-CN" sz="2800" dirty="0">
                <a:latin typeface="Times New Roman" panose="02020603050405020304" pitchFamily="18" charset="0"/>
              </a:rPr>
              <a:t>     </a:t>
            </a:r>
            <a:r>
              <a:rPr lang="zh-CN" altLang="en-US" sz="2800" b="1" dirty="0">
                <a:latin typeface="Times New Roman" panose="02020603050405020304" pitchFamily="18" charset="0"/>
              </a:rPr>
              <a:t>这一现象称为</a:t>
            </a:r>
            <a:r>
              <a:rPr lang="zh-CN" altLang="en-US" sz="2800" b="1" dirty="0">
                <a:solidFill>
                  <a:srgbClr val="FF0000"/>
                </a:solidFill>
                <a:latin typeface="Times New Roman" panose="02020603050405020304" pitchFamily="18" charset="0"/>
                <a:ea typeface="黑体" panose="02010609060101010101" pitchFamily="2" charset="-122"/>
              </a:rPr>
              <a:t>本征激发</a:t>
            </a:r>
            <a:r>
              <a:rPr lang="zh-CN" altLang="en-US" sz="2800" b="1" dirty="0">
                <a:solidFill>
                  <a:srgbClr val="FF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也称</a:t>
            </a:r>
            <a:r>
              <a:rPr lang="zh-CN" altLang="en-US" sz="2800" b="1" dirty="0">
                <a:solidFill>
                  <a:srgbClr val="FF0000"/>
                </a:solidFill>
                <a:latin typeface="Times New Roman" panose="02020603050405020304" pitchFamily="18" charset="0"/>
                <a:ea typeface="黑体" panose="02010609060101010101" pitchFamily="2" charset="-122"/>
              </a:rPr>
              <a:t>热激发</a:t>
            </a:r>
            <a:r>
              <a:rPr lang="zh-CN" altLang="en-US" sz="2800" dirty="0">
                <a:latin typeface="Times New Roman" panose="02020603050405020304" pitchFamily="18" charset="0"/>
              </a:rPr>
              <a:t>。</a:t>
            </a:r>
            <a:endParaRPr lang="zh-CN" altLang="en-US" sz="2800">
              <a:latin typeface="Times New Roman" panose="02020603050405020304" pitchFamily="18" charset="0"/>
            </a:endParaRPr>
          </a:p>
        </p:txBody>
      </p:sp>
      <p:sp>
        <p:nvSpPr>
          <p:cNvPr id="140291" name="文本框 140290"/>
          <p:cNvSpPr txBox="1"/>
          <p:nvPr/>
        </p:nvSpPr>
        <p:spPr>
          <a:xfrm>
            <a:off x="5791200" y="304800"/>
            <a:ext cx="2895600" cy="3292475"/>
          </a:xfrm>
          <a:prstGeom prst="rect">
            <a:avLst/>
          </a:prstGeom>
          <a:noFill/>
          <a:ln w="9525">
            <a:noFill/>
          </a:ln>
        </p:spPr>
        <p:txBody>
          <a:bodyPr>
            <a:spAutoFit/>
          </a:bodyPr>
          <a:lstStyle/>
          <a:p>
            <a:pPr algn="just" eaLnBrk="0" hangingPunct="0">
              <a:lnSpc>
                <a:spcPct val="125000"/>
              </a:lnSpc>
            </a:pPr>
            <a:r>
              <a:rPr lang="en-US" altLang="zh-CN" b="1" dirty="0">
                <a:latin typeface="Times New Roman" panose="02020603050405020304" pitchFamily="18" charset="0"/>
              </a:rPr>
              <a:t>   </a:t>
            </a:r>
            <a:r>
              <a:rPr lang="zh-CN" altLang="en-US" b="1" dirty="0">
                <a:latin typeface="Times New Roman" panose="02020603050405020304" pitchFamily="18" charset="0"/>
              </a:rPr>
              <a:t>当温度升高或受到光的照射时，束缚电子能量增高，有的电子可以挣脱原子核的束缚，而参与导电，成为</a:t>
            </a:r>
            <a:r>
              <a:rPr lang="zh-CN" altLang="en-US" b="1" dirty="0">
                <a:solidFill>
                  <a:srgbClr val="FF0000"/>
                </a:solidFill>
                <a:latin typeface="Times New Roman" panose="02020603050405020304" pitchFamily="18" charset="0"/>
                <a:ea typeface="黑体" panose="02010609060101010101" pitchFamily="2" charset="-122"/>
              </a:rPr>
              <a:t>自由电子</a:t>
            </a:r>
            <a:r>
              <a:rPr lang="zh-CN" altLang="en-US" b="1" dirty="0">
                <a:latin typeface="Times New Roman" panose="02020603050405020304" pitchFamily="18" charset="0"/>
              </a:rPr>
              <a:t>。</a:t>
            </a:r>
            <a:endParaRPr lang="zh-CN" altLang="en-US" dirty="0">
              <a:latin typeface="Times New Roman" panose="02020603050405020304" pitchFamily="18" charset="0"/>
            </a:endParaRPr>
          </a:p>
        </p:txBody>
      </p:sp>
      <p:sp>
        <p:nvSpPr>
          <p:cNvPr id="140292" name="矩形 140291"/>
          <p:cNvSpPr/>
          <p:nvPr/>
        </p:nvSpPr>
        <p:spPr>
          <a:xfrm>
            <a:off x="3352800" y="3657600"/>
            <a:ext cx="812800" cy="244475"/>
          </a:xfrm>
          <a:prstGeom prst="rect">
            <a:avLst/>
          </a:prstGeom>
          <a:noFill/>
          <a:ln w="9525">
            <a:noFill/>
          </a:ln>
        </p:spPr>
        <p:txBody>
          <a:bodyPr wrap="none" lIns="0" tIns="0" rIns="0" bIns="0">
            <a:spAutoFit/>
          </a:bodyPr>
          <a:lstStyle/>
          <a:p>
            <a:pPr eaLnBrk="0" hangingPunct="0"/>
            <a:r>
              <a:rPr lang="zh-CN" altLang="en-US" sz="1600" b="1" dirty="0">
                <a:solidFill>
                  <a:srgbClr val="400000"/>
                </a:solidFill>
                <a:latin typeface="Times New Roman" panose="02020603050405020304" pitchFamily="18" charset="0"/>
              </a:rPr>
              <a:t>自由电子</a:t>
            </a:r>
            <a:endParaRPr lang="zh-CN" altLang="en-US" sz="1600" b="1" dirty="0">
              <a:latin typeface="Times New Roman" panose="02020603050405020304" pitchFamily="18" charset="0"/>
            </a:endParaRPr>
          </a:p>
        </p:txBody>
      </p:sp>
      <p:grpSp>
        <p:nvGrpSpPr>
          <p:cNvPr id="140293" name="组合 140292"/>
          <p:cNvGrpSpPr/>
          <p:nvPr/>
        </p:nvGrpSpPr>
        <p:grpSpPr>
          <a:xfrm>
            <a:off x="152400" y="0"/>
            <a:ext cx="5570538" cy="5645150"/>
            <a:chOff x="144" y="59"/>
            <a:chExt cx="3509" cy="3556"/>
          </a:xfrm>
        </p:grpSpPr>
        <p:sp>
          <p:nvSpPr>
            <p:cNvPr id="140294" name="任意多边形 140293"/>
            <p:cNvSpPr/>
            <p:nvPr/>
          </p:nvSpPr>
          <p:spPr>
            <a:xfrm>
              <a:off x="1152" y="59"/>
              <a:ext cx="533" cy="920"/>
            </a:xfrm>
            <a:custGeom>
              <a:avLst/>
              <a:gdLst>
                <a:gd name="txL" fmla="*/ 0 w 12521"/>
                <a:gd name="txT" fmla="*/ 0 h 21600"/>
                <a:gd name="txR" fmla="*/ 12521 w 12521"/>
                <a:gd name="txB" fmla="*/ 21600 h 21600"/>
              </a:gdLst>
              <a:ahLst/>
              <a:cxnLst>
                <a:cxn ang="90">
                  <a:pos x="12520" y="20867"/>
                </a:cxn>
                <a:cxn ang="180">
                  <a:pos x="0" y="20453"/>
                </a:cxn>
                <a:cxn ang="270">
                  <a:pos x="6943" y="0"/>
                </a:cxn>
              </a:cxnLst>
              <a:rect l="txL" t="txT" r="txR" b="txB"/>
              <a:pathLst>
                <a:path w="12521" h="21600" fill="none">
                  <a:moveTo>
                    <a:pt x="12520" y="20867"/>
                  </a:moveTo>
                  <a:arcTo wR="21600" hR="21600" stAng="-17097802" swAng="2022824"/>
                </a:path>
                <a:path w="12521" h="21600" stroke="0">
                  <a:moveTo>
                    <a:pt x="12520" y="20867"/>
                  </a:moveTo>
                  <a:arcTo wR="21600" hR="21600" stAng="-17097802" swAng="2022824"/>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295" name="任意多边形 140294"/>
            <p:cNvSpPr/>
            <p:nvPr/>
          </p:nvSpPr>
          <p:spPr>
            <a:xfrm>
              <a:off x="2160" y="2688"/>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296" name="任意多边形 140295"/>
            <p:cNvSpPr/>
            <p:nvPr/>
          </p:nvSpPr>
          <p:spPr>
            <a:xfrm>
              <a:off x="2160" y="96"/>
              <a:ext cx="533" cy="920"/>
            </a:xfrm>
            <a:custGeom>
              <a:avLst/>
              <a:gdLst>
                <a:gd name="txL" fmla="*/ 0 w 12519"/>
                <a:gd name="txT" fmla="*/ 0 h 21600"/>
                <a:gd name="txR" fmla="*/ 12519 w 12519"/>
                <a:gd name="txB" fmla="*/ 21600 h 21600"/>
              </a:gdLst>
              <a:ahLst/>
              <a:cxnLst>
                <a:cxn ang="90">
                  <a:pos x="12518" y="20872"/>
                </a:cxn>
                <a:cxn ang="180">
                  <a:pos x="0" y="20447"/>
                </a:cxn>
                <a:cxn ang="270">
                  <a:pos x="6961" y="0"/>
                </a:cxn>
              </a:cxnLst>
              <a:rect l="txL" t="txT" r="txR" b="txB"/>
              <a:pathLst>
                <a:path w="12519" h="21600" fill="none">
                  <a:moveTo>
                    <a:pt x="12518" y="20872"/>
                  </a:moveTo>
                  <a:arcTo wR="21600" hR="21600" stAng="-17094521" swAng="2022563"/>
                </a:path>
                <a:path w="12519" h="21600" stroke="0">
                  <a:moveTo>
                    <a:pt x="12518" y="20872"/>
                  </a:moveTo>
                  <a:arcTo wR="21600" hR="21600" stAng="-17094521" swAng="2022563"/>
                  <a:lnTo>
                    <a:pt x="6961"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297" name="任意多边形 140296"/>
            <p:cNvSpPr/>
            <p:nvPr/>
          </p:nvSpPr>
          <p:spPr>
            <a:xfrm>
              <a:off x="1160" y="2695"/>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grpSp>
          <p:nvGrpSpPr>
            <p:cNvPr id="140298" name="组合 140297"/>
            <p:cNvGrpSpPr/>
            <p:nvPr/>
          </p:nvGrpSpPr>
          <p:grpSpPr>
            <a:xfrm>
              <a:off x="144" y="384"/>
              <a:ext cx="3509" cy="2940"/>
              <a:chOff x="139" y="372"/>
              <a:chExt cx="3509" cy="2940"/>
            </a:xfrm>
          </p:grpSpPr>
          <p:sp>
            <p:nvSpPr>
              <p:cNvPr id="140299" name="直接连接符 140298"/>
              <p:cNvSpPr/>
              <p:nvPr/>
            </p:nvSpPr>
            <p:spPr>
              <a:xfrm flipH="1">
                <a:off x="2320" y="2321"/>
                <a:ext cx="68" cy="1"/>
              </a:xfrm>
              <a:prstGeom prst="line">
                <a:avLst/>
              </a:prstGeom>
              <a:ln w="26988" cap="flat" cmpd="sng">
                <a:solidFill>
                  <a:srgbClr val="000000"/>
                </a:solidFill>
                <a:prstDash val="solid"/>
                <a:headEnd type="none" w="med" len="med"/>
                <a:tailEnd type="none" w="med" len="med"/>
              </a:ln>
            </p:spPr>
          </p:sp>
          <p:sp>
            <p:nvSpPr>
              <p:cNvPr id="140300" name="直接连接符 140299"/>
              <p:cNvSpPr/>
              <p:nvPr/>
            </p:nvSpPr>
            <p:spPr>
              <a:xfrm>
                <a:off x="2336" y="2235"/>
                <a:ext cx="52" cy="86"/>
              </a:xfrm>
              <a:prstGeom prst="line">
                <a:avLst/>
              </a:prstGeom>
              <a:ln w="26988" cap="flat" cmpd="sng">
                <a:solidFill>
                  <a:srgbClr val="000000"/>
                </a:solidFill>
                <a:prstDash val="solid"/>
                <a:headEnd type="none" w="med" len="med"/>
                <a:tailEnd type="none" w="med" len="med"/>
              </a:ln>
            </p:spPr>
          </p:sp>
          <p:sp>
            <p:nvSpPr>
              <p:cNvPr id="140301" name="任意多边形 140300"/>
              <p:cNvSpPr/>
              <p:nvPr/>
            </p:nvSpPr>
            <p:spPr>
              <a:xfrm>
                <a:off x="2127" y="2124"/>
                <a:ext cx="549"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2" name="任意多边形 140301"/>
              <p:cNvSpPr/>
              <p:nvPr/>
            </p:nvSpPr>
            <p:spPr>
              <a:xfrm>
                <a:off x="1763" y="1060"/>
                <a:ext cx="947" cy="531"/>
              </a:xfrm>
              <a:custGeom>
                <a:avLst/>
                <a:gdLst>
                  <a:gd name="txL" fmla="*/ 0 w 21600"/>
                  <a:gd name="txT" fmla="*/ 0 h 12306"/>
                  <a:gd name="txR" fmla="*/ 21600 w 21600"/>
                  <a:gd name="txB" fmla="*/ 12306 h 12306"/>
                </a:gdLst>
                <a:ahLst/>
                <a:cxnLst>
                  <a:cxn ang="180">
                    <a:pos x="707" y="12305"/>
                  </a:cxn>
                  <a:cxn ang="270">
                    <a:pos x="1106" y="0"/>
                  </a:cxn>
                  <a:cxn ang="0">
                    <a:pos x="21600" y="6824"/>
                  </a:cxn>
                </a:cxnLst>
                <a:rect l="txL" t="txT" r="txR" b="txB"/>
                <a:pathLst>
                  <a:path w="21600" h="12306" fill="none">
                    <a:moveTo>
                      <a:pt x="707" y="12305"/>
                    </a:moveTo>
                    <a:arcTo wR="21600" hR="21600" stAng="-11681973" swAng="1986963"/>
                  </a:path>
                  <a:path w="21600" h="12306" stroke="0">
                    <a:moveTo>
                      <a:pt x="707" y="12305"/>
                    </a:moveTo>
                    <a:arcTo wR="21600" hR="21600" stAng="-11681973" swAng="1986963"/>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3" name="任意多边形 140302"/>
              <p:cNvSpPr/>
              <p:nvPr/>
            </p:nvSpPr>
            <p:spPr>
              <a:xfrm>
                <a:off x="2102" y="1038"/>
                <a:ext cx="947" cy="540"/>
              </a:xfrm>
              <a:custGeom>
                <a:avLst/>
                <a:gdLst>
                  <a:gd name="txL" fmla="*/ 0 w 21600"/>
                  <a:gd name="txT" fmla="*/ 0 h 12521"/>
                  <a:gd name="txR" fmla="*/ 21600 w 21600"/>
                  <a:gd name="txB" fmla="*/ 12521 h 12521"/>
                </a:gdLst>
                <a:ahLst/>
                <a:cxnLst>
                  <a:cxn ang="270">
                    <a:pos x="20454" y="0"/>
                  </a:cxn>
                  <a:cxn ang="0">
                    <a:pos x="20866" y="12520"/>
                  </a:cxn>
                  <a:cxn ang="180">
                    <a:pos x="0" y="6940"/>
                  </a:cxn>
                </a:cxnLst>
                <a:rect l="txL" t="txT" r="txR" b="txB"/>
                <a:pathLst>
                  <a:path w="21600" h="12521" fill="none">
                    <a:moveTo>
                      <a:pt x="20454" y="0"/>
                    </a:moveTo>
                    <a:arcTo wR="21600" hR="21600" stAng="-1124518" swAng="2022823"/>
                  </a:path>
                  <a:path w="21600" h="12521" stroke="0">
                    <a:moveTo>
                      <a:pt x="20454" y="0"/>
                    </a:moveTo>
                    <a:arcTo wR="21600" hR="21600" stAng="-1124518" swAng="2022823"/>
                    <a:lnTo>
                      <a:pt x="0" y="694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4" name="任意多边形 140303"/>
              <p:cNvSpPr/>
              <p:nvPr/>
            </p:nvSpPr>
            <p:spPr>
              <a:xfrm>
                <a:off x="2112" y="624"/>
                <a:ext cx="538" cy="932"/>
              </a:xfrm>
              <a:custGeom>
                <a:avLst/>
                <a:gdLst>
                  <a:gd name="txL" fmla="*/ 0 w 12290"/>
                  <a:gd name="txT" fmla="*/ 0 h 21600"/>
                  <a:gd name="txR" fmla="*/ 12290 w 12290"/>
                  <a:gd name="txB" fmla="*/ 21600 h 21600"/>
                </a:gdLst>
                <a:ahLst/>
                <a:cxnLst>
                  <a:cxn ang="180">
                    <a:pos x="0" y="1110"/>
                  </a:cxn>
                  <a:cxn ang="270">
                    <a:pos x="12290" y="699"/>
                  </a:cxn>
                  <a:cxn ang="90">
                    <a:pos x="6837" y="21600"/>
                  </a:cxn>
                </a:cxnLst>
                <a:rect l="txL" t="txT" r="txR" b="txB"/>
                <a:pathLst>
                  <a:path w="12290" h="21600" fill="none">
                    <a:moveTo>
                      <a:pt x="0" y="1110"/>
                    </a:moveTo>
                    <a:arcTo wR="21600" hR="21600" stAng="-6507154" swAng="1984493"/>
                  </a:path>
                  <a:path w="12290" h="21600" stroke="0">
                    <a:moveTo>
                      <a:pt x="0" y="1110"/>
                    </a:moveTo>
                    <a:arcTo wR="21600" hR="21600" stAng="-6507154" swAng="1984493"/>
                    <a:lnTo>
                      <a:pt x="6837"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5" name="任意多边形 140304"/>
              <p:cNvSpPr/>
              <p:nvPr/>
            </p:nvSpPr>
            <p:spPr>
              <a:xfrm>
                <a:off x="1131" y="624"/>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6" name="任意多边形 140305"/>
              <p:cNvSpPr/>
              <p:nvPr/>
            </p:nvSpPr>
            <p:spPr>
              <a:xfrm>
                <a:off x="1763" y="2102"/>
                <a:ext cx="947" cy="531"/>
              </a:xfrm>
              <a:custGeom>
                <a:avLst/>
                <a:gdLst>
                  <a:gd name="txL" fmla="*/ 0 w 21600"/>
                  <a:gd name="txT" fmla="*/ 0 h 12310"/>
                  <a:gd name="txR" fmla="*/ 21600 w 21600"/>
                  <a:gd name="txB" fmla="*/ 12310 h 12310"/>
                </a:gdLst>
                <a:ahLst/>
                <a:cxnLst>
                  <a:cxn ang="180">
                    <a:pos x="701" y="12309"/>
                  </a:cxn>
                  <a:cxn ang="270">
                    <a:pos x="1114" y="0"/>
                  </a:cxn>
                  <a:cxn ang="0">
                    <a:pos x="21600" y="6848"/>
                  </a:cxn>
                </a:cxnLst>
                <a:rect l="txL" t="txT" r="txR" b="txB"/>
                <a:pathLst>
                  <a:path w="21600" h="12310" fill="none">
                    <a:moveTo>
                      <a:pt x="701" y="12309"/>
                    </a:moveTo>
                    <a:arcTo wR="21600" hR="21600" stAng="-11678652" swAng="1987668"/>
                  </a:path>
                  <a:path w="21600" h="12310" stroke="0">
                    <a:moveTo>
                      <a:pt x="701" y="12309"/>
                    </a:moveTo>
                    <a:arcTo wR="21600" hR="21600" stAng="-11678652" swAng="198766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7" name="任意多边形 140306"/>
              <p:cNvSpPr/>
              <p:nvPr/>
            </p:nvSpPr>
            <p:spPr>
              <a:xfrm>
                <a:off x="1164" y="1038"/>
                <a:ext cx="947" cy="541"/>
              </a:xfrm>
              <a:custGeom>
                <a:avLst/>
                <a:gdLst>
                  <a:gd name="txL" fmla="*/ 0 w 21600"/>
                  <a:gd name="txT" fmla="*/ 0 h 12527"/>
                  <a:gd name="txR" fmla="*/ 21600 w 21600"/>
                  <a:gd name="txB" fmla="*/ 12527 h 12527"/>
                </a:gdLst>
                <a:ahLst/>
                <a:cxnLst>
                  <a:cxn ang="270">
                    <a:pos x="20453" y="0"/>
                  </a:cxn>
                  <a:cxn ang="0">
                    <a:pos x="20865" y="12526"/>
                  </a:cxn>
                  <a:cxn ang="180">
                    <a:pos x="0" y="6943"/>
                  </a:cxn>
                </a:cxnLst>
                <a:rect l="txL" t="txT" r="txR" b="txB"/>
                <a:pathLst>
                  <a:path w="21600" h="12527" fill="none">
                    <a:moveTo>
                      <a:pt x="20453" y="0"/>
                    </a:moveTo>
                    <a:arcTo wR="21600" hR="21600" stAng="-1125021" swAng="2023828"/>
                  </a:path>
                  <a:path w="21600" h="12527" stroke="0">
                    <a:moveTo>
                      <a:pt x="20453" y="0"/>
                    </a:moveTo>
                    <a:arcTo wR="21600" hR="21600" stAng="-1125021" swAng="2023828"/>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8" name="任意多边形 140307"/>
              <p:cNvSpPr/>
              <p:nvPr/>
            </p:nvSpPr>
            <p:spPr>
              <a:xfrm>
                <a:off x="2701" y="1060"/>
                <a:ext cx="947" cy="531"/>
              </a:xfrm>
              <a:custGeom>
                <a:avLst/>
                <a:gdLst>
                  <a:gd name="txL" fmla="*/ 0 w 21600"/>
                  <a:gd name="txT" fmla="*/ 0 h 12300"/>
                  <a:gd name="txR" fmla="*/ 21600 w 21600"/>
                  <a:gd name="txB" fmla="*/ 12300 h 12300"/>
                </a:gdLst>
                <a:ahLst/>
                <a:cxnLst>
                  <a:cxn ang="180">
                    <a:pos x="705" y="12299"/>
                  </a:cxn>
                  <a:cxn ang="270">
                    <a:pos x="1106" y="0"/>
                  </a:cxn>
                  <a:cxn ang="0">
                    <a:pos x="21600" y="6824"/>
                  </a:cxn>
                </a:cxnLst>
                <a:rect l="txL" t="txT" r="txR" b="txB"/>
                <a:pathLst>
                  <a:path w="21600" h="12300" fill="none">
                    <a:moveTo>
                      <a:pt x="705" y="12299"/>
                    </a:moveTo>
                    <a:arcTo wR="21600" hR="21600" stAng="-11680968" swAng="1985958"/>
                  </a:path>
                  <a:path w="21600" h="12300" stroke="0">
                    <a:moveTo>
                      <a:pt x="705" y="12299"/>
                    </a:moveTo>
                    <a:arcTo wR="21600" hR="21600" stAng="-11680968" swAng="1985958"/>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09" name="任意多边形 140308"/>
              <p:cNvSpPr/>
              <p:nvPr/>
            </p:nvSpPr>
            <p:spPr>
              <a:xfrm>
                <a:off x="1164" y="2080"/>
                <a:ext cx="947" cy="541"/>
              </a:xfrm>
              <a:custGeom>
                <a:avLst/>
                <a:gdLst>
                  <a:gd name="txL" fmla="*/ 0 w 21600"/>
                  <a:gd name="txT" fmla="*/ 0 h 12548"/>
                  <a:gd name="txR" fmla="*/ 21600 w 21600"/>
                  <a:gd name="txB" fmla="*/ 12548 h 12548"/>
                </a:gdLst>
                <a:ahLst/>
                <a:cxnLst>
                  <a:cxn ang="270">
                    <a:pos x="20446" y="0"/>
                  </a:cxn>
                  <a:cxn ang="0">
                    <a:pos x="20865" y="12547"/>
                  </a:cxn>
                  <a:cxn ang="180">
                    <a:pos x="0" y="6964"/>
                  </a:cxn>
                </a:cxnLst>
                <a:rect l="txL" t="txT" r="txR" b="txB"/>
                <a:pathLst>
                  <a:path w="21600" h="12548" fill="none">
                    <a:moveTo>
                      <a:pt x="20446" y="0"/>
                    </a:moveTo>
                    <a:arcTo wR="21600" hR="21600" stAng="-1128544" swAng="2027351"/>
                  </a:path>
                  <a:path w="21600" h="12548" stroke="0">
                    <a:moveTo>
                      <a:pt x="20446" y="0"/>
                    </a:moveTo>
                    <a:arcTo wR="21600" hR="21600" stAng="-1128544" swAng="2027351"/>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0" name="任意多边形 140309"/>
              <p:cNvSpPr/>
              <p:nvPr/>
            </p:nvSpPr>
            <p:spPr>
              <a:xfrm>
                <a:off x="739" y="2086"/>
                <a:ext cx="947" cy="530"/>
              </a:xfrm>
              <a:custGeom>
                <a:avLst/>
                <a:gdLst>
                  <a:gd name="txL" fmla="*/ 0 w 21600"/>
                  <a:gd name="txT" fmla="*/ 0 h 12307"/>
                  <a:gd name="txR" fmla="*/ 21600 w 21600"/>
                  <a:gd name="txB" fmla="*/ 12307 h 12307"/>
                </a:gdLst>
                <a:ahLst/>
                <a:cxnLst>
                  <a:cxn ang="180">
                    <a:pos x="704" y="12306"/>
                  </a:cxn>
                  <a:cxn ang="270">
                    <a:pos x="1109" y="0"/>
                  </a:cxn>
                  <a:cxn ang="0">
                    <a:pos x="21600" y="6834"/>
                  </a:cxn>
                </a:cxnLst>
                <a:rect l="txL" t="txT" r="txR" b="txB"/>
                <a:pathLst>
                  <a:path w="21600" h="12307" fill="none">
                    <a:moveTo>
                      <a:pt x="704" y="12306"/>
                    </a:moveTo>
                    <a:arcTo wR="21600" hR="21600" stAng="-11680466" swAng="1987117"/>
                  </a:path>
                  <a:path w="21600" h="12307" stroke="0">
                    <a:moveTo>
                      <a:pt x="704" y="12306"/>
                    </a:moveTo>
                    <a:arcTo wR="21600" hR="21600" stAng="-11680466" swAng="1987117"/>
                    <a:lnTo>
                      <a:pt x="21600" y="683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1" name="任意多边形 140310"/>
              <p:cNvSpPr/>
              <p:nvPr/>
            </p:nvSpPr>
            <p:spPr>
              <a:xfrm>
                <a:off x="2097" y="1654"/>
                <a:ext cx="539" cy="931"/>
              </a:xfrm>
              <a:custGeom>
                <a:avLst/>
                <a:gdLst>
                  <a:gd name="txL" fmla="*/ 0 w 12310"/>
                  <a:gd name="txT" fmla="*/ 0 h 21600"/>
                  <a:gd name="txR" fmla="*/ 12310 w 12310"/>
                  <a:gd name="txB" fmla="*/ 21600 h 21600"/>
                </a:gdLst>
                <a:ahLst/>
                <a:cxnLst>
                  <a:cxn ang="180">
                    <a:pos x="0" y="1114"/>
                  </a:cxn>
                  <a:cxn ang="270">
                    <a:pos x="12309" y="701"/>
                  </a:cxn>
                  <a:cxn ang="90">
                    <a:pos x="6848" y="21600"/>
                  </a:cxn>
                </a:cxnLst>
                <a:rect l="txL" t="txT" r="txR" b="txB"/>
                <a:pathLst>
                  <a:path w="12310" h="21600" fill="none">
                    <a:moveTo>
                      <a:pt x="0" y="1114"/>
                    </a:moveTo>
                    <a:arcTo wR="21600" hR="21600" stAng="-6509016" swAng="1987668"/>
                  </a:path>
                  <a:path w="12310" h="21600" stroke="0">
                    <a:moveTo>
                      <a:pt x="0" y="1114"/>
                    </a:moveTo>
                    <a:arcTo wR="21600" hR="21600" stAng="-6509016" swAng="1987668"/>
                    <a:lnTo>
                      <a:pt x="6848"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2" name="任意多边形 140311"/>
              <p:cNvSpPr/>
              <p:nvPr/>
            </p:nvSpPr>
            <p:spPr>
              <a:xfrm>
                <a:off x="1155" y="2124"/>
                <a:ext cx="548"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3" name="任意多边形 140312"/>
              <p:cNvSpPr/>
              <p:nvPr/>
            </p:nvSpPr>
            <p:spPr>
              <a:xfrm>
                <a:off x="156" y="1055"/>
                <a:ext cx="947" cy="540"/>
              </a:xfrm>
              <a:custGeom>
                <a:avLst/>
                <a:gdLst>
                  <a:gd name="txL" fmla="*/ 0 w 21600"/>
                  <a:gd name="txT" fmla="*/ 0 h 12521"/>
                  <a:gd name="txR" fmla="*/ 21600 w 21600"/>
                  <a:gd name="txB" fmla="*/ 12521 h 12521"/>
                </a:gdLst>
                <a:ahLst/>
                <a:cxnLst>
                  <a:cxn ang="270">
                    <a:pos x="20453" y="0"/>
                  </a:cxn>
                  <a:cxn ang="0">
                    <a:pos x="20867" y="12520"/>
                  </a:cxn>
                  <a:cxn ang="180">
                    <a:pos x="0" y="6943"/>
                  </a:cxn>
                </a:cxnLst>
                <a:rect l="txL" t="txT" r="txR" b="txB"/>
                <a:pathLst>
                  <a:path w="21600" h="12521" fill="none">
                    <a:moveTo>
                      <a:pt x="20453" y="0"/>
                    </a:moveTo>
                    <a:arcTo wR="21600" hR="21600" stAng="-1125021" swAng="2022824"/>
                  </a:path>
                  <a:path w="21600" h="12521" stroke="0">
                    <a:moveTo>
                      <a:pt x="20453" y="0"/>
                    </a:moveTo>
                    <a:arcTo wR="21600" hR="21600" stAng="-1125021" swAng="2022824"/>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4" name="任意多边形 140313"/>
              <p:cNvSpPr/>
              <p:nvPr/>
            </p:nvSpPr>
            <p:spPr>
              <a:xfrm>
                <a:off x="1172" y="1099"/>
                <a:ext cx="550" cy="931"/>
              </a:xfrm>
              <a:custGeom>
                <a:avLst/>
                <a:gdLst>
                  <a:gd name="txL" fmla="*/ 0 w 12527"/>
                  <a:gd name="txT" fmla="*/ 0 h 21600"/>
                  <a:gd name="txR" fmla="*/ 12527 w 12527"/>
                  <a:gd name="txB" fmla="*/ 21600 h 21600"/>
                </a:gdLst>
                <a:ahLst/>
                <a:cxnLst>
                  <a:cxn ang="90">
                    <a:pos x="12526" y="20865"/>
                  </a:cxn>
                  <a:cxn ang="180">
                    <a:pos x="0" y="20453"/>
                  </a:cxn>
                  <a:cxn ang="270">
                    <a:pos x="6943" y="0"/>
                  </a:cxn>
                </a:cxnLst>
                <a:rect l="txL" t="txT" r="txR" b="txB"/>
                <a:pathLst>
                  <a:path w="12527" h="21600" fill="none">
                    <a:moveTo>
                      <a:pt x="12526" y="20865"/>
                    </a:moveTo>
                    <a:arcTo wR="21600" hR="21600" stAng="-17098807" swAng="2023828"/>
                  </a:path>
                  <a:path w="12527" h="21600" stroke="0">
                    <a:moveTo>
                      <a:pt x="12526" y="20865"/>
                    </a:moveTo>
                    <a:arcTo wR="21600" hR="21600" stAng="-17098807" swAng="2023828"/>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5" name="任意多边形 140314"/>
              <p:cNvSpPr/>
              <p:nvPr/>
            </p:nvSpPr>
            <p:spPr>
              <a:xfrm>
                <a:off x="1160" y="1688"/>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6" name="任意多边形 140315"/>
              <p:cNvSpPr/>
              <p:nvPr/>
            </p:nvSpPr>
            <p:spPr>
              <a:xfrm>
                <a:off x="2157" y="1064"/>
                <a:ext cx="502" cy="932"/>
              </a:xfrm>
              <a:custGeom>
                <a:avLst/>
                <a:gdLst>
                  <a:gd name="txL" fmla="*/ 0 w 11450"/>
                  <a:gd name="txT" fmla="*/ 0 h 21600"/>
                  <a:gd name="txR" fmla="*/ 11450 w 11450"/>
                  <a:gd name="txB" fmla="*/ 21600 h 21600"/>
                </a:gdLst>
                <a:ahLst/>
                <a:cxnLst>
                  <a:cxn ang="90">
                    <a:pos x="11449" y="20865"/>
                  </a:cxn>
                  <a:cxn ang="180">
                    <a:pos x="0" y="20788"/>
                  </a:cxn>
                  <a:cxn ang="270">
                    <a:pos x="5866" y="0"/>
                  </a:cxn>
                </a:cxnLst>
                <a:rect l="txL" t="txT" r="txR" b="txB"/>
                <a:pathLst>
                  <a:path w="11450" h="21600" fill="none">
                    <a:moveTo>
                      <a:pt x="11449" y="20865"/>
                    </a:moveTo>
                    <a:arcTo wR="21600" hR="21600" stAng="-17098807" swAng="1844294"/>
                  </a:path>
                  <a:path w="11450" h="21600" stroke="0">
                    <a:moveTo>
                      <a:pt x="11449" y="20865"/>
                    </a:moveTo>
                    <a:arcTo wR="21600" hR="21600" stAng="-17098807" swAng="1844294"/>
                    <a:lnTo>
                      <a:pt x="5866"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7" name="任意多边形 140316"/>
              <p:cNvSpPr/>
              <p:nvPr/>
            </p:nvSpPr>
            <p:spPr>
              <a:xfrm>
                <a:off x="2102" y="2098"/>
                <a:ext cx="947" cy="540"/>
              </a:xfrm>
              <a:custGeom>
                <a:avLst/>
                <a:gdLst>
                  <a:gd name="txL" fmla="*/ 0 w 21600"/>
                  <a:gd name="txT" fmla="*/ 0 h 12525"/>
                  <a:gd name="txR" fmla="*/ 21600 w 21600"/>
                  <a:gd name="txB" fmla="*/ 12525 h 12525"/>
                </a:gdLst>
                <a:ahLst/>
                <a:cxnLst>
                  <a:cxn ang="270">
                    <a:pos x="20446" y="0"/>
                  </a:cxn>
                  <a:cxn ang="0">
                    <a:pos x="20871" y="12524"/>
                  </a:cxn>
                  <a:cxn ang="180">
                    <a:pos x="0" y="6964"/>
                  </a:cxn>
                </a:cxnLst>
                <a:rect l="txL" t="txT" r="txR" b="txB"/>
                <a:pathLst>
                  <a:path w="21600" h="12525" fill="none">
                    <a:moveTo>
                      <a:pt x="20446" y="0"/>
                    </a:moveTo>
                    <a:arcTo wR="21600" hR="21600" stAng="-1128544" swAng="2023568"/>
                  </a:path>
                  <a:path w="21600" h="12525" stroke="0">
                    <a:moveTo>
                      <a:pt x="20446" y="0"/>
                    </a:moveTo>
                    <a:arcTo wR="21600" hR="21600" stAng="-1128544" swAng="2023568"/>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8" name="任意多边形 140317"/>
              <p:cNvSpPr/>
              <p:nvPr/>
            </p:nvSpPr>
            <p:spPr>
              <a:xfrm>
                <a:off x="139" y="2064"/>
                <a:ext cx="947" cy="540"/>
              </a:xfrm>
              <a:custGeom>
                <a:avLst/>
                <a:gdLst>
                  <a:gd name="txL" fmla="*/ 0 w 21600"/>
                  <a:gd name="txT" fmla="*/ 0 h 12535"/>
                  <a:gd name="txR" fmla="*/ 21600 w 21600"/>
                  <a:gd name="txB" fmla="*/ 12535 h 12535"/>
                </a:gdLst>
                <a:ahLst/>
                <a:cxnLst>
                  <a:cxn ang="270">
                    <a:pos x="20448" y="0"/>
                  </a:cxn>
                  <a:cxn ang="0">
                    <a:pos x="20867" y="12534"/>
                  </a:cxn>
                  <a:cxn ang="180">
                    <a:pos x="0" y="6957"/>
                  </a:cxn>
                </a:cxnLst>
                <a:rect l="txL" t="txT" r="txR" b="txB"/>
                <a:pathLst>
                  <a:path w="21600" h="12535" fill="none">
                    <a:moveTo>
                      <a:pt x="20448" y="0"/>
                    </a:moveTo>
                    <a:arcTo wR="21600" hR="21600" stAng="-1127387" swAng="2025189"/>
                  </a:path>
                  <a:path w="21600" h="12535" stroke="0">
                    <a:moveTo>
                      <a:pt x="20448" y="0"/>
                    </a:moveTo>
                    <a:arcTo wR="21600" hR="21600" stAng="-1127387" swAng="2025189"/>
                    <a:lnTo>
                      <a:pt x="0" y="6957"/>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19" name="任意多边形 140318"/>
              <p:cNvSpPr/>
              <p:nvPr/>
            </p:nvSpPr>
            <p:spPr>
              <a:xfrm>
                <a:off x="755" y="1077"/>
                <a:ext cx="947" cy="531"/>
              </a:xfrm>
              <a:custGeom>
                <a:avLst/>
                <a:gdLst>
                  <a:gd name="txL" fmla="*/ 0 w 21600"/>
                  <a:gd name="txT" fmla="*/ 0 h 12326"/>
                  <a:gd name="txR" fmla="*/ 21600 w 21600"/>
                  <a:gd name="txB" fmla="*/ 12326 h 12326"/>
                </a:gdLst>
                <a:ahLst/>
                <a:cxnLst>
                  <a:cxn ang="180">
                    <a:pos x="707" y="12325"/>
                  </a:cxn>
                  <a:cxn ang="270">
                    <a:pos x="1113" y="0"/>
                  </a:cxn>
                  <a:cxn ang="0">
                    <a:pos x="21600" y="6844"/>
                  </a:cxn>
                </a:cxnLst>
                <a:rect l="txL" t="txT" r="txR" b="txB"/>
                <a:pathLst>
                  <a:path w="21600" h="12326" fill="none">
                    <a:moveTo>
                      <a:pt x="707" y="12325"/>
                    </a:moveTo>
                    <a:arcTo wR="21600" hR="21600" stAng="-11681973" swAng="1990335"/>
                  </a:path>
                  <a:path w="21600" h="12326" stroke="0">
                    <a:moveTo>
                      <a:pt x="707" y="12325"/>
                    </a:moveTo>
                    <a:arcTo wR="21600" hR="21600" stAng="-11681973" swAng="1990335"/>
                    <a:lnTo>
                      <a:pt x="21600" y="684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20" name="任意多边形 140319"/>
              <p:cNvSpPr/>
              <p:nvPr/>
            </p:nvSpPr>
            <p:spPr>
              <a:xfrm>
                <a:off x="2701" y="2119"/>
                <a:ext cx="947" cy="531"/>
              </a:xfrm>
              <a:custGeom>
                <a:avLst/>
                <a:gdLst>
                  <a:gd name="txL" fmla="*/ 0 w 21600"/>
                  <a:gd name="txT" fmla="*/ 0 h 12304"/>
                  <a:gd name="txR" fmla="*/ 21600 w 21600"/>
                  <a:gd name="txB" fmla="*/ 12304 h 12304"/>
                </a:gdLst>
                <a:ahLst/>
                <a:cxnLst>
                  <a:cxn ang="180">
                    <a:pos x="700" y="12304"/>
                  </a:cxn>
                  <a:cxn ang="270">
                    <a:pos x="1114" y="0"/>
                  </a:cxn>
                  <a:cxn ang="0">
                    <a:pos x="21600" y="6848"/>
                  </a:cxn>
                </a:cxnLst>
                <a:rect l="txL" t="txT" r="txR" b="txB"/>
                <a:pathLst>
                  <a:path w="21600" h="12304" fill="none">
                    <a:moveTo>
                      <a:pt x="700" y="12304"/>
                    </a:moveTo>
                    <a:arcTo wR="21600" hR="21600" stAng="-11677842" swAng="1986858"/>
                  </a:path>
                  <a:path w="21600" h="12304" stroke="0">
                    <a:moveTo>
                      <a:pt x="700" y="12304"/>
                    </a:moveTo>
                    <a:arcTo wR="21600" hR="21600" stAng="-11677842" swAng="198685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21" name="任意多边形 140320"/>
              <p:cNvSpPr/>
              <p:nvPr/>
            </p:nvSpPr>
            <p:spPr>
              <a:xfrm>
                <a:off x="1972" y="2184"/>
                <a:ext cx="409" cy="641"/>
              </a:xfrm>
              <a:custGeom>
                <a:avLst/>
                <a:gdLst>
                  <a:gd name="txL" fmla="*/ 0 w 13575"/>
                  <a:gd name="txT" fmla="*/ 0 h 21600"/>
                  <a:gd name="txR" fmla="*/ 13575 w 13575"/>
                  <a:gd name="txB" fmla="*/ 21600 h 21600"/>
                </a:gdLst>
                <a:ahLst/>
                <a:cxnLst>
                  <a:cxn ang="180">
                    <a:pos x="0" y="16"/>
                  </a:cxn>
                  <a:cxn ang="270">
                    <a:pos x="13575" y="4144"/>
                  </a:cxn>
                  <a:cxn ang="90">
                    <a:pos x="852" y="21600"/>
                  </a:cxn>
                </a:cxnLst>
                <a:rect l="txL" t="txT" r="txR" b="txB"/>
                <a:pathLst>
                  <a:path w="13575" h="21600" fill="none">
                    <a:moveTo>
                      <a:pt x="0" y="16"/>
                    </a:moveTo>
                    <a:arcTo wR="21600" hR="21600" stAng="-5535630" swAng="2300841"/>
                  </a:path>
                  <a:path w="13575" h="21600" stroke="0">
                    <a:moveTo>
                      <a:pt x="0" y="16"/>
                    </a:moveTo>
                    <a:arcTo wR="21600" hR="21600" stAng="-5535630" swAng="2300841"/>
                    <a:lnTo>
                      <a:pt x="852"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0322" name="矩形 140321"/>
              <p:cNvSpPr/>
              <p:nvPr/>
            </p:nvSpPr>
            <p:spPr>
              <a:xfrm>
                <a:off x="1843"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3" name="矩形 140322"/>
              <p:cNvSpPr/>
              <p:nvPr/>
            </p:nvSpPr>
            <p:spPr>
              <a:xfrm>
                <a:off x="1843"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4" name="矩形 140323"/>
              <p:cNvSpPr/>
              <p:nvPr/>
            </p:nvSpPr>
            <p:spPr>
              <a:xfrm>
                <a:off x="2782"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5" name="矩形 140324"/>
              <p:cNvSpPr/>
              <p:nvPr/>
            </p:nvSpPr>
            <p:spPr>
              <a:xfrm>
                <a:off x="818" y="2714"/>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6" name="矩形 140325"/>
              <p:cNvSpPr/>
              <p:nvPr/>
            </p:nvSpPr>
            <p:spPr>
              <a:xfrm>
                <a:off x="818"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7" name="矩形 140326"/>
              <p:cNvSpPr/>
              <p:nvPr/>
            </p:nvSpPr>
            <p:spPr>
              <a:xfrm>
                <a:off x="2799"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8" name="矩形 140327"/>
              <p:cNvSpPr/>
              <p:nvPr/>
            </p:nvSpPr>
            <p:spPr>
              <a:xfrm>
                <a:off x="836" y="172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29" name="矩形 140328"/>
              <p:cNvSpPr/>
              <p:nvPr/>
            </p:nvSpPr>
            <p:spPr>
              <a:xfrm>
                <a:off x="2782" y="1688"/>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30" name="矩形 140329"/>
              <p:cNvSpPr/>
              <p:nvPr/>
            </p:nvSpPr>
            <p:spPr>
              <a:xfrm>
                <a:off x="1843" y="1705"/>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0331" name="椭圆 140330"/>
              <p:cNvSpPr/>
              <p:nvPr/>
            </p:nvSpPr>
            <p:spPr>
              <a:xfrm>
                <a:off x="2649" y="2645"/>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32" name="椭圆 140331"/>
              <p:cNvSpPr/>
              <p:nvPr/>
            </p:nvSpPr>
            <p:spPr>
              <a:xfrm>
                <a:off x="843"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3" name="椭圆 140332"/>
              <p:cNvSpPr/>
              <p:nvPr/>
            </p:nvSpPr>
            <p:spPr>
              <a:xfrm>
                <a:off x="2805" y="2133"/>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4" name="椭圆 140333"/>
              <p:cNvSpPr/>
              <p:nvPr/>
            </p:nvSpPr>
            <p:spPr>
              <a:xfrm>
                <a:off x="1502"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5" name="椭圆 140334"/>
              <p:cNvSpPr/>
              <p:nvPr/>
            </p:nvSpPr>
            <p:spPr>
              <a:xfrm>
                <a:off x="478" y="74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6" name="椭圆 140335"/>
              <p:cNvSpPr/>
              <p:nvPr/>
            </p:nvSpPr>
            <p:spPr>
              <a:xfrm>
                <a:off x="686" y="1636"/>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37" name="椭圆 140336"/>
              <p:cNvSpPr/>
              <p:nvPr/>
            </p:nvSpPr>
            <p:spPr>
              <a:xfrm>
                <a:off x="1694" y="578"/>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38" name="椭圆 140337"/>
              <p:cNvSpPr/>
              <p:nvPr/>
            </p:nvSpPr>
            <p:spPr>
              <a:xfrm>
                <a:off x="2458"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39" name="椭圆 140338"/>
              <p:cNvSpPr/>
              <p:nvPr/>
            </p:nvSpPr>
            <p:spPr>
              <a:xfrm>
                <a:off x="2805" y="139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0" name="椭圆 140339"/>
              <p:cNvSpPr/>
              <p:nvPr/>
            </p:nvSpPr>
            <p:spPr>
              <a:xfrm>
                <a:off x="843" y="2423"/>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1" name="椭圆 140340"/>
              <p:cNvSpPr/>
              <p:nvPr/>
            </p:nvSpPr>
            <p:spPr>
              <a:xfrm>
                <a:off x="2631"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42" name="椭圆 140341"/>
              <p:cNvSpPr/>
              <p:nvPr/>
            </p:nvSpPr>
            <p:spPr>
              <a:xfrm>
                <a:off x="1868"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3" name="椭圆 140342"/>
              <p:cNvSpPr/>
              <p:nvPr/>
            </p:nvSpPr>
            <p:spPr>
              <a:xfrm>
                <a:off x="1207"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4" name="椭圆 140343"/>
              <p:cNvSpPr/>
              <p:nvPr/>
            </p:nvSpPr>
            <p:spPr>
              <a:xfrm>
                <a:off x="3153" y="175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5" name="椭圆 140344"/>
              <p:cNvSpPr/>
              <p:nvPr/>
            </p:nvSpPr>
            <p:spPr>
              <a:xfrm>
                <a:off x="1694" y="2645"/>
                <a:ext cx="486"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46" name="椭圆 140345"/>
              <p:cNvSpPr/>
              <p:nvPr/>
            </p:nvSpPr>
            <p:spPr>
              <a:xfrm>
                <a:off x="1868"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7" name="椭圆 140346"/>
              <p:cNvSpPr/>
              <p:nvPr/>
            </p:nvSpPr>
            <p:spPr>
              <a:xfrm>
                <a:off x="2823"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48" name="椭圆 140347"/>
              <p:cNvSpPr/>
              <p:nvPr/>
            </p:nvSpPr>
            <p:spPr>
              <a:xfrm>
                <a:off x="2631"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49" name="椭圆 140348"/>
              <p:cNvSpPr/>
              <p:nvPr/>
            </p:nvSpPr>
            <p:spPr>
              <a:xfrm>
                <a:off x="1868"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0" name="椭圆 140349"/>
              <p:cNvSpPr/>
              <p:nvPr/>
            </p:nvSpPr>
            <p:spPr>
              <a:xfrm>
                <a:off x="2215" y="1773"/>
                <a:ext cx="138"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1" name="椭圆 140350"/>
              <p:cNvSpPr/>
              <p:nvPr/>
            </p:nvSpPr>
            <p:spPr>
              <a:xfrm>
                <a:off x="669"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52" name="椭圆 140351"/>
              <p:cNvSpPr/>
              <p:nvPr/>
            </p:nvSpPr>
            <p:spPr>
              <a:xfrm>
                <a:off x="860" y="143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3" name="椭圆 140352"/>
              <p:cNvSpPr/>
              <p:nvPr/>
            </p:nvSpPr>
            <p:spPr>
              <a:xfrm>
                <a:off x="2631" y="1603"/>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54" name="椭圆 140353"/>
              <p:cNvSpPr/>
              <p:nvPr/>
            </p:nvSpPr>
            <p:spPr>
              <a:xfrm>
                <a:off x="1502"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5" name="椭圆 140354"/>
              <p:cNvSpPr/>
              <p:nvPr/>
            </p:nvSpPr>
            <p:spPr>
              <a:xfrm>
                <a:off x="2215"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6" name="椭圆 140355"/>
              <p:cNvSpPr/>
              <p:nvPr/>
            </p:nvSpPr>
            <p:spPr>
              <a:xfrm>
                <a:off x="843" y="3158"/>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7" name="椭圆 140356"/>
              <p:cNvSpPr/>
              <p:nvPr/>
            </p:nvSpPr>
            <p:spPr>
              <a:xfrm>
                <a:off x="2805"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8" name="椭圆 140357"/>
              <p:cNvSpPr/>
              <p:nvPr/>
            </p:nvSpPr>
            <p:spPr>
              <a:xfrm>
                <a:off x="2805"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59" name="椭圆 140358"/>
              <p:cNvSpPr/>
              <p:nvPr/>
            </p:nvSpPr>
            <p:spPr>
              <a:xfrm>
                <a:off x="686" y="1636"/>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60" name="椭圆 140359"/>
              <p:cNvSpPr/>
              <p:nvPr/>
            </p:nvSpPr>
            <p:spPr>
              <a:xfrm>
                <a:off x="2441" y="1773"/>
                <a:ext cx="139"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1" name="椭圆 140360"/>
              <p:cNvSpPr/>
              <p:nvPr/>
            </p:nvSpPr>
            <p:spPr>
              <a:xfrm>
                <a:off x="2631" y="1603"/>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62" name="椭圆 140361"/>
              <p:cNvSpPr/>
              <p:nvPr/>
            </p:nvSpPr>
            <p:spPr>
              <a:xfrm>
                <a:off x="1694" y="1620"/>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63" name="椭圆 140362"/>
              <p:cNvSpPr/>
              <p:nvPr/>
            </p:nvSpPr>
            <p:spPr>
              <a:xfrm>
                <a:off x="2823"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4" name="椭圆 140363"/>
              <p:cNvSpPr/>
              <p:nvPr/>
            </p:nvSpPr>
            <p:spPr>
              <a:xfrm>
                <a:off x="3153"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5" name="椭圆 140364"/>
              <p:cNvSpPr/>
              <p:nvPr/>
            </p:nvSpPr>
            <p:spPr>
              <a:xfrm>
                <a:off x="860" y="216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6" name="椭圆 140365"/>
              <p:cNvSpPr/>
              <p:nvPr/>
            </p:nvSpPr>
            <p:spPr>
              <a:xfrm>
                <a:off x="2215" y="731"/>
                <a:ext cx="138"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67" name="椭圆 140366"/>
              <p:cNvSpPr/>
              <p:nvPr/>
            </p:nvSpPr>
            <p:spPr>
              <a:xfrm>
                <a:off x="669" y="262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68" name="椭圆 140367"/>
              <p:cNvSpPr/>
              <p:nvPr/>
            </p:nvSpPr>
            <p:spPr>
              <a:xfrm>
                <a:off x="669" y="262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69" name="椭圆 140368"/>
              <p:cNvSpPr/>
              <p:nvPr/>
            </p:nvSpPr>
            <p:spPr>
              <a:xfrm>
                <a:off x="669"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70" name="椭圆 140369"/>
              <p:cNvSpPr/>
              <p:nvPr/>
            </p:nvSpPr>
            <p:spPr>
              <a:xfrm>
                <a:off x="2441"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1" name="椭圆 140370"/>
              <p:cNvSpPr/>
              <p:nvPr/>
            </p:nvSpPr>
            <p:spPr>
              <a:xfrm>
                <a:off x="1694" y="1620"/>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72" name="椭圆 140371"/>
              <p:cNvSpPr/>
              <p:nvPr/>
            </p:nvSpPr>
            <p:spPr>
              <a:xfrm>
                <a:off x="2649" y="2645"/>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73" name="椭圆 140372"/>
              <p:cNvSpPr/>
              <p:nvPr/>
            </p:nvSpPr>
            <p:spPr>
              <a:xfrm>
                <a:off x="478"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4" name="椭圆 140373"/>
              <p:cNvSpPr/>
              <p:nvPr/>
            </p:nvSpPr>
            <p:spPr>
              <a:xfrm>
                <a:off x="1190"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5" name="椭圆 140374"/>
              <p:cNvSpPr/>
              <p:nvPr/>
            </p:nvSpPr>
            <p:spPr>
              <a:xfrm>
                <a:off x="495" y="180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6" name="椭圆 140375"/>
              <p:cNvSpPr/>
              <p:nvPr/>
            </p:nvSpPr>
            <p:spPr>
              <a:xfrm>
                <a:off x="1868"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77" name="椭圆 140376"/>
              <p:cNvSpPr/>
              <p:nvPr/>
            </p:nvSpPr>
            <p:spPr>
              <a:xfrm>
                <a:off x="1694" y="2645"/>
                <a:ext cx="486"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0378" name="椭圆 140377"/>
              <p:cNvSpPr/>
              <p:nvPr/>
            </p:nvSpPr>
            <p:spPr>
              <a:xfrm>
                <a:off x="1694" y="578"/>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0379" name="椭圆 140378"/>
              <p:cNvSpPr/>
              <p:nvPr/>
            </p:nvSpPr>
            <p:spPr>
              <a:xfrm>
                <a:off x="1502"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0" name="椭圆 140379"/>
              <p:cNvSpPr/>
              <p:nvPr/>
            </p:nvSpPr>
            <p:spPr>
              <a:xfrm>
                <a:off x="3171"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1" name="椭圆 140380"/>
              <p:cNvSpPr/>
              <p:nvPr/>
            </p:nvSpPr>
            <p:spPr>
              <a:xfrm>
                <a:off x="1190" y="2782"/>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2" name="椭圆 140381"/>
              <p:cNvSpPr/>
              <p:nvPr/>
            </p:nvSpPr>
            <p:spPr>
              <a:xfrm>
                <a:off x="843"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3" name="椭圆 140382"/>
              <p:cNvSpPr/>
              <p:nvPr/>
            </p:nvSpPr>
            <p:spPr>
              <a:xfrm>
                <a:off x="1868" y="1415"/>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4" name="椭圆 140383"/>
              <p:cNvSpPr/>
              <p:nvPr/>
            </p:nvSpPr>
            <p:spPr>
              <a:xfrm>
                <a:off x="2388" y="220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0385" name="椭圆 140384"/>
              <p:cNvSpPr/>
              <p:nvPr/>
            </p:nvSpPr>
            <p:spPr>
              <a:xfrm>
                <a:off x="1850" y="2167"/>
                <a:ext cx="208" cy="204"/>
              </a:xfrm>
              <a:prstGeom prst="ellipse">
                <a:avLst/>
              </a:prstGeom>
              <a:noFill/>
              <a:ln w="26988" cap="flat" cmpd="sng">
                <a:solidFill>
                  <a:srgbClr val="0080FF"/>
                </a:solidFill>
                <a:prstDash val="solid"/>
                <a:headEnd type="none" w="med" len="med"/>
                <a:tailEnd type="none" w="med" len="med"/>
              </a:ln>
            </p:spPr>
            <p:txBody>
              <a:bodyPr/>
              <a:lstStyle/>
              <a:p>
                <a:endParaRPr lang="zh-CN" altLang="en-US"/>
              </a:p>
            </p:txBody>
          </p:sp>
        </p:grpSp>
      </p:grpSp>
      <p:sp>
        <p:nvSpPr>
          <p:cNvPr id="140386" name="文本框 140385"/>
          <p:cNvSpPr txBox="1"/>
          <p:nvPr/>
        </p:nvSpPr>
        <p:spPr>
          <a:xfrm>
            <a:off x="1828800" y="3352800"/>
            <a:ext cx="685800" cy="336550"/>
          </a:xfrm>
          <a:prstGeom prst="rect">
            <a:avLst/>
          </a:prstGeom>
          <a:noFill/>
          <a:ln w="9525">
            <a:noFill/>
          </a:ln>
        </p:spPr>
        <p:txBody>
          <a:bodyPr>
            <a:spAutoFit/>
          </a:bodyPr>
          <a:lstStyle/>
          <a:p>
            <a:pPr eaLnBrk="0" hangingPunct="0">
              <a:spcBef>
                <a:spcPct val="50000"/>
              </a:spcBef>
            </a:pPr>
            <a:r>
              <a:rPr lang="zh-CN" altLang="en-US" sz="1600" b="1" dirty="0">
                <a:latin typeface="Times New Roman" panose="02020603050405020304" pitchFamily="18" charset="0"/>
              </a:rPr>
              <a:t>空穴</a:t>
            </a:r>
            <a:endParaRPr lang="zh-CN" altLang="en-US" sz="1600" b="1">
              <a:latin typeface="Times New Roman" panose="02020603050405020304" pitchFamily="18" charset="0"/>
            </a:endParaRPr>
          </a:p>
        </p:txBody>
      </p:sp>
      <p:sp>
        <p:nvSpPr>
          <p:cNvPr id="140387" name="文本框 140386"/>
          <p:cNvSpPr txBox="1"/>
          <p:nvPr/>
        </p:nvSpPr>
        <p:spPr>
          <a:xfrm>
            <a:off x="6019800" y="3429000"/>
            <a:ext cx="3124200" cy="1920875"/>
          </a:xfrm>
          <a:prstGeom prst="rect">
            <a:avLst/>
          </a:prstGeom>
          <a:noFill/>
          <a:ln w="9525">
            <a:noFill/>
          </a:ln>
        </p:spPr>
        <p:txBody>
          <a:bodyPr>
            <a:spAutoFit/>
          </a:bodyPr>
          <a:lstStyle/>
          <a:p>
            <a:pPr algn="l" eaLnBrk="0" hangingPunct="0">
              <a:lnSpc>
                <a:spcPct val="125000"/>
              </a:lnSpc>
            </a:pPr>
            <a:r>
              <a:rPr lang="en-US" altLang="zh-CN" dirty="0">
                <a:latin typeface="Times New Roman" panose="02020603050405020304" pitchFamily="18" charset="0"/>
              </a:rPr>
              <a:t>        </a:t>
            </a:r>
            <a:r>
              <a:rPr lang="zh-CN" altLang="en-US" b="1" dirty="0">
                <a:latin typeface="Times New Roman" panose="02020603050405020304" pitchFamily="18" charset="0"/>
              </a:rPr>
              <a:t>自由电子产生的同时，在其原来的共价键中就出现了一个空位，称为</a:t>
            </a:r>
            <a:r>
              <a:rPr lang="zh-CN" altLang="en-US" b="1" dirty="0">
                <a:solidFill>
                  <a:srgbClr val="FF0000"/>
                </a:solidFill>
                <a:latin typeface="Times New Roman" panose="02020603050405020304" pitchFamily="18" charset="0"/>
                <a:ea typeface="黑体" panose="02010609060101010101" pitchFamily="2" charset="-122"/>
              </a:rPr>
              <a:t>空穴</a:t>
            </a:r>
            <a:r>
              <a:rPr lang="zh-CN" altLang="en-US" b="1" dirty="0">
                <a:latin typeface="Times New Roman" panose="02020603050405020304" pitchFamily="18" charset="0"/>
              </a:rPr>
              <a:t>。</a:t>
            </a:r>
            <a:endParaRPr lang="zh-CN" altLang="en-US" b="1" dirty="0">
              <a:solidFill>
                <a:srgbClr val="000000"/>
              </a:solidFill>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blinds(vertical)">
                                      <p:cBhvr>
                                        <p:cTn id="7" dur="500"/>
                                        <p:tgtEl>
                                          <p:spTgt spid="140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blinds(horizontal)">
                                      <p:cBhvr>
                                        <p:cTn id="12" dur="500"/>
                                        <p:tgtEl>
                                          <p:spTgt spid="1402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0"/>
                                        </p:tgtEl>
                                        <p:attrNameLst>
                                          <p:attrName>style.visibility</p:attrName>
                                        </p:attrNameLst>
                                      </p:cBhvr>
                                      <p:to>
                                        <p:strVal val="visible"/>
                                      </p:to>
                                    </p:set>
                                    <p:animEffect transition="in" filter="blinds(horizontal)">
                                      <p:cBhvr>
                                        <p:cTn id="17" dur="500"/>
                                        <p:tgtEl>
                                          <p:spTgt spid="1402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387"/>
                                        </p:tgtEl>
                                        <p:attrNameLst>
                                          <p:attrName>style.visibility</p:attrName>
                                        </p:attrNameLst>
                                      </p:cBhvr>
                                      <p:to>
                                        <p:strVal val="visible"/>
                                      </p:to>
                                    </p:set>
                                    <p:animEffect transition="in" filter="blinds(horizontal)">
                                      <p:cBhvr>
                                        <p:cTn id="22" dur="500"/>
                                        <p:tgtEl>
                                          <p:spTgt spid="1403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386"/>
                                        </p:tgtEl>
                                        <p:attrNameLst>
                                          <p:attrName>style.visibility</p:attrName>
                                        </p:attrNameLst>
                                      </p:cBhvr>
                                      <p:to>
                                        <p:strVal val="visible"/>
                                      </p:to>
                                    </p:set>
                                    <p:animEffect transition="in" filter="blinds(horizontal)">
                                      <p:cBhvr>
                                        <p:cTn id="27" dur="500"/>
                                        <p:tgtEl>
                                          <p:spTgt spid="140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bldLvl="0" animBg="1"/>
      <p:bldP spid="140291" grpId="0"/>
      <p:bldP spid="140292" grpId="0"/>
      <p:bldP spid="140386" grpId="0"/>
      <p:bldP spid="1403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WordArt 2" descr="白色大理石"/>
          <p:cNvSpPr>
            <a:spLocks noTextEdit="1"/>
          </p:cNvSpPr>
          <p:nvPr/>
        </p:nvSpPr>
        <p:spPr>
          <a:xfrm>
            <a:off x="1403350" y="908050"/>
            <a:ext cx="6338888" cy="466725"/>
          </a:xfrm>
          <a:prstGeom prst="rect">
            <a:avLst/>
          </a:prstGeom>
        </p:spPr>
        <p:txBody>
          <a:bodyPr wrap="none" fromWordArt="1">
            <a:prstTxWarp prst="textPlain">
              <a:avLst>
                <a:gd name="adj" fmla="val 50000"/>
              </a:avLst>
            </a:prstTxWarp>
            <a:normAutofit/>
            <a:scene3d>
              <a:camera prst="legacyObliqueRight">
                <a:rot lat="0" lon="0" rev="0"/>
              </a:camera>
              <a:lightRig rig="legacyHarsh3" dir="t"/>
            </a:scene3d>
            <a:sp3d extrusionH="100000" prstMaterial="legacyMatte">
              <a:extrusionClr>
                <a:srgbClr val="663300"/>
              </a:extrusionClr>
            </a:sp3d>
          </a:bodyPr>
          <a:p>
            <a:pPr algn="ctr"/>
            <a:r>
              <a:rPr lang="zh-CN" altLang="en-US" sz="2800">
                <a:blipFill rotWithShape="0">
                  <a:blip r:embed="rId1"/>
                </a:blipFill>
                <a:latin typeface="宋体" panose="02010600030101010101" pitchFamily="2" charset="-122"/>
                <a:ea typeface="宋体" panose="02010600030101010101" pitchFamily="2" charset="-122"/>
              </a:rPr>
              <a:t>分 立 元 件 门 电 路 缺 点</a:t>
            </a:r>
            <a:endParaRPr lang="zh-CN" altLang="en-US" sz="2800">
              <a:blipFill rotWithShape="0">
                <a:blip r:embed="rId1"/>
              </a:blipFill>
              <a:latin typeface="宋体" panose="02010600030101010101" pitchFamily="2" charset="-122"/>
              <a:ea typeface="宋体" panose="02010600030101010101" pitchFamily="2" charset="-122"/>
            </a:endParaRPr>
          </a:p>
        </p:txBody>
      </p:sp>
      <p:sp>
        <p:nvSpPr>
          <p:cNvPr id="259075" name="Text Box 3"/>
          <p:cNvSpPr txBox="1"/>
          <p:nvPr/>
        </p:nvSpPr>
        <p:spPr>
          <a:xfrm>
            <a:off x="1403350" y="1844675"/>
            <a:ext cx="68770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、体积大、工作不可靠。</a:t>
            </a:r>
            <a:endParaRPr lang="zh-CN" altLang="en-US" b="1" dirty="0">
              <a:latin typeface="Times New Roman" panose="02020603050405020304" pitchFamily="18" charset="0"/>
              <a:ea typeface="楷体_GB2312" pitchFamily="49" charset="-122"/>
            </a:endParaRPr>
          </a:p>
        </p:txBody>
      </p:sp>
      <p:sp>
        <p:nvSpPr>
          <p:cNvPr id="259076" name="Text Box 4"/>
          <p:cNvSpPr txBox="1"/>
          <p:nvPr/>
        </p:nvSpPr>
        <p:spPr>
          <a:xfrm>
            <a:off x="1408113" y="2924175"/>
            <a:ext cx="68770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、需要不同电源。 </a:t>
            </a:r>
            <a:endParaRPr lang="zh-CN" altLang="en-US" b="1" dirty="0">
              <a:latin typeface="Times New Roman" panose="02020603050405020304" pitchFamily="18" charset="0"/>
              <a:ea typeface="楷体_GB2312" pitchFamily="49" charset="-122"/>
            </a:endParaRPr>
          </a:p>
        </p:txBody>
      </p:sp>
      <p:sp>
        <p:nvSpPr>
          <p:cNvPr id="259077" name="Text Box 5"/>
          <p:cNvSpPr txBox="1"/>
          <p:nvPr/>
        </p:nvSpPr>
        <p:spPr>
          <a:xfrm>
            <a:off x="1403350" y="4005263"/>
            <a:ext cx="7486650"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3</a:t>
            </a:r>
            <a:r>
              <a:rPr lang="zh-CN" altLang="en-US" b="1" dirty="0">
                <a:latin typeface="Times New Roman" panose="02020603050405020304" pitchFamily="18" charset="0"/>
                <a:ea typeface="楷体_GB2312" pitchFamily="49" charset="-122"/>
              </a:rPr>
              <a:t>、各种门的输入、输出电平不匹配。</a:t>
            </a:r>
            <a:endParaRPr lang="zh-CN" altLang="en-US" b="1" dirty="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59075"/>
                                        </p:tgtEl>
                                        <p:attrNameLst>
                                          <p:attrName>style.visibility</p:attrName>
                                        </p:attrNameLst>
                                      </p:cBhvr>
                                      <p:to>
                                        <p:strVal val="visible"/>
                                      </p:to>
                                    </p:set>
                                    <p:anim calcmode="lin" valueType="num">
                                      <p:cBhvr additive="base">
                                        <p:cTn id="11" dur="500" fill="hold"/>
                                        <p:tgtEl>
                                          <p:spTgt spid="259075"/>
                                        </p:tgtEl>
                                        <p:attrNameLst>
                                          <p:attrName>ppt_x</p:attrName>
                                        </p:attrNameLst>
                                      </p:cBhvr>
                                      <p:tavLst>
                                        <p:tav tm="0">
                                          <p:val>
                                            <p:strVal val="1+#ppt_w/2"/>
                                          </p:val>
                                        </p:tav>
                                        <p:tav tm="100000">
                                          <p:val>
                                            <p:strVal val="#ppt_x"/>
                                          </p:val>
                                        </p:tav>
                                      </p:tavLst>
                                    </p:anim>
                                    <p:anim calcmode="lin" valueType="num">
                                      <p:cBhvr additive="base">
                                        <p:cTn id="12" dur="500" fill="hold"/>
                                        <p:tgtEl>
                                          <p:spTgt spid="25907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59076"/>
                                        </p:tgtEl>
                                        <p:attrNameLst>
                                          <p:attrName>style.visibility</p:attrName>
                                        </p:attrNameLst>
                                      </p:cBhvr>
                                      <p:to>
                                        <p:strVal val="visible"/>
                                      </p:to>
                                    </p:set>
                                    <p:anim calcmode="lin" valueType="num">
                                      <p:cBhvr additive="base">
                                        <p:cTn id="17" dur="500" fill="hold"/>
                                        <p:tgtEl>
                                          <p:spTgt spid="259076"/>
                                        </p:tgtEl>
                                        <p:attrNameLst>
                                          <p:attrName>ppt_x</p:attrName>
                                        </p:attrNameLst>
                                      </p:cBhvr>
                                      <p:tavLst>
                                        <p:tav tm="0">
                                          <p:val>
                                            <p:strVal val="1+#ppt_w/2"/>
                                          </p:val>
                                        </p:tav>
                                        <p:tav tm="100000">
                                          <p:val>
                                            <p:strVal val="#ppt_x"/>
                                          </p:val>
                                        </p:tav>
                                      </p:tavLst>
                                    </p:anim>
                                    <p:anim calcmode="lin" valueType="num">
                                      <p:cBhvr additive="base">
                                        <p:cTn id="18" dur="500" fill="hold"/>
                                        <p:tgtEl>
                                          <p:spTgt spid="25907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59077"/>
                                        </p:tgtEl>
                                        <p:attrNameLst>
                                          <p:attrName>style.visibility</p:attrName>
                                        </p:attrNameLst>
                                      </p:cBhvr>
                                      <p:to>
                                        <p:strVal val="visible"/>
                                      </p:to>
                                    </p:set>
                                    <p:anim calcmode="lin" valueType="num">
                                      <p:cBhvr additive="base">
                                        <p:cTn id="23" dur="500" fill="hold"/>
                                        <p:tgtEl>
                                          <p:spTgt spid="259077"/>
                                        </p:tgtEl>
                                        <p:attrNameLst>
                                          <p:attrName>ppt_x</p:attrName>
                                        </p:attrNameLst>
                                      </p:cBhvr>
                                      <p:tavLst>
                                        <p:tav tm="0">
                                          <p:val>
                                            <p:strVal val="1+#ppt_w/2"/>
                                          </p:val>
                                        </p:tav>
                                        <p:tav tm="100000">
                                          <p:val>
                                            <p:strVal val="#ppt_x"/>
                                          </p:val>
                                        </p:tav>
                                      </p:tavLst>
                                    </p:anim>
                                    <p:anim calcmode="lin" valueType="num">
                                      <p:cBhvr additive="base">
                                        <p:cTn id="24" dur="500" fill="hold"/>
                                        <p:tgtEl>
                                          <p:spTgt spid="259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p:bldP spid="25907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nvSpPr>
        <p:spPr>
          <a:xfrm>
            <a:off x="2019300" y="401638"/>
            <a:ext cx="4419600" cy="579437"/>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b="1" dirty="0">
                <a:latin typeface="宋体" panose="02010600030101010101" pitchFamily="2" charset="-122"/>
              </a:rPr>
              <a:t>3.4   TTL</a:t>
            </a:r>
            <a:r>
              <a:rPr lang="zh-CN" altLang="en-US" b="1" dirty="0">
                <a:latin typeface="宋体" panose="02010600030101010101" pitchFamily="2" charset="-122"/>
              </a:rPr>
              <a:t>逻辑门电路</a:t>
            </a:r>
            <a:endParaRPr lang="zh-CN" altLang="en-US" b="1" dirty="0">
              <a:latin typeface="宋体" panose="02010600030101010101" pitchFamily="2" charset="-122"/>
            </a:endParaRPr>
          </a:p>
        </p:txBody>
      </p:sp>
      <p:grpSp>
        <p:nvGrpSpPr>
          <p:cNvPr id="20483" name="Group 3"/>
          <p:cNvGrpSpPr/>
          <p:nvPr/>
        </p:nvGrpSpPr>
        <p:grpSpPr>
          <a:xfrm>
            <a:off x="996950" y="1700213"/>
            <a:ext cx="8147050" cy="4886325"/>
            <a:chOff x="436" y="660"/>
            <a:chExt cx="5132" cy="3366"/>
          </a:xfrm>
        </p:grpSpPr>
        <p:grpSp>
          <p:nvGrpSpPr>
            <p:cNvPr id="20538" name="Group 4"/>
            <p:cNvGrpSpPr/>
            <p:nvPr/>
          </p:nvGrpSpPr>
          <p:grpSpPr>
            <a:xfrm>
              <a:off x="1236" y="1524"/>
              <a:ext cx="1392" cy="612"/>
              <a:chOff x="984" y="1260"/>
              <a:chExt cx="1392" cy="612"/>
            </a:xfrm>
          </p:grpSpPr>
          <p:sp>
            <p:nvSpPr>
              <p:cNvPr id="20611" name="Line 5"/>
              <p:cNvSpPr/>
              <p:nvPr/>
            </p:nvSpPr>
            <p:spPr>
              <a:xfrm>
                <a:off x="1140" y="1632"/>
                <a:ext cx="600" cy="0"/>
              </a:xfrm>
              <a:prstGeom prst="line">
                <a:avLst/>
              </a:prstGeom>
              <a:ln w="57150" cap="flat" cmpd="sng">
                <a:solidFill>
                  <a:schemeClr val="tx1"/>
                </a:solidFill>
                <a:prstDash val="solid"/>
                <a:headEnd type="none" w="med" len="med"/>
                <a:tailEnd type="none" w="sm" len="lg"/>
              </a:ln>
            </p:spPr>
          </p:sp>
          <p:sp>
            <p:nvSpPr>
              <p:cNvPr id="20612" name="Line 6"/>
              <p:cNvSpPr/>
              <p:nvPr/>
            </p:nvSpPr>
            <p:spPr>
              <a:xfrm flipV="1">
                <a:off x="1524" y="1260"/>
                <a:ext cx="0" cy="372"/>
              </a:xfrm>
              <a:prstGeom prst="line">
                <a:avLst/>
              </a:prstGeom>
              <a:ln w="38100" cap="flat" cmpd="sng">
                <a:solidFill>
                  <a:schemeClr val="tx1"/>
                </a:solidFill>
                <a:prstDash val="solid"/>
                <a:headEnd type="none" w="med" len="med"/>
                <a:tailEnd type="none" w="sm" len="lg"/>
              </a:ln>
            </p:spPr>
          </p:sp>
          <p:sp>
            <p:nvSpPr>
              <p:cNvPr id="20613" name="Line 7"/>
              <p:cNvSpPr/>
              <p:nvPr/>
            </p:nvSpPr>
            <p:spPr>
              <a:xfrm flipH="1">
                <a:off x="1272" y="1632"/>
                <a:ext cx="240" cy="240"/>
              </a:xfrm>
              <a:prstGeom prst="line">
                <a:avLst/>
              </a:prstGeom>
              <a:ln w="38100" cap="flat" cmpd="sng">
                <a:solidFill>
                  <a:schemeClr val="tx1"/>
                </a:solidFill>
                <a:prstDash val="solid"/>
                <a:headEnd type="none" w="med" len="med"/>
                <a:tailEnd type="triangle" w="sm" len="lg"/>
              </a:ln>
            </p:spPr>
          </p:sp>
          <p:sp>
            <p:nvSpPr>
              <p:cNvPr id="20614" name="Line 8"/>
              <p:cNvSpPr/>
              <p:nvPr/>
            </p:nvSpPr>
            <p:spPr>
              <a:xfrm flipH="1">
                <a:off x="1128" y="1632"/>
                <a:ext cx="240" cy="240"/>
              </a:xfrm>
              <a:prstGeom prst="line">
                <a:avLst/>
              </a:prstGeom>
              <a:ln w="38100" cap="flat" cmpd="sng">
                <a:solidFill>
                  <a:schemeClr val="tx1"/>
                </a:solidFill>
                <a:prstDash val="solid"/>
                <a:headEnd type="none" w="med" len="med"/>
                <a:tailEnd type="triangle" w="sm" len="lg"/>
              </a:ln>
            </p:spPr>
          </p:sp>
          <p:sp>
            <p:nvSpPr>
              <p:cNvPr id="20615" name="Line 9"/>
              <p:cNvSpPr/>
              <p:nvPr/>
            </p:nvSpPr>
            <p:spPr>
              <a:xfrm flipH="1">
                <a:off x="984" y="1632"/>
                <a:ext cx="240" cy="240"/>
              </a:xfrm>
              <a:prstGeom prst="line">
                <a:avLst/>
              </a:prstGeom>
              <a:ln w="38100" cap="flat" cmpd="sng">
                <a:solidFill>
                  <a:schemeClr val="tx1"/>
                </a:solidFill>
                <a:prstDash val="solid"/>
                <a:headEnd type="none" w="med" len="med"/>
                <a:tailEnd type="triangle" w="sm" len="lg"/>
              </a:ln>
            </p:spPr>
          </p:sp>
          <p:sp>
            <p:nvSpPr>
              <p:cNvPr id="20616" name="Line 10"/>
              <p:cNvSpPr/>
              <p:nvPr/>
            </p:nvSpPr>
            <p:spPr>
              <a:xfrm>
                <a:off x="1524" y="1632"/>
                <a:ext cx="312" cy="223"/>
              </a:xfrm>
              <a:prstGeom prst="line">
                <a:avLst/>
              </a:prstGeom>
              <a:ln w="38100" cap="flat" cmpd="sng">
                <a:solidFill>
                  <a:schemeClr val="tx1"/>
                </a:solidFill>
                <a:prstDash val="solid"/>
                <a:headEnd type="none" w="med" len="med"/>
                <a:tailEnd type="none" w="sm" len="lg"/>
              </a:ln>
            </p:spPr>
          </p:sp>
          <p:sp>
            <p:nvSpPr>
              <p:cNvPr id="20617" name="Line 11"/>
              <p:cNvSpPr/>
              <p:nvPr/>
            </p:nvSpPr>
            <p:spPr>
              <a:xfrm>
                <a:off x="1812" y="1855"/>
                <a:ext cx="564" cy="0"/>
              </a:xfrm>
              <a:prstGeom prst="line">
                <a:avLst/>
              </a:prstGeom>
              <a:ln w="38100" cap="flat" cmpd="sng">
                <a:solidFill>
                  <a:schemeClr val="tx1"/>
                </a:solidFill>
                <a:prstDash val="solid"/>
                <a:headEnd type="none" w="med" len="med"/>
                <a:tailEnd type="none" w="sm" len="lg"/>
              </a:ln>
            </p:spPr>
          </p:sp>
        </p:grpSp>
        <p:grpSp>
          <p:nvGrpSpPr>
            <p:cNvPr id="20539" name="Group 12"/>
            <p:cNvGrpSpPr/>
            <p:nvPr/>
          </p:nvGrpSpPr>
          <p:grpSpPr>
            <a:xfrm>
              <a:off x="2628" y="1908"/>
              <a:ext cx="240" cy="456"/>
              <a:chOff x="2376" y="1644"/>
              <a:chExt cx="240" cy="456"/>
            </a:xfrm>
          </p:grpSpPr>
          <p:sp>
            <p:nvSpPr>
              <p:cNvPr id="20608" name="Line 13"/>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0609" name="Line 14"/>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0610" name="Line 15"/>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20540" name="Group 16"/>
            <p:cNvGrpSpPr/>
            <p:nvPr/>
          </p:nvGrpSpPr>
          <p:grpSpPr>
            <a:xfrm>
              <a:off x="3312" y="1704"/>
              <a:ext cx="240" cy="456"/>
              <a:chOff x="2376" y="1644"/>
              <a:chExt cx="240" cy="456"/>
            </a:xfrm>
          </p:grpSpPr>
          <p:sp>
            <p:nvSpPr>
              <p:cNvPr id="20605" name="Line 17"/>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0606" name="Line 18"/>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0607" name="Line 19"/>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0541" name="Line 20"/>
            <p:cNvSpPr/>
            <p:nvPr/>
          </p:nvSpPr>
          <p:spPr>
            <a:xfrm flipV="1">
              <a:off x="2842" y="1536"/>
              <a:ext cx="0" cy="372"/>
            </a:xfrm>
            <a:prstGeom prst="line">
              <a:avLst/>
            </a:prstGeom>
            <a:ln w="38100" cap="flat" cmpd="sng">
              <a:solidFill>
                <a:schemeClr val="tx1"/>
              </a:solidFill>
              <a:prstDash val="solid"/>
              <a:headEnd type="none" w="med" len="med"/>
              <a:tailEnd type="none" w="sm" len="lg"/>
            </a:ln>
          </p:spPr>
        </p:sp>
        <p:sp>
          <p:nvSpPr>
            <p:cNvPr id="20542" name="Rectangle 21"/>
            <p:cNvSpPr/>
            <p:nvPr/>
          </p:nvSpPr>
          <p:spPr>
            <a:xfrm>
              <a:off x="2788" y="318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43" name="Rectangle 22"/>
            <p:cNvSpPr/>
            <p:nvPr/>
          </p:nvSpPr>
          <p:spPr>
            <a:xfrm>
              <a:off x="1716" y="1099"/>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44" name="Rectangle 23"/>
            <p:cNvSpPr/>
            <p:nvPr/>
          </p:nvSpPr>
          <p:spPr>
            <a:xfrm>
              <a:off x="2782" y="111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45" name="Line 24"/>
            <p:cNvSpPr/>
            <p:nvPr/>
          </p:nvSpPr>
          <p:spPr>
            <a:xfrm>
              <a:off x="1776" y="1092"/>
              <a:ext cx="0" cy="0"/>
            </a:xfrm>
            <a:prstGeom prst="line">
              <a:avLst/>
            </a:prstGeom>
            <a:ln w="38100" cap="flat" cmpd="sng">
              <a:solidFill>
                <a:schemeClr val="tx1"/>
              </a:solidFill>
              <a:prstDash val="solid"/>
              <a:headEnd type="none" w="med" len="med"/>
              <a:tailEnd type="none" w="sm" len="lg"/>
            </a:ln>
          </p:spPr>
        </p:sp>
        <p:sp>
          <p:nvSpPr>
            <p:cNvPr id="20546" name="Line 25"/>
            <p:cNvSpPr/>
            <p:nvPr/>
          </p:nvSpPr>
          <p:spPr>
            <a:xfrm flipV="1">
              <a:off x="1776" y="847"/>
              <a:ext cx="0" cy="245"/>
            </a:xfrm>
            <a:prstGeom prst="line">
              <a:avLst/>
            </a:prstGeom>
            <a:ln w="38100" cap="flat" cmpd="sng">
              <a:solidFill>
                <a:schemeClr val="tx1"/>
              </a:solidFill>
              <a:prstDash val="solid"/>
              <a:headEnd type="none" w="med" len="med"/>
              <a:tailEnd type="none" w="sm" len="lg"/>
            </a:ln>
          </p:spPr>
        </p:sp>
        <p:sp>
          <p:nvSpPr>
            <p:cNvPr id="20547" name="Line 26"/>
            <p:cNvSpPr/>
            <p:nvPr/>
          </p:nvSpPr>
          <p:spPr>
            <a:xfrm flipV="1">
              <a:off x="2842" y="847"/>
              <a:ext cx="0" cy="269"/>
            </a:xfrm>
            <a:prstGeom prst="line">
              <a:avLst/>
            </a:prstGeom>
            <a:ln w="38100" cap="flat" cmpd="sng">
              <a:solidFill>
                <a:schemeClr val="tx1"/>
              </a:solidFill>
              <a:prstDash val="solid"/>
              <a:headEnd type="none" w="med" len="med"/>
              <a:tailEnd type="none" w="sm" len="lg"/>
            </a:ln>
          </p:spPr>
        </p:sp>
        <p:sp>
          <p:nvSpPr>
            <p:cNvPr id="20548" name="Line 27"/>
            <p:cNvSpPr/>
            <p:nvPr/>
          </p:nvSpPr>
          <p:spPr>
            <a:xfrm>
              <a:off x="1776" y="847"/>
              <a:ext cx="0" cy="0"/>
            </a:xfrm>
            <a:prstGeom prst="line">
              <a:avLst/>
            </a:prstGeom>
            <a:ln w="38100" cap="flat" cmpd="sng">
              <a:solidFill>
                <a:schemeClr val="tx1"/>
              </a:solidFill>
              <a:prstDash val="solid"/>
              <a:headEnd type="none" w="med" len="med"/>
              <a:tailEnd type="none" w="sm" len="lg"/>
            </a:ln>
          </p:spPr>
        </p:sp>
        <p:sp>
          <p:nvSpPr>
            <p:cNvPr id="20549" name="Line 28"/>
            <p:cNvSpPr/>
            <p:nvPr/>
          </p:nvSpPr>
          <p:spPr>
            <a:xfrm>
              <a:off x="1770" y="853"/>
              <a:ext cx="2868" cy="0"/>
            </a:xfrm>
            <a:prstGeom prst="line">
              <a:avLst/>
            </a:prstGeom>
            <a:ln w="38100" cap="flat" cmpd="sng">
              <a:solidFill>
                <a:schemeClr val="tx1"/>
              </a:solidFill>
              <a:prstDash val="solid"/>
              <a:headEnd type="none" w="med" len="med"/>
              <a:tailEnd type="none" w="sm" len="lg"/>
            </a:ln>
          </p:spPr>
        </p:sp>
        <p:sp>
          <p:nvSpPr>
            <p:cNvPr id="20550" name="Line 29"/>
            <p:cNvSpPr/>
            <p:nvPr/>
          </p:nvSpPr>
          <p:spPr>
            <a:xfrm flipH="1">
              <a:off x="2842" y="1908"/>
              <a:ext cx="470" cy="0"/>
            </a:xfrm>
            <a:prstGeom prst="line">
              <a:avLst/>
            </a:prstGeom>
            <a:ln w="38100" cap="flat" cmpd="sng">
              <a:solidFill>
                <a:schemeClr val="tx1"/>
              </a:solidFill>
              <a:prstDash val="solid"/>
              <a:headEnd type="none" w="med" len="med"/>
              <a:tailEnd type="none" w="sm" len="lg"/>
            </a:ln>
          </p:spPr>
        </p:sp>
        <p:grpSp>
          <p:nvGrpSpPr>
            <p:cNvPr id="20551" name="Group 30"/>
            <p:cNvGrpSpPr/>
            <p:nvPr/>
          </p:nvGrpSpPr>
          <p:grpSpPr>
            <a:xfrm>
              <a:off x="3816" y="1920"/>
              <a:ext cx="240" cy="456"/>
              <a:chOff x="2376" y="1644"/>
              <a:chExt cx="240" cy="456"/>
            </a:xfrm>
          </p:grpSpPr>
          <p:sp>
            <p:nvSpPr>
              <p:cNvPr id="20602" name="Line 31"/>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0603" name="Line 32"/>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0604" name="Line 33"/>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0552" name="Line 34"/>
            <p:cNvSpPr/>
            <p:nvPr/>
          </p:nvSpPr>
          <p:spPr>
            <a:xfrm>
              <a:off x="3516" y="2136"/>
              <a:ext cx="300" cy="0"/>
            </a:xfrm>
            <a:prstGeom prst="line">
              <a:avLst/>
            </a:prstGeom>
            <a:ln w="38100" cap="flat" cmpd="sng">
              <a:solidFill>
                <a:schemeClr val="tx1"/>
              </a:solidFill>
              <a:prstDash val="solid"/>
              <a:headEnd type="none" w="med" len="med"/>
              <a:tailEnd type="none" w="sm" len="lg"/>
            </a:ln>
          </p:spPr>
        </p:sp>
        <p:sp>
          <p:nvSpPr>
            <p:cNvPr id="20553" name="Line 35"/>
            <p:cNvSpPr/>
            <p:nvPr/>
          </p:nvSpPr>
          <p:spPr>
            <a:xfrm>
              <a:off x="3516" y="1711"/>
              <a:ext cx="502" cy="0"/>
            </a:xfrm>
            <a:prstGeom prst="line">
              <a:avLst/>
            </a:prstGeom>
            <a:ln w="38100" cap="flat" cmpd="sng">
              <a:solidFill>
                <a:schemeClr val="tx1"/>
              </a:solidFill>
              <a:prstDash val="solid"/>
              <a:headEnd type="none" w="med" len="med"/>
              <a:tailEnd type="none" w="sm" len="lg"/>
            </a:ln>
          </p:spPr>
        </p:sp>
        <p:sp>
          <p:nvSpPr>
            <p:cNvPr id="20554" name="Line 36"/>
            <p:cNvSpPr/>
            <p:nvPr/>
          </p:nvSpPr>
          <p:spPr>
            <a:xfrm flipV="1">
              <a:off x="4018" y="1711"/>
              <a:ext cx="0" cy="233"/>
            </a:xfrm>
            <a:prstGeom prst="line">
              <a:avLst/>
            </a:prstGeom>
            <a:ln w="38100" cap="flat" cmpd="sng">
              <a:solidFill>
                <a:schemeClr val="tx1"/>
              </a:solidFill>
              <a:prstDash val="solid"/>
              <a:headEnd type="none" w="med" len="med"/>
              <a:tailEnd type="none" w="sm" len="lg"/>
            </a:ln>
          </p:spPr>
        </p:sp>
        <p:sp>
          <p:nvSpPr>
            <p:cNvPr id="20555" name="Rectangle 37"/>
            <p:cNvSpPr/>
            <p:nvPr/>
          </p:nvSpPr>
          <p:spPr>
            <a:xfrm>
              <a:off x="3958" y="1123"/>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56" name="Line 38"/>
            <p:cNvSpPr/>
            <p:nvPr/>
          </p:nvSpPr>
          <p:spPr>
            <a:xfrm flipV="1">
              <a:off x="4018" y="1543"/>
              <a:ext cx="0" cy="209"/>
            </a:xfrm>
            <a:prstGeom prst="line">
              <a:avLst/>
            </a:prstGeom>
            <a:ln w="38100" cap="flat" cmpd="sng">
              <a:solidFill>
                <a:schemeClr val="tx1"/>
              </a:solidFill>
              <a:prstDash val="solid"/>
              <a:headEnd type="none" w="med" len="med"/>
              <a:tailEnd type="none" w="sm" len="lg"/>
            </a:ln>
          </p:spPr>
        </p:sp>
        <p:sp>
          <p:nvSpPr>
            <p:cNvPr id="20557" name="Line 39"/>
            <p:cNvSpPr/>
            <p:nvPr/>
          </p:nvSpPr>
          <p:spPr>
            <a:xfrm flipV="1">
              <a:off x="4018" y="852"/>
              <a:ext cx="0" cy="276"/>
            </a:xfrm>
            <a:prstGeom prst="line">
              <a:avLst/>
            </a:prstGeom>
            <a:ln w="38100" cap="flat" cmpd="sng">
              <a:solidFill>
                <a:schemeClr val="tx1"/>
              </a:solidFill>
              <a:prstDash val="solid"/>
              <a:headEnd type="none" w="med" len="med"/>
              <a:tailEnd type="none" w="sm" len="lg"/>
            </a:ln>
          </p:spPr>
        </p:sp>
        <p:grpSp>
          <p:nvGrpSpPr>
            <p:cNvPr id="20558" name="Group 40"/>
            <p:cNvGrpSpPr/>
            <p:nvPr/>
          </p:nvGrpSpPr>
          <p:grpSpPr>
            <a:xfrm>
              <a:off x="3816" y="2772"/>
              <a:ext cx="240" cy="456"/>
              <a:chOff x="2376" y="1644"/>
              <a:chExt cx="240" cy="456"/>
            </a:xfrm>
          </p:grpSpPr>
          <p:sp>
            <p:nvSpPr>
              <p:cNvPr id="20599" name="Line 41"/>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0600" name="Line 42"/>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0601" name="Line 43"/>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0559" name="Rectangle 44"/>
            <p:cNvSpPr/>
            <p:nvPr/>
          </p:nvSpPr>
          <p:spPr>
            <a:xfrm>
              <a:off x="3468" y="225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60" name="Line 45"/>
            <p:cNvSpPr/>
            <p:nvPr/>
          </p:nvSpPr>
          <p:spPr>
            <a:xfrm>
              <a:off x="3528" y="2124"/>
              <a:ext cx="0" cy="132"/>
            </a:xfrm>
            <a:prstGeom prst="line">
              <a:avLst/>
            </a:prstGeom>
            <a:ln w="38100" cap="flat" cmpd="sng">
              <a:solidFill>
                <a:schemeClr val="tx1"/>
              </a:solidFill>
              <a:prstDash val="solid"/>
              <a:headEnd type="none" w="med" len="med"/>
              <a:tailEnd type="none" w="sm" len="lg"/>
            </a:ln>
          </p:spPr>
        </p:sp>
        <p:sp>
          <p:nvSpPr>
            <p:cNvPr id="20561" name="Line 46"/>
            <p:cNvSpPr/>
            <p:nvPr/>
          </p:nvSpPr>
          <p:spPr>
            <a:xfrm>
              <a:off x="3522" y="2670"/>
              <a:ext cx="0" cy="96"/>
            </a:xfrm>
            <a:prstGeom prst="line">
              <a:avLst/>
            </a:prstGeom>
            <a:ln w="38100" cap="flat" cmpd="sng">
              <a:solidFill>
                <a:schemeClr val="tx1"/>
              </a:solidFill>
              <a:prstDash val="solid"/>
              <a:headEnd type="none" w="med" len="med"/>
              <a:tailEnd type="none" w="sm" len="lg"/>
            </a:ln>
          </p:spPr>
        </p:sp>
        <p:sp>
          <p:nvSpPr>
            <p:cNvPr id="20562" name="Line 47"/>
            <p:cNvSpPr/>
            <p:nvPr/>
          </p:nvSpPr>
          <p:spPr>
            <a:xfrm>
              <a:off x="3402" y="2760"/>
              <a:ext cx="240" cy="0"/>
            </a:xfrm>
            <a:prstGeom prst="line">
              <a:avLst/>
            </a:prstGeom>
            <a:ln w="38100" cap="flat" cmpd="sng">
              <a:solidFill>
                <a:schemeClr val="tx1"/>
              </a:solidFill>
              <a:prstDash val="solid"/>
              <a:headEnd type="none" w="med" len="med"/>
              <a:tailEnd type="none" w="sm" len="lg"/>
            </a:ln>
          </p:spPr>
        </p:sp>
        <p:sp>
          <p:nvSpPr>
            <p:cNvPr id="20563" name="Line 48"/>
            <p:cNvSpPr/>
            <p:nvPr/>
          </p:nvSpPr>
          <p:spPr>
            <a:xfrm>
              <a:off x="2848" y="2346"/>
              <a:ext cx="0" cy="840"/>
            </a:xfrm>
            <a:prstGeom prst="line">
              <a:avLst/>
            </a:prstGeom>
            <a:ln w="38100" cap="flat" cmpd="sng">
              <a:solidFill>
                <a:schemeClr val="tx1"/>
              </a:solidFill>
              <a:prstDash val="solid"/>
              <a:headEnd type="none" w="med" len="med"/>
              <a:tailEnd type="none" w="sm" len="lg"/>
            </a:ln>
          </p:spPr>
        </p:sp>
        <p:sp>
          <p:nvSpPr>
            <p:cNvPr id="20564" name="Line 49"/>
            <p:cNvSpPr/>
            <p:nvPr/>
          </p:nvSpPr>
          <p:spPr>
            <a:xfrm flipH="1">
              <a:off x="2848" y="2989"/>
              <a:ext cx="962" cy="0"/>
            </a:xfrm>
            <a:prstGeom prst="line">
              <a:avLst/>
            </a:prstGeom>
            <a:ln w="38100" cap="flat" cmpd="sng">
              <a:solidFill>
                <a:schemeClr val="tx1"/>
              </a:solidFill>
              <a:prstDash val="solid"/>
              <a:headEnd type="none" w="med" len="med"/>
              <a:tailEnd type="none" w="sm" len="lg"/>
            </a:ln>
          </p:spPr>
        </p:sp>
        <p:sp>
          <p:nvSpPr>
            <p:cNvPr id="20565" name="Line 50"/>
            <p:cNvSpPr/>
            <p:nvPr/>
          </p:nvSpPr>
          <p:spPr>
            <a:xfrm>
              <a:off x="2848" y="3600"/>
              <a:ext cx="0" cy="282"/>
            </a:xfrm>
            <a:prstGeom prst="line">
              <a:avLst/>
            </a:prstGeom>
            <a:ln w="38100" cap="flat" cmpd="sng">
              <a:solidFill>
                <a:schemeClr val="tx1"/>
              </a:solidFill>
              <a:prstDash val="solid"/>
              <a:headEnd type="none" w="med" len="med"/>
              <a:tailEnd type="none" w="sm" len="lg"/>
            </a:ln>
          </p:spPr>
        </p:sp>
        <p:sp>
          <p:nvSpPr>
            <p:cNvPr id="20566" name="Line 51"/>
            <p:cNvSpPr/>
            <p:nvPr/>
          </p:nvSpPr>
          <p:spPr>
            <a:xfrm flipV="1">
              <a:off x="2850" y="3858"/>
              <a:ext cx="1186" cy="6"/>
            </a:xfrm>
            <a:prstGeom prst="line">
              <a:avLst/>
            </a:prstGeom>
            <a:ln w="38100" cap="flat" cmpd="sng">
              <a:solidFill>
                <a:schemeClr val="tx1"/>
              </a:solidFill>
              <a:prstDash val="solid"/>
              <a:headEnd type="none" w="med" len="med"/>
              <a:tailEnd type="none" w="sm" len="lg"/>
            </a:ln>
          </p:spPr>
        </p:sp>
        <p:sp>
          <p:nvSpPr>
            <p:cNvPr id="20567" name="Line 52"/>
            <p:cNvSpPr/>
            <p:nvPr/>
          </p:nvSpPr>
          <p:spPr>
            <a:xfrm>
              <a:off x="4036" y="2364"/>
              <a:ext cx="0" cy="426"/>
            </a:xfrm>
            <a:prstGeom prst="line">
              <a:avLst/>
            </a:prstGeom>
            <a:ln w="38100" cap="flat" cmpd="sng">
              <a:solidFill>
                <a:schemeClr val="tx1"/>
              </a:solidFill>
              <a:prstDash val="solid"/>
              <a:headEnd type="none" w="med" len="med"/>
              <a:tailEnd type="none" w="sm" len="lg"/>
            </a:ln>
          </p:spPr>
        </p:sp>
        <p:sp>
          <p:nvSpPr>
            <p:cNvPr id="20568" name="Line 53"/>
            <p:cNvSpPr/>
            <p:nvPr/>
          </p:nvSpPr>
          <p:spPr>
            <a:xfrm>
              <a:off x="4036" y="3216"/>
              <a:ext cx="0" cy="810"/>
            </a:xfrm>
            <a:prstGeom prst="line">
              <a:avLst/>
            </a:prstGeom>
            <a:ln w="38100" cap="flat" cmpd="sng">
              <a:solidFill>
                <a:schemeClr val="tx1"/>
              </a:solidFill>
              <a:prstDash val="solid"/>
              <a:headEnd type="none" w="med" len="med"/>
              <a:tailEnd type="none" w="sm" len="lg"/>
            </a:ln>
          </p:spPr>
        </p:sp>
        <p:sp>
          <p:nvSpPr>
            <p:cNvPr id="20569" name="Line 54"/>
            <p:cNvSpPr/>
            <p:nvPr/>
          </p:nvSpPr>
          <p:spPr>
            <a:xfrm>
              <a:off x="3906" y="4020"/>
              <a:ext cx="258" cy="0"/>
            </a:xfrm>
            <a:prstGeom prst="line">
              <a:avLst/>
            </a:prstGeom>
            <a:ln w="38100" cap="flat" cmpd="sng">
              <a:solidFill>
                <a:schemeClr val="tx1"/>
              </a:solidFill>
              <a:prstDash val="solid"/>
              <a:headEnd type="none" w="med" len="med"/>
              <a:tailEnd type="none" w="sm" len="lg"/>
            </a:ln>
          </p:spPr>
        </p:sp>
        <p:sp>
          <p:nvSpPr>
            <p:cNvPr id="20570" name="Line 55"/>
            <p:cNvSpPr/>
            <p:nvPr/>
          </p:nvSpPr>
          <p:spPr>
            <a:xfrm>
              <a:off x="4036" y="2544"/>
              <a:ext cx="600" cy="0"/>
            </a:xfrm>
            <a:prstGeom prst="line">
              <a:avLst/>
            </a:prstGeom>
            <a:ln w="38100" cap="flat" cmpd="sng">
              <a:solidFill>
                <a:schemeClr val="tx1"/>
              </a:solidFill>
              <a:prstDash val="solid"/>
              <a:headEnd type="none" w="med" len="med"/>
              <a:tailEnd type="none" w="sm" len="lg"/>
            </a:ln>
          </p:spPr>
        </p:sp>
        <p:sp>
          <p:nvSpPr>
            <p:cNvPr id="20571" name="Line 56"/>
            <p:cNvSpPr/>
            <p:nvPr/>
          </p:nvSpPr>
          <p:spPr>
            <a:xfrm flipH="1" flipV="1">
              <a:off x="868" y="2106"/>
              <a:ext cx="404" cy="6"/>
            </a:xfrm>
            <a:prstGeom prst="line">
              <a:avLst/>
            </a:prstGeom>
            <a:ln w="38100" cap="flat" cmpd="sng">
              <a:solidFill>
                <a:schemeClr val="tx1"/>
              </a:solidFill>
              <a:prstDash val="solid"/>
              <a:headEnd type="none" w="med" len="med"/>
              <a:tailEnd type="none" w="sm" len="lg"/>
            </a:ln>
          </p:spPr>
        </p:sp>
        <p:sp>
          <p:nvSpPr>
            <p:cNvPr id="20572" name="Line 57"/>
            <p:cNvSpPr/>
            <p:nvPr/>
          </p:nvSpPr>
          <p:spPr>
            <a:xfrm>
              <a:off x="1392" y="2112"/>
              <a:ext cx="0" cy="228"/>
            </a:xfrm>
            <a:prstGeom prst="line">
              <a:avLst/>
            </a:prstGeom>
            <a:ln w="38100" cap="flat" cmpd="sng">
              <a:solidFill>
                <a:schemeClr val="tx1"/>
              </a:solidFill>
              <a:prstDash val="solid"/>
              <a:headEnd type="none" w="med" len="med"/>
              <a:tailEnd type="none" w="sm" len="lg"/>
            </a:ln>
          </p:spPr>
        </p:sp>
        <p:sp>
          <p:nvSpPr>
            <p:cNvPr id="20573" name="Line 58"/>
            <p:cNvSpPr/>
            <p:nvPr/>
          </p:nvSpPr>
          <p:spPr>
            <a:xfrm flipH="1">
              <a:off x="880" y="2328"/>
              <a:ext cx="512" cy="0"/>
            </a:xfrm>
            <a:prstGeom prst="line">
              <a:avLst/>
            </a:prstGeom>
            <a:ln w="38100" cap="flat" cmpd="sng">
              <a:solidFill>
                <a:schemeClr val="tx1"/>
              </a:solidFill>
              <a:prstDash val="solid"/>
              <a:headEnd type="none" w="med" len="med"/>
              <a:tailEnd type="none" w="sm" len="lg"/>
            </a:ln>
          </p:spPr>
        </p:sp>
        <p:sp>
          <p:nvSpPr>
            <p:cNvPr id="20574" name="Line 59"/>
            <p:cNvSpPr/>
            <p:nvPr/>
          </p:nvSpPr>
          <p:spPr>
            <a:xfrm flipH="1">
              <a:off x="1536" y="2124"/>
              <a:ext cx="0" cy="420"/>
            </a:xfrm>
            <a:prstGeom prst="line">
              <a:avLst/>
            </a:prstGeom>
            <a:ln w="38100" cap="flat" cmpd="sng">
              <a:solidFill>
                <a:schemeClr val="tx1"/>
              </a:solidFill>
              <a:prstDash val="solid"/>
              <a:headEnd type="none" w="med" len="med"/>
              <a:tailEnd type="none" w="sm" len="lg"/>
            </a:ln>
          </p:spPr>
        </p:sp>
        <p:sp>
          <p:nvSpPr>
            <p:cNvPr id="20575" name="Line 60"/>
            <p:cNvSpPr/>
            <p:nvPr/>
          </p:nvSpPr>
          <p:spPr>
            <a:xfrm flipH="1">
              <a:off x="892" y="2532"/>
              <a:ext cx="656" cy="0"/>
            </a:xfrm>
            <a:prstGeom prst="line">
              <a:avLst/>
            </a:prstGeom>
            <a:ln w="38100" cap="flat" cmpd="sng">
              <a:solidFill>
                <a:schemeClr val="tx1"/>
              </a:solidFill>
              <a:prstDash val="solid"/>
              <a:headEnd type="none" w="med" len="med"/>
              <a:tailEnd type="none" w="sm" len="lg"/>
            </a:ln>
          </p:spPr>
        </p:sp>
        <p:sp>
          <p:nvSpPr>
            <p:cNvPr id="20576" name="Oval 61"/>
            <p:cNvSpPr/>
            <p:nvPr/>
          </p:nvSpPr>
          <p:spPr>
            <a:xfrm>
              <a:off x="4632" y="78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77" name="Oval 62"/>
            <p:cNvSpPr/>
            <p:nvPr/>
          </p:nvSpPr>
          <p:spPr>
            <a:xfrm>
              <a:off x="4632" y="2472"/>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78" name="Oval 63"/>
            <p:cNvSpPr/>
            <p:nvPr/>
          </p:nvSpPr>
          <p:spPr>
            <a:xfrm>
              <a:off x="748" y="204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79" name="Oval 64"/>
            <p:cNvSpPr/>
            <p:nvPr/>
          </p:nvSpPr>
          <p:spPr>
            <a:xfrm>
              <a:off x="760" y="225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80" name="Oval 65"/>
            <p:cNvSpPr/>
            <p:nvPr/>
          </p:nvSpPr>
          <p:spPr>
            <a:xfrm>
              <a:off x="766" y="246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81" name="Text Box 66"/>
            <p:cNvSpPr txBox="1"/>
            <p:nvPr/>
          </p:nvSpPr>
          <p:spPr>
            <a:xfrm>
              <a:off x="4776" y="660"/>
              <a:ext cx="792" cy="399"/>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0582" name="Text Box 67"/>
            <p:cNvSpPr txBox="1"/>
            <p:nvPr/>
          </p:nvSpPr>
          <p:spPr>
            <a:xfrm>
              <a:off x="4824" y="2400"/>
              <a:ext cx="468" cy="399"/>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0583" name="Text Box 68"/>
            <p:cNvSpPr txBox="1"/>
            <p:nvPr/>
          </p:nvSpPr>
          <p:spPr>
            <a:xfrm>
              <a:off x="4104" y="1128"/>
              <a:ext cx="66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20584" name="Text Box 69"/>
            <p:cNvSpPr txBox="1"/>
            <p:nvPr/>
          </p:nvSpPr>
          <p:spPr>
            <a:xfrm>
              <a:off x="2928" y="1116"/>
              <a:ext cx="66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20585" name="Text Box 70"/>
            <p:cNvSpPr txBox="1"/>
            <p:nvPr/>
          </p:nvSpPr>
          <p:spPr>
            <a:xfrm>
              <a:off x="1848" y="899"/>
              <a:ext cx="66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0586" name="Text Box 71"/>
            <p:cNvSpPr txBox="1"/>
            <p:nvPr/>
          </p:nvSpPr>
          <p:spPr>
            <a:xfrm>
              <a:off x="1848" y="1260"/>
              <a:ext cx="78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3k</a:t>
              </a:r>
              <a:endParaRPr lang="en-US" altLang="zh-CN" b="1" dirty="0">
                <a:latin typeface="Times New Roman" panose="02020603050405020304" pitchFamily="18" charset="0"/>
                <a:ea typeface="楷体_GB2312" pitchFamily="49" charset="-122"/>
              </a:endParaRPr>
            </a:p>
          </p:txBody>
        </p:sp>
        <p:sp>
          <p:nvSpPr>
            <p:cNvPr id="20587" name="Text Box 72"/>
            <p:cNvSpPr txBox="1"/>
            <p:nvPr/>
          </p:nvSpPr>
          <p:spPr>
            <a:xfrm>
              <a:off x="2820" y="1956"/>
              <a:ext cx="384"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20588" name="Text Box 73"/>
            <p:cNvSpPr txBox="1"/>
            <p:nvPr/>
          </p:nvSpPr>
          <p:spPr>
            <a:xfrm>
              <a:off x="3084" y="2340"/>
              <a:ext cx="396"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0589" name="Text Box 74"/>
            <p:cNvSpPr txBox="1"/>
            <p:nvPr/>
          </p:nvSpPr>
          <p:spPr>
            <a:xfrm>
              <a:off x="2976" y="3252"/>
              <a:ext cx="648"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20590" name="Text Box 75"/>
            <p:cNvSpPr txBox="1"/>
            <p:nvPr/>
          </p:nvSpPr>
          <p:spPr>
            <a:xfrm>
              <a:off x="3420" y="1728"/>
              <a:ext cx="624"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20591" name="Text Box 76"/>
            <p:cNvSpPr txBox="1"/>
            <p:nvPr/>
          </p:nvSpPr>
          <p:spPr>
            <a:xfrm>
              <a:off x="4068" y="1968"/>
              <a:ext cx="42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20592" name="Text Box 77"/>
            <p:cNvSpPr txBox="1"/>
            <p:nvPr/>
          </p:nvSpPr>
          <p:spPr>
            <a:xfrm>
              <a:off x="1620" y="2112"/>
              <a:ext cx="456" cy="399"/>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0593" name="Text Box 78"/>
            <p:cNvSpPr txBox="1"/>
            <p:nvPr/>
          </p:nvSpPr>
          <p:spPr>
            <a:xfrm>
              <a:off x="4080" y="2844"/>
              <a:ext cx="420"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0594" name="Text Box 79"/>
            <p:cNvSpPr txBox="1"/>
            <p:nvPr/>
          </p:nvSpPr>
          <p:spPr>
            <a:xfrm>
              <a:off x="1788" y="1572"/>
              <a:ext cx="504"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0595" name="Text Box 80"/>
            <p:cNvSpPr txBox="1"/>
            <p:nvPr/>
          </p:nvSpPr>
          <p:spPr>
            <a:xfrm>
              <a:off x="2064" y="1752"/>
              <a:ext cx="636" cy="4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c</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0596" name="Text Box 81"/>
            <p:cNvSpPr txBox="1"/>
            <p:nvPr/>
          </p:nvSpPr>
          <p:spPr>
            <a:xfrm>
              <a:off x="436" y="1897"/>
              <a:ext cx="444"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20597" name="Text Box 82"/>
            <p:cNvSpPr txBox="1"/>
            <p:nvPr/>
          </p:nvSpPr>
          <p:spPr>
            <a:xfrm>
              <a:off x="436" y="2149"/>
              <a:ext cx="444"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20598" name="Text Box 83"/>
            <p:cNvSpPr txBox="1"/>
            <p:nvPr/>
          </p:nvSpPr>
          <p:spPr>
            <a:xfrm>
              <a:off x="436" y="2377"/>
              <a:ext cx="444"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C</a:t>
              </a:r>
              <a:endParaRPr lang="en-US" altLang="zh-CN" sz="2800" b="1" dirty="0">
                <a:latin typeface="Times New Roman" panose="02020603050405020304" pitchFamily="18" charset="0"/>
                <a:ea typeface="楷体_GB2312" pitchFamily="49" charset="-122"/>
              </a:endParaRPr>
            </a:p>
          </p:txBody>
        </p:sp>
      </p:grpSp>
      <p:grpSp>
        <p:nvGrpSpPr>
          <p:cNvPr id="260180" name="Group 84"/>
          <p:cNvGrpSpPr/>
          <p:nvPr/>
        </p:nvGrpSpPr>
        <p:grpSpPr>
          <a:xfrm>
            <a:off x="0" y="3657600"/>
            <a:ext cx="1104900" cy="895350"/>
            <a:chOff x="0" y="1944"/>
            <a:chExt cx="696" cy="660"/>
          </a:xfrm>
        </p:grpSpPr>
        <p:sp>
          <p:nvSpPr>
            <p:cNvPr id="20536" name="AutoShape 85"/>
            <p:cNvSpPr/>
            <p:nvPr/>
          </p:nvSpPr>
          <p:spPr>
            <a:xfrm>
              <a:off x="348" y="2016"/>
              <a:ext cx="348" cy="588"/>
            </a:xfrm>
            <a:prstGeom prst="leftBrace">
              <a:avLst>
                <a:gd name="adj1" fmla="val 14080"/>
                <a:gd name="adj2" fmla="val 50000"/>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37" name="Text Box 86"/>
            <p:cNvSpPr txBox="1"/>
            <p:nvPr/>
          </p:nvSpPr>
          <p:spPr>
            <a:xfrm>
              <a:off x="0" y="1944"/>
              <a:ext cx="516" cy="38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a:t>
              </a:r>
              <a:r>
                <a:rPr lang="zh-CN" altLang="en-US" sz="1600" b="1" dirty="0">
                  <a:solidFill>
                    <a:srgbClr val="FF0000"/>
                  </a:solidFill>
                  <a:latin typeface="Times New Roman" panose="02020603050405020304" pitchFamily="18" charset="0"/>
                  <a:ea typeface="楷体_GB2312" pitchFamily="49" charset="-122"/>
                </a:rPr>
                <a:t>全高</a:t>
              </a:r>
              <a:r>
                <a:rPr lang="zh-CN" altLang="en-US" sz="2800" b="1" dirty="0">
                  <a:solidFill>
                    <a:srgbClr val="FF0000"/>
                  </a:solidFill>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p:txBody>
        </p:sp>
      </p:grpSp>
      <p:grpSp>
        <p:nvGrpSpPr>
          <p:cNvPr id="260183" name="Group 87"/>
          <p:cNvGrpSpPr/>
          <p:nvPr/>
        </p:nvGrpSpPr>
        <p:grpSpPr>
          <a:xfrm>
            <a:off x="2362200" y="4419600"/>
            <a:ext cx="3886200" cy="762000"/>
            <a:chOff x="1440" y="2566"/>
            <a:chExt cx="2548" cy="986"/>
          </a:xfrm>
        </p:grpSpPr>
        <p:sp>
          <p:nvSpPr>
            <p:cNvPr id="20534" name="AutoShape 88"/>
            <p:cNvSpPr/>
            <p:nvPr/>
          </p:nvSpPr>
          <p:spPr>
            <a:xfrm rot="-3612983">
              <a:off x="2450" y="1572"/>
              <a:ext cx="544" cy="2531"/>
            </a:xfrm>
            <a:prstGeom prst="leftBrace">
              <a:avLst>
                <a:gd name="adj1" fmla="val 52966"/>
                <a:gd name="adj2" fmla="val 49389"/>
              </a:avLst>
            </a:prstGeom>
            <a:noFill/>
            <a:ln w="38100" cap="flat" cmpd="sng">
              <a:solidFill>
                <a:srgbClr val="FF0000"/>
              </a:solidFill>
              <a:prstDash val="solid"/>
              <a:headEnd type="triangle" w="sm" len="lg"/>
              <a:tailEnd type="triangl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35" name="Oval 89"/>
            <p:cNvSpPr/>
            <p:nvPr/>
          </p:nvSpPr>
          <p:spPr>
            <a:xfrm>
              <a:off x="1440" y="2916"/>
              <a:ext cx="1212" cy="636"/>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rPr>
                <a:t>全导通</a:t>
              </a:r>
              <a:endParaRPr lang="zh-CN" altLang="en-US" sz="2400" b="1" dirty="0">
                <a:solidFill>
                  <a:srgbClr val="FF0000"/>
                </a:solidFill>
                <a:latin typeface="Times New Roman" panose="02020603050405020304" pitchFamily="18" charset="0"/>
                <a:ea typeface="楷体_GB2312" pitchFamily="49" charset="-122"/>
              </a:endParaRPr>
            </a:p>
          </p:txBody>
        </p:sp>
      </p:grpSp>
      <p:sp>
        <p:nvSpPr>
          <p:cNvPr id="260186" name="AutoShape 90"/>
          <p:cNvSpPr/>
          <p:nvPr/>
        </p:nvSpPr>
        <p:spPr>
          <a:xfrm>
            <a:off x="1066800" y="1524000"/>
            <a:ext cx="1847850" cy="933450"/>
          </a:xfrm>
          <a:prstGeom prst="wedgeRoundRectCallout">
            <a:avLst>
              <a:gd name="adj1" fmla="val 58505"/>
              <a:gd name="adj2" fmla="val 128569"/>
              <a:gd name="adj3" fmla="val 16667"/>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rPr>
              <a:t>电位被嵌</a:t>
            </a:r>
            <a:endParaRPr lang="zh-CN" altLang="en-US" sz="2400" b="1" dirty="0">
              <a:solidFill>
                <a:srgbClr val="FF0000"/>
              </a:solidFill>
              <a:latin typeface="Times New Roman" panose="02020603050405020304" pitchFamily="18" charset="0"/>
              <a:ea typeface="楷体_GB2312" pitchFamily="49" charset="-122"/>
            </a:endParaRPr>
          </a:p>
          <a:p>
            <a:pPr marL="0" lvl="0" indent="0"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rPr>
              <a:t>在</a:t>
            </a:r>
            <a:r>
              <a:rPr lang="en-US" altLang="zh-CN" sz="2400" b="1" dirty="0">
                <a:solidFill>
                  <a:srgbClr val="FF0000"/>
                </a:solidFill>
                <a:latin typeface="Times New Roman" panose="02020603050405020304" pitchFamily="18" charset="0"/>
                <a:ea typeface="楷体_GB2312" pitchFamily="49" charset="-122"/>
              </a:rPr>
              <a:t>2.1V</a:t>
            </a:r>
            <a:endParaRPr lang="en-US" altLang="zh-CN" sz="2400" b="1" dirty="0">
              <a:solidFill>
                <a:srgbClr val="FF0000"/>
              </a:solidFill>
              <a:latin typeface="Times New Roman" panose="02020603050405020304" pitchFamily="18" charset="0"/>
              <a:ea typeface="楷体_GB2312" pitchFamily="49" charset="-122"/>
            </a:endParaRPr>
          </a:p>
        </p:txBody>
      </p:sp>
      <p:sp>
        <p:nvSpPr>
          <p:cNvPr id="260187" name="AutoShape 91"/>
          <p:cNvSpPr/>
          <p:nvPr/>
        </p:nvSpPr>
        <p:spPr>
          <a:xfrm>
            <a:off x="457200" y="2590800"/>
            <a:ext cx="1562100" cy="438150"/>
          </a:xfrm>
          <a:prstGeom prst="wedgeRectCallout">
            <a:avLst>
              <a:gd name="adj1" fmla="val 72458"/>
              <a:gd name="adj2" fmla="val 150000"/>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2800" b="1" dirty="0">
                <a:solidFill>
                  <a:srgbClr val="FF0000"/>
                </a:solidFill>
                <a:latin typeface="Times New Roman" panose="02020603050405020304" pitchFamily="18" charset="0"/>
                <a:ea typeface="楷体_GB2312" pitchFamily="49" charset="-122"/>
              </a:rPr>
              <a:t>全反偏</a:t>
            </a:r>
            <a:endParaRPr lang="zh-CN" altLang="en-US" sz="2800" b="1" dirty="0">
              <a:solidFill>
                <a:srgbClr val="FF0000"/>
              </a:solidFill>
              <a:latin typeface="Times New Roman" panose="02020603050405020304" pitchFamily="18" charset="0"/>
              <a:ea typeface="楷体_GB2312" pitchFamily="49" charset="-122"/>
            </a:endParaRPr>
          </a:p>
        </p:txBody>
      </p:sp>
      <p:sp>
        <p:nvSpPr>
          <p:cNvPr id="260188" name="Text Box 92"/>
          <p:cNvSpPr txBox="1"/>
          <p:nvPr/>
        </p:nvSpPr>
        <p:spPr>
          <a:xfrm>
            <a:off x="4876800" y="2819400"/>
            <a:ext cx="100965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solidFill>
                  <a:srgbClr val="FF0000"/>
                </a:solidFill>
                <a:latin typeface="Times New Roman" panose="02020603050405020304" pitchFamily="18" charset="0"/>
                <a:ea typeface="楷体_GB2312" pitchFamily="49" charset="-122"/>
                <a:sym typeface="Symbol" panose="05050102010706020507" pitchFamily="18" charset="2"/>
              </a:rPr>
              <a:t>1V</a:t>
            </a:r>
            <a:endParaRPr lang="en-US" altLang="zh-CN" sz="2800" b="1" dirty="0">
              <a:solidFill>
                <a:srgbClr val="FF0000"/>
              </a:solidFill>
              <a:latin typeface="Times New Roman" panose="02020603050405020304" pitchFamily="18" charset="0"/>
              <a:ea typeface="楷体_GB2312" pitchFamily="49" charset="-122"/>
            </a:endParaRPr>
          </a:p>
        </p:txBody>
      </p:sp>
      <p:grpSp>
        <p:nvGrpSpPr>
          <p:cNvPr id="260189" name="Group 93"/>
          <p:cNvGrpSpPr/>
          <p:nvPr/>
        </p:nvGrpSpPr>
        <p:grpSpPr>
          <a:xfrm>
            <a:off x="5334000" y="2895600"/>
            <a:ext cx="3429000" cy="1352550"/>
            <a:chOff x="3480" y="1536"/>
            <a:chExt cx="2160" cy="852"/>
          </a:xfrm>
        </p:grpSpPr>
        <p:sp>
          <p:nvSpPr>
            <p:cNvPr id="20532" name="Oval 94"/>
            <p:cNvSpPr/>
            <p:nvPr/>
          </p:nvSpPr>
          <p:spPr>
            <a:xfrm>
              <a:off x="3480" y="1536"/>
              <a:ext cx="1200" cy="852"/>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0533" name="Oval 95"/>
            <p:cNvSpPr/>
            <p:nvPr/>
          </p:nvSpPr>
          <p:spPr>
            <a:xfrm>
              <a:off x="4680" y="1668"/>
              <a:ext cx="960" cy="540"/>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rgbClr val="FF0000"/>
                  </a:solidFill>
                  <a:latin typeface="Times New Roman" panose="02020603050405020304" pitchFamily="18" charset="0"/>
                  <a:ea typeface="楷体_GB2312" pitchFamily="49" charset="-122"/>
                </a:rPr>
                <a:t>截止</a:t>
              </a:r>
              <a:endParaRPr lang="zh-CN" altLang="en-US" sz="2800" b="1" dirty="0">
                <a:solidFill>
                  <a:srgbClr val="FF0000"/>
                </a:solidFill>
                <a:latin typeface="Times New Roman" panose="02020603050405020304" pitchFamily="18" charset="0"/>
                <a:ea typeface="楷体_GB2312" pitchFamily="49" charset="-122"/>
              </a:endParaRPr>
            </a:p>
          </p:txBody>
        </p:sp>
      </p:grpSp>
      <p:sp>
        <p:nvSpPr>
          <p:cNvPr id="20490" name="Text Box 96"/>
          <p:cNvSpPr txBox="1"/>
          <p:nvPr/>
        </p:nvSpPr>
        <p:spPr>
          <a:xfrm>
            <a:off x="228600" y="1003300"/>
            <a:ext cx="70739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rPr>
              <a:t>1</a:t>
            </a:r>
            <a:r>
              <a:rPr lang="zh-CN" altLang="en-US" sz="2800" b="1" dirty="0">
                <a:latin typeface="宋体" panose="02010600030101010101" pitchFamily="2" charset="-122"/>
              </a:rPr>
              <a:t>、</a:t>
            </a:r>
            <a:r>
              <a:rPr lang="en-US" altLang="zh-CN" sz="2800" b="1" dirty="0">
                <a:latin typeface="宋体" panose="02010600030101010101" pitchFamily="2" charset="-122"/>
                <a:hlinkClick r:id="rId1" action="ppaction://hlinksldjump"/>
              </a:rPr>
              <a:t>TTL</a:t>
            </a:r>
            <a:r>
              <a:rPr lang="zh-CN" altLang="en-US" sz="2800" b="1" dirty="0">
                <a:latin typeface="宋体" panose="02010600030101010101" pitchFamily="2" charset="-122"/>
                <a:hlinkClick r:id="rId1" action="ppaction://hlinksldjump"/>
              </a:rPr>
              <a:t>与非门</a:t>
            </a:r>
            <a:r>
              <a:rPr lang="zh-CN" altLang="en-US" sz="2800" b="1" dirty="0">
                <a:latin typeface="宋体" panose="02010600030101010101" pitchFamily="2" charset="-122"/>
              </a:rPr>
              <a:t>的电路结构及工作原理</a:t>
            </a:r>
            <a:endParaRPr lang="zh-CN" altLang="en-US" sz="2800" b="1" dirty="0">
              <a:latin typeface="宋体" panose="02010600030101010101" pitchFamily="2" charset="-122"/>
            </a:endParaRPr>
          </a:p>
        </p:txBody>
      </p:sp>
      <p:sp>
        <p:nvSpPr>
          <p:cNvPr id="260194" name="Text Box 98"/>
          <p:cNvSpPr txBox="1"/>
          <p:nvPr/>
        </p:nvSpPr>
        <p:spPr>
          <a:xfrm>
            <a:off x="1273175" y="6460808"/>
            <a:ext cx="6597650" cy="396875"/>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solidFill>
                  <a:srgbClr val="FF0000"/>
                </a:solidFill>
                <a:latin typeface="Times New Roman" panose="02020603050405020304" pitchFamily="18" charset="0"/>
                <a:ea typeface="楷体_GB2312" pitchFamily="49" charset="-122"/>
              </a:rPr>
              <a:t>结论：</a:t>
            </a:r>
            <a:r>
              <a:rPr lang="zh-CN" altLang="en-US" sz="2000" b="1" dirty="0">
                <a:solidFill>
                  <a:srgbClr val="FF0000"/>
                </a:solidFill>
                <a:latin typeface="Times New Roman" panose="02020603050405020304" pitchFamily="18" charset="0"/>
                <a:ea typeface="楷体_GB2312" pitchFamily="49" charset="-122"/>
                <a:hlinkClick r:id="rId2" action="ppaction://hlinksldjump"/>
              </a:rPr>
              <a:t>输入端</a:t>
            </a:r>
            <a:r>
              <a:rPr lang="en-US" altLang="zh-CN" sz="2000" b="1" dirty="0">
                <a:solidFill>
                  <a:srgbClr val="FF0000"/>
                </a:solidFill>
                <a:latin typeface="Times New Roman" panose="02020603050405020304" pitchFamily="18" charset="0"/>
                <a:ea typeface="楷体_GB2312" pitchFamily="49" charset="-122"/>
                <a:hlinkClick r:id="rId2" action="ppaction://hlinksldjump"/>
              </a:rPr>
              <a:t>A</a:t>
            </a:r>
            <a:r>
              <a:rPr lang="zh-CN" altLang="en-US" sz="2000" b="1" dirty="0">
                <a:solidFill>
                  <a:srgbClr val="FF0000"/>
                </a:solidFill>
                <a:latin typeface="Times New Roman" panose="02020603050405020304" pitchFamily="18" charset="0"/>
                <a:ea typeface="楷体_GB2312" pitchFamily="49" charset="-122"/>
                <a:hlinkClick r:id="rId2" action="ppaction://hlinksldjump"/>
              </a:rPr>
              <a:t>。</a:t>
            </a:r>
            <a:r>
              <a:rPr lang="en-US" altLang="zh-CN" sz="2000" b="1" dirty="0">
                <a:solidFill>
                  <a:srgbClr val="FF0000"/>
                </a:solidFill>
                <a:latin typeface="Times New Roman" panose="02020603050405020304" pitchFamily="18" charset="0"/>
                <a:ea typeface="楷体_GB2312" pitchFamily="49" charset="-122"/>
                <a:hlinkClick r:id="rId2" action="ppaction://hlinksldjump"/>
              </a:rPr>
              <a:t>B</a:t>
            </a:r>
            <a:r>
              <a:rPr lang="zh-CN" altLang="en-US" sz="2000" b="1" dirty="0">
                <a:solidFill>
                  <a:srgbClr val="FF0000"/>
                </a:solidFill>
                <a:latin typeface="Times New Roman" panose="02020603050405020304" pitchFamily="18" charset="0"/>
                <a:ea typeface="楷体_GB2312" pitchFamily="49" charset="-122"/>
                <a:hlinkClick r:id="rId2" action="ppaction://hlinksldjump"/>
              </a:rPr>
              <a:t>。</a:t>
            </a:r>
            <a:r>
              <a:rPr lang="en-US" altLang="zh-CN" sz="2000" b="1" dirty="0">
                <a:solidFill>
                  <a:srgbClr val="FF0000"/>
                </a:solidFill>
                <a:latin typeface="Times New Roman" panose="02020603050405020304" pitchFamily="18" charset="0"/>
                <a:ea typeface="楷体_GB2312" pitchFamily="49" charset="-122"/>
                <a:hlinkClick r:id="rId2" action="ppaction://hlinksldjump"/>
              </a:rPr>
              <a:t>C</a:t>
            </a:r>
            <a:r>
              <a:rPr lang="zh-CN" altLang="en-US" sz="2000" b="1" dirty="0">
                <a:solidFill>
                  <a:srgbClr val="FF0000"/>
                </a:solidFill>
                <a:latin typeface="Times New Roman" panose="02020603050405020304" pitchFamily="18" charset="0"/>
                <a:ea typeface="楷体_GB2312" pitchFamily="49" charset="-122"/>
                <a:hlinkClick r:id="rId2" action="ppaction://hlinksldjump"/>
              </a:rPr>
              <a:t>中全为高电平时，输出端为低电平</a:t>
            </a:r>
            <a:endParaRPr lang="zh-CN" altLang="en-US" sz="2000" b="1" dirty="0">
              <a:latin typeface="Times New Roman" panose="02020603050405020304" pitchFamily="18" charset="0"/>
              <a:ea typeface="楷体_GB2312" pitchFamily="49" charset="-122"/>
            </a:endParaRPr>
          </a:p>
        </p:txBody>
      </p:sp>
      <p:grpSp>
        <p:nvGrpSpPr>
          <p:cNvPr id="260244" name="Group 148"/>
          <p:cNvGrpSpPr/>
          <p:nvPr/>
        </p:nvGrpSpPr>
        <p:grpSpPr>
          <a:xfrm>
            <a:off x="6245225" y="314325"/>
            <a:ext cx="2022475" cy="1541463"/>
            <a:chOff x="4126" y="0"/>
            <a:chExt cx="1274" cy="971"/>
          </a:xfrm>
        </p:grpSpPr>
        <p:grpSp>
          <p:nvGrpSpPr>
            <p:cNvPr id="20496" name="Group 111"/>
            <p:cNvGrpSpPr/>
            <p:nvPr/>
          </p:nvGrpSpPr>
          <p:grpSpPr>
            <a:xfrm>
              <a:off x="4416" y="352"/>
              <a:ext cx="208" cy="392"/>
              <a:chOff x="4416" y="352"/>
              <a:chExt cx="208" cy="392"/>
            </a:xfrm>
          </p:grpSpPr>
          <p:sp>
            <p:nvSpPr>
              <p:cNvPr id="20526" name="Line 103"/>
              <p:cNvSpPr/>
              <p:nvPr/>
            </p:nvSpPr>
            <p:spPr>
              <a:xfrm>
                <a:off x="4536" y="456"/>
                <a:ext cx="0" cy="152"/>
              </a:xfrm>
              <a:prstGeom prst="line">
                <a:avLst/>
              </a:prstGeom>
              <a:ln w="38100" cap="flat" cmpd="sng">
                <a:solidFill>
                  <a:schemeClr val="tx1"/>
                </a:solidFill>
                <a:prstDash val="solid"/>
                <a:headEnd type="none" w="med" len="med"/>
                <a:tailEnd type="none" w="med" len="med"/>
              </a:ln>
            </p:spPr>
          </p:sp>
          <p:sp>
            <p:nvSpPr>
              <p:cNvPr id="20527" name="Line 104"/>
              <p:cNvSpPr/>
              <p:nvPr/>
            </p:nvSpPr>
            <p:spPr>
              <a:xfrm flipH="1">
                <a:off x="4520" y="480"/>
                <a:ext cx="88" cy="48"/>
              </a:xfrm>
              <a:prstGeom prst="line">
                <a:avLst/>
              </a:prstGeom>
              <a:ln w="38100" cap="flat" cmpd="sng">
                <a:solidFill>
                  <a:schemeClr val="tx1"/>
                </a:solidFill>
                <a:prstDash val="solid"/>
                <a:headEnd type="none" w="med" len="med"/>
                <a:tailEnd type="none" w="med" len="med"/>
              </a:ln>
            </p:spPr>
          </p:sp>
          <p:sp>
            <p:nvSpPr>
              <p:cNvPr id="20528" name="Line 105"/>
              <p:cNvSpPr/>
              <p:nvPr/>
            </p:nvSpPr>
            <p:spPr>
              <a:xfrm>
                <a:off x="4536" y="536"/>
                <a:ext cx="88" cy="56"/>
              </a:xfrm>
              <a:prstGeom prst="line">
                <a:avLst/>
              </a:prstGeom>
              <a:ln w="38100" cap="flat" cmpd="sng">
                <a:solidFill>
                  <a:schemeClr val="tx1"/>
                </a:solidFill>
                <a:prstDash val="solid"/>
                <a:headEnd type="none" w="med" len="med"/>
                <a:tailEnd type="triangle" w="med" len="med"/>
              </a:ln>
            </p:spPr>
          </p:sp>
          <p:sp>
            <p:nvSpPr>
              <p:cNvPr id="20529" name="Line 108"/>
              <p:cNvSpPr/>
              <p:nvPr/>
            </p:nvSpPr>
            <p:spPr>
              <a:xfrm flipH="1">
                <a:off x="4416" y="520"/>
                <a:ext cx="120" cy="0"/>
              </a:xfrm>
              <a:prstGeom prst="line">
                <a:avLst/>
              </a:prstGeom>
              <a:ln w="38100" cap="flat" cmpd="sng">
                <a:solidFill>
                  <a:schemeClr val="tx1"/>
                </a:solidFill>
                <a:prstDash val="solid"/>
                <a:headEnd type="none" w="med" len="med"/>
                <a:tailEnd type="none" w="med" len="med"/>
              </a:ln>
            </p:spPr>
          </p:sp>
          <p:sp>
            <p:nvSpPr>
              <p:cNvPr id="20530" name="Line 109"/>
              <p:cNvSpPr/>
              <p:nvPr/>
            </p:nvSpPr>
            <p:spPr>
              <a:xfrm>
                <a:off x="4608" y="592"/>
                <a:ext cx="8" cy="152"/>
              </a:xfrm>
              <a:prstGeom prst="line">
                <a:avLst/>
              </a:prstGeom>
              <a:ln w="38100" cap="flat" cmpd="sng">
                <a:solidFill>
                  <a:schemeClr val="tx1"/>
                </a:solidFill>
                <a:prstDash val="solid"/>
                <a:headEnd type="none" w="med" len="med"/>
                <a:tailEnd type="none" w="med" len="med"/>
              </a:ln>
            </p:spPr>
          </p:sp>
          <p:sp>
            <p:nvSpPr>
              <p:cNvPr id="20531" name="Line 110"/>
              <p:cNvSpPr/>
              <p:nvPr/>
            </p:nvSpPr>
            <p:spPr>
              <a:xfrm>
                <a:off x="4608" y="352"/>
                <a:ext cx="0" cy="128"/>
              </a:xfrm>
              <a:prstGeom prst="line">
                <a:avLst/>
              </a:prstGeom>
              <a:ln w="38100" cap="flat" cmpd="sng">
                <a:solidFill>
                  <a:schemeClr val="tx1"/>
                </a:solidFill>
                <a:prstDash val="solid"/>
                <a:headEnd type="none" w="med" len="med"/>
                <a:tailEnd type="none" w="med" len="med"/>
              </a:ln>
            </p:spPr>
          </p:sp>
        </p:grpSp>
        <p:grpSp>
          <p:nvGrpSpPr>
            <p:cNvPr id="20497" name="Group 112"/>
            <p:cNvGrpSpPr/>
            <p:nvPr/>
          </p:nvGrpSpPr>
          <p:grpSpPr>
            <a:xfrm>
              <a:off x="4712" y="336"/>
              <a:ext cx="208" cy="392"/>
              <a:chOff x="4416" y="352"/>
              <a:chExt cx="208" cy="392"/>
            </a:xfrm>
          </p:grpSpPr>
          <p:sp>
            <p:nvSpPr>
              <p:cNvPr id="20520" name="Line 113"/>
              <p:cNvSpPr/>
              <p:nvPr/>
            </p:nvSpPr>
            <p:spPr>
              <a:xfrm>
                <a:off x="4536" y="456"/>
                <a:ext cx="0" cy="152"/>
              </a:xfrm>
              <a:prstGeom prst="line">
                <a:avLst/>
              </a:prstGeom>
              <a:ln w="38100" cap="flat" cmpd="sng">
                <a:solidFill>
                  <a:schemeClr val="tx1"/>
                </a:solidFill>
                <a:prstDash val="solid"/>
                <a:headEnd type="none" w="med" len="med"/>
                <a:tailEnd type="none" w="med" len="med"/>
              </a:ln>
            </p:spPr>
          </p:sp>
          <p:sp>
            <p:nvSpPr>
              <p:cNvPr id="20521" name="Line 114"/>
              <p:cNvSpPr/>
              <p:nvPr/>
            </p:nvSpPr>
            <p:spPr>
              <a:xfrm flipH="1">
                <a:off x="4520" y="480"/>
                <a:ext cx="88" cy="48"/>
              </a:xfrm>
              <a:prstGeom prst="line">
                <a:avLst/>
              </a:prstGeom>
              <a:ln w="38100" cap="flat" cmpd="sng">
                <a:solidFill>
                  <a:schemeClr val="tx1"/>
                </a:solidFill>
                <a:prstDash val="solid"/>
                <a:headEnd type="none" w="med" len="med"/>
                <a:tailEnd type="none" w="med" len="med"/>
              </a:ln>
            </p:spPr>
          </p:sp>
          <p:sp>
            <p:nvSpPr>
              <p:cNvPr id="20522" name="Line 115"/>
              <p:cNvSpPr/>
              <p:nvPr/>
            </p:nvSpPr>
            <p:spPr>
              <a:xfrm>
                <a:off x="4536" y="536"/>
                <a:ext cx="88" cy="56"/>
              </a:xfrm>
              <a:prstGeom prst="line">
                <a:avLst/>
              </a:prstGeom>
              <a:ln w="38100" cap="flat" cmpd="sng">
                <a:solidFill>
                  <a:schemeClr val="tx1"/>
                </a:solidFill>
                <a:prstDash val="solid"/>
                <a:headEnd type="none" w="med" len="med"/>
                <a:tailEnd type="triangle" w="med" len="med"/>
              </a:ln>
            </p:spPr>
          </p:sp>
          <p:sp>
            <p:nvSpPr>
              <p:cNvPr id="20523" name="Line 116"/>
              <p:cNvSpPr/>
              <p:nvPr/>
            </p:nvSpPr>
            <p:spPr>
              <a:xfrm flipH="1">
                <a:off x="4416" y="520"/>
                <a:ext cx="120" cy="0"/>
              </a:xfrm>
              <a:prstGeom prst="line">
                <a:avLst/>
              </a:prstGeom>
              <a:ln w="38100" cap="flat" cmpd="sng">
                <a:solidFill>
                  <a:schemeClr val="tx1"/>
                </a:solidFill>
                <a:prstDash val="solid"/>
                <a:headEnd type="none" w="med" len="med"/>
                <a:tailEnd type="none" w="med" len="med"/>
              </a:ln>
            </p:spPr>
          </p:sp>
          <p:sp>
            <p:nvSpPr>
              <p:cNvPr id="20524" name="Line 117"/>
              <p:cNvSpPr/>
              <p:nvPr/>
            </p:nvSpPr>
            <p:spPr>
              <a:xfrm>
                <a:off x="4608" y="592"/>
                <a:ext cx="8" cy="152"/>
              </a:xfrm>
              <a:prstGeom prst="line">
                <a:avLst/>
              </a:prstGeom>
              <a:ln w="38100" cap="flat" cmpd="sng">
                <a:solidFill>
                  <a:schemeClr val="tx1"/>
                </a:solidFill>
                <a:prstDash val="solid"/>
                <a:headEnd type="none" w="med" len="med"/>
                <a:tailEnd type="none" w="med" len="med"/>
              </a:ln>
            </p:spPr>
          </p:sp>
          <p:sp>
            <p:nvSpPr>
              <p:cNvPr id="20525" name="Line 118"/>
              <p:cNvSpPr/>
              <p:nvPr/>
            </p:nvSpPr>
            <p:spPr>
              <a:xfrm>
                <a:off x="4608" y="352"/>
                <a:ext cx="0" cy="128"/>
              </a:xfrm>
              <a:prstGeom prst="line">
                <a:avLst/>
              </a:prstGeom>
              <a:ln w="38100" cap="flat" cmpd="sng">
                <a:solidFill>
                  <a:schemeClr val="tx1"/>
                </a:solidFill>
                <a:prstDash val="solid"/>
                <a:headEnd type="none" w="med" len="med"/>
                <a:tailEnd type="none" w="med" len="med"/>
              </a:ln>
            </p:spPr>
          </p:sp>
        </p:grpSp>
        <p:grpSp>
          <p:nvGrpSpPr>
            <p:cNvPr id="20498" name="Group 119"/>
            <p:cNvGrpSpPr/>
            <p:nvPr/>
          </p:nvGrpSpPr>
          <p:grpSpPr>
            <a:xfrm>
              <a:off x="5064" y="328"/>
              <a:ext cx="208" cy="392"/>
              <a:chOff x="4416" y="352"/>
              <a:chExt cx="208" cy="392"/>
            </a:xfrm>
          </p:grpSpPr>
          <p:sp>
            <p:nvSpPr>
              <p:cNvPr id="20514" name="Line 120"/>
              <p:cNvSpPr/>
              <p:nvPr/>
            </p:nvSpPr>
            <p:spPr>
              <a:xfrm>
                <a:off x="4536" y="456"/>
                <a:ext cx="0" cy="152"/>
              </a:xfrm>
              <a:prstGeom prst="line">
                <a:avLst/>
              </a:prstGeom>
              <a:ln w="38100" cap="flat" cmpd="sng">
                <a:solidFill>
                  <a:schemeClr val="tx1"/>
                </a:solidFill>
                <a:prstDash val="solid"/>
                <a:headEnd type="none" w="med" len="med"/>
                <a:tailEnd type="none" w="med" len="med"/>
              </a:ln>
            </p:spPr>
          </p:sp>
          <p:sp>
            <p:nvSpPr>
              <p:cNvPr id="20515" name="Line 121"/>
              <p:cNvSpPr/>
              <p:nvPr/>
            </p:nvSpPr>
            <p:spPr>
              <a:xfrm flipH="1">
                <a:off x="4520" y="480"/>
                <a:ext cx="88" cy="48"/>
              </a:xfrm>
              <a:prstGeom prst="line">
                <a:avLst/>
              </a:prstGeom>
              <a:ln w="38100" cap="flat" cmpd="sng">
                <a:solidFill>
                  <a:schemeClr val="tx1"/>
                </a:solidFill>
                <a:prstDash val="solid"/>
                <a:headEnd type="none" w="med" len="med"/>
                <a:tailEnd type="none" w="med" len="med"/>
              </a:ln>
            </p:spPr>
          </p:sp>
          <p:sp>
            <p:nvSpPr>
              <p:cNvPr id="20516" name="Line 122"/>
              <p:cNvSpPr/>
              <p:nvPr/>
            </p:nvSpPr>
            <p:spPr>
              <a:xfrm>
                <a:off x="4536" y="536"/>
                <a:ext cx="88" cy="56"/>
              </a:xfrm>
              <a:prstGeom prst="line">
                <a:avLst/>
              </a:prstGeom>
              <a:ln w="38100" cap="flat" cmpd="sng">
                <a:solidFill>
                  <a:schemeClr val="tx1"/>
                </a:solidFill>
                <a:prstDash val="solid"/>
                <a:headEnd type="none" w="med" len="med"/>
                <a:tailEnd type="triangle" w="med" len="med"/>
              </a:ln>
            </p:spPr>
          </p:sp>
          <p:sp>
            <p:nvSpPr>
              <p:cNvPr id="20517" name="Line 123"/>
              <p:cNvSpPr/>
              <p:nvPr/>
            </p:nvSpPr>
            <p:spPr>
              <a:xfrm flipH="1">
                <a:off x="4416" y="520"/>
                <a:ext cx="120" cy="0"/>
              </a:xfrm>
              <a:prstGeom prst="line">
                <a:avLst/>
              </a:prstGeom>
              <a:ln w="38100" cap="flat" cmpd="sng">
                <a:solidFill>
                  <a:schemeClr val="tx1"/>
                </a:solidFill>
                <a:prstDash val="solid"/>
                <a:headEnd type="none" w="med" len="med"/>
                <a:tailEnd type="none" w="med" len="med"/>
              </a:ln>
            </p:spPr>
          </p:sp>
          <p:sp>
            <p:nvSpPr>
              <p:cNvPr id="20518" name="Line 124"/>
              <p:cNvSpPr/>
              <p:nvPr/>
            </p:nvSpPr>
            <p:spPr>
              <a:xfrm>
                <a:off x="4608" y="592"/>
                <a:ext cx="8" cy="152"/>
              </a:xfrm>
              <a:prstGeom prst="line">
                <a:avLst/>
              </a:prstGeom>
              <a:ln w="38100" cap="flat" cmpd="sng">
                <a:solidFill>
                  <a:schemeClr val="tx1"/>
                </a:solidFill>
                <a:prstDash val="solid"/>
                <a:headEnd type="none" w="med" len="med"/>
                <a:tailEnd type="none" w="med" len="med"/>
              </a:ln>
            </p:spPr>
          </p:sp>
          <p:sp>
            <p:nvSpPr>
              <p:cNvPr id="20519" name="Line 125"/>
              <p:cNvSpPr/>
              <p:nvPr/>
            </p:nvSpPr>
            <p:spPr>
              <a:xfrm>
                <a:off x="4608" y="352"/>
                <a:ext cx="0" cy="128"/>
              </a:xfrm>
              <a:prstGeom prst="line">
                <a:avLst/>
              </a:prstGeom>
              <a:ln w="38100" cap="flat" cmpd="sng">
                <a:solidFill>
                  <a:schemeClr val="tx1"/>
                </a:solidFill>
                <a:prstDash val="solid"/>
                <a:headEnd type="none" w="med" len="med"/>
                <a:tailEnd type="none" w="med" len="med"/>
              </a:ln>
            </p:spPr>
          </p:sp>
        </p:grpSp>
        <p:sp>
          <p:nvSpPr>
            <p:cNvPr id="20499" name="Line 127"/>
            <p:cNvSpPr/>
            <p:nvPr/>
          </p:nvSpPr>
          <p:spPr>
            <a:xfrm flipV="1">
              <a:off x="4408" y="408"/>
              <a:ext cx="0" cy="104"/>
            </a:xfrm>
            <a:prstGeom prst="line">
              <a:avLst/>
            </a:prstGeom>
            <a:ln w="38100" cap="flat" cmpd="sng">
              <a:solidFill>
                <a:schemeClr val="tx1"/>
              </a:solidFill>
              <a:prstDash val="solid"/>
              <a:headEnd type="none" w="med" len="med"/>
              <a:tailEnd type="none" w="med" len="med"/>
            </a:ln>
          </p:spPr>
        </p:sp>
        <p:sp>
          <p:nvSpPr>
            <p:cNvPr id="20500" name="Line 128"/>
            <p:cNvSpPr/>
            <p:nvPr/>
          </p:nvSpPr>
          <p:spPr>
            <a:xfrm>
              <a:off x="4400" y="408"/>
              <a:ext cx="664" cy="0"/>
            </a:xfrm>
            <a:prstGeom prst="line">
              <a:avLst/>
            </a:prstGeom>
            <a:ln w="38100" cap="flat" cmpd="sng">
              <a:solidFill>
                <a:schemeClr val="tx1"/>
              </a:solidFill>
              <a:prstDash val="solid"/>
              <a:headEnd type="none" w="med" len="med"/>
              <a:tailEnd type="none" w="med" len="med"/>
            </a:ln>
          </p:spPr>
        </p:sp>
        <p:sp>
          <p:nvSpPr>
            <p:cNvPr id="20501" name="Line 129"/>
            <p:cNvSpPr/>
            <p:nvPr/>
          </p:nvSpPr>
          <p:spPr>
            <a:xfrm flipH="1">
              <a:off x="4712" y="400"/>
              <a:ext cx="0" cy="104"/>
            </a:xfrm>
            <a:prstGeom prst="line">
              <a:avLst/>
            </a:prstGeom>
            <a:ln w="38100" cap="flat" cmpd="sng">
              <a:solidFill>
                <a:schemeClr val="tx1"/>
              </a:solidFill>
              <a:prstDash val="solid"/>
              <a:headEnd type="none" w="med" len="med"/>
              <a:tailEnd type="none" w="med" len="med"/>
            </a:ln>
          </p:spPr>
        </p:sp>
        <p:sp>
          <p:nvSpPr>
            <p:cNvPr id="20502" name="Line 130"/>
            <p:cNvSpPr/>
            <p:nvPr/>
          </p:nvSpPr>
          <p:spPr>
            <a:xfrm>
              <a:off x="5064" y="416"/>
              <a:ext cx="0" cy="72"/>
            </a:xfrm>
            <a:prstGeom prst="line">
              <a:avLst/>
            </a:prstGeom>
            <a:ln w="38100" cap="flat" cmpd="sng">
              <a:solidFill>
                <a:schemeClr val="tx1"/>
              </a:solidFill>
              <a:prstDash val="solid"/>
              <a:headEnd type="none" w="med" len="med"/>
              <a:tailEnd type="none" w="med" len="med"/>
            </a:ln>
          </p:spPr>
        </p:sp>
        <p:sp>
          <p:nvSpPr>
            <p:cNvPr id="20503" name="Line 131"/>
            <p:cNvSpPr/>
            <p:nvPr/>
          </p:nvSpPr>
          <p:spPr>
            <a:xfrm>
              <a:off x="4224" y="520"/>
              <a:ext cx="208" cy="0"/>
            </a:xfrm>
            <a:prstGeom prst="line">
              <a:avLst/>
            </a:prstGeom>
            <a:ln w="38100" cap="flat" cmpd="sng">
              <a:solidFill>
                <a:schemeClr val="tx1"/>
              </a:solidFill>
              <a:prstDash val="solid"/>
              <a:headEnd type="none" w="med" len="med"/>
              <a:tailEnd type="none" w="med" len="med"/>
            </a:ln>
          </p:spPr>
        </p:sp>
        <p:sp>
          <p:nvSpPr>
            <p:cNvPr id="20504" name="Line 132"/>
            <p:cNvSpPr/>
            <p:nvPr/>
          </p:nvSpPr>
          <p:spPr>
            <a:xfrm>
              <a:off x="4600" y="336"/>
              <a:ext cx="648" cy="0"/>
            </a:xfrm>
            <a:prstGeom prst="line">
              <a:avLst/>
            </a:prstGeom>
            <a:ln w="38100" cap="flat" cmpd="sng">
              <a:solidFill>
                <a:schemeClr val="tx1"/>
              </a:solidFill>
              <a:prstDash val="solid"/>
              <a:headEnd type="none" w="med" len="med"/>
              <a:tailEnd type="none" w="med" len="med"/>
            </a:ln>
          </p:spPr>
        </p:sp>
        <p:sp>
          <p:nvSpPr>
            <p:cNvPr id="20505" name="Line 133"/>
            <p:cNvSpPr/>
            <p:nvPr/>
          </p:nvSpPr>
          <p:spPr>
            <a:xfrm>
              <a:off x="4904" y="192"/>
              <a:ext cx="0" cy="144"/>
            </a:xfrm>
            <a:prstGeom prst="line">
              <a:avLst/>
            </a:prstGeom>
            <a:ln w="38100" cap="flat" cmpd="sng">
              <a:solidFill>
                <a:schemeClr val="tx1"/>
              </a:solidFill>
              <a:prstDash val="solid"/>
              <a:headEnd type="none" w="med" len="med"/>
              <a:tailEnd type="none" w="med" len="med"/>
            </a:ln>
          </p:spPr>
        </p:sp>
        <p:sp>
          <p:nvSpPr>
            <p:cNvPr id="20506" name="Oval 134"/>
            <p:cNvSpPr/>
            <p:nvPr/>
          </p:nvSpPr>
          <p:spPr>
            <a:xfrm>
              <a:off x="4394" y="512"/>
              <a:ext cx="27" cy="27"/>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20507" name="Oval 137"/>
            <p:cNvSpPr/>
            <p:nvPr/>
          </p:nvSpPr>
          <p:spPr>
            <a:xfrm>
              <a:off x="4890" y="320"/>
              <a:ext cx="27" cy="27"/>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20508" name="Oval 138"/>
            <p:cNvSpPr/>
            <p:nvPr/>
          </p:nvSpPr>
          <p:spPr>
            <a:xfrm>
              <a:off x="4698" y="408"/>
              <a:ext cx="27" cy="27"/>
            </a:xfrm>
            <a:prstGeom prst="ellipse">
              <a:avLst/>
            </a:prstGeom>
            <a:solidFill>
              <a:schemeClr val="tx2"/>
            </a:solid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000" i="1" dirty="0">
                <a:latin typeface="Times New Roman" panose="02020603050405020304" pitchFamily="18" charset="0"/>
              </a:endParaRPr>
            </a:p>
          </p:txBody>
        </p:sp>
        <p:sp>
          <p:nvSpPr>
            <p:cNvPr id="20509" name="Text Box 140"/>
            <p:cNvSpPr txBox="1"/>
            <p:nvPr/>
          </p:nvSpPr>
          <p:spPr>
            <a:xfrm>
              <a:off x="4126" y="273"/>
              <a:ext cx="196"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i="1" dirty="0">
                  <a:latin typeface="Times New Roman" panose="02020603050405020304" pitchFamily="18" charset="0"/>
                </a:rPr>
                <a:t>b</a:t>
              </a:r>
              <a:endParaRPr lang="en-US" altLang="zh-CN" sz="2000" i="1" dirty="0">
                <a:latin typeface="Times New Roman" panose="02020603050405020304" pitchFamily="18" charset="0"/>
              </a:endParaRPr>
            </a:p>
          </p:txBody>
        </p:sp>
        <p:sp>
          <p:nvSpPr>
            <p:cNvPr id="20510" name="Text Box 141"/>
            <p:cNvSpPr txBox="1"/>
            <p:nvPr/>
          </p:nvSpPr>
          <p:spPr>
            <a:xfrm>
              <a:off x="4931" y="0"/>
              <a:ext cx="187"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i="1" dirty="0">
                  <a:latin typeface="Times New Roman" panose="02020603050405020304" pitchFamily="18" charset="0"/>
                </a:rPr>
                <a:t>c</a:t>
              </a:r>
              <a:endParaRPr lang="en-US" altLang="zh-CN" sz="2000" i="1" dirty="0">
                <a:latin typeface="Times New Roman" panose="02020603050405020304" pitchFamily="18" charset="0"/>
              </a:endParaRPr>
            </a:p>
          </p:txBody>
        </p:sp>
        <p:sp>
          <p:nvSpPr>
            <p:cNvPr id="20511" name="Text Box 142"/>
            <p:cNvSpPr txBox="1"/>
            <p:nvPr/>
          </p:nvSpPr>
          <p:spPr>
            <a:xfrm>
              <a:off x="4473" y="721"/>
              <a:ext cx="239"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i="1" dirty="0">
                  <a:latin typeface="Times New Roman" panose="02020603050405020304" pitchFamily="18" charset="0"/>
                </a:rPr>
                <a:t>e</a:t>
              </a:r>
              <a:r>
                <a:rPr lang="en-US" altLang="zh-CN" sz="2000" i="1" baseline="-25000" dirty="0">
                  <a:latin typeface="Times New Roman" panose="02020603050405020304" pitchFamily="18" charset="0"/>
                </a:rPr>
                <a:t>1</a:t>
              </a:r>
              <a:endParaRPr lang="en-US" altLang="zh-CN" sz="2000" i="1" baseline="-25000" dirty="0">
                <a:latin typeface="Times New Roman" panose="02020603050405020304" pitchFamily="18" charset="0"/>
              </a:endParaRPr>
            </a:p>
          </p:txBody>
        </p:sp>
        <p:sp>
          <p:nvSpPr>
            <p:cNvPr id="20512" name="Text Box 143"/>
            <p:cNvSpPr txBox="1"/>
            <p:nvPr/>
          </p:nvSpPr>
          <p:spPr>
            <a:xfrm>
              <a:off x="4817" y="721"/>
              <a:ext cx="239"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i="1" dirty="0">
                  <a:latin typeface="Times New Roman" panose="02020603050405020304" pitchFamily="18" charset="0"/>
                </a:rPr>
                <a:t>e</a:t>
              </a:r>
              <a:r>
                <a:rPr lang="en-US" altLang="zh-CN" sz="2000" i="1" baseline="-25000" dirty="0">
                  <a:latin typeface="Times New Roman" panose="02020603050405020304" pitchFamily="18" charset="0"/>
                </a:rPr>
                <a:t>2</a:t>
              </a:r>
              <a:endParaRPr lang="en-US" altLang="zh-CN" sz="2000" i="1" baseline="-25000" dirty="0">
                <a:latin typeface="Times New Roman" panose="02020603050405020304" pitchFamily="18" charset="0"/>
              </a:endParaRPr>
            </a:p>
          </p:txBody>
        </p:sp>
        <p:sp>
          <p:nvSpPr>
            <p:cNvPr id="20513" name="Text Box 144"/>
            <p:cNvSpPr txBox="1"/>
            <p:nvPr/>
          </p:nvSpPr>
          <p:spPr>
            <a:xfrm>
              <a:off x="5161" y="721"/>
              <a:ext cx="239" cy="25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i="1" dirty="0">
                  <a:latin typeface="Times New Roman" panose="02020603050405020304" pitchFamily="18" charset="0"/>
                </a:rPr>
                <a:t>e</a:t>
              </a:r>
              <a:r>
                <a:rPr lang="en-US" altLang="zh-CN" sz="2000" i="1" baseline="-25000" dirty="0">
                  <a:latin typeface="Times New Roman" panose="02020603050405020304" pitchFamily="18" charset="0"/>
                </a:rPr>
                <a:t>3</a:t>
              </a:r>
              <a:endParaRPr lang="en-US" altLang="zh-CN" sz="2000" i="1" baseline="-25000" dirty="0">
                <a:latin typeface="Times New Roman" panose="02020603050405020304" pitchFamily="18" charset="0"/>
              </a:endParaRPr>
            </a:p>
          </p:txBody>
        </p:sp>
      </p:grpSp>
      <p:sp>
        <p:nvSpPr>
          <p:cNvPr id="20494" name="Line 146"/>
          <p:cNvSpPr/>
          <p:nvPr/>
        </p:nvSpPr>
        <p:spPr>
          <a:xfrm flipH="1">
            <a:off x="4051300" y="1562100"/>
            <a:ext cx="0" cy="4927600"/>
          </a:xfrm>
          <a:prstGeom prst="line">
            <a:avLst/>
          </a:prstGeom>
          <a:ln w="12700" cap="rnd" cmpd="sng">
            <a:solidFill>
              <a:srgbClr val="0000FF"/>
            </a:solidFill>
            <a:prstDash val="sysDot"/>
            <a:headEnd type="none" w="med" len="med"/>
            <a:tailEnd type="none" w="med" len="med"/>
          </a:ln>
        </p:spPr>
      </p:sp>
      <p:sp>
        <p:nvSpPr>
          <p:cNvPr id="20495" name="Line 147"/>
          <p:cNvSpPr/>
          <p:nvPr/>
        </p:nvSpPr>
        <p:spPr>
          <a:xfrm>
            <a:off x="5257800" y="1485900"/>
            <a:ext cx="12700" cy="4991100"/>
          </a:xfrm>
          <a:prstGeom prst="line">
            <a:avLst/>
          </a:prstGeom>
          <a:ln w="12700" cap="rnd" cmpd="sng">
            <a:solidFill>
              <a:srgbClr val="0000FF"/>
            </a:solidFill>
            <a:prstDash val="sysDot"/>
            <a:headEnd type="none" w="med" len="med"/>
            <a:tailEnd type="none" w="med" len="med"/>
          </a:ln>
        </p:spPr>
      </p:sp>
      <p:pic>
        <p:nvPicPr>
          <p:cNvPr id="2" name="图片 1"/>
          <p:cNvPicPr>
            <a:picLocks noChangeAspect="1"/>
          </p:cNvPicPr>
          <p:nvPr/>
        </p:nvPicPr>
        <p:blipFill>
          <a:blip r:embed="rId3"/>
          <a:stretch>
            <a:fillRect/>
          </a:stretch>
        </p:blipFill>
        <p:spPr>
          <a:xfrm>
            <a:off x="351790" y="5349240"/>
            <a:ext cx="3591560" cy="112776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244"/>
                                        </p:tgtEl>
                                        <p:attrNameLst>
                                          <p:attrName>style.visibility</p:attrName>
                                        </p:attrNameLst>
                                      </p:cBhvr>
                                      <p:to>
                                        <p:strVal val="visible"/>
                                      </p:to>
                                    </p:set>
                                    <p:animEffect transition="in" filter="blinds(horizontal)">
                                      <p:cBhvr>
                                        <p:cTn id="7" dur="500"/>
                                        <p:tgtEl>
                                          <p:spTgt spid="2602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0180"/>
                                        </p:tgtEl>
                                        <p:attrNameLst>
                                          <p:attrName>style.visibility</p:attrName>
                                        </p:attrNameLst>
                                      </p:cBhvr>
                                      <p:to>
                                        <p:strVal val="visible"/>
                                      </p:to>
                                    </p:set>
                                    <p:anim calcmode="lin" valueType="num">
                                      <p:cBhvr additive="base">
                                        <p:cTn id="12" dur="500" fill="hold"/>
                                        <p:tgtEl>
                                          <p:spTgt spid="260180"/>
                                        </p:tgtEl>
                                        <p:attrNameLst>
                                          <p:attrName>ppt_x</p:attrName>
                                        </p:attrNameLst>
                                      </p:cBhvr>
                                      <p:tavLst>
                                        <p:tav tm="0">
                                          <p:val>
                                            <p:strVal val="0-#ppt_w/2"/>
                                          </p:val>
                                        </p:tav>
                                        <p:tav tm="100000">
                                          <p:val>
                                            <p:strVal val="#ppt_x"/>
                                          </p:val>
                                        </p:tav>
                                      </p:tavLst>
                                    </p:anim>
                                    <p:anim calcmode="lin" valueType="num">
                                      <p:cBhvr additive="base">
                                        <p:cTn id="13" dur="500" fill="hold"/>
                                        <p:tgtEl>
                                          <p:spTgt spid="26018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60183"/>
                                        </p:tgtEl>
                                        <p:attrNameLst>
                                          <p:attrName>style.visibility</p:attrName>
                                        </p:attrNameLst>
                                      </p:cBhvr>
                                      <p:to>
                                        <p:strVal val="visible"/>
                                      </p:to>
                                    </p:set>
                                    <p:animEffect transition="in" filter="checkerboard(across)">
                                      <p:cBhvr>
                                        <p:cTn id="18" dur="500"/>
                                        <p:tgtEl>
                                          <p:spTgt spid="26018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0186"/>
                                        </p:tgtEl>
                                        <p:attrNameLst>
                                          <p:attrName>style.visibility</p:attrName>
                                        </p:attrNameLst>
                                      </p:cBhvr>
                                      <p:to>
                                        <p:strVal val="visible"/>
                                      </p:to>
                                    </p:set>
                                    <p:anim calcmode="lin" valueType="num">
                                      <p:cBhvr additive="base">
                                        <p:cTn id="23" dur="500" fill="hold"/>
                                        <p:tgtEl>
                                          <p:spTgt spid="260186"/>
                                        </p:tgtEl>
                                        <p:attrNameLst>
                                          <p:attrName>ppt_x</p:attrName>
                                        </p:attrNameLst>
                                      </p:cBhvr>
                                      <p:tavLst>
                                        <p:tav tm="0">
                                          <p:val>
                                            <p:strVal val="0-#ppt_w/2"/>
                                          </p:val>
                                        </p:tav>
                                        <p:tav tm="100000">
                                          <p:val>
                                            <p:strVal val="#ppt_x"/>
                                          </p:val>
                                        </p:tav>
                                      </p:tavLst>
                                    </p:anim>
                                    <p:anim calcmode="lin" valueType="num">
                                      <p:cBhvr additive="base">
                                        <p:cTn id="24" dur="500" fill="hold"/>
                                        <p:tgtEl>
                                          <p:spTgt spid="26018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0187"/>
                                        </p:tgtEl>
                                        <p:attrNameLst>
                                          <p:attrName>style.visibility</p:attrName>
                                        </p:attrNameLst>
                                      </p:cBhvr>
                                      <p:to>
                                        <p:strVal val="visible"/>
                                      </p:to>
                                    </p:set>
                                    <p:anim calcmode="lin" valueType="num">
                                      <p:cBhvr additive="base">
                                        <p:cTn id="29" dur="500" fill="hold"/>
                                        <p:tgtEl>
                                          <p:spTgt spid="260187"/>
                                        </p:tgtEl>
                                        <p:attrNameLst>
                                          <p:attrName>ppt_x</p:attrName>
                                        </p:attrNameLst>
                                      </p:cBhvr>
                                      <p:tavLst>
                                        <p:tav tm="0">
                                          <p:val>
                                            <p:strVal val="0-#ppt_w/2"/>
                                          </p:val>
                                        </p:tav>
                                        <p:tav tm="100000">
                                          <p:val>
                                            <p:strVal val="#ppt_x"/>
                                          </p:val>
                                        </p:tav>
                                      </p:tavLst>
                                    </p:anim>
                                    <p:anim calcmode="lin" valueType="num">
                                      <p:cBhvr additive="base">
                                        <p:cTn id="30" dur="500" fill="hold"/>
                                        <p:tgtEl>
                                          <p:spTgt spid="26018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60188"/>
                                        </p:tgtEl>
                                        <p:attrNameLst>
                                          <p:attrName>style.visibility</p:attrName>
                                        </p:attrNameLst>
                                      </p:cBhvr>
                                      <p:to>
                                        <p:strVal val="visible"/>
                                      </p:to>
                                    </p:set>
                                    <p:animEffect transition="in" filter="wipe(up)">
                                      <p:cBhvr>
                                        <p:cTn id="35" dur="500"/>
                                        <p:tgtEl>
                                          <p:spTgt spid="26018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60189"/>
                                        </p:tgtEl>
                                        <p:attrNameLst>
                                          <p:attrName>style.visibility</p:attrName>
                                        </p:attrNameLst>
                                      </p:cBhvr>
                                      <p:to>
                                        <p:strVal val="visible"/>
                                      </p:to>
                                    </p:set>
                                    <p:animEffect transition="in" filter="wipe(left)">
                                      <p:cBhvr>
                                        <p:cTn id="40" dur="500"/>
                                        <p:tgtEl>
                                          <p:spTgt spid="26018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60194"/>
                                        </p:tgtEl>
                                        <p:attrNameLst>
                                          <p:attrName>style.visibility</p:attrName>
                                        </p:attrNameLst>
                                      </p:cBhvr>
                                      <p:to>
                                        <p:strVal val="visible"/>
                                      </p:to>
                                    </p:set>
                                    <p:animEffect transition="in" filter="blinds(horizontal)">
                                      <p:cBhvr>
                                        <p:cTn id="50" dur="500"/>
                                        <p:tgtEl>
                                          <p:spTgt spid="260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86" grpId="0" animBg="1"/>
      <p:bldP spid="260187" grpId="0" animBg="1"/>
      <p:bldP spid="260188" grpId="0"/>
      <p:bldP spid="260194" grpId="0"/>
      <p:bldP spid="260194"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970" y="617220"/>
            <a:ext cx="2540000" cy="398780"/>
          </a:xfrm>
          <a:prstGeom prst="rect">
            <a:avLst/>
          </a:prstGeom>
          <a:noFill/>
        </p:spPr>
        <p:txBody>
          <a:bodyPr wrap="square" rtlCol="0" anchor="t">
            <a:spAutoFit/>
          </a:bodyPr>
          <a:p>
            <a:r>
              <a:rPr lang="zh-CN" altLang="en-US" b="1">
                <a:solidFill>
                  <a:srgbClr val="FF0000"/>
                </a:solidFill>
              </a:rPr>
              <a:t>三极管的开关特性</a:t>
            </a:r>
            <a:endParaRPr lang="zh-CN" altLang="en-US" b="1">
              <a:solidFill>
                <a:srgbClr val="FF0000"/>
              </a:solidFill>
            </a:endParaRPr>
          </a:p>
        </p:txBody>
      </p:sp>
      <p:grpSp>
        <p:nvGrpSpPr>
          <p:cNvPr id="7172" name="Group 36"/>
          <p:cNvGrpSpPr/>
          <p:nvPr/>
        </p:nvGrpSpPr>
        <p:grpSpPr>
          <a:xfrm>
            <a:off x="112395" y="1156970"/>
            <a:ext cx="3324225" cy="2015490"/>
            <a:chOff x="3312" y="240"/>
            <a:chExt cx="2448" cy="1769"/>
          </a:xfrm>
        </p:grpSpPr>
        <p:sp>
          <p:nvSpPr>
            <p:cNvPr id="7176" name="Line 37"/>
            <p:cNvSpPr/>
            <p:nvPr/>
          </p:nvSpPr>
          <p:spPr>
            <a:xfrm>
              <a:off x="3506" y="1402"/>
              <a:ext cx="410" cy="0"/>
            </a:xfrm>
            <a:prstGeom prst="line">
              <a:avLst/>
            </a:prstGeom>
            <a:ln w="28575" cap="flat" cmpd="sng">
              <a:solidFill>
                <a:srgbClr val="FF3300"/>
              </a:solidFill>
              <a:prstDash val="solid"/>
              <a:headEnd type="none" w="med" len="med"/>
              <a:tailEnd type="none" w="med" len="med"/>
            </a:ln>
          </p:spPr>
        </p:sp>
        <p:grpSp>
          <p:nvGrpSpPr>
            <p:cNvPr id="7177" name="Group 38"/>
            <p:cNvGrpSpPr>
              <a:grpSpLocks noChangeAspect="1"/>
            </p:cNvGrpSpPr>
            <p:nvPr/>
          </p:nvGrpSpPr>
          <p:grpSpPr>
            <a:xfrm rot="5400000" flipH="1">
              <a:off x="3956" y="1186"/>
              <a:ext cx="77" cy="431"/>
              <a:chOff x="4860" y="8928"/>
              <a:chExt cx="360" cy="1560"/>
            </a:xfrm>
          </p:grpSpPr>
          <p:sp>
            <p:nvSpPr>
              <p:cNvPr id="7222" name="Rectangle 39"/>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23" name="Line 40"/>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7224" name="Line 41"/>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p:nvSpPr>
            <p:cNvPr id="7178" name="Line 42"/>
            <p:cNvSpPr/>
            <p:nvPr/>
          </p:nvSpPr>
          <p:spPr>
            <a:xfrm>
              <a:off x="4189" y="1402"/>
              <a:ext cx="410" cy="0"/>
            </a:xfrm>
            <a:prstGeom prst="line">
              <a:avLst/>
            </a:prstGeom>
            <a:ln w="28575" cap="flat" cmpd="sng">
              <a:solidFill>
                <a:srgbClr val="FF3300"/>
              </a:solidFill>
              <a:prstDash val="solid"/>
              <a:headEnd type="none" w="med" len="med"/>
              <a:tailEnd type="none" w="med" len="med"/>
            </a:ln>
          </p:spPr>
        </p:sp>
        <p:grpSp>
          <p:nvGrpSpPr>
            <p:cNvPr id="7179" name="Group 43"/>
            <p:cNvGrpSpPr/>
            <p:nvPr/>
          </p:nvGrpSpPr>
          <p:grpSpPr>
            <a:xfrm>
              <a:off x="4531" y="1322"/>
              <a:ext cx="258" cy="155"/>
              <a:chOff x="8640" y="7992"/>
              <a:chExt cx="720" cy="315"/>
            </a:xfrm>
          </p:grpSpPr>
          <p:sp>
            <p:nvSpPr>
              <p:cNvPr id="7218" name="Line 44"/>
              <p:cNvSpPr/>
              <p:nvPr/>
            </p:nvSpPr>
            <p:spPr>
              <a:xfrm flipV="1">
                <a:off x="9000" y="7992"/>
                <a:ext cx="360" cy="156"/>
              </a:xfrm>
              <a:prstGeom prst="line">
                <a:avLst/>
              </a:prstGeom>
              <a:ln w="28575" cap="flat" cmpd="sng">
                <a:solidFill>
                  <a:schemeClr val="tx1"/>
                </a:solidFill>
                <a:prstDash val="solid"/>
                <a:headEnd type="none" w="med" len="med"/>
                <a:tailEnd type="none" w="med" len="med"/>
              </a:ln>
            </p:spPr>
          </p:sp>
          <p:sp>
            <p:nvSpPr>
              <p:cNvPr id="7219" name="Line 45"/>
              <p:cNvSpPr/>
              <p:nvPr/>
            </p:nvSpPr>
            <p:spPr>
              <a:xfrm>
                <a:off x="9000" y="8151"/>
                <a:ext cx="360" cy="156"/>
              </a:xfrm>
              <a:prstGeom prst="line">
                <a:avLst/>
              </a:prstGeom>
              <a:ln w="28575" cap="flat" cmpd="sng">
                <a:solidFill>
                  <a:schemeClr val="tx1"/>
                </a:solidFill>
                <a:prstDash val="solid"/>
                <a:headEnd type="none" w="med" len="med"/>
                <a:tailEnd type="triangle" w="sm" len="sm"/>
              </a:ln>
            </p:spPr>
          </p:sp>
          <p:sp>
            <p:nvSpPr>
              <p:cNvPr id="7220" name="Line 46"/>
              <p:cNvSpPr/>
              <p:nvPr/>
            </p:nvSpPr>
            <p:spPr>
              <a:xfrm>
                <a:off x="9000" y="7992"/>
                <a:ext cx="0" cy="312"/>
              </a:xfrm>
              <a:prstGeom prst="line">
                <a:avLst/>
              </a:prstGeom>
              <a:ln w="28575" cap="flat" cmpd="sng">
                <a:solidFill>
                  <a:schemeClr val="tx1"/>
                </a:solidFill>
                <a:prstDash val="solid"/>
                <a:headEnd type="none" w="med" len="med"/>
                <a:tailEnd type="none" w="med" len="med"/>
              </a:ln>
            </p:spPr>
          </p:sp>
          <p:sp>
            <p:nvSpPr>
              <p:cNvPr id="7221" name="Line 47"/>
              <p:cNvSpPr/>
              <p:nvPr/>
            </p:nvSpPr>
            <p:spPr>
              <a:xfrm flipH="1">
                <a:off x="8640" y="8148"/>
                <a:ext cx="360" cy="0"/>
              </a:xfrm>
              <a:prstGeom prst="line">
                <a:avLst/>
              </a:prstGeom>
              <a:ln w="28575" cap="flat" cmpd="sng">
                <a:solidFill>
                  <a:schemeClr val="tx1"/>
                </a:solidFill>
                <a:prstDash val="solid"/>
                <a:headEnd type="none" w="med" len="med"/>
                <a:tailEnd type="none" w="med" len="med"/>
              </a:ln>
            </p:spPr>
          </p:sp>
        </p:grpSp>
        <p:sp>
          <p:nvSpPr>
            <p:cNvPr id="7180" name="Line 48"/>
            <p:cNvSpPr/>
            <p:nvPr/>
          </p:nvSpPr>
          <p:spPr>
            <a:xfrm flipV="1">
              <a:off x="4793" y="1123"/>
              <a:ext cx="0" cy="213"/>
            </a:xfrm>
            <a:prstGeom prst="line">
              <a:avLst/>
            </a:prstGeom>
            <a:ln w="28575" cap="flat" cmpd="sng">
              <a:solidFill>
                <a:srgbClr val="FF3300"/>
              </a:solidFill>
              <a:prstDash val="solid"/>
              <a:headEnd type="none" w="med" len="med"/>
              <a:tailEnd type="none" w="med" len="med"/>
            </a:ln>
          </p:spPr>
        </p:sp>
        <p:sp>
          <p:nvSpPr>
            <p:cNvPr id="7181" name="Line 49"/>
            <p:cNvSpPr/>
            <p:nvPr/>
          </p:nvSpPr>
          <p:spPr>
            <a:xfrm>
              <a:off x="4793" y="1477"/>
              <a:ext cx="0" cy="532"/>
            </a:xfrm>
            <a:prstGeom prst="line">
              <a:avLst/>
            </a:prstGeom>
            <a:ln w="28575" cap="flat" cmpd="sng">
              <a:solidFill>
                <a:srgbClr val="FF3300"/>
              </a:solidFill>
              <a:prstDash val="solid"/>
              <a:headEnd type="none" w="med" len="med"/>
              <a:tailEnd type="none" w="med" len="med"/>
            </a:ln>
          </p:spPr>
        </p:sp>
        <p:sp>
          <p:nvSpPr>
            <p:cNvPr id="7182" name="Oval 50"/>
            <p:cNvSpPr/>
            <p:nvPr/>
          </p:nvSpPr>
          <p:spPr>
            <a:xfrm>
              <a:off x="4782" y="1923"/>
              <a:ext cx="34" cy="31"/>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nvGrpSpPr>
            <p:cNvPr id="7183" name="Group 51"/>
            <p:cNvGrpSpPr>
              <a:grpSpLocks noChangeAspect="1"/>
            </p:cNvGrpSpPr>
            <p:nvPr/>
          </p:nvGrpSpPr>
          <p:grpSpPr>
            <a:xfrm flipH="1">
              <a:off x="4748" y="586"/>
              <a:ext cx="85" cy="386"/>
              <a:chOff x="4860" y="8928"/>
              <a:chExt cx="360" cy="1560"/>
            </a:xfrm>
          </p:grpSpPr>
          <p:sp>
            <p:nvSpPr>
              <p:cNvPr id="7215" name="Rectangle 52"/>
              <p:cNvSpPr>
                <a:spLocks noChangeAspect="1"/>
              </p:cNvSpPr>
              <p:nvPr/>
            </p:nvSpPr>
            <p:spPr>
              <a:xfrm>
                <a:off x="4860" y="9240"/>
                <a:ext cx="360" cy="936"/>
              </a:xfrm>
              <a:prstGeom prst="rect">
                <a:avLst/>
              </a:prstGeom>
              <a:solidFill>
                <a:srgbClr val="FFFFFF"/>
              </a:solidFill>
              <a:ln w="28575" cap="flat" cmpd="sng">
                <a:solidFill>
                  <a:srgbClr val="3333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16" name="Line 53"/>
              <p:cNvSpPr>
                <a:spLocks noChangeAspect="1"/>
              </p:cNvSpPr>
              <p:nvPr/>
            </p:nvSpPr>
            <p:spPr>
              <a:xfrm>
                <a:off x="5040" y="10176"/>
                <a:ext cx="0" cy="312"/>
              </a:xfrm>
              <a:prstGeom prst="line">
                <a:avLst/>
              </a:prstGeom>
              <a:ln w="28575" cap="flat" cmpd="sng">
                <a:solidFill>
                  <a:srgbClr val="3333FF"/>
                </a:solidFill>
                <a:prstDash val="solid"/>
                <a:headEnd type="none" w="med" len="med"/>
                <a:tailEnd type="none" w="med" len="med"/>
              </a:ln>
            </p:spPr>
          </p:sp>
          <p:sp>
            <p:nvSpPr>
              <p:cNvPr id="7217" name="Line 54"/>
              <p:cNvSpPr>
                <a:spLocks noChangeAspect="1"/>
              </p:cNvSpPr>
              <p:nvPr/>
            </p:nvSpPr>
            <p:spPr>
              <a:xfrm flipV="1">
                <a:off x="5040" y="8928"/>
                <a:ext cx="0" cy="312"/>
              </a:xfrm>
              <a:prstGeom prst="line">
                <a:avLst/>
              </a:prstGeom>
              <a:ln w="28575" cap="flat" cmpd="sng">
                <a:solidFill>
                  <a:srgbClr val="3333FF"/>
                </a:solidFill>
                <a:prstDash val="solid"/>
                <a:headEnd type="none" w="med" len="med"/>
                <a:tailEnd type="none" w="med" len="med"/>
              </a:ln>
            </p:spPr>
          </p:sp>
        </p:grpSp>
        <p:sp useBgFill="1">
          <p:nvSpPr>
            <p:cNvPr id="7184" name="Text Box 55"/>
            <p:cNvSpPr txBox="1"/>
            <p:nvPr/>
          </p:nvSpPr>
          <p:spPr>
            <a:xfrm>
              <a:off x="4656" y="240"/>
              <a:ext cx="274"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rPr>
                <a:t>CC</a:t>
              </a:r>
              <a:endParaRPr lang="en-US" altLang="zh-CN" sz="1600" b="1" dirty="0"/>
            </a:p>
          </p:txBody>
        </p:sp>
        <p:sp>
          <p:nvSpPr>
            <p:cNvPr id="7185" name="Oval 56"/>
            <p:cNvSpPr/>
            <p:nvPr/>
          </p:nvSpPr>
          <p:spPr>
            <a:xfrm>
              <a:off x="4782" y="1093"/>
              <a:ext cx="34" cy="30"/>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186" name="Line 57"/>
            <p:cNvSpPr/>
            <p:nvPr/>
          </p:nvSpPr>
          <p:spPr>
            <a:xfrm>
              <a:off x="4907" y="657"/>
              <a:ext cx="0" cy="319"/>
            </a:xfrm>
            <a:prstGeom prst="line">
              <a:avLst/>
            </a:prstGeom>
            <a:ln w="28575" cap="flat" cmpd="sng">
              <a:solidFill>
                <a:schemeClr val="tx1"/>
              </a:solidFill>
              <a:prstDash val="solid"/>
              <a:headEnd type="none" w="med" len="med"/>
              <a:tailEnd type="triangle" w="sm" len="med"/>
            </a:ln>
          </p:spPr>
        </p:sp>
        <p:sp>
          <p:nvSpPr>
            <p:cNvPr id="7187" name="Line 58"/>
            <p:cNvSpPr/>
            <p:nvPr/>
          </p:nvSpPr>
          <p:spPr>
            <a:xfrm>
              <a:off x="3642" y="1189"/>
              <a:ext cx="411" cy="0"/>
            </a:xfrm>
            <a:prstGeom prst="line">
              <a:avLst/>
            </a:prstGeom>
            <a:ln w="28575" cap="flat" cmpd="sng">
              <a:solidFill>
                <a:schemeClr val="tx1"/>
              </a:solidFill>
              <a:prstDash val="solid"/>
              <a:headEnd type="none" w="med" len="med"/>
              <a:tailEnd type="triangle" w="sm" len="med"/>
            </a:ln>
          </p:spPr>
        </p:sp>
        <p:grpSp>
          <p:nvGrpSpPr>
            <p:cNvPr id="7188" name="Group 59"/>
            <p:cNvGrpSpPr/>
            <p:nvPr/>
          </p:nvGrpSpPr>
          <p:grpSpPr>
            <a:xfrm>
              <a:off x="3323" y="1381"/>
              <a:ext cx="86" cy="77"/>
              <a:chOff x="8280" y="12471"/>
              <a:chExt cx="720" cy="780"/>
            </a:xfrm>
          </p:grpSpPr>
          <p:sp>
            <p:nvSpPr>
              <p:cNvPr id="7213" name="Line 60"/>
              <p:cNvSpPr/>
              <p:nvPr/>
            </p:nvSpPr>
            <p:spPr>
              <a:xfrm>
                <a:off x="8280" y="12828"/>
                <a:ext cx="720" cy="0"/>
              </a:xfrm>
              <a:prstGeom prst="line">
                <a:avLst/>
              </a:prstGeom>
              <a:ln w="28575" cap="flat" cmpd="sng">
                <a:solidFill>
                  <a:srgbClr val="FF3300"/>
                </a:solidFill>
                <a:prstDash val="solid"/>
                <a:headEnd type="none" w="med" len="med"/>
                <a:tailEnd type="none" w="med" len="med"/>
              </a:ln>
            </p:spPr>
          </p:sp>
          <p:sp>
            <p:nvSpPr>
              <p:cNvPr id="7214" name="Line 61"/>
              <p:cNvSpPr/>
              <p:nvPr/>
            </p:nvSpPr>
            <p:spPr>
              <a:xfrm>
                <a:off x="8640" y="12471"/>
                <a:ext cx="0" cy="780"/>
              </a:xfrm>
              <a:prstGeom prst="line">
                <a:avLst/>
              </a:prstGeom>
              <a:ln w="28575" cap="flat" cmpd="sng">
                <a:solidFill>
                  <a:srgbClr val="FF3300"/>
                </a:solidFill>
                <a:prstDash val="solid"/>
                <a:headEnd type="none" w="med" len="med"/>
                <a:tailEnd type="none" w="med" len="med"/>
              </a:ln>
            </p:spPr>
          </p:sp>
        </p:grpSp>
        <p:sp>
          <p:nvSpPr>
            <p:cNvPr id="7189" name="Line 62"/>
            <p:cNvSpPr/>
            <p:nvPr/>
          </p:nvSpPr>
          <p:spPr>
            <a:xfrm>
              <a:off x="3323" y="1933"/>
              <a:ext cx="86" cy="0"/>
            </a:xfrm>
            <a:prstGeom prst="line">
              <a:avLst/>
            </a:prstGeom>
            <a:ln w="28575" cap="flat" cmpd="sng">
              <a:solidFill>
                <a:srgbClr val="FF3300"/>
              </a:solidFill>
              <a:prstDash val="solid"/>
              <a:headEnd type="none" w="med" len="med"/>
              <a:tailEnd type="none" w="med" len="med"/>
            </a:ln>
          </p:spPr>
        </p:sp>
        <p:grpSp>
          <p:nvGrpSpPr>
            <p:cNvPr id="7190" name="Group 63"/>
            <p:cNvGrpSpPr/>
            <p:nvPr/>
          </p:nvGrpSpPr>
          <p:grpSpPr>
            <a:xfrm>
              <a:off x="5483" y="1056"/>
              <a:ext cx="85" cy="77"/>
              <a:chOff x="8280" y="12471"/>
              <a:chExt cx="720" cy="780"/>
            </a:xfrm>
          </p:grpSpPr>
          <p:sp>
            <p:nvSpPr>
              <p:cNvPr id="7211" name="Line 64"/>
              <p:cNvSpPr/>
              <p:nvPr/>
            </p:nvSpPr>
            <p:spPr>
              <a:xfrm>
                <a:off x="8280" y="12828"/>
                <a:ext cx="720" cy="0"/>
              </a:xfrm>
              <a:prstGeom prst="line">
                <a:avLst/>
              </a:prstGeom>
              <a:ln w="28575" cap="flat" cmpd="sng">
                <a:solidFill>
                  <a:srgbClr val="FF3300"/>
                </a:solidFill>
                <a:prstDash val="solid"/>
                <a:headEnd type="none" w="med" len="med"/>
                <a:tailEnd type="none" w="med" len="med"/>
              </a:ln>
            </p:spPr>
          </p:sp>
          <p:sp>
            <p:nvSpPr>
              <p:cNvPr id="7212" name="Line 65"/>
              <p:cNvSpPr/>
              <p:nvPr/>
            </p:nvSpPr>
            <p:spPr>
              <a:xfrm>
                <a:off x="8640" y="12471"/>
                <a:ext cx="0" cy="780"/>
              </a:xfrm>
              <a:prstGeom prst="line">
                <a:avLst/>
              </a:prstGeom>
              <a:ln w="28575" cap="flat" cmpd="sng">
                <a:solidFill>
                  <a:srgbClr val="FF3300"/>
                </a:solidFill>
                <a:prstDash val="solid"/>
                <a:headEnd type="none" w="med" len="med"/>
                <a:tailEnd type="none" w="med" len="med"/>
              </a:ln>
            </p:spPr>
          </p:sp>
        </p:grpSp>
        <p:sp>
          <p:nvSpPr>
            <p:cNvPr id="7191" name="Line 66"/>
            <p:cNvSpPr/>
            <p:nvPr/>
          </p:nvSpPr>
          <p:spPr>
            <a:xfrm>
              <a:off x="5472" y="1929"/>
              <a:ext cx="86" cy="0"/>
            </a:xfrm>
            <a:prstGeom prst="line">
              <a:avLst/>
            </a:prstGeom>
            <a:ln w="28575" cap="flat" cmpd="sng">
              <a:solidFill>
                <a:srgbClr val="FF3300"/>
              </a:solidFill>
              <a:prstDash val="solid"/>
              <a:headEnd type="none" w="med" len="med"/>
              <a:tailEnd type="none" w="med" len="med"/>
            </a:ln>
          </p:spPr>
        </p:sp>
        <p:sp>
          <p:nvSpPr>
            <p:cNvPr id="7192" name="Text Box 67"/>
            <p:cNvSpPr txBox="1"/>
            <p:nvPr/>
          </p:nvSpPr>
          <p:spPr>
            <a:xfrm>
              <a:off x="3312" y="1584"/>
              <a:ext cx="273" cy="212"/>
            </a:xfrm>
            <a:prstGeom prst="rect">
              <a:avLst/>
            </a:prstGeom>
            <a:solidFill>
              <a:srgbClr val="FFFFFF"/>
            </a:solidFill>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I</a:t>
              </a:r>
              <a:endParaRPr lang="en-US" altLang="zh-CN" sz="1600" b="1" dirty="0"/>
            </a:p>
          </p:txBody>
        </p:sp>
        <p:sp useBgFill="1">
          <p:nvSpPr>
            <p:cNvPr id="7193" name="Text Box 68"/>
            <p:cNvSpPr txBox="1"/>
            <p:nvPr/>
          </p:nvSpPr>
          <p:spPr>
            <a:xfrm>
              <a:off x="5487" y="1371"/>
              <a:ext cx="273"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O</a:t>
              </a:r>
              <a:endParaRPr lang="en-US" altLang="zh-CN" sz="1600" b="1" dirty="0"/>
            </a:p>
          </p:txBody>
        </p:sp>
        <p:sp useBgFill="1">
          <p:nvSpPr>
            <p:cNvPr id="7194" name="Text Box 69"/>
            <p:cNvSpPr txBox="1"/>
            <p:nvPr/>
          </p:nvSpPr>
          <p:spPr>
            <a:xfrm>
              <a:off x="3756" y="952"/>
              <a:ext cx="410" cy="21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I</a:t>
              </a:r>
              <a:r>
                <a:rPr lang="en-US" altLang="zh-CN" sz="1600" b="1" baseline="-25000" dirty="0">
                  <a:latin typeface="Times New Roman" panose="02020603050405020304" pitchFamily="18" charset="0"/>
                  <a:ea typeface="华文细黑" panose="02010600040101010101" pitchFamily="2" charset="-122"/>
                </a:rPr>
                <a:t>B</a:t>
              </a:r>
              <a:endParaRPr lang="en-US" altLang="zh-CN" sz="1600" b="1" dirty="0"/>
            </a:p>
          </p:txBody>
        </p:sp>
        <p:sp useBgFill="1">
          <p:nvSpPr>
            <p:cNvPr id="7195" name="Text Box 70"/>
            <p:cNvSpPr txBox="1"/>
            <p:nvPr/>
          </p:nvSpPr>
          <p:spPr>
            <a:xfrm>
              <a:off x="4953" y="678"/>
              <a:ext cx="148" cy="167"/>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I</a:t>
              </a:r>
              <a:r>
                <a:rPr lang="en-US" altLang="zh-CN" sz="1600" b="1" baseline="-25000" dirty="0">
                  <a:latin typeface="Times New Roman" panose="02020603050405020304" pitchFamily="18" charset="0"/>
                  <a:ea typeface="华文细黑" panose="02010600040101010101" pitchFamily="2" charset="-122"/>
                </a:rPr>
                <a:t>C</a:t>
              </a:r>
              <a:endParaRPr lang="en-US" altLang="zh-CN" sz="1600" b="1" dirty="0"/>
            </a:p>
          </p:txBody>
        </p:sp>
        <p:sp useBgFill="1">
          <p:nvSpPr>
            <p:cNvPr id="7196" name="Text Box 71"/>
            <p:cNvSpPr txBox="1"/>
            <p:nvPr/>
          </p:nvSpPr>
          <p:spPr>
            <a:xfrm>
              <a:off x="4326" y="1532"/>
              <a:ext cx="410"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V</a:t>
              </a:r>
              <a:r>
                <a:rPr lang="en-US" altLang="zh-CN" sz="1600" b="1" baseline="-25000" dirty="0">
                  <a:latin typeface="Times New Roman" panose="02020603050405020304" pitchFamily="18" charset="0"/>
                  <a:ea typeface="华文细黑" panose="02010600040101010101" pitchFamily="2" charset="-122"/>
                </a:rPr>
                <a:t>BE</a:t>
              </a:r>
              <a:endParaRPr lang="en-US" altLang="zh-CN" sz="1600" b="1" dirty="0"/>
            </a:p>
          </p:txBody>
        </p:sp>
        <p:sp>
          <p:nvSpPr>
            <p:cNvPr id="7197" name="Freeform 72"/>
            <p:cNvSpPr/>
            <p:nvPr/>
          </p:nvSpPr>
          <p:spPr>
            <a:xfrm>
              <a:off x="4264" y="1433"/>
              <a:ext cx="57" cy="92"/>
            </a:xfrm>
            <a:custGeom>
              <a:avLst/>
              <a:gdLst/>
              <a:ahLst/>
              <a:cxnLst>
                <a:cxn ang="0">
                  <a:pos x="0" y="0"/>
                </a:cxn>
                <a:cxn ang="0">
                  <a:pos x="11" y="10"/>
                </a:cxn>
              </a:cxnLst>
              <a:pathLst>
                <a:path w="75" h="135">
                  <a:moveTo>
                    <a:pt x="0" y="0"/>
                  </a:moveTo>
                  <a:cubicBezTo>
                    <a:pt x="8" y="23"/>
                    <a:pt x="29" y="135"/>
                    <a:pt x="75" y="135"/>
                  </a:cubicBezTo>
                </a:path>
              </a:pathLst>
            </a:custGeom>
            <a:noFill/>
            <a:ln w="28575" cap="flat" cmpd="sng">
              <a:solidFill>
                <a:srgbClr val="663300">
                  <a:alpha val="100000"/>
                </a:srgbClr>
              </a:solidFill>
              <a:prstDash val="solid"/>
              <a:round/>
              <a:headEnd type="none" w="med" len="med"/>
              <a:tailEnd type="none" w="med" len="med"/>
            </a:ln>
          </p:spPr>
          <p:txBody>
            <a:bodyPr/>
            <a:p>
              <a:endParaRPr lang="zh-CN" altLang="en-US"/>
            </a:p>
          </p:txBody>
        </p:sp>
        <p:sp>
          <p:nvSpPr>
            <p:cNvPr id="7198" name="Freeform 73"/>
            <p:cNvSpPr/>
            <p:nvPr/>
          </p:nvSpPr>
          <p:spPr>
            <a:xfrm>
              <a:off x="4577" y="1733"/>
              <a:ext cx="182" cy="18"/>
            </a:xfrm>
            <a:custGeom>
              <a:avLst/>
              <a:gdLst/>
              <a:ahLst/>
              <a:cxnLst>
                <a:cxn ang="0">
                  <a:pos x="0" y="0"/>
                </a:cxn>
                <a:cxn ang="0">
                  <a:pos x="35" y="1"/>
                </a:cxn>
              </a:cxnLst>
              <a:pathLst>
                <a:path w="240" h="26">
                  <a:moveTo>
                    <a:pt x="0" y="0"/>
                  </a:moveTo>
                  <a:cubicBezTo>
                    <a:pt x="129" y="26"/>
                    <a:pt x="50" y="15"/>
                    <a:pt x="240" y="15"/>
                  </a:cubicBezTo>
                </a:path>
              </a:pathLst>
            </a:custGeom>
            <a:noFill/>
            <a:ln w="28575" cap="flat" cmpd="sng">
              <a:solidFill>
                <a:srgbClr val="663300">
                  <a:alpha val="100000"/>
                </a:srgbClr>
              </a:solidFill>
              <a:prstDash val="solid"/>
              <a:round/>
              <a:headEnd type="none" w="med" len="med"/>
              <a:tailEnd type="none" w="med" len="med"/>
            </a:ln>
          </p:spPr>
          <p:txBody>
            <a:bodyPr/>
            <a:p>
              <a:endParaRPr lang="zh-CN" altLang="en-US"/>
            </a:p>
          </p:txBody>
        </p:sp>
        <p:sp>
          <p:nvSpPr>
            <p:cNvPr id="7199" name="Oval 74"/>
            <p:cNvSpPr/>
            <p:nvPr/>
          </p:nvSpPr>
          <p:spPr>
            <a:xfrm>
              <a:off x="4280" y="1391"/>
              <a:ext cx="35" cy="31"/>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7200" name="Oval 75"/>
            <p:cNvSpPr/>
            <p:nvPr/>
          </p:nvSpPr>
          <p:spPr>
            <a:xfrm>
              <a:off x="4782" y="1690"/>
              <a:ext cx="34" cy="31"/>
            </a:xfrm>
            <a:prstGeom prst="ellipse">
              <a:avLst/>
            </a:prstGeom>
            <a:solidFill>
              <a:srgbClr val="000000"/>
            </a:solidFill>
            <a:ln w="2857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useBgFill="1">
          <p:nvSpPr>
            <p:cNvPr id="7201" name="Text Box 76"/>
            <p:cNvSpPr txBox="1"/>
            <p:nvPr/>
          </p:nvSpPr>
          <p:spPr>
            <a:xfrm>
              <a:off x="4235" y="1179"/>
              <a:ext cx="137" cy="206"/>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B</a:t>
              </a:r>
              <a:endParaRPr lang="en-US" altLang="zh-CN" sz="1600" b="1" dirty="0"/>
            </a:p>
          </p:txBody>
        </p:sp>
        <p:sp useBgFill="1">
          <p:nvSpPr>
            <p:cNvPr id="7202" name="Text Box 77"/>
            <p:cNvSpPr txBox="1"/>
            <p:nvPr/>
          </p:nvSpPr>
          <p:spPr>
            <a:xfrm>
              <a:off x="4873" y="1639"/>
              <a:ext cx="137" cy="21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E</a:t>
              </a:r>
              <a:endParaRPr lang="en-US" altLang="zh-CN" sz="1600" b="1" dirty="0"/>
            </a:p>
          </p:txBody>
        </p:sp>
        <p:sp useBgFill="1">
          <p:nvSpPr>
            <p:cNvPr id="7203" name="Text Box 78"/>
            <p:cNvSpPr txBox="1"/>
            <p:nvPr/>
          </p:nvSpPr>
          <p:spPr>
            <a:xfrm>
              <a:off x="4577" y="997"/>
              <a:ext cx="136" cy="212"/>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C</a:t>
              </a:r>
              <a:endParaRPr lang="en-US" altLang="zh-CN" sz="1600" b="1" dirty="0"/>
            </a:p>
          </p:txBody>
        </p:sp>
        <p:sp>
          <p:nvSpPr>
            <p:cNvPr id="7204" name="Line 79"/>
            <p:cNvSpPr/>
            <p:nvPr/>
          </p:nvSpPr>
          <p:spPr>
            <a:xfrm flipV="1">
              <a:off x="4793" y="890"/>
              <a:ext cx="0" cy="426"/>
            </a:xfrm>
            <a:prstGeom prst="line">
              <a:avLst/>
            </a:prstGeom>
            <a:ln w="28575" cap="flat" cmpd="sng">
              <a:solidFill>
                <a:srgbClr val="FF3300"/>
              </a:solidFill>
              <a:prstDash val="solid"/>
              <a:headEnd type="none" w="med" len="med"/>
              <a:tailEnd type="none" w="med" len="med"/>
            </a:ln>
          </p:spPr>
        </p:sp>
        <p:sp>
          <p:nvSpPr>
            <p:cNvPr id="7205" name="Line 80"/>
            <p:cNvSpPr/>
            <p:nvPr/>
          </p:nvSpPr>
          <p:spPr>
            <a:xfrm>
              <a:off x="5089" y="1530"/>
              <a:ext cx="0" cy="319"/>
            </a:xfrm>
            <a:prstGeom prst="line">
              <a:avLst/>
            </a:prstGeom>
            <a:ln w="28575" cap="flat" cmpd="sng">
              <a:solidFill>
                <a:schemeClr val="tx1"/>
              </a:solidFill>
              <a:prstDash val="solid"/>
              <a:headEnd type="none" w="med" len="med"/>
              <a:tailEnd type="triangle" w="sm" len="med"/>
            </a:ln>
          </p:spPr>
        </p:sp>
        <p:sp useBgFill="1">
          <p:nvSpPr>
            <p:cNvPr id="7206" name="Text Box 81"/>
            <p:cNvSpPr txBox="1"/>
            <p:nvPr/>
          </p:nvSpPr>
          <p:spPr>
            <a:xfrm>
              <a:off x="5158" y="1553"/>
              <a:ext cx="273" cy="213"/>
            </a:xfrm>
            <a:prstGeom prst="rect">
              <a:avLst/>
            </a:prstGeom>
            <a:ln w="28575">
              <a:noFill/>
            </a:ln>
          </p:spPr>
          <p:txBody>
            <a:bodyPr lIns="0" tIns="0" rIns="0" bIns="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1600" b="1" dirty="0">
                  <a:latin typeface="Times New Roman" panose="02020603050405020304" pitchFamily="18" charset="0"/>
                </a:rPr>
                <a:t>I</a:t>
              </a:r>
              <a:r>
                <a:rPr lang="en-US" altLang="zh-CN" sz="1600" b="1" baseline="-25000" dirty="0">
                  <a:latin typeface="Times New Roman" panose="02020603050405020304" pitchFamily="18" charset="0"/>
                  <a:ea typeface="华文细黑" panose="02010600040101010101" pitchFamily="2" charset="-122"/>
                </a:rPr>
                <a:t>E</a:t>
              </a:r>
              <a:endParaRPr lang="en-US" altLang="zh-CN" sz="1600" b="1" dirty="0"/>
            </a:p>
          </p:txBody>
        </p:sp>
        <p:sp>
          <p:nvSpPr>
            <p:cNvPr id="7207" name="Line 82"/>
            <p:cNvSpPr/>
            <p:nvPr/>
          </p:nvSpPr>
          <p:spPr>
            <a:xfrm flipV="1">
              <a:off x="4793" y="426"/>
              <a:ext cx="0" cy="213"/>
            </a:xfrm>
            <a:prstGeom prst="line">
              <a:avLst/>
            </a:prstGeom>
            <a:ln w="28575" cap="flat" cmpd="sng">
              <a:solidFill>
                <a:srgbClr val="FF3300"/>
              </a:solidFill>
              <a:prstDash val="solid"/>
              <a:headEnd type="none" w="med" len="med"/>
              <a:tailEnd type="none" w="med" len="med"/>
            </a:ln>
          </p:spPr>
        </p:sp>
        <p:sp>
          <p:nvSpPr>
            <p:cNvPr id="7208" name="Line 83"/>
            <p:cNvSpPr/>
            <p:nvPr/>
          </p:nvSpPr>
          <p:spPr>
            <a:xfrm>
              <a:off x="4753" y="2005"/>
              <a:ext cx="86" cy="0"/>
            </a:xfrm>
            <a:prstGeom prst="line">
              <a:avLst/>
            </a:prstGeom>
            <a:ln w="28575" cap="flat" cmpd="sng">
              <a:solidFill>
                <a:srgbClr val="FF3300"/>
              </a:solidFill>
              <a:prstDash val="solid"/>
              <a:headEnd type="none" w="med" len="med"/>
              <a:tailEnd type="none" w="med" len="med"/>
            </a:ln>
          </p:spPr>
        </p:sp>
        <p:sp>
          <p:nvSpPr>
            <p:cNvPr id="7209" name="Line 84"/>
            <p:cNvSpPr/>
            <p:nvPr/>
          </p:nvSpPr>
          <p:spPr>
            <a:xfrm>
              <a:off x="4800" y="1104"/>
              <a:ext cx="624" cy="0"/>
            </a:xfrm>
            <a:prstGeom prst="line">
              <a:avLst/>
            </a:prstGeom>
            <a:ln w="28575" cap="flat" cmpd="sng">
              <a:solidFill>
                <a:srgbClr val="FF3300"/>
              </a:solidFill>
              <a:prstDash val="solid"/>
              <a:headEnd type="none" w="med" len="med"/>
              <a:tailEnd type="none" w="med" len="med"/>
            </a:ln>
          </p:spPr>
        </p:sp>
        <p:sp>
          <p:nvSpPr>
            <p:cNvPr id="7210" name="Line 85"/>
            <p:cNvSpPr/>
            <p:nvPr/>
          </p:nvSpPr>
          <p:spPr>
            <a:xfrm>
              <a:off x="3504" y="1944"/>
              <a:ext cx="1920" cy="0"/>
            </a:xfrm>
            <a:prstGeom prst="line">
              <a:avLst/>
            </a:prstGeom>
            <a:ln w="28575" cap="flat" cmpd="sng">
              <a:solidFill>
                <a:srgbClr val="FF3300"/>
              </a:solidFill>
              <a:prstDash val="solid"/>
              <a:headEnd type="none" w="med" len="med"/>
              <a:tailEnd type="none" w="med" len="med"/>
            </a:ln>
          </p:spPr>
        </p:sp>
      </p:grpSp>
      <p:pic>
        <p:nvPicPr>
          <p:cNvPr id="654342" name="图片 654341"/>
          <p:cNvPicPr>
            <a:picLocks noChangeAspect="1"/>
          </p:cNvPicPr>
          <p:nvPr/>
        </p:nvPicPr>
        <p:blipFill>
          <a:blip r:embed="rId1"/>
          <a:stretch>
            <a:fillRect/>
          </a:stretch>
        </p:blipFill>
        <p:spPr>
          <a:xfrm>
            <a:off x="4624070" y="806450"/>
            <a:ext cx="3521075" cy="2517140"/>
          </a:xfrm>
          <a:prstGeom prst="rect">
            <a:avLst/>
          </a:prstGeom>
          <a:noFill/>
          <a:ln w="12700">
            <a:noFill/>
          </a:ln>
        </p:spPr>
      </p:pic>
      <p:sp>
        <p:nvSpPr>
          <p:cNvPr id="654345" name="圆角矩形标注 654344"/>
          <p:cNvSpPr/>
          <p:nvPr/>
        </p:nvSpPr>
        <p:spPr>
          <a:xfrm>
            <a:off x="5062855" y="3323677"/>
            <a:ext cx="874395" cy="377651"/>
          </a:xfrm>
          <a:prstGeom prst="wedgeRoundRectCallout">
            <a:avLst>
              <a:gd name="adj1" fmla="val 100130"/>
              <a:gd name="adj2" fmla="val -85843"/>
              <a:gd name="adj3" fmla="val 16667"/>
            </a:avLst>
          </a:prstGeom>
          <a:solidFill>
            <a:srgbClr val="FF99FF"/>
          </a:solidFill>
          <a:ln w="38100" cap="flat" cmpd="sng">
            <a:solidFill>
              <a:srgbClr val="99CC00"/>
            </a:solidFill>
            <a:prstDash val="solid"/>
            <a:miter/>
            <a:headEnd type="none" w="sm" len="sm"/>
            <a:tailEnd type="none" w="sm" len="sm"/>
          </a:ln>
        </p:spPr>
        <p:txBody>
          <a:bodyPr wrap="square" lIns="90000" tIns="46800" rIns="90000" bIns="46800" anchor="ctr">
            <a:spAutoFit/>
          </a:bodyPr>
          <a:p>
            <a:pPr algn="ctr" eaLnBrk="0" hangingPunct="0">
              <a:spcBef>
                <a:spcPct val="50000"/>
              </a:spcBef>
            </a:pPr>
            <a:r>
              <a:rPr lang="zh-CN" altLang="en-US" sz="1600" b="1" dirty="0">
                <a:latin typeface="Times New Roman" panose="02020603050405020304" pitchFamily="18" charset="0"/>
                <a:ea typeface="长城楷体" pitchFamily="49" charset="-122"/>
              </a:rPr>
              <a:t>截止区</a:t>
            </a:r>
            <a:endParaRPr lang="zh-CN" altLang="en-US" sz="1600" b="1" dirty="0">
              <a:latin typeface="Times New Roman" panose="02020603050405020304" pitchFamily="18" charset="0"/>
              <a:ea typeface="长城楷体" pitchFamily="49" charset="-122"/>
            </a:endParaRPr>
          </a:p>
        </p:txBody>
      </p:sp>
      <p:sp>
        <p:nvSpPr>
          <p:cNvPr id="3" name="文本框 2"/>
          <p:cNvSpPr txBox="1"/>
          <p:nvPr/>
        </p:nvSpPr>
        <p:spPr>
          <a:xfrm>
            <a:off x="5540375" y="1620520"/>
            <a:ext cx="948690" cy="398780"/>
          </a:xfrm>
          <a:prstGeom prst="rect">
            <a:avLst/>
          </a:prstGeom>
          <a:noFill/>
        </p:spPr>
        <p:txBody>
          <a:bodyPr wrap="none" rtlCol="0" anchor="t">
            <a:spAutoFit/>
          </a:bodyPr>
          <a:p>
            <a:r>
              <a:rPr lang="zh-CN" altLang="en-US" b="1" dirty="0">
                <a:ea typeface="长城楷体" pitchFamily="49" charset="-122"/>
                <a:sym typeface="+mn-ea"/>
              </a:rPr>
              <a:t>放大区</a:t>
            </a:r>
            <a:endParaRPr lang="zh-CN" altLang="en-US"/>
          </a:p>
        </p:txBody>
      </p:sp>
      <p:sp>
        <p:nvSpPr>
          <p:cNvPr id="654343" name="圆角矩形标注 654342"/>
          <p:cNvSpPr/>
          <p:nvPr/>
        </p:nvSpPr>
        <p:spPr>
          <a:xfrm>
            <a:off x="3834130" y="1138704"/>
            <a:ext cx="938530" cy="412452"/>
          </a:xfrm>
          <a:prstGeom prst="wedgeRoundRectCallout">
            <a:avLst>
              <a:gd name="adj1" fmla="val 71611"/>
              <a:gd name="adj2" fmla="val 177509"/>
              <a:gd name="adj3" fmla="val 16667"/>
            </a:avLst>
          </a:prstGeom>
          <a:solidFill>
            <a:srgbClr val="FFFF00"/>
          </a:solidFill>
          <a:ln w="38100" cap="flat" cmpd="sng">
            <a:solidFill>
              <a:srgbClr val="99CC00"/>
            </a:solidFill>
            <a:prstDash val="solid"/>
            <a:miter/>
            <a:headEnd type="none" w="sm" len="sm"/>
            <a:tailEnd type="none" w="sm" len="sm"/>
          </a:ln>
        </p:spPr>
        <p:txBody>
          <a:bodyPr wrap="square" lIns="90000" tIns="46800" rIns="90000" bIns="46800" anchor="ctr">
            <a:spAutoFit/>
          </a:bodyPr>
          <a:p>
            <a:pPr algn="ctr" eaLnBrk="0" hangingPunct="0">
              <a:spcBef>
                <a:spcPct val="50000"/>
              </a:spcBef>
            </a:pPr>
            <a:r>
              <a:rPr lang="zh-CN" altLang="en-US" sz="1800" b="1" dirty="0">
                <a:latin typeface="Times New Roman" panose="02020603050405020304" pitchFamily="18" charset="0"/>
                <a:ea typeface="长城楷体" pitchFamily="49" charset="-122"/>
              </a:rPr>
              <a:t>饱和区</a:t>
            </a:r>
            <a:endParaRPr lang="zh-CN" altLang="en-US" sz="1800" b="1" dirty="0">
              <a:latin typeface="Times New Roman" panose="02020603050405020304" pitchFamily="18" charset="0"/>
              <a:ea typeface="长城楷体" pitchFamily="49" charset="-122"/>
            </a:endParaRPr>
          </a:p>
        </p:txBody>
      </p:sp>
      <p:sp>
        <p:nvSpPr>
          <p:cNvPr id="4" name="文本框 3"/>
          <p:cNvSpPr txBox="1"/>
          <p:nvPr/>
        </p:nvSpPr>
        <p:spPr>
          <a:xfrm>
            <a:off x="185420" y="3784600"/>
            <a:ext cx="7369810" cy="706755"/>
          </a:xfrm>
          <a:prstGeom prst="rect">
            <a:avLst/>
          </a:prstGeom>
          <a:noFill/>
        </p:spPr>
        <p:txBody>
          <a:bodyPr wrap="square" rtlCol="0" anchor="t">
            <a:spAutoFit/>
          </a:bodyPr>
          <a:p>
            <a:r>
              <a:rPr lang="en-US" altLang="zh-CN"/>
              <a:t>1.</a:t>
            </a:r>
            <a:r>
              <a:rPr lang="zh-CN" altLang="en-US"/>
              <a:t>截止区：发射结与集电结均反偏</a:t>
            </a:r>
            <a:r>
              <a:rPr lang="en-US" altLang="zh-CN"/>
              <a:t>,IB</a:t>
            </a:r>
            <a:endParaRPr lang="zh-CN" altLang="en-US"/>
          </a:p>
          <a:p>
            <a:r>
              <a:rPr lang="zh-CN" altLang="en-US"/>
              <a:t>此时三极管的三个电极如同断开一样，其等效电路如下：</a:t>
            </a:r>
            <a:endParaRPr lang="zh-CN" altLang="en-US"/>
          </a:p>
        </p:txBody>
      </p:sp>
      <p:graphicFrame>
        <p:nvGraphicFramePr>
          <p:cNvPr id="276487" name="Object 7"/>
          <p:cNvGraphicFramePr>
            <a:graphicFrameLocks noChangeAspect="1"/>
          </p:cNvGraphicFramePr>
          <p:nvPr/>
        </p:nvGraphicFramePr>
        <p:xfrm>
          <a:off x="5059045" y="352425"/>
          <a:ext cx="255270" cy="381000"/>
        </p:xfrm>
        <a:graphic>
          <a:graphicData uri="http://schemas.openxmlformats.org/presentationml/2006/ole">
            <mc:AlternateContent xmlns:mc="http://schemas.openxmlformats.org/markup-compatibility/2006">
              <mc:Choice xmlns:v="urn:schemas-microsoft-com:vml" Requires="v">
                <p:oleObj spid="_x0000_s3076" name="" r:id="rId2" imgW="127000" imgH="165100" progId="Equation.3">
                  <p:embed/>
                </p:oleObj>
              </mc:Choice>
              <mc:Fallback>
                <p:oleObj name="" r:id="rId2" imgW="127000" imgH="165100" progId="Equation.3">
                  <p:embed/>
                  <p:pic>
                    <p:nvPicPr>
                      <p:cNvPr id="0" name="图片 3075"/>
                      <p:cNvPicPr/>
                      <p:nvPr/>
                    </p:nvPicPr>
                    <p:blipFill>
                      <a:blip r:embed="rId3">
                        <a:clrChange>
                          <a:clrFrom>
                            <a:srgbClr val="000000"/>
                          </a:clrFrom>
                          <a:clrTo>
                            <a:srgbClr val="000000"/>
                          </a:clrTo>
                        </a:clrChange>
                      </a:blip>
                      <a:stretch>
                        <a:fillRect/>
                      </a:stretch>
                    </p:blipFill>
                    <p:spPr>
                      <a:xfrm>
                        <a:off x="5059045" y="352425"/>
                        <a:ext cx="255270" cy="381000"/>
                      </a:xfrm>
                      <a:prstGeom prst="rect">
                        <a:avLst/>
                      </a:prstGeom>
                      <a:noFill/>
                      <a:ln w="38100">
                        <a:noFill/>
                        <a:miter/>
                      </a:ln>
                    </p:spPr>
                  </p:pic>
                </p:oleObj>
              </mc:Fallback>
            </mc:AlternateContent>
          </a:graphicData>
        </a:graphic>
      </p:graphicFrame>
      <p:pic>
        <p:nvPicPr>
          <p:cNvPr id="6" name="图片 5"/>
          <p:cNvPicPr>
            <a:picLocks noChangeAspect="1"/>
          </p:cNvPicPr>
          <p:nvPr/>
        </p:nvPicPr>
        <p:blipFill>
          <a:blip r:embed="rId4"/>
          <a:stretch>
            <a:fillRect/>
          </a:stretch>
        </p:blipFill>
        <p:spPr>
          <a:xfrm>
            <a:off x="4083685" y="3736340"/>
            <a:ext cx="3334385" cy="396875"/>
          </a:xfrm>
          <a:prstGeom prst="rect">
            <a:avLst/>
          </a:prstGeom>
        </p:spPr>
      </p:pic>
      <p:sp>
        <p:nvSpPr>
          <p:cNvPr id="9" name="文本框 8"/>
          <p:cNvSpPr txBox="1"/>
          <p:nvPr/>
        </p:nvSpPr>
        <p:spPr>
          <a:xfrm>
            <a:off x="141605" y="4687570"/>
            <a:ext cx="7413625" cy="1630045"/>
          </a:xfrm>
          <a:prstGeom prst="rect">
            <a:avLst/>
          </a:prstGeom>
          <a:noFill/>
        </p:spPr>
        <p:txBody>
          <a:bodyPr wrap="square" rtlCol="0" anchor="t">
            <a:spAutoFit/>
          </a:bodyPr>
          <a:p>
            <a:r>
              <a:rPr lang="en-US" altLang="zh-CN"/>
              <a:t>2.</a:t>
            </a:r>
            <a:r>
              <a:rPr lang="zh-CN" altLang="en-US"/>
              <a:t>饱和区：发射结与集电结均正偏，此时C、E间的电压称为集电极饱和压降 </a:t>
            </a:r>
            <a:r>
              <a:rPr lang="en-US" altLang="zh-CN"/>
              <a:t>Vces</a:t>
            </a:r>
            <a:r>
              <a:rPr lang="zh-CN" altLang="en-US"/>
              <a:t>，硅管的约为0.3V。</a:t>
            </a:r>
            <a:r>
              <a:rPr lang="en-US" altLang="zh-CN"/>
              <a:t>Ic</a:t>
            </a:r>
            <a:r>
              <a:rPr lang="zh-CN" altLang="en-US"/>
              <a:t>几乎不随</a:t>
            </a:r>
            <a:r>
              <a:rPr lang="en-US" altLang="zh-CN"/>
              <a:t>Ib</a:t>
            </a:r>
            <a:r>
              <a:rPr lang="zh-CN" altLang="en-US"/>
              <a:t>的变化而变化。饱和条件可用</a:t>
            </a:r>
            <a:r>
              <a:rPr lang="en-US" altLang="zh-CN"/>
              <a:t>:                                      ,</a:t>
            </a:r>
            <a:r>
              <a:rPr lang="zh-CN" altLang="en-US"/>
              <a:t>三</a:t>
            </a:r>
            <a:r>
              <a:rPr lang="en-US" altLang="zh-CN"/>
              <a:t>极管饱和时的等效电路:</a:t>
            </a:r>
            <a:endParaRPr lang="en-US" altLang="zh-CN"/>
          </a:p>
          <a:p>
            <a:endParaRPr lang="zh-CN" altLang="en-US"/>
          </a:p>
          <a:p>
            <a:r>
              <a:rPr lang="en-US" altLang="zh-CN"/>
              <a:t>3.</a:t>
            </a:r>
            <a:r>
              <a:rPr lang="zh-CN" altLang="en-US"/>
              <a:t>放大区</a:t>
            </a:r>
            <a:r>
              <a:rPr lang="en-US" altLang="zh-CN"/>
              <a:t>:</a:t>
            </a:r>
            <a:r>
              <a:rPr lang="zh-CN" altLang="en-US"/>
              <a:t>发射结正偏，集电结反偏  ，  </a:t>
            </a:r>
            <a:r>
              <a:rPr lang="en-US" altLang="zh-CN"/>
              <a:t>Ic</a:t>
            </a:r>
            <a:r>
              <a:rPr lang="zh-CN" altLang="en-US"/>
              <a:t>随</a:t>
            </a:r>
            <a:r>
              <a:rPr lang="en-US" altLang="zh-CN"/>
              <a:t>Ib</a:t>
            </a:r>
            <a:r>
              <a:rPr lang="zh-CN" altLang="en-US"/>
              <a:t>线性变化。</a:t>
            </a:r>
            <a:endParaRPr lang="en-US" altLang="zh-CN"/>
          </a:p>
        </p:txBody>
      </p:sp>
      <p:graphicFrame>
        <p:nvGraphicFramePr>
          <p:cNvPr id="13" name="对象 12"/>
          <p:cNvGraphicFramePr/>
          <p:nvPr/>
        </p:nvGraphicFramePr>
        <p:xfrm>
          <a:off x="2154555" y="5307330"/>
          <a:ext cx="2195195" cy="513080"/>
        </p:xfrm>
        <a:graphic>
          <a:graphicData uri="http://schemas.openxmlformats.org/presentationml/2006/ole">
            <mc:AlternateContent xmlns:mc="http://schemas.openxmlformats.org/markup-compatibility/2006">
              <mc:Choice xmlns:v="urn:schemas-microsoft-com:vml" Requires="v">
                <p:oleObj spid="_x0000_s14" name="" r:id="rId5" imgW="2438400" imgH="771525" progId="Paint.Picture">
                  <p:embed/>
                </p:oleObj>
              </mc:Choice>
              <mc:Fallback>
                <p:oleObj name="" r:id="rId5" imgW="2438400" imgH="771525" progId="Paint.Picture">
                  <p:embed/>
                  <p:pic>
                    <p:nvPicPr>
                      <p:cNvPr id="0" name="图片 13"/>
                      <p:cNvPicPr/>
                      <p:nvPr/>
                    </p:nvPicPr>
                    <p:blipFill>
                      <a:blip r:embed="rId6"/>
                      <a:stretch>
                        <a:fillRect/>
                      </a:stretch>
                    </p:blipFill>
                    <p:spPr>
                      <a:xfrm>
                        <a:off x="2154555" y="5307330"/>
                        <a:ext cx="2195195" cy="513080"/>
                      </a:xfrm>
                      <a:prstGeom prst="rect">
                        <a:avLst/>
                      </a:prstGeom>
                    </p:spPr>
                  </p:pic>
                </p:oleObj>
              </mc:Fallback>
            </mc:AlternateContent>
          </a:graphicData>
        </a:graphic>
      </p:graphicFrame>
      <p:pic>
        <p:nvPicPr>
          <p:cNvPr id="17" name="图片 16"/>
          <p:cNvPicPr>
            <a:picLocks noChangeAspect="1"/>
          </p:cNvPicPr>
          <p:nvPr/>
        </p:nvPicPr>
        <p:blipFill>
          <a:blip r:embed="rId7"/>
          <a:stretch>
            <a:fillRect/>
          </a:stretch>
        </p:blipFill>
        <p:spPr>
          <a:xfrm>
            <a:off x="7418070" y="3182620"/>
            <a:ext cx="1123950" cy="1504950"/>
          </a:xfrm>
          <a:prstGeom prst="rect">
            <a:avLst/>
          </a:prstGeom>
        </p:spPr>
      </p:pic>
      <p:pic>
        <p:nvPicPr>
          <p:cNvPr id="18" name="图片 17"/>
          <p:cNvPicPr>
            <a:picLocks noChangeAspect="1"/>
          </p:cNvPicPr>
          <p:nvPr/>
        </p:nvPicPr>
        <p:blipFill>
          <a:blip r:embed="rId8"/>
          <a:stretch>
            <a:fillRect/>
          </a:stretch>
        </p:blipFill>
        <p:spPr>
          <a:xfrm>
            <a:off x="7555230" y="4687570"/>
            <a:ext cx="987425" cy="1428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487"/>
                                        </p:tgtEl>
                                        <p:attrNameLst>
                                          <p:attrName>style.visibility</p:attrName>
                                        </p:attrNameLst>
                                      </p:cBhvr>
                                      <p:to>
                                        <p:strVal val="visible"/>
                                      </p:to>
                                    </p:set>
                                    <p:anim calcmode="lin" valueType="num">
                                      <p:cBhvr additive="base">
                                        <p:cTn id="7" dur="500" fill="hold"/>
                                        <p:tgtEl>
                                          <p:spTgt spid="276487"/>
                                        </p:tgtEl>
                                        <p:attrNameLst>
                                          <p:attrName>ppt_x</p:attrName>
                                        </p:attrNameLst>
                                      </p:cBhvr>
                                      <p:tavLst>
                                        <p:tav tm="0">
                                          <p:val>
                                            <p:strVal val="0-#ppt_w/2"/>
                                          </p:val>
                                        </p:tav>
                                        <p:tav tm="100000">
                                          <p:val>
                                            <p:strVal val="#ppt_x"/>
                                          </p:val>
                                        </p:tav>
                                      </p:tavLst>
                                    </p:anim>
                                    <p:anim calcmode="lin" valueType="num">
                                      <p:cBhvr additive="base">
                                        <p:cTn id="8" dur="500" fill="hold"/>
                                        <p:tgtEl>
                                          <p:spTgt spid="276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6" name="Group 3"/>
          <p:cNvGrpSpPr/>
          <p:nvPr/>
        </p:nvGrpSpPr>
        <p:grpSpPr>
          <a:xfrm>
            <a:off x="996950" y="622300"/>
            <a:ext cx="8147050" cy="4886325"/>
            <a:chOff x="436" y="660"/>
            <a:chExt cx="5132" cy="3366"/>
          </a:xfrm>
        </p:grpSpPr>
        <p:grpSp>
          <p:nvGrpSpPr>
            <p:cNvPr id="21520" name="Group 4"/>
            <p:cNvGrpSpPr/>
            <p:nvPr/>
          </p:nvGrpSpPr>
          <p:grpSpPr>
            <a:xfrm>
              <a:off x="1236" y="1524"/>
              <a:ext cx="1392" cy="612"/>
              <a:chOff x="984" y="1260"/>
              <a:chExt cx="1392" cy="612"/>
            </a:xfrm>
          </p:grpSpPr>
          <p:sp>
            <p:nvSpPr>
              <p:cNvPr id="21593" name="Line 5"/>
              <p:cNvSpPr/>
              <p:nvPr/>
            </p:nvSpPr>
            <p:spPr>
              <a:xfrm>
                <a:off x="1140" y="1632"/>
                <a:ext cx="600" cy="0"/>
              </a:xfrm>
              <a:prstGeom prst="line">
                <a:avLst/>
              </a:prstGeom>
              <a:ln w="57150" cap="flat" cmpd="sng">
                <a:solidFill>
                  <a:schemeClr val="tx1"/>
                </a:solidFill>
                <a:prstDash val="solid"/>
                <a:headEnd type="none" w="med" len="med"/>
                <a:tailEnd type="none" w="sm" len="lg"/>
              </a:ln>
            </p:spPr>
          </p:sp>
          <p:sp>
            <p:nvSpPr>
              <p:cNvPr id="21594" name="Line 6"/>
              <p:cNvSpPr/>
              <p:nvPr/>
            </p:nvSpPr>
            <p:spPr>
              <a:xfrm flipV="1">
                <a:off x="1524" y="1260"/>
                <a:ext cx="0" cy="372"/>
              </a:xfrm>
              <a:prstGeom prst="line">
                <a:avLst/>
              </a:prstGeom>
              <a:ln w="38100" cap="flat" cmpd="sng">
                <a:solidFill>
                  <a:schemeClr val="tx1"/>
                </a:solidFill>
                <a:prstDash val="solid"/>
                <a:headEnd type="none" w="med" len="med"/>
                <a:tailEnd type="none" w="sm" len="lg"/>
              </a:ln>
            </p:spPr>
          </p:sp>
          <p:sp>
            <p:nvSpPr>
              <p:cNvPr id="21595" name="Line 7"/>
              <p:cNvSpPr/>
              <p:nvPr/>
            </p:nvSpPr>
            <p:spPr>
              <a:xfrm flipH="1">
                <a:off x="1272" y="1632"/>
                <a:ext cx="240" cy="240"/>
              </a:xfrm>
              <a:prstGeom prst="line">
                <a:avLst/>
              </a:prstGeom>
              <a:ln w="38100" cap="flat" cmpd="sng">
                <a:solidFill>
                  <a:schemeClr val="tx1"/>
                </a:solidFill>
                <a:prstDash val="solid"/>
                <a:headEnd type="none" w="med" len="med"/>
                <a:tailEnd type="triangle" w="sm" len="lg"/>
              </a:ln>
            </p:spPr>
          </p:sp>
          <p:sp>
            <p:nvSpPr>
              <p:cNvPr id="21596" name="Line 8"/>
              <p:cNvSpPr/>
              <p:nvPr/>
            </p:nvSpPr>
            <p:spPr>
              <a:xfrm flipH="1">
                <a:off x="1128" y="1632"/>
                <a:ext cx="240" cy="240"/>
              </a:xfrm>
              <a:prstGeom prst="line">
                <a:avLst/>
              </a:prstGeom>
              <a:ln w="38100" cap="flat" cmpd="sng">
                <a:solidFill>
                  <a:schemeClr val="tx1"/>
                </a:solidFill>
                <a:prstDash val="solid"/>
                <a:headEnd type="none" w="med" len="med"/>
                <a:tailEnd type="triangle" w="sm" len="lg"/>
              </a:ln>
            </p:spPr>
          </p:sp>
          <p:sp>
            <p:nvSpPr>
              <p:cNvPr id="21597" name="Line 9"/>
              <p:cNvSpPr/>
              <p:nvPr/>
            </p:nvSpPr>
            <p:spPr>
              <a:xfrm flipH="1">
                <a:off x="984" y="1632"/>
                <a:ext cx="240" cy="240"/>
              </a:xfrm>
              <a:prstGeom prst="line">
                <a:avLst/>
              </a:prstGeom>
              <a:ln w="38100" cap="flat" cmpd="sng">
                <a:solidFill>
                  <a:schemeClr val="tx1"/>
                </a:solidFill>
                <a:prstDash val="solid"/>
                <a:headEnd type="none" w="med" len="med"/>
                <a:tailEnd type="triangle" w="sm" len="lg"/>
              </a:ln>
            </p:spPr>
          </p:sp>
          <p:sp>
            <p:nvSpPr>
              <p:cNvPr id="21598" name="Line 10"/>
              <p:cNvSpPr/>
              <p:nvPr/>
            </p:nvSpPr>
            <p:spPr>
              <a:xfrm>
                <a:off x="1524" y="1632"/>
                <a:ext cx="312" cy="223"/>
              </a:xfrm>
              <a:prstGeom prst="line">
                <a:avLst/>
              </a:prstGeom>
              <a:ln w="38100" cap="flat" cmpd="sng">
                <a:solidFill>
                  <a:schemeClr val="tx1"/>
                </a:solidFill>
                <a:prstDash val="solid"/>
                <a:headEnd type="none" w="med" len="med"/>
                <a:tailEnd type="none" w="sm" len="lg"/>
              </a:ln>
            </p:spPr>
          </p:sp>
          <p:sp>
            <p:nvSpPr>
              <p:cNvPr id="21599" name="Line 11"/>
              <p:cNvSpPr/>
              <p:nvPr/>
            </p:nvSpPr>
            <p:spPr>
              <a:xfrm>
                <a:off x="1812" y="1855"/>
                <a:ext cx="564" cy="0"/>
              </a:xfrm>
              <a:prstGeom prst="line">
                <a:avLst/>
              </a:prstGeom>
              <a:ln w="38100" cap="flat" cmpd="sng">
                <a:solidFill>
                  <a:schemeClr val="tx1"/>
                </a:solidFill>
                <a:prstDash val="solid"/>
                <a:headEnd type="none" w="med" len="med"/>
                <a:tailEnd type="none" w="sm" len="lg"/>
              </a:ln>
            </p:spPr>
          </p:sp>
        </p:grpSp>
        <p:grpSp>
          <p:nvGrpSpPr>
            <p:cNvPr id="21521" name="Group 12"/>
            <p:cNvGrpSpPr/>
            <p:nvPr/>
          </p:nvGrpSpPr>
          <p:grpSpPr>
            <a:xfrm>
              <a:off x="2628" y="1908"/>
              <a:ext cx="240" cy="456"/>
              <a:chOff x="2376" y="1644"/>
              <a:chExt cx="240" cy="456"/>
            </a:xfrm>
          </p:grpSpPr>
          <p:sp>
            <p:nvSpPr>
              <p:cNvPr id="21590" name="Line 13"/>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1591" name="Line 14"/>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1592" name="Line 15"/>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21522" name="Group 16"/>
            <p:cNvGrpSpPr/>
            <p:nvPr/>
          </p:nvGrpSpPr>
          <p:grpSpPr>
            <a:xfrm>
              <a:off x="3312" y="1704"/>
              <a:ext cx="240" cy="456"/>
              <a:chOff x="2376" y="1644"/>
              <a:chExt cx="240" cy="456"/>
            </a:xfrm>
          </p:grpSpPr>
          <p:sp>
            <p:nvSpPr>
              <p:cNvPr id="21587" name="Line 17"/>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1588" name="Line 18"/>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1589" name="Line 19"/>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1523" name="Line 20"/>
            <p:cNvSpPr/>
            <p:nvPr/>
          </p:nvSpPr>
          <p:spPr>
            <a:xfrm flipV="1">
              <a:off x="2842" y="1536"/>
              <a:ext cx="0" cy="372"/>
            </a:xfrm>
            <a:prstGeom prst="line">
              <a:avLst/>
            </a:prstGeom>
            <a:ln w="38100" cap="flat" cmpd="sng">
              <a:solidFill>
                <a:schemeClr val="tx1"/>
              </a:solidFill>
              <a:prstDash val="solid"/>
              <a:headEnd type="none" w="med" len="med"/>
              <a:tailEnd type="none" w="sm" len="lg"/>
            </a:ln>
          </p:spPr>
        </p:sp>
        <p:sp>
          <p:nvSpPr>
            <p:cNvPr id="21524" name="Rectangle 21"/>
            <p:cNvSpPr/>
            <p:nvPr/>
          </p:nvSpPr>
          <p:spPr>
            <a:xfrm>
              <a:off x="2788" y="318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25" name="Rectangle 22"/>
            <p:cNvSpPr/>
            <p:nvPr/>
          </p:nvSpPr>
          <p:spPr>
            <a:xfrm>
              <a:off x="1716" y="1099"/>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26" name="Rectangle 23"/>
            <p:cNvSpPr/>
            <p:nvPr/>
          </p:nvSpPr>
          <p:spPr>
            <a:xfrm>
              <a:off x="2782" y="111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27" name="Line 24"/>
            <p:cNvSpPr/>
            <p:nvPr/>
          </p:nvSpPr>
          <p:spPr>
            <a:xfrm>
              <a:off x="1776" y="1092"/>
              <a:ext cx="0" cy="0"/>
            </a:xfrm>
            <a:prstGeom prst="line">
              <a:avLst/>
            </a:prstGeom>
            <a:ln w="38100" cap="flat" cmpd="sng">
              <a:solidFill>
                <a:schemeClr val="tx1"/>
              </a:solidFill>
              <a:prstDash val="solid"/>
              <a:headEnd type="none" w="med" len="med"/>
              <a:tailEnd type="none" w="sm" len="lg"/>
            </a:ln>
          </p:spPr>
        </p:sp>
        <p:sp>
          <p:nvSpPr>
            <p:cNvPr id="21528" name="Line 25"/>
            <p:cNvSpPr/>
            <p:nvPr/>
          </p:nvSpPr>
          <p:spPr>
            <a:xfrm flipV="1">
              <a:off x="1776" y="847"/>
              <a:ext cx="0" cy="245"/>
            </a:xfrm>
            <a:prstGeom prst="line">
              <a:avLst/>
            </a:prstGeom>
            <a:ln w="38100" cap="flat" cmpd="sng">
              <a:solidFill>
                <a:schemeClr val="tx1"/>
              </a:solidFill>
              <a:prstDash val="solid"/>
              <a:headEnd type="none" w="med" len="med"/>
              <a:tailEnd type="none" w="sm" len="lg"/>
            </a:ln>
          </p:spPr>
        </p:sp>
        <p:sp>
          <p:nvSpPr>
            <p:cNvPr id="21529" name="Line 26"/>
            <p:cNvSpPr/>
            <p:nvPr/>
          </p:nvSpPr>
          <p:spPr>
            <a:xfrm flipV="1">
              <a:off x="2842" y="847"/>
              <a:ext cx="0" cy="269"/>
            </a:xfrm>
            <a:prstGeom prst="line">
              <a:avLst/>
            </a:prstGeom>
            <a:ln w="38100" cap="flat" cmpd="sng">
              <a:solidFill>
                <a:schemeClr val="tx1"/>
              </a:solidFill>
              <a:prstDash val="solid"/>
              <a:headEnd type="none" w="med" len="med"/>
              <a:tailEnd type="none" w="sm" len="lg"/>
            </a:ln>
          </p:spPr>
        </p:sp>
        <p:sp>
          <p:nvSpPr>
            <p:cNvPr id="21530" name="Line 27"/>
            <p:cNvSpPr/>
            <p:nvPr/>
          </p:nvSpPr>
          <p:spPr>
            <a:xfrm>
              <a:off x="1776" y="847"/>
              <a:ext cx="0" cy="0"/>
            </a:xfrm>
            <a:prstGeom prst="line">
              <a:avLst/>
            </a:prstGeom>
            <a:ln w="38100" cap="flat" cmpd="sng">
              <a:solidFill>
                <a:schemeClr val="tx1"/>
              </a:solidFill>
              <a:prstDash val="solid"/>
              <a:headEnd type="none" w="med" len="med"/>
              <a:tailEnd type="none" w="sm" len="lg"/>
            </a:ln>
          </p:spPr>
        </p:sp>
        <p:sp>
          <p:nvSpPr>
            <p:cNvPr id="21531" name="Line 28"/>
            <p:cNvSpPr/>
            <p:nvPr/>
          </p:nvSpPr>
          <p:spPr>
            <a:xfrm>
              <a:off x="1770" y="853"/>
              <a:ext cx="2868" cy="0"/>
            </a:xfrm>
            <a:prstGeom prst="line">
              <a:avLst/>
            </a:prstGeom>
            <a:ln w="38100" cap="flat" cmpd="sng">
              <a:solidFill>
                <a:schemeClr val="tx1"/>
              </a:solidFill>
              <a:prstDash val="solid"/>
              <a:headEnd type="none" w="med" len="med"/>
              <a:tailEnd type="none" w="sm" len="lg"/>
            </a:ln>
          </p:spPr>
        </p:sp>
        <p:sp>
          <p:nvSpPr>
            <p:cNvPr id="21532" name="Line 29"/>
            <p:cNvSpPr/>
            <p:nvPr/>
          </p:nvSpPr>
          <p:spPr>
            <a:xfrm flipH="1">
              <a:off x="2842" y="1908"/>
              <a:ext cx="470" cy="0"/>
            </a:xfrm>
            <a:prstGeom prst="line">
              <a:avLst/>
            </a:prstGeom>
            <a:ln w="38100" cap="flat" cmpd="sng">
              <a:solidFill>
                <a:schemeClr val="tx1"/>
              </a:solidFill>
              <a:prstDash val="solid"/>
              <a:headEnd type="none" w="med" len="med"/>
              <a:tailEnd type="none" w="sm" len="lg"/>
            </a:ln>
          </p:spPr>
        </p:sp>
        <p:grpSp>
          <p:nvGrpSpPr>
            <p:cNvPr id="21533" name="Group 30"/>
            <p:cNvGrpSpPr/>
            <p:nvPr/>
          </p:nvGrpSpPr>
          <p:grpSpPr>
            <a:xfrm>
              <a:off x="3816" y="1920"/>
              <a:ext cx="240" cy="456"/>
              <a:chOff x="2376" y="1644"/>
              <a:chExt cx="240" cy="456"/>
            </a:xfrm>
          </p:grpSpPr>
          <p:sp>
            <p:nvSpPr>
              <p:cNvPr id="21584" name="Line 31"/>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1585" name="Line 32"/>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1586" name="Line 33"/>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1534" name="Line 34"/>
            <p:cNvSpPr/>
            <p:nvPr/>
          </p:nvSpPr>
          <p:spPr>
            <a:xfrm>
              <a:off x="3516" y="2136"/>
              <a:ext cx="300" cy="0"/>
            </a:xfrm>
            <a:prstGeom prst="line">
              <a:avLst/>
            </a:prstGeom>
            <a:ln w="38100" cap="flat" cmpd="sng">
              <a:solidFill>
                <a:schemeClr val="tx1"/>
              </a:solidFill>
              <a:prstDash val="solid"/>
              <a:headEnd type="none" w="med" len="med"/>
              <a:tailEnd type="none" w="sm" len="lg"/>
            </a:ln>
          </p:spPr>
        </p:sp>
        <p:sp>
          <p:nvSpPr>
            <p:cNvPr id="21535" name="Line 35"/>
            <p:cNvSpPr/>
            <p:nvPr/>
          </p:nvSpPr>
          <p:spPr>
            <a:xfrm>
              <a:off x="3516" y="1711"/>
              <a:ext cx="502" cy="0"/>
            </a:xfrm>
            <a:prstGeom prst="line">
              <a:avLst/>
            </a:prstGeom>
            <a:ln w="38100" cap="flat" cmpd="sng">
              <a:solidFill>
                <a:schemeClr val="tx1"/>
              </a:solidFill>
              <a:prstDash val="solid"/>
              <a:headEnd type="none" w="med" len="med"/>
              <a:tailEnd type="none" w="sm" len="lg"/>
            </a:ln>
          </p:spPr>
        </p:sp>
        <p:sp>
          <p:nvSpPr>
            <p:cNvPr id="21536" name="Line 36"/>
            <p:cNvSpPr/>
            <p:nvPr/>
          </p:nvSpPr>
          <p:spPr>
            <a:xfrm flipV="1">
              <a:off x="4018" y="1711"/>
              <a:ext cx="0" cy="233"/>
            </a:xfrm>
            <a:prstGeom prst="line">
              <a:avLst/>
            </a:prstGeom>
            <a:ln w="38100" cap="flat" cmpd="sng">
              <a:solidFill>
                <a:schemeClr val="tx1"/>
              </a:solidFill>
              <a:prstDash val="solid"/>
              <a:headEnd type="none" w="med" len="med"/>
              <a:tailEnd type="none" w="sm" len="lg"/>
            </a:ln>
          </p:spPr>
        </p:sp>
        <p:sp>
          <p:nvSpPr>
            <p:cNvPr id="21537" name="Rectangle 37"/>
            <p:cNvSpPr/>
            <p:nvPr/>
          </p:nvSpPr>
          <p:spPr>
            <a:xfrm>
              <a:off x="3958" y="1123"/>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38" name="Line 38"/>
            <p:cNvSpPr/>
            <p:nvPr/>
          </p:nvSpPr>
          <p:spPr>
            <a:xfrm flipV="1">
              <a:off x="4018" y="1543"/>
              <a:ext cx="0" cy="209"/>
            </a:xfrm>
            <a:prstGeom prst="line">
              <a:avLst/>
            </a:prstGeom>
            <a:ln w="38100" cap="flat" cmpd="sng">
              <a:solidFill>
                <a:schemeClr val="tx1"/>
              </a:solidFill>
              <a:prstDash val="solid"/>
              <a:headEnd type="none" w="med" len="med"/>
              <a:tailEnd type="none" w="sm" len="lg"/>
            </a:ln>
          </p:spPr>
        </p:sp>
        <p:sp>
          <p:nvSpPr>
            <p:cNvPr id="21539" name="Line 39"/>
            <p:cNvSpPr/>
            <p:nvPr/>
          </p:nvSpPr>
          <p:spPr>
            <a:xfrm flipV="1">
              <a:off x="4018" y="852"/>
              <a:ext cx="0" cy="276"/>
            </a:xfrm>
            <a:prstGeom prst="line">
              <a:avLst/>
            </a:prstGeom>
            <a:ln w="38100" cap="flat" cmpd="sng">
              <a:solidFill>
                <a:schemeClr val="tx1"/>
              </a:solidFill>
              <a:prstDash val="solid"/>
              <a:headEnd type="none" w="med" len="med"/>
              <a:tailEnd type="none" w="sm" len="lg"/>
            </a:ln>
          </p:spPr>
        </p:sp>
        <p:grpSp>
          <p:nvGrpSpPr>
            <p:cNvPr id="21540" name="Group 40"/>
            <p:cNvGrpSpPr/>
            <p:nvPr/>
          </p:nvGrpSpPr>
          <p:grpSpPr>
            <a:xfrm>
              <a:off x="3816" y="2772"/>
              <a:ext cx="240" cy="456"/>
              <a:chOff x="2376" y="1644"/>
              <a:chExt cx="240" cy="456"/>
            </a:xfrm>
          </p:grpSpPr>
          <p:sp>
            <p:nvSpPr>
              <p:cNvPr id="21581" name="Line 41"/>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1582" name="Line 42"/>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1583" name="Line 43"/>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1541" name="Rectangle 44"/>
            <p:cNvSpPr/>
            <p:nvPr/>
          </p:nvSpPr>
          <p:spPr>
            <a:xfrm>
              <a:off x="3468" y="225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42" name="Line 45"/>
            <p:cNvSpPr/>
            <p:nvPr/>
          </p:nvSpPr>
          <p:spPr>
            <a:xfrm>
              <a:off x="3528" y="2124"/>
              <a:ext cx="0" cy="132"/>
            </a:xfrm>
            <a:prstGeom prst="line">
              <a:avLst/>
            </a:prstGeom>
            <a:ln w="38100" cap="flat" cmpd="sng">
              <a:solidFill>
                <a:schemeClr val="tx1"/>
              </a:solidFill>
              <a:prstDash val="solid"/>
              <a:headEnd type="none" w="med" len="med"/>
              <a:tailEnd type="none" w="sm" len="lg"/>
            </a:ln>
          </p:spPr>
        </p:sp>
        <p:sp>
          <p:nvSpPr>
            <p:cNvPr id="21543" name="Line 46"/>
            <p:cNvSpPr/>
            <p:nvPr/>
          </p:nvSpPr>
          <p:spPr>
            <a:xfrm>
              <a:off x="3522" y="2670"/>
              <a:ext cx="0" cy="96"/>
            </a:xfrm>
            <a:prstGeom prst="line">
              <a:avLst/>
            </a:prstGeom>
            <a:ln w="38100" cap="flat" cmpd="sng">
              <a:solidFill>
                <a:schemeClr val="tx1"/>
              </a:solidFill>
              <a:prstDash val="solid"/>
              <a:headEnd type="none" w="med" len="med"/>
              <a:tailEnd type="none" w="sm" len="lg"/>
            </a:ln>
          </p:spPr>
        </p:sp>
        <p:sp>
          <p:nvSpPr>
            <p:cNvPr id="21544" name="Line 47"/>
            <p:cNvSpPr/>
            <p:nvPr/>
          </p:nvSpPr>
          <p:spPr>
            <a:xfrm>
              <a:off x="3402" y="2760"/>
              <a:ext cx="240" cy="0"/>
            </a:xfrm>
            <a:prstGeom prst="line">
              <a:avLst/>
            </a:prstGeom>
            <a:ln w="38100" cap="flat" cmpd="sng">
              <a:solidFill>
                <a:schemeClr val="tx1"/>
              </a:solidFill>
              <a:prstDash val="solid"/>
              <a:headEnd type="none" w="med" len="med"/>
              <a:tailEnd type="none" w="sm" len="lg"/>
            </a:ln>
          </p:spPr>
        </p:sp>
        <p:sp>
          <p:nvSpPr>
            <p:cNvPr id="21545" name="Line 48"/>
            <p:cNvSpPr/>
            <p:nvPr/>
          </p:nvSpPr>
          <p:spPr>
            <a:xfrm>
              <a:off x="2848" y="2346"/>
              <a:ext cx="0" cy="840"/>
            </a:xfrm>
            <a:prstGeom prst="line">
              <a:avLst/>
            </a:prstGeom>
            <a:ln w="38100" cap="flat" cmpd="sng">
              <a:solidFill>
                <a:schemeClr val="tx1"/>
              </a:solidFill>
              <a:prstDash val="solid"/>
              <a:headEnd type="none" w="med" len="med"/>
              <a:tailEnd type="none" w="sm" len="lg"/>
            </a:ln>
          </p:spPr>
        </p:sp>
        <p:sp>
          <p:nvSpPr>
            <p:cNvPr id="21546" name="Line 49"/>
            <p:cNvSpPr/>
            <p:nvPr/>
          </p:nvSpPr>
          <p:spPr>
            <a:xfrm flipH="1">
              <a:off x="2848" y="2989"/>
              <a:ext cx="962" cy="0"/>
            </a:xfrm>
            <a:prstGeom prst="line">
              <a:avLst/>
            </a:prstGeom>
            <a:ln w="38100" cap="flat" cmpd="sng">
              <a:solidFill>
                <a:schemeClr val="tx1"/>
              </a:solidFill>
              <a:prstDash val="solid"/>
              <a:headEnd type="none" w="med" len="med"/>
              <a:tailEnd type="none" w="sm" len="lg"/>
            </a:ln>
          </p:spPr>
        </p:sp>
        <p:sp>
          <p:nvSpPr>
            <p:cNvPr id="21547" name="Line 50"/>
            <p:cNvSpPr/>
            <p:nvPr/>
          </p:nvSpPr>
          <p:spPr>
            <a:xfrm>
              <a:off x="2848" y="3600"/>
              <a:ext cx="0" cy="282"/>
            </a:xfrm>
            <a:prstGeom prst="line">
              <a:avLst/>
            </a:prstGeom>
            <a:ln w="38100" cap="flat" cmpd="sng">
              <a:solidFill>
                <a:schemeClr val="tx1"/>
              </a:solidFill>
              <a:prstDash val="solid"/>
              <a:headEnd type="none" w="med" len="med"/>
              <a:tailEnd type="none" w="sm" len="lg"/>
            </a:ln>
          </p:spPr>
        </p:sp>
        <p:sp>
          <p:nvSpPr>
            <p:cNvPr id="21548" name="Line 51"/>
            <p:cNvSpPr/>
            <p:nvPr/>
          </p:nvSpPr>
          <p:spPr>
            <a:xfrm flipV="1">
              <a:off x="2850" y="3858"/>
              <a:ext cx="1186" cy="6"/>
            </a:xfrm>
            <a:prstGeom prst="line">
              <a:avLst/>
            </a:prstGeom>
            <a:ln w="38100" cap="flat" cmpd="sng">
              <a:solidFill>
                <a:schemeClr val="tx1"/>
              </a:solidFill>
              <a:prstDash val="solid"/>
              <a:headEnd type="none" w="med" len="med"/>
              <a:tailEnd type="none" w="sm" len="lg"/>
            </a:ln>
          </p:spPr>
        </p:sp>
        <p:sp>
          <p:nvSpPr>
            <p:cNvPr id="21549" name="Line 52"/>
            <p:cNvSpPr/>
            <p:nvPr/>
          </p:nvSpPr>
          <p:spPr>
            <a:xfrm>
              <a:off x="4036" y="2364"/>
              <a:ext cx="0" cy="426"/>
            </a:xfrm>
            <a:prstGeom prst="line">
              <a:avLst/>
            </a:prstGeom>
            <a:ln w="38100" cap="flat" cmpd="sng">
              <a:solidFill>
                <a:schemeClr val="tx1"/>
              </a:solidFill>
              <a:prstDash val="solid"/>
              <a:headEnd type="none" w="med" len="med"/>
              <a:tailEnd type="none" w="sm" len="lg"/>
            </a:ln>
          </p:spPr>
        </p:sp>
        <p:sp>
          <p:nvSpPr>
            <p:cNvPr id="21550" name="Line 53"/>
            <p:cNvSpPr/>
            <p:nvPr/>
          </p:nvSpPr>
          <p:spPr>
            <a:xfrm>
              <a:off x="4036" y="3216"/>
              <a:ext cx="0" cy="810"/>
            </a:xfrm>
            <a:prstGeom prst="line">
              <a:avLst/>
            </a:prstGeom>
            <a:ln w="38100" cap="flat" cmpd="sng">
              <a:solidFill>
                <a:schemeClr val="tx1"/>
              </a:solidFill>
              <a:prstDash val="solid"/>
              <a:headEnd type="none" w="med" len="med"/>
              <a:tailEnd type="none" w="sm" len="lg"/>
            </a:ln>
          </p:spPr>
        </p:sp>
        <p:sp>
          <p:nvSpPr>
            <p:cNvPr id="21551" name="Line 54"/>
            <p:cNvSpPr/>
            <p:nvPr/>
          </p:nvSpPr>
          <p:spPr>
            <a:xfrm>
              <a:off x="3906" y="4020"/>
              <a:ext cx="258" cy="0"/>
            </a:xfrm>
            <a:prstGeom prst="line">
              <a:avLst/>
            </a:prstGeom>
            <a:ln w="38100" cap="flat" cmpd="sng">
              <a:solidFill>
                <a:schemeClr val="tx1"/>
              </a:solidFill>
              <a:prstDash val="solid"/>
              <a:headEnd type="none" w="med" len="med"/>
              <a:tailEnd type="none" w="sm" len="lg"/>
            </a:ln>
          </p:spPr>
        </p:sp>
        <p:sp>
          <p:nvSpPr>
            <p:cNvPr id="21552" name="Line 55"/>
            <p:cNvSpPr/>
            <p:nvPr/>
          </p:nvSpPr>
          <p:spPr>
            <a:xfrm>
              <a:off x="4036" y="2544"/>
              <a:ext cx="600" cy="0"/>
            </a:xfrm>
            <a:prstGeom prst="line">
              <a:avLst/>
            </a:prstGeom>
            <a:ln w="38100" cap="flat" cmpd="sng">
              <a:solidFill>
                <a:schemeClr val="tx1"/>
              </a:solidFill>
              <a:prstDash val="solid"/>
              <a:headEnd type="none" w="med" len="med"/>
              <a:tailEnd type="none" w="sm" len="lg"/>
            </a:ln>
          </p:spPr>
        </p:sp>
        <p:sp>
          <p:nvSpPr>
            <p:cNvPr id="21553" name="Line 56"/>
            <p:cNvSpPr/>
            <p:nvPr/>
          </p:nvSpPr>
          <p:spPr>
            <a:xfrm flipH="1" flipV="1">
              <a:off x="868" y="2106"/>
              <a:ext cx="404" cy="6"/>
            </a:xfrm>
            <a:prstGeom prst="line">
              <a:avLst/>
            </a:prstGeom>
            <a:ln w="38100" cap="flat" cmpd="sng">
              <a:solidFill>
                <a:schemeClr val="tx1"/>
              </a:solidFill>
              <a:prstDash val="solid"/>
              <a:headEnd type="none" w="med" len="med"/>
              <a:tailEnd type="none" w="sm" len="lg"/>
            </a:ln>
          </p:spPr>
        </p:sp>
        <p:sp>
          <p:nvSpPr>
            <p:cNvPr id="21554" name="Line 57"/>
            <p:cNvSpPr/>
            <p:nvPr/>
          </p:nvSpPr>
          <p:spPr>
            <a:xfrm>
              <a:off x="1392" y="2112"/>
              <a:ext cx="0" cy="228"/>
            </a:xfrm>
            <a:prstGeom prst="line">
              <a:avLst/>
            </a:prstGeom>
            <a:ln w="38100" cap="flat" cmpd="sng">
              <a:solidFill>
                <a:schemeClr val="tx1"/>
              </a:solidFill>
              <a:prstDash val="solid"/>
              <a:headEnd type="none" w="med" len="med"/>
              <a:tailEnd type="none" w="sm" len="lg"/>
            </a:ln>
          </p:spPr>
        </p:sp>
        <p:sp>
          <p:nvSpPr>
            <p:cNvPr id="21555" name="Line 58"/>
            <p:cNvSpPr/>
            <p:nvPr/>
          </p:nvSpPr>
          <p:spPr>
            <a:xfrm flipH="1">
              <a:off x="880" y="2328"/>
              <a:ext cx="512" cy="0"/>
            </a:xfrm>
            <a:prstGeom prst="line">
              <a:avLst/>
            </a:prstGeom>
            <a:ln w="38100" cap="flat" cmpd="sng">
              <a:solidFill>
                <a:schemeClr val="tx1"/>
              </a:solidFill>
              <a:prstDash val="solid"/>
              <a:headEnd type="none" w="med" len="med"/>
              <a:tailEnd type="none" w="sm" len="lg"/>
            </a:ln>
          </p:spPr>
        </p:sp>
        <p:sp>
          <p:nvSpPr>
            <p:cNvPr id="21556" name="Line 59"/>
            <p:cNvSpPr/>
            <p:nvPr/>
          </p:nvSpPr>
          <p:spPr>
            <a:xfrm flipH="1">
              <a:off x="1536" y="2124"/>
              <a:ext cx="0" cy="420"/>
            </a:xfrm>
            <a:prstGeom prst="line">
              <a:avLst/>
            </a:prstGeom>
            <a:ln w="38100" cap="flat" cmpd="sng">
              <a:solidFill>
                <a:schemeClr val="tx1"/>
              </a:solidFill>
              <a:prstDash val="solid"/>
              <a:headEnd type="none" w="med" len="med"/>
              <a:tailEnd type="none" w="sm" len="lg"/>
            </a:ln>
          </p:spPr>
        </p:sp>
        <p:sp>
          <p:nvSpPr>
            <p:cNvPr id="21557" name="Line 60"/>
            <p:cNvSpPr/>
            <p:nvPr/>
          </p:nvSpPr>
          <p:spPr>
            <a:xfrm flipH="1">
              <a:off x="892" y="2532"/>
              <a:ext cx="656" cy="0"/>
            </a:xfrm>
            <a:prstGeom prst="line">
              <a:avLst/>
            </a:prstGeom>
            <a:ln w="38100" cap="flat" cmpd="sng">
              <a:solidFill>
                <a:schemeClr val="tx1"/>
              </a:solidFill>
              <a:prstDash val="solid"/>
              <a:headEnd type="none" w="med" len="med"/>
              <a:tailEnd type="none" w="sm" len="lg"/>
            </a:ln>
          </p:spPr>
        </p:sp>
        <p:sp>
          <p:nvSpPr>
            <p:cNvPr id="21558" name="Oval 61"/>
            <p:cNvSpPr/>
            <p:nvPr/>
          </p:nvSpPr>
          <p:spPr>
            <a:xfrm>
              <a:off x="4632" y="78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59" name="Oval 62"/>
            <p:cNvSpPr/>
            <p:nvPr/>
          </p:nvSpPr>
          <p:spPr>
            <a:xfrm>
              <a:off x="4632" y="2472"/>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60" name="Oval 63"/>
            <p:cNvSpPr/>
            <p:nvPr/>
          </p:nvSpPr>
          <p:spPr>
            <a:xfrm>
              <a:off x="748" y="204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61" name="Oval 64"/>
            <p:cNvSpPr/>
            <p:nvPr/>
          </p:nvSpPr>
          <p:spPr>
            <a:xfrm>
              <a:off x="760" y="225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62" name="Oval 65"/>
            <p:cNvSpPr/>
            <p:nvPr/>
          </p:nvSpPr>
          <p:spPr>
            <a:xfrm>
              <a:off x="766" y="246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63" name="Text Box 66"/>
            <p:cNvSpPr txBox="1"/>
            <p:nvPr/>
          </p:nvSpPr>
          <p:spPr>
            <a:xfrm>
              <a:off x="4776" y="660"/>
              <a:ext cx="792" cy="399"/>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1564" name="Text Box 67"/>
            <p:cNvSpPr txBox="1"/>
            <p:nvPr/>
          </p:nvSpPr>
          <p:spPr>
            <a:xfrm>
              <a:off x="4824" y="2400"/>
              <a:ext cx="468" cy="399"/>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1565" name="Text Box 68"/>
            <p:cNvSpPr txBox="1"/>
            <p:nvPr/>
          </p:nvSpPr>
          <p:spPr>
            <a:xfrm>
              <a:off x="4104" y="1128"/>
              <a:ext cx="66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21566" name="Text Box 69"/>
            <p:cNvSpPr txBox="1"/>
            <p:nvPr/>
          </p:nvSpPr>
          <p:spPr>
            <a:xfrm>
              <a:off x="2928" y="1116"/>
              <a:ext cx="66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21567" name="Text Box 70"/>
            <p:cNvSpPr txBox="1"/>
            <p:nvPr/>
          </p:nvSpPr>
          <p:spPr>
            <a:xfrm>
              <a:off x="1848" y="899"/>
              <a:ext cx="66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1568" name="Text Box 71"/>
            <p:cNvSpPr txBox="1"/>
            <p:nvPr/>
          </p:nvSpPr>
          <p:spPr>
            <a:xfrm>
              <a:off x="1848" y="1260"/>
              <a:ext cx="78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3k</a:t>
              </a:r>
              <a:endParaRPr lang="en-US" altLang="zh-CN" b="1" dirty="0">
                <a:latin typeface="Times New Roman" panose="02020603050405020304" pitchFamily="18" charset="0"/>
                <a:ea typeface="楷体_GB2312" pitchFamily="49" charset="-122"/>
              </a:endParaRPr>
            </a:p>
          </p:txBody>
        </p:sp>
        <p:sp>
          <p:nvSpPr>
            <p:cNvPr id="21569" name="Text Box 72"/>
            <p:cNvSpPr txBox="1"/>
            <p:nvPr/>
          </p:nvSpPr>
          <p:spPr>
            <a:xfrm>
              <a:off x="2820" y="1956"/>
              <a:ext cx="384"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21570" name="Text Box 73"/>
            <p:cNvSpPr txBox="1"/>
            <p:nvPr/>
          </p:nvSpPr>
          <p:spPr>
            <a:xfrm>
              <a:off x="3084" y="2340"/>
              <a:ext cx="396"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1571" name="Text Box 74"/>
            <p:cNvSpPr txBox="1"/>
            <p:nvPr/>
          </p:nvSpPr>
          <p:spPr>
            <a:xfrm>
              <a:off x="2976" y="3252"/>
              <a:ext cx="648"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21572" name="Text Box 75"/>
            <p:cNvSpPr txBox="1"/>
            <p:nvPr/>
          </p:nvSpPr>
          <p:spPr>
            <a:xfrm>
              <a:off x="3420" y="1728"/>
              <a:ext cx="624"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21573" name="Text Box 76"/>
            <p:cNvSpPr txBox="1"/>
            <p:nvPr/>
          </p:nvSpPr>
          <p:spPr>
            <a:xfrm>
              <a:off x="4068" y="1968"/>
              <a:ext cx="420"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21574" name="Text Box 77"/>
            <p:cNvSpPr txBox="1"/>
            <p:nvPr/>
          </p:nvSpPr>
          <p:spPr>
            <a:xfrm>
              <a:off x="1620" y="2112"/>
              <a:ext cx="456" cy="399"/>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1575" name="Text Box 78"/>
            <p:cNvSpPr txBox="1"/>
            <p:nvPr/>
          </p:nvSpPr>
          <p:spPr>
            <a:xfrm>
              <a:off x="4080" y="2844"/>
              <a:ext cx="420"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1576" name="Text Box 79"/>
            <p:cNvSpPr txBox="1"/>
            <p:nvPr/>
          </p:nvSpPr>
          <p:spPr>
            <a:xfrm>
              <a:off x="1788" y="1572"/>
              <a:ext cx="504"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1577" name="Text Box 80"/>
            <p:cNvSpPr txBox="1"/>
            <p:nvPr/>
          </p:nvSpPr>
          <p:spPr>
            <a:xfrm>
              <a:off x="2064" y="1752"/>
              <a:ext cx="636" cy="4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c</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1578" name="Text Box 81"/>
            <p:cNvSpPr txBox="1"/>
            <p:nvPr/>
          </p:nvSpPr>
          <p:spPr>
            <a:xfrm>
              <a:off x="436" y="1897"/>
              <a:ext cx="444"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21579" name="Text Box 82"/>
            <p:cNvSpPr txBox="1"/>
            <p:nvPr/>
          </p:nvSpPr>
          <p:spPr>
            <a:xfrm>
              <a:off x="436" y="2149"/>
              <a:ext cx="444" cy="35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21580" name="Text Box 83"/>
            <p:cNvSpPr txBox="1"/>
            <p:nvPr/>
          </p:nvSpPr>
          <p:spPr>
            <a:xfrm>
              <a:off x="436" y="2377"/>
              <a:ext cx="444" cy="35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C</a:t>
              </a:r>
              <a:endParaRPr lang="en-US" altLang="zh-CN" sz="2800" b="1" dirty="0">
                <a:latin typeface="Times New Roman" panose="02020603050405020304" pitchFamily="18" charset="0"/>
                <a:ea typeface="楷体_GB2312" pitchFamily="49" charset="-122"/>
              </a:endParaRPr>
            </a:p>
          </p:txBody>
        </p:sp>
      </p:grpSp>
      <p:grpSp>
        <p:nvGrpSpPr>
          <p:cNvPr id="309332" name="Group 84"/>
          <p:cNvGrpSpPr/>
          <p:nvPr/>
        </p:nvGrpSpPr>
        <p:grpSpPr>
          <a:xfrm>
            <a:off x="0" y="2590800"/>
            <a:ext cx="1104900" cy="895350"/>
            <a:chOff x="0" y="1944"/>
            <a:chExt cx="696" cy="660"/>
          </a:xfrm>
        </p:grpSpPr>
        <p:sp>
          <p:nvSpPr>
            <p:cNvPr id="21518" name="AutoShape 85"/>
            <p:cNvSpPr/>
            <p:nvPr/>
          </p:nvSpPr>
          <p:spPr>
            <a:xfrm>
              <a:off x="348" y="2016"/>
              <a:ext cx="348" cy="588"/>
            </a:xfrm>
            <a:prstGeom prst="leftBrace">
              <a:avLst>
                <a:gd name="adj1" fmla="val 14080"/>
                <a:gd name="adj2" fmla="val 50000"/>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19" name="Text Box 86"/>
            <p:cNvSpPr txBox="1"/>
            <p:nvPr/>
          </p:nvSpPr>
          <p:spPr>
            <a:xfrm>
              <a:off x="0" y="1944"/>
              <a:ext cx="516" cy="29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000" b="1" dirty="0">
                  <a:solidFill>
                    <a:srgbClr val="FF0000"/>
                  </a:solidFill>
                  <a:latin typeface="Times New Roman" panose="02020603050405020304" pitchFamily="18" charset="0"/>
                  <a:ea typeface="楷体_GB2312" pitchFamily="49" charset="-122"/>
                </a:rPr>
                <a:t>“0.3v”</a:t>
              </a:r>
              <a:endParaRPr lang="en-US" altLang="zh-CN" sz="2000" b="1" dirty="0">
                <a:latin typeface="Times New Roman" panose="02020603050405020304" pitchFamily="18" charset="0"/>
                <a:ea typeface="楷体_GB2312" pitchFamily="49" charset="-122"/>
              </a:endParaRPr>
            </a:p>
          </p:txBody>
        </p:sp>
      </p:grpSp>
      <p:grpSp>
        <p:nvGrpSpPr>
          <p:cNvPr id="309335" name="Group 87"/>
          <p:cNvGrpSpPr/>
          <p:nvPr/>
        </p:nvGrpSpPr>
        <p:grpSpPr>
          <a:xfrm>
            <a:off x="2697163" y="3652838"/>
            <a:ext cx="3886200" cy="762000"/>
            <a:chOff x="1440" y="2566"/>
            <a:chExt cx="2548" cy="986"/>
          </a:xfrm>
        </p:grpSpPr>
        <p:sp>
          <p:nvSpPr>
            <p:cNvPr id="21516" name="AutoShape 88"/>
            <p:cNvSpPr/>
            <p:nvPr/>
          </p:nvSpPr>
          <p:spPr>
            <a:xfrm rot="-3612983">
              <a:off x="2450" y="1572"/>
              <a:ext cx="544" cy="2531"/>
            </a:xfrm>
            <a:prstGeom prst="leftBrace">
              <a:avLst>
                <a:gd name="adj1" fmla="val 52966"/>
                <a:gd name="adj2" fmla="val 49389"/>
              </a:avLst>
            </a:prstGeom>
            <a:noFill/>
            <a:ln w="38100" cap="flat" cmpd="sng">
              <a:solidFill>
                <a:srgbClr val="FF0000"/>
              </a:solidFill>
              <a:prstDash val="solid"/>
              <a:headEnd type="triangle" w="sm" len="lg"/>
              <a:tailEnd type="triangl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17" name="Oval 89"/>
            <p:cNvSpPr/>
            <p:nvPr/>
          </p:nvSpPr>
          <p:spPr>
            <a:xfrm>
              <a:off x="1440" y="2916"/>
              <a:ext cx="1212" cy="636"/>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rPr>
                <a:t>截止</a:t>
              </a:r>
              <a:endParaRPr lang="zh-CN" altLang="en-US" sz="2400" b="1" dirty="0">
                <a:solidFill>
                  <a:srgbClr val="FF0000"/>
                </a:solidFill>
                <a:latin typeface="Times New Roman" panose="02020603050405020304" pitchFamily="18" charset="0"/>
                <a:ea typeface="楷体_GB2312" pitchFamily="49" charset="-122"/>
              </a:endParaRPr>
            </a:p>
          </p:txBody>
        </p:sp>
      </p:grpSp>
      <p:sp>
        <p:nvSpPr>
          <p:cNvPr id="309338" name="AutoShape 90"/>
          <p:cNvSpPr/>
          <p:nvPr/>
        </p:nvSpPr>
        <p:spPr>
          <a:xfrm>
            <a:off x="1028700" y="584200"/>
            <a:ext cx="1847850" cy="933450"/>
          </a:xfrm>
          <a:prstGeom prst="wedgeRoundRectCallout">
            <a:avLst>
              <a:gd name="adj1" fmla="val 59880"/>
              <a:gd name="adj2" fmla="val 123130"/>
              <a:gd name="adj3" fmla="val 16667"/>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000" b="1" dirty="0">
                <a:solidFill>
                  <a:srgbClr val="FF0000"/>
                </a:solidFill>
                <a:latin typeface="Times New Roman" panose="02020603050405020304" pitchFamily="18" charset="0"/>
                <a:ea typeface="楷体_GB2312" pitchFamily="49" charset="-122"/>
              </a:rPr>
              <a:t>b1</a:t>
            </a:r>
            <a:r>
              <a:rPr lang="zh-CN" altLang="en-US" sz="2000" b="1" dirty="0">
                <a:solidFill>
                  <a:srgbClr val="FF0000"/>
                </a:solidFill>
                <a:latin typeface="Times New Roman" panose="02020603050405020304" pitchFamily="18" charset="0"/>
                <a:ea typeface="楷体_GB2312" pitchFamily="49" charset="-122"/>
              </a:rPr>
              <a:t>点电位</a:t>
            </a:r>
            <a:r>
              <a:rPr lang="en-US" altLang="zh-CN" sz="2400" b="1" dirty="0">
                <a:solidFill>
                  <a:srgbClr val="FF0000"/>
                </a:solidFill>
                <a:latin typeface="Times New Roman" panose="02020603050405020304" pitchFamily="18" charset="0"/>
                <a:ea typeface="楷体_GB2312" pitchFamily="49" charset="-122"/>
              </a:rPr>
              <a:t>1V</a:t>
            </a:r>
            <a:endParaRPr lang="en-US" altLang="zh-CN" sz="2400" b="1" dirty="0">
              <a:solidFill>
                <a:srgbClr val="FF0000"/>
              </a:solidFill>
              <a:latin typeface="Times New Roman" panose="02020603050405020304" pitchFamily="18" charset="0"/>
              <a:ea typeface="楷体_GB2312" pitchFamily="49" charset="-122"/>
            </a:endParaRPr>
          </a:p>
        </p:txBody>
      </p:sp>
      <p:sp>
        <p:nvSpPr>
          <p:cNvPr id="309340" name="Text Box 92"/>
          <p:cNvSpPr txBox="1"/>
          <p:nvPr/>
        </p:nvSpPr>
        <p:spPr>
          <a:xfrm>
            <a:off x="4813300" y="1917700"/>
            <a:ext cx="100965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400" b="1" dirty="0">
                <a:solidFill>
                  <a:srgbClr val="FF0000"/>
                </a:solidFill>
                <a:latin typeface="Times New Roman" panose="02020603050405020304" pitchFamily="18" charset="0"/>
                <a:ea typeface="楷体_GB2312" pitchFamily="49" charset="-122"/>
                <a:sym typeface="Symbol" panose="05050102010706020507" pitchFamily="18" charset="2"/>
              </a:rPr>
              <a:t>5V</a:t>
            </a:r>
            <a:endParaRPr lang="en-US" altLang="zh-CN" sz="2800" b="1" dirty="0">
              <a:solidFill>
                <a:srgbClr val="FF0000"/>
              </a:solidFill>
              <a:latin typeface="Times New Roman" panose="02020603050405020304" pitchFamily="18" charset="0"/>
              <a:ea typeface="楷体_GB2312" pitchFamily="49" charset="-122"/>
            </a:endParaRPr>
          </a:p>
        </p:txBody>
      </p:sp>
      <p:grpSp>
        <p:nvGrpSpPr>
          <p:cNvPr id="309341" name="Group 93"/>
          <p:cNvGrpSpPr/>
          <p:nvPr/>
        </p:nvGrpSpPr>
        <p:grpSpPr>
          <a:xfrm>
            <a:off x="5359400" y="1739900"/>
            <a:ext cx="3429000" cy="1352550"/>
            <a:chOff x="3480" y="1536"/>
            <a:chExt cx="2160" cy="852"/>
          </a:xfrm>
        </p:grpSpPr>
        <p:sp>
          <p:nvSpPr>
            <p:cNvPr id="21514" name="Oval 94"/>
            <p:cNvSpPr/>
            <p:nvPr/>
          </p:nvSpPr>
          <p:spPr>
            <a:xfrm>
              <a:off x="3480" y="1536"/>
              <a:ext cx="1200" cy="852"/>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1515" name="Oval 95"/>
            <p:cNvSpPr/>
            <p:nvPr/>
          </p:nvSpPr>
          <p:spPr>
            <a:xfrm>
              <a:off x="4680" y="1668"/>
              <a:ext cx="960" cy="540"/>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rgbClr val="FF0000"/>
                  </a:solidFill>
                  <a:latin typeface="Times New Roman" panose="02020603050405020304" pitchFamily="18" charset="0"/>
                  <a:ea typeface="楷体_GB2312" pitchFamily="49" charset="-122"/>
                </a:rPr>
                <a:t>导通</a:t>
              </a:r>
              <a:endParaRPr lang="zh-CN" altLang="en-US" sz="2800" b="1" dirty="0">
                <a:solidFill>
                  <a:srgbClr val="FF0000"/>
                </a:solidFill>
                <a:latin typeface="Times New Roman" panose="02020603050405020304" pitchFamily="18" charset="0"/>
                <a:ea typeface="楷体_GB2312" pitchFamily="49" charset="-122"/>
              </a:endParaRPr>
            </a:p>
          </p:txBody>
        </p:sp>
      </p:grpSp>
      <p:sp>
        <p:nvSpPr>
          <p:cNvPr id="309347" name="Text Box 99"/>
          <p:cNvSpPr txBox="1"/>
          <p:nvPr/>
        </p:nvSpPr>
        <p:spPr>
          <a:xfrm>
            <a:off x="762000" y="6199823"/>
            <a:ext cx="7620000" cy="396875"/>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000" b="1" dirty="0">
                <a:solidFill>
                  <a:srgbClr val="FF0000"/>
                </a:solidFill>
                <a:latin typeface="Times New Roman" panose="02020603050405020304" pitchFamily="18" charset="0"/>
                <a:ea typeface="楷体_GB2312" pitchFamily="49" charset="-122"/>
              </a:rPr>
              <a:t>结论：输入端</a:t>
            </a:r>
            <a:r>
              <a:rPr lang="en-US" altLang="zh-CN" sz="2000" b="1" dirty="0">
                <a:solidFill>
                  <a:srgbClr val="FF0000"/>
                </a:solidFill>
                <a:latin typeface="Times New Roman" panose="02020603050405020304" pitchFamily="18" charset="0"/>
                <a:ea typeface="楷体_GB2312" pitchFamily="49" charset="-122"/>
              </a:rPr>
              <a:t>A</a:t>
            </a:r>
            <a:r>
              <a:rPr lang="zh-CN" altLang="en-US" sz="2000" b="1" dirty="0">
                <a:solidFill>
                  <a:srgbClr val="FF0000"/>
                </a:solidFill>
                <a:latin typeface="Times New Roman" panose="02020603050405020304" pitchFamily="18" charset="0"/>
                <a:ea typeface="楷体_GB2312" pitchFamily="49" charset="-122"/>
              </a:rPr>
              <a:t>。</a:t>
            </a:r>
            <a:r>
              <a:rPr lang="en-US" altLang="zh-CN" sz="2000" b="1" dirty="0">
                <a:solidFill>
                  <a:srgbClr val="FF0000"/>
                </a:solidFill>
                <a:latin typeface="Times New Roman" panose="02020603050405020304" pitchFamily="18" charset="0"/>
                <a:ea typeface="楷体_GB2312" pitchFamily="49" charset="-122"/>
              </a:rPr>
              <a:t>B</a:t>
            </a:r>
            <a:r>
              <a:rPr lang="zh-CN" altLang="en-US" sz="2000" b="1" dirty="0">
                <a:solidFill>
                  <a:srgbClr val="FF0000"/>
                </a:solidFill>
                <a:latin typeface="Times New Roman" panose="02020603050405020304" pitchFamily="18" charset="0"/>
                <a:ea typeface="楷体_GB2312" pitchFamily="49" charset="-122"/>
              </a:rPr>
              <a:t>。</a:t>
            </a:r>
            <a:r>
              <a:rPr lang="en-US" altLang="zh-CN" sz="2000" b="1" dirty="0">
                <a:solidFill>
                  <a:srgbClr val="FF0000"/>
                </a:solidFill>
                <a:latin typeface="Times New Roman" panose="02020603050405020304" pitchFamily="18" charset="0"/>
                <a:ea typeface="楷体_GB2312" pitchFamily="49" charset="-122"/>
              </a:rPr>
              <a:t>C</a:t>
            </a:r>
            <a:r>
              <a:rPr lang="zh-CN" altLang="en-US" sz="2000" b="1" dirty="0">
                <a:solidFill>
                  <a:srgbClr val="FF0000"/>
                </a:solidFill>
                <a:latin typeface="Times New Roman" panose="02020603050405020304" pitchFamily="18" charset="0"/>
                <a:ea typeface="楷体_GB2312" pitchFamily="49" charset="-122"/>
              </a:rPr>
              <a:t>中至少有一个为低电平时，输出端为高电平</a:t>
            </a:r>
            <a:endParaRPr lang="zh-CN" altLang="en-US" sz="2000" b="1" dirty="0">
              <a:latin typeface="Times New Roman" panose="02020603050405020304" pitchFamily="18" charset="0"/>
              <a:ea typeface="楷体_GB2312" pitchFamily="49" charset="-122"/>
            </a:endParaRPr>
          </a:p>
        </p:txBody>
      </p:sp>
      <p:pic>
        <p:nvPicPr>
          <p:cNvPr id="3" name="图片 2"/>
          <p:cNvPicPr>
            <a:picLocks noChangeAspect="1"/>
          </p:cNvPicPr>
          <p:nvPr/>
        </p:nvPicPr>
        <p:blipFill>
          <a:blip r:embed="rId1"/>
          <a:stretch>
            <a:fillRect/>
          </a:stretch>
        </p:blipFill>
        <p:spPr>
          <a:xfrm>
            <a:off x="552450" y="4640580"/>
            <a:ext cx="3467100" cy="1257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9332"/>
                                        </p:tgtEl>
                                        <p:attrNameLst>
                                          <p:attrName>style.visibility</p:attrName>
                                        </p:attrNameLst>
                                      </p:cBhvr>
                                      <p:to>
                                        <p:strVal val="visible"/>
                                      </p:to>
                                    </p:set>
                                    <p:anim calcmode="lin" valueType="num">
                                      <p:cBhvr additive="base">
                                        <p:cTn id="7" dur="500" fill="hold"/>
                                        <p:tgtEl>
                                          <p:spTgt spid="309332"/>
                                        </p:tgtEl>
                                        <p:attrNameLst>
                                          <p:attrName>ppt_x</p:attrName>
                                        </p:attrNameLst>
                                      </p:cBhvr>
                                      <p:tavLst>
                                        <p:tav tm="0">
                                          <p:val>
                                            <p:strVal val="0-#ppt_w/2"/>
                                          </p:val>
                                        </p:tav>
                                        <p:tav tm="100000">
                                          <p:val>
                                            <p:strVal val="#ppt_x"/>
                                          </p:val>
                                        </p:tav>
                                      </p:tavLst>
                                    </p:anim>
                                    <p:anim calcmode="lin" valueType="num">
                                      <p:cBhvr additive="base">
                                        <p:cTn id="8" dur="500" fill="hold"/>
                                        <p:tgtEl>
                                          <p:spTgt spid="3093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09335"/>
                                        </p:tgtEl>
                                        <p:attrNameLst>
                                          <p:attrName>style.visibility</p:attrName>
                                        </p:attrNameLst>
                                      </p:cBhvr>
                                      <p:to>
                                        <p:strVal val="visible"/>
                                      </p:to>
                                    </p:set>
                                    <p:animEffect transition="in" filter="checkerboard(across)">
                                      <p:cBhvr>
                                        <p:cTn id="13" dur="500"/>
                                        <p:tgtEl>
                                          <p:spTgt spid="30933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09338"/>
                                        </p:tgtEl>
                                        <p:attrNameLst>
                                          <p:attrName>style.visibility</p:attrName>
                                        </p:attrNameLst>
                                      </p:cBhvr>
                                      <p:to>
                                        <p:strVal val="visible"/>
                                      </p:to>
                                    </p:set>
                                    <p:anim calcmode="lin" valueType="num">
                                      <p:cBhvr additive="base">
                                        <p:cTn id="18" dur="500" fill="hold"/>
                                        <p:tgtEl>
                                          <p:spTgt spid="309338"/>
                                        </p:tgtEl>
                                        <p:attrNameLst>
                                          <p:attrName>ppt_x</p:attrName>
                                        </p:attrNameLst>
                                      </p:cBhvr>
                                      <p:tavLst>
                                        <p:tav tm="0">
                                          <p:val>
                                            <p:strVal val="0-#ppt_w/2"/>
                                          </p:val>
                                        </p:tav>
                                        <p:tav tm="100000">
                                          <p:val>
                                            <p:strVal val="#ppt_x"/>
                                          </p:val>
                                        </p:tav>
                                      </p:tavLst>
                                    </p:anim>
                                    <p:anim calcmode="lin" valueType="num">
                                      <p:cBhvr additive="base">
                                        <p:cTn id="19" dur="500" fill="hold"/>
                                        <p:tgtEl>
                                          <p:spTgt spid="30933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09340"/>
                                        </p:tgtEl>
                                        <p:attrNameLst>
                                          <p:attrName>style.visibility</p:attrName>
                                        </p:attrNameLst>
                                      </p:cBhvr>
                                      <p:to>
                                        <p:strVal val="visible"/>
                                      </p:to>
                                    </p:set>
                                    <p:animEffect transition="in" filter="wipe(up)">
                                      <p:cBhvr>
                                        <p:cTn id="24" dur="500"/>
                                        <p:tgtEl>
                                          <p:spTgt spid="3093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09341"/>
                                        </p:tgtEl>
                                        <p:attrNameLst>
                                          <p:attrName>style.visibility</p:attrName>
                                        </p:attrNameLst>
                                      </p:cBhvr>
                                      <p:to>
                                        <p:strVal val="visible"/>
                                      </p:to>
                                    </p:set>
                                    <p:animEffect transition="in" filter="wipe(left)">
                                      <p:cBhvr>
                                        <p:cTn id="29" dur="500"/>
                                        <p:tgtEl>
                                          <p:spTgt spid="30934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09347"/>
                                        </p:tgtEl>
                                        <p:attrNameLst>
                                          <p:attrName>style.visibility</p:attrName>
                                        </p:attrNameLst>
                                      </p:cBhvr>
                                      <p:to>
                                        <p:strVal val="visible"/>
                                      </p:to>
                                    </p:set>
                                    <p:animEffect transition="in" filter="blinds(horizontal)">
                                      <p:cBhvr>
                                        <p:cTn id="39" dur="500"/>
                                        <p:tgtEl>
                                          <p:spTgt spid="309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38" grpId="0" animBg="1"/>
      <p:bldP spid="309340" grpId="0"/>
      <p:bldP spid="309347" grpId="0"/>
      <p:bldP spid="309347"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0" name="Group 96"/>
          <p:cNvGrpSpPr/>
          <p:nvPr/>
        </p:nvGrpSpPr>
        <p:grpSpPr>
          <a:xfrm>
            <a:off x="225426" y="869950"/>
            <a:ext cx="8699499" cy="4886325"/>
            <a:chOff x="280" y="392"/>
            <a:chExt cx="5480" cy="3078"/>
          </a:xfrm>
        </p:grpSpPr>
        <p:sp>
          <p:nvSpPr>
            <p:cNvPr id="22531" name="Line 4"/>
            <p:cNvSpPr/>
            <p:nvPr/>
          </p:nvSpPr>
          <p:spPr>
            <a:xfrm>
              <a:off x="1724" y="1522"/>
              <a:ext cx="460" cy="0"/>
            </a:xfrm>
            <a:prstGeom prst="line">
              <a:avLst/>
            </a:prstGeom>
            <a:ln w="57150" cap="flat" cmpd="sng">
              <a:solidFill>
                <a:schemeClr val="tx1"/>
              </a:solidFill>
              <a:prstDash val="solid"/>
              <a:headEnd type="none" w="med" len="med"/>
              <a:tailEnd type="none" w="sm" len="lg"/>
            </a:ln>
          </p:spPr>
        </p:sp>
        <p:sp>
          <p:nvSpPr>
            <p:cNvPr id="22532" name="Line 5"/>
            <p:cNvSpPr/>
            <p:nvPr/>
          </p:nvSpPr>
          <p:spPr>
            <a:xfrm flipV="1">
              <a:off x="1968" y="1182"/>
              <a:ext cx="0" cy="340"/>
            </a:xfrm>
            <a:prstGeom prst="line">
              <a:avLst/>
            </a:prstGeom>
            <a:ln w="38100" cap="flat" cmpd="sng">
              <a:solidFill>
                <a:schemeClr val="tx1"/>
              </a:solidFill>
              <a:prstDash val="solid"/>
              <a:headEnd type="none" w="med" len="med"/>
              <a:tailEnd type="none" w="sm" len="lg"/>
            </a:ln>
          </p:spPr>
        </p:sp>
        <p:sp>
          <p:nvSpPr>
            <p:cNvPr id="22533" name="Line 6"/>
            <p:cNvSpPr/>
            <p:nvPr/>
          </p:nvSpPr>
          <p:spPr>
            <a:xfrm flipH="1">
              <a:off x="1716" y="1522"/>
              <a:ext cx="240" cy="220"/>
            </a:xfrm>
            <a:prstGeom prst="line">
              <a:avLst/>
            </a:prstGeom>
            <a:ln w="38100" cap="flat" cmpd="sng">
              <a:solidFill>
                <a:schemeClr val="tx1"/>
              </a:solidFill>
              <a:prstDash val="solid"/>
              <a:headEnd type="none" w="med" len="med"/>
              <a:tailEnd type="triangle" w="sm" len="lg"/>
            </a:ln>
          </p:spPr>
        </p:sp>
        <p:sp>
          <p:nvSpPr>
            <p:cNvPr id="22534" name="Line 9"/>
            <p:cNvSpPr/>
            <p:nvPr/>
          </p:nvSpPr>
          <p:spPr>
            <a:xfrm>
              <a:off x="1968" y="1522"/>
              <a:ext cx="312" cy="204"/>
            </a:xfrm>
            <a:prstGeom prst="line">
              <a:avLst/>
            </a:prstGeom>
            <a:ln w="38100" cap="flat" cmpd="sng">
              <a:solidFill>
                <a:schemeClr val="tx1"/>
              </a:solidFill>
              <a:prstDash val="solid"/>
              <a:headEnd type="none" w="med" len="med"/>
              <a:tailEnd type="none" w="sm" len="lg"/>
            </a:ln>
          </p:spPr>
        </p:sp>
        <p:sp>
          <p:nvSpPr>
            <p:cNvPr id="22535" name="Line 10"/>
            <p:cNvSpPr/>
            <p:nvPr/>
          </p:nvSpPr>
          <p:spPr>
            <a:xfrm>
              <a:off x="2256" y="1726"/>
              <a:ext cx="564" cy="0"/>
            </a:xfrm>
            <a:prstGeom prst="line">
              <a:avLst/>
            </a:prstGeom>
            <a:ln w="38100" cap="flat" cmpd="sng">
              <a:solidFill>
                <a:schemeClr val="tx1"/>
              </a:solidFill>
              <a:prstDash val="solid"/>
              <a:headEnd type="none" w="med" len="med"/>
              <a:tailEnd type="none" w="sm" len="lg"/>
            </a:ln>
          </p:spPr>
        </p:sp>
        <p:grpSp>
          <p:nvGrpSpPr>
            <p:cNvPr id="22536" name="Group 11"/>
            <p:cNvGrpSpPr/>
            <p:nvPr/>
          </p:nvGrpSpPr>
          <p:grpSpPr>
            <a:xfrm>
              <a:off x="2820" y="1533"/>
              <a:ext cx="240" cy="417"/>
              <a:chOff x="2376" y="1644"/>
              <a:chExt cx="240" cy="456"/>
            </a:xfrm>
          </p:grpSpPr>
          <p:sp>
            <p:nvSpPr>
              <p:cNvPr id="22599" name="Line 12"/>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2600" name="Line 1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2601" name="Line 1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22537" name="Group 15"/>
            <p:cNvGrpSpPr/>
            <p:nvPr/>
          </p:nvGrpSpPr>
          <p:grpSpPr>
            <a:xfrm>
              <a:off x="3504" y="1347"/>
              <a:ext cx="240" cy="417"/>
              <a:chOff x="2376" y="1644"/>
              <a:chExt cx="240" cy="456"/>
            </a:xfrm>
          </p:grpSpPr>
          <p:sp>
            <p:nvSpPr>
              <p:cNvPr id="22596" name="Line 16"/>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2597" name="Line 17"/>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2598" name="Line 18"/>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2538" name="Line 19"/>
            <p:cNvSpPr/>
            <p:nvPr/>
          </p:nvSpPr>
          <p:spPr>
            <a:xfrm flipV="1">
              <a:off x="3034" y="1193"/>
              <a:ext cx="0" cy="340"/>
            </a:xfrm>
            <a:prstGeom prst="line">
              <a:avLst/>
            </a:prstGeom>
            <a:ln w="38100" cap="flat" cmpd="sng">
              <a:solidFill>
                <a:schemeClr val="tx1"/>
              </a:solidFill>
              <a:prstDash val="solid"/>
              <a:headEnd type="none" w="med" len="med"/>
              <a:tailEnd type="none" w="sm" len="lg"/>
            </a:ln>
          </p:spPr>
        </p:sp>
        <p:sp>
          <p:nvSpPr>
            <p:cNvPr id="22539" name="Rectangle 20"/>
            <p:cNvSpPr/>
            <p:nvPr/>
          </p:nvSpPr>
          <p:spPr>
            <a:xfrm>
              <a:off x="2980" y="2702"/>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40" name="Rectangle 21"/>
            <p:cNvSpPr/>
            <p:nvPr/>
          </p:nvSpPr>
          <p:spPr>
            <a:xfrm>
              <a:off x="1908" y="793"/>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41" name="Rectangle 22"/>
            <p:cNvSpPr/>
            <p:nvPr/>
          </p:nvSpPr>
          <p:spPr>
            <a:xfrm>
              <a:off x="2974" y="809"/>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42" name="Line 23"/>
            <p:cNvSpPr/>
            <p:nvPr/>
          </p:nvSpPr>
          <p:spPr>
            <a:xfrm>
              <a:off x="1968" y="787"/>
              <a:ext cx="0" cy="0"/>
            </a:xfrm>
            <a:prstGeom prst="line">
              <a:avLst/>
            </a:prstGeom>
            <a:ln w="38100" cap="flat" cmpd="sng">
              <a:solidFill>
                <a:schemeClr val="tx1"/>
              </a:solidFill>
              <a:prstDash val="solid"/>
              <a:headEnd type="none" w="med" len="med"/>
              <a:tailEnd type="none" w="sm" len="lg"/>
            </a:ln>
          </p:spPr>
        </p:sp>
        <p:sp>
          <p:nvSpPr>
            <p:cNvPr id="22543" name="Line 24"/>
            <p:cNvSpPr/>
            <p:nvPr/>
          </p:nvSpPr>
          <p:spPr>
            <a:xfrm flipV="1">
              <a:off x="1968" y="563"/>
              <a:ext cx="0" cy="224"/>
            </a:xfrm>
            <a:prstGeom prst="line">
              <a:avLst/>
            </a:prstGeom>
            <a:ln w="38100" cap="flat" cmpd="sng">
              <a:solidFill>
                <a:schemeClr val="tx1"/>
              </a:solidFill>
              <a:prstDash val="solid"/>
              <a:headEnd type="none" w="med" len="med"/>
              <a:tailEnd type="none" w="sm" len="lg"/>
            </a:ln>
          </p:spPr>
        </p:sp>
        <p:sp>
          <p:nvSpPr>
            <p:cNvPr id="22544" name="Line 25"/>
            <p:cNvSpPr/>
            <p:nvPr/>
          </p:nvSpPr>
          <p:spPr>
            <a:xfrm flipV="1">
              <a:off x="3034" y="563"/>
              <a:ext cx="0" cy="246"/>
            </a:xfrm>
            <a:prstGeom prst="line">
              <a:avLst/>
            </a:prstGeom>
            <a:ln w="38100" cap="flat" cmpd="sng">
              <a:solidFill>
                <a:schemeClr val="tx1"/>
              </a:solidFill>
              <a:prstDash val="solid"/>
              <a:headEnd type="none" w="med" len="med"/>
              <a:tailEnd type="none" w="sm" len="lg"/>
            </a:ln>
          </p:spPr>
        </p:sp>
        <p:sp>
          <p:nvSpPr>
            <p:cNvPr id="22545" name="Line 26"/>
            <p:cNvSpPr/>
            <p:nvPr/>
          </p:nvSpPr>
          <p:spPr>
            <a:xfrm>
              <a:off x="1968" y="563"/>
              <a:ext cx="0" cy="0"/>
            </a:xfrm>
            <a:prstGeom prst="line">
              <a:avLst/>
            </a:prstGeom>
            <a:ln w="38100" cap="flat" cmpd="sng">
              <a:solidFill>
                <a:schemeClr val="tx1"/>
              </a:solidFill>
              <a:prstDash val="solid"/>
              <a:headEnd type="none" w="med" len="med"/>
              <a:tailEnd type="none" w="sm" len="lg"/>
            </a:ln>
          </p:spPr>
        </p:sp>
        <p:sp>
          <p:nvSpPr>
            <p:cNvPr id="22546" name="Line 27"/>
            <p:cNvSpPr/>
            <p:nvPr/>
          </p:nvSpPr>
          <p:spPr>
            <a:xfrm>
              <a:off x="1962" y="568"/>
              <a:ext cx="2868" cy="0"/>
            </a:xfrm>
            <a:prstGeom prst="line">
              <a:avLst/>
            </a:prstGeom>
            <a:ln w="38100" cap="flat" cmpd="sng">
              <a:solidFill>
                <a:schemeClr val="tx1"/>
              </a:solidFill>
              <a:prstDash val="solid"/>
              <a:headEnd type="none" w="med" len="med"/>
              <a:tailEnd type="none" w="sm" len="lg"/>
            </a:ln>
          </p:spPr>
        </p:sp>
        <p:sp>
          <p:nvSpPr>
            <p:cNvPr id="22547" name="Line 28"/>
            <p:cNvSpPr/>
            <p:nvPr/>
          </p:nvSpPr>
          <p:spPr>
            <a:xfrm flipH="1">
              <a:off x="3034" y="1533"/>
              <a:ext cx="470" cy="0"/>
            </a:xfrm>
            <a:prstGeom prst="line">
              <a:avLst/>
            </a:prstGeom>
            <a:ln w="38100" cap="flat" cmpd="sng">
              <a:solidFill>
                <a:schemeClr val="tx1"/>
              </a:solidFill>
              <a:prstDash val="solid"/>
              <a:headEnd type="none" w="med" len="med"/>
              <a:tailEnd type="none" w="sm" len="lg"/>
            </a:ln>
          </p:spPr>
        </p:sp>
        <p:grpSp>
          <p:nvGrpSpPr>
            <p:cNvPr id="22548" name="Group 29"/>
            <p:cNvGrpSpPr/>
            <p:nvPr/>
          </p:nvGrpSpPr>
          <p:grpSpPr>
            <a:xfrm>
              <a:off x="4008" y="1544"/>
              <a:ext cx="240" cy="417"/>
              <a:chOff x="2376" y="1644"/>
              <a:chExt cx="240" cy="456"/>
            </a:xfrm>
          </p:grpSpPr>
          <p:sp>
            <p:nvSpPr>
              <p:cNvPr id="22593" name="Line 30"/>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2594" name="Line 31"/>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2595" name="Line 32"/>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2549" name="Line 33"/>
            <p:cNvSpPr/>
            <p:nvPr/>
          </p:nvSpPr>
          <p:spPr>
            <a:xfrm>
              <a:off x="3708" y="1742"/>
              <a:ext cx="300" cy="0"/>
            </a:xfrm>
            <a:prstGeom prst="line">
              <a:avLst/>
            </a:prstGeom>
            <a:ln w="38100" cap="flat" cmpd="sng">
              <a:solidFill>
                <a:schemeClr val="tx1"/>
              </a:solidFill>
              <a:prstDash val="solid"/>
              <a:headEnd type="none" w="med" len="med"/>
              <a:tailEnd type="none" w="sm" len="lg"/>
            </a:ln>
          </p:spPr>
        </p:sp>
        <p:sp>
          <p:nvSpPr>
            <p:cNvPr id="22550" name="Line 34"/>
            <p:cNvSpPr/>
            <p:nvPr/>
          </p:nvSpPr>
          <p:spPr>
            <a:xfrm>
              <a:off x="3708" y="1353"/>
              <a:ext cx="502" cy="0"/>
            </a:xfrm>
            <a:prstGeom prst="line">
              <a:avLst/>
            </a:prstGeom>
            <a:ln w="38100" cap="flat" cmpd="sng">
              <a:solidFill>
                <a:schemeClr val="tx1"/>
              </a:solidFill>
              <a:prstDash val="solid"/>
              <a:headEnd type="none" w="med" len="med"/>
              <a:tailEnd type="none" w="sm" len="lg"/>
            </a:ln>
          </p:spPr>
        </p:sp>
        <p:sp>
          <p:nvSpPr>
            <p:cNvPr id="22551" name="Line 35"/>
            <p:cNvSpPr/>
            <p:nvPr/>
          </p:nvSpPr>
          <p:spPr>
            <a:xfrm flipV="1">
              <a:off x="4210" y="1353"/>
              <a:ext cx="0" cy="213"/>
            </a:xfrm>
            <a:prstGeom prst="line">
              <a:avLst/>
            </a:prstGeom>
            <a:ln w="38100" cap="flat" cmpd="sng">
              <a:solidFill>
                <a:schemeClr val="tx1"/>
              </a:solidFill>
              <a:prstDash val="solid"/>
              <a:headEnd type="none" w="med" len="med"/>
              <a:tailEnd type="none" w="sm" len="lg"/>
            </a:ln>
          </p:spPr>
        </p:sp>
        <p:sp>
          <p:nvSpPr>
            <p:cNvPr id="22552" name="Rectangle 36"/>
            <p:cNvSpPr/>
            <p:nvPr/>
          </p:nvSpPr>
          <p:spPr>
            <a:xfrm>
              <a:off x="4150" y="815"/>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53" name="Line 37"/>
            <p:cNvSpPr/>
            <p:nvPr/>
          </p:nvSpPr>
          <p:spPr>
            <a:xfrm flipV="1">
              <a:off x="4210" y="1199"/>
              <a:ext cx="0" cy="192"/>
            </a:xfrm>
            <a:prstGeom prst="line">
              <a:avLst/>
            </a:prstGeom>
            <a:ln w="38100" cap="flat" cmpd="sng">
              <a:solidFill>
                <a:schemeClr val="tx1"/>
              </a:solidFill>
              <a:prstDash val="solid"/>
              <a:headEnd type="none" w="med" len="med"/>
              <a:tailEnd type="none" w="sm" len="lg"/>
            </a:ln>
          </p:spPr>
        </p:sp>
        <p:sp>
          <p:nvSpPr>
            <p:cNvPr id="22554" name="Line 38"/>
            <p:cNvSpPr/>
            <p:nvPr/>
          </p:nvSpPr>
          <p:spPr>
            <a:xfrm flipV="1">
              <a:off x="4210" y="568"/>
              <a:ext cx="0" cy="252"/>
            </a:xfrm>
            <a:prstGeom prst="line">
              <a:avLst/>
            </a:prstGeom>
            <a:ln w="38100" cap="flat" cmpd="sng">
              <a:solidFill>
                <a:schemeClr val="tx1"/>
              </a:solidFill>
              <a:prstDash val="solid"/>
              <a:headEnd type="none" w="med" len="med"/>
              <a:tailEnd type="none" w="sm" len="lg"/>
            </a:ln>
          </p:spPr>
        </p:sp>
        <p:grpSp>
          <p:nvGrpSpPr>
            <p:cNvPr id="22555" name="Group 39"/>
            <p:cNvGrpSpPr/>
            <p:nvPr/>
          </p:nvGrpSpPr>
          <p:grpSpPr>
            <a:xfrm>
              <a:off x="4008" y="2323"/>
              <a:ext cx="240" cy="417"/>
              <a:chOff x="2376" y="1644"/>
              <a:chExt cx="240" cy="456"/>
            </a:xfrm>
          </p:grpSpPr>
          <p:sp>
            <p:nvSpPr>
              <p:cNvPr id="22590" name="Line 40"/>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2591" name="Line 41"/>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2592" name="Line 42"/>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2556" name="Rectangle 43"/>
            <p:cNvSpPr/>
            <p:nvPr/>
          </p:nvSpPr>
          <p:spPr>
            <a:xfrm>
              <a:off x="3660" y="1851"/>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57" name="Line 44"/>
            <p:cNvSpPr/>
            <p:nvPr/>
          </p:nvSpPr>
          <p:spPr>
            <a:xfrm>
              <a:off x="3720" y="1731"/>
              <a:ext cx="0" cy="120"/>
            </a:xfrm>
            <a:prstGeom prst="line">
              <a:avLst/>
            </a:prstGeom>
            <a:ln w="38100" cap="flat" cmpd="sng">
              <a:solidFill>
                <a:schemeClr val="tx1"/>
              </a:solidFill>
              <a:prstDash val="solid"/>
              <a:headEnd type="none" w="med" len="med"/>
              <a:tailEnd type="none" w="sm" len="lg"/>
            </a:ln>
          </p:spPr>
        </p:sp>
        <p:sp>
          <p:nvSpPr>
            <p:cNvPr id="22558" name="Line 45"/>
            <p:cNvSpPr/>
            <p:nvPr/>
          </p:nvSpPr>
          <p:spPr>
            <a:xfrm>
              <a:off x="3714" y="2230"/>
              <a:ext cx="0" cy="88"/>
            </a:xfrm>
            <a:prstGeom prst="line">
              <a:avLst/>
            </a:prstGeom>
            <a:ln w="38100" cap="flat" cmpd="sng">
              <a:solidFill>
                <a:schemeClr val="tx1"/>
              </a:solidFill>
              <a:prstDash val="solid"/>
              <a:headEnd type="none" w="med" len="med"/>
              <a:tailEnd type="none" w="sm" len="lg"/>
            </a:ln>
          </p:spPr>
        </p:sp>
        <p:sp>
          <p:nvSpPr>
            <p:cNvPr id="22559" name="Line 46"/>
            <p:cNvSpPr/>
            <p:nvPr/>
          </p:nvSpPr>
          <p:spPr>
            <a:xfrm>
              <a:off x="3594" y="2312"/>
              <a:ext cx="240" cy="0"/>
            </a:xfrm>
            <a:prstGeom prst="line">
              <a:avLst/>
            </a:prstGeom>
            <a:ln w="38100" cap="flat" cmpd="sng">
              <a:solidFill>
                <a:schemeClr val="tx1"/>
              </a:solidFill>
              <a:prstDash val="solid"/>
              <a:headEnd type="none" w="med" len="med"/>
              <a:tailEnd type="none" w="sm" len="lg"/>
            </a:ln>
          </p:spPr>
        </p:sp>
        <p:sp>
          <p:nvSpPr>
            <p:cNvPr id="22560" name="Line 47"/>
            <p:cNvSpPr/>
            <p:nvPr/>
          </p:nvSpPr>
          <p:spPr>
            <a:xfrm>
              <a:off x="3040" y="1934"/>
              <a:ext cx="0" cy="768"/>
            </a:xfrm>
            <a:prstGeom prst="line">
              <a:avLst/>
            </a:prstGeom>
            <a:ln w="38100" cap="flat" cmpd="sng">
              <a:solidFill>
                <a:schemeClr val="tx1"/>
              </a:solidFill>
              <a:prstDash val="solid"/>
              <a:headEnd type="none" w="med" len="med"/>
              <a:tailEnd type="none" w="sm" len="lg"/>
            </a:ln>
          </p:spPr>
        </p:sp>
        <p:sp>
          <p:nvSpPr>
            <p:cNvPr id="22561" name="Line 48"/>
            <p:cNvSpPr/>
            <p:nvPr/>
          </p:nvSpPr>
          <p:spPr>
            <a:xfrm flipH="1">
              <a:off x="3040" y="2522"/>
              <a:ext cx="962" cy="0"/>
            </a:xfrm>
            <a:prstGeom prst="line">
              <a:avLst/>
            </a:prstGeom>
            <a:ln w="38100" cap="flat" cmpd="sng">
              <a:solidFill>
                <a:schemeClr val="tx1"/>
              </a:solidFill>
              <a:prstDash val="solid"/>
              <a:headEnd type="none" w="med" len="med"/>
              <a:tailEnd type="none" w="sm" len="lg"/>
            </a:ln>
          </p:spPr>
        </p:sp>
        <p:sp>
          <p:nvSpPr>
            <p:cNvPr id="22562" name="Line 49"/>
            <p:cNvSpPr/>
            <p:nvPr/>
          </p:nvSpPr>
          <p:spPr>
            <a:xfrm>
              <a:off x="3040" y="3080"/>
              <a:ext cx="0" cy="258"/>
            </a:xfrm>
            <a:prstGeom prst="line">
              <a:avLst/>
            </a:prstGeom>
            <a:ln w="38100" cap="flat" cmpd="sng">
              <a:solidFill>
                <a:schemeClr val="tx1"/>
              </a:solidFill>
              <a:prstDash val="solid"/>
              <a:headEnd type="none" w="med" len="med"/>
              <a:tailEnd type="none" w="sm" len="lg"/>
            </a:ln>
          </p:spPr>
        </p:sp>
        <p:sp>
          <p:nvSpPr>
            <p:cNvPr id="22563" name="Line 50"/>
            <p:cNvSpPr/>
            <p:nvPr/>
          </p:nvSpPr>
          <p:spPr>
            <a:xfrm flipV="1">
              <a:off x="3042" y="3316"/>
              <a:ext cx="1186" cy="6"/>
            </a:xfrm>
            <a:prstGeom prst="line">
              <a:avLst/>
            </a:prstGeom>
            <a:ln w="38100" cap="flat" cmpd="sng">
              <a:solidFill>
                <a:schemeClr val="tx1"/>
              </a:solidFill>
              <a:prstDash val="solid"/>
              <a:headEnd type="none" w="med" len="med"/>
              <a:tailEnd type="none" w="sm" len="lg"/>
            </a:ln>
          </p:spPr>
        </p:sp>
        <p:sp>
          <p:nvSpPr>
            <p:cNvPr id="22564" name="Line 51"/>
            <p:cNvSpPr/>
            <p:nvPr/>
          </p:nvSpPr>
          <p:spPr>
            <a:xfrm>
              <a:off x="4228" y="1950"/>
              <a:ext cx="0" cy="390"/>
            </a:xfrm>
            <a:prstGeom prst="line">
              <a:avLst/>
            </a:prstGeom>
            <a:ln w="38100" cap="flat" cmpd="sng">
              <a:solidFill>
                <a:schemeClr val="tx1"/>
              </a:solidFill>
              <a:prstDash val="solid"/>
              <a:headEnd type="none" w="med" len="med"/>
              <a:tailEnd type="none" w="sm" len="lg"/>
            </a:ln>
          </p:spPr>
        </p:sp>
        <p:sp>
          <p:nvSpPr>
            <p:cNvPr id="22565" name="Line 52"/>
            <p:cNvSpPr/>
            <p:nvPr/>
          </p:nvSpPr>
          <p:spPr>
            <a:xfrm>
              <a:off x="4228" y="2729"/>
              <a:ext cx="0" cy="741"/>
            </a:xfrm>
            <a:prstGeom prst="line">
              <a:avLst/>
            </a:prstGeom>
            <a:ln w="38100" cap="flat" cmpd="sng">
              <a:solidFill>
                <a:schemeClr val="tx1"/>
              </a:solidFill>
              <a:prstDash val="solid"/>
              <a:headEnd type="none" w="med" len="med"/>
              <a:tailEnd type="none" w="sm" len="lg"/>
            </a:ln>
          </p:spPr>
        </p:sp>
        <p:sp>
          <p:nvSpPr>
            <p:cNvPr id="22566" name="Line 53"/>
            <p:cNvSpPr/>
            <p:nvPr/>
          </p:nvSpPr>
          <p:spPr>
            <a:xfrm>
              <a:off x="4098" y="3465"/>
              <a:ext cx="258" cy="0"/>
            </a:xfrm>
            <a:prstGeom prst="line">
              <a:avLst/>
            </a:prstGeom>
            <a:ln w="38100" cap="flat" cmpd="sng">
              <a:solidFill>
                <a:schemeClr val="tx1"/>
              </a:solidFill>
              <a:prstDash val="solid"/>
              <a:headEnd type="none" w="med" len="med"/>
              <a:tailEnd type="none" w="sm" len="lg"/>
            </a:ln>
          </p:spPr>
        </p:sp>
        <p:sp>
          <p:nvSpPr>
            <p:cNvPr id="22567" name="Line 54"/>
            <p:cNvSpPr/>
            <p:nvPr/>
          </p:nvSpPr>
          <p:spPr>
            <a:xfrm>
              <a:off x="4228" y="2115"/>
              <a:ext cx="600" cy="0"/>
            </a:xfrm>
            <a:prstGeom prst="line">
              <a:avLst/>
            </a:prstGeom>
            <a:ln w="38100" cap="flat" cmpd="sng">
              <a:solidFill>
                <a:schemeClr val="tx1"/>
              </a:solidFill>
              <a:prstDash val="solid"/>
              <a:headEnd type="none" w="med" len="med"/>
              <a:tailEnd type="none" w="sm" len="lg"/>
            </a:ln>
          </p:spPr>
        </p:sp>
        <p:sp>
          <p:nvSpPr>
            <p:cNvPr id="22568" name="Line 58"/>
            <p:cNvSpPr/>
            <p:nvPr/>
          </p:nvSpPr>
          <p:spPr>
            <a:xfrm flipH="1">
              <a:off x="1728" y="1731"/>
              <a:ext cx="0" cy="384"/>
            </a:xfrm>
            <a:prstGeom prst="line">
              <a:avLst/>
            </a:prstGeom>
            <a:ln w="38100" cap="flat" cmpd="sng">
              <a:solidFill>
                <a:schemeClr val="tx1"/>
              </a:solidFill>
              <a:prstDash val="solid"/>
              <a:headEnd type="none" w="med" len="med"/>
              <a:tailEnd type="none" w="sm" len="lg"/>
            </a:ln>
          </p:spPr>
        </p:sp>
        <p:sp>
          <p:nvSpPr>
            <p:cNvPr id="22569" name="Line 59"/>
            <p:cNvSpPr/>
            <p:nvPr/>
          </p:nvSpPr>
          <p:spPr>
            <a:xfrm flipH="1">
              <a:off x="1084" y="2104"/>
              <a:ext cx="656" cy="0"/>
            </a:xfrm>
            <a:prstGeom prst="line">
              <a:avLst/>
            </a:prstGeom>
            <a:ln w="38100" cap="flat" cmpd="sng">
              <a:solidFill>
                <a:schemeClr val="tx1"/>
              </a:solidFill>
              <a:prstDash val="solid"/>
              <a:headEnd type="none" w="med" len="med"/>
              <a:tailEnd type="none" w="sm" len="lg"/>
            </a:ln>
          </p:spPr>
        </p:sp>
        <p:sp>
          <p:nvSpPr>
            <p:cNvPr id="22570" name="Oval 60"/>
            <p:cNvSpPr/>
            <p:nvPr/>
          </p:nvSpPr>
          <p:spPr>
            <a:xfrm>
              <a:off x="4824" y="502"/>
              <a:ext cx="120" cy="12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71" name="Oval 61"/>
            <p:cNvSpPr/>
            <p:nvPr/>
          </p:nvSpPr>
          <p:spPr>
            <a:xfrm>
              <a:off x="4824" y="2049"/>
              <a:ext cx="120" cy="1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72" name="Oval 64"/>
            <p:cNvSpPr/>
            <p:nvPr/>
          </p:nvSpPr>
          <p:spPr>
            <a:xfrm>
              <a:off x="958" y="2043"/>
              <a:ext cx="120" cy="1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2573" name="Text Box 65"/>
            <p:cNvSpPr txBox="1"/>
            <p:nvPr/>
          </p:nvSpPr>
          <p:spPr>
            <a:xfrm>
              <a:off x="4968" y="392"/>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2574" name="Text Box 66"/>
            <p:cNvSpPr txBox="1"/>
            <p:nvPr/>
          </p:nvSpPr>
          <p:spPr>
            <a:xfrm>
              <a:off x="5016" y="1983"/>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2575" name="Text Box 67"/>
            <p:cNvSpPr txBox="1"/>
            <p:nvPr/>
          </p:nvSpPr>
          <p:spPr>
            <a:xfrm>
              <a:off x="4296" y="820"/>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22576" name="Text Box 68"/>
            <p:cNvSpPr txBox="1"/>
            <p:nvPr/>
          </p:nvSpPr>
          <p:spPr>
            <a:xfrm>
              <a:off x="3120" y="809"/>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22577" name="Text Box 69"/>
            <p:cNvSpPr txBox="1"/>
            <p:nvPr/>
          </p:nvSpPr>
          <p:spPr>
            <a:xfrm>
              <a:off x="2040" y="611"/>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2578" name="Text Box 70"/>
            <p:cNvSpPr txBox="1"/>
            <p:nvPr/>
          </p:nvSpPr>
          <p:spPr>
            <a:xfrm>
              <a:off x="2040" y="941"/>
              <a:ext cx="78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3k</a:t>
              </a:r>
              <a:endParaRPr lang="en-US" altLang="zh-CN" b="1" dirty="0">
                <a:latin typeface="Times New Roman" panose="02020603050405020304" pitchFamily="18" charset="0"/>
                <a:ea typeface="楷体_GB2312" pitchFamily="49" charset="-122"/>
              </a:endParaRPr>
            </a:p>
          </p:txBody>
        </p:sp>
        <p:sp>
          <p:nvSpPr>
            <p:cNvPr id="22579" name="Text Box 71"/>
            <p:cNvSpPr txBox="1"/>
            <p:nvPr/>
          </p:nvSpPr>
          <p:spPr>
            <a:xfrm>
              <a:off x="3012" y="1577"/>
              <a:ext cx="38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22580" name="Text Box 72"/>
            <p:cNvSpPr txBox="1"/>
            <p:nvPr/>
          </p:nvSpPr>
          <p:spPr>
            <a:xfrm>
              <a:off x="3276" y="1928"/>
              <a:ext cx="39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2581" name="Text Box 73"/>
            <p:cNvSpPr txBox="1"/>
            <p:nvPr/>
          </p:nvSpPr>
          <p:spPr>
            <a:xfrm>
              <a:off x="3168" y="2762"/>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22582" name="Text Box 74"/>
            <p:cNvSpPr txBox="1"/>
            <p:nvPr/>
          </p:nvSpPr>
          <p:spPr>
            <a:xfrm>
              <a:off x="3612" y="1369"/>
              <a:ext cx="62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22583" name="Text Box 75"/>
            <p:cNvSpPr txBox="1"/>
            <p:nvPr/>
          </p:nvSpPr>
          <p:spPr>
            <a:xfrm>
              <a:off x="4260" y="1588"/>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22584" name="Text Box 76"/>
            <p:cNvSpPr txBox="1"/>
            <p:nvPr/>
          </p:nvSpPr>
          <p:spPr>
            <a:xfrm>
              <a:off x="1812" y="1720"/>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2585" name="Text Box 77"/>
            <p:cNvSpPr txBox="1"/>
            <p:nvPr/>
          </p:nvSpPr>
          <p:spPr>
            <a:xfrm>
              <a:off x="4272" y="2389"/>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2586" name="Text Box 78"/>
            <p:cNvSpPr txBox="1"/>
            <p:nvPr/>
          </p:nvSpPr>
          <p:spPr>
            <a:xfrm>
              <a:off x="1980" y="1226"/>
              <a:ext cx="50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2587" name="Text Box 79"/>
            <p:cNvSpPr txBox="1"/>
            <p:nvPr/>
          </p:nvSpPr>
          <p:spPr>
            <a:xfrm>
              <a:off x="2256" y="1391"/>
              <a:ext cx="63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c</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2588" name="Text Box 82"/>
            <p:cNvSpPr txBox="1"/>
            <p:nvPr/>
          </p:nvSpPr>
          <p:spPr>
            <a:xfrm>
              <a:off x="628" y="1962"/>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22589" name="Text Box 95"/>
            <p:cNvSpPr txBox="1"/>
            <p:nvPr/>
          </p:nvSpPr>
          <p:spPr>
            <a:xfrm>
              <a:off x="280" y="502"/>
              <a:ext cx="1475" cy="252"/>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ea typeface="楷体_GB2312" pitchFamily="49" charset="-122"/>
                </a:rPr>
                <a:t>TTL</a:t>
              </a:r>
              <a:r>
                <a:rPr lang="zh-CN" altLang="en-US" sz="2000" b="1" dirty="0">
                  <a:latin typeface="Times New Roman" panose="02020603050405020304" pitchFamily="18" charset="0"/>
                  <a:ea typeface="楷体_GB2312" pitchFamily="49" charset="-122"/>
                </a:rPr>
                <a:t>与非门</a:t>
              </a:r>
              <a:r>
                <a:rPr lang="en-US" altLang="zh-CN" sz="2000" b="1" dirty="0">
                  <a:latin typeface="Times New Roman" panose="02020603050405020304" pitchFamily="18" charset="0"/>
                  <a:ea typeface="楷体_GB2312" pitchFamily="49" charset="-122"/>
                </a:rPr>
                <a:t>-&gt;</a:t>
              </a:r>
              <a:r>
                <a:rPr lang="zh-CN" altLang="en-US" sz="2000" b="1" dirty="0">
                  <a:latin typeface="Times New Roman" panose="02020603050405020304" pitchFamily="18" charset="0"/>
                  <a:ea typeface="楷体_GB2312" pitchFamily="49" charset="-122"/>
                </a:rPr>
                <a:t>非门</a:t>
              </a:r>
              <a:r>
                <a:rPr lang="en-US" altLang="zh-CN" sz="2000" b="1" dirty="0">
                  <a:latin typeface="Times New Roman" panose="02020603050405020304" pitchFamily="18" charset="0"/>
                  <a:ea typeface="楷体_GB2312" pitchFamily="49" charset="-122"/>
                </a:rPr>
                <a:t>:</a:t>
              </a:r>
              <a:r>
                <a:rPr lang="en-US" altLang="zh-CN" sz="2000" b="1" dirty="0">
                  <a:solidFill>
                    <a:srgbClr val="FF0000"/>
                  </a:solidFill>
                  <a:latin typeface="Times New Roman" panose="02020603050405020304" pitchFamily="18" charset="0"/>
                  <a:ea typeface="楷体_GB2312" pitchFamily="49" charset="-122"/>
                </a:rPr>
                <a:t> </a:t>
              </a:r>
              <a:endParaRPr lang="en-US" altLang="zh-CN" sz="2000" b="1" dirty="0">
                <a:latin typeface="Times New Roman" panose="02020603050405020304" pitchFamily="18" charset="0"/>
                <a:ea typeface="楷体_GB2312" pitchFamily="49" charset="-122"/>
              </a:endParaRPr>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183"/>
          <p:cNvGrpSpPr/>
          <p:nvPr/>
        </p:nvGrpSpPr>
        <p:grpSpPr>
          <a:xfrm>
            <a:off x="0" y="396875"/>
            <a:ext cx="9144000" cy="5111750"/>
            <a:chOff x="0" y="250"/>
            <a:chExt cx="5760" cy="3220"/>
          </a:xfrm>
        </p:grpSpPr>
        <p:sp>
          <p:nvSpPr>
            <p:cNvPr id="23555" name="Line 2"/>
            <p:cNvSpPr/>
            <p:nvPr/>
          </p:nvSpPr>
          <p:spPr>
            <a:xfrm>
              <a:off x="1121" y="1522"/>
              <a:ext cx="460" cy="0"/>
            </a:xfrm>
            <a:prstGeom prst="line">
              <a:avLst/>
            </a:prstGeom>
            <a:ln w="57150" cap="flat" cmpd="sng">
              <a:solidFill>
                <a:schemeClr val="tx1"/>
              </a:solidFill>
              <a:prstDash val="solid"/>
              <a:headEnd type="none" w="med" len="med"/>
              <a:tailEnd type="none" w="sm" len="lg"/>
            </a:ln>
          </p:spPr>
        </p:sp>
        <p:sp>
          <p:nvSpPr>
            <p:cNvPr id="23556" name="Line 3"/>
            <p:cNvSpPr/>
            <p:nvPr/>
          </p:nvSpPr>
          <p:spPr>
            <a:xfrm flipV="1">
              <a:off x="1365" y="1182"/>
              <a:ext cx="0" cy="340"/>
            </a:xfrm>
            <a:prstGeom prst="line">
              <a:avLst/>
            </a:prstGeom>
            <a:ln w="38100" cap="flat" cmpd="sng">
              <a:solidFill>
                <a:schemeClr val="tx1"/>
              </a:solidFill>
              <a:prstDash val="solid"/>
              <a:headEnd type="none" w="med" len="med"/>
              <a:tailEnd type="none" w="sm" len="lg"/>
            </a:ln>
          </p:spPr>
        </p:sp>
        <p:sp>
          <p:nvSpPr>
            <p:cNvPr id="23557" name="Line 4"/>
            <p:cNvSpPr/>
            <p:nvPr/>
          </p:nvSpPr>
          <p:spPr>
            <a:xfrm flipH="1">
              <a:off x="1113" y="1522"/>
              <a:ext cx="240" cy="220"/>
            </a:xfrm>
            <a:prstGeom prst="line">
              <a:avLst/>
            </a:prstGeom>
            <a:ln w="38100" cap="flat" cmpd="sng">
              <a:solidFill>
                <a:schemeClr val="tx1"/>
              </a:solidFill>
              <a:prstDash val="solid"/>
              <a:headEnd type="none" w="med" len="med"/>
              <a:tailEnd type="triangle" w="sm" len="lg"/>
            </a:ln>
          </p:spPr>
        </p:sp>
        <p:sp>
          <p:nvSpPr>
            <p:cNvPr id="23558" name="Line 5"/>
            <p:cNvSpPr/>
            <p:nvPr/>
          </p:nvSpPr>
          <p:spPr>
            <a:xfrm>
              <a:off x="1365" y="1522"/>
              <a:ext cx="312" cy="204"/>
            </a:xfrm>
            <a:prstGeom prst="line">
              <a:avLst/>
            </a:prstGeom>
            <a:ln w="38100" cap="flat" cmpd="sng">
              <a:solidFill>
                <a:schemeClr val="tx1"/>
              </a:solidFill>
              <a:prstDash val="solid"/>
              <a:headEnd type="none" w="med" len="med"/>
              <a:tailEnd type="none" w="sm" len="lg"/>
            </a:ln>
          </p:spPr>
        </p:sp>
        <p:sp>
          <p:nvSpPr>
            <p:cNvPr id="23559" name="Line 6"/>
            <p:cNvSpPr/>
            <p:nvPr/>
          </p:nvSpPr>
          <p:spPr>
            <a:xfrm>
              <a:off x="1653" y="1726"/>
              <a:ext cx="564" cy="0"/>
            </a:xfrm>
            <a:prstGeom prst="line">
              <a:avLst/>
            </a:prstGeom>
            <a:ln w="38100" cap="flat" cmpd="sng">
              <a:solidFill>
                <a:schemeClr val="tx1"/>
              </a:solidFill>
              <a:prstDash val="solid"/>
              <a:headEnd type="none" w="med" len="med"/>
              <a:tailEnd type="none" w="sm" len="lg"/>
            </a:ln>
          </p:spPr>
        </p:sp>
        <p:grpSp>
          <p:nvGrpSpPr>
            <p:cNvPr id="23560" name="Group 7"/>
            <p:cNvGrpSpPr/>
            <p:nvPr/>
          </p:nvGrpSpPr>
          <p:grpSpPr>
            <a:xfrm>
              <a:off x="2217" y="1533"/>
              <a:ext cx="240" cy="417"/>
              <a:chOff x="2376" y="1644"/>
              <a:chExt cx="240" cy="456"/>
            </a:xfrm>
          </p:grpSpPr>
          <p:sp>
            <p:nvSpPr>
              <p:cNvPr id="23683" name="Line 8"/>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3684" name="Line 9"/>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3685" name="Line 10"/>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23561" name="Group 11"/>
            <p:cNvGrpSpPr/>
            <p:nvPr/>
          </p:nvGrpSpPr>
          <p:grpSpPr>
            <a:xfrm>
              <a:off x="3504" y="1347"/>
              <a:ext cx="240" cy="417"/>
              <a:chOff x="2376" y="1644"/>
              <a:chExt cx="240" cy="456"/>
            </a:xfrm>
          </p:grpSpPr>
          <p:sp>
            <p:nvSpPr>
              <p:cNvPr id="23680" name="Line 1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3681" name="Line 1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3682" name="Line 1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3562" name="Line 15"/>
            <p:cNvSpPr/>
            <p:nvPr/>
          </p:nvSpPr>
          <p:spPr>
            <a:xfrm flipV="1">
              <a:off x="2431" y="1193"/>
              <a:ext cx="0" cy="340"/>
            </a:xfrm>
            <a:prstGeom prst="line">
              <a:avLst/>
            </a:prstGeom>
            <a:ln w="38100" cap="flat" cmpd="sng">
              <a:solidFill>
                <a:schemeClr val="tx1"/>
              </a:solidFill>
              <a:prstDash val="solid"/>
              <a:headEnd type="none" w="med" len="med"/>
              <a:tailEnd type="none" w="sm" len="lg"/>
            </a:ln>
          </p:spPr>
        </p:sp>
        <p:sp>
          <p:nvSpPr>
            <p:cNvPr id="23563" name="Rectangle 16"/>
            <p:cNvSpPr/>
            <p:nvPr/>
          </p:nvSpPr>
          <p:spPr>
            <a:xfrm>
              <a:off x="2377" y="2702"/>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64" name="Rectangle 17"/>
            <p:cNvSpPr/>
            <p:nvPr/>
          </p:nvSpPr>
          <p:spPr>
            <a:xfrm>
              <a:off x="1305" y="793"/>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65" name="Rectangle 18"/>
            <p:cNvSpPr/>
            <p:nvPr/>
          </p:nvSpPr>
          <p:spPr>
            <a:xfrm>
              <a:off x="2371" y="809"/>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66" name="Line 19"/>
            <p:cNvSpPr/>
            <p:nvPr/>
          </p:nvSpPr>
          <p:spPr>
            <a:xfrm>
              <a:off x="1365" y="787"/>
              <a:ext cx="0" cy="0"/>
            </a:xfrm>
            <a:prstGeom prst="line">
              <a:avLst/>
            </a:prstGeom>
            <a:ln w="38100" cap="flat" cmpd="sng">
              <a:solidFill>
                <a:schemeClr val="tx1"/>
              </a:solidFill>
              <a:prstDash val="solid"/>
              <a:headEnd type="none" w="med" len="med"/>
              <a:tailEnd type="none" w="sm" len="lg"/>
            </a:ln>
          </p:spPr>
        </p:sp>
        <p:sp>
          <p:nvSpPr>
            <p:cNvPr id="23567" name="Line 20"/>
            <p:cNvSpPr/>
            <p:nvPr/>
          </p:nvSpPr>
          <p:spPr>
            <a:xfrm flipV="1">
              <a:off x="1365" y="563"/>
              <a:ext cx="0" cy="224"/>
            </a:xfrm>
            <a:prstGeom prst="line">
              <a:avLst/>
            </a:prstGeom>
            <a:ln w="38100" cap="flat" cmpd="sng">
              <a:solidFill>
                <a:schemeClr val="tx1"/>
              </a:solidFill>
              <a:prstDash val="solid"/>
              <a:headEnd type="none" w="med" len="med"/>
              <a:tailEnd type="none" w="sm" len="lg"/>
            </a:ln>
          </p:spPr>
        </p:sp>
        <p:sp>
          <p:nvSpPr>
            <p:cNvPr id="23568" name="Line 21"/>
            <p:cNvSpPr/>
            <p:nvPr/>
          </p:nvSpPr>
          <p:spPr>
            <a:xfrm flipV="1">
              <a:off x="2431" y="563"/>
              <a:ext cx="0" cy="246"/>
            </a:xfrm>
            <a:prstGeom prst="line">
              <a:avLst/>
            </a:prstGeom>
            <a:ln w="38100" cap="flat" cmpd="sng">
              <a:solidFill>
                <a:schemeClr val="tx1"/>
              </a:solidFill>
              <a:prstDash val="solid"/>
              <a:headEnd type="none" w="med" len="med"/>
              <a:tailEnd type="none" w="sm" len="lg"/>
            </a:ln>
          </p:spPr>
        </p:sp>
        <p:sp>
          <p:nvSpPr>
            <p:cNvPr id="23569" name="Line 22"/>
            <p:cNvSpPr/>
            <p:nvPr/>
          </p:nvSpPr>
          <p:spPr>
            <a:xfrm>
              <a:off x="1365" y="563"/>
              <a:ext cx="0" cy="0"/>
            </a:xfrm>
            <a:prstGeom prst="line">
              <a:avLst/>
            </a:prstGeom>
            <a:ln w="38100" cap="flat" cmpd="sng">
              <a:solidFill>
                <a:schemeClr val="tx1"/>
              </a:solidFill>
              <a:prstDash val="solid"/>
              <a:headEnd type="none" w="med" len="med"/>
              <a:tailEnd type="none" w="sm" len="lg"/>
            </a:ln>
          </p:spPr>
        </p:sp>
        <p:sp>
          <p:nvSpPr>
            <p:cNvPr id="23570" name="Line 23"/>
            <p:cNvSpPr/>
            <p:nvPr/>
          </p:nvSpPr>
          <p:spPr>
            <a:xfrm>
              <a:off x="1368" y="568"/>
              <a:ext cx="3462" cy="0"/>
            </a:xfrm>
            <a:prstGeom prst="line">
              <a:avLst/>
            </a:prstGeom>
            <a:ln w="38100" cap="flat" cmpd="sng">
              <a:solidFill>
                <a:schemeClr val="tx1"/>
              </a:solidFill>
              <a:prstDash val="solid"/>
              <a:headEnd type="none" w="med" len="med"/>
              <a:tailEnd type="none" w="sm" len="lg"/>
            </a:ln>
          </p:spPr>
        </p:sp>
        <p:sp>
          <p:nvSpPr>
            <p:cNvPr id="23571" name="Line 24"/>
            <p:cNvSpPr/>
            <p:nvPr/>
          </p:nvSpPr>
          <p:spPr>
            <a:xfrm flipH="1">
              <a:off x="3033" y="1533"/>
              <a:ext cx="470" cy="0"/>
            </a:xfrm>
            <a:prstGeom prst="line">
              <a:avLst/>
            </a:prstGeom>
            <a:ln w="38100" cap="flat" cmpd="sng">
              <a:solidFill>
                <a:schemeClr val="tx1"/>
              </a:solidFill>
              <a:prstDash val="solid"/>
              <a:headEnd type="none" w="med" len="med"/>
              <a:tailEnd type="none" w="sm" len="lg"/>
            </a:ln>
          </p:spPr>
        </p:sp>
        <p:grpSp>
          <p:nvGrpSpPr>
            <p:cNvPr id="23572" name="Group 25"/>
            <p:cNvGrpSpPr/>
            <p:nvPr/>
          </p:nvGrpSpPr>
          <p:grpSpPr>
            <a:xfrm>
              <a:off x="4008" y="1544"/>
              <a:ext cx="240" cy="417"/>
              <a:chOff x="2376" y="1644"/>
              <a:chExt cx="240" cy="456"/>
            </a:xfrm>
          </p:grpSpPr>
          <p:sp>
            <p:nvSpPr>
              <p:cNvPr id="23677" name="Line 26"/>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3678" name="Line 27"/>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3679" name="Line 28"/>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3573" name="Line 29"/>
            <p:cNvSpPr/>
            <p:nvPr/>
          </p:nvSpPr>
          <p:spPr>
            <a:xfrm>
              <a:off x="3708" y="1742"/>
              <a:ext cx="300" cy="0"/>
            </a:xfrm>
            <a:prstGeom prst="line">
              <a:avLst/>
            </a:prstGeom>
            <a:ln w="38100" cap="flat" cmpd="sng">
              <a:solidFill>
                <a:schemeClr val="tx1"/>
              </a:solidFill>
              <a:prstDash val="solid"/>
              <a:headEnd type="none" w="med" len="med"/>
              <a:tailEnd type="none" w="sm" len="lg"/>
            </a:ln>
          </p:spPr>
        </p:sp>
        <p:sp>
          <p:nvSpPr>
            <p:cNvPr id="23574" name="Line 30"/>
            <p:cNvSpPr/>
            <p:nvPr/>
          </p:nvSpPr>
          <p:spPr>
            <a:xfrm>
              <a:off x="3708" y="1353"/>
              <a:ext cx="502" cy="0"/>
            </a:xfrm>
            <a:prstGeom prst="line">
              <a:avLst/>
            </a:prstGeom>
            <a:ln w="38100" cap="flat" cmpd="sng">
              <a:solidFill>
                <a:schemeClr val="tx1"/>
              </a:solidFill>
              <a:prstDash val="solid"/>
              <a:headEnd type="none" w="med" len="med"/>
              <a:tailEnd type="none" w="sm" len="lg"/>
            </a:ln>
          </p:spPr>
        </p:sp>
        <p:sp>
          <p:nvSpPr>
            <p:cNvPr id="23575" name="Line 31"/>
            <p:cNvSpPr/>
            <p:nvPr/>
          </p:nvSpPr>
          <p:spPr>
            <a:xfrm flipV="1">
              <a:off x="4210" y="1353"/>
              <a:ext cx="0" cy="213"/>
            </a:xfrm>
            <a:prstGeom prst="line">
              <a:avLst/>
            </a:prstGeom>
            <a:ln w="38100" cap="flat" cmpd="sng">
              <a:solidFill>
                <a:schemeClr val="tx1"/>
              </a:solidFill>
              <a:prstDash val="solid"/>
              <a:headEnd type="none" w="med" len="med"/>
              <a:tailEnd type="none" w="sm" len="lg"/>
            </a:ln>
          </p:spPr>
        </p:sp>
        <p:sp>
          <p:nvSpPr>
            <p:cNvPr id="23576" name="Rectangle 32"/>
            <p:cNvSpPr/>
            <p:nvPr/>
          </p:nvSpPr>
          <p:spPr>
            <a:xfrm>
              <a:off x="4150" y="815"/>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77" name="Line 33"/>
            <p:cNvSpPr/>
            <p:nvPr/>
          </p:nvSpPr>
          <p:spPr>
            <a:xfrm flipV="1">
              <a:off x="4210" y="1199"/>
              <a:ext cx="0" cy="192"/>
            </a:xfrm>
            <a:prstGeom prst="line">
              <a:avLst/>
            </a:prstGeom>
            <a:ln w="38100" cap="flat" cmpd="sng">
              <a:solidFill>
                <a:schemeClr val="tx1"/>
              </a:solidFill>
              <a:prstDash val="solid"/>
              <a:headEnd type="none" w="med" len="med"/>
              <a:tailEnd type="none" w="sm" len="lg"/>
            </a:ln>
          </p:spPr>
        </p:sp>
        <p:sp>
          <p:nvSpPr>
            <p:cNvPr id="23578" name="Line 34"/>
            <p:cNvSpPr/>
            <p:nvPr/>
          </p:nvSpPr>
          <p:spPr>
            <a:xfrm flipV="1">
              <a:off x="4210" y="568"/>
              <a:ext cx="0" cy="252"/>
            </a:xfrm>
            <a:prstGeom prst="line">
              <a:avLst/>
            </a:prstGeom>
            <a:ln w="38100" cap="flat" cmpd="sng">
              <a:solidFill>
                <a:schemeClr val="tx1"/>
              </a:solidFill>
              <a:prstDash val="solid"/>
              <a:headEnd type="none" w="med" len="med"/>
              <a:tailEnd type="none" w="sm" len="lg"/>
            </a:ln>
          </p:spPr>
        </p:sp>
        <p:grpSp>
          <p:nvGrpSpPr>
            <p:cNvPr id="23579" name="Group 35"/>
            <p:cNvGrpSpPr/>
            <p:nvPr/>
          </p:nvGrpSpPr>
          <p:grpSpPr>
            <a:xfrm>
              <a:off x="4008" y="2323"/>
              <a:ext cx="240" cy="417"/>
              <a:chOff x="2376" y="1644"/>
              <a:chExt cx="240" cy="456"/>
            </a:xfrm>
          </p:grpSpPr>
          <p:sp>
            <p:nvSpPr>
              <p:cNvPr id="23674" name="Line 36"/>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3675" name="Line 37"/>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3676" name="Line 38"/>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3580" name="Rectangle 39"/>
            <p:cNvSpPr/>
            <p:nvPr/>
          </p:nvSpPr>
          <p:spPr>
            <a:xfrm>
              <a:off x="3660" y="1851"/>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81" name="Line 40"/>
            <p:cNvSpPr/>
            <p:nvPr/>
          </p:nvSpPr>
          <p:spPr>
            <a:xfrm>
              <a:off x="3720" y="1731"/>
              <a:ext cx="0" cy="120"/>
            </a:xfrm>
            <a:prstGeom prst="line">
              <a:avLst/>
            </a:prstGeom>
            <a:ln w="38100" cap="flat" cmpd="sng">
              <a:solidFill>
                <a:schemeClr val="tx1"/>
              </a:solidFill>
              <a:prstDash val="solid"/>
              <a:headEnd type="none" w="med" len="med"/>
              <a:tailEnd type="none" w="sm" len="lg"/>
            </a:ln>
          </p:spPr>
        </p:sp>
        <p:sp>
          <p:nvSpPr>
            <p:cNvPr id="23582" name="Line 41"/>
            <p:cNvSpPr/>
            <p:nvPr/>
          </p:nvSpPr>
          <p:spPr>
            <a:xfrm>
              <a:off x="3714" y="2230"/>
              <a:ext cx="0" cy="88"/>
            </a:xfrm>
            <a:prstGeom prst="line">
              <a:avLst/>
            </a:prstGeom>
            <a:ln w="38100" cap="flat" cmpd="sng">
              <a:solidFill>
                <a:schemeClr val="tx1"/>
              </a:solidFill>
              <a:prstDash val="solid"/>
              <a:headEnd type="none" w="med" len="med"/>
              <a:tailEnd type="none" w="sm" len="lg"/>
            </a:ln>
          </p:spPr>
        </p:sp>
        <p:sp>
          <p:nvSpPr>
            <p:cNvPr id="23583" name="Line 42"/>
            <p:cNvSpPr/>
            <p:nvPr/>
          </p:nvSpPr>
          <p:spPr>
            <a:xfrm>
              <a:off x="3594" y="2312"/>
              <a:ext cx="240" cy="0"/>
            </a:xfrm>
            <a:prstGeom prst="line">
              <a:avLst/>
            </a:prstGeom>
            <a:ln w="38100" cap="flat" cmpd="sng">
              <a:solidFill>
                <a:schemeClr val="tx1"/>
              </a:solidFill>
              <a:prstDash val="solid"/>
              <a:headEnd type="none" w="med" len="med"/>
              <a:tailEnd type="none" w="sm" len="lg"/>
            </a:ln>
          </p:spPr>
        </p:sp>
        <p:sp>
          <p:nvSpPr>
            <p:cNvPr id="23584" name="Line 43"/>
            <p:cNvSpPr/>
            <p:nvPr/>
          </p:nvSpPr>
          <p:spPr>
            <a:xfrm>
              <a:off x="2437" y="1934"/>
              <a:ext cx="0" cy="768"/>
            </a:xfrm>
            <a:prstGeom prst="line">
              <a:avLst/>
            </a:prstGeom>
            <a:ln w="38100" cap="flat" cmpd="sng">
              <a:solidFill>
                <a:schemeClr val="tx1"/>
              </a:solidFill>
              <a:prstDash val="solid"/>
              <a:headEnd type="none" w="med" len="med"/>
              <a:tailEnd type="none" w="sm" len="lg"/>
            </a:ln>
          </p:spPr>
        </p:sp>
        <p:sp>
          <p:nvSpPr>
            <p:cNvPr id="23585" name="Line 44"/>
            <p:cNvSpPr/>
            <p:nvPr/>
          </p:nvSpPr>
          <p:spPr>
            <a:xfrm flipH="1">
              <a:off x="2455" y="2522"/>
              <a:ext cx="1547" cy="0"/>
            </a:xfrm>
            <a:prstGeom prst="line">
              <a:avLst/>
            </a:prstGeom>
            <a:ln w="38100" cap="flat" cmpd="sng">
              <a:solidFill>
                <a:schemeClr val="tx1"/>
              </a:solidFill>
              <a:prstDash val="solid"/>
              <a:headEnd type="none" w="med" len="med"/>
              <a:tailEnd type="none" w="sm" len="lg"/>
            </a:ln>
          </p:spPr>
        </p:sp>
        <p:sp>
          <p:nvSpPr>
            <p:cNvPr id="23586" name="Line 45"/>
            <p:cNvSpPr/>
            <p:nvPr/>
          </p:nvSpPr>
          <p:spPr>
            <a:xfrm>
              <a:off x="2437" y="3080"/>
              <a:ext cx="0" cy="258"/>
            </a:xfrm>
            <a:prstGeom prst="line">
              <a:avLst/>
            </a:prstGeom>
            <a:ln w="38100" cap="flat" cmpd="sng">
              <a:solidFill>
                <a:schemeClr val="tx1"/>
              </a:solidFill>
              <a:prstDash val="solid"/>
              <a:headEnd type="none" w="med" len="med"/>
              <a:tailEnd type="none" w="sm" len="lg"/>
            </a:ln>
          </p:spPr>
        </p:sp>
        <p:sp>
          <p:nvSpPr>
            <p:cNvPr id="23587" name="Line 46"/>
            <p:cNvSpPr/>
            <p:nvPr/>
          </p:nvSpPr>
          <p:spPr>
            <a:xfrm flipV="1">
              <a:off x="2422" y="3316"/>
              <a:ext cx="1849" cy="15"/>
            </a:xfrm>
            <a:prstGeom prst="line">
              <a:avLst/>
            </a:prstGeom>
            <a:ln w="38100" cap="flat" cmpd="sng">
              <a:solidFill>
                <a:schemeClr val="tx1"/>
              </a:solidFill>
              <a:prstDash val="solid"/>
              <a:headEnd type="none" w="med" len="med"/>
              <a:tailEnd type="none" w="sm" len="lg"/>
            </a:ln>
          </p:spPr>
        </p:sp>
        <p:sp>
          <p:nvSpPr>
            <p:cNvPr id="23588" name="Line 47"/>
            <p:cNvSpPr/>
            <p:nvPr/>
          </p:nvSpPr>
          <p:spPr>
            <a:xfrm>
              <a:off x="4228" y="1950"/>
              <a:ext cx="0" cy="390"/>
            </a:xfrm>
            <a:prstGeom prst="line">
              <a:avLst/>
            </a:prstGeom>
            <a:ln w="38100" cap="flat" cmpd="sng">
              <a:solidFill>
                <a:schemeClr val="tx1"/>
              </a:solidFill>
              <a:prstDash val="solid"/>
              <a:headEnd type="none" w="med" len="med"/>
              <a:tailEnd type="none" w="sm" len="lg"/>
            </a:ln>
          </p:spPr>
        </p:sp>
        <p:sp>
          <p:nvSpPr>
            <p:cNvPr id="23589" name="Line 48"/>
            <p:cNvSpPr/>
            <p:nvPr/>
          </p:nvSpPr>
          <p:spPr>
            <a:xfrm>
              <a:off x="4228" y="2729"/>
              <a:ext cx="0" cy="741"/>
            </a:xfrm>
            <a:prstGeom prst="line">
              <a:avLst/>
            </a:prstGeom>
            <a:ln w="38100" cap="flat" cmpd="sng">
              <a:solidFill>
                <a:schemeClr val="tx1"/>
              </a:solidFill>
              <a:prstDash val="solid"/>
              <a:headEnd type="none" w="med" len="med"/>
              <a:tailEnd type="none" w="sm" len="lg"/>
            </a:ln>
          </p:spPr>
        </p:sp>
        <p:sp>
          <p:nvSpPr>
            <p:cNvPr id="23590" name="Line 49"/>
            <p:cNvSpPr/>
            <p:nvPr/>
          </p:nvSpPr>
          <p:spPr>
            <a:xfrm>
              <a:off x="4098" y="3465"/>
              <a:ext cx="258" cy="0"/>
            </a:xfrm>
            <a:prstGeom prst="line">
              <a:avLst/>
            </a:prstGeom>
            <a:ln w="38100" cap="flat" cmpd="sng">
              <a:solidFill>
                <a:schemeClr val="tx1"/>
              </a:solidFill>
              <a:prstDash val="solid"/>
              <a:headEnd type="none" w="med" len="med"/>
              <a:tailEnd type="none" w="sm" len="lg"/>
            </a:ln>
          </p:spPr>
        </p:sp>
        <p:sp>
          <p:nvSpPr>
            <p:cNvPr id="23591" name="Line 50"/>
            <p:cNvSpPr/>
            <p:nvPr/>
          </p:nvSpPr>
          <p:spPr>
            <a:xfrm>
              <a:off x="4228" y="2115"/>
              <a:ext cx="600" cy="0"/>
            </a:xfrm>
            <a:prstGeom prst="line">
              <a:avLst/>
            </a:prstGeom>
            <a:ln w="38100" cap="flat" cmpd="sng">
              <a:solidFill>
                <a:schemeClr val="tx1"/>
              </a:solidFill>
              <a:prstDash val="solid"/>
              <a:headEnd type="none" w="med" len="med"/>
              <a:tailEnd type="none" w="sm" len="lg"/>
            </a:ln>
          </p:spPr>
        </p:sp>
        <p:sp>
          <p:nvSpPr>
            <p:cNvPr id="23592" name="Line 51"/>
            <p:cNvSpPr/>
            <p:nvPr/>
          </p:nvSpPr>
          <p:spPr>
            <a:xfrm flipH="1">
              <a:off x="1125" y="1731"/>
              <a:ext cx="0" cy="384"/>
            </a:xfrm>
            <a:prstGeom prst="line">
              <a:avLst/>
            </a:prstGeom>
            <a:ln w="38100" cap="flat" cmpd="sng">
              <a:solidFill>
                <a:schemeClr val="tx1"/>
              </a:solidFill>
              <a:prstDash val="solid"/>
              <a:headEnd type="none" w="med" len="med"/>
              <a:tailEnd type="none" w="sm" len="lg"/>
            </a:ln>
          </p:spPr>
        </p:sp>
        <p:sp>
          <p:nvSpPr>
            <p:cNvPr id="23593" name="Line 52"/>
            <p:cNvSpPr/>
            <p:nvPr/>
          </p:nvSpPr>
          <p:spPr>
            <a:xfrm flipH="1">
              <a:off x="481" y="2104"/>
              <a:ext cx="656" cy="0"/>
            </a:xfrm>
            <a:prstGeom prst="line">
              <a:avLst/>
            </a:prstGeom>
            <a:ln w="38100" cap="flat" cmpd="sng">
              <a:solidFill>
                <a:schemeClr val="tx1"/>
              </a:solidFill>
              <a:prstDash val="solid"/>
              <a:headEnd type="none" w="med" len="med"/>
              <a:tailEnd type="none" w="sm" len="lg"/>
            </a:ln>
          </p:spPr>
        </p:sp>
        <p:sp>
          <p:nvSpPr>
            <p:cNvPr id="23594" name="Oval 53"/>
            <p:cNvSpPr/>
            <p:nvPr/>
          </p:nvSpPr>
          <p:spPr>
            <a:xfrm>
              <a:off x="4824" y="502"/>
              <a:ext cx="120" cy="12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95" name="Oval 54"/>
            <p:cNvSpPr/>
            <p:nvPr/>
          </p:nvSpPr>
          <p:spPr>
            <a:xfrm>
              <a:off x="4824" y="2049"/>
              <a:ext cx="120" cy="1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96" name="Oval 55"/>
            <p:cNvSpPr/>
            <p:nvPr/>
          </p:nvSpPr>
          <p:spPr>
            <a:xfrm>
              <a:off x="355" y="2043"/>
              <a:ext cx="120" cy="1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597" name="Text Box 56"/>
            <p:cNvSpPr txBox="1"/>
            <p:nvPr/>
          </p:nvSpPr>
          <p:spPr>
            <a:xfrm>
              <a:off x="4968" y="392"/>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3598" name="Text Box 57"/>
            <p:cNvSpPr txBox="1"/>
            <p:nvPr/>
          </p:nvSpPr>
          <p:spPr>
            <a:xfrm>
              <a:off x="5016" y="1983"/>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3599" name="Text Box 58"/>
            <p:cNvSpPr txBox="1"/>
            <p:nvPr/>
          </p:nvSpPr>
          <p:spPr>
            <a:xfrm>
              <a:off x="4296" y="820"/>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23600" name="Text Box 59"/>
            <p:cNvSpPr txBox="1"/>
            <p:nvPr/>
          </p:nvSpPr>
          <p:spPr>
            <a:xfrm>
              <a:off x="2718" y="626"/>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22</a:t>
              </a:r>
              <a:endParaRPr lang="en-US" altLang="zh-CN" b="1" dirty="0">
                <a:latin typeface="Times New Roman" panose="02020603050405020304" pitchFamily="18" charset="0"/>
                <a:ea typeface="楷体_GB2312" pitchFamily="49" charset="-122"/>
              </a:endParaRPr>
            </a:p>
          </p:txBody>
        </p:sp>
        <p:sp>
          <p:nvSpPr>
            <p:cNvPr id="23601" name="Text Box 60"/>
            <p:cNvSpPr txBox="1"/>
            <p:nvPr/>
          </p:nvSpPr>
          <p:spPr>
            <a:xfrm>
              <a:off x="1411" y="838"/>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10</a:t>
              </a:r>
              <a:endParaRPr lang="en-US" altLang="zh-CN" b="1" dirty="0">
                <a:latin typeface="Times New Roman" panose="02020603050405020304" pitchFamily="18" charset="0"/>
                <a:ea typeface="楷体_GB2312" pitchFamily="49" charset="-122"/>
              </a:endParaRPr>
            </a:p>
          </p:txBody>
        </p:sp>
        <p:sp>
          <p:nvSpPr>
            <p:cNvPr id="23602" name="Text Box 62"/>
            <p:cNvSpPr txBox="1"/>
            <p:nvPr/>
          </p:nvSpPr>
          <p:spPr>
            <a:xfrm>
              <a:off x="2270" y="1541"/>
              <a:ext cx="48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20</a:t>
              </a:r>
              <a:endParaRPr lang="en-US" altLang="zh-CN" sz="2800" b="1" dirty="0">
                <a:latin typeface="Times New Roman" panose="02020603050405020304" pitchFamily="18" charset="0"/>
                <a:ea typeface="楷体_GB2312" pitchFamily="49" charset="-122"/>
              </a:endParaRPr>
            </a:p>
          </p:txBody>
        </p:sp>
        <p:sp>
          <p:nvSpPr>
            <p:cNvPr id="23603" name="Text Box 63"/>
            <p:cNvSpPr txBox="1"/>
            <p:nvPr/>
          </p:nvSpPr>
          <p:spPr>
            <a:xfrm>
              <a:off x="3276" y="1945"/>
              <a:ext cx="39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3604" name="Text Box 64"/>
            <p:cNvSpPr txBox="1"/>
            <p:nvPr/>
          </p:nvSpPr>
          <p:spPr>
            <a:xfrm>
              <a:off x="2714" y="2745"/>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31</a:t>
              </a:r>
              <a:endParaRPr lang="en-US" altLang="zh-CN" b="1" dirty="0">
                <a:latin typeface="Times New Roman" panose="02020603050405020304" pitchFamily="18" charset="0"/>
                <a:ea typeface="楷体_GB2312" pitchFamily="49" charset="-122"/>
              </a:endParaRPr>
            </a:p>
          </p:txBody>
        </p:sp>
        <p:sp>
          <p:nvSpPr>
            <p:cNvPr id="23605" name="Text Box 65"/>
            <p:cNvSpPr txBox="1"/>
            <p:nvPr/>
          </p:nvSpPr>
          <p:spPr>
            <a:xfrm>
              <a:off x="3612" y="1369"/>
              <a:ext cx="62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23606" name="Text Box 66"/>
            <p:cNvSpPr txBox="1"/>
            <p:nvPr/>
          </p:nvSpPr>
          <p:spPr>
            <a:xfrm>
              <a:off x="4260" y="1588"/>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23607" name="Text Box 67"/>
            <p:cNvSpPr txBox="1"/>
            <p:nvPr/>
          </p:nvSpPr>
          <p:spPr>
            <a:xfrm>
              <a:off x="1235" y="1589"/>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10</a:t>
              </a:r>
              <a:endParaRPr lang="en-US" altLang="zh-CN" b="1" dirty="0">
                <a:latin typeface="Times New Roman" panose="02020603050405020304" pitchFamily="18" charset="0"/>
                <a:ea typeface="楷体_GB2312" pitchFamily="49" charset="-122"/>
              </a:endParaRPr>
            </a:p>
          </p:txBody>
        </p:sp>
        <p:sp>
          <p:nvSpPr>
            <p:cNvPr id="23608" name="Text Box 68"/>
            <p:cNvSpPr txBox="1"/>
            <p:nvPr/>
          </p:nvSpPr>
          <p:spPr>
            <a:xfrm>
              <a:off x="4272" y="2389"/>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3609" name="Text Box 71"/>
            <p:cNvSpPr txBox="1"/>
            <p:nvPr/>
          </p:nvSpPr>
          <p:spPr>
            <a:xfrm>
              <a:off x="25" y="1962"/>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grpSp>
          <p:nvGrpSpPr>
            <p:cNvPr id="23611" name="Group 73"/>
            <p:cNvGrpSpPr/>
            <p:nvPr/>
          </p:nvGrpSpPr>
          <p:grpSpPr>
            <a:xfrm>
              <a:off x="2611" y="569"/>
              <a:ext cx="275" cy="2775"/>
              <a:chOff x="2507" y="699"/>
              <a:chExt cx="275" cy="2775"/>
            </a:xfrm>
          </p:grpSpPr>
          <p:grpSp>
            <p:nvGrpSpPr>
              <p:cNvPr id="23664" name="Group 74"/>
              <p:cNvGrpSpPr/>
              <p:nvPr/>
            </p:nvGrpSpPr>
            <p:grpSpPr>
              <a:xfrm flipH="1">
                <a:off x="2542" y="1669"/>
                <a:ext cx="240" cy="417"/>
                <a:chOff x="2376" y="1644"/>
                <a:chExt cx="240" cy="456"/>
              </a:xfrm>
            </p:grpSpPr>
            <p:sp>
              <p:nvSpPr>
                <p:cNvPr id="23671" name="Line 75"/>
                <p:cNvSpPr/>
                <p:nvPr/>
              </p:nvSpPr>
              <p:spPr>
                <a:xfrm>
                  <a:off x="2376" y="1692"/>
                  <a:ext cx="0" cy="336"/>
                </a:xfrm>
                <a:prstGeom prst="line">
                  <a:avLst/>
                </a:prstGeom>
                <a:ln w="57150" cap="flat" cmpd="sng">
                  <a:solidFill>
                    <a:srgbClr val="FF0000"/>
                  </a:solidFill>
                  <a:prstDash val="solid"/>
                  <a:headEnd type="none" w="med" len="med"/>
                  <a:tailEnd type="none" w="sm" len="lg"/>
                </a:ln>
              </p:spPr>
            </p:sp>
            <p:sp>
              <p:nvSpPr>
                <p:cNvPr id="23672" name="Line 76"/>
                <p:cNvSpPr/>
                <p:nvPr/>
              </p:nvSpPr>
              <p:spPr>
                <a:xfrm rot="-5400000" flipH="1">
                  <a:off x="2376" y="1860"/>
                  <a:ext cx="240" cy="240"/>
                </a:xfrm>
                <a:prstGeom prst="line">
                  <a:avLst/>
                </a:prstGeom>
                <a:ln w="38100" cap="flat" cmpd="sng">
                  <a:solidFill>
                    <a:srgbClr val="FF0000"/>
                  </a:solidFill>
                  <a:prstDash val="solid"/>
                  <a:headEnd type="none" w="med" len="med"/>
                  <a:tailEnd type="triangle" w="sm" len="lg"/>
                </a:ln>
              </p:spPr>
            </p:sp>
            <p:sp>
              <p:nvSpPr>
                <p:cNvPr id="23673" name="Line 77"/>
                <p:cNvSpPr/>
                <p:nvPr/>
              </p:nvSpPr>
              <p:spPr>
                <a:xfrm flipV="1">
                  <a:off x="2376" y="1644"/>
                  <a:ext cx="216" cy="211"/>
                </a:xfrm>
                <a:prstGeom prst="line">
                  <a:avLst/>
                </a:prstGeom>
                <a:ln w="38100" cap="flat" cmpd="sng">
                  <a:solidFill>
                    <a:srgbClr val="FF0000"/>
                  </a:solidFill>
                  <a:prstDash val="solid"/>
                  <a:headEnd type="none" w="med" len="med"/>
                  <a:tailEnd type="none" w="sm" len="lg"/>
                </a:ln>
              </p:spPr>
            </p:sp>
          </p:grpSp>
          <p:sp>
            <p:nvSpPr>
              <p:cNvPr id="23665" name="Line 78"/>
              <p:cNvSpPr/>
              <p:nvPr/>
            </p:nvSpPr>
            <p:spPr>
              <a:xfrm flipH="1" flipV="1">
                <a:off x="2567" y="1329"/>
                <a:ext cx="0" cy="340"/>
              </a:xfrm>
              <a:prstGeom prst="line">
                <a:avLst/>
              </a:prstGeom>
              <a:ln w="38100" cap="flat" cmpd="sng">
                <a:solidFill>
                  <a:srgbClr val="FF0000"/>
                </a:solidFill>
                <a:prstDash val="solid"/>
                <a:headEnd type="none" w="med" len="med"/>
                <a:tailEnd type="none" w="sm" len="lg"/>
              </a:ln>
            </p:spPr>
          </p:sp>
          <p:sp>
            <p:nvSpPr>
              <p:cNvPr id="23666" name="Rectangle 79"/>
              <p:cNvSpPr/>
              <p:nvPr/>
            </p:nvSpPr>
            <p:spPr>
              <a:xfrm flipH="1">
                <a:off x="2513" y="2838"/>
                <a:ext cx="120" cy="384"/>
              </a:xfrm>
              <a:prstGeom prst="rect">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67" name="Rectangle 80"/>
              <p:cNvSpPr/>
              <p:nvPr/>
            </p:nvSpPr>
            <p:spPr>
              <a:xfrm flipH="1">
                <a:off x="2507" y="945"/>
                <a:ext cx="120" cy="384"/>
              </a:xfrm>
              <a:prstGeom prst="rect">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68" name="Line 81"/>
              <p:cNvSpPr/>
              <p:nvPr/>
            </p:nvSpPr>
            <p:spPr>
              <a:xfrm flipH="1" flipV="1">
                <a:off x="2567" y="699"/>
                <a:ext cx="0" cy="246"/>
              </a:xfrm>
              <a:prstGeom prst="line">
                <a:avLst/>
              </a:prstGeom>
              <a:ln w="38100" cap="flat" cmpd="sng">
                <a:solidFill>
                  <a:srgbClr val="FF0000"/>
                </a:solidFill>
                <a:prstDash val="solid"/>
                <a:headEnd type="none" w="med" len="med"/>
                <a:tailEnd type="none" w="sm" len="lg"/>
              </a:ln>
            </p:spPr>
          </p:sp>
          <p:sp>
            <p:nvSpPr>
              <p:cNvPr id="23669" name="Line 82"/>
              <p:cNvSpPr/>
              <p:nvPr/>
            </p:nvSpPr>
            <p:spPr>
              <a:xfrm flipH="1">
                <a:off x="2573" y="2070"/>
                <a:ext cx="0" cy="768"/>
              </a:xfrm>
              <a:prstGeom prst="line">
                <a:avLst/>
              </a:prstGeom>
              <a:ln w="38100" cap="flat" cmpd="sng">
                <a:solidFill>
                  <a:srgbClr val="FF0000"/>
                </a:solidFill>
                <a:prstDash val="solid"/>
                <a:headEnd type="none" w="med" len="med"/>
                <a:tailEnd type="none" w="sm" len="lg"/>
              </a:ln>
            </p:spPr>
          </p:sp>
          <p:sp>
            <p:nvSpPr>
              <p:cNvPr id="23670" name="Line 83"/>
              <p:cNvSpPr/>
              <p:nvPr/>
            </p:nvSpPr>
            <p:spPr>
              <a:xfrm flipH="1">
                <a:off x="2573" y="3216"/>
                <a:ext cx="0" cy="258"/>
              </a:xfrm>
              <a:prstGeom prst="line">
                <a:avLst/>
              </a:prstGeom>
              <a:ln w="38100" cap="flat" cmpd="sng">
                <a:solidFill>
                  <a:srgbClr val="FF0000"/>
                </a:solidFill>
                <a:prstDash val="solid"/>
                <a:headEnd type="none" w="med" len="med"/>
                <a:tailEnd type="none" w="sm" len="lg"/>
              </a:ln>
            </p:spPr>
          </p:sp>
        </p:grpSp>
        <p:sp>
          <p:nvSpPr>
            <p:cNvPr id="23612" name="Text Box 84"/>
            <p:cNvSpPr txBox="1"/>
            <p:nvPr/>
          </p:nvSpPr>
          <p:spPr>
            <a:xfrm flipH="1">
              <a:off x="2500" y="1500"/>
              <a:ext cx="5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21</a:t>
              </a:r>
              <a:endParaRPr lang="en-US" altLang="zh-CN" sz="2800" b="1" dirty="0">
                <a:latin typeface="Times New Roman" panose="02020603050405020304" pitchFamily="18" charset="0"/>
                <a:ea typeface="楷体_GB2312" pitchFamily="49" charset="-122"/>
              </a:endParaRPr>
            </a:p>
          </p:txBody>
        </p:sp>
        <p:sp>
          <p:nvSpPr>
            <p:cNvPr id="23613" name="Line 85"/>
            <p:cNvSpPr/>
            <p:nvPr/>
          </p:nvSpPr>
          <p:spPr>
            <a:xfrm>
              <a:off x="1606" y="1972"/>
              <a:ext cx="460" cy="0"/>
            </a:xfrm>
            <a:prstGeom prst="line">
              <a:avLst/>
            </a:prstGeom>
            <a:ln w="57150" cap="flat" cmpd="sng">
              <a:solidFill>
                <a:srgbClr val="FF0000"/>
              </a:solidFill>
              <a:prstDash val="solid"/>
              <a:headEnd type="none" w="med" len="med"/>
              <a:tailEnd type="none" w="sm" len="lg"/>
            </a:ln>
          </p:spPr>
        </p:sp>
        <p:sp>
          <p:nvSpPr>
            <p:cNvPr id="23614" name="Line 86"/>
            <p:cNvSpPr/>
            <p:nvPr/>
          </p:nvSpPr>
          <p:spPr>
            <a:xfrm flipH="1" flipV="1">
              <a:off x="1842" y="1196"/>
              <a:ext cx="8" cy="776"/>
            </a:xfrm>
            <a:prstGeom prst="line">
              <a:avLst/>
            </a:prstGeom>
            <a:ln w="38100" cap="flat" cmpd="sng">
              <a:solidFill>
                <a:schemeClr val="tx1"/>
              </a:solidFill>
              <a:prstDash val="solid"/>
              <a:headEnd type="none" w="med" len="med"/>
              <a:tailEnd type="none" w="sm" len="lg"/>
            </a:ln>
          </p:spPr>
        </p:sp>
        <p:sp>
          <p:nvSpPr>
            <p:cNvPr id="23615" name="Line 87"/>
            <p:cNvSpPr/>
            <p:nvPr/>
          </p:nvSpPr>
          <p:spPr>
            <a:xfrm flipH="1">
              <a:off x="1598" y="1972"/>
              <a:ext cx="240" cy="220"/>
            </a:xfrm>
            <a:prstGeom prst="line">
              <a:avLst/>
            </a:prstGeom>
            <a:ln w="38100" cap="flat" cmpd="sng">
              <a:solidFill>
                <a:srgbClr val="FF0000"/>
              </a:solidFill>
              <a:prstDash val="solid"/>
              <a:headEnd type="none" w="med" len="med"/>
              <a:tailEnd type="triangle" w="sm" len="lg"/>
            </a:ln>
          </p:spPr>
        </p:sp>
        <p:sp>
          <p:nvSpPr>
            <p:cNvPr id="23616" name="Line 88"/>
            <p:cNvSpPr/>
            <p:nvPr/>
          </p:nvSpPr>
          <p:spPr>
            <a:xfrm>
              <a:off x="1850" y="1972"/>
              <a:ext cx="312" cy="204"/>
            </a:xfrm>
            <a:prstGeom prst="line">
              <a:avLst/>
            </a:prstGeom>
            <a:ln w="38100" cap="flat" cmpd="sng">
              <a:solidFill>
                <a:srgbClr val="FF0000"/>
              </a:solidFill>
              <a:prstDash val="solid"/>
              <a:headEnd type="none" w="med" len="med"/>
              <a:tailEnd type="none" w="sm" len="lg"/>
            </a:ln>
          </p:spPr>
        </p:sp>
        <p:sp>
          <p:nvSpPr>
            <p:cNvPr id="23617" name="Rectangle 89"/>
            <p:cNvSpPr/>
            <p:nvPr/>
          </p:nvSpPr>
          <p:spPr>
            <a:xfrm>
              <a:off x="1780" y="807"/>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18" name="Line 90"/>
            <p:cNvSpPr/>
            <p:nvPr/>
          </p:nvSpPr>
          <p:spPr>
            <a:xfrm>
              <a:off x="1850" y="1237"/>
              <a:ext cx="0" cy="0"/>
            </a:xfrm>
            <a:prstGeom prst="line">
              <a:avLst/>
            </a:prstGeom>
            <a:ln w="38100" cap="flat" cmpd="sng">
              <a:solidFill>
                <a:schemeClr val="tx1"/>
              </a:solidFill>
              <a:prstDash val="solid"/>
              <a:headEnd type="none" w="med" len="med"/>
              <a:tailEnd type="none" w="sm" len="lg"/>
            </a:ln>
          </p:spPr>
        </p:sp>
        <p:sp>
          <p:nvSpPr>
            <p:cNvPr id="23619" name="Line 91"/>
            <p:cNvSpPr/>
            <p:nvPr/>
          </p:nvSpPr>
          <p:spPr>
            <a:xfrm flipV="1">
              <a:off x="1840" y="568"/>
              <a:ext cx="0" cy="224"/>
            </a:xfrm>
            <a:prstGeom prst="line">
              <a:avLst/>
            </a:prstGeom>
            <a:ln w="38100" cap="flat" cmpd="sng">
              <a:solidFill>
                <a:schemeClr val="tx1"/>
              </a:solidFill>
              <a:prstDash val="solid"/>
              <a:headEnd type="none" w="med" len="med"/>
              <a:tailEnd type="none" w="sm" len="lg"/>
            </a:ln>
          </p:spPr>
        </p:sp>
        <p:sp>
          <p:nvSpPr>
            <p:cNvPr id="23620" name="Line 92"/>
            <p:cNvSpPr/>
            <p:nvPr/>
          </p:nvSpPr>
          <p:spPr>
            <a:xfrm>
              <a:off x="1850" y="1013"/>
              <a:ext cx="0" cy="0"/>
            </a:xfrm>
            <a:prstGeom prst="line">
              <a:avLst/>
            </a:prstGeom>
            <a:ln w="38100" cap="flat" cmpd="sng">
              <a:solidFill>
                <a:schemeClr val="tx1"/>
              </a:solidFill>
              <a:prstDash val="solid"/>
              <a:headEnd type="none" w="med" len="med"/>
              <a:tailEnd type="none" w="sm" len="lg"/>
            </a:ln>
          </p:spPr>
        </p:sp>
        <p:sp>
          <p:nvSpPr>
            <p:cNvPr id="23621" name="Line 93"/>
            <p:cNvSpPr/>
            <p:nvPr/>
          </p:nvSpPr>
          <p:spPr>
            <a:xfrm flipH="1">
              <a:off x="1610" y="2181"/>
              <a:ext cx="0" cy="384"/>
            </a:xfrm>
            <a:prstGeom prst="line">
              <a:avLst/>
            </a:prstGeom>
            <a:ln w="38100" cap="flat" cmpd="sng">
              <a:solidFill>
                <a:srgbClr val="FF0000"/>
              </a:solidFill>
              <a:prstDash val="solid"/>
              <a:headEnd type="none" w="med" len="med"/>
              <a:tailEnd type="none" w="sm" len="lg"/>
            </a:ln>
          </p:spPr>
        </p:sp>
        <p:sp>
          <p:nvSpPr>
            <p:cNvPr id="23622" name="Line 94"/>
            <p:cNvSpPr/>
            <p:nvPr/>
          </p:nvSpPr>
          <p:spPr>
            <a:xfrm flipH="1">
              <a:off x="451" y="2554"/>
              <a:ext cx="1171" cy="1"/>
            </a:xfrm>
            <a:prstGeom prst="line">
              <a:avLst/>
            </a:prstGeom>
            <a:ln w="38100" cap="flat" cmpd="sng">
              <a:solidFill>
                <a:srgbClr val="FF0000"/>
              </a:solidFill>
              <a:prstDash val="solid"/>
              <a:headEnd type="none" w="med" len="med"/>
              <a:tailEnd type="none" w="sm" len="lg"/>
            </a:ln>
          </p:spPr>
        </p:sp>
        <p:sp>
          <p:nvSpPr>
            <p:cNvPr id="23623" name="Oval 95"/>
            <p:cNvSpPr/>
            <p:nvPr/>
          </p:nvSpPr>
          <p:spPr>
            <a:xfrm>
              <a:off x="354" y="2493"/>
              <a:ext cx="120" cy="121"/>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24" name="Text Box 96"/>
            <p:cNvSpPr txBox="1"/>
            <p:nvPr/>
          </p:nvSpPr>
          <p:spPr>
            <a:xfrm>
              <a:off x="1869" y="826"/>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11</a:t>
              </a:r>
              <a:endParaRPr lang="en-US" altLang="zh-CN" b="1" dirty="0">
                <a:latin typeface="Times New Roman" panose="02020603050405020304" pitchFamily="18" charset="0"/>
                <a:ea typeface="楷体_GB2312" pitchFamily="49" charset="-122"/>
              </a:endParaRPr>
            </a:p>
          </p:txBody>
        </p:sp>
        <p:sp>
          <p:nvSpPr>
            <p:cNvPr id="23625" name="Text Box 97"/>
            <p:cNvSpPr txBox="1"/>
            <p:nvPr/>
          </p:nvSpPr>
          <p:spPr>
            <a:xfrm>
              <a:off x="1686" y="2230"/>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11</a:t>
              </a:r>
              <a:endParaRPr lang="en-US" altLang="zh-CN" b="1" dirty="0">
                <a:latin typeface="Times New Roman" panose="02020603050405020304" pitchFamily="18" charset="0"/>
                <a:ea typeface="楷体_GB2312" pitchFamily="49" charset="-122"/>
              </a:endParaRPr>
            </a:p>
          </p:txBody>
        </p:sp>
        <p:sp>
          <p:nvSpPr>
            <p:cNvPr id="23626" name="Text Box 99"/>
            <p:cNvSpPr txBox="1"/>
            <p:nvPr/>
          </p:nvSpPr>
          <p:spPr>
            <a:xfrm>
              <a:off x="0" y="2412"/>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23627" name="Oval 100"/>
            <p:cNvSpPr/>
            <p:nvPr/>
          </p:nvSpPr>
          <p:spPr>
            <a:xfrm>
              <a:off x="2628" y="531"/>
              <a:ext cx="79" cy="70"/>
            </a:xfrm>
            <a:prstGeom prst="ellipse">
              <a:avLst/>
            </a:prstGeom>
            <a:solidFill>
              <a:schemeClr val="tx2"/>
            </a:solidFill>
            <a:ln w="12700" cap="flat" cmpd="sng">
              <a:solidFill>
                <a:srgbClr val="FF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28" name="Oval 101"/>
            <p:cNvSpPr/>
            <p:nvPr/>
          </p:nvSpPr>
          <p:spPr>
            <a:xfrm>
              <a:off x="2379" y="537"/>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29" name="Oval 102"/>
            <p:cNvSpPr/>
            <p:nvPr/>
          </p:nvSpPr>
          <p:spPr>
            <a:xfrm>
              <a:off x="1790" y="533"/>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30" name="Oval 103"/>
            <p:cNvSpPr/>
            <p:nvPr/>
          </p:nvSpPr>
          <p:spPr>
            <a:xfrm>
              <a:off x="4170" y="544"/>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31" name="Oval 104"/>
            <p:cNvSpPr/>
            <p:nvPr/>
          </p:nvSpPr>
          <p:spPr>
            <a:xfrm>
              <a:off x="2629" y="2487"/>
              <a:ext cx="79" cy="70"/>
            </a:xfrm>
            <a:prstGeom prst="ellipse">
              <a:avLst/>
            </a:prstGeom>
            <a:solidFill>
              <a:schemeClr val="tx2"/>
            </a:solidFill>
            <a:ln w="12700" cap="flat" cmpd="sng">
              <a:solidFill>
                <a:srgbClr val="FF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32" name="Oval 105"/>
            <p:cNvSpPr/>
            <p:nvPr/>
          </p:nvSpPr>
          <p:spPr>
            <a:xfrm>
              <a:off x="4188" y="3269"/>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33" name="Oval 106"/>
            <p:cNvSpPr/>
            <p:nvPr/>
          </p:nvSpPr>
          <p:spPr>
            <a:xfrm>
              <a:off x="2631" y="3292"/>
              <a:ext cx="79" cy="70"/>
            </a:xfrm>
            <a:prstGeom prst="ellipse">
              <a:avLst/>
            </a:prstGeom>
            <a:solidFill>
              <a:schemeClr val="tx2"/>
            </a:solidFill>
            <a:ln w="12700" cap="flat" cmpd="sng">
              <a:solidFill>
                <a:srgbClr val="FF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34" name="Line 112"/>
            <p:cNvSpPr/>
            <p:nvPr/>
          </p:nvSpPr>
          <p:spPr>
            <a:xfrm>
              <a:off x="2164" y="2173"/>
              <a:ext cx="883" cy="0"/>
            </a:xfrm>
            <a:prstGeom prst="line">
              <a:avLst/>
            </a:prstGeom>
            <a:ln w="12700" cap="flat" cmpd="sng">
              <a:solidFill>
                <a:srgbClr val="0000FF"/>
              </a:solidFill>
              <a:prstDash val="solid"/>
              <a:headEnd type="none" w="med" len="med"/>
              <a:tailEnd type="none" w="med" len="med"/>
            </a:ln>
          </p:spPr>
        </p:sp>
        <p:sp>
          <p:nvSpPr>
            <p:cNvPr id="23635" name="Line 114"/>
            <p:cNvSpPr/>
            <p:nvPr/>
          </p:nvSpPr>
          <p:spPr>
            <a:xfrm>
              <a:off x="2897" y="1719"/>
              <a:ext cx="149" cy="0"/>
            </a:xfrm>
            <a:prstGeom prst="line">
              <a:avLst/>
            </a:prstGeom>
            <a:ln w="12700" cap="flat" cmpd="sng">
              <a:solidFill>
                <a:srgbClr val="FF0000"/>
              </a:solidFill>
              <a:prstDash val="solid"/>
              <a:headEnd type="none" w="med" len="med"/>
              <a:tailEnd type="none" w="med" len="med"/>
            </a:ln>
          </p:spPr>
        </p:sp>
        <p:sp>
          <p:nvSpPr>
            <p:cNvPr id="23636" name="Line 115"/>
            <p:cNvSpPr/>
            <p:nvPr/>
          </p:nvSpPr>
          <p:spPr>
            <a:xfrm>
              <a:off x="3055" y="1719"/>
              <a:ext cx="0" cy="445"/>
            </a:xfrm>
            <a:prstGeom prst="line">
              <a:avLst/>
            </a:prstGeom>
            <a:ln w="12700" cap="flat" cmpd="sng">
              <a:solidFill>
                <a:srgbClr val="FF0000"/>
              </a:solidFill>
              <a:prstDash val="solid"/>
              <a:headEnd type="none" w="med" len="med"/>
              <a:tailEnd type="none" w="med" len="med"/>
            </a:ln>
          </p:spPr>
        </p:sp>
        <p:sp>
          <p:nvSpPr>
            <p:cNvPr id="23637" name="Line 116"/>
            <p:cNvSpPr/>
            <p:nvPr/>
          </p:nvSpPr>
          <p:spPr>
            <a:xfrm>
              <a:off x="2164" y="2173"/>
              <a:ext cx="883" cy="0"/>
            </a:xfrm>
            <a:prstGeom prst="line">
              <a:avLst/>
            </a:prstGeom>
            <a:ln w="12700" cap="flat" cmpd="sng">
              <a:solidFill>
                <a:srgbClr val="0000FF"/>
              </a:solidFill>
              <a:prstDash val="solid"/>
              <a:headEnd type="none" w="med" len="med"/>
              <a:tailEnd type="none" w="med" len="med"/>
            </a:ln>
          </p:spPr>
        </p:sp>
        <p:sp>
          <p:nvSpPr>
            <p:cNvPr id="23638" name="Line 117"/>
            <p:cNvSpPr/>
            <p:nvPr/>
          </p:nvSpPr>
          <p:spPr>
            <a:xfrm>
              <a:off x="3055" y="1719"/>
              <a:ext cx="0" cy="445"/>
            </a:xfrm>
            <a:prstGeom prst="line">
              <a:avLst/>
            </a:prstGeom>
            <a:ln w="12700" cap="flat" cmpd="sng">
              <a:solidFill>
                <a:srgbClr val="FF0000"/>
              </a:solidFill>
              <a:prstDash val="solid"/>
              <a:headEnd type="none" w="med" len="med"/>
              <a:tailEnd type="none" w="med" len="med"/>
            </a:ln>
          </p:spPr>
        </p:sp>
        <p:grpSp>
          <p:nvGrpSpPr>
            <p:cNvPr id="23639" name="Group 121"/>
            <p:cNvGrpSpPr/>
            <p:nvPr/>
          </p:nvGrpSpPr>
          <p:grpSpPr>
            <a:xfrm>
              <a:off x="2164" y="1719"/>
              <a:ext cx="891" cy="454"/>
              <a:chOff x="2164" y="1719"/>
              <a:chExt cx="891" cy="454"/>
            </a:xfrm>
          </p:grpSpPr>
          <p:sp>
            <p:nvSpPr>
              <p:cNvPr id="23661" name="Line 118"/>
              <p:cNvSpPr/>
              <p:nvPr/>
            </p:nvSpPr>
            <p:spPr>
              <a:xfrm>
                <a:off x="2897" y="1719"/>
                <a:ext cx="149" cy="0"/>
              </a:xfrm>
              <a:prstGeom prst="line">
                <a:avLst/>
              </a:prstGeom>
              <a:ln w="38100" cap="flat" cmpd="sng">
                <a:solidFill>
                  <a:srgbClr val="FF0000"/>
                </a:solidFill>
                <a:prstDash val="solid"/>
                <a:headEnd type="none" w="med" len="med"/>
                <a:tailEnd type="none" w="med" len="med"/>
              </a:ln>
            </p:spPr>
          </p:sp>
          <p:sp>
            <p:nvSpPr>
              <p:cNvPr id="23662" name="Line 119"/>
              <p:cNvSpPr/>
              <p:nvPr/>
            </p:nvSpPr>
            <p:spPr>
              <a:xfrm>
                <a:off x="2164" y="2173"/>
                <a:ext cx="883" cy="0"/>
              </a:xfrm>
              <a:prstGeom prst="line">
                <a:avLst/>
              </a:prstGeom>
              <a:ln w="38100" cap="flat" cmpd="sng">
                <a:solidFill>
                  <a:srgbClr val="FF0000"/>
                </a:solidFill>
                <a:prstDash val="solid"/>
                <a:headEnd type="none" w="med" len="med"/>
                <a:tailEnd type="none" w="med" len="med"/>
              </a:ln>
            </p:spPr>
          </p:sp>
          <p:sp>
            <p:nvSpPr>
              <p:cNvPr id="23663" name="Line 120"/>
              <p:cNvSpPr/>
              <p:nvPr/>
            </p:nvSpPr>
            <p:spPr>
              <a:xfrm>
                <a:off x="3055" y="1719"/>
                <a:ext cx="0" cy="445"/>
              </a:xfrm>
              <a:prstGeom prst="line">
                <a:avLst/>
              </a:prstGeom>
              <a:ln w="38100" cap="flat" cmpd="sng">
                <a:solidFill>
                  <a:srgbClr val="FF0000"/>
                </a:solidFill>
                <a:prstDash val="solid"/>
                <a:headEnd type="none" w="med" len="med"/>
                <a:tailEnd type="none" w="med" len="med"/>
              </a:ln>
            </p:spPr>
          </p:sp>
        </p:grpSp>
        <p:sp>
          <p:nvSpPr>
            <p:cNvPr id="23640" name="Line 122"/>
            <p:cNvSpPr/>
            <p:nvPr/>
          </p:nvSpPr>
          <p:spPr>
            <a:xfrm>
              <a:off x="2435" y="1370"/>
              <a:ext cx="602" cy="0"/>
            </a:xfrm>
            <a:prstGeom prst="line">
              <a:avLst/>
            </a:prstGeom>
            <a:ln w="12700" cap="flat" cmpd="sng">
              <a:solidFill>
                <a:srgbClr val="0000FF"/>
              </a:solidFill>
              <a:prstDash val="solid"/>
              <a:headEnd type="none" w="med" len="med"/>
              <a:tailEnd type="none" w="med" len="med"/>
            </a:ln>
          </p:spPr>
        </p:sp>
        <p:sp>
          <p:nvSpPr>
            <p:cNvPr id="23641" name="Line 123"/>
            <p:cNvSpPr/>
            <p:nvPr/>
          </p:nvSpPr>
          <p:spPr>
            <a:xfrm>
              <a:off x="3037" y="1370"/>
              <a:ext cx="0" cy="149"/>
            </a:xfrm>
            <a:prstGeom prst="line">
              <a:avLst/>
            </a:prstGeom>
            <a:ln w="12700" cap="flat" cmpd="sng">
              <a:solidFill>
                <a:srgbClr val="FF0000"/>
              </a:solidFill>
              <a:prstDash val="solid"/>
              <a:headEnd type="none" w="med" len="med"/>
              <a:tailEnd type="none" w="med" len="med"/>
            </a:ln>
          </p:spPr>
        </p:sp>
        <p:sp>
          <p:nvSpPr>
            <p:cNvPr id="23642" name="Line 124"/>
            <p:cNvSpPr/>
            <p:nvPr/>
          </p:nvSpPr>
          <p:spPr>
            <a:xfrm>
              <a:off x="2435" y="1370"/>
              <a:ext cx="602" cy="0"/>
            </a:xfrm>
            <a:prstGeom prst="line">
              <a:avLst/>
            </a:prstGeom>
            <a:ln w="38100" cap="flat" cmpd="sng">
              <a:solidFill>
                <a:schemeClr val="tx1"/>
              </a:solidFill>
              <a:prstDash val="solid"/>
              <a:headEnd type="none" w="med" len="med"/>
              <a:tailEnd type="none" w="med" len="med"/>
            </a:ln>
          </p:spPr>
        </p:sp>
        <p:sp>
          <p:nvSpPr>
            <p:cNvPr id="23643" name="Line 125"/>
            <p:cNvSpPr/>
            <p:nvPr/>
          </p:nvSpPr>
          <p:spPr>
            <a:xfrm>
              <a:off x="3037" y="1370"/>
              <a:ext cx="0" cy="149"/>
            </a:xfrm>
            <a:prstGeom prst="line">
              <a:avLst/>
            </a:prstGeom>
            <a:ln w="38100" cap="flat" cmpd="sng">
              <a:solidFill>
                <a:schemeClr val="tx1"/>
              </a:solidFill>
              <a:prstDash val="solid"/>
              <a:headEnd type="none" w="med" len="med"/>
              <a:tailEnd type="none" w="med" len="med"/>
            </a:ln>
          </p:spPr>
        </p:sp>
        <p:sp>
          <p:nvSpPr>
            <p:cNvPr id="23644" name="Oval 126"/>
            <p:cNvSpPr/>
            <p:nvPr/>
          </p:nvSpPr>
          <p:spPr>
            <a:xfrm>
              <a:off x="2390" y="2483"/>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45" name="Oval 127"/>
            <p:cNvSpPr/>
            <p:nvPr/>
          </p:nvSpPr>
          <p:spPr>
            <a:xfrm>
              <a:off x="2623" y="1329"/>
              <a:ext cx="79" cy="70"/>
            </a:xfrm>
            <a:prstGeom prst="ellipse">
              <a:avLst/>
            </a:prstGeom>
            <a:solidFill>
              <a:schemeClr val="tx2"/>
            </a:solidFill>
            <a:ln w="12700" cap="flat" cmpd="sng">
              <a:solidFill>
                <a:srgbClr val="FF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46" name="Oval 128"/>
            <p:cNvSpPr/>
            <p:nvPr/>
          </p:nvSpPr>
          <p:spPr>
            <a:xfrm>
              <a:off x="2383" y="1325"/>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47" name="Oval 129"/>
            <p:cNvSpPr/>
            <p:nvPr/>
          </p:nvSpPr>
          <p:spPr>
            <a:xfrm>
              <a:off x="4174" y="1317"/>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48" name="Oval 130"/>
            <p:cNvSpPr/>
            <p:nvPr/>
          </p:nvSpPr>
          <p:spPr>
            <a:xfrm>
              <a:off x="3686" y="1702"/>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49" name="Oval 131"/>
            <p:cNvSpPr/>
            <p:nvPr/>
          </p:nvSpPr>
          <p:spPr>
            <a:xfrm>
              <a:off x="4184" y="2077"/>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50" name="Text Box 132"/>
            <p:cNvSpPr txBox="1"/>
            <p:nvPr/>
          </p:nvSpPr>
          <p:spPr>
            <a:xfrm>
              <a:off x="1982" y="623"/>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20</a:t>
              </a:r>
              <a:endParaRPr lang="en-US" altLang="zh-CN" b="1" dirty="0">
                <a:latin typeface="Times New Roman" panose="02020603050405020304" pitchFamily="18" charset="0"/>
                <a:ea typeface="楷体_GB2312" pitchFamily="49" charset="-122"/>
              </a:endParaRPr>
            </a:p>
          </p:txBody>
        </p:sp>
        <p:sp>
          <p:nvSpPr>
            <p:cNvPr id="23651" name="Text Box 133"/>
            <p:cNvSpPr txBox="1"/>
            <p:nvPr/>
          </p:nvSpPr>
          <p:spPr>
            <a:xfrm>
              <a:off x="1986" y="2732"/>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30</a:t>
              </a:r>
              <a:endParaRPr lang="en-US" altLang="zh-CN" b="1" dirty="0">
                <a:latin typeface="Times New Roman" panose="02020603050405020304" pitchFamily="18" charset="0"/>
                <a:ea typeface="楷体_GB2312" pitchFamily="49" charset="-122"/>
              </a:endParaRPr>
            </a:p>
          </p:txBody>
        </p:sp>
        <p:sp>
          <p:nvSpPr>
            <p:cNvPr id="23652" name="Line 169"/>
            <p:cNvSpPr/>
            <p:nvPr/>
          </p:nvSpPr>
          <p:spPr>
            <a:xfrm>
              <a:off x="1606" y="1972"/>
              <a:ext cx="460" cy="0"/>
            </a:xfrm>
            <a:prstGeom prst="line">
              <a:avLst/>
            </a:prstGeom>
            <a:ln w="57150" cap="flat" cmpd="sng">
              <a:solidFill>
                <a:srgbClr val="FF0000"/>
              </a:solidFill>
              <a:prstDash val="solid"/>
              <a:headEnd type="none" w="med" len="med"/>
              <a:tailEnd type="none" w="sm" len="lg"/>
            </a:ln>
          </p:spPr>
        </p:sp>
        <p:sp>
          <p:nvSpPr>
            <p:cNvPr id="23653" name="Line 170"/>
            <p:cNvSpPr/>
            <p:nvPr/>
          </p:nvSpPr>
          <p:spPr>
            <a:xfrm flipH="1">
              <a:off x="1610" y="2181"/>
              <a:ext cx="0" cy="384"/>
            </a:xfrm>
            <a:prstGeom prst="line">
              <a:avLst/>
            </a:prstGeom>
            <a:ln w="38100" cap="flat" cmpd="sng">
              <a:solidFill>
                <a:srgbClr val="FF0000"/>
              </a:solidFill>
              <a:prstDash val="solid"/>
              <a:headEnd type="none" w="med" len="med"/>
              <a:tailEnd type="none" w="sm" len="lg"/>
            </a:ln>
          </p:spPr>
        </p:sp>
        <p:sp>
          <p:nvSpPr>
            <p:cNvPr id="23654" name="Line 172"/>
            <p:cNvSpPr/>
            <p:nvPr/>
          </p:nvSpPr>
          <p:spPr>
            <a:xfrm>
              <a:off x="1606" y="1972"/>
              <a:ext cx="460" cy="0"/>
            </a:xfrm>
            <a:prstGeom prst="line">
              <a:avLst/>
            </a:prstGeom>
            <a:ln w="57150" cap="flat" cmpd="sng">
              <a:solidFill>
                <a:srgbClr val="FF0000"/>
              </a:solidFill>
              <a:prstDash val="solid"/>
              <a:headEnd type="none" w="med" len="med"/>
              <a:tailEnd type="none" w="sm" len="lg"/>
            </a:ln>
          </p:spPr>
        </p:sp>
        <p:sp>
          <p:nvSpPr>
            <p:cNvPr id="23655" name="Line 173"/>
            <p:cNvSpPr/>
            <p:nvPr/>
          </p:nvSpPr>
          <p:spPr>
            <a:xfrm flipH="1">
              <a:off x="1610" y="2181"/>
              <a:ext cx="0" cy="384"/>
            </a:xfrm>
            <a:prstGeom prst="line">
              <a:avLst/>
            </a:prstGeom>
            <a:ln w="38100" cap="flat" cmpd="sng">
              <a:solidFill>
                <a:srgbClr val="FF0000"/>
              </a:solidFill>
              <a:prstDash val="solid"/>
              <a:headEnd type="none" w="med" len="med"/>
              <a:tailEnd type="none" w="sm" len="lg"/>
            </a:ln>
          </p:spPr>
        </p:sp>
        <p:sp>
          <p:nvSpPr>
            <p:cNvPr id="23656" name="Line 178"/>
            <p:cNvSpPr/>
            <p:nvPr/>
          </p:nvSpPr>
          <p:spPr>
            <a:xfrm flipH="1" flipV="1">
              <a:off x="1842" y="1196"/>
              <a:ext cx="8" cy="776"/>
            </a:xfrm>
            <a:prstGeom prst="line">
              <a:avLst/>
            </a:prstGeom>
            <a:ln w="38100" cap="flat" cmpd="sng">
              <a:solidFill>
                <a:schemeClr val="tx1"/>
              </a:solidFill>
              <a:prstDash val="solid"/>
              <a:headEnd type="none" w="med" len="med"/>
              <a:tailEnd type="none" w="sm" len="lg"/>
            </a:ln>
          </p:spPr>
        </p:sp>
        <p:sp>
          <p:nvSpPr>
            <p:cNvPr id="23657" name="Rectangle 179"/>
            <p:cNvSpPr/>
            <p:nvPr/>
          </p:nvSpPr>
          <p:spPr>
            <a:xfrm>
              <a:off x="1780" y="807"/>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58" name="Line 180"/>
            <p:cNvSpPr/>
            <p:nvPr/>
          </p:nvSpPr>
          <p:spPr>
            <a:xfrm flipV="1">
              <a:off x="1840" y="568"/>
              <a:ext cx="0" cy="224"/>
            </a:xfrm>
            <a:prstGeom prst="line">
              <a:avLst/>
            </a:prstGeom>
            <a:ln w="38100" cap="flat" cmpd="sng">
              <a:solidFill>
                <a:srgbClr val="FF0000"/>
              </a:solidFill>
              <a:prstDash val="solid"/>
              <a:headEnd type="none" w="med" len="med"/>
              <a:tailEnd type="none" w="sm" len="lg"/>
            </a:ln>
          </p:spPr>
        </p:sp>
        <p:sp>
          <p:nvSpPr>
            <p:cNvPr id="23659" name="Line 181"/>
            <p:cNvSpPr/>
            <p:nvPr/>
          </p:nvSpPr>
          <p:spPr>
            <a:xfrm flipH="1" flipV="1">
              <a:off x="1842" y="1196"/>
              <a:ext cx="8" cy="776"/>
            </a:xfrm>
            <a:prstGeom prst="line">
              <a:avLst/>
            </a:prstGeom>
            <a:ln w="38100" cap="flat" cmpd="sng">
              <a:solidFill>
                <a:srgbClr val="FF0000"/>
              </a:solidFill>
              <a:prstDash val="solid"/>
              <a:headEnd type="none" w="med" len="med"/>
              <a:tailEnd type="none" w="sm" len="lg"/>
            </a:ln>
          </p:spPr>
        </p:sp>
        <p:sp>
          <p:nvSpPr>
            <p:cNvPr id="23660" name="Rectangle 182"/>
            <p:cNvSpPr/>
            <p:nvPr/>
          </p:nvSpPr>
          <p:spPr>
            <a:xfrm>
              <a:off x="1780" y="807"/>
              <a:ext cx="120" cy="385"/>
            </a:xfrm>
            <a:prstGeom prst="rect">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3610" name="Text Box 72"/>
            <p:cNvSpPr txBox="1"/>
            <p:nvPr/>
          </p:nvSpPr>
          <p:spPr>
            <a:xfrm>
              <a:off x="172" y="250"/>
              <a:ext cx="1810" cy="252"/>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ea typeface="楷体_GB2312" pitchFamily="49" charset="-122"/>
                </a:rPr>
                <a:t>TTL</a:t>
              </a:r>
              <a:r>
                <a:rPr lang="zh-CN" altLang="zh-CN" sz="2000" b="1" dirty="0">
                  <a:latin typeface="Times New Roman" panose="02020603050405020304" pitchFamily="18" charset="0"/>
                  <a:ea typeface="楷体_GB2312" pitchFamily="49" charset="-122"/>
                </a:rPr>
                <a:t>与非门</a:t>
              </a:r>
              <a:r>
                <a:rPr lang="en-US" altLang="zh-CN" sz="2000" b="1" dirty="0">
                  <a:latin typeface="Times New Roman" panose="02020603050405020304" pitchFamily="18" charset="0"/>
                  <a:ea typeface="楷体_GB2312" pitchFamily="49" charset="-122"/>
                </a:rPr>
                <a:t>—&gt;</a:t>
              </a:r>
              <a:r>
                <a:rPr lang="zh-CN" altLang="en-US" sz="2000" b="1" dirty="0">
                  <a:latin typeface="Times New Roman" panose="02020603050405020304" pitchFamily="18" charset="0"/>
                  <a:ea typeface="楷体_GB2312" pitchFamily="49" charset="-122"/>
                </a:rPr>
                <a:t>或非门：</a:t>
              </a:r>
              <a:endParaRPr lang="zh-CN" altLang="en-US" sz="2000" b="1" dirty="0">
                <a:latin typeface="Times New Roman" panose="02020603050405020304" pitchFamily="18" charset="0"/>
                <a:ea typeface="楷体_GB2312" pitchFamily="49" charset="-122"/>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2" name="Group 136"/>
          <p:cNvGrpSpPr/>
          <p:nvPr/>
        </p:nvGrpSpPr>
        <p:grpSpPr>
          <a:xfrm>
            <a:off x="152400" y="465138"/>
            <a:ext cx="8991600" cy="5043488"/>
            <a:chOff x="96" y="293"/>
            <a:chExt cx="5664" cy="3177"/>
          </a:xfrm>
        </p:grpSpPr>
        <p:sp>
          <p:nvSpPr>
            <p:cNvPr id="25603" name="Text Box 56"/>
            <p:cNvSpPr txBox="1"/>
            <p:nvPr/>
          </p:nvSpPr>
          <p:spPr>
            <a:xfrm>
              <a:off x="4968" y="392"/>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5604" name="Line 2"/>
            <p:cNvSpPr/>
            <p:nvPr/>
          </p:nvSpPr>
          <p:spPr>
            <a:xfrm>
              <a:off x="1043" y="1522"/>
              <a:ext cx="460" cy="0"/>
            </a:xfrm>
            <a:prstGeom prst="line">
              <a:avLst/>
            </a:prstGeom>
            <a:ln w="57150" cap="flat" cmpd="sng">
              <a:solidFill>
                <a:schemeClr val="tx1"/>
              </a:solidFill>
              <a:prstDash val="solid"/>
              <a:headEnd type="none" w="med" len="med"/>
              <a:tailEnd type="none" w="sm" len="lg"/>
            </a:ln>
          </p:spPr>
        </p:sp>
        <p:sp>
          <p:nvSpPr>
            <p:cNvPr id="25605" name="Line 3"/>
            <p:cNvSpPr/>
            <p:nvPr/>
          </p:nvSpPr>
          <p:spPr>
            <a:xfrm flipV="1">
              <a:off x="1287" y="1182"/>
              <a:ext cx="0" cy="340"/>
            </a:xfrm>
            <a:prstGeom prst="line">
              <a:avLst/>
            </a:prstGeom>
            <a:ln w="38100" cap="flat" cmpd="sng">
              <a:solidFill>
                <a:schemeClr val="tx1"/>
              </a:solidFill>
              <a:prstDash val="solid"/>
              <a:headEnd type="none" w="med" len="med"/>
              <a:tailEnd type="none" w="sm" len="lg"/>
            </a:ln>
          </p:spPr>
        </p:sp>
        <p:sp>
          <p:nvSpPr>
            <p:cNvPr id="25606" name="Line 4"/>
            <p:cNvSpPr/>
            <p:nvPr/>
          </p:nvSpPr>
          <p:spPr>
            <a:xfrm flipH="1">
              <a:off x="1035" y="1522"/>
              <a:ext cx="240" cy="220"/>
            </a:xfrm>
            <a:prstGeom prst="line">
              <a:avLst/>
            </a:prstGeom>
            <a:ln w="38100" cap="flat" cmpd="sng">
              <a:solidFill>
                <a:schemeClr val="tx1"/>
              </a:solidFill>
              <a:prstDash val="solid"/>
              <a:headEnd type="none" w="med" len="med"/>
              <a:tailEnd type="triangle" w="sm" len="lg"/>
            </a:ln>
          </p:spPr>
        </p:sp>
        <p:sp>
          <p:nvSpPr>
            <p:cNvPr id="25607" name="Line 5"/>
            <p:cNvSpPr/>
            <p:nvPr/>
          </p:nvSpPr>
          <p:spPr>
            <a:xfrm>
              <a:off x="1287" y="1522"/>
              <a:ext cx="312" cy="204"/>
            </a:xfrm>
            <a:prstGeom prst="line">
              <a:avLst/>
            </a:prstGeom>
            <a:ln w="38100" cap="flat" cmpd="sng">
              <a:solidFill>
                <a:schemeClr val="tx1"/>
              </a:solidFill>
              <a:prstDash val="solid"/>
              <a:headEnd type="none" w="med" len="med"/>
              <a:tailEnd type="none" w="sm" len="lg"/>
            </a:ln>
          </p:spPr>
        </p:sp>
        <p:sp>
          <p:nvSpPr>
            <p:cNvPr id="25608" name="Line 6"/>
            <p:cNvSpPr/>
            <p:nvPr/>
          </p:nvSpPr>
          <p:spPr>
            <a:xfrm>
              <a:off x="1575" y="1726"/>
              <a:ext cx="564" cy="0"/>
            </a:xfrm>
            <a:prstGeom prst="line">
              <a:avLst/>
            </a:prstGeom>
            <a:ln w="38100" cap="flat" cmpd="sng">
              <a:solidFill>
                <a:schemeClr val="tx1"/>
              </a:solidFill>
              <a:prstDash val="solid"/>
              <a:headEnd type="none" w="med" len="med"/>
              <a:tailEnd type="none" w="sm" len="lg"/>
            </a:ln>
          </p:spPr>
        </p:sp>
        <p:grpSp>
          <p:nvGrpSpPr>
            <p:cNvPr id="25609" name="Group 7"/>
            <p:cNvGrpSpPr/>
            <p:nvPr/>
          </p:nvGrpSpPr>
          <p:grpSpPr>
            <a:xfrm>
              <a:off x="2139" y="1533"/>
              <a:ext cx="240" cy="417"/>
              <a:chOff x="2376" y="1644"/>
              <a:chExt cx="240" cy="456"/>
            </a:xfrm>
          </p:grpSpPr>
          <p:sp>
            <p:nvSpPr>
              <p:cNvPr id="25713" name="Line 8"/>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5714" name="Line 9"/>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5715" name="Line 10"/>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25610" name="Group 11"/>
            <p:cNvGrpSpPr/>
            <p:nvPr/>
          </p:nvGrpSpPr>
          <p:grpSpPr>
            <a:xfrm>
              <a:off x="3426" y="1347"/>
              <a:ext cx="240" cy="417"/>
              <a:chOff x="2376" y="1644"/>
              <a:chExt cx="240" cy="456"/>
            </a:xfrm>
          </p:grpSpPr>
          <p:sp>
            <p:nvSpPr>
              <p:cNvPr id="25710" name="Line 1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5711" name="Line 1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5712" name="Line 1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5611" name="Line 15"/>
            <p:cNvSpPr/>
            <p:nvPr/>
          </p:nvSpPr>
          <p:spPr>
            <a:xfrm flipV="1">
              <a:off x="2353" y="1193"/>
              <a:ext cx="0" cy="340"/>
            </a:xfrm>
            <a:prstGeom prst="line">
              <a:avLst/>
            </a:prstGeom>
            <a:ln w="38100" cap="flat" cmpd="sng">
              <a:solidFill>
                <a:schemeClr val="tx1"/>
              </a:solidFill>
              <a:prstDash val="solid"/>
              <a:headEnd type="none" w="med" len="med"/>
              <a:tailEnd type="none" w="sm" len="lg"/>
            </a:ln>
          </p:spPr>
        </p:sp>
        <p:sp>
          <p:nvSpPr>
            <p:cNvPr id="25612" name="Rectangle 16"/>
            <p:cNvSpPr/>
            <p:nvPr/>
          </p:nvSpPr>
          <p:spPr>
            <a:xfrm>
              <a:off x="2299" y="2702"/>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13" name="Rectangle 17"/>
            <p:cNvSpPr/>
            <p:nvPr/>
          </p:nvSpPr>
          <p:spPr>
            <a:xfrm>
              <a:off x="1227" y="793"/>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14" name="Rectangle 18"/>
            <p:cNvSpPr/>
            <p:nvPr/>
          </p:nvSpPr>
          <p:spPr>
            <a:xfrm>
              <a:off x="2293" y="809"/>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15" name="Line 19"/>
            <p:cNvSpPr/>
            <p:nvPr/>
          </p:nvSpPr>
          <p:spPr>
            <a:xfrm>
              <a:off x="1287" y="787"/>
              <a:ext cx="0" cy="0"/>
            </a:xfrm>
            <a:prstGeom prst="line">
              <a:avLst/>
            </a:prstGeom>
            <a:ln w="38100" cap="flat" cmpd="sng">
              <a:solidFill>
                <a:schemeClr val="tx1"/>
              </a:solidFill>
              <a:prstDash val="solid"/>
              <a:headEnd type="none" w="med" len="med"/>
              <a:tailEnd type="none" w="sm" len="lg"/>
            </a:ln>
          </p:spPr>
        </p:sp>
        <p:sp>
          <p:nvSpPr>
            <p:cNvPr id="25616" name="Line 20"/>
            <p:cNvSpPr/>
            <p:nvPr/>
          </p:nvSpPr>
          <p:spPr>
            <a:xfrm flipV="1">
              <a:off x="1287" y="563"/>
              <a:ext cx="0" cy="224"/>
            </a:xfrm>
            <a:prstGeom prst="line">
              <a:avLst/>
            </a:prstGeom>
            <a:ln w="38100" cap="flat" cmpd="sng">
              <a:solidFill>
                <a:schemeClr val="tx1"/>
              </a:solidFill>
              <a:prstDash val="solid"/>
              <a:headEnd type="none" w="med" len="med"/>
              <a:tailEnd type="none" w="sm" len="lg"/>
            </a:ln>
          </p:spPr>
        </p:sp>
        <p:sp>
          <p:nvSpPr>
            <p:cNvPr id="25617" name="Line 21"/>
            <p:cNvSpPr/>
            <p:nvPr/>
          </p:nvSpPr>
          <p:spPr>
            <a:xfrm flipV="1">
              <a:off x="2353" y="563"/>
              <a:ext cx="0" cy="246"/>
            </a:xfrm>
            <a:prstGeom prst="line">
              <a:avLst/>
            </a:prstGeom>
            <a:ln w="38100" cap="flat" cmpd="sng">
              <a:solidFill>
                <a:schemeClr val="tx1"/>
              </a:solidFill>
              <a:prstDash val="solid"/>
              <a:headEnd type="none" w="med" len="med"/>
              <a:tailEnd type="none" w="sm" len="lg"/>
            </a:ln>
          </p:spPr>
        </p:sp>
        <p:sp>
          <p:nvSpPr>
            <p:cNvPr id="25618" name="Line 22"/>
            <p:cNvSpPr/>
            <p:nvPr/>
          </p:nvSpPr>
          <p:spPr>
            <a:xfrm>
              <a:off x="1287" y="563"/>
              <a:ext cx="0" cy="0"/>
            </a:xfrm>
            <a:prstGeom prst="line">
              <a:avLst/>
            </a:prstGeom>
            <a:ln w="38100" cap="flat" cmpd="sng">
              <a:solidFill>
                <a:schemeClr val="tx1"/>
              </a:solidFill>
              <a:prstDash val="solid"/>
              <a:headEnd type="none" w="med" len="med"/>
              <a:tailEnd type="none" w="sm" len="lg"/>
            </a:ln>
          </p:spPr>
        </p:sp>
        <p:sp>
          <p:nvSpPr>
            <p:cNvPr id="25619" name="Line 23"/>
            <p:cNvSpPr/>
            <p:nvPr/>
          </p:nvSpPr>
          <p:spPr>
            <a:xfrm>
              <a:off x="1290" y="568"/>
              <a:ext cx="3462" cy="0"/>
            </a:xfrm>
            <a:prstGeom prst="line">
              <a:avLst/>
            </a:prstGeom>
            <a:ln w="38100" cap="flat" cmpd="sng">
              <a:solidFill>
                <a:schemeClr val="tx1"/>
              </a:solidFill>
              <a:prstDash val="solid"/>
              <a:headEnd type="none" w="med" len="med"/>
              <a:tailEnd type="none" w="sm" len="lg"/>
            </a:ln>
          </p:spPr>
        </p:sp>
        <p:sp>
          <p:nvSpPr>
            <p:cNvPr id="25620" name="Line 24"/>
            <p:cNvSpPr/>
            <p:nvPr/>
          </p:nvSpPr>
          <p:spPr>
            <a:xfrm flipH="1">
              <a:off x="2955" y="1533"/>
              <a:ext cx="470" cy="0"/>
            </a:xfrm>
            <a:prstGeom prst="line">
              <a:avLst/>
            </a:prstGeom>
            <a:ln w="38100" cap="flat" cmpd="sng">
              <a:solidFill>
                <a:schemeClr val="tx1"/>
              </a:solidFill>
              <a:prstDash val="solid"/>
              <a:headEnd type="none" w="med" len="med"/>
              <a:tailEnd type="none" w="sm" len="lg"/>
            </a:ln>
          </p:spPr>
        </p:sp>
        <p:grpSp>
          <p:nvGrpSpPr>
            <p:cNvPr id="25621" name="Group 25"/>
            <p:cNvGrpSpPr/>
            <p:nvPr/>
          </p:nvGrpSpPr>
          <p:grpSpPr>
            <a:xfrm>
              <a:off x="3930" y="1544"/>
              <a:ext cx="240" cy="417"/>
              <a:chOff x="2376" y="1644"/>
              <a:chExt cx="240" cy="456"/>
            </a:xfrm>
          </p:grpSpPr>
          <p:sp>
            <p:nvSpPr>
              <p:cNvPr id="25707" name="Line 26"/>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5708" name="Line 27"/>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5709" name="Line 28"/>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5622" name="Line 29"/>
            <p:cNvSpPr/>
            <p:nvPr/>
          </p:nvSpPr>
          <p:spPr>
            <a:xfrm>
              <a:off x="3630" y="1742"/>
              <a:ext cx="300" cy="0"/>
            </a:xfrm>
            <a:prstGeom prst="line">
              <a:avLst/>
            </a:prstGeom>
            <a:ln w="38100" cap="flat" cmpd="sng">
              <a:solidFill>
                <a:schemeClr val="tx1"/>
              </a:solidFill>
              <a:prstDash val="solid"/>
              <a:headEnd type="none" w="med" len="med"/>
              <a:tailEnd type="none" w="sm" len="lg"/>
            </a:ln>
          </p:spPr>
        </p:sp>
        <p:sp>
          <p:nvSpPr>
            <p:cNvPr id="25623" name="Line 30"/>
            <p:cNvSpPr/>
            <p:nvPr/>
          </p:nvSpPr>
          <p:spPr>
            <a:xfrm>
              <a:off x="3630" y="1353"/>
              <a:ext cx="502" cy="0"/>
            </a:xfrm>
            <a:prstGeom prst="line">
              <a:avLst/>
            </a:prstGeom>
            <a:ln w="38100" cap="flat" cmpd="sng">
              <a:solidFill>
                <a:schemeClr val="tx1"/>
              </a:solidFill>
              <a:prstDash val="solid"/>
              <a:headEnd type="none" w="med" len="med"/>
              <a:tailEnd type="none" w="sm" len="lg"/>
            </a:ln>
          </p:spPr>
        </p:sp>
        <p:sp>
          <p:nvSpPr>
            <p:cNvPr id="25624" name="Line 31"/>
            <p:cNvSpPr/>
            <p:nvPr/>
          </p:nvSpPr>
          <p:spPr>
            <a:xfrm flipV="1">
              <a:off x="4132" y="1353"/>
              <a:ext cx="0" cy="213"/>
            </a:xfrm>
            <a:prstGeom prst="line">
              <a:avLst/>
            </a:prstGeom>
            <a:ln w="38100" cap="flat" cmpd="sng">
              <a:solidFill>
                <a:schemeClr val="tx1"/>
              </a:solidFill>
              <a:prstDash val="solid"/>
              <a:headEnd type="none" w="med" len="med"/>
              <a:tailEnd type="none" w="sm" len="lg"/>
            </a:ln>
          </p:spPr>
        </p:sp>
        <p:sp>
          <p:nvSpPr>
            <p:cNvPr id="25625" name="Rectangle 32"/>
            <p:cNvSpPr/>
            <p:nvPr/>
          </p:nvSpPr>
          <p:spPr>
            <a:xfrm>
              <a:off x="4072" y="815"/>
              <a:ext cx="120" cy="384"/>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26" name="Line 33"/>
            <p:cNvSpPr/>
            <p:nvPr/>
          </p:nvSpPr>
          <p:spPr>
            <a:xfrm flipV="1">
              <a:off x="4132" y="1199"/>
              <a:ext cx="0" cy="192"/>
            </a:xfrm>
            <a:prstGeom prst="line">
              <a:avLst/>
            </a:prstGeom>
            <a:ln w="38100" cap="flat" cmpd="sng">
              <a:solidFill>
                <a:schemeClr val="tx1"/>
              </a:solidFill>
              <a:prstDash val="solid"/>
              <a:headEnd type="none" w="med" len="med"/>
              <a:tailEnd type="none" w="sm" len="lg"/>
            </a:ln>
          </p:spPr>
        </p:sp>
        <p:sp>
          <p:nvSpPr>
            <p:cNvPr id="25627" name="Line 34"/>
            <p:cNvSpPr/>
            <p:nvPr/>
          </p:nvSpPr>
          <p:spPr>
            <a:xfrm flipV="1">
              <a:off x="4132" y="568"/>
              <a:ext cx="0" cy="252"/>
            </a:xfrm>
            <a:prstGeom prst="line">
              <a:avLst/>
            </a:prstGeom>
            <a:ln w="38100" cap="flat" cmpd="sng">
              <a:solidFill>
                <a:schemeClr val="tx1"/>
              </a:solidFill>
              <a:prstDash val="solid"/>
              <a:headEnd type="none" w="med" len="med"/>
              <a:tailEnd type="none" w="sm" len="lg"/>
            </a:ln>
          </p:spPr>
        </p:sp>
        <p:grpSp>
          <p:nvGrpSpPr>
            <p:cNvPr id="25628" name="Group 35"/>
            <p:cNvGrpSpPr/>
            <p:nvPr/>
          </p:nvGrpSpPr>
          <p:grpSpPr>
            <a:xfrm>
              <a:off x="3930" y="2323"/>
              <a:ext cx="240" cy="417"/>
              <a:chOff x="2376" y="1644"/>
              <a:chExt cx="240" cy="456"/>
            </a:xfrm>
          </p:grpSpPr>
          <p:sp>
            <p:nvSpPr>
              <p:cNvPr id="25704" name="Line 36"/>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5705" name="Line 37"/>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5706" name="Line 38"/>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5629" name="Rectangle 39"/>
            <p:cNvSpPr/>
            <p:nvPr/>
          </p:nvSpPr>
          <p:spPr>
            <a:xfrm>
              <a:off x="3582" y="1851"/>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30" name="Line 40"/>
            <p:cNvSpPr/>
            <p:nvPr/>
          </p:nvSpPr>
          <p:spPr>
            <a:xfrm>
              <a:off x="3642" y="1731"/>
              <a:ext cx="0" cy="120"/>
            </a:xfrm>
            <a:prstGeom prst="line">
              <a:avLst/>
            </a:prstGeom>
            <a:ln w="38100" cap="flat" cmpd="sng">
              <a:solidFill>
                <a:schemeClr val="tx1"/>
              </a:solidFill>
              <a:prstDash val="solid"/>
              <a:headEnd type="none" w="med" len="med"/>
              <a:tailEnd type="none" w="sm" len="lg"/>
            </a:ln>
          </p:spPr>
        </p:sp>
        <p:sp>
          <p:nvSpPr>
            <p:cNvPr id="25631" name="Line 41"/>
            <p:cNvSpPr/>
            <p:nvPr/>
          </p:nvSpPr>
          <p:spPr>
            <a:xfrm>
              <a:off x="3636" y="2230"/>
              <a:ext cx="0" cy="88"/>
            </a:xfrm>
            <a:prstGeom prst="line">
              <a:avLst/>
            </a:prstGeom>
            <a:ln w="38100" cap="flat" cmpd="sng">
              <a:solidFill>
                <a:schemeClr val="tx1"/>
              </a:solidFill>
              <a:prstDash val="solid"/>
              <a:headEnd type="none" w="med" len="med"/>
              <a:tailEnd type="none" w="sm" len="lg"/>
            </a:ln>
          </p:spPr>
        </p:sp>
        <p:sp>
          <p:nvSpPr>
            <p:cNvPr id="25632" name="Line 42"/>
            <p:cNvSpPr/>
            <p:nvPr/>
          </p:nvSpPr>
          <p:spPr>
            <a:xfrm>
              <a:off x="3516" y="2312"/>
              <a:ext cx="240" cy="0"/>
            </a:xfrm>
            <a:prstGeom prst="line">
              <a:avLst/>
            </a:prstGeom>
            <a:ln w="38100" cap="flat" cmpd="sng">
              <a:solidFill>
                <a:schemeClr val="tx1"/>
              </a:solidFill>
              <a:prstDash val="solid"/>
              <a:headEnd type="none" w="med" len="med"/>
              <a:tailEnd type="none" w="sm" len="lg"/>
            </a:ln>
          </p:spPr>
        </p:sp>
        <p:sp>
          <p:nvSpPr>
            <p:cNvPr id="25633" name="Line 43"/>
            <p:cNvSpPr/>
            <p:nvPr/>
          </p:nvSpPr>
          <p:spPr>
            <a:xfrm>
              <a:off x="2359" y="1934"/>
              <a:ext cx="0" cy="768"/>
            </a:xfrm>
            <a:prstGeom prst="line">
              <a:avLst/>
            </a:prstGeom>
            <a:ln w="38100" cap="flat" cmpd="sng">
              <a:solidFill>
                <a:schemeClr val="tx1"/>
              </a:solidFill>
              <a:prstDash val="solid"/>
              <a:headEnd type="none" w="med" len="med"/>
              <a:tailEnd type="none" w="sm" len="lg"/>
            </a:ln>
          </p:spPr>
        </p:sp>
        <p:sp>
          <p:nvSpPr>
            <p:cNvPr id="25634" name="Line 44"/>
            <p:cNvSpPr/>
            <p:nvPr/>
          </p:nvSpPr>
          <p:spPr>
            <a:xfrm flipH="1">
              <a:off x="2377" y="2522"/>
              <a:ext cx="1547" cy="0"/>
            </a:xfrm>
            <a:prstGeom prst="line">
              <a:avLst/>
            </a:prstGeom>
            <a:ln w="38100" cap="flat" cmpd="sng">
              <a:solidFill>
                <a:schemeClr val="tx1"/>
              </a:solidFill>
              <a:prstDash val="solid"/>
              <a:headEnd type="none" w="med" len="med"/>
              <a:tailEnd type="none" w="sm" len="lg"/>
            </a:ln>
          </p:spPr>
        </p:sp>
        <p:sp>
          <p:nvSpPr>
            <p:cNvPr id="25635" name="Line 45"/>
            <p:cNvSpPr/>
            <p:nvPr/>
          </p:nvSpPr>
          <p:spPr>
            <a:xfrm>
              <a:off x="2359" y="3080"/>
              <a:ext cx="0" cy="258"/>
            </a:xfrm>
            <a:prstGeom prst="line">
              <a:avLst/>
            </a:prstGeom>
            <a:ln w="38100" cap="flat" cmpd="sng">
              <a:solidFill>
                <a:schemeClr val="tx1"/>
              </a:solidFill>
              <a:prstDash val="solid"/>
              <a:headEnd type="none" w="med" len="med"/>
              <a:tailEnd type="none" w="sm" len="lg"/>
            </a:ln>
          </p:spPr>
        </p:sp>
        <p:sp>
          <p:nvSpPr>
            <p:cNvPr id="25636" name="Line 46"/>
            <p:cNvSpPr/>
            <p:nvPr/>
          </p:nvSpPr>
          <p:spPr>
            <a:xfrm flipV="1">
              <a:off x="2344" y="3316"/>
              <a:ext cx="1849" cy="15"/>
            </a:xfrm>
            <a:prstGeom prst="line">
              <a:avLst/>
            </a:prstGeom>
            <a:ln w="38100" cap="flat" cmpd="sng">
              <a:solidFill>
                <a:schemeClr val="tx1"/>
              </a:solidFill>
              <a:prstDash val="solid"/>
              <a:headEnd type="none" w="med" len="med"/>
              <a:tailEnd type="none" w="sm" len="lg"/>
            </a:ln>
          </p:spPr>
        </p:sp>
        <p:sp>
          <p:nvSpPr>
            <p:cNvPr id="25637" name="Line 47"/>
            <p:cNvSpPr/>
            <p:nvPr/>
          </p:nvSpPr>
          <p:spPr>
            <a:xfrm>
              <a:off x="4150" y="1950"/>
              <a:ext cx="0" cy="390"/>
            </a:xfrm>
            <a:prstGeom prst="line">
              <a:avLst/>
            </a:prstGeom>
            <a:ln w="38100" cap="flat" cmpd="sng">
              <a:solidFill>
                <a:schemeClr val="tx1"/>
              </a:solidFill>
              <a:prstDash val="solid"/>
              <a:headEnd type="none" w="med" len="med"/>
              <a:tailEnd type="none" w="sm" len="lg"/>
            </a:ln>
          </p:spPr>
        </p:sp>
        <p:sp>
          <p:nvSpPr>
            <p:cNvPr id="25638" name="Line 48"/>
            <p:cNvSpPr/>
            <p:nvPr/>
          </p:nvSpPr>
          <p:spPr>
            <a:xfrm>
              <a:off x="4150" y="2729"/>
              <a:ext cx="0" cy="741"/>
            </a:xfrm>
            <a:prstGeom prst="line">
              <a:avLst/>
            </a:prstGeom>
            <a:ln w="38100" cap="flat" cmpd="sng">
              <a:solidFill>
                <a:schemeClr val="tx1"/>
              </a:solidFill>
              <a:prstDash val="solid"/>
              <a:headEnd type="none" w="med" len="med"/>
              <a:tailEnd type="none" w="sm" len="lg"/>
            </a:ln>
          </p:spPr>
        </p:sp>
        <p:sp>
          <p:nvSpPr>
            <p:cNvPr id="25639" name="Line 49"/>
            <p:cNvSpPr/>
            <p:nvPr/>
          </p:nvSpPr>
          <p:spPr>
            <a:xfrm>
              <a:off x="4020" y="3465"/>
              <a:ext cx="258" cy="0"/>
            </a:xfrm>
            <a:prstGeom prst="line">
              <a:avLst/>
            </a:prstGeom>
            <a:ln w="38100" cap="flat" cmpd="sng">
              <a:solidFill>
                <a:schemeClr val="tx1"/>
              </a:solidFill>
              <a:prstDash val="solid"/>
              <a:headEnd type="none" w="med" len="med"/>
              <a:tailEnd type="none" w="sm" len="lg"/>
            </a:ln>
          </p:spPr>
        </p:sp>
        <p:sp>
          <p:nvSpPr>
            <p:cNvPr id="25640" name="Line 50"/>
            <p:cNvSpPr/>
            <p:nvPr/>
          </p:nvSpPr>
          <p:spPr>
            <a:xfrm>
              <a:off x="4150" y="2115"/>
              <a:ext cx="600" cy="0"/>
            </a:xfrm>
            <a:prstGeom prst="line">
              <a:avLst/>
            </a:prstGeom>
            <a:ln w="38100" cap="flat" cmpd="sng">
              <a:solidFill>
                <a:schemeClr val="tx1"/>
              </a:solidFill>
              <a:prstDash val="solid"/>
              <a:headEnd type="none" w="med" len="med"/>
              <a:tailEnd type="none" w="sm" len="lg"/>
            </a:ln>
          </p:spPr>
        </p:sp>
        <p:sp>
          <p:nvSpPr>
            <p:cNvPr id="25641" name="Line 51"/>
            <p:cNvSpPr/>
            <p:nvPr/>
          </p:nvSpPr>
          <p:spPr>
            <a:xfrm flipH="1">
              <a:off x="1047" y="1731"/>
              <a:ext cx="0" cy="384"/>
            </a:xfrm>
            <a:prstGeom prst="line">
              <a:avLst/>
            </a:prstGeom>
            <a:ln w="38100" cap="flat" cmpd="sng">
              <a:solidFill>
                <a:schemeClr val="tx1"/>
              </a:solidFill>
              <a:prstDash val="solid"/>
              <a:headEnd type="none" w="med" len="med"/>
              <a:tailEnd type="none" w="sm" len="lg"/>
            </a:ln>
          </p:spPr>
        </p:sp>
        <p:sp>
          <p:nvSpPr>
            <p:cNvPr id="25642" name="Line 52"/>
            <p:cNvSpPr/>
            <p:nvPr/>
          </p:nvSpPr>
          <p:spPr>
            <a:xfrm flipH="1">
              <a:off x="411" y="2104"/>
              <a:ext cx="656" cy="0"/>
            </a:xfrm>
            <a:prstGeom prst="line">
              <a:avLst/>
            </a:prstGeom>
            <a:ln w="38100" cap="flat" cmpd="sng">
              <a:solidFill>
                <a:schemeClr val="tx1"/>
              </a:solidFill>
              <a:prstDash val="solid"/>
              <a:headEnd type="none" w="med" len="med"/>
              <a:tailEnd type="none" w="sm" len="lg"/>
            </a:ln>
          </p:spPr>
        </p:sp>
        <p:sp>
          <p:nvSpPr>
            <p:cNvPr id="25643" name="Oval 53"/>
            <p:cNvSpPr/>
            <p:nvPr/>
          </p:nvSpPr>
          <p:spPr>
            <a:xfrm>
              <a:off x="4746" y="502"/>
              <a:ext cx="120" cy="12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44" name="Oval 54"/>
            <p:cNvSpPr/>
            <p:nvPr/>
          </p:nvSpPr>
          <p:spPr>
            <a:xfrm>
              <a:off x="4746" y="2049"/>
              <a:ext cx="120" cy="1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45" name="Text Box 57"/>
            <p:cNvSpPr txBox="1"/>
            <p:nvPr/>
          </p:nvSpPr>
          <p:spPr>
            <a:xfrm>
              <a:off x="4938" y="1983"/>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5646" name="Text Box 58"/>
            <p:cNvSpPr txBox="1"/>
            <p:nvPr/>
          </p:nvSpPr>
          <p:spPr>
            <a:xfrm>
              <a:off x="4218" y="820"/>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25647" name="Text Box 60"/>
            <p:cNvSpPr txBox="1"/>
            <p:nvPr/>
          </p:nvSpPr>
          <p:spPr>
            <a:xfrm>
              <a:off x="1333" y="838"/>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10</a:t>
              </a:r>
              <a:endParaRPr lang="en-US" altLang="zh-CN" b="1" dirty="0">
                <a:latin typeface="Times New Roman" panose="02020603050405020304" pitchFamily="18" charset="0"/>
                <a:ea typeface="楷体_GB2312" pitchFamily="49" charset="-122"/>
              </a:endParaRPr>
            </a:p>
          </p:txBody>
        </p:sp>
        <p:sp>
          <p:nvSpPr>
            <p:cNvPr id="25648" name="Text Box 61"/>
            <p:cNvSpPr txBox="1"/>
            <p:nvPr/>
          </p:nvSpPr>
          <p:spPr>
            <a:xfrm>
              <a:off x="1887" y="1271"/>
              <a:ext cx="48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20</a:t>
              </a:r>
              <a:endParaRPr lang="en-US" altLang="zh-CN" sz="2800" b="1" dirty="0">
                <a:latin typeface="Times New Roman" panose="02020603050405020304" pitchFamily="18" charset="0"/>
                <a:ea typeface="楷体_GB2312" pitchFamily="49" charset="-122"/>
              </a:endParaRPr>
            </a:p>
          </p:txBody>
        </p:sp>
        <p:sp>
          <p:nvSpPr>
            <p:cNvPr id="25649" name="Text Box 62"/>
            <p:cNvSpPr txBox="1"/>
            <p:nvPr/>
          </p:nvSpPr>
          <p:spPr>
            <a:xfrm>
              <a:off x="3198" y="1945"/>
              <a:ext cx="39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5650" name="Text Box 64"/>
            <p:cNvSpPr txBox="1"/>
            <p:nvPr/>
          </p:nvSpPr>
          <p:spPr>
            <a:xfrm>
              <a:off x="3534" y="1369"/>
              <a:ext cx="62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25651" name="Text Box 65"/>
            <p:cNvSpPr txBox="1"/>
            <p:nvPr/>
          </p:nvSpPr>
          <p:spPr>
            <a:xfrm>
              <a:off x="4182" y="1588"/>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25652" name="Text Box 66"/>
            <p:cNvSpPr txBox="1"/>
            <p:nvPr/>
          </p:nvSpPr>
          <p:spPr>
            <a:xfrm>
              <a:off x="1157" y="1589"/>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10</a:t>
              </a:r>
              <a:endParaRPr lang="en-US" altLang="zh-CN" b="1" dirty="0">
                <a:latin typeface="Times New Roman" panose="02020603050405020304" pitchFamily="18" charset="0"/>
                <a:ea typeface="楷体_GB2312" pitchFamily="49" charset="-122"/>
              </a:endParaRPr>
            </a:p>
          </p:txBody>
        </p:sp>
        <p:sp>
          <p:nvSpPr>
            <p:cNvPr id="25653" name="Text Box 67"/>
            <p:cNvSpPr txBox="1"/>
            <p:nvPr/>
          </p:nvSpPr>
          <p:spPr>
            <a:xfrm>
              <a:off x="4194" y="2389"/>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5654" name="Text Box 68"/>
            <p:cNvSpPr txBox="1"/>
            <p:nvPr/>
          </p:nvSpPr>
          <p:spPr>
            <a:xfrm>
              <a:off x="314" y="1282"/>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grpSp>
          <p:nvGrpSpPr>
            <p:cNvPr id="25656" name="Group 71"/>
            <p:cNvGrpSpPr/>
            <p:nvPr/>
          </p:nvGrpSpPr>
          <p:grpSpPr>
            <a:xfrm flipH="1">
              <a:off x="2343" y="1539"/>
              <a:ext cx="240" cy="417"/>
              <a:chOff x="2376" y="1644"/>
              <a:chExt cx="240" cy="456"/>
            </a:xfrm>
          </p:grpSpPr>
          <p:sp>
            <p:nvSpPr>
              <p:cNvPr id="25701" name="Line 72"/>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5702" name="Line 7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5703" name="Line 7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5657" name="Text Box 81"/>
            <p:cNvSpPr txBox="1"/>
            <p:nvPr/>
          </p:nvSpPr>
          <p:spPr>
            <a:xfrm flipH="1">
              <a:off x="3121" y="723"/>
              <a:ext cx="57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21</a:t>
              </a:r>
              <a:endParaRPr lang="en-US" altLang="zh-CN" sz="2800" b="1" dirty="0">
                <a:latin typeface="Times New Roman" panose="02020603050405020304" pitchFamily="18" charset="0"/>
                <a:ea typeface="楷体_GB2312" pitchFamily="49" charset="-122"/>
              </a:endParaRPr>
            </a:p>
          </p:txBody>
        </p:sp>
        <p:sp>
          <p:nvSpPr>
            <p:cNvPr id="25658" name="Line 82"/>
            <p:cNvSpPr/>
            <p:nvPr/>
          </p:nvSpPr>
          <p:spPr>
            <a:xfrm>
              <a:off x="1528" y="1972"/>
              <a:ext cx="460" cy="0"/>
            </a:xfrm>
            <a:prstGeom prst="line">
              <a:avLst/>
            </a:prstGeom>
            <a:ln w="57150" cap="flat" cmpd="sng">
              <a:solidFill>
                <a:schemeClr val="tx1"/>
              </a:solidFill>
              <a:prstDash val="solid"/>
              <a:headEnd type="none" w="med" len="med"/>
              <a:tailEnd type="none" w="sm" len="lg"/>
            </a:ln>
          </p:spPr>
        </p:sp>
        <p:sp>
          <p:nvSpPr>
            <p:cNvPr id="25659" name="Line 83"/>
            <p:cNvSpPr/>
            <p:nvPr/>
          </p:nvSpPr>
          <p:spPr>
            <a:xfrm flipH="1" flipV="1">
              <a:off x="1764" y="1196"/>
              <a:ext cx="8" cy="776"/>
            </a:xfrm>
            <a:prstGeom prst="line">
              <a:avLst/>
            </a:prstGeom>
            <a:ln w="38100" cap="flat" cmpd="sng">
              <a:solidFill>
                <a:schemeClr val="tx1"/>
              </a:solidFill>
              <a:prstDash val="solid"/>
              <a:headEnd type="none" w="med" len="med"/>
              <a:tailEnd type="none" w="sm" len="lg"/>
            </a:ln>
          </p:spPr>
        </p:sp>
        <p:sp>
          <p:nvSpPr>
            <p:cNvPr id="25660" name="Line 84"/>
            <p:cNvSpPr/>
            <p:nvPr/>
          </p:nvSpPr>
          <p:spPr>
            <a:xfrm flipH="1">
              <a:off x="1520" y="1972"/>
              <a:ext cx="240" cy="220"/>
            </a:xfrm>
            <a:prstGeom prst="line">
              <a:avLst/>
            </a:prstGeom>
            <a:ln w="38100" cap="flat" cmpd="sng">
              <a:solidFill>
                <a:schemeClr val="tx1"/>
              </a:solidFill>
              <a:prstDash val="solid"/>
              <a:headEnd type="none" w="med" len="med"/>
              <a:tailEnd type="triangle" w="sm" len="lg"/>
            </a:ln>
          </p:spPr>
        </p:sp>
        <p:sp>
          <p:nvSpPr>
            <p:cNvPr id="25661" name="Line 85"/>
            <p:cNvSpPr/>
            <p:nvPr/>
          </p:nvSpPr>
          <p:spPr>
            <a:xfrm>
              <a:off x="1772" y="1972"/>
              <a:ext cx="312" cy="204"/>
            </a:xfrm>
            <a:prstGeom prst="line">
              <a:avLst/>
            </a:prstGeom>
            <a:ln w="38100" cap="flat" cmpd="sng">
              <a:solidFill>
                <a:schemeClr val="tx1"/>
              </a:solidFill>
              <a:prstDash val="solid"/>
              <a:headEnd type="none" w="med" len="med"/>
              <a:tailEnd type="none" w="sm" len="lg"/>
            </a:ln>
          </p:spPr>
        </p:sp>
        <p:sp>
          <p:nvSpPr>
            <p:cNvPr id="25662" name="Rectangle 86"/>
            <p:cNvSpPr/>
            <p:nvPr/>
          </p:nvSpPr>
          <p:spPr>
            <a:xfrm>
              <a:off x="1702" y="807"/>
              <a:ext cx="120" cy="38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63" name="Line 87"/>
            <p:cNvSpPr/>
            <p:nvPr/>
          </p:nvSpPr>
          <p:spPr>
            <a:xfrm>
              <a:off x="1772" y="1237"/>
              <a:ext cx="0" cy="0"/>
            </a:xfrm>
            <a:prstGeom prst="line">
              <a:avLst/>
            </a:prstGeom>
            <a:ln w="38100" cap="flat" cmpd="sng">
              <a:solidFill>
                <a:schemeClr val="tx1"/>
              </a:solidFill>
              <a:prstDash val="solid"/>
              <a:headEnd type="none" w="med" len="med"/>
              <a:tailEnd type="none" w="sm" len="lg"/>
            </a:ln>
          </p:spPr>
        </p:sp>
        <p:sp>
          <p:nvSpPr>
            <p:cNvPr id="25664" name="Line 88"/>
            <p:cNvSpPr/>
            <p:nvPr/>
          </p:nvSpPr>
          <p:spPr>
            <a:xfrm flipV="1">
              <a:off x="1762" y="568"/>
              <a:ext cx="0" cy="224"/>
            </a:xfrm>
            <a:prstGeom prst="line">
              <a:avLst/>
            </a:prstGeom>
            <a:ln w="38100" cap="flat" cmpd="sng">
              <a:solidFill>
                <a:schemeClr val="tx1"/>
              </a:solidFill>
              <a:prstDash val="solid"/>
              <a:headEnd type="none" w="med" len="med"/>
              <a:tailEnd type="none" w="sm" len="lg"/>
            </a:ln>
          </p:spPr>
        </p:sp>
        <p:sp>
          <p:nvSpPr>
            <p:cNvPr id="25665" name="Line 89"/>
            <p:cNvSpPr/>
            <p:nvPr/>
          </p:nvSpPr>
          <p:spPr>
            <a:xfrm>
              <a:off x="1772" y="1013"/>
              <a:ext cx="0" cy="0"/>
            </a:xfrm>
            <a:prstGeom prst="line">
              <a:avLst/>
            </a:prstGeom>
            <a:ln w="38100" cap="flat" cmpd="sng">
              <a:solidFill>
                <a:schemeClr val="tx1"/>
              </a:solidFill>
              <a:prstDash val="solid"/>
              <a:headEnd type="none" w="med" len="med"/>
              <a:tailEnd type="none" w="sm" len="lg"/>
            </a:ln>
          </p:spPr>
        </p:sp>
        <p:sp>
          <p:nvSpPr>
            <p:cNvPr id="25666" name="Line 90"/>
            <p:cNvSpPr/>
            <p:nvPr/>
          </p:nvSpPr>
          <p:spPr>
            <a:xfrm flipH="1">
              <a:off x="1532" y="2181"/>
              <a:ext cx="0" cy="384"/>
            </a:xfrm>
            <a:prstGeom prst="line">
              <a:avLst/>
            </a:prstGeom>
            <a:ln w="38100" cap="flat" cmpd="sng">
              <a:solidFill>
                <a:schemeClr val="tx1"/>
              </a:solidFill>
              <a:prstDash val="solid"/>
              <a:headEnd type="none" w="med" len="med"/>
              <a:tailEnd type="none" w="sm" len="lg"/>
            </a:ln>
          </p:spPr>
        </p:sp>
        <p:sp>
          <p:nvSpPr>
            <p:cNvPr id="25667" name="Line 91"/>
            <p:cNvSpPr/>
            <p:nvPr/>
          </p:nvSpPr>
          <p:spPr>
            <a:xfrm flipH="1">
              <a:off x="373" y="2554"/>
              <a:ext cx="1171" cy="1"/>
            </a:xfrm>
            <a:prstGeom prst="line">
              <a:avLst/>
            </a:prstGeom>
            <a:ln w="38100" cap="flat" cmpd="sng">
              <a:solidFill>
                <a:schemeClr val="tx1"/>
              </a:solidFill>
              <a:prstDash val="solid"/>
              <a:headEnd type="none" w="med" len="med"/>
              <a:tailEnd type="none" w="sm" len="lg"/>
            </a:ln>
          </p:spPr>
        </p:sp>
        <p:sp>
          <p:nvSpPr>
            <p:cNvPr id="25668" name="Text Box 93"/>
            <p:cNvSpPr txBox="1"/>
            <p:nvPr/>
          </p:nvSpPr>
          <p:spPr>
            <a:xfrm>
              <a:off x="1791" y="826"/>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11</a:t>
              </a:r>
              <a:endParaRPr lang="en-US" altLang="zh-CN" b="1" dirty="0">
                <a:latin typeface="Times New Roman" panose="02020603050405020304" pitchFamily="18" charset="0"/>
                <a:ea typeface="楷体_GB2312" pitchFamily="49" charset="-122"/>
              </a:endParaRPr>
            </a:p>
          </p:txBody>
        </p:sp>
        <p:sp>
          <p:nvSpPr>
            <p:cNvPr id="25669" name="Text Box 94"/>
            <p:cNvSpPr txBox="1"/>
            <p:nvPr/>
          </p:nvSpPr>
          <p:spPr>
            <a:xfrm>
              <a:off x="1624" y="2030"/>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11</a:t>
              </a:r>
              <a:endParaRPr lang="en-US" altLang="zh-CN" b="1" dirty="0">
                <a:latin typeface="Times New Roman" panose="02020603050405020304" pitchFamily="18" charset="0"/>
                <a:ea typeface="楷体_GB2312" pitchFamily="49" charset="-122"/>
              </a:endParaRPr>
            </a:p>
          </p:txBody>
        </p:sp>
        <p:sp>
          <p:nvSpPr>
            <p:cNvPr id="25670" name="Text Box 95"/>
            <p:cNvSpPr txBox="1"/>
            <p:nvPr/>
          </p:nvSpPr>
          <p:spPr>
            <a:xfrm>
              <a:off x="333" y="1723"/>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25671" name="Oval 97"/>
            <p:cNvSpPr/>
            <p:nvPr/>
          </p:nvSpPr>
          <p:spPr>
            <a:xfrm>
              <a:off x="2301" y="537"/>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72" name="Oval 98"/>
            <p:cNvSpPr/>
            <p:nvPr/>
          </p:nvSpPr>
          <p:spPr>
            <a:xfrm>
              <a:off x="1712" y="533"/>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73" name="Oval 99"/>
            <p:cNvSpPr/>
            <p:nvPr/>
          </p:nvSpPr>
          <p:spPr>
            <a:xfrm>
              <a:off x="4092" y="544"/>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74" name="Oval 101"/>
            <p:cNvSpPr/>
            <p:nvPr/>
          </p:nvSpPr>
          <p:spPr>
            <a:xfrm>
              <a:off x="4110" y="3269"/>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75" name="Line 103"/>
            <p:cNvSpPr/>
            <p:nvPr/>
          </p:nvSpPr>
          <p:spPr>
            <a:xfrm>
              <a:off x="2086" y="2173"/>
              <a:ext cx="883" cy="0"/>
            </a:xfrm>
            <a:prstGeom prst="line">
              <a:avLst/>
            </a:prstGeom>
            <a:ln w="12700" cap="flat" cmpd="sng">
              <a:solidFill>
                <a:srgbClr val="0000FF"/>
              </a:solidFill>
              <a:prstDash val="solid"/>
              <a:headEnd type="none" w="med" len="med"/>
              <a:tailEnd type="none" w="med" len="med"/>
            </a:ln>
          </p:spPr>
        </p:sp>
        <p:sp>
          <p:nvSpPr>
            <p:cNvPr id="25676" name="Line 104"/>
            <p:cNvSpPr/>
            <p:nvPr/>
          </p:nvSpPr>
          <p:spPr>
            <a:xfrm>
              <a:off x="2575" y="1719"/>
              <a:ext cx="393" cy="0"/>
            </a:xfrm>
            <a:prstGeom prst="line">
              <a:avLst/>
            </a:prstGeom>
            <a:ln w="12700" cap="flat" cmpd="sng">
              <a:solidFill>
                <a:srgbClr val="0000FF"/>
              </a:solidFill>
              <a:prstDash val="solid"/>
              <a:headEnd type="none" w="med" len="med"/>
              <a:tailEnd type="none" w="med" len="med"/>
            </a:ln>
          </p:spPr>
        </p:sp>
        <p:sp>
          <p:nvSpPr>
            <p:cNvPr id="25677" name="Line 105"/>
            <p:cNvSpPr/>
            <p:nvPr/>
          </p:nvSpPr>
          <p:spPr>
            <a:xfrm>
              <a:off x="2977" y="1719"/>
              <a:ext cx="0" cy="445"/>
            </a:xfrm>
            <a:prstGeom prst="line">
              <a:avLst/>
            </a:prstGeom>
            <a:ln w="12700" cap="flat" cmpd="sng">
              <a:solidFill>
                <a:srgbClr val="0000FF"/>
              </a:solidFill>
              <a:prstDash val="solid"/>
              <a:headEnd type="none" w="med" len="med"/>
              <a:tailEnd type="none" w="med" len="med"/>
            </a:ln>
          </p:spPr>
        </p:sp>
        <p:sp>
          <p:nvSpPr>
            <p:cNvPr id="25678" name="Line 106"/>
            <p:cNvSpPr/>
            <p:nvPr/>
          </p:nvSpPr>
          <p:spPr>
            <a:xfrm>
              <a:off x="2086" y="2165"/>
              <a:ext cx="883" cy="0"/>
            </a:xfrm>
            <a:prstGeom prst="line">
              <a:avLst/>
            </a:prstGeom>
            <a:ln w="12700" cap="flat" cmpd="sng">
              <a:solidFill>
                <a:srgbClr val="0000FF"/>
              </a:solidFill>
              <a:prstDash val="solid"/>
              <a:headEnd type="none" w="med" len="med"/>
              <a:tailEnd type="none" w="med" len="med"/>
            </a:ln>
          </p:spPr>
        </p:sp>
        <p:sp>
          <p:nvSpPr>
            <p:cNvPr id="25679" name="Line 112"/>
            <p:cNvSpPr/>
            <p:nvPr/>
          </p:nvSpPr>
          <p:spPr>
            <a:xfrm>
              <a:off x="2357" y="1370"/>
              <a:ext cx="602" cy="0"/>
            </a:xfrm>
            <a:prstGeom prst="line">
              <a:avLst/>
            </a:prstGeom>
            <a:ln w="12700" cap="flat" cmpd="sng">
              <a:solidFill>
                <a:srgbClr val="0000FF"/>
              </a:solidFill>
              <a:prstDash val="solid"/>
              <a:headEnd type="none" w="med" len="med"/>
              <a:tailEnd type="none" w="med" len="med"/>
            </a:ln>
          </p:spPr>
        </p:sp>
        <p:sp>
          <p:nvSpPr>
            <p:cNvPr id="25680" name="Line 113"/>
            <p:cNvSpPr/>
            <p:nvPr/>
          </p:nvSpPr>
          <p:spPr>
            <a:xfrm>
              <a:off x="2959" y="1370"/>
              <a:ext cx="0" cy="149"/>
            </a:xfrm>
            <a:prstGeom prst="line">
              <a:avLst/>
            </a:prstGeom>
            <a:ln w="12700" cap="flat" cmpd="sng">
              <a:solidFill>
                <a:srgbClr val="0000FF"/>
              </a:solidFill>
              <a:prstDash val="solid"/>
              <a:headEnd type="none" w="med" len="med"/>
              <a:tailEnd type="none" w="med" len="med"/>
            </a:ln>
          </p:spPr>
        </p:sp>
        <p:sp>
          <p:nvSpPr>
            <p:cNvPr id="25681" name="Line 114"/>
            <p:cNvSpPr/>
            <p:nvPr/>
          </p:nvSpPr>
          <p:spPr>
            <a:xfrm>
              <a:off x="2357" y="1370"/>
              <a:ext cx="602" cy="0"/>
            </a:xfrm>
            <a:prstGeom prst="line">
              <a:avLst/>
            </a:prstGeom>
            <a:ln w="38100" cap="flat" cmpd="sng">
              <a:solidFill>
                <a:schemeClr val="tx1"/>
              </a:solidFill>
              <a:prstDash val="solid"/>
              <a:headEnd type="none" w="med" len="med"/>
              <a:tailEnd type="none" w="med" len="med"/>
            </a:ln>
          </p:spPr>
        </p:sp>
        <p:sp>
          <p:nvSpPr>
            <p:cNvPr id="25682" name="Line 115"/>
            <p:cNvSpPr/>
            <p:nvPr/>
          </p:nvSpPr>
          <p:spPr>
            <a:xfrm>
              <a:off x="2959" y="1370"/>
              <a:ext cx="0" cy="149"/>
            </a:xfrm>
            <a:prstGeom prst="line">
              <a:avLst/>
            </a:prstGeom>
            <a:ln w="38100" cap="flat" cmpd="sng">
              <a:solidFill>
                <a:schemeClr val="tx1"/>
              </a:solidFill>
              <a:prstDash val="solid"/>
              <a:headEnd type="none" w="med" len="med"/>
              <a:tailEnd type="none" w="med" len="med"/>
            </a:ln>
          </p:spPr>
        </p:sp>
        <p:sp>
          <p:nvSpPr>
            <p:cNvPr id="25683" name="Oval 116"/>
            <p:cNvSpPr/>
            <p:nvPr/>
          </p:nvSpPr>
          <p:spPr>
            <a:xfrm>
              <a:off x="2312" y="2483"/>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84" name="Oval 118"/>
            <p:cNvSpPr/>
            <p:nvPr/>
          </p:nvSpPr>
          <p:spPr>
            <a:xfrm>
              <a:off x="2305" y="1325"/>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85" name="Oval 119"/>
            <p:cNvSpPr/>
            <p:nvPr/>
          </p:nvSpPr>
          <p:spPr>
            <a:xfrm>
              <a:off x="4096" y="1317"/>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86" name="Oval 120"/>
            <p:cNvSpPr/>
            <p:nvPr/>
          </p:nvSpPr>
          <p:spPr>
            <a:xfrm>
              <a:off x="3608" y="1702"/>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87" name="Oval 121"/>
            <p:cNvSpPr/>
            <p:nvPr/>
          </p:nvSpPr>
          <p:spPr>
            <a:xfrm>
              <a:off x="4106" y="2077"/>
              <a:ext cx="79" cy="70"/>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5688" name="Text Box 122"/>
            <p:cNvSpPr txBox="1"/>
            <p:nvPr/>
          </p:nvSpPr>
          <p:spPr>
            <a:xfrm>
              <a:off x="1904" y="623"/>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25689" name="Text Box 123"/>
            <p:cNvSpPr txBox="1"/>
            <p:nvPr/>
          </p:nvSpPr>
          <p:spPr>
            <a:xfrm>
              <a:off x="1908" y="2732"/>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25690" name="Line 124"/>
            <p:cNvSpPr/>
            <p:nvPr/>
          </p:nvSpPr>
          <p:spPr>
            <a:xfrm flipH="1">
              <a:off x="952" y="1527"/>
              <a:ext cx="192" cy="166"/>
            </a:xfrm>
            <a:prstGeom prst="line">
              <a:avLst/>
            </a:prstGeom>
            <a:ln w="38100" cap="flat" cmpd="sng">
              <a:solidFill>
                <a:schemeClr val="tx1"/>
              </a:solidFill>
              <a:prstDash val="solid"/>
              <a:headEnd type="none" w="med" len="med"/>
              <a:tailEnd type="triangle" w="med" len="med"/>
            </a:ln>
          </p:spPr>
        </p:sp>
        <p:sp>
          <p:nvSpPr>
            <p:cNvPr id="25691" name="Line 125"/>
            <p:cNvSpPr/>
            <p:nvPr/>
          </p:nvSpPr>
          <p:spPr>
            <a:xfrm flipH="1">
              <a:off x="385" y="1667"/>
              <a:ext cx="576" cy="0"/>
            </a:xfrm>
            <a:prstGeom prst="line">
              <a:avLst/>
            </a:prstGeom>
            <a:ln w="38100" cap="flat" cmpd="sng">
              <a:solidFill>
                <a:schemeClr val="tx1"/>
              </a:solidFill>
              <a:prstDash val="solid"/>
              <a:headEnd type="none" w="med" len="med"/>
              <a:tailEnd type="none" w="med" len="med"/>
            </a:ln>
          </p:spPr>
        </p:sp>
        <p:sp>
          <p:nvSpPr>
            <p:cNvPr id="25692" name="Line 126"/>
            <p:cNvSpPr/>
            <p:nvPr/>
          </p:nvSpPr>
          <p:spPr>
            <a:xfrm flipH="1">
              <a:off x="1371" y="1990"/>
              <a:ext cx="236" cy="209"/>
            </a:xfrm>
            <a:prstGeom prst="line">
              <a:avLst/>
            </a:prstGeom>
            <a:ln w="38100" cap="flat" cmpd="sng">
              <a:solidFill>
                <a:schemeClr val="tx1"/>
              </a:solidFill>
              <a:prstDash val="solid"/>
              <a:headEnd type="none" w="med" len="med"/>
              <a:tailEnd type="triangle" w="med" len="med"/>
            </a:ln>
          </p:spPr>
        </p:sp>
        <p:sp>
          <p:nvSpPr>
            <p:cNvPr id="25693" name="Line 127"/>
            <p:cNvSpPr/>
            <p:nvPr/>
          </p:nvSpPr>
          <p:spPr>
            <a:xfrm>
              <a:off x="367" y="2190"/>
              <a:ext cx="1030" cy="9"/>
            </a:xfrm>
            <a:prstGeom prst="line">
              <a:avLst/>
            </a:prstGeom>
            <a:ln w="38100" cap="flat" cmpd="sng">
              <a:solidFill>
                <a:schemeClr val="tx1"/>
              </a:solidFill>
              <a:prstDash val="solid"/>
              <a:headEnd type="none" w="med" len="med"/>
              <a:tailEnd type="none" w="med" len="med"/>
            </a:ln>
          </p:spPr>
        </p:sp>
        <p:sp>
          <p:nvSpPr>
            <p:cNvPr id="25694" name="Text Box 128"/>
            <p:cNvSpPr txBox="1"/>
            <p:nvPr/>
          </p:nvSpPr>
          <p:spPr>
            <a:xfrm>
              <a:off x="373" y="2645"/>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D</a:t>
              </a:r>
              <a:endParaRPr lang="en-US" altLang="zh-CN" sz="2800" b="1" dirty="0">
                <a:latin typeface="Times New Roman" panose="02020603050405020304" pitchFamily="18" charset="0"/>
                <a:ea typeface="楷体_GB2312" pitchFamily="49" charset="-122"/>
              </a:endParaRPr>
            </a:p>
          </p:txBody>
        </p:sp>
        <p:sp>
          <p:nvSpPr>
            <p:cNvPr id="25695" name="Text Box 129"/>
            <p:cNvSpPr txBox="1"/>
            <p:nvPr/>
          </p:nvSpPr>
          <p:spPr>
            <a:xfrm>
              <a:off x="353" y="2170"/>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C</a:t>
              </a:r>
              <a:endParaRPr lang="en-US" altLang="zh-CN" sz="2800" b="1" dirty="0">
                <a:latin typeface="Times New Roman" panose="02020603050405020304" pitchFamily="18" charset="0"/>
                <a:ea typeface="楷体_GB2312" pitchFamily="49" charset="-122"/>
              </a:endParaRPr>
            </a:p>
          </p:txBody>
        </p:sp>
        <p:sp>
          <p:nvSpPr>
            <p:cNvPr id="25696" name="Line 131"/>
            <p:cNvSpPr/>
            <p:nvPr/>
          </p:nvSpPr>
          <p:spPr>
            <a:xfrm>
              <a:off x="2977" y="1719"/>
              <a:ext cx="0" cy="445"/>
            </a:xfrm>
            <a:prstGeom prst="line">
              <a:avLst/>
            </a:prstGeom>
            <a:ln w="12700" cap="flat" cmpd="sng">
              <a:solidFill>
                <a:srgbClr val="0000FF"/>
              </a:solidFill>
              <a:prstDash val="solid"/>
              <a:headEnd type="none" w="med" len="med"/>
              <a:tailEnd type="none" w="med" len="med"/>
            </a:ln>
          </p:spPr>
        </p:sp>
        <p:sp>
          <p:nvSpPr>
            <p:cNvPr id="25697" name="Line 132"/>
            <p:cNvSpPr/>
            <p:nvPr/>
          </p:nvSpPr>
          <p:spPr>
            <a:xfrm>
              <a:off x="2086" y="2165"/>
              <a:ext cx="883" cy="0"/>
            </a:xfrm>
            <a:prstGeom prst="line">
              <a:avLst/>
            </a:prstGeom>
            <a:ln w="12700" cap="flat" cmpd="sng">
              <a:solidFill>
                <a:srgbClr val="0000FF"/>
              </a:solidFill>
              <a:prstDash val="solid"/>
              <a:headEnd type="none" w="med" len="med"/>
              <a:tailEnd type="none" w="med" len="med"/>
            </a:ln>
          </p:spPr>
        </p:sp>
        <p:sp>
          <p:nvSpPr>
            <p:cNvPr id="25698" name="Line 133"/>
            <p:cNvSpPr/>
            <p:nvPr/>
          </p:nvSpPr>
          <p:spPr>
            <a:xfrm>
              <a:off x="2575" y="1719"/>
              <a:ext cx="393" cy="0"/>
            </a:xfrm>
            <a:prstGeom prst="line">
              <a:avLst/>
            </a:prstGeom>
            <a:ln w="38100" cap="flat" cmpd="sng">
              <a:solidFill>
                <a:schemeClr val="tx1"/>
              </a:solidFill>
              <a:prstDash val="solid"/>
              <a:headEnd type="none" w="med" len="med"/>
              <a:tailEnd type="none" w="med" len="med"/>
            </a:ln>
          </p:spPr>
        </p:sp>
        <p:sp>
          <p:nvSpPr>
            <p:cNvPr id="25699" name="Line 134"/>
            <p:cNvSpPr/>
            <p:nvPr/>
          </p:nvSpPr>
          <p:spPr>
            <a:xfrm>
              <a:off x="2977" y="1719"/>
              <a:ext cx="0" cy="445"/>
            </a:xfrm>
            <a:prstGeom prst="line">
              <a:avLst/>
            </a:prstGeom>
            <a:ln w="38100" cap="flat" cmpd="sng">
              <a:solidFill>
                <a:schemeClr val="tx1"/>
              </a:solidFill>
              <a:prstDash val="solid"/>
              <a:headEnd type="none" w="med" len="med"/>
              <a:tailEnd type="none" w="med" len="med"/>
            </a:ln>
          </p:spPr>
        </p:sp>
        <p:sp>
          <p:nvSpPr>
            <p:cNvPr id="25700" name="Line 135"/>
            <p:cNvSpPr/>
            <p:nvPr/>
          </p:nvSpPr>
          <p:spPr>
            <a:xfrm>
              <a:off x="2086" y="2165"/>
              <a:ext cx="883" cy="0"/>
            </a:xfrm>
            <a:prstGeom prst="line">
              <a:avLst/>
            </a:prstGeom>
            <a:ln w="38100" cap="flat" cmpd="sng">
              <a:solidFill>
                <a:schemeClr val="tx1"/>
              </a:solidFill>
              <a:prstDash val="solid"/>
              <a:headEnd type="none" w="med" len="med"/>
              <a:tailEnd type="none" w="med" len="med"/>
            </a:ln>
          </p:spPr>
        </p:sp>
        <p:sp>
          <p:nvSpPr>
            <p:cNvPr id="25655" name="Text Box 69"/>
            <p:cNvSpPr txBox="1"/>
            <p:nvPr/>
          </p:nvSpPr>
          <p:spPr>
            <a:xfrm>
              <a:off x="96" y="293"/>
              <a:ext cx="1734" cy="252"/>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ea typeface="楷体_GB2312" pitchFamily="49" charset="-122"/>
                </a:rPr>
                <a:t>TTL </a:t>
              </a:r>
              <a:r>
                <a:rPr lang="zh-CN" altLang="zh-CN" sz="2000" b="1" dirty="0">
                  <a:latin typeface="Times New Roman" panose="02020603050405020304" pitchFamily="18" charset="0"/>
                  <a:ea typeface="楷体_GB2312" pitchFamily="49" charset="-122"/>
                </a:rPr>
                <a:t>与门</a:t>
              </a:r>
              <a:r>
                <a:rPr lang="en-US" altLang="zh-CN" sz="2000" b="1" dirty="0">
                  <a:latin typeface="Times New Roman" panose="02020603050405020304" pitchFamily="18" charset="0"/>
                  <a:ea typeface="楷体_GB2312" pitchFamily="49" charset="-122"/>
                </a:rPr>
                <a:t>-&gt;</a:t>
              </a:r>
              <a:r>
                <a:rPr lang="zh-CN" altLang="en-US" sz="2000" b="1" dirty="0">
                  <a:latin typeface="Times New Roman" panose="02020603050405020304" pitchFamily="18" charset="0"/>
                  <a:ea typeface="楷体_GB2312" pitchFamily="49" charset="-122"/>
                </a:rPr>
                <a:t>与或非门：</a:t>
              </a:r>
              <a:endParaRPr lang="zh-CN" altLang="en-US" sz="2000" b="1" dirty="0">
                <a:latin typeface="Times New Roman" panose="02020603050405020304" pitchFamily="18" charset="0"/>
                <a:ea typeface="楷体_GB2312" pitchFamily="49" charset="-122"/>
              </a:endParaRPr>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66"/>
          <p:cNvSpPr txBox="1"/>
          <p:nvPr/>
        </p:nvSpPr>
        <p:spPr>
          <a:xfrm>
            <a:off x="7602538" y="1430338"/>
            <a:ext cx="1257300"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6627" name="Text Box 60"/>
          <p:cNvSpPr txBox="1"/>
          <p:nvPr/>
        </p:nvSpPr>
        <p:spPr>
          <a:xfrm>
            <a:off x="60325" y="673100"/>
            <a:ext cx="3695700" cy="52197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TTL</a:t>
            </a:r>
            <a:r>
              <a:rPr lang="zh-CN" altLang="zh-CN" sz="2800" b="1" dirty="0">
                <a:latin typeface="Times New Roman" panose="02020603050405020304" pitchFamily="18" charset="0"/>
              </a:rPr>
              <a:t>与非门</a:t>
            </a:r>
            <a:r>
              <a:rPr lang="en-US" altLang="zh-CN" sz="2800" b="1" dirty="0">
                <a:latin typeface="Times New Roman" panose="02020603050405020304" pitchFamily="18" charset="0"/>
              </a:rPr>
              <a:t>-&gt;</a:t>
            </a:r>
            <a:r>
              <a:rPr lang="zh-CN" altLang="en-US" sz="2800" b="1" dirty="0">
                <a:latin typeface="Times New Roman" panose="02020603050405020304" pitchFamily="18" charset="0"/>
              </a:rPr>
              <a:t>与门：</a:t>
            </a:r>
            <a:endParaRPr lang="zh-CN" altLang="en-US" sz="2800" b="1" dirty="0">
              <a:latin typeface="Times New Roman" panose="02020603050405020304" pitchFamily="18" charset="0"/>
            </a:endParaRPr>
          </a:p>
        </p:txBody>
      </p:sp>
      <p:grpSp>
        <p:nvGrpSpPr>
          <p:cNvPr id="26628" name="组合 5"/>
          <p:cNvGrpSpPr/>
          <p:nvPr/>
        </p:nvGrpSpPr>
        <p:grpSpPr>
          <a:xfrm>
            <a:off x="712788" y="1604963"/>
            <a:ext cx="7708900" cy="4711700"/>
            <a:chOff x="712788" y="1604539"/>
            <a:chExt cx="7708900" cy="4712124"/>
          </a:xfrm>
        </p:grpSpPr>
        <p:sp>
          <p:nvSpPr>
            <p:cNvPr id="26629" name="Line 5"/>
            <p:cNvSpPr/>
            <p:nvPr/>
          </p:nvSpPr>
          <p:spPr>
            <a:xfrm>
              <a:off x="2239963" y="3233314"/>
              <a:ext cx="952500" cy="0"/>
            </a:xfrm>
            <a:prstGeom prst="line">
              <a:avLst/>
            </a:prstGeom>
            <a:ln w="57150" cap="flat" cmpd="sng">
              <a:solidFill>
                <a:schemeClr val="tx1"/>
              </a:solidFill>
              <a:prstDash val="solid"/>
              <a:headEnd type="none" w="med" len="med"/>
              <a:tailEnd type="none" w="sm" len="lg"/>
            </a:ln>
          </p:spPr>
        </p:sp>
        <p:sp>
          <p:nvSpPr>
            <p:cNvPr id="26630" name="Line 6"/>
            <p:cNvSpPr/>
            <p:nvPr/>
          </p:nvSpPr>
          <p:spPr>
            <a:xfrm flipV="1">
              <a:off x="2849563" y="2693292"/>
              <a:ext cx="0" cy="540022"/>
            </a:xfrm>
            <a:prstGeom prst="line">
              <a:avLst/>
            </a:prstGeom>
            <a:ln w="38100" cap="flat" cmpd="sng">
              <a:solidFill>
                <a:schemeClr val="tx1"/>
              </a:solidFill>
              <a:prstDash val="solid"/>
              <a:headEnd type="none" w="med" len="med"/>
              <a:tailEnd type="none" w="sm" len="lg"/>
            </a:ln>
          </p:spPr>
        </p:sp>
        <p:sp>
          <p:nvSpPr>
            <p:cNvPr id="26631" name="Line 7"/>
            <p:cNvSpPr/>
            <p:nvPr/>
          </p:nvSpPr>
          <p:spPr>
            <a:xfrm flipH="1">
              <a:off x="2449513" y="3233314"/>
              <a:ext cx="381000" cy="348401"/>
            </a:xfrm>
            <a:prstGeom prst="line">
              <a:avLst/>
            </a:prstGeom>
            <a:ln w="38100" cap="flat" cmpd="sng">
              <a:solidFill>
                <a:schemeClr val="tx1"/>
              </a:solidFill>
              <a:prstDash val="solid"/>
              <a:headEnd type="none" w="med" len="med"/>
              <a:tailEnd type="triangle" w="sm" len="lg"/>
            </a:ln>
          </p:spPr>
        </p:sp>
        <p:sp>
          <p:nvSpPr>
            <p:cNvPr id="26632" name="Line 8"/>
            <p:cNvSpPr/>
            <p:nvPr/>
          </p:nvSpPr>
          <p:spPr>
            <a:xfrm flipH="1">
              <a:off x="2220913" y="3233314"/>
              <a:ext cx="381000" cy="348401"/>
            </a:xfrm>
            <a:prstGeom prst="line">
              <a:avLst/>
            </a:prstGeom>
            <a:ln w="38100" cap="flat" cmpd="sng">
              <a:solidFill>
                <a:schemeClr val="tx1"/>
              </a:solidFill>
              <a:prstDash val="solid"/>
              <a:headEnd type="none" w="med" len="med"/>
              <a:tailEnd type="triangle" w="sm" len="lg"/>
            </a:ln>
          </p:spPr>
        </p:sp>
        <p:sp>
          <p:nvSpPr>
            <p:cNvPr id="26633" name="Line 9"/>
            <p:cNvSpPr/>
            <p:nvPr/>
          </p:nvSpPr>
          <p:spPr>
            <a:xfrm flipH="1">
              <a:off x="1992313" y="3233314"/>
              <a:ext cx="381000" cy="348401"/>
            </a:xfrm>
            <a:prstGeom prst="line">
              <a:avLst/>
            </a:prstGeom>
            <a:ln w="38100" cap="flat" cmpd="sng">
              <a:solidFill>
                <a:schemeClr val="tx1"/>
              </a:solidFill>
              <a:prstDash val="solid"/>
              <a:headEnd type="none" w="med" len="med"/>
              <a:tailEnd type="triangle" w="sm" len="lg"/>
            </a:ln>
          </p:spPr>
        </p:sp>
        <p:sp>
          <p:nvSpPr>
            <p:cNvPr id="26634" name="Line 10"/>
            <p:cNvSpPr/>
            <p:nvPr/>
          </p:nvSpPr>
          <p:spPr>
            <a:xfrm>
              <a:off x="2849563" y="3233314"/>
              <a:ext cx="495300" cy="323723"/>
            </a:xfrm>
            <a:prstGeom prst="line">
              <a:avLst/>
            </a:prstGeom>
            <a:ln w="38100" cap="flat" cmpd="sng">
              <a:solidFill>
                <a:schemeClr val="tx1"/>
              </a:solidFill>
              <a:prstDash val="solid"/>
              <a:headEnd type="none" w="med" len="med"/>
              <a:tailEnd type="none" w="sm" len="lg"/>
            </a:ln>
          </p:spPr>
        </p:sp>
        <p:sp>
          <p:nvSpPr>
            <p:cNvPr id="26635" name="Line 11"/>
            <p:cNvSpPr/>
            <p:nvPr/>
          </p:nvSpPr>
          <p:spPr>
            <a:xfrm>
              <a:off x="3326329" y="3554135"/>
              <a:ext cx="10212" cy="689542"/>
            </a:xfrm>
            <a:prstGeom prst="line">
              <a:avLst/>
            </a:prstGeom>
            <a:ln w="38100" cap="flat" cmpd="sng">
              <a:solidFill>
                <a:schemeClr val="tx1"/>
              </a:solidFill>
              <a:prstDash val="solid"/>
              <a:headEnd type="none" w="med" len="med"/>
              <a:tailEnd type="none" w="sm" len="lg"/>
            </a:ln>
          </p:spPr>
        </p:sp>
        <p:grpSp>
          <p:nvGrpSpPr>
            <p:cNvPr id="26636" name="Group 12"/>
            <p:cNvGrpSpPr/>
            <p:nvPr/>
          </p:nvGrpSpPr>
          <p:grpSpPr>
            <a:xfrm>
              <a:off x="4192588" y="3242024"/>
              <a:ext cx="381000" cy="661962"/>
              <a:chOff x="2376" y="1644"/>
              <a:chExt cx="240" cy="456"/>
            </a:xfrm>
          </p:grpSpPr>
          <p:sp>
            <p:nvSpPr>
              <p:cNvPr id="26728" name="Line 13"/>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6729" name="Line 14"/>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6730" name="Line 15"/>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26637" name="Group 16"/>
            <p:cNvGrpSpPr/>
            <p:nvPr/>
          </p:nvGrpSpPr>
          <p:grpSpPr>
            <a:xfrm>
              <a:off x="5278438" y="2945883"/>
              <a:ext cx="381000" cy="661962"/>
              <a:chOff x="2376" y="1644"/>
              <a:chExt cx="240" cy="456"/>
            </a:xfrm>
          </p:grpSpPr>
          <p:sp>
            <p:nvSpPr>
              <p:cNvPr id="26725" name="Line 17"/>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6726" name="Line 18"/>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6727" name="Line 19"/>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6638" name="Line 20"/>
            <p:cNvSpPr/>
            <p:nvPr/>
          </p:nvSpPr>
          <p:spPr>
            <a:xfrm flipV="1">
              <a:off x="4532313" y="2702002"/>
              <a:ext cx="0" cy="540022"/>
            </a:xfrm>
            <a:prstGeom prst="line">
              <a:avLst/>
            </a:prstGeom>
            <a:ln w="38100" cap="flat" cmpd="sng">
              <a:solidFill>
                <a:schemeClr val="tx1"/>
              </a:solidFill>
              <a:prstDash val="solid"/>
              <a:headEnd type="none" w="med" len="med"/>
              <a:tailEnd type="none" w="sm" len="lg"/>
            </a:ln>
          </p:spPr>
        </p:sp>
        <p:sp>
          <p:nvSpPr>
            <p:cNvPr id="26639" name="Rectangle 21"/>
            <p:cNvSpPr/>
            <p:nvPr/>
          </p:nvSpPr>
          <p:spPr>
            <a:xfrm>
              <a:off x="4446588" y="5097259"/>
              <a:ext cx="190500" cy="609702"/>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40" name="Rectangle 22"/>
            <p:cNvSpPr/>
            <p:nvPr/>
          </p:nvSpPr>
          <p:spPr>
            <a:xfrm>
              <a:off x="2744788" y="2067622"/>
              <a:ext cx="190500" cy="609702"/>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41" name="Rectangle 23"/>
            <p:cNvSpPr/>
            <p:nvPr/>
          </p:nvSpPr>
          <p:spPr>
            <a:xfrm>
              <a:off x="4437063" y="2092300"/>
              <a:ext cx="190500" cy="609702"/>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42" name="Line 24"/>
            <p:cNvSpPr/>
            <p:nvPr/>
          </p:nvSpPr>
          <p:spPr>
            <a:xfrm>
              <a:off x="2840038" y="2057460"/>
              <a:ext cx="0" cy="0"/>
            </a:xfrm>
            <a:prstGeom prst="line">
              <a:avLst/>
            </a:prstGeom>
            <a:ln w="38100" cap="flat" cmpd="sng">
              <a:solidFill>
                <a:schemeClr val="tx1"/>
              </a:solidFill>
              <a:prstDash val="solid"/>
              <a:headEnd type="none" w="med" len="med"/>
              <a:tailEnd type="none" w="sm" len="lg"/>
            </a:ln>
          </p:spPr>
        </p:sp>
        <p:sp>
          <p:nvSpPr>
            <p:cNvPr id="26643" name="Line 25"/>
            <p:cNvSpPr/>
            <p:nvPr/>
          </p:nvSpPr>
          <p:spPr>
            <a:xfrm flipV="1">
              <a:off x="2840038" y="1701801"/>
              <a:ext cx="0" cy="355659"/>
            </a:xfrm>
            <a:prstGeom prst="line">
              <a:avLst/>
            </a:prstGeom>
            <a:ln w="38100" cap="flat" cmpd="sng">
              <a:solidFill>
                <a:schemeClr val="tx1"/>
              </a:solidFill>
              <a:prstDash val="solid"/>
              <a:headEnd type="none" w="med" len="med"/>
              <a:tailEnd type="none" w="sm" len="lg"/>
            </a:ln>
          </p:spPr>
        </p:sp>
        <p:sp>
          <p:nvSpPr>
            <p:cNvPr id="26644" name="Line 26"/>
            <p:cNvSpPr/>
            <p:nvPr/>
          </p:nvSpPr>
          <p:spPr>
            <a:xfrm flipV="1">
              <a:off x="4532313" y="1701801"/>
              <a:ext cx="0" cy="390500"/>
            </a:xfrm>
            <a:prstGeom prst="line">
              <a:avLst/>
            </a:prstGeom>
            <a:ln w="38100" cap="flat" cmpd="sng">
              <a:solidFill>
                <a:schemeClr val="tx1"/>
              </a:solidFill>
              <a:prstDash val="solid"/>
              <a:headEnd type="none" w="med" len="med"/>
              <a:tailEnd type="none" w="sm" len="lg"/>
            </a:ln>
          </p:spPr>
        </p:sp>
        <p:sp>
          <p:nvSpPr>
            <p:cNvPr id="26645" name="Line 27"/>
            <p:cNvSpPr/>
            <p:nvPr/>
          </p:nvSpPr>
          <p:spPr>
            <a:xfrm>
              <a:off x="2840038" y="1701801"/>
              <a:ext cx="0" cy="0"/>
            </a:xfrm>
            <a:prstGeom prst="line">
              <a:avLst/>
            </a:prstGeom>
            <a:ln w="38100" cap="flat" cmpd="sng">
              <a:solidFill>
                <a:schemeClr val="tx1"/>
              </a:solidFill>
              <a:prstDash val="solid"/>
              <a:headEnd type="none" w="med" len="med"/>
              <a:tailEnd type="none" w="sm" len="lg"/>
            </a:ln>
          </p:spPr>
        </p:sp>
        <p:sp>
          <p:nvSpPr>
            <p:cNvPr id="26646" name="Line 28"/>
            <p:cNvSpPr/>
            <p:nvPr/>
          </p:nvSpPr>
          <p:spPr>
            <a:xfrm>
              <a:off x="2830513" y="1710511"/>
              <a:ext cx="4552950" cy="0"/>
            </a:xfrm>
            <a:prstGeom prst="line">
              <a:avLst/>
            </a:prstGeom>
            <a:ln w="38100" cap="flat" cmpd="sng">
              <a:solidFill>
                <a:schemeClr val="tx1"/>
              </a:solidFill>
              <a:prstDash val="solid"/>
              <a:headEnd type="none" w="med" len="med"/>
              <a:tailEnd type="none" w="sm" len="lg"/>
            </a:ln>
          </p:spPr>
        </p:sp>
        <p:sp>
          <p:nvSpPr>
            <p:cNvPr id="26647" name="Line 29"/>
            <p:cNvSpPr/>
            <p:nvPr/>
          </p:nvSpPr>
          <p:spPr>
            <a:xfrm flipH="1">
              <a:off x="4532313" y="3242024"/>
              <a:ext cx="746125" cy="0"/>
            </a:xfrm>
            <a:prstGeom prst="line">
              <a:avLst/>
            </a:prstGeom>
            <a:ln w="38100" cap="flat" cmpd="sng">
              <a:solidFill>
                <a:schemeClr val="tx1"/>
              </a:solidFill>
              <a:prstDash val="solid"/>
              <a:headEnd type="none" w="med" len="med"/>
              <a:tailEnd type="none" w="sm" len="lg"/>
            </a:ln>
          </p:spPr>
        </p:sp>
        <p:grpSp>
          <p:nvGrpSpPr>
            <p:cNvPr id="26648" name="Group 30"/>
            <p:cNvGrpSpPr/>
            <p:nvPr/>
          </p:nvGrpSpPr>
          <p:grpSpPr>
            <a:xfrm>
              <a:off x="6078538" y="3259444"/>
              <a:ext cx="381000" cy="661962"/>
              <a:chOff x="2376" y="1644"/>
              <a:chExt cx="240" cy="456"/>
            </a:xfrm>
          </p:grpSpPr>
          <p:sp>
            <p:nvSpPr>
              <p:cNvPr id="26722" name="Line 31"/>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6723" name="Line 32"/>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6724" name="Line 33"/>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6649" name="Line 34"/>
            <p:cNvSpPr/>
            <p:nvPr/>
          </p:nvSpPr>
          <p:spPr>
            <a:xfrm>
              <a:off x="5602288" y="3573005"/>
              <a:ext cx="476250" cy="0"/>
            </a:xfrm>
            <a:prstGeom prst="line">
              <a:avLst/>
            </a:prstGeom>
            <a:ln w="38100" cap="flat" cmpd="sng">
              <a:solidFill>
                <a:schemeClr val="tx1"/>
              </a:solidFill>
              <a:prstDash val="solid"/>
              <a:headEnd type="none" w="med" len="med"/>
              <a:tailEnd type="none" w="sm" len="lg"/>
            </a:ln>
          </p:spPr>
        </p:sp>
        <p:sp>
          <p:nvSpPr>
            <p:cNvPr id="26650" name="Line 35"/>
            <p:cNvSpPr/>
            <p:nvPr/>
          </p:nvSpPr>
          <p:spPr>
            <a:xfrm>
              <a:off x="5602288" y="2956044"/>
              <a:ext cx="796925" cy="0"/>
            </a:xfrm>
            <a:prstGeom prst="line">
              <a:avLst/>
            </a:prstGeom>
            <a:ln w="38100" cap="flat" cmpd="sng">
              <a:solidFill>
                <a:schemeClr val="tx1"/>
              </a:solidFill>
              <a:prstDash val="solid"/>
              <a:headEnd type="none" w="med" len="med"/>
              <a:tailEnd type="none" w="sm" len="lg"/>
            </a:ln>
          </p:spPr>
        </p:sp>
        <p:sp>
          <p:nvSpPr>
            <p:cNvPr id="26651" name="Line 36"/>
            <p:cNvSpPr/>
            <p:nvPr/>
          </p:nvSpPr>
          <p:spPr>
            <a:xfrm flipV="1">
              <a:off x="6399213" y="2956044"/>
              <a:ext cx="0" cy="338239"/>
            </a:xfrm>
            <a:prstGeom prst="line">
              <a:avLst/>
            </a:prstGeom>
            <a:ln w="38100" cap="flat" cmpd="sng">
              <a:solidFill>
                <a:schemeClr val="tx1"/>
              </a:solidFill>
              <a:prstDash val="solid"/>
              <a:headEnd type="none" w="med" len="med"/>
              <a:tailEnd type="none" w="sm" len="lg"/>
            </a:ln>
          </p:spPr>
        </p:sp>
        <p:sp>
          <p:nvSpPr>
            <p:cNvPr id="26652" name="Rectangle 37"/>
            <p:cNvSpPr/>
            <p:nvPr/>
          </p:nvSpPr>
          <p:spPr>
            <a:xfrm>
              <a:off x="6303963" y="2102462"/>
              <a:ext cx="190500" cy="609702"/>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53" name="Line 38"/>
            <p:cNvSpPr/>
            <p:nvPr/>
          </p:nvSpPr>
          <p:spPr>
            <a:xfrm flipV="1">
              <a:off x="6399213" y="2712164"/>
              <a:ext cx="0" cy="303399"/>
            </a:xfrm>
            <a:prstGeom prst="line">
              <a:avLst/>
            </a:prstGeom>
            <a:ln w="38100" cap="flat" cmpd="sng">
              <a:solidFill>
                <a:schemeClr val="tx1"/>
              </a:solidFill>
              <a:prstDash val="solid"/>
              <a:headEnd type="none" w="med" len="med"/>
              <a:tailEnd type="none" w="sm" len="lg"/>
            </a:ln>
          </p:spPr>
        </p:sp>
        <p:sp>
          <p:nvSpPr>
            <p:cNvPr id="26654" name="Line 39"/>
            <p:cNvSpPr/>
            <p:nvPr/>
          </p:nvSpPr>
          <p:spPr>
            <a:xfrm flipV="1">
              <a:off x="6399213" y="1709059"/>
              <a:ext cx="0" cy="400661"/>
            </a:xfrm>
            <a:prstGeom prst="line">
              <a:avLst/>
            </a:prstGeom>
            <a:ln w="38100" cap="flat" cmpd="sng">
              <a:solidFill>
                <a:schemeClr val="tx1"/>
              </a:solidFill>
              <a:prstDash val="solid"/>
              <a:headEnd type="none" w="med" len="med"/>
              <a:tailEnd type="none" w="sm" len="lg"/>
            </a:ln>
          </p:spPr>
        </p:sp>
        <p:grpSp>
          <p:nvGrpSpPr>
            <p:cNvPr id="26655" name="Group 40"/>
            <p:cNvGrpSpPr/>
            <p:nvPr/>
          </p:nvGrpSpPr>
          <p:grpSpPr>
            <a:xfrm>
              <a:off x="6078538" y="4496267"/>
              <a:ext cx="381000" cy="661962"/>
              <a:chOff x="2376" y="1644"/>
              <a:chExt cx="240" cy="456"/>
            </a:xfrm>
          </p:grpSpPr>
          <p:sp>
            <p:nvSpPr>
              <p:cNvPr id="26719" name="Line 41"/>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6720" name="Line 42"/>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6721" name="Line 43"/>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6656" name="Rectangle 44"/>
            <p:cNvSpPr/>
            <p:nvPr/>
          </p:nvSpPr>
          <p:spPr>
            <a:xfrm>
              <a:off x="5526088" y="3747205"/>
              <a:ext cx="190500" cy="609702"/>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57" name="Line 45"/>
            <p:cNvSpPr/>
            <p:nvPr/>
          </p:nvSpPr>
          <p:spPr>
            <a:xfrm>
              <a:off x="5621338" y="3555585"/>
              <a:ext cx="0" cy="191621"/>
            </a:xfrm>
            <a:prstGeom prst="line">
              <a:avLst/>
            </a:prstGeom>
            <a:ln w="38100" cap="flat" cmpd="sng">
              <a:solidFill>
                <a:schemeClr val="tx1"/>
              </a:solidFill>
              <a:prstDash val="solid"/>
              <a:headEnd type="none" w="med" len="med"/>
              <a:tailEnd type="none" w="sm" len="lg"/>
            </a:ln>
          </p:spPr>
        </p:sp>
        <p:sp>
          <p:nvSpPr>
            <p:cNvPr id="26658" name="Line 46"/>
            <p:cNvSpPr/>
            <p:nvPr/>
          </p:nvSpPr>
          <p:spPr>
            <a:xfrm>
              <a:off x="5611813" y="4348197"/>
              <a:ext cx="0" cy="139360"/>
            </a:xfrm>
            <a:prstGeom prst="line">
              <a:avLst/>
            </a:prstGeom>
            <a:ln w="38100" cap="flat" cmpd="sng">
              <a:solidFill>
                <a:schemeClr val="tx1"/>
              </a:solidFill>
              <a:prstDash val="solid"/>
              <a:headEnd type="none" w="med" len="med"/>
              <a:tailEnd type="none" w="sm" len="lg"/>
            </a:ln>
          </p:spPr>
        </p:sp>
        <p:sp>
          <p:nvSpPr>
            <p:cNvPr id="26659" name="Line 47"/>
            <p:cNvSpPr/>
            <p:nvPr/>
          </p:nvSpPr>
          <p:spPr>
            <a:xfrm>
              <a:off x="5421313" y="4478847"/>
              <a:ext cx="381000" cy="0"/>
            </a:xfrm>
            <a:prstGeom prst="line">
              <a:avLst/>
            </a:prstGeom>
            <a:ln w="38100" cap="flat" cmpd="sng">
              <a:solidFill>
                <a:schemeClr val="tx1"/>
              </a:solidFill>
              <a:prstDash val="solid"/>
              <a:headEnd type="none" w="med" len="med"/>
              <a:tailEnd type="none" w="sm" len="lg"/>
            </a:ln>
          </p:spPr>
        </p:sp>
        <p:sp>
          <p:nvSpPr>
            <p:cNvPr id="26660" name="Line 48"/>
            <p:cNvSpPr/>
            <p:nvPr/>
          </p:nvSpPr>
          <p:spPr>
            <a:xfrm>
              <a:off x="4541838" y="3877856"/>
              <a:ext cx="0" cy="1219404"/>
            </a:xfrm>
            <a:prstGeom prst="line">
              <a:avLst/>
            </a:prstGeom>
            <a:ln w="38100" cap="flat" cmpd="sng">
              <a:solidFill>
                <a:schemeClr val="tx1"/>
              </a:solidFill>
              <a:prstDash val="solid"/>
              <a:headEnd type="none" w="med" len="med"/>
              <a:tailEnd type="none" w="sm" len="lg"/>
            </a:ln>
          </p:spPr>
        </p:sp>
        <p:sp>
          <p:nvSpPr>
            <p:cNvPr id="26661" name="Line 49"/>
            <p:cNvSpPr/>
            <p:nvPr/>
          </p:nvSpPr>
          <p:spPr>
            <a:xfrm flipH="1">
              <a:off x="4541838" y="4811280"/>
              <a:ext cx="1527175" cy="0"/>
            </a:xfrm>
            <a:prstGeom prst="line">
              <a:avLst/>
            </a:prstGeom>
            <a:ln w="38100" cap="flat" cmpd="sng">
              <a:solidFill>
                <a:schemeClr val="tx1"/>
              </a:solidFill>
              <a:prstDash val="solid"/>
              <a:headEnd type="none" w="med" len="med"/>
              <a:tailEnd type="none" w="sm" len="lg"/>
            </a:ln>
          </p:spPr>
        </p:sp>
        <p:sp>
          <p:nvSpPr>
            <p:cNvPr id="26662" name="Line 50"/>
            <p:cNvSpPr/>
            <p:nvPr/>
          </p:nvSpPr>
          <p:spPr>
            <a:xfrm>
              <a:off x="4541838" y="5698251"/>
              <a:ext cx="0" cy="409371"/>
            </a:xfrm>
            <a:prstGeom prst="line">
              <a:avLst/>
            </a:prstGeom>
            <a:ln w="38100" cap="flat" cmpd="sng">
              <a:solidFill>
                <a:schemeClr val="tx1"/>
              </a:solidFill>
              <a:prstDash val="solid"/>
              <a:headEnd type="none" w="med" len="med"/>
              <a:tailEnd type="none" w="sm" len="lg"/>
            </a:ln>
          </p:spPr>
        </p:sp>
        <p:sp>
          <p:nvSpPr>
            <p:cNvPr id="26663" name="Line 51"/>
            <p:cNvSpPr/>
            <p:nvPr/>
          </p:nvSpPr>
          <p:spPr>
            <a:xfrm flipV="1">
              <a:off x="3837203" y="6072782"/>
              <a:ext cx="2590585" cy="28252"/>
            </a:xfrm>
            <a:prstGeom prst="line">
              <a:avLst/>
            </a:prstGeom>
            <a:ln w="38100" cap="flat" cmpd="sng">
              <a:solidFill>
                <a:schemeClr val="tx1"/>
              </a:solidFill>
              <a:prstDash val="solid"/>
              <a:headEnd type="none" w="med" len="med"/>
              <a:tailEnd type="none" w="sm" len="lg"/>
            </a:ln>
          </p:spPr>
        </p:sp>
        <p:sp>
          <p:nvSpPr>
            <p:cNvPr id="26664" name="Line 52"/>
            <p:cNvSpPr/>
            <p:nvPr/>
          </p:nvSpPr>
          <p:spPr>
            <a:xfrm>
              <a:off x="6427788" y="3903986"/>
              <a:ext cx="0" cy="618412"/>
            </a:xfrm>
            <a:prstGeom prst="line">
              <a:avLst/>
            </a:prstGeom>
            <a:ln w="38100" cap="flat" cmpd="sng">
              <a:solidFill>
                <a:schemeClr val="tx1"/>
              </a:solidFill>
              <a:prstDash val="solid"/>
              <a:headEnd type="none" w="med" len="med"/>
              <a:tailEnd type="none" w="sm" len="lg"/>
            </a:ln>
          </p:spPr>
        </p:sp>
        <p:sp>
          <p:nvSpPr>
            <p:cNvPr id="26665" name="Line 53"/>
            <p:cNvSpPr/>
            <p:nvPr/>
          </p:nvSpPr>
          <p:spPr>
            <a:xfrm>
              <a:off x="6427788" y="5140809"/>
              <a:ext cx="0" cy="1175854"/>
            </a:xfrm>
            <a:prstGeom prst="line">
              <a:avLst/>
            </a:prstGeom>
            <a:ln w="38100" cap="flat" cmpd="sng">
              <a:solidFill>
                <a:schemeClr val="tx1"/>
              </a:solidFill>
              <a:prstDash val="solid"/>
              <a:headEnd type="none" w="med" len="med"/>
              <a:tailEnd type="none" w="sm" len="lg"/>
            </a:ln>
          </p:spPr>
        </p:sp>
        <p:sp>
          <p:nvSpPr>
            <p:cNvPr id="26666" name="Line 54"/>
            <p:cNvSpPr/>
            <p:nvPr/>
          </p:nvSpPr>
          <p:spPr>
            <a:xfrm>
              <a:off x="6221413" y="6307953"/>
              <a:ext cx="409575" cy="0"/>
            </a:xfrm>
            <a:prstGeom prst="line">
              <a:avLst/>
            </a:prstGeom>
            <a:ln w="38100" cap="flat" cmpd="sng">
              <a:solidFill>
                <a:schemeClr val="tx1"/>
              </a:solidFill>
              <a:prstDash val="solid"/>
              <a:headEnd type="none" w="med" len="med"/>
              <a:tailEnd type="none" w="sm" len="lg"/>
            </a:ln>
          </p:spPr>
        </p:sp>
        <p:sp>
          <p:nvSpPr>
            <p:cNvPr id="26667" name="Line 55"/>
            <p:cNvSpPr/>
            <p:nvPr/>
          </p:nvSpPr>
          <p:spPr>
            <a:xfrm>
              <a:off x="6427788" y="4165286"/>
              <a:ext cx="952500" cy="0"/>
            </a:xfrm>
            <a:prstGeom prst="line">
              <a:avLst/>
            </a:prstGeom>
            <a:ln w="38100" cap="flat" cmpd="sng">
              <a:solidFill>
                <a:schemeClr val="tx1"/>
              </a:solidFill>
              <a:prstDash val="solid"/>
              <a:headEnd type="none" w="med" len="med"/>
              <a:tailEnd type="none" w="sm" len="lg"/>
            </a:ln>
          </p:spPr>
        </p:sp>
        <p:sp>
          <p:nvSpPr>
            <p:cNvPr id="26668" name="Line 56"/>
            <p:cNvSpPr/>
            <p:nvPr/>
          </p:nvSpPr>
          <p:spPr>
            <a:xfrm flipH="1" flipV="1">
              <a:off x="1398588" y="3529454"/>
              <a:ext cx="641350" cy="8710"/>
            </a:xfrm>
            <a:prstGeom prst="line">
              <a:avLst/>
            </a:prstGeom>
            <a:ln w="38100" cap="flat" cmpd="sng">
              <a:solidFill>
                <a:schemeClr val="tx1"/>
              </a:solidFill>
              <a:prstDash val="solid"/>
              <a:headEnd type="none" w="med" len="med"/>
              <a:tailEnd type="none" w="sm" len="lg"/>
            </a:ln>
          </p:spPr>
        </p:sp>
        <p:sp>
          <p:nvSpPr>
            <p:cNvPr id="26669" name="Line 57"/>
            <p:cNvSpPr/>
            <p:nvPr/>
          </p:nvSpPr>
          <p:spPr>
            <a:xfrm>
              <a:off x="2230438" y="3538164"/>
              <a:ext cx="0" cy="330981"/>
            </a:xfrm>
            <a:prstGeom prst="line">
              <a:avLst/>
            </a:prstGeom>
            <a:ln w="38100" cap="flat" cmpd="sng">
              <a:solidFill>
                <a:schemeClr val="tx1"/>
              </a:solidFill>
              <a:prstDash val="solid"/>
              <a:headEnd type="none" w="med" len="med"/>
              <a:tailEnd type="none" w="sm" len="lg"/>
            </a:ln>
          </p:spPr>
        </p:sp>
        <p:sp>
          <p:nvSpPr>
            <p:cNvPr id="26670" name="Line 58"/>
            <p:cNvSpPr/>
            <p:nvPr/>
          </p:nvSpPr>
          <p:spPr>
            <a:xfrm flipH="1">
              <a:off x="1417638" y="3851725"/>
              <a:ext cx="812800" cy="0"/>
            </a:xfrm>
            <a:prstGeom prst="line">
              <a:avLst/>
            </a:prstGeom>
            <a:ln w="38100" cap="flat" cmpd="sng">
              <a:solidFill>
                <a:schemeClr val="tx1"/>
              </a:solidFill>
              <a:prstDash val="solid"/>
              <a:headEnd type="none" w="med" len="med"/>
              <a:tailEnd type="none" w="sm" len="lg"/>
            </a:ln>
          </p:spPr>
        </p:sp>
        <p:sp>
          <p:nvSpPr>
            <p:cNvPr id="26671" name="Line 59"/>
            <p:cNvSpPr/>
            <p:nvPr/>
          </p:nvSpPr>
          <p:spPr>
            <a:xfrm flipH="1">
              <a:off x="2459038" y="3555585"/>
              <a:ext cx="0" cy="609702"/>
            </a:xfrm>
            <a:prstGeom prst="line">
              <a:avLst/>
            </a:prstGeom>
            <a:ln w="38100" cap="flat" cmpd="sng">
              <a:solidFill>
                <a:schemeClr val="tx1"/>
              </a:solidFill>
              <a:prstDash val="solid"/>
              <a:headEnd type="none" w="med" len="med"/>
              <a:tailEnd type="none" w="sm" len="lg"/>
            </a:ln>
          </p:spPr>
        </p:sp>
        <p:sp>
          <p:nvSpPr>
            <p:cNvPr id="26672" name="Line 60"/>
            <p:cNvSpPr/>
            <p:nvPr/>
          </p:nvSpPr>
          <p:spPr>
            <a:xfrm flipH="1">
              <a:off x="1436688" y="4147866"/>
              <a:ext cx="1041400" cy="0"/>
            </a:xfrm>
            <a:prstGeom prst="line">
              <a:avLst/>
            </a:prstGeom>
            <a:ln w="38100" cap="flat" cmpd="sng">
              <a:solidFill>
                <a:schemeClr val="tx1"/>
              </a:solidFill>
              <a:prstDash val="solid"/>
              <a:headEnd type="none" w="med" len="med"/>
              <a:tailEnd type="none" w="sm" len="lg"/>
            </a:ln>
          </p:spPr>
        </p:sp>
        <p:sp>
          <p:nvSpPr>
            <p:cNvPr id="26673" name="Oval 61"/>
            <p:cNvSpPr/>
            <p:nvPr/>
          </p:nvSpPr>
          <p:spPr>
            <a:xfrm>
              <a:off x="7373938" y="1604539"/>
              <a:ext cx="190500" cy="1916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74" name="Oval 62"/>
            <p:cNvSpPr/>
            <p:nvPr/>
          </p:nvSpPr>
          <p:spPr>
            <a:xfrm>
              <a:off x="7373938" y="4060766"/>
              <a:ext cx="190500" cy="1916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75" name="Oval 63"/>
            <p:cNvSpPr/>
            <p:nvPr/>
          </p:nvSpPr>
          <p:spPr>
            <a:xfrm>
              <a:off x="1208088" y="3433644"/>
              <a:ext cx="190500" cy="1916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76" name="Oval 64"/>
            <p:cNvSpPr/>
            <p:nvPr/>
          </p:nvSpPr>
          <p:spPr>
            <a:xfrm>
              <a:off x="1227138" y="3747205"/>
              <a:ext cx="190500" cy="1916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77" name="Oval 65"/>
            <p:cNvSpPr/>
            <p:nvPr/>
          </p:nvSpPr>
          <p:spPr>
            <a:xfrm>
              <a:off x="1236663" y="4052056"/>
              <a:ext cx="190500" cy="191621"/>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78" name="Text Box 67"/>
            <p:cNvSpPr txBox="1"/>
            <p:nvPr/>
          </p:nvSpPr>
          <p:spPr>
            <a:xfrm>
              <a:off x="7678738" y="3956246"/>
              <a:ext cx="742950" cy="57921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6679" name="Text Box 68"/>
            <p:cNvSpPr txBox="1"/>
            <p:nvPr/>
          </p:nvSpPr>
          <p:spPr>
            <a:xfrm>
              <a:off x="6535738" y="2109720"/>
              <a:ext cx="104775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26680" name="Text Box 69"/>
            <p:cNvSpPr txBox="1"/>
            <p:nvPr/>
          </p:nvSpPr>
          <p:spPr>
            <a:xfrm>
              <a:off x="4668838" y="2092300"/>
              <a:ext cx="104775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26681" name="Text Box 70"/>
            <p:cNvSpPr txBox="1"/>
            <p:nvPr/>
          </p:nvSpPr>
          <p:spPr>
            <a:xfrm>
              <a:off x="2980639" y="2076333"/>
              <a:ext cx="104775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6682" name="Text Box 72"/>
            <p:cNvSpPr txBox="1"/>
            <p:nvPr/>
          </p:nvSpPr>
          <p:spPr>
            <a:xfrm>
              <a:off x="4497388" y="3311704"/>
              <a:ext cx="609600" cy="51824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26683" name="Text Box 73"/>
            <p:cNvSpPr txBox="1"/>
            <p:nvPr/>
          </p:nvSpPr>
          <p:spPr>
            <a:xfrm>
              <a:off x="4916488" y="3869145"/>
              <a:ext cx="628650" cy="51824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6684" name="Text Box 74"/>
            <p:cNvSpPr txBox="1"/>
            <p:nvPr/>
          </p:nvSpPr>
          <p:spPr>
            <a:xfrm>
              <a:off x="4745038" y="5193070"/>
              <a:ext cx="1028700" cy="51824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26685" name="Text Box 75"/>
            <p:cNvSpPr txBox="1"/>
            <p:nvPr/>
          </p:nvSpPr>
          <p:spPr>
            <a:xfrm>
              <a:off x="5449888" y="2980723"/>
              <a:ext cx="99060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26686" name="Text Box 76"/>
            <p:cNvSpPr txBox="1"/>
            <p:nvPr/>
          </p:nvSpPr>
          <p:spPr>
            <a:xfrm>
              <a:off x="6478588" y="3329124"/>
              <a:ext cx="66675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26687" name="Text Box 77"/>
            <p:cNvSpPr txBox="1"/>
            <p:nvPr/>
          </p:nvSpPr>
          <p:spPr>
            <a:xfrm>
              <a:off x="2592388" y="3538164"/>
              <a:ext cx="723900" cy="57921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6688" name="Text Box 78"/>
            <p:cNvSpPr txBox="1"/>
            <p:nvPr/>
          </p:nvSpPr>
          <p:spPr>
            <a:xfrm>
              <a:off x="6497638" y="4600788"/>
              <a:ext cx="666750" cy="51824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6689" name="Text Box 81"/>
            <p:cNvSpPr txBox="1"/>
            <p:nvPr/>
          </p:nvSpPr>
          <p:spPr>
            <a:xfrm>
              <a:off x="712788" y="3226055"/>
              <a:ext cx="704850" cy="51824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26690" name="Text Box 82"/>
            <p:cNvSpPr txBox="1"/>
            <p:nvPr/>
          </p:nvSpPr>
          <p:spPr>
            <a:xfrm>
              <a:off x="712788" y="3591876"/>
              <a:ext cx="70485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26691" name="Text Box 83"/>
            <p:cNvSpPr txBox="1"/>
            <p:nvPr/>
          </p:nvSpPr>
          <p:spPr>
            <a:xfrm>
              <a:off x="712788" y="3922857"/>
              <a:ext cx="704850" cy="51824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C</a:t>
              </a:r>
              <a:endParaRPr lang="en-US" altLang="zh-CN" sz="2800" b="1" dirty="0">
                <a:latin typeface="Times New Roman" panose="02020603050405020304" pitchFamily="18" charset="0"/>
                <a:ea typeface="楷体_GB2312" pitchFamily="49" charset="-122"/>
              </a:endParaRPr>
            </a:p>
          </p:txBody>
        </p:sp>
        <p:grpSp>
          <p:nvGrpSpPr>
            <p:cNvPr id="26692" name="Group 12"/>
            <p:cNvGrpSpPr/>
            <p:nvPr/>
          </p:nvGrpSpPr>
          <p:grpSpPr>
            <a:xfrm>
              <a:off x="3504515" y="3921406"/>
              <a:ext cx="381000" cy="661962"/>
              <a:chOff x="2376" y="1644"/>
              <a:chExt cx="240" cy="456"/>
            </a:xfrm>
          </p:grpSpPr>
          <p:sp>
            <p:nvSpPr>
              <p:cNvPr id="26716" name="Line 13"/>
              <p:cNvSpPr/>
              <p:nvPr/>
            </p:nvSpPr>
            <p:spPr>
              <a:xfrm>
                <a:off x="2376" y="1692"/>
                <a:ext cx="0" cy="336"/>
              </a:xfrm>
              <a:prstGeom prst="line">
                <a:avLst/>
              </a:prstGeom>
              <a:ln w="57150" cap="flat" cmpd="sng">
                <a:solidFill>
                  <a:srgbClr val="C00000"/>
                </a:solidFill>
                <a:prstDash val="solid"/>
                <a:headEnd type="none" w="med" len="med"/>
                <a:tailEnd type="none" w="sm" len="lg"/>
              </a:ln>
            </p:spPr>
          </p:sp>
          <p:sp>
            <p:nvSpPr>
              <p:cNvPr id="26717" name="Line 14"/>
              <p:cNvSpPr/>
              <p:nvPr/>
            </p:nvSpPr>
            <p:spPr>
              <a:xfrm rot="-5400000" flipH="1">
                <a:off x="2376" y="1860"/>
                <a:ext cx="240" cy="240"/>
              </a:xfrm>
              <a:prstGeom prst="line">
                <a:avLst/>
              </a:prstGeom>
              <a:ln w="38100" cap="flat" cmpd="sng">
                <a:solidFill>
                  <a:srgbClr val="C00000"/>
                </a:solidFill>
                <a:prstDash val="solid"/>
                <a:headEnd type="none" w="med" len="med"/>
                <a:tailEnd type="triangle" w="sm" len="lg"/>
              </a:ln>
            </p:spPr>
          </p:sp>
          <p:sp>
            <p:nvSpPr>
              <p:cNvPr id="26718" name="Line 15"/>
              <p:cNvSpPr/>
              <p:nvPr/>
            </p:nvSpPr>
            <p:spPr>
              <a:xfrm flipV="1">
                <a:off x="2376" y="1644"/>
                <a:ext cx="216" cy="211"/>
              </a:xfrm>
              <a:prstGeom prst="line">
                <a:avLst/>
              </a:prstGeom>
              <a:ln w="38100" cap="flat" cmpd="sng">
                <a:solidFill>
                  <a:srgbClr val="C00000"/>
                </a:solidFill>
                <a:prstDash val="solid"/>
                <a:headEnd type="none" w="med" len="med"/>
                <a:tailEnd type="none" w="sm" len="lg"/>
              </a:ln>
            </p:spPr>
          </p:sp>
        </p:grpSp>
        <p:sp>
          <p:nvSpPr>
            <p:cNvPr id="26693" name="Line 20"/>
            <p:cNvSpPr/>
            <p:nvPr/>
          </p:nvSpPr>
          <p:spPr>
            <a:xfrm flipH="1" flipV="1">
              <a:off x="3820130" y="2744098"/>
              <a:ext cx="17073" cy="1194725"/>
            </a:xfrm>
            <a:prstGeom prst="line">
              <a:avLst/>
            </a:prstGeom>
            <a:ln w="38100" cap="flat" cmpd="sng">
              <a:solidFill>
                <a:srgbClr val="C00000"/>
              </a:solidFill>
              <a:prstDash val="solid"/>
              <a:headEnd type="none" w="med" len="med"/>
              <a:tailEnd type="none" w="sm" len="lg"/>
            </a:ln>
          </p:spPr>
        </p:sp>
        <p:sp>
          <p:nvSpPr>
            <p:cNvPr id="26694" name="Rectangle 23"/>
            <p:cNvSpPr/>
            <p:nvPr/>
          </p:nvSpPr>
          <p:spPr>
            <a:xfrm>
              <a:off x="3735388" y="2113418"/>
              <a:ext cx="190500" cy="609702"/>
            </a:xfrm>
            <a:prstGeom prst="rect">
              <a:avLst/>
            </a:prstGeom>
            <a:noFill/>
            <a:ln w="38100" cap="flat" cmpd="sng">
              <a:solidFill>
                <a:srgbClr val="C0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695" name="Line 26"/>
            <p:cNvSpPr/>
            <p:nvPr/>
          </p:nvSpPr>
          <p:spPr>
            <a:xfrm flipV="1">
              <a:off x="3806485" y="1728604"/>
              <a:ext cx="0" cy="390500"/>
            </a:xfrm>
            <a:prstGeom prst="line">
              <a:avLst/>
            </a:prstGeom>
            <a:ln w="38100" cap="flat" cmpd="sng">
              <a:solidFill>
                <a:schemeClr val="tx1"/>
              </a:solidFill>
              <a:prstDash val="solid"/>
              <a:headEnd type="none" w="med" len="med"/>
              <a:tailEnd type="none" w="sm" len="lg"/>
            </a:ln>
          </p:spPr>
        </p:sp>
        <p:sp>
          <p:nvSpPr>
            <p:cNvPr id="26696" name="Line 29"/>
            <p:cNvSpPr/>
            <p:nvPr/>
          </p:nvSpPr>
          <p:spPr>
            <a:xfrm flipH="1">
              <a:off x="3325343" y="4227707"/>
              <a:ext cx="179171" cy="0"/>
            </a:xfrm>
            <a:prstGeom prst="line">
              <a:avLst/>
            </a:prstGeom>
            <a:ln w="38100" cap="flat" cmpd="sng">
              <a:solidFill>
                <a:schemeClr val="tx1"/>
              </a:solidFill>
              <a:prstDash val="solid"/>
              <a:headEnd type="none" w="med" len="med"/>
              <a:tailEnd type="none" w="sm" len="lg"/>
            </a:ln>
          </p:spPr>
        </p:sp>
        <p:sp>
          <p:nvSpPr>
            <p:cNvPr id="26697" name="Line 48"/>
            <p:cNvSpPr/>
            <p:nvPr/>
          </p:nvSpPr>
          <p:spPr>
            <a:xfrm>
              <a:off x="3853764" y="4557238"/>
              <a:ext cx="2243" cy="420204"/>
            </a:xfrm>
            <a:prstGeom prst="line">
              <a:avLst/>
            </a:prstGeom>
            <a:ln w="38100" cap="flat" cmpd="sng">
              <a:solidFill>
                <a:srgbClr val="C00000"/>
              </a:solidFill>
              <a:prstDash val="solid"/>
              <a:headEnd type="none" w="med" len="med"/>
              <a:tailEnd type="none" w="sm" len="lg"/>
            </a:ln>
          </p:spPr>
        </p:sp>
        <p:sp>
          <p:nvSpPr>
            <p:cNvPr id="26698" name="Line 50"/>
            <p:cNvSpPr/>
            <p:nvPr/>
          </p:nvSpPr>
          <p:spPr>
            <a:xfrm>
              <a:off x="3856006" y="5308391"/>
              <a:ext cx="1" cy="807941"/>
            </a:xfrm>
            <a:prstGeom prst="line">
              <a:avLst/>
            </a:prstGeom>
            <a:ln w="38100" cap="flat" cmpd="sng">
              <a:solidFill>
                <a:srgbClr val="C00000"/>
              </a:solidFill>
              <a:prstDash val="solid"/>
              <a:headEnd type="none" w="med" len="med"/>
              <a:tailEnd type="none" w="sm" len="lg"/>
            </a:ln>
          </p:spPr>
        </p:sp>
        <p:sp>
          <p:nvSpPr>
            <p:cNvPr id="26699" name="Text Box 72"/>
            <p:cNvSpPr txBox="1"/>
            <p:nvPr/>
          </p:nvSpPr>
          <p:spPr>
            <a:xfrm>
              <a:off x="3809315" y="3991086"/>
              <a:ext cx="609600" cy="51824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T</a:t>
              </a:r>
              <a:r>
                <a:rPr lang="en-US" altLang="zh-CN" sz="2800" b="1" baseline="-25000" dirty="0">
                  <a:solidFill>
                    <a:srgbClr val="FF0000"/>
                  </a:solidFill>
                  <a:latin typeface="Times New Roman" panose="02020603050405020304" pitchFamily="18" charset="0"/>
                  <a:ea typeface="楷体_GB2312" pitchFamily="49" charset="-122"/>
                </a:rPr>
                <a:t>2</a:t>
              </a:r>
              <a:r>
                <a:rPr lang="en-US" altLang="zh-CN" sz="2800" b="1" baseline="30000" dirty="0">
                  <a:solidFill>
                    <a:srgbClr val="FF0000"/>
                  </a:solidFill>
                  <a:latin typeface="Times New Roman" panose="02020603050405020304" pitchFamily="18" charset="0"/>
                  <a:ea typeface="楷体_GB2312" pitchFamily="49" charset="-122"/>
                </a:rPr>
                <a:t>’</a:t>
              </a:r>
              <a:endParaRPr lang="en-US" altLang="zh-CN" sz="2800" b="1" baseline="30000" dirty="0">
                <a:solidFill>
                  <a:srgbClr val="FF0000"/>
                </a:solidFill>
                <a:latin typeface="Times New Roman" panose="02020603050405020304" pitchFamily="18" charset="0"/>
                <a:ea typeface="楷体_GB2312" pitchFamily="49" charset="-122"/>
              </a:endParaRPr>
            </a:p>
          </p:txBody>
        </p:sp>
        <p:sp>
          <p:nvSpPr>
            <p:cNvPr id="26700" name="Line 29"/>
            <p:cNvSpPr/>
            <p:nvPr/>
          </p:nvSpPr>
          <p:spPr>
            <a:xfrm flipH="1">
              <a:off x="3828451" y="3548326"/>
              <a:ext cx="345085" cy="7257"/>
            </a:xfrm>
            <a:prstGeom prst="line">
              <a:avLst/>
            </a:prstGeom>
            <a:ln w="38100" cap="flat" cmpd="sng">
              <a:solidFill>
                <a:srgbClr val="C00000"/>
              </a:solidFill>
              <a:prstDash val="solid"/>
              <a:headEnd type="none" w="med" len="med"/>
              <a:tailEnd type="none" w="sm" len="lg"/>
            </a:ln>
          </p:spPr>
        </p:sp>
        <p:sp>
          <p:nvSpPr>
            <p:cNvPr id="26701" name="椭圆 101"/>
            <p:cNvSpPr/>
            <p:nvPr/>
          </p:nvSpPr>
          <p:spPr>
            <a:xfrm flipH="1" flipV="1">
              <a:off x="6345871" y="6011813"/>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2" name="椭圆 102"/>
            <p:cNvSpPr/>
            <p:nvPr/>
          </p:nvSpPr>
          <p:spPr>
            <a:xfrm flipH="1" flipV="1">
              <a:off x="6380330" y="4116372"/>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3" name="椭圆 103"/>
            <p:cNvSpPr/>
            <p:nvPr/>
          </p:nvSpPr>
          <p:spPr>
            <a:xfrm flipH="1" flipV="1">
              <a:off x="6333805" y="1658471"/>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4" name="椭圆 104"/>
            <p:cNvSpPr/>
            <p:nvPr/>
          </p:nvSpPr>
          <p:spPr>
            <a:xfrm flipH="1" flipV="1">
              <a:off x="3761421" y="1660497"/>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5" name="椭圆 105"/>
            <p:cNvSpPr/>
            <p:nvPr/>
          </p:nvSpPr>
          <p:spPr>
            <a:xfrm flipH="1" flipV="1">
              <a:off x="6321105" y="2910222"/>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6" name="椭圆 106"/>
            <p:cNvSpPr/>
            <p:nvPr/>
          </p:nvSpPr>
          <p:spPr>
            <a:xfrm flipH="1" flipV="1">
              <a:off x="4467051" y="1654914"/>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7" name="椭圆 107"/>
            <p:cNvSpPr/>
            <p:nvPr/>
          </p:nvSpPr>
          <p:spPr>
            <a:xfrm flipH="1" flipV="1">
              <a:off x="3788426" y="3499292"/>
              <a:ext cx="106683" cy="101174"/>
            </a:xfrm>
            <a:prstGeom prst="ellipse">
              <a:avLst/>
            </a:prstGeom>
            <a:solidFill>
              <a:srgbClr val="C00000"/>
            </a:solidFill>
            <a:ln w="9525" cap="flat" cmpd="sng">
              <a:solidFill>
                <a:srgbClr val="C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8" name="椭圆 108"/>
            <p:cNvSpPr/>
            <p:nvPr/>
          </p:nvSpPr>
          <p:spPr>
            <a:xfrm flipH="1" flipV="1">
              <a:off x="4470295" y="3184400"/>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09" name="椭圆 109"/>
            <p:cNvSpPr/>
            <p:nvPr/>
          </p:nvSpPr>
          <p:spPr>
            <a:xfrm flipH="1" flipV="1">
              <a:off x="4506936" y="4751835"/>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10" name="椭圆 110"/>
            <p:cNvSpPr/>
            <p:nvPr/>
          </p:nvSpPr>
          <p:spPr>
            <a:xfrm flipH="1" flipV="1">
              <a:off x="5581330" y="3506671"/>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11" name="椭圆 111"/>
            <p:cNvSpPr/>
            <p:nvPr/>
          </p:nvSpPr>
          <p:spPr>
            <a:xfrm flipH="1" flipV="1">
              <a:off x="4497388" y="6027081"/>
              <a:ext cx="106683" cy="101174"/>
            </a:xfrm>
            <a:prstGeom prst="ellipse">
              <a:avLst/>
            </a:prstGeom>
            <a:solidFill>
              <a:schemeClr val="tx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12" name="等腰三角形 4"/>
            <p:cNvSpPr/>
            <p:nvPr/>
          </p:nvSpPr>
          <p:spPr>
            <a:xfrm rot="10800000">
              <a:off x="3665836" y="4958029"/>
              <a:ext cx="378097" cy="350695"/>
            </a:xfrm>
            <a:prstGeom prst="triangle">
              <a:avLst>
                <a:gd name="adj" fmla="val 50000"/>
              </a:avLst>
            </a:prstGeom>
            <a:noFill/>
            <a:ln w="38100" cap="flat" cmpd="sng">
              <a:solidFill>
                <a:srgbClr val="C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6713" name="Line 29"/>
            <p:cNvSpPr/>
            <p:nvPr/>
          </p:nvSpPr>
          <p:spPr>
            <a:xfrm flipH="1">
              <a:off x="3698848" y="5308391"/>
              <a:ext cx="345085" cy="7257"/>
            </a:xfrm>
            <a:prstGeom prst="line">
              <a:avLst/>
            </a:prstGeom>
            <a:ln w="38100" cap="flat" cmpd="sng">
              <a:solidFill>
                <a:srgbClr val="C00000"/>
              </a:solidFill>
              <a:prstDash val="solid"/>
              <a:headEnd type="none" w="med" len="med"/>
              <a:tailEnd type="none" w="sm" len="lg"/>
            </a:ln>
          </p:spPr>
        </p:sp>
        <p:sp>
          <p:nvSpPr>
            <p:cNvPr id="26714" name="Text Box 70"/>
            <p:cNvSpPr txBox="1"/>
            <p:nvPr/>
          </p:nvSpPr>
          <p:spPr>
            <a:xfrm>
              <a:off x="3859212" y="2079811"/>
              <a:ext cx="104775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R</a:t>
              </a:r>
              <a:r>
                <a:rPr lang="en-US" altLang="zh-CN" sz="2800" b="1" baseline="-25000" dirty="0">
                  <a:solidFill>
                    <a:srgbClr val="FF0000"/>
                  </a:solidFill>
                  <a:latin typeface="Times New Roman" panose="02020603050405020304" pitchFamily="18" charset="0"/>
                  <a:ea typeface="楷体_GB2312" pitchFamily="49" charset="-122"/>
                </a:rPr>
                <a:t>2</a:t>
              </a:r>
              <a:r>
                <a:rPr lang="en-US" altLang="zh-CN" sz="2800" b="1" baseline="30000" dirty="0">
                  <a:solidFill>
                    <a:srgbClr val="FF0000"/>
                  </a:solidFill>
                  <a:latin typeface="Times New Roman" panose="02020603050405020304" pitchFamily="18" charset="0"/>
                  <a:ea typeface="楷体_GB2312" pitchFamily="49" charset="-122"/>
                </a:rPr>
                <a:t>’</a:t>
              </a:r>
              <a:endParaRPr lang="en-US" altLang="zh-CN" b="1" baseline="30000" dirty="0">
                <a:solidFill>
                  <a:srgbClr val="FF0000"/>
                </a:solidFill>
                <a:latin typeface="Times New Roman" panose="02020603050405020304" pitchFamily="18" charset="0"/>
                <a:ea typeface="楷体_GB2312" pitchFamily="49" charset="-122"/>
              </a:endParaRPr>
            </a:p>
          </p:txBody>
        </p:sp>
        <p:sp>
          <p:nvSpPr>
            <p:cNvPr id="26715" name="Text Box 70"/>
            <p:cNvSpPr txBox="1"/>
            <p:nvPr/>
          </p:nvSpPr>
          <p:spPr>
            <a:xfrm>
              <a:off x="3817524" y="4505044"/>
              <a:ext cx="1047750" cy="51969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D</a:t>
              </a:r>
              <a:r>
                <a:rPr lang="en-US" altLang="zh-CN" sz="2800" b="1" baseline="-25000" dirty="0">
                  <a:solidFill>
                    <a:srgbClr val="FF0000"/>
                  </a:solidFill>
                  <a:latin typeface="Times New Roman" panose="02020603050405020304" pitchFamily="18" charset="0"/>
                  <a:ea typeface="楷体_GB2312" pitchFamily="49" charset="-122"/>
                </a:rPr>
                <a:t>2</a:t>
              </a:r>
              <a:r>
                <a:rPr lang="en-US" altLang="zh-CN" sz="2800" b="1" baseline="30000" dirty="0">
                  <a:solidFill>
                    <a:srgbClr val="FF0000"/>
                  </a:solidFill>
                  <a:latin typeface="Times New Roman" panose="02020603050405020304" pitchFamily="18" charset="0"/>
                  <a:ea typeface="楷体_GB2312" pitchFamily="49" charset="-122"/>
                </a:rPr>
                <a:t>’</a:t>
              </a:r>
              <a:endParaRPr lang="en-US" altLang="zh-CN" b="1" baseline="30000" dirty="0">
                <a:solidFill>
                  <a:srgbClr val="FF0000"/>
                </a:solidFill>
                <a:latin typeface="Times New Roman" panose="02020603050405020304" pitchFamily="18" charset="0"/>
                <a:ea typeface="楷体_GB2312" pitchFamily="49" charset="-122"/>
              </a:endParaRP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56"/>
          <p:cNvSpPr txBox="1"/>
          <p:nvPr/>
        </p:nvSpPr>
        <p:spPr>
          <a:xfrm>
            <a:off x="7862888" y="549275"/>
            <a:ext cx="1249362"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7651" name="Line 2"/>
          <p:cNvSpPr/>
          <p:nvPr/>
        </p:nvSpPr>
        <p:spPr>
          <a:xfrm>
            <a:off x="1646238" y="2779713"/>
            <a:ext cx="725487" cy="0"/>
          </a:xfrm>
          <a:prstGeom prst="line">
            <a:avLst/>
          </a:prstGeom>
          <a:ln w="57150" cap="flat" cmpd="sng">
            <a:solidFill>
              <a:schemeClr val="tx1"/>
            </a:solidFill>
            <a:prstDash val="solid"/>
            <a:headEnd type="none" w="med" len="med"/>
            <a:tailEnd type="none" w="sm" len="lg"/>
          </a:ln>
        </p:spPr>
      </p:sp>
      <p:sp>
        <p:nvSpPr>
          <p:cNvPr id="27652" name="Line 3"/>
          <p:cNvSpPr/>
          <p:nvPr/>
        </p:nvSpPr>
        <p:spPr>
          <a:xfrm flipV="1">
            <a:off x="2030413" y="2239963"/>
            <a:ext cx="0" cy="539750"/>
          </a:xfrm>
          <a:prstGeom prst="line">
            <a:avLst/>
          </a:prstGeom>
          <a:ln w="38100" cap="flat" cmpd="sng">
            <a:solidFill>
              <a:schemeClr val="tx1"/>
            </a:solidFill>
            <a:prstDash val="solid"/>
            <a:headEnd type="none" w="med" len="med"/>
            <a:tailEnd type="none" w="sm" len="lg"/>
          </a:ln>
        </p:spPr>
      </p:sp>
      <p:sp>
        <p:nvSpPr>
          <p:cNvPr id="27653" name="Line 4"/>
          <p:cNvSpPr/>
          <p:nvPr/>
        </p:nvSpPr>
        <p:spPr>
          <a:xfrm flipH="1">
            <a:off x="1633538" y="2779713"/>
            <a:ext cx="377825" cy="349250"/>
          </a:xfrm>
          <a:prstGeom prst="line">
            <a:avLst/>
          </a:prstGeom>
          <a:ln w="38100" cap="flat" cmpd="sng">
            <a:solidFill>
              <a:schemeClr val="tx1"/>
            </a:solidFill>
            <a:prstDash val="solid"/>
            <a:headEnd type="none" w="med" len="med"/>
            <a:tailEnd type="triangle" w="sm" len="lg"/>
          </a:ln>
        </p:spPr>
      </p:sp>
      <p:sp>
        <p:nvSpPr>
          <p:cNvPr id="27654" name="Line 5"/>
          <p:cNvSpPr/>
          <p:nvPr/>
        </p:nvSpPr>
        <p:spPr>
          <a:xfrm>
            <a:off x="2030413" y="2779713"/>
            <a:ext cx="492125" cy="323850"/>
          </a:xfrm>
          <a:prstGeom prst="line">
            <a:avLst/>
          </a:prstGeom>
          <a:ln w="38100" cap="flat" cmpd="sng">
            <a:solidFill>
              <a:schemeClr val="tx1"/>
            </a:solidFill>
            <a:prstDash val="solid"/>
            <a:headEnd type="none" w="med" len="med"/>
            <a:tailEnd type="none" w="sm" len="lg"/>
          </a:ln>
        </p:spPr>
      </p:sp>
      <p:sp>
        <p:nvSpPr>
          <p:cNvPr id="27655" name="Line 6"/>
          <p:cNvSpPr/>
          <p:nvPr/>
        </p:nvSpPr>
        <p:spPr>
          <a:xfrm>
            <a:off x="2486025" y="3103563"/>
            <a:ext cx="889000" cy="0"/>
          </a:xfrm>
          <a:prstGeom prst="line">
            <a:avLst/>
          </a:prstGeom>
          <a:ln w="38100" cap="flat" cmpd="sng">
            <a:solidFill>
              <a:schemeClr val="tx1"/>
            </a:solidFill>
            <a:prstDash val="solid"/>
            <a:headEnd type="none" w="med" len="med"/>
            <a:tailEnd type="none" w="sm" len="lg"/>
          </a:ln>
        </p:spPr>
      </p:sp>
      <p:grpSp>
        <p:nvGrpSpPr>
          <p:cNvPr id="27656" name="Group 7"/>
          <p:cNvGrpSpPr/>
          <p:nvPr/>
        </p:nvGrpSpPr>
        <p:grpSpPr>
          <a:xfrm>
            <a:off x="3375025" y="2797175"/>
            <a:ext cx="377825" cy="661988"/>
            <a:chOff x="2376" y="1644"/>
            <a:chExt cx="240" cy="456"/>
          </a:xfrm>
        </p:grpSpPr>
        <p:sp>
          <p:nvSpPr>
            <p:cNvPr id="27772" name="Line 8"/>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7773" name="Line 9"/>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7774" name="Line 10"/>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27657" name="Group 11"/>
          <p:cNvGrpSpPr/>
          <p:nvPr/>
        </p:nvGrpSpPr>
        <p:grpSpPr>
          <a:xfrm>
            <a:off x="6216650" y="2501900"/>
            <a:ext cx="377825" cy="661988"/>
            <a:chOff x="2376" y="1644"/>
            <a:chExt cx="240" cy="456"/>
          </a:xfrm>
        </p:grpSpPr>
        <p:sp>
          <p:nvSpPr>
            <p:cNvPr id="27769" name="Line 1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7770" name="Line 1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7771" name="Line 1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7658" name="Line 15"/>
          <p:cNvSpPr/>
          <p:nvPr/>
        </p:nvSpPr>
        <p:spPr>
          <a:xfrm flipV="1">
            <a:off x="3713163" y="2257425"/>
            <a:ext cx="0" cy="539750"/>
          </a:xfrm>
          <a:prstGeom prst="line">
            <a:avLst/>
          </a:prstGeom>
          <a:ln w="38100" cap="flat" cmpd="sng">
            <a:solidFill>
              <a:schemeClr val="tx1"/>
            </a:solidFill>
            <a:prstDash val="solid"/>
            <a:headEnd type="none" w="med" len="med"/>
            <a:tailEnd type="none" w="sm" len="lg"/>
          </a:ln>
        </p:spPr>
      </p:sp>
      <p:sp>
        <p:nvSpPr>
          <p:cNvPr id="27659" name="Rectangle 16"/>
          <p:cNvSpPr/>
          <p:nvPr/>
        </p:nvSpPr>
        <p:spPr>
          <a:xfrm>
            <a:off x="5734050" y="4603750"/>
            <a:ext cx="188913" cy="609600"/>
          </a:xfrm>
          <a:prstGeom prst="rect">
            <a:avLst/>
          </a:prstGeom>
          <a:noFill/>
          <a:ln w="38100" cap="flat" cmpd="sng">
            <a:solidFill>
              <a:srgbClr val="C0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660" name="Rectangle 17"/>
          <p:cNvSpPr/>
          <p:nvPr/>
        </p:nvSpPr>
        <p:spPr>
          <a:xfrm>
            <a:off x="1936750" y="1622425"/>
            <a:ext cx="188913" cy="61118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661" name="Rectangle 18"/>
          <p:cNvSpPr/>
          <p:nvPr/>
        </p:nvSpPr>
        <p:spPr>
          <a:xfrm>
            <a:off x="3617913" y="1647825"/>
            <a:ext cx="188912" cy="60960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662" name="Line 19"/>
          <p:cNvSpPr/>
          <p:nvPr/>
        </p:nvSpPr>
        <p:spPr>
          <a:xfrm>
            <a:off x="2030413" y="1612900"/>
            <a:ext cx="0" cy="0"/>
          </a:xfrm>
          <a:prstGeom prst="line">
            <a:avLst/>
          </a:prstGeom>
          <a:ln w="38100" cap="flat" cmpd="sng">
            <a:solidFill>
              <a:schemeClr val="tx1"/>
            </a:solidFill>
            <a:prstDash val="solid"/>
            <a:headEnd type="none" w="med" len="med"/>
            <a:tailEnd type="none" w="sm" len="lg"/>
          </a:ln>
        </p:spPr>
      </p:sp>
      <p:sp>
        <p:nvSpPr>
          <p:cNvPr id="27663" name="Line 20"/>
          <p:cNvSpPr/>
          <p:nvPr/>
        </p:nvSpPr>
        <p:spPr>
          <a:xfrm flipV="1">
            <a:off x="2030413" y="1257300"/>
            <a:ext cx="0" cy="355600"/>
          </a:xfrm>
          <a:prstGeom prst="line">
            <a:avLst/>
          </a:prstGeom>
          <a:ln w="38100" cap="flat" cmpd="sng">
            <a:solidFill>
              <a:schemeClr val="tx1"/>
            </a:solidFill>
            <a:prstDash val="solid"/>
            <a:headEnd type="none" w="med" len="med"/>
            <a:tailEnd type="none" w="sm" len="lg"/>
          </a:ln>
        </p:spPr>
      </p:sp>
      <p:sp>
        <p:nvSpPr>
          <p:cNvPr id="27664" name="Line 21"/>
          <p:cNvSpPr/>
          <p:nvPr/>
        </p:nvSpPr>
        <p:spPr>
          <a:xfrm flipV="1">
            <a:off x="3713163" y="1257300"/>
            <a:ext cx="0" cy="390525"/>
          </a:xfrm>
          <a:prstGeom prst="line">
            <a:avLst/>
          </a:prstGeom>
          <a:ln w="38100" cap="flat" cmpd="sng">
            <a:solidFill>
              <a:schemeClr val="tx1"/>
            </a:solidFill>
            <a:prstDash val="solid"/>
            <a:headEnd type="none" w="med" len="med"/>
            <a:tailEnd type="none" w="sm" len="lg"/>
          </a:ln>
        </p:spPr>
      </p:sp>
      <p:sp>
        <p:nvSpPr>
          <p:cNvPr id="27665" name="Line 22"/>
          <p:cNvSpPr/>
          <p:nvPr/>
        </p:nvSpPr>
        <p:spPr>
          <a:xfrm>
            <a:off x="2030413" y="1257300"/>
            <a:ext cx="0" cy="0"/>
          </a:xfrm>
          <a:prstGeom prst="line">
            <a:avLst/>
          </a:prstGeom>
          <a:ln w="38100" cap="flat" cmpd="sng">
            <a:solidFill>
              <a:schemeClr val="tx1"/>
            </a:solidFill>
            <a:prstDash val="solid"/>
            <a:headEnd type="none" w="med" len="med"/>
            <a:tailEnd type="none" w="sm" len="lg"/>
          </a:ln>
        </p:spPr>
      </p:sp>
      <p:sp>
        <p:nvSpPr>
          <p:cNvPr id="27666" name="Line 23"/>
          <p:cNvSpPr/>
          <p:nvPr/>
        </p:nvSpPr>
        <p:spPr>
          <a:xfrm>
            <a:off x="2035175" y="1265238"/>
            <a:ext cx="6262688" cy="12700"/>
          </a:xfrm>
          <a:prstGeom prst="line">
            <a:avLst/>
          </a:prstGeom>
          <a:ln w="38100" cap="flat" cmpd="sng">
            <a:solidFill>
              <a:schemeClr val="tx1"/>
            </a:solidFill>
            <a:prstDash val="solid"/>
            <a:headEnd type="none" w="med" len="med"/>
            <a:tailEnd type="none" w="sm" len="lg"/>
          </a:ln>
        </p:spPr>
      </p:sp>
      <p:sp>
        <p:nvSpPr>
          <p:cNvPr id="27667" name="Line 24"/>
          <p:cNvSpPr/>
          <p:nvPr/>
        </p:nvSpPr>
        <p:spPr>
          <a:xfrm flipH="1">
            <a:off x="5848350" y="2792413"/>
            <a:ext cx="387350" cy="0"/>
          </a:xfrm>
          <a:prstGeom prst="line">
            <a:avLst/>
          </a:prstGeom>
          <a:ln w="38100" cap="flat" cmpd="sng">
            <a:solidFill>
              <a:schemeClr val="tx1"/>
            </a:solidFill>
            <a:prstDash val="solid"/>
            <a:headEnd type="none" w="med" len="med"/>
            <a:tailEnd type="none" w="sm" len="lg"/>
          </a:ln>
        </p:spPr>
      </p:sp>
      <p:grpSp>
        <p:nvGrpSpPr>
          <p:cNvPr id="27668" name="Group 25"/>
          <p:cNvGrpSpPr/>
          <p:nvPr/>
        </p:nvGrpSpPr>
        <p:grpSpPr>
          <a:xfrm>
            <a:off x="7010400" y="2814638"/>
            <a:ext cx="379413" cy="661987"/>
            <a:chOff x="2376" y="1644"/>
            <a:chExt cx="240" cy="456"/>
          </a:xfrm>
        </p:grpSpPr>
        <p:sp>
          <p:nvSpPr>
            <p:cNvPr id="27766" name="Line 26"/>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7767" name="Line 27"/>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7768" name="Line 28"/>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7669" name="Line 29"/>
          <p:cNvSpPr/>
          <p:nvPr/>
        </p:nvSpPr>
        <p:spPr>
          <a:xfrm>
            <a:off x="6537325" y="3128963"/>
            <a:ext cx="473075" cy="0"/>
          </a:xfrm>
          <a:prstGeom prst="line">
            <a:avLst/>
          </a:prstGeom>
          <a:ln w="38100" cap="flat" cmpd="sng">
            <a:solidFill>
              <a:schemeClr val="tx1"/>
            </a:solidFill>
            <a:prstDash val="solid"/>
            <a:headEnd type="none" w="med" len="med"/>
            <a:tailEnd type="none" w="sm" len="lg"/>
          </a:ln>
        </p:spPr>
      </p:sp>
      <p:sp>
        <p:nvSpPr>
          <p:cNvPr id="27670" name="Line 30"/>
          <p:cNvSpPr/>
          <p:nvPr/>
        </p:nvSpPr>
        <p:spPr>
          <a:xfrm>
            <a:off x="6537325" y="2511425"/>
            <a:ext cx="792163" cy="0"/>
          </a:xfrm>
          <a:prstGeom prst="line">
            <a:avLst/>
          </a:prstGeom>
          <a:ln w="38100" cap="flat" cmpd="sng">
            <a:solidFill>
              <a:schemeClr val="tx1"/>
            </a:solidFill>
            <a:prstDash val="solid"/>
            <a:headEnd type="none" w="med" len="med"/>
            <a:tailEnd type="none" w="sm" len="lg"/>
          </a:ln>
        </p:spPr>
      </p:sp>
      <p:sp>
        <p:nvSpPr>
          <p:cNvPr id="27671" name="Line 31"/>
          <p:cNvSpPr/>
          <p:nvPr/>
        </p:nvSpPr>
        <p:spPr>
          <a:xfrm flipV="1">
            <a:off x="7329488" y="2511425"/>
            <a:ext cx="0" cy="338138"/>
          </a:xfrm>
          <a:prstGeom prst="line">
            <a:avLst/>
          </a:prstGeom>
          <a:ln w="38100" cap="flat" cmpd="sng">
            <a:solidFill>
              <a:schemeClr val="tx1"/>
            </a:solidFill>
            <a:prstDash val="solid"/>
            <a:headEnd type="none" w="med" len="med"/>
            <a:tailEnd type="none" w="sm" len="lg"/>
          </a:ln>
        </p:spPr>
      </p:sp>
      <p:sp>
        <p:nvSpPr>
          <p:cNvPr id="27672" name="Rectangle 32"/>
          <p:cNvSpPr/>
          <p:nvPr/>
        </p:nvSpPr>
        <p:spPr>
          <a:xfrm>
            <a:off x="7234238" y="1657350"/>
            <a:ext cx="190500" cy="60960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673" name="Line 33"/>
          <p:cNvSpPr/>
          <p:nvPr/>
        </p:nvSpPr>
        <p:spPr>
          <a:xfrm flipV="1">
            <a:off x="7329488" y="2266950"/>
            <a:ext cx="0" cy="304800"/>
          </a:xfrm>
          <a:prstGeom prst="line">
            <a:avLst/>
          </a:prstGeom>
          <a:ln w="38100" cap="flat" cmpd="sng">
            <a:solidFill>
              <a:schemeClr val="tx1"/>
            </a:solidFill>
            <a:prstDash val="solid"/>
            <a:headEnd type="none" w="med" len="med"/>
            <a:tailEnd type="none" w="sm" len="lg"/>
          </a:ln>
        </p:spPr>
      </p:sp>
      <p:sp>
        <p:nvSpPr>
          <p:cNvPr id="27674" name="Line 34"/>
          <p:cNvSpPr/>
          <p:nvPr/>
        </p:nvSpPr>
        <p:spPr>
          <a:xfrm flipV="1">
            <a:off x="7329488" y="1265238"/>
            <a:ext cx="0" cy="400050"/>
          </a:xfrm>
          <a:prstGeom prst="line">
            <a:avLst/>
          </a:prstGeom>
          <a:ln w="38100" cap="flat" cmpd="sng">
            <a:solidFill>
              <a:schemeClr val="tx1"/>
            </a:solidFill>
            <a:prstDash val="solid"/>
            <a:headEnd type="none" w="med" len="med"/>
            <a:tailEnd type="none" w="sm" len="lg"/>
          </a:ln>
        </p:spPr>
      </p:sp>
      <p:grpSp>
        <p:nvGrpSpPr>
          <p:cNvPr id="27675" name="Group 35"/>
          <p:cNvGrpSpPr/>
          <p:nvPr/>
        </p:nvGrpSpPr>
        <p:grpSpPr>
          <a:xfrm>
            <a:off x="7010400" y="4051300"/>
            <a:ext cx="379413" cy="661988"/>
            <a:chOff x="2376" y="1644"/>
            <a:chExt cx="240" cy="456"/>
          </a:xfrm>
        </p:grpSpPr>
        <p:sp>
          <p:nvSpPr>
            <p:cNvPr id="27763" name="Line 36"/>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7764" name="Line 37"/>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7765" name="Line 38"/>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7676" name="Rectangle 39"/>
          <p:cNvSpPr/>
          <p:nvPr/>
        </p:nvSpPr>
        <p:spPr>
          <a:xfrm>
            <a:off x="6462713" y="3302000"/>
            <a:ext cx="188912" cy="61118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677" name="Line 40"/>
          <p:cNvSpPr/>
          <p:nvPr/>
        </p:nvSpPr>
        <p:spPr>
          <a:xfrm>
            <a:off x="6556375" y="3111500"/>
            <a:ext cx="0" cy="190500"/>
          </a:xfrm>
          <a:prstGeom prst="line">
            <a:avLst/>
          </a:prstGeom>
          <a:ln w="38100" cap="flat" cmpd="sng">
            <a:solidFill>
              <a:schemeClr val="tx1"/>
            </a:solidFill>
            <a:prstDash val="solid"/>
            <a:headEnd type="none" w="med" len="med"/>
            <a:tailEnd type="none" w="sm" len="lg"/>
          </a:ln>
        </p:spPr>
      </p:sp>
      <p:sp>
        <p:nvSpPr>
          <p:cNvPr id="27678" name="Line 41"/>
          <p:cNvSpPr/>
          <p:nvPr/>
        </p:nvSpPr>
        <p:spPr>
          <a:xfrm>
            <a:off x="6546850" y="3903663"/>
            <a:ext cx="0" cy="139700"/>
          </a:xfrm>
          <a:prstGeom prst="line">
            <a:avLst/>
          </a:prstGeom>
          <a:ln w="38100" cap="flat" cmpd="sng">
            <a:solidFill>
              <a:schemeClr val="tx1"/>
            </a:solidFill>
            <a:prstDash val="solid"/>
            <a:headEnd type="none" w="med" len="med"/>
            <a:tailEnd type="none" w="sm" len="lg"/>
          </a:ln>
        </p:spPr>
      </p:sp>
      <p:sp>
        <p:nvSpPr>
          <p:cNvPr id="27679" name="Line 42"/>
          <p:cNvSpPr/>
          <p:nvPr/>
        </p:nvSpPr>
        <p:spPr>
          <a:xfrm>
            <a:off x="6357938" y="4033838"/>
            <a:ext cx="377825" cy="0"/>
          </a:xfrm>
          <a:prstGeom prst="line">
            <a:avLst/>
          </a:prstGeom>
          <a:ln w="38100" cap="flat" cmpd="sng">
            <a:solidFill>
              <a:schemeClr val="tx1"/>
            </a:solidFill>
            <a:prstDash val="solid"/>
            <a:headEnd type="none" w="med" len="med"/>
            <a:tailEnd type="none" w="sm" len="lg"/>
          </a:ln>
        </p:spPr>
      </p:sp>
      <p:sp>
        <p:nvSpPr>
          <p:cNvPr id="27680" name="Line 43"/>
          <p:cNvSpPr/>
          <p:nvPr/>
        </p:nvSpPr>
        <p:spPr>
          <a:xfrm>
            <a:off x="3722688" y="3433763"/>
            <a:ext cx="0" cy="1219200"/>
          </a:xfrm>
          <a:prstGeom prst="line">
            <a:avLst/>
          </a:prstGeom>
          <a:ln w="38100" cap="flat" cmpd="sng">
            <a:solidFill>
              <a:schemeClr val="tx1"/>
            </a:solidFill>
            <a:prstDash val="solid"/>
            <a:headEnd type="none" w="med" len="med"/>
            <a:tailEnd type="none" w="sm" len="lg"/>
          </a:ln>
        </p:spPr>
      </p:sp>
      <p:sp>
        <p:nvSpPr>
          <p:cNvPr id="27681" name="Line 44"/>
          <p:cNvSpPr/>
          <p:nvPr/>
        </p:nvSpPr>
        <p:spPr>
          <a:xfrm flipH="1" flipV="1">
            <a:off x="5811838" y="4352925"/>
            <a:ext cx="1227137" cy="4763"/>
          </a:xfrm>
          <a:prstGeom prst="line">
            <a:avLst/>
          </a:prstGeom>
          <a:ln w="38100" cap="flat" cmpd="sng">
            <a:solidFill>
              <a:schemeClr val="tx1"/>
            </a:solidFill>
            <a:prstDash val="solid"/>
            <a:headEnd type="none" w="med" len="med"/>
            <a:tailEnd type="none" w="sm" len="lg"/>
          </a:ln>
        </p:spPr>
      </p:sp>
      <p:sp>
        <p:nvSpPr>
          <p:cNvPr id="27682" name="Line 45"/>
          <p:cNvSpPr/>
          <p:nvPr/>
        </p:nvSpPr>
        <p:spPr>
          <a:xfrm>
            <a:off x="3722688" y="5018088"/>
            <a:ext cx="0" cy="644525"/>
          </a:xfrm>
          <a:prstGeom prst="line">
            <a:avLst/>
          </a:prstGeom>
          <a:ln w="38100" cap="flat" cmpd="sng">
            <a:solidFill>
              <a:schemeClr val="tx1"/>
            </a:solidFill>
            <a:prstDash val="solid"/>
            <a:headEnd type="none" w="med" len="med"/>
            <a:tailEnd type="none" w="sm" len="lg"/>
          </a:ln>
        </p:spPr>
      </p:sp>
      <p:sp>
        <p:nvSpPr>
          <p:cNvPr id="27683" name="Line 46"/>
          <p:cNvSpPr/>
          <p:nvPr/>
        </p:nvSpPr>
        <p:spPr>
          <a:xfrm flipV="1">
            <a:off x="3698875" y="5645150"/>
            <a:ext cx="3652838" cy="6350"/>
          </a:xfrm>
          <a:prstGeom prst="line">
            <a:avLst/>
          </a:prstGeom>
          <a:ln w="38100" cap="flat" cmpd="sng">
            <a:solidFill>
              <a:schemeClr val="tx1"/>
            </a:solidFill>
            <a:prstDash val="solid"/>
            <a:headEnd type="none" w="med" len="med"/>
            <a:tailEnd type="none" w="sm" len="lg"/>
          </a:ln>
        </p:spPr>
      </p:sp>
      <p:sp>
        <p:nvSpPr>
          <p:cNvPr id="27684" name="Line 47"/>
          <p:cNvSpPr/>
          <p:nvPr/>
        </p:nvSpPr>
        <p:spPr>
          <a:xfrm>
            <a:off x="7358063" y="3459163"/>
            <a:ext cx="0" cy="619125"/>
          </a:xfrm>
          <a:prstGeom prst="line">
            <a:avLst/>
          </a:prstGeom>
          <a:ln w="38100" cap="flat" cmpd="sng">
            <a:solidFill>
              <a:schemeClr val="tx1"/>
            </a:solidFill>
            <a:prstDash val="solid"/>
            <a:headEnd type="none" w="med" len="med"/>
            <a:tailEnd type="none" w="sm" len="lg"/>
          </a:ln>
        </p:spPr>
      </p:sp>
      <p:sp>
        <p:nvSpPr>
          <p:cNvPr id="27685" name="Line 48"/>
          <p:cNvSpPr/>
          <p:nvPr/>
        </p:nvSpPr>
        <p:spPr>
          <a:xfrm>
            <a:off x="7358063" y="4695825"/>
            <a:ext cx="0" cy="1176338"/>
          </a:xfrm>
          <a:prstGeom prst="line">
            <a:avLst/>
          </a:prstGeom>
          <a:ln w="38100" cap="flat" cmpd="sng">
            <a:solidFill>
              <a:schemeClr val="tx1"/>
            </a:solidFill>
            <a:prstDash val="solid"/>
            <a:headEnd type="none" w="med" len="med"/>
            <a:tailEnd type="none" w="sm" len="lg"/>
          </a:ln>
        </p:spPr>
      </p:sp>
      <p:sp>
        <p:nvSpPr>
          <p:cNvPr id="27686" name="Line 49"/>
          <p:cNvSpPr/>
          <p:nvPr/>
        </p:nvSpPr>
        <p:spPr>
          <a:xfrm>
            <a:off x="7153275" y="5864225"/>
            <a:ext cx="406400" cy="0"/>
          </a:xfrm>
          <a:prstGeom prst="line">
            <a:avLst/>
          </a:prstGeom>
          <a:ln w="38100" cap="flat" cmpd="sng">
            <a:solidFill>
              <a:schemeClr val="tx1"/>
            </a:solidFill>
            <a:prstDash val="solid"/>
            <a:headEnd type="none" w="med" len="med"/>
            <a:tailEnd type="none" w="sm" len="lg"/>
          </a:ln>
        </p:spPr>
      </p:sp>
      <p:sp>
        <p:nvSpPr>
          <p:cNvPr id="27687" name="Line 50"/>
          <p:cNvSpPr/>
          <p:nvPr/>
        </p:nvSpPr>
        <p:spPr>
          <a:xfrm>
            <a:off x="7358063" y="3721100"/>
            <a:ext cx="946150" cy="0"/>
          </a:xfrm>
          <a:prstGeom prst="line">
            <a:avLst/>
          </a:prstGeom>
          <a:ln w="38100" cap="flat" cmpd="sng">
            <a:solidFill>
              <a:schemeClr val="tx1"/>
            </a:solidFill>
            <a:prstDash val="solid"/>
            <a:headEnd type="none" w="med" len="med"/>
            <a:tailEnd type="none" w="sm" len="lg"/>
          </a:ln>
        </p:spPr>
      </p:sp>
      <p:sp>
        <p:nvSpPr>
          <p:cNvPr id="27688" name="Line 51"/>
          <p:cNvSpPr/>
          <p:nvPr/>
        </p:nvSpPr>
        <p:spPr>
          <a:xfrm flipH="1">
            <a:off x="1652588" y="3111500"/>
            <a:ext cx="0" cy="609600"/>
          </a:xfrm>
          <a:prstGeom prst="line">
            <a:avLst/>
          </a:prstGeom>
          <a:ln w="38100" cap="flat" cmpd="sng">
            <a:solidFill>
              <a:schemeClr val="tx1"/>
            </a:solidFill>
            <a:prstDash val="solid"/>
            <a:headEnd type="none" w="med" len="med"/>
            <a:tailEnd type="none" w="sm" len="lg"/>
          </a:ln>
        </p:spPr>
      </p:sp>
      <p:sp>
        <p:nvSpPr>
          <p:cNvPr id="27689" name="Line 52"/>
          <p:cNvSpPr/>
          <p:nvPr/>
        </p:nvSpPr>
        <p:spPr>
          <a:xfrm flipH="1">
            <a:off x="649288" y="3703638"/>
            <a:ext cx="1035050" cy="0"/>
          </a:xfrm>
          <a:prstGeom prst="line">
            <a:avLst/>
          </a:prstGeom>
          <a:ln w="38100" cap="flat" cmpd="sng">
            <a:solidFill>
              <a:schemeClr val="tx1"/>
            </a:solidFill>
            <a:prstDash val="solid"/>
            <a:headEnd type="none" w="med" len="med"/>
            <a:tailEnd type="none" w="sm" len="lg"/>
          </a:ln>
        </p:spPr>
      </p:sp>
      <p:sp>
        <p:nvSpPr>
          <p:cNvPr id="27690" name="Oval 53"/>
          <p:cNvSpPr/>
          <p:nvPr/>
        </p:nvSpPr>
        <p:spPr>
          <a:xfrm>
            <a:off x="8297863" y="1160463"/>
            <a:ext cx="188912" cy="19050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691" name="Oval 54"/>
          <p:cNvSpPr/>
          <p:nvPr/>
        </p:nvSpPr>
        <p:spPr>
          <a:xfrm>
            <a:off x="8297863" y="3616325"/>
            <a:ext cx="188912" cy="192088"/>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692" name="Text Box 57"/>
          <p:cNvSpPr txBox="1"/>
          <p:nvPr/>
        </p:nvSpPr>
        <p:spPr>
          <a:xfrm>
            <a:off x="8601075" y="3511550"/>
            <a:ext cx="738188"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7693" name="Text Box 58"/>
          <p:cNvSpPr txBox="1"/>
          <p:nvPr/>
        </p:nvSpPr>
        <p:spPr>
          <a:xfrm>
            <a:off x="7569200" y="1674813"/>
            <a:ext cx="10414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27694" name="Text Box 60"/>
          <p:cNvSpPr txBox="1"/>
          <p:nvPr/>
        </p:nvSpPr>
        <p:spPr>
          <a:xfrm>
            <a:off x="2071688" y="1660525"/>
            <a:ext cx="10414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10</a:t>
            </a:r>
            <a:endParaRPr lang="en-US" altLang="zh-CN" b="1" dirty="0">
              <a:latin typeface="Times New Roman" panose="02020603050405020304" pitchFamily="18" charset="0"/>
              <a:ea typeface="楷体_GB2312" pitchFamily="49" charset="-122"/>
            </a:endParaRPr>
          </a:p>
        </p:txBody>
      </p:sp>
      <p:sp>
        <p:nvSpPr>
          <p:cNvPr id="27695" name="Text Box 61"/>
          <p:cNvSpPr txBox="1"/>
          <p:nvPr/>
        </p:nvSpPr>
        <p:spPr>
          <a:xfrm>
            <a:off x="2978150" y="2381250"/>
            <a:ext cx="757238"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20</a:t>
            </a:r>
            <a:endParaRPr lang="en-US" altLang="zh-CN" sz="2800" b="1" dirty="0">
              <a:latin typeface="Times New Roman" panose="02020603050405020304" pitchFamily="18" charset="0"/>
              <a:ea typeface="楷体_GB2312" pitchFamily="49" charset="-122"/>
            </a:endParaRPr>
          </a:p>
        </p:txBody>
      </p:sp>
      <p:sp>
        <p:nvSpPr>
          <p:cNvPr id="27696" name="Text Box 62"/>
          <p:cNvSpPr txBox="1"/>
          <p:nvPr/>
        </p:nvSpPr>
        <p:spPr>
          <a:xfrm>
            <a:off x="5856288" y="3451225"/>
            <a:ext cx="625475"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7697" name="Text Box 64"/>
          <p:cNvSpPr txBox="1"/>
          <p:nvPr/>
        </p:nvSpPr>
        <p:spPr>
          <a:xfrm>
            <a:off x="6443663" y="2471738"/>
            <a:ext cx="98425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27698" name="Text Box 65"/>
          <p:cNvSpPr txBox="1"/>
          <p:nvPr/>
        </p:nvSpPr>
        <p:spPr>
          <a:xfrm>
            <a:off x="7408863" y="2884488"/>
            <a:ext cx="661987"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27699" name="Text Box 66"/>
          <p:cNvSpPr txBox="1"/>
          <p:nvPr/>
        </p:nvSpPr>
        <p:spPr>
          <a:xfrm>
            <a:off x="1825625" y="2886075"/>
            <a:ext cx="719138"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7700" name="Text Box 67"/>
          <p:cNvSpPr txBox="1"/>
          <p:nvPr/>
        </p:nvSpPr>
        <p:spPr>
          <a:xfrm>
            <a:off x="7427913" y="4156075"/>
            <a:ext cx="661987"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7701" name="Text Box 68"/>
          <p:cNvSpPr txBox="1"/>
          <p:nvPr/>
        </p:nvSpPr>
        <p:spPr>
          <a:xfrm>
            <a:off x="481013" y="3167063"/>
            <a:ext cx="700087"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27702" name="Text Box 69"/>
          <p:cNvSpPr txBox="1"/>
          <p:nvPr/>
        </p:nvSpPr>
        <p:spPr>
          <a:xfrm>
            <a:off x="381000" y="1027113"/>
            <a:ext cx="1465263" cy="401637"/>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000" b="1" dirty="0">
                <a:latin typeface="Times New Roman" panose="02020603050405020304" pitchFamily="18" charset="0"/>
              </a:rPr>
              <a:t>TTL</a:t>
            </a:r>
            <a:r>
              <a:rPr lang="zh-CN" altLang="en-US" sz="2000" b="1" dirty="0">
                <a:latin typeface="Times New Roman" panose="02020603050405020304" pitchFamily="18" charset="0"/>
                <a:ea typeface="楷体_GB2312" pitchFamily="49" charset="-122"/>
              </a:rPr>
              <a:t>或门：</a:t>
            </a:r>
            <a:endParaRPr lang="zh-CN" altLang="en-US" sz="2000" b="1" dirty="0">
              <a:latin typeface="Times New Roman" panose="02020603050405020304" pitchFamily="18" charset="0"/>
              <a:ea typeface="楷体_GB2312" pitchFamily="49" charset="-122"/>
            </a:endParaRPr>
          </a:p>
        </p:txBody>
      </p:sp>
      <p:grpSp>
        <p:nvGrpSpPr>
          <p:cNvPr id="27703" name="Group 71"/>
          <p:cNvGrpSpPr/>
          <p:nvPr/>
        </p:nvGrpSpPr>
        <p:grpSpPr>
          <a:xfrm flipH="1">
            <a:off x="3697288" y="2806700"/>
            <a:ext cx="377825" cy="661988"/>
            <a:chOff x="2376" y="1644"/>
            <a:chExt cx="240" cy="456"/>
          </a:xfrm>
        </p:grpSpPr>
        <p:sp>
          <p:nvSpPr>
            <p:cNvPr id="27760" name="Line 72"/>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7761" name="Line 7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7762" name="Line 7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7704" name="Text Box 81"/>
          <p:cNvSpPr txBox="1"/>
          <p:nvPr/>
        </p:nvSpPr>
        <p:spPr>
          <a:xfrm flipH="1">
            <a:off x="3848100" y="2430463"/>
            <a:ext cx="90805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21</a:t>
            </a:r>
            <a:endParaRPr lang="en-US" altLang="zh-CN" sz="2800" b="1" dirty="0">
              <a:latin typeface="Times New Roman" panose="02020603050405020304" pitchFamily="18" charset="0"/>
              <a:ea typeface="楷体_GB2312" pitchFamily="49" charset="-122"/>
            </a:endParaRPr>
          </a:p>
        </p:txBody>
      </p:sp>
      <p:sp>
        <p:nvSpPr>
          <p:cNvPr id="27705" name="Line 82"/>
          <p:cNvSpPr/>
          <p:nvPr/>
        </p:nvSpPr>
        <p:spPr>
          <a:xfrm>
            <a:off x="2411413" y="3494088"/>
            <a:ext cx="725487" cy="0"/>
          </a:xfrm>
          <a:prstGeom prst="line">
            <a:avLst/>
          </a:prstGeom>
          <a:ln w="57150" cap="flat" cmpd="sng">
            <a:solidFill>
              <a:schemeClr val="tx1"/>
            </a:solidFill>
            <a:prstDash val="solid"/>
            <a:headEnd type="none" w="med" len="med"/>
            <a:tailEnd type="none" w="sm" len="lg"/>
          </a:ln>
        </p:spPr>
      </p:sp>
      <p:sp>
        <p:nvSpPr>
          <p:cNvPr id="27706" name="Line 83"/>
          <p:cNvSpPr/>
          <p:nvPr/>
        </p:nvSpPr>
        <p:spPr>
          <a:xfrm flipH="1" flipV="1">
            <a:off x="2782888" y="2262188"/>
            <a:ext cx="12700" cy="1231900"/>
          </a:xfrm>
          <a:prstGeom prst="line">
            <a:avLst/>
          </a:prstGeom>
          <a:ln w="38100" cap="flat" cmpd="sng">
            <a:solidFill>
              <a:schemeClr val="tx1"/>
            </a:solidFill>
            <a:prstDash val="solid"/>
            <a:headEnd type="none" w="med" len="med"/>
            <a:tailEnd type="none" w="sm" len="lg"/>
          </a:ln>
        </p:spPr>
      </p:sp>
      <p:sp>
        <p:nvSpPr>
          <p:cNvPr id="27707" name="Line 84"/>
          <p:cNvSpPr/>
          <p:nvPr/>
        </p:nvSpPr>
        <p:spPr>
          <a:xfrm flipH="1">
            <a:off x="2398713" y="3494088"/>
            <a:ext cx="377825" cy="349250"/>
          </a:xfrm>
          <a:prstGeom prst="line">
            <a:avLst/>
          </a:prstGeom>
          <a:ln w="38100" cap="flat" cmpd="sng">
            <a:solidFill>
              <a:schemeClr val="tx1"/>
            </a:solidFill>
            <a:prstDash val="solid"/>
            <a:headEnd type="none" w="med" len="med"/>
            <a:tailEnd type="triangle" w="sm" len="lg"/>
          </a:ln>
        </p:spPr>
      </p:sp>
      <p:sp>
        <p:nvSpPr>
          <p:cNvPr id="27708" name="Line 85"/>
          <p:cNvSpPr/>
          <p:nvPr/>
        </p:nvSpPr>
        <p:spPr>
          <a:xfrm>
            <a:off x="2795588" y="3494088"/>
            <a:ext cx="492125" cy="323850"/>
          </a:xfrm>
          <a:prstGeom prst="line">
            <a:avLst/>
          </a:prstGeom>
          <a:ln w="38100" cap="flat" cmpd="sng">
            <a:solidFill>
              <a:schemeClr val="tx1"/>
            </a:solidFill>
            <a:prstDash val="solid"/>
            <a:headEnd type="none" w="med" len="med"/>
            <a:tailEnd type="none" w="sm" len="lg"/>
          </a:ln>
        </p:spPr>
      </p:sp>
      <p:sp>
        <p:nvSpPr>
          <p:cNvPr id="27709" name="Rectangle 86"/>
          <p:cNvSpPr/>
          <p:nvPr/>
        </p:nvSpPr>
        <p:spPr>
          <a:xfrm>
            <a:off x="2686050" y="1644650"/>
            <a:ext cx="188913" cy="61118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10" name="Line 87"/>
          <p:cNvSpPr/>
          <p:nvPr/>
        </p:nvSpPr>
        <p:spPr>
          <a:xfrm>
            <a:off x="2795588" y="2327275"/>
            <a:ext cx="0" cy="0"/>
          </a:xfrm>
          <a:prstGeom prst="line">
            <a:avLst/>
          </a:prstGeom>
          <a:ln w="38100" cap="flat" cmpd="sng">
            <a:solidFill>
              <a:schemeClr val="tx1"/>
            </a:solidFill>
            <a:prstDash val="solid"/>
            <a:headEnd type="none" w="med" len="med"/>
            <a:tailEnd type="none" w="sm" len="lg"/>
          </a:ln>
        </p:spPr>
      </p:sp>
      <p:sp>
        <p:nvSpPr>
          <p:cNvPr id="27711" name="Line 88"/>
          <p:cNvSpPr/>
          <p:nvPr/>
        </p:nvSpPr>
        <p:spPr>
          <a:xfrm flipV="1">
            <a:off x="2779713" y="1265238"/>
            <a:ext cx="0" cy="355600"/>
          </a:xfrm>
          <a:prstGeom prst="line">
            <a:avLst/>
          </a:prstGeom>
          <a:ln w="38100" cap="flat" cmpd="sng">
            <a:solidFill>
              <a:schemeClr val="tx1"/>
            </a:solidFill>
            <a:prstDash val="solid"/>
            <a:headEnd type="none" w="med" len="med"/>
            <a:tailEnd type="none" w="sm" len="lg"/>
          </a:ln>
        </p:spPr>
      </p:sp>
      <p:sp>
        <p:nvSpPr>
          <p:cNvPr id="27712" name="Line 89"/>
          <p:cNvSpPr/>
          <p:nvPr/>
        </p:nvSpPr>
        <p:spPr>
          <a:xfrm>
            <a:off x="2795588" y="1971675"/>
            <a:ext cx="0" cy="0"/>
          </a:xfrm>
          <a:prstGeom prst="line">
            <a:avLst/>
          </a:prstGeom>
          <a:ln w="38100" cap="flat" cmpd="sng">
            <a:solidFill>
              <a:schemeClr val="tx1"/>
            </a:solidFill>
            <a:prstDash val="solid"/>
            <a:headEnd type="none" w="med" len="med"/>
            <a:tailEnd type="none" w="sm" len="lg"/>
          </a:ln>
        </p:spPr>
      </p:sp>
      <p:sp>
        <p:nvSpPr>
          <p:cNvPr id="27713" name="Line 90"/>
          <p:cNvSpPr/>
          <p:nvPr/>
        </p:nvSpPr>
        <p:spPr>
          <a:xfrm flipH="1">
            <a:off x="2417763" y="3825875"/>
            <a:ext cx="0" cy="609600"/>
          </a:xfrm>
          <a:prstGeom prst="line">
            <a:avLst/>
          </a:prstGeom>
          <a:ln w="38100" cap="flat" cmpd="sng">
            <a:solidFill>
              <a:schemeClr val="tx1"/>
            </a:solidFill>
            <a:prstDash val="solid"/>
            <a:headEnd type="none" w="med" len="med"/>
            <a:tailEnd type="none" w="sm" len="lg"/>
          </a:ln>
        </p:spPr>
      </p:sp>
      <p:sp>
        <p:nvSpPr>
          <p:cNvPr id="27714" name="Line 91"/>
          <p:cNvSpPr/>
          <p:nvPr/>
        </p:nvSpPr>
        <p:spPr>
          <a:xfrm flipH="1">
            <a:off x="588963" y="4418013"/>
            <a:ext cx="1847850" cy="1587"/>
          </a:xfrm>
          <a:prstGeom prst="line">
            <a:avLst/>
          </a:prstGeom>
          <a:ln w="38100" cap="flat" cmpd="sng">
            <a:solidFill>
              <a:schemeClr val="tx1"/>
            </a:solidFill>
            <a:prstDash val="solid"/>
            <a:headEnd type="none" w="med" len="med"/>
            <a:tailEnd type="none" w="sm" len="lg"/>
          </a:ln>
        </p:spPr>
      </p:sp>
      <p:sp>
        <p:nvSpPr>
          <p:cNvPr id="27715" name="Text Box 93"/>
          <p:cNvSpPr txBox="1"/>
          <p:nvPr/>
        </p:nvSpPr>
        <p:spPr>
          <a:xfrm>
            <a:off x="2825750" y="1674813"/>
            <a:ext cx="10414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11</a:t>
            </a:r>
            <a:endParaRPr lang="en-US" altLang="zh-CN" b="1" dirty="0">
              <a:latin typeface="Times New Roman" panose="02020603050405020304" pitchFamily="18" charset="0"/>
              <a:ea typeface="楷体_GB2312" pitchFamily="49" charset="-122"/>
            </a:endParaRPr>
          </a:p>
        </p:txBody>
      </p:sp>
      <p:sp>
        <p:nvSpPr>
          <p:cNvPr id="27716" name="Text Box 94"/>
          <p:cNvSpPr txBox="1"/>
          <p:nvPr/>
        </p:nvSpPr>
        <p:spPr>
          <a:xfrm>
            <a:off x="2562225" y="3586163"/>
            <a:ext cx="719138"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11</a:t>
            </a:r>
            <a:endParaRPr lang="en-US" altLang="zh-CN" b="1" dirty="0">
              <a:latin typeface="Times New Roman" panose="02020603050405020304" pitchFamily="18" charset="0"/>
              <a:ea typeface="楷体_GB2312" pitchFamily="49" charset="-122"/>
            </a:endParaRPr>
          </a:p>
        </p:txBody>
      </p:sp>
      <p:sp>
        <p:nvSpPr>
          <p:cNvPr id="27717" name="Text Box 95"/>
          <p:cNvSpPr txBox="1"/>
          <p:nvPr/>
        </p:nvSpPr>
        <p:spPr>
          <a:xfrm>
            <a:off x="508000" y="3940175"/>
            <a:ext cx="700088"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27718" name="Oval 97"/>
          <p:cNvSpPr/>
          <p:nvPr/>
        </p:nvSpPr>
        <p:spPr>
          <a:xfrm>
            <a:off x="3630613" y="1216025"/>
            <a:ext cx="123825"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19" name="Oval 98"/>
          <p:cNvSpPr/>
          <p:nvPr/>
        </p:nvSpPr>
        <p:spPr>
          <a:xfrm>
            <a:off x="2701925" y="1209675"/>
            <a:ext cx="123825"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20" name="Oval 99"/>
          <p:cNvSpPr/>
          <p:nvPr/>
        </p:nvSpPr>
        <p:spPr>
          <a:xfrm>
            <a:off x="7265988" y="1227138"/>
            <a:ext cx="125412"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21" name="Oval 101"/>
          <p:cNvSpPr/>
          <p:nvPr/>
        </p:nvSpPr>
        <p:spPr>
          <a:xfrm>
            <a:off x="7294563" y="5553075"/>
            <a:ext cx="125412"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22" name="Line 103"/>
          <p:cNvSpPr/>
          <p:nvPr/>
        </p:nvSpPr>
        <p:spPr>
          <a:xfrm>
            <a:off x="3290888" y="3813175"/>
            <a:ext cx="1393825" cy="0"/>
          </a:xfrm>
          <a:prstGeom prst="line">
            <a:avLst/>
          </a:prstGeom>
          <a:ln w="12700" cap="flat" cmpd="sng">
            <a:solidFill>
              <a:srgbClr val="0000FF"/>
            </a:solidFill>
            <a:prstDash val="solid"/>
            <a:headEnd type="none" w="med" len="med"/>
            <a:tailEnd type="none" w="med" len="med"/>
          </a:ln>
        </p:spPr>
      </p:sp>
      <p:sp>
        <p:nvSpPr>
          <p:cNvPr id="27723" name="Line 104"/>
          <p:cNvSpPr/>
          <p:nvPr/>
        </p:nvSpPr>
        <p:spPr>
          <a:xfrm>
            <a:off x="4062413" y="3092450"/>
            <a:ext cx="620712" cy="0"/>
          </a:xfrm>
          <a:prstGeom prst="line">
            <a:avLst/>
          </a:prstGeom>
          <a:ln w="12700" cap="flat" cmpd="sng">
            <a:solidFill>
              <a:srgbClr val="0000FF"/>
            </a:solidFill>
            <a:prstDash val="solid"/>
            <a:headEnd type="none" w="med" len="med"/>
            <a:tailEnd type="none" w="med" len="med"/>
          </a:ln>
        </p:spPr>
      </p:sp>
      <p:sp>
        <p:nvSpPr>
          <p:cNvPr id="27724" name="Line 105"/>
          <p:cNvSpPr/>
          <p:nvPr/>
        </p:nvSpPr>
        <p:spPr>
          <a:xfrm>
            <a:off x="4697413" y="3092450"/>
            <a:ext cx="0" cy="706438"/>
          </a:xfrm>
          <a:prstGeom prst="line">
            <a:avLst/>
          </a:prstGeom>
          <a:ln w="12700" cap="flat" cmpd="sng">
            <a:solidFill>
              <a:srgbClr val="0000FF"/>
            </a:solidFill>
            <a:prstDash val="solid"/>
            <a:headEnd type="none" w="med" len="med"/>
            <a:tailEnd type="none" w="med" len="med"/>
          </a:ln>
        </p:spPr>
      </p:sp>
      <p:sp>
        <p:nvSpPr>
          <p:cNvPr id="27725" name="Line 106"/>
          <p:cNvSpPr/>
          <p:nvPr/>
        </p:nvSpPr>
        <p:spPr>
          <a:xfrm>
            <a:off x="3290888" y="3800475"/>
            <a:ext cx="1393825" cy="0"/>
          </a:xfrm>
          <a:prstGeom prst="line">
            <a:avLst/>
          </a:prstGeom>
          <a:ln w="12700" cap="flat" cmpd="sng">
            <a:solidFill>
              <a:srgbClr val="0000FF"/>
            </a:solidFill>
            <a:prstDash val="solid"/>
            <a:headEnd type="none" w="med" len="med"/>
            <a:tailEnd type="none" w="med" len="med"/>
          </a:ln>
        </p:spPr>
      </p:sp>
      <p:sp>
        <p:nvSpPr>
          <p:cNvPr id="27726" name="Line 112"/>
          <p:cNvSpPr/>
          <p:nvPr/>
        </p:nvSpPr>
        <p:spPr>
          <a:xfrm>
            <a:off x="3719513" y="2538413"/>
            <a:ext cx="949325" cy="0"/>
          </a:xfrm>
          <a:prstGeom prst="line">
            <a:avLst/>
          </a:prstGeom>
          <a:ln w="12700" cap="flat" cmpd="sng">
            <a:solidFill>
              <a:srgbClr val="0000FF"/>
            </a:solidFill>
            <a:prstDash val="solid"/>
            <a:headEnd type="none" w="med" len="med"/>
            <a:tailEnd type="none" w="med" len="med"/>
          </a:ln>
        </p:spPr>
      </p:sp>
      <p:sp>
        <p:nvSpPr>
          <p:cNvPr id="27727" name="Line 113"/>
          <p:cNvSpPr/>
          <p:nvPr/>
        </p:nvSpPr>
        <p:spPr>
          <a:xfrm>
            <a:off x="4668838" y="2538413"/>
            <a:ext cx="0" cy="236537"/>
          </a:xfrm>
          <a:prstGeom prst="line">
            <a:avLst/>
          </a:prstGeom>
          <a:ln w="12700" cap="flat" cmpd="sng">
            <a:solidFill>
              <a:srgbClr val="0000FF"/>
            </a:solidFill>
            <a:prstDash val="solid"/>
            <a:headEnd type="none" w="med" len="med"/>
            <a:tailEnd type="none" w="med" len="med"/>
          </a:ln>
        </p:spPr>
      </p:sp>
      <p:sp>
        <p:nvSpPr>
          <p:cNvPr id="27728" name="Line 114"/>
          <p:cNvSpPr/>
          <p:nvPr/>
        </p:nvSpPr>
        <p:spPr>
          <a:xfrm>
            <a:off x="3719513" y="2538413"/>
            <a:ext cx="1385887" cy="6350"/>
          </a:xfrm>
          <a:prstGeom prst="line">
            <a:avLst/>
          </a:prstGeom>
          <a:ln w="38100" cap="flat" cmpd="sng">
            <a:solidFill>
              <a:srgbClr val="C00000"/>
            </a:solidFill>
            <a:prstDash val="solid"/>
            <a:headEnd type="none" w="med" len="med"/>
            <a:tailEnd type="none" w="med" len="med"/>
          </a:ln>
        </p:spPr>
      </p:sp>
      <p:sp>
        <p:nvSpPr>
          <p:cNvPr id="27729" name="Line 115"/>
          <p:cNvSpPr/>
          <p:nvPr/>
        </p:nvSpPr>
        <p:spPr>
          <a:xfrm flipH="1">
            <a:off x="5811838" y="2332038"/>
            <a:ext cx="6350" cy="879475"/>
          </a:xfrm>
          <a:prstGeom prst="line">
            <a:avLst/>
          </a:prstGeom>
          <a:ln w="38100" cap="flat" cmpd="sng">
            <a:solidFill>
              <a:srgbClr val="C00000"/>
            </a:solidFill>
            <a:prstDash val="solid"/>
            <a:headEnd type="none" w="med" len="med"/>
            <a:tailEnd type="none" w="med" len="med"/>
          </a:ln>
        </p:spPr>
      </p:sp>
      <p:sp>
        <p:nvSpPr>
          <p:cNvPr id="27730" name="Oval 116"/>
          <p:cNvSpPr/>
          <p:nvPr/>
        </p:nvSpPr>
        <p:spPr>
          <a:xfrm>
            <a:off x="5765800" y="4305300"/>
            <a:ext cx="123825" cy="111125"/>
          </a:xfrm>
          <a:prstGeom prst="ellipse">
            <a:avLst/>
          </a:prstGeom>
          <a:solidFill>
            <a:schemeClr val="tx2"/>
          </a:solidFill>
          <a:ln w="12700" cap="flat" cmpd="sng">
            <a:solidFill>
              <a:srgbClr val="C0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31" name="Oval 118"/>
          <p:cNvSpPr/>
          <p:nvPr/>
        </p:nvSpPr>
        <p:spPr>
          <a:xfrm>
            <a:off x="3636963" y="2466975"/>
            <a:ext cx="123825"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32" name="Oval 119"/>
          <p:cNvSpPr/>
          <p:nvPr/>
        </p:nvSpPr>
        <p:spPr>
          <a:xfrm>
            <a:off x="7272338" y="2454275"/>
            <a:ext cx="125412"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33" name="Oval 120"/>
          <p:cNvSpPr/>
          <p:nvPr/>
        </p:nvSpPr>
        <p:spPr>
          <a:xfrm>
            <a:off x="6502400" y="3065463"/>
            <a:ext cx="125413"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34" name="Oval 121"/>
          <p:cNvSpPr/>
          <p:nvPr/>
        </p:nvSpPr>
        <p:spPr>
          <a:xfrm>
            <a:off x="7288213" y="3660775"/>
            <a:ext cx="125412" cy="111125"/>
          </a:xfrm>
          <a:prstGeom prst="ellipse">
            <a:avLst/>
          </a:prstGeom>
          <a:solidFill>
            <a:schemeClr val="tx2"/>
          </a:solidFill>
          <a:ln w="12700" cap="flat" cmpd="sng">
            <a:solidFill>
              <a:schemeClr val="tx1"/>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35" name="Text Box 122"/>
          <p:cNvSpPr txBox="1"/>
          <p:nvPr/>
        </p:nvSpPr>
        <p:spPr>
          <a:xfrm>
            <a:off x="3867150" y="1722438"/>
            <a:ext cx="10414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27736" name="Text Box 123"/>
          <p:cNvSpPr txBox="1"/>
          <p:nvPr/>
        </p:nvSpPr>
        <p:spPr>
          <a:xfrm>
            <a:off x="6016625" y="4675188"/>
            <a:ext cx="102235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R</a:t>
            </a:r>
            <a:r>
              <a:rPr lang="en-US" altLang="zh-CN" sz="2800" b="1" baseline="-25000" dirty="0">
                <a:solidFill>
                  <a:srgbClr val="FF0000"/>
                </a:solidFill>
                <a:latin typeface="Times New Roman" panose="02020603050405020304" pitchFamily="18" charset="0"/>
                <a:ea typeface="楷体_GB2312" pitchFamily="49" charset="-122"/>
              </a:rPr>
              <a:t>3</a:t>
            </a:r>
            <a:r>
              <a:rPr lang="en-US" altLang="zh-CN" sz="2800" b="1" baseline="30000" dirty="0">
                <a:solidFill>
                  <a:srgbClr val="FF0000"/>
                </a:solidFill>
                <a:latin typeface="Times New Roman" panose="02020603050405020304" pitchFamily="18" charset="0"/>
                <a:ea typeface="楷体_GB2312" pitchFamily="49" charset="-122"/>
              </a:rPr>
              <a:t>’’</a:t>
            </a:r>
            <a:endParaRPr lang="en-US" altLang="zh-CN" b="1" baseline="30000" dirty="0">
              <a:solidFill>
                <a:srgbClr val="FF0000"/>
              </a:solidFill>
              <a:latin typeface="Times New Roman" panose="02020603050405020304" pitchFamily="18" charset="0"/>
              <a:ea typeface="楷体_GB2312" pitchFamily="49" charset="-122"/>
            </a:endParaRPr>
          </a:p>
        </p:txBody>
      </p:sp>
      <p:sp>
        <p:nvSpPr>
          <p:cNvPr id="27737" name="Line 131"/>
          <p:cNvSpPr/>
          <p:nvPr/>
        </p:nvSpPr>
        <p:spPr>
          <a:xfrm>
            <a:off x="4697413" y="3092450"/>
            <a:ext cx="0" cy="706438"/>
          </a:xfrm>
          <a:prstGeom prst="line">
            <a:avLst/>
          </a:prstGeom>
          <a:ln w="12700" cap="flat" cmpd="sng">
            <a:solidFill>
              <a:srgbClr val="0000FF"/>
            </a:solidFill>
            <a:prstDash val="solid"/>
            <a:headEnd type="none" w="med" len="med"/>
            <a:tailEnd type="none" w="med" len="med"/>
          </a:ln>
        </p:spPr>
      </p:sp>
      <p:sp>
        <p:nvSpPr>
          <p:cNvPr id="27738" name="Line 132"/>
          <p:cNvSpPr/>
          <p:nvPr/>
        </p:nvSpPr>
        <p:spPr>
          <a:xfrm>
            <a:off x="3290888" y="3800475"/>
            <a:ext cx="1393825" cy="0"/>
          </a:xfrm>
          <a:prstGeom prst="line">
            <a:avLst/>
          </a:prstGeom>
          <a:ln w="12700" cap="flat" cmpd="sng">
            <a:solidFill>
              <a:srgbClr val="0000FF"/>
            </a:solidFill>
            <a:prstDash val="solid"/>
            <a:headEnd type="none" w="med" len="med"/>
            <a:tailEnd type="none" w="med" len="med"/>
          </a:ln>
        </p:spPr>
      </p:sp>
      <p:sp>
        <p:nvSpPr>
          <p:cNvPr id="27739" name="Line 133"/>
          <p:cNvSpPr/>
          <p:nvPr/>
        </p:nvSpPr>
        <p:spPr>
          <a:xfrm>
            <a:off x="4062413" y="3092450"/>
            <a:ext cx="620712" cy="0"/>
          </a:xfrm>
          <a:prstGeom prst="line">
            <a:avLst/>
          </a:prstGeom>
          <a:ln w="38100" cap="flat" cmpd="sng">
            <a:solidFill>
              <a:schemeClr val="tx1"/>
            </a:solidFill>
            <a:prstDash val="solid"/>
            <a:headEnd type="none" w="med" len="med"/>
            <a:tailEnd type="none" w="med" len="med"/>
          </a:ln>
        </p:spPr>
      </p:sp>
      <p:sp>
        <p:nvSpPr>
          <p:cNvPr id="27740" name="Line 134"/>
          <p:cNvSpPr/>
          <p:nvPr/>
        </p:nvSpPr>
        <p:spPr>
          <a:xfrm>
            <a:off x="4697413" y="3092450"/>
            <a:ext cx="0" cy="706438"/>
          </a:xfrm>
          <a:prstGeom prst="line">
            <a:avLst/>
          </a:prstGeom>
          <a:ln w="38100" cap="flat" cmpd="sng">
            <a:solidFill>
              <a:schemeClr val="tx1"/>
            </a:solidFill>
            <a:prstDash val="solid"/>
            <a:headEnd type="none" w="med" len="med"/>
            <a:tailEnd type="none" w="med" len="med"/>
          </a:ln>
        </p:spPr>
      </p:sp>
      <p:sp>
        <p:nvSpPr>
          <p:cNvPr id="27741" name="Line 135"/>
          <p:cNvSpPr/>
          <p:nvPr/>
        </p:nvSpPr>
        <p:spPr>
          <a:xfrm>
            <a:off x="3290888" y="3800475"/>
            <a:ext cx="1393825" cy="0"/>
          </a:xfrm>
          <a:prstGeom prst="line">
            <a:avLst/>
          </a:prstGeom>
          <a:ln w="38100" cap="flat" cmpd="sng">
            <a:solidFill>
              <a:schemeClr val="tx1"/>
            </a:solidFill>
            <a:prstDash val="solid"/>
            <a:headEnd type="none" w="med" len="med"/>
            <a:tailEnd type="none" w="med" len="med"/>
          </a:ln>
        </p:spPr>
      </p:sp>
      <p:sp>
        <p:nvSpPr>
          <p:cNvPr id="27742" name="Rectangle 32"/>
          <p:cNvSpPr/>
          <p:nvPr/>
        </p:nvSpPr>
        <p:spPr>
          <a:xfrm>
            <a:off x="5721350" y="1722438"/>
            <a:ext cx="188913" cy="609600"/>
          </a:xfrm>
          <a:prstGeom prst="rect">
            <a:avLst/>
          </a:prstGeom>
          <a:noFill/>
          <a:ln w="38100" cap="flat" cmpd="sng">
            <a:solidFill>
              <a:srgbClr val="C0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nvGrpSpPr>
          <p:cNvPr id="27743" name="Group 11"/>
          <p:cNvGrpSpPr/>
          <p:nvPr/>
        </p:nvGrpSpPr>
        <p:grpSpPr>
          <a:xfrm>
            <a:off x="5470525" y="3197225"/>
            <a:ext cx="379413" cy="661988"/>
            <a:chOff x="2376" y="1644"/>
            <a:chExt cx="240" cy="456"/>
          </a:xfrm>
        </p:grpSpPr>
        <p:sp>
          <p:nvSpPr>
            <p:cNvPr id="27757" name="Line 12"/>
            <p:cNvSpPr/>
            <p:nvPr/>
          </p:nvSpPr>
          <p:spPr>
            <a:xfrm>
              <a:off x="2376" y="1692"/>
              <a:ext cx="0" cy="336"/>
            </a:xfrm>
            <a:prstGeom prst="line">
              <a:avLst/>
            </a:prstGeom>
            <a:ln w="38100" cap="flat" cmpd="sng">
              <a:solidFill>
                <a:srgbClr val="C00000"/>
              </a:solidFill>
              <a:prstDash val="solid"/>
              <a:headEnd type="none" w="med" len="med"/>
              <a:tailEnd type="none" w="sm" len="lg"/>
            </a:ln>
          </p:spPr>
        </p:sp>
        <p:sp>
          <p:nvSpPr>
            <p:cNvPr id="27758" name="Line 13"/>
            <p:cNvSpPr/>
            <p:nvPr/>
          </p:nvSpPr>
          <p:spPr>
            <a:xfrm rot="-5400000" flipH="1">
              <a:off x="2376" y="1860"/>
              <a:ext cx="240" cy="240"/>
            </a:xfrm>
            <a:prstGeom prst="line">
              <a:avLst/>
            </a:prstGeom>
            <a:ln w="38100" cap="flat" cmpd="sng">
              <a:solidFill>
                <a:srgbClr val="C00000"/>
              </a:solidFill>
              <a:prstDash val="solid"/>
              <a:headEnd type="none" w="med" len="med"/>
              <a:tailEnd type="triangle" w="sm" len="lg"/>
            </a:ln>
          </p:spPr>
        </p:sp>
        <p:sp>
          <p:nvSpPr>
            <p:cNvPr id="27759" name="Line 14"/>
            <p:cNvSpPr/>
            <p:nvPr/>
          </p:nvSpPr>
          <p:spPr>
            <a:xfrm flipV="1">
              <a:off x="2376" y="1644"/>
              <a:ext cx="216" cy="211"/>
            </a:xfrm>
            <a:prstGeom prst="line">
              <a:avLst/>
            </a:prstGeom>
            <a:ln w="38100" cap="flat" cmpd="sng">
              <a:solidFill>
                <a:srgbClr val="C00000"/>
              </a:solidFill>
              <a:prstDash val="solid"/>
              <a:headEnd type="none" w="med" len="med"/>
              <a:tailEnd type="none" w="sm" len="lg"/>
            </a:ln>
          </p:spPr>
        </p:sp>
      </p:grpSp>
      <p:sp>
        <p:nvSpPr>
          <p:cNvPr id="27744" name="Oval 120"/>
          <p:cNvSpPr/>
          <p:nvPr/>
        </p:nvSpPr>
        <p:spPr>
          <a:xfrm>
            <a:off x="5765800" y="2741613"/>
            <a:ext cx="123825" cy="111125"/>
          </a:xfrm>
          <a:prstGeom prst="ellipse">
            <a:avLst/>
          </a:prstGeom>
          <a:solidFill>
            <a:schemeClr val="tx2"/>
          </a:solidFill>
          <a:ln w="12700" cap="flat" cmpd="sng">
            <a:solidFill>
              <a:srgbClr val="C0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45" name="等腰三角形 127"/>
          <p:cNvSpPr/>
          <p:nvPr/>
        </p:nvSpPr>
        <p:spPr>
          <a:xfrm rot="10800000">
            <a:off x="3517900" y="4648200"/>
            <a:ext cx="379413" cy="350838"/>
          </a:xfrm>
          <a:prstGeom prst="triangle">
            <a:avLst>
              <a:gd name="adj" fmla="val 50000"/>
            </a:avLst>
          </a:prstGeom>
          <a:noFill/>
          <a:ln w="38100" cap="flat" cmpd="sng">
            <a:solidFill>
              <a:srgbClr val="C00000"/>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46" name="Line 24"/>
          <p:cNvSpPr/>
          <p:nvPr/>
        </p:nvSpPr>
        <p:spPr>
          <a:xfrm flipH="1">
            <a:off x="3517900" y="5018088"/>
            <a:ext cx="396875" cy="14287"/>
          </a:xfrm>
          <a:prstGeom prst="line">
            <a:avLst/>
          </a:prstGeom>
          <a:ln w="38100" cap="flat" cmpd="sng">
            <a:solidFill>
              <a:srgbClr val="C00000"/>
            </a:solidFill>
            <a:prstDash val="solid"/>
            <a:headEnd type="none" w="med" len="med"/>
            <a:tailEnd type="none" w="sm" len="lg"/>
          </a:ln>
        </p:spPr>
      </p:sp>
      <p:sp>
        <p:nvSpPr>
          <p:cNvPr id="27747" name="Line 115"/>
          <p:cNvSpPr/>
          <p:nvPr/>
        </p:nvSpPr>
        <p:spPr>
          <a:xfrm>
            <a:off x="5102225" y="2524125"/>
            <a:ext cx="3175" cy="1006475"/>
          </a:xfrm>
          <a:prstGeom prst="line">
            <a:avLst/>
          </a:prstGeom>
          <a:ln w="38100" cap="flat" cmpd="sng">
            <a:solidFill>
              <a:srgbClr val="C00000"/>
            </a:solidFill>
            <a:prstDash val="solid"/>
            <a:headEnd type="none" w="med" len="med"/>
            <a:tailEnd type="none" w="med" len="med"/>
          </a:ln>
        </p:spPr>
      </p:sp>
      <p:sp>
        <p:nvSpPr>
          <p:cNvPr id="27748" name="Line 24"/>
          <p:cNvSpPr/>
          <p:nvPr/>
        </p:nvSpPr>
        <p:spPr>
          <a:xfrm flipH="1">
            <a:off x="5097463" y="3505200"/>
            <a:ext cx="393700" cy="4763"/>
          </a:xfrm>
          <a:prstGeom prst="line">
            <a:avLst/>
          </a:prstGeom>
          <a:ln w="38100" cap="flat" cmpd="sng">
            <a:solidFill>
              <a:srgbClr val="C00000"/>
            </a:solidFill>
            <a:prstDash val="solid"/>
            <a:headEnd type="none" w="med" len="med"/>
            <a:tailEnd type="none" w="sm" len="lg"/>
          </a:ln>
        </p:spPr>
      </p:sp>
      <p:sp>
        <p:nvSpPr>
          <p:cNvPr id="27749" name="Line 48"/>
          <p:cNvSpPr/>
          <p:nvPr/>
        </p:nvSpPr>
        <p:spPr>
          <a:xfrm flipH="1">
            <a:off x="5811838" y="3825875"/>
            <a:ext cx="0" cy="801688"/>
          </a:xfrm>
          <a:prstGeom prst="line">
            <a:avLst/>
          </a:prstGeom>
          <a:ln w="38100" cap="flat" cmpd="sng">
            <a:solidFill>
              <a:srgbClr val="C00000"/>
            </a:solidFill>
            <a:prstDash val="solid"/>
            <a:headEnd type="none" w="med" len="med"/>
            <a:tailEnd type="none" w="sm" len="lg"/>
          </a:ln>
        </p:spPr>
      </p:sp>
      <p:sp>
        <p:nvSpPr>
          <p:cNvPr id="27750" name="Line 47"/>
          <p:cNvSpPr/>
          <p:nvPr/>
        </p:nvSpPr>
        <p:spPr>
          <a:xfrm>
            <a:off x="5827713" y="5213350"/>
            <a:ext cx="0" cy="449263"/>
          </a:xfrm>
          <a:prstGeom prst="line">
            <a:avLst/>
          </a:prstGeom>
          <a:ln w="38100" cap="flat" cmpd="sng">
            <a:solidFill>
              <a:srgbClr val="C00000"/>
            </a:solidFill>
            <a:prstDash val="solid"/>
            <a:headEnd type="none" w="med" len="med"/>
            <a:tailEnd type="none" w="sm" len="lg"/>
          </a:ln>
        </p:spPr>
      </p:sp>
      <p:sp>
        <p:nvSpPr>
          <p:cNvPr id="27751" name="Oval 101"/>
          <p:cNvSpPr/>
          <p:nvPr/>
        </p:nvSpPr>
        <p:spPr>
          <a:xfrm>
            <a:off x="5756275" y="5576888"/>
            <a:ext cx="123825" cy="111125"/>
          </a:xfrm>
          <a:prstGeom prst="ellipse">
            <a:avLst/>
          </a:prstGeom>
          <a:solidFill>
            <a:schemeClr val="tx2"/>
          </a:solidFill>
          <a:ln w="12700" cap="flat" cmpd="sng">
            <a:solidFill>
              <a:srgbClr val="C0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52" name="Oval 101"/>
          <p:cNvSpPr/>
          <p:nvPr/>
        </p:nvSpPr>
        <p:spPr>
          <a:xfrm>
            <a:off x="5732463" y="1209675"/>
            <a:ext cx="123825" cy="111125"/>
          </a:xfrm>
          <a:prstGeom prst="ellipse">
            <a:avLst/>
          </a:prstGeom>
          <a:solidFill>
            <a:schemeClr val="tx2"/>
          </a:solidFill>
          <a:ln w="12700" cap="flat" cmpd="sng">
            <a:solidFill>
              <a:srgbClr val="C0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7753" name="Line 31"/>
          <p:cNvSpPr/>
          <p:nvPr/>
        </p:nvSpPr>
        <p:spPr>
          <a:xfrm flipV="1">
            <a:off x="5805488" y="1276350"/>
            <a:ext cx="0" cy="446088"/>
          </a:xfrm>
          <a:prstGeom prst="line">
            <a:avLst/>
          </a:prstGeom>
          <a:ln w="38100" cap="flat" cmpd="sng">
            <a:solidFill>
              <a:srgbClr val="C00000"/>
            </a:solidFill>
            <a:prstDash val="solid"/>
            <a:headEnd type="none" w="med" len="med"/>
            <a:tailEnd type="none" w="sm" len="lg"/>
          </a:ln>
        </p:spPr>
      </p:sp>
      <p:sp>
        <p:nvSpPr>
          <p:cNvPr id="27754" name="Text Box 123"/>
          <p:cNvSpPr txBox="1"/>
          <p:nvPr/>
        </p:nvSpPr>
        <p:spPr>
          <a:xfrm>
            <a:off x="5938838" y="1643063"/>
            <a:ext cx="102235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R</a:t>
            </a:r>
            <a:r>
              <a:rPr lang="en-US" altLang="zh-CN" sz="2800" b="1" baseline="-25000" dirty="0">
                <a:solidFill>
                  <a:srgbClr val="FF0000"/>
                </a:solidFill>
                <a:latin typeface="Times New Roman" panose="02020603050405020304" pitchFamily="18" charset="0"/>
                <a:ea typeface="楷体_GB2312" pitchFamily="49" charset="-122"/>
              </a:rPr>
              <a:t>3</a:t>
            </a:r>
            <a:r>
              <a:rPr lang="en-US" altLang="zh-CN" sz="2800" b="1" baseline="30000" dirty="0">
                <a:solidFill>
                  <a:srgbClr val="FF0000"/>
                </a:solidFill>
                <a:latin typeface="Times New Roman" panose="02020603050405020304" pitchFamily="18" charset="0"/>
                <a:ea typeface="楷体_GB2312" pitchFamily="49" charset="-122"/>
              </a:rPr>
              <a:t>’</a:t>
            </a:r>
            <a:endParaRPr lang="en-US" altLang="zh-CN" b="1" baseline="30000" dirty="0">
              <a:solidFill>
                <a:srgbClr val="FF0000"/>
              </a:solidFill>
              <a:latin typeface="Times New Roman" panose="02020603050405020304" pitchFamily="18" charset="0"/>
              <a:ea typeface="楷体_GB2312" pitchFamily="49" charset="-122"/>
            </a:endParaRPr>
          </a:p>
        </p:txBody>
      </p:sp>
      <p:sp>
        <p:nvSpPr>
          <p:cNvPr id="27755" name="Text Box 94"/>
          <p:cNvSpPr txBox="1"/>
          <p:nvPr/>
        </p:nvSpPr>
        <p:spPr>
          <a:xfrm>
            <a:off x="3930650" y="4513263"/>
            <a:ext cx="719138"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solidFill>
                  <a:srgbClr val="FF0000"/>
                </a:solidFill>
                <a:latin typeface="Times New Roman" panose="02020603050405020304" pitchFamily="18" charset="0"/>
                <a:ea typeface="楷体_GB2312" pitchFamily="49" charset="-122"/>
              </a:rPr>
              <a:t>D</a:t>
            </a:r>
            <a:endParaRPr lang="en-US" altLang="zh-CN" b="1" dirty="0">
              <a:solidFill>
                <a:srgbClr val="FF0000"/>
              </a:solidFill>
              <a:latin typeface="Times New Roman" panose="02020603050405020304" pitchFamily="18" charset="0"/>
              <a:ea typeface="楷体_GB2312" pitchFamily="49" charset="-122"/>
            </a:endParaRPr>
          </a:p>
        </p:txBody>
      </p:sp>
      <p:sp>
        <p:nvSpPr>
          <p:cNvPr id="27756" name="Text Box 94"/>
          <p:cNvSpPr txBox="1"/>
          <p:nvPr/>
        </p:nvSpPr>
        <p:spPr>
          <a:xfrm>
            <a:off x="5105400" y="2697163"/>
            <a:ext cx="719138" cy="58578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solidFill>
                  <a:srgbClr val="FF0000"/>
                </a:solidFill>
                <a:latin typeface="Times New Roman" panose="02020603050405020304" pitchFamily="18" charset="0"/>
                <a:ea typeface="楷体_GB2312" pitchFamily="49" charset="-122"/>
              </a:rPr>
              <a:t>T</a:t>
            </a:r>
            <a:r>
              <a:rPr lang="en-US" altLang="zh-CN" b="1" baseline="-25000" dirty="0">
                <a:solidFill>
                  <a:srgbClr val="FF0000"/>
                </a:solidFill>
                <a:latin typeface="Times New Roman" panose="02020603050405020304" pitchFamily="18" charset="0"/>
                <a:ea typeface="楷体_GB2312" pitchFamily="49" charset="-122"/>
              </a:rPr>
              <a:t>3</a:t>
            </a:r>
            <a:r>
              <a:rPr lang="en-US" altLang="zh-CN" b="1" baseline="30000" dirty="0">
                <a:solidFill>
                  <a:srgbClr val="FF0000"/>
                </a:solidFill>
                <a:latin typeface="Times New Roman" panose="02020603050405020304" pitchFamily="18" charset="0"/>
                <a:ea typeface="楷体_GB2312" pitchFamily="49" charset="-122"/>
              </a:rPr>
              <a:t>’</a:t>
            </a:r>
            <a:endParaRPr lang="en-US" altLang="zh-CN" b="1" baseline="30000" dirty="0">
              <a:solidFill>
                <a:srgbClr val="FF0000"/>
              </a:solidFill>
              <a:latin typeface="Times New Roman" panose="02020603050405020304" pitchFamily="18" charset="0"/>
              <a:ea typeface="楷体_GB2312"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28675" name="Rectangle 3"/>
          <p:cNvSpPr>
            <a:spLocks noGrp="1"/>
          </p:cNvSpPr>
          <p:nvPr>
            <p:ph idx="1"/>
          </p:nvPr>
        </p:nvSpPr>
        <p:spPr/>
        <p:txBody>
          <a:bodyPr vert="horz" wrap="square" lIns="91440" tIns="45720" rIns="91440" bIns="45720" anchor="t" anchorCtr="0"/>
          <a:p>
            <a:pPr eaLnBrk="1" hangingPunct="1"/>
            <a:endParaRPr lang="zh-CN" altLang="zh-CN" dirty="0"/>
          </a:p>
        </p:txBody>
      </p:sp>
      <p:pic>
        <p:nvPicPr>
          <p:cNvPr id="28676" name="Picture 4" descr="20110126121915543"/>
          <p:cNvPicPr>
            <a:picLocks noChangeAspect="1"/>
          </p:cNvPicPr>
          <p:nvPr/>
        </p:nvPicPr>
        <p:blipFill>
          <a:blip r:embed="rId1"/>
          <a:stretch>
            <a:fillRect/>
          </a:stretch>
        </p:blipFill>
        <p:spPr>
          <a:xfrm>
            <a:off x="511175" y="757238"/>
            <a:ext cx="8274050" cy="5821362"/>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文本框 141313"/>
          <p:cNvSpPr txBox="1"/>
          <p:nvPr/>
        </p:nvSpPr>
        <p:spPr>
          <a:xfrm>
            <a:off x="5334000" y="436880"/>
            <a:ext cx="3429000" cy="2014855"/>
          </a:xfrm>
          <a:prstGeom prst="rect">
            <a:avLst/>
          </a:prstGeom>
          <a:noFill/>
          <a:ln w="9525">
            <a:noFill/>
          </a:ln>
        </p:spPr>
        <p:txBody>
          <a:bodyPr wrap="square">
            <a:spAutoFit/>
          </a:bodyPr>
          <a:lstStyle/>
          <a:p>
            <a:pPr algn="l" eaLnBrk="0" hangingPunct="0">
              <a:lnSpc>
                <a:spcPct val="125000"/>
              </a:lnSpc>
            </a:pPr>
            <a:r>
              <a:rPr lang="en-US" altLang="zh-CN" dirty="0">
                <a:latin typeface="Times New Roman" panose="02020603050405020304" pitchFamily="18" charset="0"/>
              </a:rPr>
              <a:t> </a:t>
            </a:r>
            <a:r>
              <a:rPr lang="zh-CN" altLang="en-US" b="1" dirty="0">
                <a:solidFill>
                  <a:srgbClr val="FF3300"/>
                </a:solidFill>
                <a:latin typeface="Times New Roman" panose="02020603050405020304" pitchFamily="18" charset="0"/>
                <a:ea typeface="黑体" panose="02010609060101010101" pitchFamily="2" charset="-122"/>
              </a:rPr>
              <a:t>可见本征激发同时产生电子空穴对。</a:t>
            </a:r>
            <a:endParaRPr lang="zh-CN" altLang="en-US" b="1" dirty="0">
              <a:latin typeface="Times New Roman" panose="02020603050405020304" pitchFamily="18" charset="0"/>
              <a:ea typeface="黑体" panose="02010609060101010101" pitchFamily="2" charset="-122"/>
            </a:endParaRPr>
          </a:p>
          <a:p>
            <a:pPr algn="l" eaLnBrk="0" hangingPunct="0">
              <a:lnSpc>
                <a:spcPct val="125000"/>
              </a:lnSpc>
            </a:pPr>
            <a:r>
              <a:rPr lang="zh-CN" altLang="en-US" b="1" dirty="0">
                <a:latin typeface="Times New Roman" panose="02020603050405020304" pitchFamily="18" charset="0"/>
                <a:ea typeface="黑体" panose="02010609060101010101" pitchFamily="2" charset="-122"/>
              </a:rPr>
              <a:t>     </a:t>
            </a:r>
            <a:r>
              <a:rPr lang="zh-CN" altLang="en-US" b="1" dirty="0">
                <a:solidFill>
                  <a:schemeClr val="hlink"/>
                </a:solidFill>
                <a:latin typeface="Times New Roman" panose="02020603050405020304" pitchFamily="18" charset="0"/>
                <a:ea typeface="黑体" panose="02010609060101010101" pitchFamily="2" charset="-122"/>
              </a:rPr>
              <a:t>外加能量越高（</a:t>
            </a:r>
            <a:r>
              <a:rPr lang="zh-CN" altLang="en-US" b="1" dirty="0">
                <a:solidFill>
                  <a:srgbClr val="0000FF"/>
                </a:solidFill>
                <a:latin typeface="Times New Roman" panose="02020603050405020304" pitchFamily="18" charset="0"/>
                <a:ea typeface="黑体" panose="02010609060101010101" pitchFamily="2" charset="-122"/>
              </a:rPr>
              <a:t>温度越高），产生的电子空穴对越多。</a:t>
            </a:r>
            <a:endParaRPr lang="zh-CN" altLang="en-US" b="1" dirty="0">
              <a:latin typeface="Times New Roman" panose="02020603050405020304" pitchFamily="18" charset="0"/>
            </a:endParaRPr>
          </a:p>
        </p:txBody>
      </p:sp>
      <p:sp>
        <p:nvSpPr>
          <p:cNvPr id="141316" name="文本框 141315"/>
          <p:cNvSpPr txBox="1"/>
          <p:nvPr/>
        </p:nvSpPr>
        <p:spPr>
          <a:xfrm>
            <a:off x="5791200" y="2438400"/>
            <a:ext cx="2743200" cy="822325"/>
          </a:xfrm>
          <a:prstGeom prst="rect">
            <a:avLst/>
          </a:prstGeom>
          <a:noFill/>
          <a:ln w="9525">
            <a:noFill/>
          </a:ln>
        </p:spPr>
        <p:txBody>
          <a:bodyPr>
            <a:spAutoFit/>
          </a:bodyPr>
          <a:lstStyle/>
          <a:p>
            <a:pPr eaLnBrk="0" hangingPunct="0">
              <a:spcBef>
                <a:spcPct val="50000"/>
              </a:spcBef>
            </a:pPr>
            <a:r>
              <a:rPr lang="zh-CN" altLang="en-US" b="1" dirty="0">
                <a:latin typeface="Times New Roman" panose="02020603050405020304" pitchFamily="18" charset="0"/>
                <a:ea typeface="黑体" panose="02010609060101010101" pitchFamily="2" charset="-122"/>
              </a:rPr>
              <a:t>与本征激发相反的现象</a:t>
            </a:r>
            <a:r>
              <a:rPr lang="en-US" altLang="zh-CN" b="1">
                <a:latin typeface="Times New Roman" panose="02020603050405020304" pitchFamily="18" charset="0"/>
                <a:ea typeface="黑体" panose="02010609060101010101" pitchFamily="2" charset="-122"/>
              </a:rPr>
              <a:t>——</a:t>
            </a:r>
            <a:r>
              <a:rPr lang="zh-CN" altLang="en-US" b="1" dirty="0">
                <a:latin typeface="Times New Roman" panose="02020603050405020304" pitchFamily="18" charset="0"/>
                <a:ea typeface="黑体" panose="02010609060101010101" pitchFamily="2" charset="-122"/>
              </a:rPr>
              <a:t>复合</a:t>
            </a:r>
            <a:endParaRPr lang="zh-CN" altLang="en-US" b="1">
              <a:latin typeface="Times New Roman" panose="02020603050405020304" pitchFamily="18" charset="0"/>
              <a:ea typeface="黑体" panose="02010609060101010101" pitchFamily="2" charset="-122"/>
            </a:endParaRPr>
          </a:p>
        </p:txBody>
      </p:sp>
      <p:sp>
        <p:nvSpPr>
          <p:cNvPr id="141317" name="矩形 141316"/>
          <p:cNvSpPr/>
          <p:nvPr/>
        </p:nvSpPr>
        <p:spPr>
          <a:xfrm>
            <a:off x="5562600" y="3276600"/>
            <a:ext cx="3276600" cy="1552575"/>
          </a:xfrm>
          <a:prstGeom prst="rect">
            <a:avLst/>
          </a:prstGeom>
          <a:noFill/>
          <a:ln w="9525">
            <a:noFill/>
          </a:ln>
        </p:spPr>
        <p:txBody>
          <a:bodyPr>
            <a:spAutoFit/>
          </a:bodyPr>
          <a:lstStyle/>
          <a:p>
            <a:pPr algn="l" eaLnBrk="0" hangingPunct="0"/>
            <a:r>
              <a:rPr lang="zh-CN" altLang="en-US" b="1" dirty="0">
                <a:solidFill>
                  <a:srgbClr val="0000FF"/>
                </a:solidFill>
                <a:latin typeface="Times New Roman" panose="02020603050405020304" pitchFamily="18" charset="0"/>
                <a:ea typeface="黑体" panose="02010609060101010101" pitchFamily="2" charset="-122"/>
              </a:rPr>
              <a:t>在一定温度下，本征激发和复合同时进行，达到动态平衡。电子空穴对的浓度一定。</a:t>
            </a:r>
            <a:endParaRPr lang="zh-CN" altLang="en-US" b="1" dirty="0">
              <a:solidFill>
                <a:srgbClr val="0000FF"/>
              </a:solidFill>
              <a:latin typeface="Times New Roman" panose="02020603050405020304" pitchFamily="18" charset="0"/>
              <a:ea typeface="黑体" panose="02010609060101010101" pitchFamily="2" charset="-122"/>
            </a:endParaRPr>
          </a:p>
        </p:txBody>
      </p:sp>
      <p:sp>
        <p:nvSpPr>
          <p:cNvPr id="141318" name="矩形 141317"/>
          <p:cNvSpPr/>
          <p:nvPr/>
        </p:nvSpPr>
        <p:spPr>
          <a:xfrm>
            <a:off x="4953000" y="4876800"/>
            <a:ext cx="2109788" cy="457200"/>
          </a:xfrm>
          <a:prstGeom prst="rect">
            <a:avLst/>
          </a:prstGeom>
          <a:noFill/>
          <a:ln w="9525">
            <a:noFill/>
          </a:ln>
        </p:spPr>
        <p:txBody>
          <a:bodyPr wrap="none" anchor="t">
            <a:spAutoFit/>
          </a:bodyPr>
          <a:lstStyle/>
          <a:p>
            <a:pPr eaLnBrk="0" hangingPunct="0"/>
            <a:r>
              <a:rPr lang="zh-CN" altLang="en-US" b="1" dirty="0">
                <a:solidFill>
                  <a:srgbClr val="FF3300"/>
                </a:solidFill>
                <a:latin typeface="Times New Roman" panose="02020603050405020304" pitchFamily="18" charset="0"/>
              </a:rPr>
              <a:t>常温</a:t>
            </a:r>
            <a:r>
              <a:rPr lang="en-US" altLang="zh-CN" b="1" dirty="0">
                <a:solidFill>
                  <a:srgbClr val="FF3300"/>
                </a:solidFill>
                <a:latin typeface="Times New Roman" panose="02020603050405020304" pitchFamily="18" charset="0"/>
              </a:rPr>
              <a:t>300K</a:t>
            </a:r>
            <a:r>
              <a:rPr lang="zh-CN" altLang="en-US" b="1" dirty="0">
                <a:solidFill>
                  <a:srgbClr val="FF3300"/>
                </a:solidFill>
                <a:latin typeface="Times New Roman" panose="02020603050405020304" pitchFamily="18" charset="0"/>
              </a:rPr>
              <a:t>时：</a:t>
            </a:r>
            <a:endParaRPr lang="zh-CN" altLang="en-US" b="1" dirty="0">
              <a:solidFill>
                <a:srgbClr val="FF3300"/>
              </a:solidFill>
              <a:latin typeface="Times New Roman" panose="02020603050405020304" pitchFamily="18" charset="0"/>
            </a:endParaRPr>
          </a:p>
        </p:txBody>
      </p:sp>
      <p:grpSp>
        <p:nvGrpSpPr>
          <p:cNvPr id="141319" name="组合 141318"/>
          <p:cNvGrpSpPr/>
          <p:nvPr/>
        </p:nvGrpSpPr>
        <p:grpSpPr>
          <a:xfrm>
            <a:off x="3810000" y="5257800"/>
            <a:ext cx="4976813" cy="1430338"/>
            <a:chOff x="2448" y="3216"/>
            <a:chExt cx="3135" cy="901"/>
          </a:xfrm>
        </p:grpSpPr>
        <p:sp>
          <p:nvSpPr>
            <p:cNvPr id="141320" name="矩形 141319"/>
            <p:cNvSpPr/>
            <p:nvPr/>
          </p:nvSpPr>
          <p:spPr>
            <a:xfrm>
              <a:off x="2448" y="3456"/>
              <a:ext cx="1664" cy="288"/>
            </a:xfrm>
            <a:prstGeom prst="rect">
              <a:avLst/>
            </a:prstGeom>
            <a:noFill/>
            <a:ln w="9525">
              <a:noFill/>
            </a:ln>
          </p:spPr>
          <p:txBody>
            <a:bodyPr wrap="none" anchor="t">
              <a:spAutoFit/>
            </a:bodyPr>
            <a:lstStyle/>
            <a:p>
              <a:pPr eaLnBrk="0" hangingPunct="0"/>
              <a:r>
                <a:rPr lang="zh-CN" altLang="en-US" b="1" dirty="0">
                  <a:solidFill>
                    <a:srgbClr val="0000FF"/>
                  </a:solidFill>
                  <a:latin typeface="Times New Roman" panose="02020603050405020304" pitchFamily="18" charset="0"/>
                  <a:ea typeface="黑体" panose="02010609060101010101" pitchFamily="2" charset="-122"/>
                </a:rPr>
                <a:t>电子空穴对的浓度</a:t>
              </a:r>
              <a:endParaRPr lang="zh-CN" altLang="en-US" b="1" dirty="0">
                <a:solidFill>
                  <a:srgbClr val="0000FF"/>
                </a:solidFill>
                <a:latin typeface="Times New Roman" panose="02020603050405020304" pitchFamily="18" charset="0"/>
                <a:ea typeface="黑体" panose="02010609060101010101" pitchFamily="2" charset="-122"/>
              </a:endParaRPr>
            </a:p>
          </p:txBody>
        </p:sp>
        <p:grpSp>
          <p:nvGrpSpPr>
            <p:cNvPr id="141321" name="组合 141320"/>
            <p:cNvGrpSpPr/>
            <p:nvPr/>
          </p:nvGrpSpPr>
          <p:grpSpPr>
            <a:xfrm>
              <a:off x="4080" y="3456"/>
              <a:ext cx="240" cy="336"/>
              <a:chOff x="4080" y="3408"/>
              <a:chExt cx="192" cy="288"/>
            </a:xfrm>
          </p:grpSpPr>
          <p:sp>
            <p:nvSpPr>
              <p:cNvPr id="141322" name="直接连接符 141321"/>
              <p:cNvSpPr/>
              <p:nvPr/>
            </p:nvSpPr>
            <p:spPr>
              <a:xfrm flipV="1">
                <a:off x="4080" y="3408"/>
                <a:ext cx="192" cy="144"/>
              </a:xfrm>
              <a:prstGeom prst="line">
                <a:avLst/>
              </a:prstGeom>
              <a:ln w="28575" cap="flat" cmpd="sng">
                <a:solidFill>
                  <a:schemeClr val="hlink"/>
                </a:solidFill>
                <a:prstDash val="solid"/>
                <a:headEnd type="none" w="med" len="med"/>
                <a:tailEnd type="none" w="med" len="med"/>
              </a:ln>
            </p:spPr>
          </p:sp>
          <p:sp>
            <p:nvSpPr>
              <p:cNvPr id="141323" name="直接连接符 141322"/>
              <p:cNvSpPr/>
              <p:nvPr/>
            </p:nvSpPr>
            <p:spPr>
              <a:xfrm>
                <a:off x="4080" y="3552"/>
                <a:ext cx="192" cy="144"/>
              </a:xfrm>
              <a:prstGeom prst="line">
                <a:avLst/>
              </a:prstGeom>
              <a:ln w="28575" cap="flat" cmpd="sng">
                <a:solidFill>
                  <a:schemeClr val="hlink"/>
                </a:solidFill>
                <a:prstDash val="solid"/>
                <a:headEnd type="none" w="med" len="med"/>
                <a:tailEnd type="none" w="med" len="med"/>
              </a:ln>
            </p:spPr>
          </p:sp>
        </p:grpSp>
        <p:grpSp>
          <p:nvGrpSpPr>
            <p:cNvPr id="141324" name="组合 141323"/>
            <p:cNvGrpSpPr/>
            <p:nvPr/>
          </p:nvGrpSpPr>
          <p:grpSpPr>
            <a:xfrm>
              <a:off x="4272" y="3216"/>
              <a:ext cx="1296" cy="373"/>
              <a:chOff x="4368" y="3216"/>
              <a:chExt cx="1296" cy="373"/>
            </a:xfrm>
          </p:grpSpPr>
          <p:sp>
            <p:nvSpPr>
              <p:cNvPr id="141325" name="矩形 141324"/>
              <p:cNvSpPr/>
              <p:nvPr/>
            </p:nvSpPr>
            <p:spPr>
              <a:xfrm>
                <a:off x="4368" y="3216"/>
                <a:ext cx="500" cy="288"/>
              </a:xfrm>
              <a:prstGeom prst="rect">
                <a:avLst/>
              </a:prstGeom>
              <a:noFill/>
              <a:ln w="9525">
                <a:noFill/>
              </a:ln>
            </p:spPr>
            <p:txBody>
              <a:bodyPr wrap="none" anchor="t">
                <a:spAutoFit/>
              </a:bodyPr>
              <a:lstStyle/>
              <a:p>
                <a:pPr algn="l" eaLnBrk="0" hangingPunct="0"/>
                <a:r>
                  <a:rPr lang="zh-CN" altLang="en-US" b="1" dirty="0">
                    <a:latin typeface="Times New Roman" panose="02020603050405020304" pitchFamily="18" charset="0"/>
                  </a:rPr>
                  <a:t>硅：</a:t>
                </a:r>
                <a:endParaRPr lang="zh-CN" altLang="en-US" b="1" dirty="0">
                  <a:latin typeface="Times New Roman" panose="02020603050405020304" pitchFamily="18" charset="0"/>
                </a:endParaRPr>
              </a:p>
            </p:txBody>
          </p:sp>
          <p:graphicFrame>
            <p:nvGraphicFramePr>
              <p:cNvPr id="141326" name="对象 141325"/>
              <p:cNvGraphicFramePr/>
              <p:nvPr/>
            </p:nvGraphicFramePr>
            <p:xfrm>
              <a:off x="4704" y="3216"/>
              <a:ext cx="960" cy="373"/>
            </p:xfrm>
            <a:graphic>
              <a:graphicData uri="http://schemas.openxmlformats.org/presentationml/2006/ole">
                <mc:AlternateContent xmlns:mc="http://schemas.openxmlformats.org/markup-compatibility/2006">
                  <mc:Choice xmlns:v="urn:schemas-microsoft-com:vml" Requires="v">
                    <p:oleObj spid="_x0000_s3084" name="" r:id="rId1" imgW="850265" imgH="330200" progId="Equation.3">
                      <p:embed/>
                    </p:oleObj>
                  </mc:Choice>
                  <mc:Fallback>
                    <p:oleObj name="" r:id="rId1" imgW="850265" imgH="330200" progId="Equation.3">
                      <p:embed/>
                      <p:pic>
                        <p:nvPicPr>
                          <p:cNvPr id="0" name="图片 3076"/>
                          <p:cNvPicPr/>
                          <p:nvPr/>
                        </p:nvPicPr>
                        <p:blipFill>
                          <a:blip r:embed="rId2"/>
                          <a:stretch>
                            <a:fillRect/>
                          </a:stretch>
                        </p:blipFill>
                        <p:spPr>
                          <a:xfrm>
                            <a:off x="4704" y="3216"/>
                            <a:ext cx="960" cy="373"/>
                          </a:xfrm>
                          <a:prstGeom prst="rect">
                            <a:avLst/>
                          </a:prstGeom>
                          <a:noFill/>
                          <a:ln w="38100">
                            <a:noFill/>
                            <a:miter/>
                          </a:ln>
                        </p:spPr>
                      </p:pic>
                    </p:oleObj>
                  </mc:Fallback>
                </mc:AlternateContent>
              </a:graphicData>
            </a:graphic>
          </p:graphicFrame>
        </p:grpSp>
        <p:grpSp>
          <p:nvGrpSpPr>
            <p:cNvPr id="141327" name="组合 141326"/>
            <p:cNvGrpSpPr/>
            <p:nvPr/>
          </p:nvGrpSpPr>
          <p:grpSpPr>
            <a:xfrm>
              <a:off x="4272" y="3744"/>
              <a:ext cx="1311" cy="373"/>
              <a:chOff x="4320" y="3648"/>
              <a:chExt cx="1311" cy="373"/>
            </a:xfrm>
          </p:grpSpPr>
          <p:sp>
            <p:nvSpPr>
              <p:cNvPr id="141328" name="矩形 141327"/>
              <p:cNvSpPr/>
              <p:nvPr/>
            </p:nvSpPr>
            <p:spPr>
              <a:xfrm>
                <a:off x="4320" y="3648"/>
                <a:ext cx="504" cy="288"/>
              </a:xfrm>
              <a:prstGeom prst="rect">
                <a:avLst/>
              </a:prstGeom>
              <a:noFill/>
              <a:ln w="9525">
                <a:noFill/>
              </a:ln>
            </p:spPr>
            <p:txBody>
              <a:bodyPr wrap="none" anchor="t">
                <a:spAutoFit/>
              </a:bodyPr>
              <a:lstStyle/>
              <a:p>
                <a:pPr algn="l" eaLnBrk="0" hangingPunct="0"/>
                <a:r>
                  <a:rPr lang="zh-CN" altLang="en-US" b="1" dirty="0">
                    <a:latin typeface="Times New Roman" panose="02020603050405020304" pitchFamily="18" charset="0"/>
                  </a:rPr>
                  <a:t>锗：</a:t>
                </a:r>
                <a:endParaRPr lang="zh-CN" altLang="en-US" b="1" dirty="0">
                  <a:latin typeface="Times New Roman" panose="02020603050405020304" pitchFamily="18" charset="0"/>
                </a:endParaRPr>
              </a:p>
            </p:txBody>
          </p:sp>
          <p:graphicFrame>
            <p:nvGraphicFramePr>
              <p:cNvPr id="141329" name="对象 141328"/>
              <p:cNvGraphicFramePr/>
              <p:nvPr/>
            </p:nvGraphicFramePr>
            <p:xfrm>
              <a:off x="4656" y="3648"/>
              <a:ext cx="975" cy="373"/>
            </p:xfrm>
            <a:graphic>
              <a:graphicData uri="http://schemas.openxmlformats.org/presentationml/2006/ole">
                <mc:AlternateContent xmlns:mc="http://schemas.openxmlformats.org/markup-compatibility/2006">
                  <mc:Choice xmlns:v="urn:schemas-microsoft-com:vml" Requires="v">
                    <p:oleObj spid="_x0000_s3085" name="" r:id="rId3" imgW="862965" imgH="330200" progId="Equation.3">
                      <p:embed/>
                    </p:oleObj>
                  </mc:Choice>
                  <mc:Fallback>
                    <p:oleObj name="" r:id="rId3" imgW="862965" imgH="330200" progId="Equation.3">
                      <p:embed/>
                      <p:pic>
                        <p:nvPicPr>
                          <p:cNvPr id="0" name="图片 3075"/>
                          <p:cNvPicPr/>
                          <p:nvPr/>
                        </p:nvPicPr>
                        <p:blipFill>
                          <a:blip r:embed="rId4"/>
                          <a:stretch>
                            <a:fillRect/>
                          </a:stretch>
                        </p:blipFill>
                        <p:spPr>
                          <a:xfrm>
                            <a:off x="4656" y="3648"/>
                            <a:ext cx="975" cy="373"/>
                          </a:xfrm>
                          <a:prstGeom prst="rect">
                            <a:avLst/>
                          </a:prstGeom>
                          <a:noFill/>
                          <a:ln w="38100">
                            <a:noFill/>
                            <a:miter/>
                          </a:ln>
                        </p:spPr>
                      </p:pic>
                    </p:oleObj>
                  </mc:Fallback>
                </mc:AlternateContent>
              </a:graphicData>
            </a:graphic>
          </p:graphicFrame>
        </p:grpSp>
      </p:grpSp>
      <p:grpSp>
        <p:nvGrpSpPr>
          <p:cNvPr id="141330" name="组合 141329"/>
          <p:cNvGrpSpPr/>
          <p:nvPr/>
        </p:nvGrpSpPr>
        <p:grpSpPr>
          <a:xfrm>
            <a:off x="220663" y="93663"/>
            <a:ext cx="5570537" cy="5645150"/>
            <a:chOff x="139" y="59"/>
            <a:chExt cx="3509" cy="3556"/>
          </a:xfrm>
        </p:grpSpPr>
        <p:sp>
          <p:nvSpPr>
            <p:cNvPr id="141331" name="任意多边形 141330"/>
            <p:cNvSpPr/>
            <p:nvPr/>
          </p:nvSpPr>
          <p:spPr>
            <a:xfrm>
              <a:off x="1152" y="59"/>
              <a:ext cx="533" cy="920"/>
            </a:xfrm>
            <a:custGeom>
              <a:avLst/>
              <a:gdLst>
                <a:gd name="txL" fmla="*/ 0 w 12521"/>
                <a:gd name="txT" fmla="*/ 0 h 21600"/>
                <a:gd name="txR" fmla="*/ 12521 w 12521"/>
                <a:gd name="txB" fmla="*/ 21600 h 21600"/>
              </a:gdLst>
              <a:ahLst/>
              <a:cxnLst>
                <a:cxn ang="90">
                  <a:pos x="12520" y="20867"/>
                </a:cxn>
                <a:cxn ang="180">
                  <a:pos x="0" y="20453"/>
                </a:cxn>
                <a:cxn ang="270">
                  <a:pos x="6943" y="0"/>
                </a:cxn>
              </a:cxnLst>
              <a:rect l="txL" t="txT" r="txR" b="txB"/>
              <a:pathLst>
                <a:path w="12521" h="21600" fill="none">
                  <a:moveTo>
                    <a:pt x="12520" y="20867"/>
                  </a:moveTo>
                  <a:arcTo wR="21600" hR="21600" stAng="-17097802" swAng="2022824"/>
                </a:path>
                <a:path w="12521" h="21600" stroke="0">
                  <a:moveTo>
                    <a:pt x="12520" y="20867"/>
                  </a:moveTo>
                  <a:arcTo wR="21600" hR="21600" stAng="-17097802" swAng="2022824"/>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2" name="任意多边形 141331"/>
            <p:cNvSpPr/>
            <p:nvPr/>
          </p:nvSpPr>
          <p:spPr>
            <a:xfrm>
              <a:off x="2160" y="2688"/>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3" name="任意多边形 141332"/>
            <p:cNvSpPr/>
            <p:nvPr/>
          </p:nvSpPr>
          <p:spPr>
            <a:xfrm>
              <a:off x="2112" y="64"/>
              <a:ext cx="533" cy="920"/>
            </a:xfrm>
            <a:custGeom>
              <a:avLst/>
              <a:gdLst>
                <a:gd name="txL" fmla="*/ 0 w 12519"/>
                <a:gd name="txT" fmla="*/ 0 h 21600"/>
                <a:gd name="txR" fmla="*/ 12519 w 12519"/>
                <a:gd name="txB" fmla="*/ 21600 h 21600"/>
              </a:gdLst>
              <a:ahLst/>
              <a:cxnLst>
                <a:cxn ang="90">
                  <a:pos x="12518" y="20872"/>
                </a:cxn>
                <a:cxn ang="180">
                  <a:pos x="0" y="20447"/>
                </a:cxn>
                <a:cxn ang="270">
                  <a:pos x="6961" y="0"/>
                </a:cxn>
              </a:cxnLst>
              <a:rect l="txL" t="txT" r="txR" b="txB"/>
              <a:pathLst>
                <a:path w="12519" h="21600" fill="none">
                  <a:moveTo>
                    <a:pt x="12518" y="20872"/>
                  </a:moveTo>
                  <a:arcTo wR="21600" hR="21600" stAng="-17094521" swAng="2022563"/>
                </a:path>
                <a:path w="12519" h="21600" stroke="0">
                  <a:moveTo>
                    <a:pt x="12518" y="20872"/>
                  </a:moveTo>
                  <a:arcTo wR="21600" hR="21600" stAng="-17094521" swAng="2022563"/>
                  <a:lnTo>
                    <a:pt x="6961"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4" name="任意多边形 141333"/>
            <p:cNvSpPr/>
            <p:nvPr/>
          </p:nvSpPr>
          <p:spPr>
            <a:xfrm>
              <a:off x="1160" y="2695"/>
              <a:ext cx="524" cy="920"/>
            </a:xfrm>
            <a:custGeom>
              <a:avLst/>
              <a:gdLst>
                <a:gd name="txL" fmla="*/ 0 w 12300"/>
                <a:gd name="txT" fmla="*/ 0 h 21600"/>
                <a:gd name="txR" fmla="*/ 12300 w 12300"/>
                <a:gd name="txB" fmla="*/ 21600 h 21600"/>
              </a:gdLst>
              <a:ahLst/>
              <a:cxnLst>
                <a:cxn ang="180">
                  <a:pos x="0" y="1106"/>
                </a:cxn>
                <a:cxn ang="270">
                  <a:pos x="12299" y="705"/>
                </a:cxn>
                <a:cxn ang="90">
                  <a:pos x="6824" y="21600"/>
                </a:cxn>
              </a:cxnLst>
              <a:rect l="txL" t="txT" r="txR" b="txB"/>
              <a:pathLst>
                <a:path w="12300" h="21600" fill="none">
                  <a:moveTo>
                    <a:pt x="0" y="1106"/>
                  </a:moveTo>
                  <a:arcTo wR="21600" hR="21600" stAng="-6504990" swAng="1985958"/>
                </a:path>
                <a:path w="12300" h="21600" stroke="0">
                  <a:moveTo>
                    <a:pt x="0" y="1106"/>
                  </a:moveTo>
                  <a:arcTo wR="21600" hR="21600" stAng="-6504990" swAng="1985958"/>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35" name="矩形 141334"/>
            <p:cNvSpPr/>
            <p:nvPr/>
          </p:nvSpPr>
          <p:spPr>
            <a:xfrm>
              <a:off x="2112" y="2352"/>
              <a:ext cx="512" cy="154"/>
            </a:xfrm>
            <a:prstGeom prst="rect">
              <a:avLst/>
            </a:prstGeom>
            <a:noFill/>
            <a:ln w="9525">
              <a:noFill/>
            </a:ln>
          </p:spPr>
          <p:txBody>
            <a:bodyPr wrap="none" lIns="0" tIns="0" rIns="0" bIns="0">
              <a:spAutoFit/>
            </a:bodyPr>
            <a:lstStyle/>
            <a:p>
              <a:pPr eaLnBrk="0" hangingPunct="0"/>
              <a:r>
                <a:rPr lang="zh-CN" altLang="en-US" sz="1600" b="1" dirty="0">
                  <a:solidFill>
                    <a:srgbClr val="400000"/>
                  </a:solidFill>
                  <a:latin typeface="Times New Roman" panose="02020603050405020304" pitchFamily="18" charset="0"/>
                </a:rPr>
                <a:t>自由电子</a:t>
              </a:r>
              <a:endParaRPr lang="zh-CN" altLang="en-US" sz="1600" b="1" dirty="0">
                <a:latin typeface="Times New Roman" panose="02020603050405020304" pitchFamily="18" charset="0"/>
              </a:endParaRPr>
            </a:p>
          </p:txBody>
        </p:sp>
        <p:grpSp>
          <p:nvGrpSpPr>
            <p:cNvPr id="141336" name="组合 141335"/>
            <p:cNvGrpSpPr/>
            <p:nvPr/>
          </p:nvGrpSpPr>
          <p:grpSpPr>
            <a:xfrm>
              <a:off x="139" y="372"/>
              <a:ext cx="3509" cy="2940"/>
              <a:chOff x="139" y="372"/>
              <a:chExt cx="3509" cy="2940"/>
            </a:xfrm>
          </p:grpSpPr>
          <p:sp>
            <p:nvSpPr>
              <p:cNvPr id="141337" name="直接连接符 141336"/>
              <p:cNvSpPr/>
              <p:nvPr/>
            </p:nvSpPr>
            <p:spPr>
              <a:xfrm flipH="1">
                <a:off x="2320" y="2321"/>
                <a:ext cx="68" cy="1"/>
              </a:xfrm>
              <a:prstGeom prst="line">
                <a:avLst/>
              </a:prstGeom>
              <a:ln w="26988" cap="flat" cmpd="sng">
                <a:solidFill>
                  <a:srgbClr val="000000"/>
                </a:solidFill>
                <a:prstDash val="solid"/>
                <a:headEnd type="none" w="med" len="med"/>
                <a:tailEnd type="none" w="med" len="med"/>
              </a:ln>
            </p:spPr>
          </p:sp>
          <p:sp>
            <p:nvSpPr>
              <p:cNvPr id="141338" name="直接连接符 141337"/>
              <p:cNvSpPr/>
              <p:nvPr/>
            </p:nvSpPr>
            <p:spPr>
              <a:xfrm>
                <a:off x="2336" y="2235"/>
                <a:ext cx="52" cy="86"/>
              </a:xfrm>
              <a:prstGeom prst="line">
                <a:avLst/>
              </a:prstGeom>
              <a:ln w="26988" cap="flat" cmpd="sng">
                <a:solidFill>
                  <a:srgbClr val="000000"/>
                </a:solidFill>
                <a:prstDash val="solid"/>
                <a:headEnd type="none" w="med" len="med"/>
                <a:tailEnd type="none" w="med" len="med"/>
              </a:ln>
            </p:spPr>
          </p:sp>
          <p:sp>
            <p:nvSpPr>
              <p:cNvPr id="141339" name="任意多边形 141338"/>
              <p:cNvSpPr/>
              <p:nvPr/>
            </p:nvSpPr>
            <p:spPr>
              <a:xfrm>
                <a:off x="2127" y="2124"/>
                <a:ext cx="549"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0" name="任意多边形 141339"/>
              <p:cNvSpPr/>
              <p:nvPr/>
            </p:nvSpPr>
            <p:spPr>
              <a:xfrm>
                <a:off x="1763" y="1060"/>
                <a:ext cx="947" cy="531"/>
              </a:xfrm>
              <a:custGeom>
                <a:avLst/>
                <a:gdLst>
                  <a:gd name="txL" fmla="*/ 0 w 21600"/>
                  <a:gd name="txT" fmla="*/ 0 h 12306"/>
                  <a:gd name="txR" fmla="*/ 21600 w 21600"/>
                  <a:gd name="txB" fmla="*/ 12306 h 12306"/>
                </a:gdLst>
                <a:ahLst/>
                <a:cxnLst>
                  <a:cxn ang="180">
                    <a:pos x="707" y="12305"/>
                  </a:cxn>
                  <a:cxn ang="270">
                    <a:pos x="1106" y="0"/>
                  </a:cxn>
                  <a:cxn ang="0">
                    <a:pos x="21600" y="6824"/>
                  </a:cxn>
                </a:cxnLst>
                <a:rect l="txL" t="txT" r="txR" b="txB"/>
                <a:pathLst>
                  <a:path w="21600" h="12306" fill="none">
                    <a:moveTo>
                      <a:pt x="707" y="12305"/>
                    </a:moveTo>
                    <a:arcTo wR="21600" hR="21600" stAng="-11681973" swAng="1986963"/>
                  </a:path>
                  <a:path w="21600" h="12306" stroke="0">
                    <a:moveTo>
                      <a:pt x="707" y="12305"/>
                    </a:moveTo>
                    <a:arcTo wR="21600" hR="21600" stAng="-11681973" swAng="1986963"/>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1" name="任意多边形 141340"/>
              <p:cNvSpPr/>
              <p:nvPr/>
            </p:nvSpPr>
            <p:spPr>
              <a:xfrm>
                <a:off x="2102" y="1038"/>
                <a:ext cx="947" cy="540"/>
              </a:xfrm>
              <a:custGeom>
                <a:avLst/>
                <a:gdLst>
                  <a:gd name="txL" fmla="*/ 0 w 21600"/>
                  <a:gd name="txT" fmla="*/ 0 h 12521"/>
                  <a:gd name="txR" fmla="*/ 21600 w 21600"/>
                  <a:gd name="txB" fmla="*/ 12521 h 12521"/>
                </a:gdLst>
                <a:ahLst/>
                <a:cxnLst>
                  <a:cxn ang="270">
                    <a:pos x="20454" y="0"/>
                  </a:cxn>
                  <a:cxn ang="0">
                    <a:pos x="20866" y="12520"/>
                  </a:cxn>
                  <a:cxn ang="180">
                    <a:pos x="0" y="6940"/>
                  </a:cxn>
                </a:cxnLst>
                <a:rect l="txL" t="txT" r="txR" b="txB"/>
                <a:pathLst>
                  <a:path w="21600" h="12521" fill="none">
                    <a:moveTo>
                      <a:pt x="20454" y="0"/>
                    </a:moveTo>
                    <a:arcTo wR="21600" hR="21600" stAng="-1124518" swAng="2022823"/>
                  </a:path>
                  <a:path w="21600" h="12521" stroke="0">
                    <a:moveTo>
                      <a:pt x="20454" y="0"/>
                    </a:moveTo>
                    <a:arcTo wR="21600" hR="21600" stAng="-1124518" swAng="2022823"/>
                    <a:lnTo>
                      <a:pt x="0" y="694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2" name="任意多边形 141341"/>
              <p:cNvSpPr/>
              <p:nvPr/>
            </p:nvSpPr>
            <p:spPr>
              <a:xfrm>
                <a:off x="2112" y="624"/>
                <a:ext cx="538" cy="932"/>
              </a:xfrm>
              <a:custGeom>
                <a:avLst/>
                <a:gdLst>
                  <a:gd name="txL" fmla="*/ 0 w 12290"/>
                  <a:gd name="txT" fmla="*/ 0 h 21600"/>
                  <a:gd name="txR" fmla="*/ 12290 w 12290"/>
                  <a:gd name="txB" fmla="*/ 21600 h 21600"/>
                </a:gdLst>
                <a:ahLst/>
                <a:cxnLst>
                  <a:cxn ang="180">
                    <a:pos x="0" y="1110"/>
                  </a:cxn>
                  <a:cxn ang="270">
                    <a:pos x="12290" y="699"/>
                  </a:cxn>
                  <a:cxn ang="90">
                    <a:pos x="6837" y="21600"/>
                  </a:cxn>
                </a:cxnLst>
                <a:rect l="txL" t="txT" r="txR" b="txB"/>
                <a:pathLst>
                  <a:path w="12290" h="21600" fill="none">
                    <a:moveTo>
                      <a:pt x="0" y="1110"/>
                    </a:moveTo>
                    <a:arcTo wR="21600" hR="21600" stAng="-6507154" swAng="1984493"/>
                  </a:path>
                  <a:path w="12290" h="21600" stroke="0">
                    <a:moveTo>
                      <a:pt x="0" y="1110"/>
                    </a:moveTo>
                    <a:arcTo wR="21600" hR="21600" stAng="-6507154" swAng="1984493"/>
                    <a:lnTo>
                      <a:pt x="6837"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3" name="任意多边形 141342"/>
              <p:cNvSpPr/>
              <p:nvPr/>
            </p:nvSpPr>
            <p:spPr>
              <a:xfrm>
                <a:off x="1131" y="624"/>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4" name="任意多边形 141343"/>
              <p:cNvSpPr/>
              <p:nvPr/>
            </p:nvSpPr>
            <p:spPr>
              <a:xfrm>
                <a:off x="1763" y="2102"/>
                <a:ext cx="947" cy="531"/>
              </a:xfrm>
              <a:custGeom>
                <a:avLst/>
                <a:gdLst>
                  <a:gd name="txL" fmla="*/ 0 w 21600"/>
                  <a:gd name="txT" fmla="*/ 0 h 12310"/>
                  <a:gd name="txR" fmla="*/ 21600 w 21600"/>
                  <a:gd name="txB" fmla="*/ 12310 h 12310"/>
                </a:gdLst>
                <a:ahLst/>
                <a:cxnLst>
                  <a:cxn ang="180">
                    <a:pos x="701" y="12309"/>
                  </a:cxn>
                  <a:cxn ang="270">
                    <a:pos x="1114" y="0"/>
                  </a:cxn>
                  <a:cxn ang="0">
                    <a:pos x="21600" y="6848"/>
                  </a:cxn>
                </a:cxnLst>
                <a:rect l="txL" t="txT" r="txR" b="txB"/>
                <a:pathLst>
                  <a:path w="21600" h="12310" fill="none">
                    <a:moveTo>
                      <a:pt x="701" y="12309"/>
                    </a:moveTo>
                    <a:arcTo wR="21600" hR="21600" stAng="-11678652" swAng="1987668"/>
                  </a:path>
                  <a:path w="21600" h="12310" stroke="0">
                    <a:moveTo>
                      <a:pt x="701" y="12309"/>
                    </a:moveTo>
                    <a:arcTo wR="21600" hR="21600" stAng="-11678652" swAng="198766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5" name="任意多边形 141344"/>
              <p:cNvSpPr/>
              <p:nvPr/>
            </p:nvSpPr>
            <p:spPr>
              <a:xfrm>
                <a:off x="1164" y="1038"/>
                <a:ext cx="947" cy="541"/>
              </a:xfrm>
              <a:custGeom>
                <a:avLst/>
                <a:gdLst>
                  <a:gd name="txL" fmla="*/ 0 w 21600"/>
                  <a:gd name="txT" fmla="*/ 0 h 12527"/>
                  <a:gd name="txR" fmla="*/ 21600 w 21600"/>
                  <a:gd name="txB" fmla="*/ 12527 h 12527"/>
                </a:gdLst>
                <a:ahLst/>
                <a:cxnLst>
                  <a:cxn ang="270">
                    <a:pos x="20453" y="0"/>
                  </a:cxn>
                  <a:cxn ang="0">
                    <a:pos x="20865" y="12526"/>
                  </a:cxn>
                  <a:cxn ang="180">
                    <a:pos x="0" y="6943"/>
                  </a:cxn>
                </a:cxnLst>
                <a:rect l="txL" t="txT" r="txR" b="txB"/>
                <a:pathLst>
                  <a:path w="21600" h="12527" fill="none">
                    <a:moveTo>
                      <a:pt x="20453" y="0"/>
                    </a:moveTo>
                    <a:arcTo wR="21600" hR="21600" stAng="-1125021" swAng="2023828"/>
                  </a:path>
                  <a:path w="21600" h="12527" stroke="0">
                    <a:moveTo>
                      <a:pt x="20453" y="0"/>
                    </a:moveTo>
                    <a:arcTo wR="21600" hR="21600" stAng="-1125021" swAng="2023828"/>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6" name="任意多边形 141345"/>
              <p:cNvSpPr/>
              <p:nvPr/>
            </p:nvSpPr>
            <p:spPr>
              <a:xfrm>
                <a:off x="2701" y="1060"/>
                <a:ext cx="947" cy="531"/>
              </a:xfrm>
              <a:custGeom>
                <a:avLst/>
                <a:gdLst>
                  <a:gd name="txL" fmla="*/ 0 w 21600"/>
                  <a:gd name="txT" fmla="*/ 0 h 12300"/>
                  <a:gd name="txR" fmla="*/ 21600 w 21600"/>
                  <a:gd name="txB" fmla="*/ 12300 h 12300"/>
                </a:gdLst>
                <a:ahLst/>
                <a:cxnLst>
                  <a:cxn ang="180">
                    <a:pos x="705" y="12299"/>
                  </a:cxn>
                  <a:cxn ang="270">
                    <a:pos x="1106" y="0"/>
                  </a:cxn>
                  <a:cxn ang="0">
                    <a:pos x="21600" y="6824"/>
                  </a:cxn>
                </a:cxnLst>
                <a:rect l="txL" t="txT" r="txR" b="txB"/>
                <a:pathLst>
                  <a:path w="21600" h="12300" fill="none">
                    <a:moveTo>
                      <a:pt x="705" y="12299"/>
                    </a:moveTo>
                    <a:arcTo wR="21600" hR="21600" stAng="-11680968" swAng="1985958"/>
                  </a:path>
                  <a:path w="21600" h="12300" stroke="0">
                    <a:moveTo>
                      <a:pt x="705" y="12299"/>
                    </a:moveTo>
                    <a:arcTo wR="21600" hR="21600" stAng="-11680968" swAng="1985958"/>
                    <a:lnTo>
                      <a:pt x="21600" y="682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7" name="任意多边形 141346"/>
              <p:cNvSpPr/>
              <p:nvPr/>
            </p:nvSpPr>
            <p:spPr>
              <a:xfrm>
                <a:off x="1164" y="2080"/>
                <a:ext cx="947" cy="541"/>
              </a:xfrm>
              <a:custGeom>
                <a:avLst/>
                <a:gdLst>
                  <a:gd name="txL" fmla="*/ 0 w 21600"/>
                  <a:gd name="txT" fmla="*/ 0 h 12548"/>
                  <a:gd name="txR" fmla="*/ 21600 w 21600"/>
                  <a:gd name="txB" fmla="*/ 12548 h 12548"/>
                </a:gdLst>
                <a:ahLst/>
                <a:cxnLst>
                  <a:cxn ang="270">
                    <a:pos x="20446" y="0"/>
                  </a:cxn>
                  <a:cxn ang="0">
                    <a:pos x="20865" y="12547"/>
                  </a:cxn>
                  <a:cxn ang="180">
                    <a:pos x="0" y="6964"/>
                  </a:cxn>
                </a:cxnLst>
                <a:rect l="txL" t="txT" r="txR" b="txB"/>
                <a:pathLst>
                  <a:path w="21600" h="12548" fill="none">
                    <a:moveTo>
                      <a:pt x="20446" y="0"/>
                    </a:moveTo>
                    <a:arcTo wR="21600" hR="21600" stAng="-1128544" swAng="2027351"/>
                  </a:path>
                  <a:path w="21600" h="12548" stroke="0">
                    <a:moveTo>
                      <a:pt x="20446" y="0"/>
                    </a:moveTo>
                    <a:arcTo wR="21600" hR="21600" stAng="-1128544" swAng="2027351"/>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8" name="任意多边形 141347"/>
              <p:cNvSpPr/>
              <p:nvPr/>
            </p:nvSpPr>
            <p:spPr>
              <a:xfrm>
                <a:off x="739" y="2086"/>
                <a:ext cx="947" cy="530"/>
              </a:xfrm>
              <a:custGeom>
                <a:avLst/>
                <a:gdLst>
                  <a:gd name="txL" fmla="*/ 0 w 21600"/>
                  <a:gd name="txT" fmla="*/ 0 h 12307"/>
                  <a:gd name="txR" fmla="*/ 21600 w 21600"/>
                  <a:gd name="txB" fmla="*/ 12307 h 12307"/>
                </a:gdLst>
                <a:ahLst/>
                <a:cxnLst>
                  <a:cxn ang="180">
                    <a:pos x="704" y="12306"/>
                  </a:cxn>
                  <a:cxn ang="270">
                    <a:pos x="1109" y="0"/>
                  </a:cxn>
                  <a:cxn ang="0">
                    <a:pos x="21600" y="6834"/>
                  </a:cxn>
                </a:cxnLst>
                <a:rect l="txL" t="txT" r="txR" b="txB"/>
                <a:pathLst>
                  <a:path w="21600" h="12307" fill="none">
                    <a:moveTo>
                      <a:pt x="704" y="12306"/>
                    </a:moveTo>
                    <a:arcTo wR="21600" hR="21600" stAng="-11680466" swAng="1987117"/>
                  </a:path>
                  <a:path w="21600" h="12307" stroke="0">
                    <a:moveTo>
                      <a:pt x="704" y="12306"/>
                    </a:moveTo>
                    <a:arcTo wR="21600" hR="21600" stAng="-11680466" swAng="1987117"/>
                    <a:lnTo>
                      <a:pt x="21600" y="683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49" name="任意多边形 141348"/>
              <p:cNvSpPr/>
              <p:nvPr/>
            </p:nvSpPr>
            <p:spPr>
              <a:xfrm>
                <a:off x="2097" y="1654"/>
                <a:ext cx="539" cy="931"/>
              </a:xfrm>
              <a:custGeom>
                <a:avLst/>
                <a:gdLst>
                  <a:gd name="txL" fmla="*/ 0 w 12310"/>
                  <a:gd name="txT" fmla="*/ 0 h 21600"/>
                  <a:gd name="txR" fmla="*/ 12310 w 12310"/>
                  <a:gd name="txB" fmla="*/ 21600 h 21600"/>
                </a:gdLst>
                <a:ahLst/>
                <a:cxnLst>
                  <a:cxn ang="180">
                    <a:pos x="0" y="1114"/>
                  </a:cxn>
                  <a:cxn ang="270">
                    <a:pos x="12309" y="701"/>
                  </a:cxn>
                  <a:cxn ang="90">
                    <a:pos x="6848" y="21600"/>
                  </a:cxn>
                </a:cxnLst>
                <a:rect l="txL" t="txT" r="txR" b="txB"/>
                <a:pathLst>
                  <a:path w="12310" h="21600" fill="none">
                    <a:moveTo>
                      <a:pt x="0" y="1114"/>
                    </a:moveTo>
                    <a:arcTo wR="21600" hR="21600" stAng="-6509016" swAng="1987668"/>
                  </a:path>
                  <a:path w="12310" h="21600" stroke="0">
                    <a:moveTo>
                      <a:pt x="0" y="1114"/>
                    </a:moveTo>
                    <a:arcTo wR="21600" hR="21600" stAng="-6509016" swAng="1987668"/>
                    <a:lnTo>
                      <a:pt x="6848"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0" name="任意多边形 141349"/>
              <p:cNvSpPr/>
              <p:nvPr/>
            </p:nvSpPr>
            <p:spPr>
              <a:xfrm>
                <a:off x="1155" y="2124"/>
                <a:ext cx="548" cy="932"/>
              </a:xfrm>
              <a:custGeom>
                <a:avLst/>
                <a:gdLst>
                  <a:gd name="txL" fmla="*/ 0 w 12521"/>
                  <a:gd name="txT" fmla="*/ 0 h 21600"/>
                  <a:gd name="txR" fmla="*/ 12521 w 12521"/>
                  <a:gd name="txB" fmla="*/ 21600 h 21600"/>
                </a:gdLst>
                <a:ahLst/>
                <a:cxnLst>
                  <a:cxn ang="90">
                    <a:pos x="12520" y="20866"/>
                  </a:cxn>
                  <a:cxn ang="180">
                    <a:pos x="0" y="20454"/>
                  </a:cxn>
                  <a:cxn ang="270">
                    <a:pos x="6940" y="0"/>
                  </a:cxn>
                </a:cxnLst>
                <a:rect l="txL" t="txT" r="txR" b="txB"/>
                <a:pathLst>
                  <a:path w="12521" h="21600" fill="none">
                    <a:moveTo>
                      <a:pt x="12520" y="20866"/>
                    </a:moveTo>
                    <a:arcTo wR="21600" hR="21600" stAng="-17098305" swAng="2022823"/>
                  </a:path>
                  <a:path w="12521" h="21600" stroke="0">
                    <a:moveTo>
                      <a:pt x="12520" y="20866"/>
                    </a:moveTo>
                    <a:arcTo wR="21600" hR="21600" stAng="-17098305" swAng="2022823"/>
                    <a:lnTo>
                      <a:pt x="6940"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1" name="任意多边形 141350"/>
              <p:cNvSpPr/>
              <p:nvPr/>
            </p:nvSpPr>
            <p:spPr>
              <a:xfrm>
                <a:off x="156" y="1055"/>
                <a:ext cx="947" cy="540"/>
              </a:xfrm>
              <a:custGeom>
                <a:avLst/>
                <a:gdLst>
                  <a:gd name="txL" fmla="*/ 0 w 21600"/>
                  <a:gd name="txT" fmla="*/ 0 h 12521"/>
                  <a:gd name="txR" fmla="*/ 21600 w 21600"/>
                  <a:gd name="txB" fmla="*/ 12521 h 12521"/>
                </a:gdLst>
                <a:ahLst/>
                <a:cxnLst>
                  <a:cxn ang="270">
                    <a:pos x="20453" y="0"/>
                  </a:cxn>
                  <a:cxn ang="0">
                    <a:pos x="20867" y="12520"/>
                  </a:cxn>
                  <a:cxn ang="180">
                    <a:pos x="0" y="6943"/>
                  </a:cxn>
                </a:cxnLst>
                <a:rect l="txL" t="txT" r="txR" b="txB"/>
                <a:pathLst>
                  <a:path w="21600" h="12521" fill="none">
                    <a:moveTo>
                      <a:pt x="20453" y="0"/>
                    </a:moveTo>
                    <a:arcTo wR="21600" hR="21600" stAng="-1125021" swAng="2022824"/>
                  </a:path>
                  <a:path w="21600" h="12521" stroke="0">
                    <a:moveTo>
                      <a:pt x="20453" y="0"/>
                    </a:moveTo>
                    <a:arcTo wR="21600" hR="21600" stAng="-1125021" swAng="2022824"/>
                    <a:lnTo>
                      <a:pt x="0" y="6943"/>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2" name="任意多边形 141351"/>
              <p:cNvSpPr/>
              <p:nvPr/>
            </p:nvSpPr>
            <p:spPr>
              <a:xfrm>
                <a:off x="1172" y="1099"/>
                <a:ext cx="550" cy="931"/>
              </a:xfrm>
              <a:custGeom>
                <a:avLst/>
                <a:gdLst>
                  <a:gd name="txL" fmla="*/ 0 w 12527"/>
                  <a:gd name="txT" fmla="*/ 0 h 21600"/>
                  <a:gd name="txR" fmla="*/ 12527 w 12527"/>
                  <a:gd name="txB" fmla="*/ 21600 h 21600"/>
                </a:gdLst>
                <a:ahLst/>
                <a:cxnLst>
                  <a:cxn ang="90">
                    <a:pos x="12526" y="20865"/>
                  </a:cxn>
                  <a:cxn ang="180">
                    <a:pos x="0" y="20453"/>
                  </a:cxn>
                  <a:cxn ang="270">
                    <a:pos x="6943" y="0"/>
                  </a:cxn>
                </a:cxnLst>
                <a:rect l="txL" t="txT" r="txR" b="txB"/>
                <a:pathLst>
                  <a:path w="12527" h="21600" fill="none">
                    <a:moveTo>
                      <a:pt x="12526" y="20865"/>
                    </a:moveTo>
                    <a:arcTo wR="21600" hR="21600" stAng="-17098807" swAng="2023828"/>
                  </a:path>
                  <a:path w="12527" h="21600" stroke="0">
                    <a:moveTo>
                      <a:pt x="12526" y="20865"/>
                    </a:moveTo>
                    <a:arcTo wR="21600" hR="21600" stAng="-17098807" swAng="2023828"/>
                    <a:lnTo>
                      <a:pt x="6943"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3" name="任意多边形 141352"/>
              <p:cNvSpPr/>
              <p:nvPr/>
            </p:nvSpPr>
            <p:spPr>
              <a:xfrm>
                <a:off x="1160" y="1688"/>
                <a:ext cx="539" cy="932"/>
              </a:xfrm>
              <a:custGeom>
                <a:avLst/>
                <a:gdLst>
                  <a:gd name="txL" fmla="*/ 0 w 12306"/>
                  <a:gd name="txT" fmla="*/ 0 h 21600"/>
                  <a:gd name="txR" fmla="*/ 12306 w 12306"/>
                  <a:gd name="txB" fmla="*/ 21600 h 21600"/>
                </a:gdLst>
                <a:ahLst/>
                <a:cxnLst>
                  <a:cxn ang="180">
                    <a:pos x="0" y="1106"/>
                  </a:cxn>
                  <a:cxn ang="270">
                    <a:pos x="12305" y="707"/>
                  </a:cxn>
                  <a:cxn ang="90">
                    <a:pos x="6824" y="21600"/>
                  </a:cxn>
                </a:cxnLst>
                <a:rect l="txL" t="txT" r="txR" b="txB"/>
                <a:pathLst>
                  <a:path w="12306" h="21600" fill="none">
                    <a:moveTo>
                      <a:pt x="0" y="1106"/>
                    </a:moveTo>
                    <a:arcTo wR="21600" hR="21600" stAng="-6504990" swAng="1986963"/>
                  </a:path>
                  <a:path w="12306" h="21600" stroke="0">
                    <a:moveTo>
                      <a:pt x="0" y="1106"/>
                    </a:moveTo>
                    <a:arcTo wR="21600" hR="21600" stAng="-6504990" swAng="1986963"/>
                    <a:lnTo>
                      <a:pt x="6824"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4" name="任意多边形 141353"/>
              <p:cNvSpPr/>
              <p:nvPr/>
            </p:nvSpPr>
            <p:spPr>
              <a:xfrm>
                <a:off x="2157" y="1064"/>
                <a:ext cx="502" cy="932"/>
              </a:xfrm>
              <a:custGeom>
                <a:avLst/>
                <a:gdLst>
                  <a:gd name="txL" fmla="*/ 0 w 11450"/>
                  <a:gd name="txT" fmla="*/ 0 h 21600"/>
                  <a:gd name="txR" fmla="*/ 11450 w 11450"/>
                  <a:gd name="txB" fmla="*/ 21600 h 21600"/>
                </a:gdLst>
                <a:ahLst/>
                <a:cxnLst>
                  <a:cxn ang="90">
                    <a:pos x="11449" y="20865"/>
                  </a:cxn>
                  <a:cxn ang="180">
                    <a:pos x="0" y="20788"/>
                  </a:cxn>
                  <a:cxn ang="270">
                    <a:pos x="5866" y="0"/>
                  </a:cxn>
                </a:cxnLst>
                <a:rect l="txL" t="txT" r="txR" b="txB"/>
                <a:pathLst>
                  <a:path w="11450" h="21600" fill="none">
                    <a:moveTo>
                      <a:pt x="11449" y="20865"/>
                    </a:moveTo>
                    <a:arcTo wR="21600" hR="21600" stAng="-17098807" swAng="1844294"/>
                  </a:path>
                  <a:path w="11450" h="21600" stroke="0">
                    <a:moveTo>
                      <a:pt x="11449" y="20865"/>
                    </a:moveTo>
                    <a:arcTo wR="21600" hR="21600" stAng="-17098807" swAng="1844294"/>
                    <a:lnTo>
                      <a:pt x="5866" y="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5" name="任意多边形 141354"/>
              <p:cNvSpPr/>
              <p:nvPr/>
            </p:nvSpPr>
            <p:spPr>
              <a:xfrm>
                <a:off x="2102" y="2098"/>
                <a:ext cx="947" cy="540"/>
              </a:xfrm>
              <a:custGeom>
                <a:avLst/>
                <a:gdLst>
                  <a:gd name="txL" fmla="*/ 0 w 21600"/>
                  <a:gd name="txT" fmla="*/ 0 h 12525"/>
                  <a:gd name="txR" fmla="*/ 21600 w 21600"/>
                  <a:gd name="txB" fmla="*/ 12525 h 12525"/>
                </a:gdLst>
                <a:ahLst/>
                <a:cxnLst>
                  <a:cxn ang="270">
                    <a:pos x="20446" y="0"/>
                  </a:cxn>
                  <a:cxn ang="0">
                    <a:pos x="20871" y="12524"/>
                  </a:cxn>
                  <a:cxn ang="180">
                    <a:pos x="0" y="6964"/>
                  </a:cxn>
                </a:cxnLst>
                <a:rect l="txL" t="txT" r="txR" b="txB"/>
                <a:pathLst>
                  <a:path w="21600" h="12525" fill="none">
                    <a:moveTo>
                      <a:pt x="20446" y="0"/>
                    </a:moveTo>
                    <a:arcTo wR="21600" hR="21600" stAng="-1128544" swAng="2023568"/>
                  </a:path>
                  <a:path w="21600" h="12525" stroke="0">
                    <a:moveTo>
                      <a:pt x="20446" y="0"/>
                    </a:moveTo>
                    <a:arcTo wR="21600" hR="21600" stAng="-1128544" swAng="2023568"/>
                    <a:lnTo>
                      <a:pt x="0" y="696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6" name="任意多边形 141355"/>
              <p:cNvSpPr/>
              <p:nvPr/>
            </p:nvSpPr>
            <p:spPr>
              <a:xfrm>
                <a:off x="139" y="2064"/>
                <a:ext cx="947" cy="540"/>
              </a:xfrm>
              <a:custGeom>
                <a:avLst/>
                <a:gdLst>
                  <a:gd name="txL" fmla="*/ 0 w 21600"/>
                  <a:gd name="txT" fmla="*/ 0 h 12535"/>
                  <a:gd name="txR" fmla="*/ 21600 w 21600"/>
                  <a:gd name="txB" fmla="*/ 12535 h 12535"/>
                </a:gdLst>
                <a:ahLst/>
                <a:cxnLst>
                  <a:cxn ang="270">
                    <a:pos x="20448" y="0"/>
                  </a:cxn>
                  <a:cxn ang="0">
                    <a:pos x="20867" y="12534"/>
                  </a:cxn>
                  <a:cxn ang="180">
                    <a:pos x="0" y="6957"/>
                  </a:cxn>
                </a:cxnLst>
                <a:rect l="txL" t="txT" r="txR" b="txB"/>
                <a:pathLst>
                  <a:path w="21600" h="12535" fill="none">
                    <a:moveTo>
                      <a:pt x="20448" y="0"/>
                    </a:moveTo>
                    <a:arcTo wR="21600" hR="21600" stAng="-1127387" swAng="2025189"/>
                  </a:path>
                  <a:path w="21600" h="12535" stroke="0">
                    <a:moveTo>
                      <a:pt x="20448" y="0"/>
                    </a:moveTo>
                    <a:arcTo wR="21600" hR="21600" stAng="-1127387" swAng="2025189"/>
                    <a:lnTo>
                      <a:pt x="0" y="6957"/>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7" name="任意多边形 141356"/>
              <p:cNvSpPr/>
              <p:nvPr/>
            </p:nvSpPr>
            <p:spPr>
              <a:xfrm>
                <a:off x="755" y="1077"/>
                <a:ext cx="947" cy="531"/>
              </a:xfrm>
              <a:custGeom>
                <a:avLst/>
                <a:gdLst>
                  <a:gd name="txL" fmla="*/ 0 w 21600"/>
                  <a:gd name="txT" fmla="*/ 0 h 12326"/>
                  <a:gd name="txR" fmla="*/ 21600 w 21600"/>
                  <a:gd name="txB" fmla="*/ 12326 h 12326"/>
                </a:gdLst>
                <a:ahLst/>
                <a:cxnLst>
                  <a:cxn ang="180">
                    <a:pos x="707" y="12325"/>
                  </a:cxn>
                  <a:cxn ang="270">
                    <a:pos x="1113" y="0"/>
                  </a:cxn>
                  <a:cxn ang="0">
                    <a:pos x="21600" y="6844"/>
                  </a:cxn>
                </a:cxnLst>
                <a:rect l="txL" t="txT" r="txR" b="txB"/>
                <a:pathLst>
                  <a:path w="21600" h="12326" fill="none">
                    <a:moveTo>
                      <a:pt x="707" y="12325"/>
                    </a:moveTo>
                    <a:arcTo wR="21600" hR="21600" stAng="-11681973" swAng="1990335"/>
                  </a:path>
                  <a:path w="21600" h="12326" stroke="0">
                    <a:moveTo>
                      <a:pt x="707" y="12325"/>
                    </a:moveTo>
                    <a:arcTo wR="21600" hR="21600" stAng="-11681973" swAng="1990335"/>
                    <a:lnTo>
                      <a:pt x="21600" y="6844"/>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8" name="任意多边形 141357"/>
              <p:cNvSpPr/>
              <p:nvPr/>
            </p:nvSpPr>
            <p:spPr>
              <a:xfrm>
                <a:off x="2701" y="2119"/>
                <a:ext cx="947" cy="531"/>
              </a:xfrm>
              <a:custGeom>
                <a:avLst/>
                <a:gdLst>
                  <a:gd name="txL" fmla="*/ 0 w 21600"/>
                  <a:gd name="txT" fmla="*/ 0 h 12304"/>
                  <a:gd name="txR" fmla="*/ 21600 w 21600"/>
                  <a:gd name="txB" fmla="*/ 12304 h 12304"/>
                </a:gdLst>
                <a:ahLst/>
                <a:cxnLst>
                  <a:cxn ang="180">
                    <a:pos x="700" y="12304"/>
                  </a:cxn>
                  <a:cxn ang="270">
                    <a:pos x="1114" y="0"/>
                  </a:cxn>
                  <a:cxn ang="0">
                    <a:pos x="21600" y="6848"/>
                  </a:cxn>
                </a:cxnLst>
                <a:rect l="txL" t="txT" r="txR" b="txB"/>
                <a:pathLst>
                  <a:path w="21600" h="12304" fill="none">
                    <a:moveTo>
                      <a:pt x="700" y="12304"/>
                    </a:moveTo>
                    <a:arcTo wR="21600" hR="21600" stAng="-11677842" swAng="1986858"/>
                  </a:path>
                  <a:path w="21600" h="12304" stroke="0">
                    <a:moveTo>
                      <a:pt x="700" y="12304"/>
                    </a:moveTo>
                    <a:arcTo wR="21600" hR="21600" stAng="-11677842" swAng="1986858"/>
                    <a:lnTo>
                      <a:pt x="21600" y="6848"/>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59" name="任意多边形 141358"/>
              <p:cNvSpPr/>
              <p:nvPr/>
            </p:nvSpPr>
            <p:spPr>
              <a:xfrm>
                <a:off x="1972" y="2184"/>
                <a:ext cx="409" cy="641"/>
              </a:xfrm>
              <a:custGeom>
                <a:avLst/>
                <a:gdLst>
                  <a:gd name="txL" fmla="*/ 0 w 13575"/>
                  <a:gd name="txT" fmla="*/ 0 h 21600"/>
                  <a:gd name="txR" fmla="*/ 13575 w 13575"/>
                  <a:gd name="txB" fmla="*/ 21600 h 21600"/>
                </a:gdLst>
                <a:ahLst/>
                <a:cxnLst>
                  <a:cxn ang="180">
                    <a:pos x="0" y="16"/>
                  </a:cxn>
                  <a:cxn ang="270">
                    <a:pos x="13575" y="4144"/>
                  </a:cxn>
                  <a:cxn ang="90">
                    <a:pos x="852" y="21600"/>
                  </a:cxn>
                </a:cxnLst>
                <a:rect l="txL" t="txT" r="txR" b="txB"/>
                <a:pathLst>
                  <a:path w="13575" h="21600" fill="none">
                    <a:moveTo>
                      <a:pt x="0" y="16"/>
                    </a:moveTo>
                    <a:arcTo wR="21600" hR="21600" stAng="-5535630" swAng="2300841"/>
                  </a:path>
                  <a:path w="13575" h="21600" stroke="0">
                    <a:moveTo>
                      <a:pt x="0" y="16"/>
                    </a:moveTo>
                    <a:arcTo wR="21600" hR="21600" stAng="-5535630" swAng="2300841"/>
                    <a:lnTo>
                      <a:pt x="852" y="21600"/>
                    </a:lnTo>
                    <a:close/>
                  </a:path>
                </a:pathLst>
              </a:custGeom>
              <a:noFill/>
              <a:ln w="26988" cap="flat" cmpd="sng">
                <a:solidFill>
                  <a:srgbClr val="000000"/>
                </a:solidFill>
                <a:prstDash val="solid"/>
                <a:headEnd type="none" w="med" len="med"/>
                <a:tailEnd type="none" w="med" len="med"/>
              </a:ln>
            </p:spPr>
            <p:txBody>
              <a:bodyPr/>
              <a:lstStyle/>
              <a:p>
                <a:endParaRPr lang="zh-CN" altLang="en-US"/>
              </a:p>
            </p:txBody>
          </p:sp>
          <p:sp>
            <p:nvSpPr>
              <p:cNvPr id="141360" name="矩形 141359"/>
              <p:cNvSpPr/>
              <p:nvPr/>
            </p:nvSpPr>
            <p:spPr>
              <a:xfrm>
                <a:off x="1843"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1" name="矩形 141360"/>
              <p:cNvSpPr/>
              <p:nvPr/>
            </p:nvSpPr>
            <p:spPr>
              <a:xfrm>
                <a:off x="1843"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2" name="矩形 141361"/>
              <p:cNvSpPr/>
              <p:nvPr/>
            </p:nvSpPr>
            <p:spPr>
              <a:xfrm>
                <a:off x="2782"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3" name="矩形 141362"/>
              <p:cNvSpPr/>
              <p:nvPr/>
            </p:nvSpPr>
            <p:spPr>
              <a:xfrm>
                <a:off x="818" y="2714"/>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4" name="矩形 141363"/>
              <p:cNvSpPr/>
              <p:nvPr/>
            </p:nvSpPr>
            <p:spPr>
              <a:xfrm>
                <a:off x="818" y="66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5" name="矩形 141364"/>
              <p:cNvSpPr/>
              <p:nvPr/>
            </p:nvSpPr>
            <p:spPr>
              <a:xfrm>
                <a:off x="2799" y="2731"/>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6" name="矩形 141365"/>
              <p:cNvSpPr/>
              <p:nvPr/>
            </p:nvSpPr>
            <p:spPr>
              <a:xfrm>
                <a:off x="836" y="1723"/>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7" name="矩形 141366"/>
              <p:cNvSpPr/>
              <p:nvPr/>
            </p:nvSpPr>
            <p:spPr>
              <a:xfrm>
                <a:off x="2782" y="1688"/>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8" name="矩形 141367"/>
              <p:cNvSpPr/>
              <p:nvPr/>
            </p:nvSpPr>
            <p:spPr>
              <a:xfrm>
                <a:off x="1843" y="1705"/>
                <a:ext cx="291" cy="326"/>
              </a:xfrm>
              <a:prstGeom prst="rect">
                <a:avLst/>
              </a:prstGeom>
              <a:noFill/>
              <a:ln w="9525">
                <a:noFill/>
              </a:ln>
            </p:spPr>
            <p:txBody>
              <a:bodyPr wrap="none" lIns="0" tIns="0" rIns="0" bIns="0">
                <a:spAutoFit/>
              </a:bodyPr>
              <a:lstStyle/>
              <a:p>
                <a:pPr eaLnBrk="0" hangingPunct="0"/>
                <a:r>
                  <a:rPr lang="en-US" altLang="zh-CN" sz="34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1369" name="椭圆 141368"/>
              <p:cNvSpPr/>
              <p:nvPr/>
            </p:nvSpPr>
            <p:spPr>
              <a:xfrm>
                <a:off x="2649" y="2645"/>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70" name="椭圆 141369"/>
              <p:cNvSpPr/>
              <p:nvPr/>
            </p:nvSpPr>
            <p:spPr>
              <a:xfrm>
                <a:off x="843"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1" name="椭圆 141370"/>
              <p:cNvSpPr/>
              <p:nvPr/>
            </p:nvSpPr>
            <p:spPr>
              <a:xfrm>
                <a:off x="2805" y="2133"/>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2" name="椭圆 141371"/>
              <p:cNvSpPr/>
              <p:nvPr/>
            </p:nvSpPr>
            <p:spPr>
              <a:xfrm>
                <a:off x="1502"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3" name="椭圆 141372"/>
              <p:cNvSpPr/>
              <p:nvPr/>
            </p:nvSpPr>
            <p:spPr>
              <a:xfrm>
                <a:off x="478" y="74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4" name="椭圆 141373"/>
              <p:cNvSpPr/>
              <p:nvPr/>
            </p:nvSpPr>
            <p:spPr>
              <a:xfrm>
                <a:off x="686" y="1636"/>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75" name="椭圆 141374"/>
              <p:cNvSpPr/>
              <p:nvPr/>
            </p:nvSpPr>
            <p:spPr>
              <a:xfrm>
                <a:off x="1694" y="578"/>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76" name="椭圆 141375"/>
              <p:cNvSpPr/>
              <p:nvPr/>
            </p:nvSpPr>
            <p:spPr>
              <a:xfrm>
                <a:off x="2458"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7" name="椭圆 141376"/>
              <p:cNvSpPr/>
              <p:nvPr/>
            </p:nvSpPr>
            <p:spPr>
              <a:xfrm>
                <a:off x="2805" y="139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8" name="椭圆 141377"/>
              <p:cNvSpPr/>
              <p:nvPr/>
            </p:nvSpPr>
            <p:spPr>
              <a:xfrm>
                <a:off x="843" y="2423"/>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79" name="椭圆 141378"/>
              <p:cNvSpPr/>
              <p:nvPr/>
            </p:nvSpPr>
            <p:spPr>
              <a:xfrm>
                <a:off x="2631"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80" name="椭圆 141379"/>
              <p:cNvSpPr/>
              <p:nvPr/>
            </p:nvSpPr>
            <p:spPr>
              <a:xfrm>
                <a:off x="1868"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1" name="椭圆 141380"/>
              <p:cNvSpPr/>
              <p:nvPr/>
            </p:nvSpPr>
            <p:spPr>
              <a:xfrm>
                <a:off x="1207" y="179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2" name="椭圆 141381"/>
              <p:cNvSpPr/>
              <p:nvPr/>
            </p:nvSpPr>
            <p:spPr>
              <a:xfrm>
                <a:off x="3153" y="175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3" name="椭圆 141382"/>
              <p:cNvSpPr/>
              <p:nvPr/>
            </p:nvSpPr>
            <p:spPr>
              <a:xfrm>
                <a:off x="1694" y="2645"/>
                <a:ext cx="486"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84" name="椭圆 141383"/>
              <p:cNvSpPr/>
              <p:nvPr/>
            </p:nvSpPr>
            <p:spPr>
              <a:xfrm>
                <a:off x="1868"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5" name="椭圆 141384"/>
              <p:cNvSpPr/>
              <p:nvPr/>
            </p:nvSpPr>
            <p:spPr>
              <a:xfrm>
                <a:off x="2823" y="244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6" name="椭圆 141385"/>
              <p:cNvSpPr/>
              <p:nvPr/>
            </p:nvSpPr>
            <p:spPr>
              <a:xfrm>
                <a:off x="2631"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87" name="椭圆 141386"/>
              <p:cNvSpPr/>
              <p:nvPr/>
            </p:nvSpPr>
            <p:spPr>
              <a:xfrm>
                <a:off x="1868"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8" name="椭圆 141387"/>
              <p:cNvSpPr/>
              <p:nvPr/>
            </p:nvSpPr>
            <p:spPr>
              <a:xfrm>
                <a:off x="2215" y="1773"/>
                <a:ext cx="138"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89" name="椭圆 141388"/>
              <p:cNvSpPr/>
              <p:nvPr/>
            </p:nvSpPr>
            <p:spPr>
              <a:xfrm>
                <a:off x="669" y="57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90" name="椭圆 141389"/>
              <p:cNvSpPr/>
              <p:nvPr/>
            </p:nvSpPr>
            <p:spPr>
              <a:xfrm>
                <a:off x="860" y="143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1" name="椭圆 141390"/>
              <p:cNvSpPr/>
              <p:nvPr/>
            </p:nvSpPr>
            <p:spPr>
              <a:xfrm>
                <a:off x="2631" y="1603"/>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392" name="椭圆 141391"/>
              <p:cNvSpPr/>
              <p:nvPr/>
            </p:nvSpPr>
            <p:spPr>
              <a:xfrm>
                <a:off x="1502" y="2816"/>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3" name="椭圆 141392"/>
              <p:cNvSpPr/>
              <p:nvPr/>
            </p:nvSpPr>
            <p:spPr>
              <a:xfrm>
                <a:off x="2215"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4" name="椭圆 141393"/>
              <p:cNvSpPr/>
              <p:nvPr/>
            </p:nvSpPr>
            <p:spPr>
              <a:xfrm>
                <a:off x="843" y="3158"/>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5" name="椭圆 141394"/>
              <p:cNvSpPr/>
              <p:nvPr/>
            </p:nvSpPr>
            <p:spPr>
              <a:xfrm>
                <a:off x="2805" y="110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6" name="椭圆 141395"/>
              <p:cNvSpPr/>
              <p:nvPr/>
            </p:nvSpPr>
            <p:spPr>
              <a:xfrm>
                <a:off x="2805"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7" name="椭圆 141396"/>
              <p:cNvSpPr/>
              <p:nvPr/>
            </p:nvSpPr>
            <p:spPr>
              <a:xfrm>
                <a:off x="686" y="1636"/>
                <a:ext cx="487"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398" name="椭圆 141397"/>
              <p:cNvSpPr/>
              <p:nvPr/>
            </p:nvSpPr>
            <p:spPr>
              <a:xfrm>
                <a:off x="2441" y="1773"/>
                <a:ext cx="139" cy="138"/>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399" name="椭圆 141398"/>
              <p:cNvSpPr/>
              <p:nvPr/>
            </p:nvSpPr>
            <p:spPr>
              <a:xfrm>
                <a:off x="2631" y="1603"/>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00" name="椭圆 141399"/>
              <p:cNvSpPr/>
              <p:nvPr/>
            </p:nvSpPr>
            <p:spPr>
              <a:xfrm>
                <a:off x="1694" y="1620"/>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01" name="椭圆 141400"/>
              <p:cNvSpPr/>
              <p:nvPr/>
            </p:nvSpPr>
            <p:spPr>
              <a:xfrm>
                <a:off x="2823" y="3175"/>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2" name="椭圆 141401"/>
              <p:cNvSpPr/>
              <p:nvPr/>
            </p:nvSpPr>
            <p:spPr>
              <a:xfrm>
                <a:off x="3153"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3" name="椭圆 141402"/>
              <p:cNvSpPr/>
              <p:nvPr/>
            </p:nvSpPr>
            <p:spPr>
              <a:xfrm>
                <a:off x="860" y="2167"/>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4" name="椭圆 141403"/>
              <p:cNvSpPr/>
              <p:nvPr/>
            </p:nvSpPr>
            <p:spPr>
              <a:xfrm>
                <a:off x="2215" y="731"/>
                <a:ext cx="138"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5" name="椭圆 141404"/>
              <p:cNvSpPr/>
              <p:nvPr/>
            </p:nvSpPr>
            <p:spPr>
              <a:xfrm>
                <a:off x="669" y="2628"/>
                <a:ext cx="487"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06" name="椭圆 141405"/>
              <p:cNvSpPr/>
              <p:nvPr/>
            </p:nvSpPr>
            <p:spPr>
              <a:xfrm>
                <a:off x="669" y="262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07" name="椭圆 141406"/>
              <p:cNvSpPr/>
              <p:nvPr/>
            </p:nvSpPr>
            <p:spPr>
              <a:xfrm>
                <a:off x="669" y="578"/>
                <a:ext cx="487"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08" name="椭圆 141407"/>
              <p:cNvSpPr/>
              <p:nvPr/>
            </p:nvSpPr>
            <p:spPr>
              <a:xfrm>
                <a:off x="2441"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09" name="椭圆 141408"/>
              <p:cNvSpPr/>
              <p:nvPr/>
            </p:nvSpPr>
            <p:spPr>
              <a:xfrm>
                <a:off x="1694" y="1620"/>
                <a:ext cx="486" cy="478"/>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10" name="椭圆 141409"/>
              <p:cNvSpPr/>
              <p:nvPr/>
            </p:nvSpPr>
            <p:spPr>
              <a:xfrm>
                <a:off x="2649" y="2645"/>
                <a:ext cx="487" cy="479"/>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11" name="椭圆 141410"/>
              <p:cNvSpPr/>
              <p:nvPr/>
            </p:nvSpPr>
            <p:spPr>
              <a:xfrm>
                <a:off x="478"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2" name="椭圆 141411"/>
              <p:cNvSpPr/>
              <p:nvPr/>
            </p:nvSpPr>
            <p:spPr>
              <a:xfrm>
                <a:off x="1190" y="731"/>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3" name="椭圆 141412"/>
              <p:cNvSpPr/>
              <p:nvPr/>
            </p:nvSpPr>
            <p:spPr>
              <a:xfrm>
                <a:off x="495" y="1808"/>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4" name="椭圆 141413"/>
              <p:cNvSpPr/>
              <p:nvPr/>
            </p:nvSpPr>
            <p:spPr>
              <a:xfrm>
                <a:off x="1868"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5" name="椭圆 141414"/>
              <p:cNvSpPr/>
              <p:nvPr/>
            </p:nvSpPr>
            <p:spPr>
              <a:xfrm>
                <a:off x="1694" y="2645"/>
                <a:ext cx="486" cy="479"/>
              </a:xfrm>
              <a:prstGeom prst="ellipse">
                <a:avLst/>
              </a:prstGeom>
              <a:noFill/>
              <a:ln w="26988" cap="flat" cmpd="sng">
                <a:solidFill>
                  <a:srgbClr val="000000"/>
                </a:solidFill>
                <a:prstDash val="solid"/>
                <a:headEnd type="none" w="med" len="med"/>
                <a:tailEnd type="none" w="med" len="med"/>
              </a:ln>
            </p:spPr>
            <p:txBody>
              <a:bodyPr/>
              <a:lstStyle/>
              <a:p>
                <a:endParaRPr lang="zh-CN" altLang="en-US"/>
              </a:p>
            </p:txBody>
          </p:sp>
          <p:sp>
            <p:nvSpPr>
              <p:cNvPr id="141416" name="椭圆 141415"/>
              <p:cNvSpPr/>
              <p:nvPr/>
            </p:nvSpPr>
            <p:spPr>
              <a:xfrm>
                <a:off x="1694" y="578"/>
                <a:ext cx="486" cy="478"/>
              </a:xfrm>
              <a:prstGeom prst="ellipse">
                <a:avLst/>
              </a:prstGeom>
              <a:noFill/>
              <a:ln w="26988" cap="flat" cmpd="sng">
                <a:solidFill>
                  <a:srgbClr val="400000"/>
                </a:solidFill>
                <a:prstDash val="solid"/>
                <a:headEnd type="none" w="med" len="med"/>
                <a:tailEnd type="none" w="med" len="med"/>
              </a:ln>
            </p:spPr>
            <p:txBody>
              <a:bodyPr/>
              <a:lstStyle/>
              <a:p>
                <a:endParaRPr lang="zh-CN" altLang="en-US"/>
              </a:p>
            </p:txBody>
          </p:sp>
          <p:sp>
            <p:nvSpPr>
              <p:cNvPr id="141417" name="椭圆 141416"/>
              <p:cNvSpPr/>
              <p:nvPr/>
            </p:nvSpPr>
            <p:spPr>
              <a:xfrm>
                <a:off x="1502" y="749"/>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8" name="椭圆 141417"/>
              <p:cNvSpPr/>
              <p:nvPr/>
            </p:nvSpPr>
            <p:spPr>
              <a:xfrm>
                <a:off x="3171" y="2799"/>
                <a:ext cx="138"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19" name="椭圆 141418"/>
              <p:cNvSpPr/>
              <p:nvPr/>
            </p:nvSpPr>
            <p:spPr>
              <a:xfrm>
                <a:off x="1190" y="2782"/>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0" name="椭圆 141419"/>
              <p:cNvSpPr/>
              <p:nvPr/>
            </p:nvSpPr>
            <p:spPr>
              <a:xfrm>
                <a:off x="843" y="372"/>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1" name="椭圆 141420"/>
              <p:cNvSpPr/>
              <p:nvPr/>
            </p:nvSpPr>
            <p:spPr>
              <a:xfrm>
                <a:off x="1868" y="1415"/>
                <a:ext cx="139" cy="136"/>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2" name="椭圆 141421"/>
              <p:cNvSpPr/>
              <p:nvPr/>
            </p:nvSpPr>
            <p:spPr>
              <a:xfrm>
                <a:off x="2388" y="2200"/>
                <a:ext cx="139" cy="137"/>
              </a:xfrm>
              <a:prstGeom prst="ellipse">
                <a:avLst/>
              </a:prstGeom>
              <a:solidFill>
                <a:srgbClr val="FF0000"/>
              </a:solidFill>
              <a:ln w="26988" cap="flat" cmpd="sng">
                <a:solidFill>
                  <a:srgbClr val="FF0000"/>
                </a:solidFill>
                <a:prstDash val="solid"/>
                <a:headEnd type="none" w="med" len="med"/>
                <a:tailEnd type="none" w="med" len="med"/>
              </a:ln>
            </p:spPr>
            <p:txBody>
              <a:bodyPr/>
              <a:lstStyle/>
              <a:p>
                <a:endParaRPr lang="zh-CN" altLang="en-US"/>
              </a:p>
            </p:txBody>
          </p:sp>
          <p:sp>
            <p:nvSpPr>
              <p:cNvPr id="141423" name="椭圆 141422"/>
              <p:cNvSpPr/>
              <p:nvPr/>
            </p:nvSpPr>
            <p:spPr>
              <a:xfrm>
                <a:off x="1850" y="2167"/>
                <a:ext cx="208" cy="204"/>
              </a:xfrm>
              <a:prstGeom prst="ellipse">
                <a:avLst/>
              </a:prstGeom>
              <a:noFill/>
              <a:ln w="26988" cap="flat" cmpd="sng">
                <a:solidFill>
                  <a:srgbClr val="0080FF"/>
                </a:solidFill>
                <a:prstDash val="solid"/>
                <a:headEnd type="none" w="med" len="med"/>
                <a:tailEnd type="none" w="med" len="med"/>
              </a:ln>
            </p:spPr>
            <p:txBody>
              <a:bodyPr/>
              <a:lstStyle/>
              <a:p>
                <a:endParaRPr lang="zh-CN" altLang="en-US"/>
              </a:p>
            </p:txBody>
          </p:sp>
        </p:grpSp>
        <p:sp>
          <p:nvSpPr>
            <p:cNvPr id="141424" name="文本框 141423"/>
            <p:cNvSpPr txBox="1"/>
            <p:nvPr/>
          </p:nvSpPr>
          <p:spPr>
            <a:xfrm>
              <a:off x="1248" y="2112"/>
              <a:ext cx="432" cy="212"/>
            </a:xfrm>
            <a:prstGeom prst="rect">
              <a:avLst/>
            </a:prstGeom>
            <a:noFill/>
            <a:ln w="9525">
              <a:noFill/>
            </a:ln>
          </p:spPr>
          <p:txBody>
            <a:bodyPr>
              <a:spAutoFit/>
            </a:bodyPr>
            <a:lstStyle/>
            <a:p>
              <a:pPr eaLnBrk="0" hangingPunct="0">
                <a:spcBef>
                  <a:spcPct val="50000"/>
                </a:spcBef>
              </a:pPr>
              <a:r>
                <a:rPr lang="zh-CN" altLang="en-US" sz="1600" b="1" dirty="0">
                  <a:latin typeface="Times New Roman" panose="02020603050405020304" pitchFamily="18" charset="0"/>
                </a:rPr>
                <a:t>空穴</a:t>
              </a:r>
              <a:endParaRPr lang="zh-CN" altLang="en-US" sz="1600" b="1">
                <a:latin typeface="Times New Roman" panose="02020603050405020304" pitchFamily="18" charset="0"/>
              </a:endParaRPr>
            </a:p>
          </p:txBody>
        </p:sp>
      </p:grpSp>
      <p:sp>
        <p:nvSpPr>
          <p:cNvPr id="141425" name="圆角矩形标注 141424"/>
          <p:cNvSpPr/>
          <p:nvPr/>
        </p:nvSpPr>
        <p:spPr>
          <a:xfrm>
            <a:off x="685800" y="5638800"/>
            <a:ext cx="2057400" cy="685800"/>
          </a:xfrm>
          <a:prstGeom prst="wedgeRoundRectCallout">
            <a:avLst>
              <a:gd name="adj1" fmla="val 42977"/>
              <a:gd name="adj2" fmla="val -304861"/>
              <a:gd name="adj3" fmla="val 16667"/>
            </a:avLst>
          </a:prstGeom>
          <a:solidFill>
            <a:schemeClr val="accent1"/>
          </a:solidFill>
          <a:ln w="38100" cap="flat" cmpd="sng">
            <a:solidFill>
              <a:schemeClr val="folHlink"/>
            </a:solidFill>
            <a:prstDash val="solid"/>
            <a:miter/>
            <a:headEnd type="none" w="med" len="med"/>
            <a:tailEnd type="none" w="med" len="med"/>
          </a:ln>
        </p:spPr>
        <p:txBody>
          <a:bodyPr anchor="ctr"/>
          <a:lstStyle/>
          <a:p>
            <a:pPr eaLnBrk="0" hangingPunct="0"/>
            <a:r>
              <a:rPr lang="zh-CN" altLang="en-US" b="1" dirty="0">
                <a:solidFill>
                  <a:srgbClr val="FF3300"/>
                </a:solidFill>
                <a:latin typeface="Times New Roman" panose="02020603050405020304" pitchFamily="18" charset="0"/>
                <a:ea typeface="黑体" panose="02010609060101010101" pitchFamily="2" charset="-122"/>
              </a:rPr>
              <a:t>电子空穴对</a:t>
            </a:r>
            <a:endParaRPr lang="zh-CN" altLang="en-US" b="1">
              <a:solidFill>
                <a:srgbClr val="FF3300"/>
              </a:solidFill>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425"/>
                                        </p:tgtEl>
                                        <p:attrNameLst>
                                          <p:attrName>style.visibility</p:attrName>
                                        </p:attrNameLst>
                                      </p:cBhvr>
                                      <p:to>
                                        <p:strVal val="visible"/>
                                      </p:to>
                                    </p:set>
                                    <p:animEffect transition="in" filter="blinds(horizontal)">
                                      <p:cBhvr>
                                        <p:cTn id="7" dur="500"/>
                                        <p:tgtEl>
                                          <p:spTgt spid="1414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4">
                                            <p:txEl>
                                              <p:pRg st="0" end="0"/>
                                            </p:txEl>
                                          </p:spTgt>
                                        </p:tgtEl>
                                        <p:attrNameLst>
                                          <p:attrName>style.visibility</p:attrName>
                                        </p:attrNameLst>
                                      </p:cBhvr>
                                      <p:to>
                                        <p:strVal val="visible"/>
                                      </p:to>
                                    </p:set>
                                    <p:animEffect transition="in" filter="blinds(horizontal)">
                                      <p:cBhvr>
                                        <p:cTn id="12" dur="500"/>
                                        <p:tgtEl>
                                          <p:spTgt spid="1413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1314">
                                            <p:txEl>
                                              <p:pRg st="1" end="1"/>
                                            </p:txEl>
                                          </p:spTgt>
                                        </p:tgtEl>
                                        <p:attrNameLst>
                                          <p:attrName>style.visibility</p:attrName>
                                        </p:attrNameLst>
                                      </p:cBhvr>
                                      <p:to>
                                        <p:strVal val="visible"/>
                                      </p:to>
                                    </p:set>
                                    <p:animEffect transition="in" filter="blinds(horizontal)">
                                      <p:cBhvr>
                                        <p:cTn id="17" dur="500"/>
                                        <p:tgtEl>
                                          <p:spTgt spid="1413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1316"/>
                                        </p:tgtEl>
                                        <p:attrNameLst>
                                          <p:attrName>style.visibility</p:attrName>
                                        </p:attrNameLst>
                                      </p:cBhvr>
                                      <p:to>
                                        <p:strVal val="visible"/>
                                      </p:to>
                                    </p:set>
                                    <p:animEffect transition="in" filter="blinds(horizontal)">
                                      <p:cBhvr>
                                        <p:cTn id="22" dur="500"/>
                                        <p:tgtEl>
                                          <p:spTgt spid="1413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1317"/>
                                        </p:tgtEl>
                                        <p:attrNameLst>
                                          <p:attrName>style.visibility</p:attrName>
                                        </p:attrNameLst>
                                      </p:cBhvr>
                                      <p:to>
                                        <p:strVal val="visible"/>
                                      </p:to>
                                    </p:set>
                                    <p:animEffect transition="in" filter="blinds(horizontal)">
                                      <p:cBhvr>
                                        <p:cTn id="27" dur="500"/>
                                        <p:tgtEl>
                                          <p:spTgt spid="1413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1318"/>
                                        </p:tgtEl>
                                        <p:attrNameLst>
                                          <p:attrName>style.visibility</p:attrName>
                                        </p:attrNameLst>
                                      </p:cBhvr>
                                      <p:to>
                                        <p:strVal val="visible"/>
                                      </p:to>
                                    </p:set>
                                    <p:animEffect transition="in" filter="blinds(horizontal)">
                                      <p:cBhvr>
                                        <p:cTn id="32" dur="500"/>
                                        <p:tgtEl>
                                          <p:spTgt spid="1413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1319"/>
                                        </p:tgtEl>
                                        <p:attrNameLst>
                                          <p:attrName>style.visibility</p:attrName>
                                        </p:attrNameLst>
                                      </p:cBhvr>
                                      <p:to>
                                        <p:strVal val="visible"/>
                                      </p:to>
                                    </p:set>
                                    <p:animEffect transition="in" filter="wipe(left)">
                                      <p:cBhvr>
                                        <p:cTn id="37"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p:bldP spid="141316" grpId="0"/>
      <p:bldP spid="141317" grpId="0"/>
      <p:bldP spid="141318" grpId="0"/>
      <p:bldP spid="141425"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p:nvPr/>
        </p:nvSpPr>
        <p:spPr>
          <a:xfrm>
            <a:off x="1987550" y="412750"/>
            <a:ext cx="615315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宋体" panose="02010600030101010101" pitchFamily="2" charset="-122"/>
              </a:rPr>
              <a:t>3.5 </a:t>
            </a:r>
            <a:r>
              <a:rPr lang="zh-CN" altLang="en-US" b="1" dirty="0">
                <a:latin typeface="宋体" panose="02010600030101010101" pitchFamily="2" charset="-122"/>
              </a:rPr>
              <a:t>其它类型的</a:t>
            </a:r>
            <a:r>
              <a:rPr lang="en-US" altLang="zh-CN" b="1" dirty="0">
                <a:latin typeface="宋体" panose="02010600030101010101" pitchFamily="2" charset="-122"/>
              </a:rPr>
              <a:t>TTL</a:t>
            </a:r>
            <a:r>
              <a:rPr lang="zh-CN" altLang="en-US" b="1" dirty="0">
                <a:latin typeface="宋体" panose="02010600030101010101" pitchFamily="2" charset="-122"/>
              </a:rPr>
              <a:t>门电路</a:t>
            </a:r>
            <a:endParaRPr lang="zh-CN" altLang="en-US" b="1" dirty="0">
              <a:latin typeface="宋体" panose="02010600030101010101" pitchFamily="2" charset="-122"/>
            </a:endParaRPr>
          </a:p>
        </p:txBody>
      </p:sp>
      <p:sp>
        <p:nvSpPr>
          <p:cNvPr id="29699" name="Text Box 3"/>
          <p:cNvSpPr txBox="1"/>
          <p:nvPr/>
        </p:nvSpPr>
        <p:spPr>
          <a:xfrm>
            <a:off x="228600" y="1066800"/>
            <a:ext cx="7315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宋体" panose="02010600030101010101" pitchFamily="2" charset="-122"/>
              </a:rPr>
              <a:t>1</a:t>
            </a:r>
            <a:r>
              <a:rPr lang="zh-CN" altLang="en-US" b="1" dirty="0">
                <a:latin typeface="宋体" panose="02010600030101010101" pitchFamily="2" charset="-122"/>
              </a:rPr>
              <a:t>、 集电极开路的与非门（</a:t>
            </a:r>
            <a:r>
              <a:rPr lang="en-US" altLang="zh-CN" b="1" dirty="0">
                <a:latin typeface="宋体" panose="02010600030101010101" pitchFamily="2" charset="-122"/>
              </a:rPr>
              <a:t>OC</a:t>
            </a:r>
            <a:r>
              <a:rPr lang="zh-CN" altLang="en-US" b="1" dirty="0">
                <a:latin typeface="宋体" panose="02010600030101010101" pitchFamily="2" charset="-122"/>
              </a:rPr>
              <a:t>门）</a:t>
            </a:r>
            <a:endParaRPr lang="zh-CN" altLang="en-US" b="1" dirty="0">
              <a:latin typeface="宋体" panose="02010600030101010101" pitchFamily="2" charset="-122"/>
            </a:endParaRPr>
          </a:p>
        </p:txBody>
      </p:sp>
      <p:grpSp>
        <p:nvGrpSpPr>
          <p:cNvPr id="269316" name="Group 4"/>
          <p:cNvGrpSpPr/>
          <p:nvPr/>
        </p:nvGrpSpPr>
        <p:grpSpPr>
          <a:xfrm>
            <a:off x="711200" y="1819275"/>
            <a:ext cx="7708900" cy="4791075"/>
            <a:chOff x="628" y="1050"/>
            <a:chExt cx="4856" cy="3018"/>
          </a:xfrm>
        </p:grpSpPr>
        <p:grpSp>
          <p:nvGrpSpPr>
            <p:cNvPr id="29725" name="Group 5"/>
            <p:cNvGrpSpPr/>
            <p:nvPr/>
          </p:nvGrpSpPr>
          <p:grpSpPr>
            <a:xfrm>
              <a:off x="1428" y="1818"/>
              <a:ext cx="1392" cy="612"/>
              <a:chOff x="984" y="1260"/>
              <a:chExt cx="1392" cy="612"/>
            </a:xfrm>
          </p:grpSpPr>
          <p:sp>
            <p:nvSpPr>
              <p:cNvPr id="29777" name="Line 6"/>
              <p:cNvSpPr/>
              <p:nvPr/>
            </p:nvSpPr>
            <p:spPr>
              <a:xfrm>
                <a:off x="1140" y="1632"/>
                <a:ext cx="600" cy="0"/>
              </a:xfrm>
              <a:prstGeom prst="line">
                <a:avLst/>
              </a:prstGeom>
              <a:ln w="57150" cap="flat" cmpd="sng">
                <a:solidFill>
                  <a:schemeClr val="tx1"/>
                </a:solidFill>
                <a:prstDash val="solid"/>
                <a:headEnd type="none" w="med" len="med"/>
                <a:tailEnd type="none" w="sm" len="lg"/>
              </a:ln>
            </p:spPr>
          </p:sp>
          <p:sp>
            <p:nvSpPr>
              <p:cNvPr id="29778" name="Line 7"/>
              <p:cNvSpPr/>
              <p:nvPr/>
            </p:nvSpPr>
            <p:spPr>
              <a:xfrm flipV="1">
                <a:off x="1524" y="1260"/>
                <a:ext cx="0" cy="372"/>
              </a:xfrm>
              <a:prstGeom prst="line">
                <a:avLst/>
              </a:prstGeom>
              <a:ln w="38100" cap="flat" cmpd="sng">
                <a:solidFill>
                  <a:schemeClr val="tx1"/>
                </a:solidFill>
                <a:prstDash val="solid"/>
                <a:headEnd type="none" w="med" len="med"/>
                <a:tailEnd type="none" w="sm" len="lg"/>
              </a:ln>
            </p:spPr>
          </p:sp>
          <p:sp>
            <p:nvSpPr>
              <p:cNvPr id="29779" name="Line 8"/>
              <p:cNvSpPr/>
              <p:nvPr/>
            </p:nvSpPr>
            <p:spPr>
              <a:xfrm flipH="1">
                <a:off x="1272" y="1632"/>
                <a:ext cx="240" cy="240"/>
              </a:xfrm>
              <a:prstGeom prst="line">
                <a:avLst/>
              </a:prstGeom>
              <a:ln w="38100" cap="flat" cmpd="sng">
                <a:solidFill>
                  <a:schemeClr val="tx1"/>
                </a:solidFill>
                <a:prstDash val="solid"/>
                <a:headEnd type="none" w="med" len="med"/>
                <a:tailEnd type="triangle" w="sm" len="lg"/>
              </a:ln>
            </p:spPr>
          </p:sp>
          <p:sp>
            <p:nvSpPr>
              <p:cNvPr id="29780" name="Line 9"/>
              <p:cNvSpPr/>
              <p:nvPr/>
            </p:nvSpPr>
            <p:spPr>
              <a:xfrm flipH="1">
                <a:off x="1128" y="1632"/>
                <a:ext cx="240" cy="240"/>
              </a:xfrm>
              <a:prstGeom prst="line">
                <a:avLst/>
              </a:prstGeom>
              <a:ln w="38100" cap="flat" cmpd="sng">
                <a:solidFill>
                  <a:schemeClr val="tx1"/>
                </a:solidFill>
                <a:prstDash val="solid"/>
                <a:headEnd type="none" w="med" len="med"/>
                <a:tailEnd type="triangle" w="sm" len="lg"/>
              </a:ln>
            </p:spPr>
          </p:sp>
          <p:sp>
            <p:nvSpPr>
              <p:cNvPr id="29781" name="Line 10"/>
              <p:cNvSpPr/>
              <p:nvPr/>
            </p:nvSpPr>
            <p:spPr>
              <a:xfrm flipH="1">
                <a:off x="984" y="1632"/>
                <a:ext cx="240" cy="240"/>
              </a:xfrm>
              <a:prstGeom prst="line">
                <a:avLst/>
              </a:prstGeom>
              <a:ln w="38100" cap="flat" cmpd="sng">
                <a:solidFill>
                  <a:schemeClr val="tx1"/>
                </a:solidFill>
                <a:prstDash val="solid"/>
                <a:headEnd type="none" w="med" len="med"/>
                <a:tailEnd type="triangle" w="sm" len="lg"/>
              </a:ln>
            </p:spPr>
          </p:sp>
          <p:sp>
            <p:nvSpPr>
              <p:cNvPr id="29782" name="Line 11"/>
              <p:cNvSpPr/>
              <p:nvPr/>
            </p:nvSpPr>
            <p:spPr>
              <a:xfrm>
                <a:off x="1524" y="1632"/>
                <a:ext cx="312" cy="223"/>
              </a:xfrm>
              <a:prstGeom prst="line">
                <a:avLst/>
              </a:prstGeom>
              <a:ln w="38100" cap="flat" cmpd="sng">
                <a:solidFill>
                  <a:schemeClr val="tx1"/>
                </a:solidFill>
                <a:prstDash val="solid"/>
                <a:headEnd type="none" w="med" len="med"/>
                <a:tailEnd type="none" w="sm" len="lg"/>
              </a:ln>
            </p:spPr>
          </p:sp>
          <p:sp>
            <p:nvSpPr>
              <p:cNvPr id="29783" name="Line 12"/>
              <p:cNvSpPr/>
              <p:nvPr/>
            </p:nvSpPr>
            <p:spPr>
              <a:xfrm>
                <a:off x="1812" y="1855"/>
                <a:ext cx="564" cy="0"/>
              </a:xfrm>
              <a:prstGeom prst="line">
                <a:avLst/>
              </a:prstGeom>
              <a:ln w="38100" cap="flat" cmpd="sng">
                <a:solidFill>
                  <a:schemeClr val="tx1"/>
                </a:solidFill>
                <a:prstDash val="solid"/>
                <a:headEnd type="none" w="med" len="med"/>
                <a:tailEnd type="none" w="sm" len="lg"/>
              </a:ln>
            </p:spPr>
          </p:sp>
        </p:grpSp>
        <p:grpSp>
          <p:nvGrpSpPr>
            <p:cNvPr id="29726" name="Group 13"/>
            <p:cNvGrpSpPr/>
            <p:nvPr/>
          </p:nvGrpSpPr>
          <p:grpSpPr>
            <a:xfrm>
              <a:off x="2820" y="2202"/>
              <a:ext cx="240" cy="456"/>
              <a:chOff x="2376" y="1644"/>
              <a:chExt cx="240" cy="456"/>
            </a:xfrm>
          </p:grpSpPr>
          <p:sp>
            <p:nvSpPr>
              <p:cNvPr id="29774" name="Line 14"/>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29775" name="Line 15"/>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9776" name="Line 16"/>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9727" name="Line 17"/>
            <p:cNvSpPr/>
            <p:nvPr/>
          </p:nvSpPr>
          <p:spPr>
            <a:xfrm flipV="1">
              <a:off x="3034" y="1830"/>
              <a:ext cx="0" cy="372"/>
            </a:xfrm>
            <a:prstGeom prst="line">
              <a:avLst/>
            </a:prstGeom>
            <a:ln w="38100" cap="flat" cmpd="sng">
              <a:solidFill>
                <a:schemeClr val="tx1"/>
              </a:solidFill>
              <a:prstDash val="solid"/>
              <a:headEnd type="none" w="med" len="med"/>
              <a:tailEnd type="none" w="sm" len="lg"/>
            </a:ln>
          </p:spPr>
        </p:sp>
        <p:sp>
          <p:nvSpPr>
            <p:cNvPr id="29728" name="Rectangle 18"/>
            <p:cNvSpPr/>
            <p:nvPr/>
          </p:nvSpPr>
          <p:spPr>
            <a:xfrm>
              <a:off x="2980" y="3228"/>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29" name="Rectangle 19"/>
            <p:cNvSpPr/>
            <p:nvPr/>
          </p:nvSpPr>
          <p:spPr>
            <a:xfrm>
              <a:off x="1908" y="1393"/>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30" name="Rectangle 20"/>
            <p:cNvSpPr/>
            <p:nvPr/>
          </p:nvSpPr>
          <p:spPr>
            <a:xfrm>
              <a:off x="2974" y="1410"/>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31" name="Line 21"/>
            <p:cNvSpPr/>
            <p:nvPr/>
          </p:nvSpPr>
          <p:spPr>
            <a:xfrm>
              <a:off x="1968" y="1386"/>
              <a:ext cx="0" cy="0"/>
            </a:xfrm>
            <a:prstGeom prst="line">
              <a:avLst/>
            </a:prstGeom>
            <a:ln w="38100" cap="flat" cmpd="sng">
              <a:solidFill>
                <a:schemeClr val="tx1"/>
              </a:solidFill>
              <a:prstDash val="solid"/>
              <a:headEnd type="none" w="med" len="med"/>
              <a:tailEnd type="none" w="sm" len="lg"/>
            </a:ln>
          </p:spPr>
        </p:sp>
        <p:sp>
          <p:nvSpPr>
            <p:cNvPr id="29732" name="Line 22"/>
            <p:cNvSpPr/>
            <p:nvPr/>
          </p:nvSpPr>
          <p:spPr>
            <a:xfrm flipV="1">
              <a:off x="1968" y="1141"/>
              <a:ext cx="0" cy="245"/>
            </a:xfrm>
            <a:prstGeom prst="line">
              <a:avLst/>
            </a:prstGeom>
            <a:ln w="38100" cap="flat" cmpd="sng">
              <a:solidFill>
                <a:schemeClr val="tx1"/>
              </a:solidFill>
              <a:prstDash val="solid"/>
              <a:headEnd type="none" w="med" len="med"/>
              <a:tailEnd type="none" w="sm" len="lg"/>
            </a:ln>
          </p:spPr>
        </p:sp>
        <p:sp>
          <p:nvSpPr>
            <p:cNvPr id="29733" name="Line 23"/>
            <p:cNvSpPr/>
            <p:nvPr/>
          </p:nvSpPr>
          <p:spPr>
            <a:xfrm flipV="1">
              <a:off x="3034" y="1141"/>
              <a:ext cx="0" cy="269"/>
            </a:xfrm>
            <a:prstGeom prst="line">
              <a:avLst/>
            </a:prstGeom>
            <a:ln w="38100" cap="flat" cmpd="sng">
              <a:solidFill>
                <a:schemeClr val="tx1"/>
              </a:solidFill>
              <a:prstDash val="solid"/>
              <a:headEnd type="none" w="med" len="med"/>
              <a:tailEnd type="none" w="sm" len="lg"/>
            </a:ln>
          </p:spPr>
        </p:sp>
        <p:sp>
          <p:nvSpPr>
            <p:cNvPr id="29734" name="Line 24"/>
            <p:cNvSpPr/>
            <p:nvPr/>
          </p:nvSpPr>
          <p:spPr>
            <a:xfrm>
              <a:off x="1968" y="1141"/>
              <a:ext cx="0" cy="0"/>
            </a:xfrm>
            <a:prstGeom prst="line">
              <a:avLst/>
            </a:prstGeom>
            <a:ln w="38100" cap="flat" cmpd="sng">
              <a:solidFill>
                <a:schemeClr val="tx1"/>
              </a:solidFill>
              <a:prstDash val="solid"/>
              <a:headEnd type="none" w="med" len="med"/>
              <a:tailEnd type="none" w="sm" len="lg"/>
            </a:ln>
          </p:spPr>
        </p:sp>
        <p:sp>
          <p:nvSpPr>
            <p:cNvPr id="29735" name="Line 25"/>
            <p:cNvSpPr/>
            <p:nvPr/>
          </p:nvSpPr>
          <p:spPr>
            <a:xfrm>
              <a:off x="1962" y="1147"/>
              <a:ext cx="1488" cy="0"/>
            </a:xfrm>
            <a:prstGeom prst="line">
              <a:avLst/>
            </a:prstGeom>
            <a:ln w="38100" cap="flat" cmpd="sng">
              <a:solidFill>
                <a:schemeClr val="tx1"/>
              </a:solidFill>
              <a:prstDash val="solid"/>
              <a:headEnd type="none" w="med" len="med"/>
              <a:tailEnd type="none" w="sm" len="lg"/>
            </a:ln>
          </p:spPr>
        </p:sp>
        <p:grpSp>
          <p:nvGrpSpPr>
            <p:cNvPr id="29736" name="Group 26"/>
            <p:cNvGrpSpPr/>
            <p:nvPr/>
          </p:nvGrpSpPr>
          <p:grpSpPr>
            <a:xfrm>
              <a:off x="4008" y="2814"/>
              <a:ext cx="240" cy="456"/>
              <a:chOff x="2376" y="1644"/>
              <a:chExt cx="240" cy="456"/>
            </a:xfrm>
          </p:grpSpPr>
          <p:sp>
            <p:nvSpPr>
              <p:cNvPr id="29771" name="Line 27"/>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29772" name="Line 28"/>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29773" name="Line 29"/>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29737" name="Line 30"/>
            <p:cNvSpPr/>
            <p:nvPr/>
          </p:nvSpPr>
          <p:spPr>
            <a:xfrm>
              <a:off x="3040" y="2640"/>
              <a:ext cx="0" cy="588"/>
            </a:xfrm>
            <a:prstGeom prst="line">
              <a:avLst/>
            </a:prstGeom>
            <a:ln w="38100" cap="flat" cmpd="sng">
              <a:solidFill>
                <a:schemeClr val="tx1"/>
              </a:solidFill>
              <a:prstDash val="solid"/>
              <a:headEnd type="none" w="med" len="med"/>
              <a:tailEnd type="none" w="sm" len="lg"/>
            </a:ln>
          </p:spPr>
        </p:sp>
        <p:sp>
          <p:nvSpPr>
            <p:cNvPr id="29738" name="Line 31"/>
            <p:cNvSpPr/>
            <p:nvPr/>
          </p:nvSpPr>
          <p:spPr>
            <a:xfrm flipH="1">
              <a:off x="3040" y="3031"/>
              <a:ext cx="962" cy="0"/>
            </a:xfrm>
            <a:prstGeom prst="line">
              <a:avLst/>
            </a:prstGeom>
            <a:ln w="38100" cap="flat" cmpd="sng">
              <a:solidFill>
                <a:schemeClr val="tx1"/>
              </a:solidFill>
              <a:prstDash val="solid"/>
              <a:headEnd type="none" w="med" len="med"/>
              <a:tailEnd type="none" w="sm" len="lg"/>
            </a:ln>
          </p:spPr>
        </p:sp>
        <p:sp>
          <p:nvSpPr>
            <p:cNvPr id="29739" name="Line 32"/>
            <p:cNvSpPr/>
            <p:nvPr/>
          </p:nvSpPr>
          <p:spPr>
            <a:xfrm>
              <a:off x="3040" y="3642"/>
              <a:ext cx="0" cy="282"/>
            </a:xfrm>
            <a:prstGeom prst="line">
              <a:avLst/>
            </a:prstGeom>
            <a:ln w="38100" cap="flat" cmpd="sng">
              <a:solidFill>
                <a:schemeClr val="tx1"/>
              </a:solidFill>
              <a:prstDash val="solid"/>
              <a:headEnd type="none" w="med" len="med"/>
              <a:tailEnd type="none" w="sm" len="lg"/>
            </a:ln>
          </p:spPr>
        </p:sp>
        <p:sp>
          <p:nvSpPr>
            <p:cNvPr id="29740" name="Line 33"/>
            <p:cNvSpPr/>
            <p:nvPr/>
          </p:nvSpPr>
          <p:spPr>
            <a:xfrm flipV="1">
              <a:off x="3042" y="3900"/>
              <a:ext cx="1186" cy="6"/>
            </a:xfrm>
            <a:prstGeom prst="line">
              <a:avLst/>
            </a:prstGeom>
            <a:ln w="38100" cap="flat" cmpd="sng">
              <a:solidFill>
                <a:schemeClr val="tx1"/>
              </a:solidFill>
              <a:prstDash val="solid"/>
              <a:headEnd type="none" w="med" len="med"/>
              <a:tailEnd type="none" w="sm" len="lg"/>
            </a:ln>
          </p:spPr>
        </p:sp>
        <p:sp>
          <p:nvSpPr>
            <p:cNvPr id="29741" name="Line 34"/>
            <p:cNvSpPr/>
            <p:nvPr/>
          </p:nvSpPr>
          <p:spPr>
            <a:xfrm>
              <a:off x="4228" y="3258"/>
              <a:ext cx="0" cy="810"/>
            </a:xfrm>
            <a:prstGeom prst="line">
              <a:avLst/>
            </a:prstGeom>
            <a:ln w="38100" cap="flat" cmpd="sng">
              <a:solidFill>
                <a:schemeClr val="tx1"/>
              </a:solidFill>
              <a:prstDash val="solid"/>
              <a:headEnd type="none" w="med" len="med"/>
              <a:tailEnd type="none" w="sm" len="lg"/>
            </a:ln>
          </p:spPr>
        </p:sp>
        <p:sp>
          <p:nvSpPr>
            <p:cNvPr id="29742" name="Line 35"/>
            <p:cNvSpPr/>
            <p:nvPr/>
          </p:nvSpPr>
          <p:spPr>
            <a:xfrm>
              <a:off x="4098" y="4062"/>
              <a:ext cx="258" cy="0"/>
            </a:xfrm>
            <a:prstGeom prst="line">
              <a:avLst/>
            </a:prstGeom>
            <a:ln w="38100" cap="flat" cmpd="sng">
              <a:solidFill>
                <a:schemeClr val="tx1"/>
              </a:solidFill>
              <a:prstDash val="solid"/>
              <a:headEnd type="none" w="med" len="med"/>
              <a:tailEnd type="none" w="sm" len="lg"/>
            </a:ln>
          </p:spPr>
        </p:sp>
        <p:sp>
          <p:nvSpPr>
            <p:cNvPr id="29743" name="Line 36"/>
            <p:cNvSpPr/>
            <p:nvPr/>
          </p:nvSpPr>
          <p:spPr>
            <a:xfrm>
              <a:off x="4228" y="2586"/>
              <a:ext cx="600" cy="0"/>
            </a:xfrm>
            <a:prstGeom prst="line">
              <a:avLst/>
            </a:prstGeom>
            <a:ln w="38100" cap="flat" cmpd="sng">
              <a:solidFill>
                <a:schemeClr val="tx1"/>
              </a:solidFill>
              <a:prstDash val="solid"/>
              <a:headEnd type="none" w="med" len="med"/>
              <a:tailEnd type="none" w="sm" len="lg"/>
            </a:ln>
          </p:spPr>
        </p:sp>
        <p:sp>
          <p:nvSpPr>
            <p:cNvPr id="29744" name="Line 37"/>
            <p:cNvSpPr/>
            <p:nvPr/>
          </p:nvSpPr>
          <p:spPr>
            <a:xfrm flipH="1" flipV="1">
              <a:off x="1060" y="2400"/>
              <a:ext cx="404" cy="6"/>
            </a:xfrm>
            <a:prstGeom prst="line">
              <a:avLst/>
            </a:prstGeom>
            <a:ln w="38100" cap="flat" cmpd="sng">
              <a:solidFill>
                <a:schemeClr val="tx1"/>
              </a:solidFill>
              <a:prstDash val="solid"/>
              <a:headEnd type="none" w="med" len="med"/>
              <a:tailEnd type="none" w="sm" len="lg"/>
            </a:ln>
          </p:spPr>
        </p:sp>
        <p:sp>
          <p:nvSpPr>
            <p:cNvPr id="29745" name="Line 38"/>
            <p:cNvSpPr/>
            <p:nvPr/>
          </p:nvSpPr>
          <p:spPr>
            <a:xfrm>
              <a:off x="1584" y="2406"/>
              <a:ext cx="0" cy="228"/>
            </a:xfrm>
            <a:prstGeom prst="line">
              <a:avLst/>
            </a:prstGeom>
            <a:ln w="38100" cap="flat" cmpd="sng">
              <a:solidFill>
                <a:schemeClr val="tx1"/>
              </a:solidFill>
              <a:prstDash val="solid"/>
              <a:headEnd type="none" w="med" len="med"/>
              <a:tailEnd type="none" w="sm" len="lg"/>
            </a:ln>
          </p:spPr>
        </p:sp>
        <p:sp>
          <p:nvSpPr>
            <p:cNvPr id="29746" name="Line 39"/>
            <p:cNvSpPr/>
            <p:nvPr/>
          </p:nvSpPr>
          <p:spPr>
            <a:xfrm flipH="1">
              <a:off x="1072" y="2622"/>
              <a:ext cx="512" cy="0"/>
            </a:xfrm>
            <a:prstGeom prst="line">
              <a:avLst/>
            </a:prstGeom>
            <a:ln w="38100" cap="flat" cmpd="sng">
              <a:solidFill>
                <a:schemeClr val="tx1"/>
              </a:solidFill>
              <a:prstDash val="solid"/>
              <a:headEnd type="none" w="med" len="med"/>
              <a:tailEnd type="none" w="sm" len="lg"/>
            </a:ln>
          </p:spPr>
        </p:sp>
        <p:sp>
          <p:nvSpPr>
            <p:cNvPr id="29747" name="Line 40"/>
            <p:cNvSpPr/>
            <p:nvPr/>
          </p:nvSpPr>
          <p:spPr>
            <a:xfrm flipH="1">
              <a:off x="1728" y="2418"/>
              <a:ext cx="0" cy="420"/>
            </a:xfrm>
            <a:prstGeom prst="line">
              <a:avLst/>
            </a:prstGeom>
            <a:ln w="38100" cap="flat" cmpd="sng">
              <a:solidFill>
                <a:schemeClr val="tx1"/>
              </a:solidFill>
              <a:prstDash val="solid"/>
              <a:headEnd type="none" w="med" len="med"/>
              <a:tailEnd type="none" w="sm" len="lg"/>
            </a:ln>
          </p:spPr>
        </p:sp>
        <p:sp>
          <p:nvSpPr>
            <p:cNvPr id="29748" name="Line 41"/>
            <p:cNvSpPr/>
            <p:nvPr/>
          </p:nvSpPr>
          <p:spPr>
            <a:xfrm flipH="1">
              <a:off x="1084" y="2826"/>
              <a:ext cx="656" cy="0"/>
            </a:xfrm>
            <a:prstGeom prst="line">
              <a:avLst/>
            </a:prstGeom>
            <a:ln w="38100" cap="flat" cmpd="sng">
              <a:solidFill>
                <a:schemeClr val="tx1"/>
              </a:solidFill>
              <a:prstDash val="solid"/>
              <a:headEnd type="none" w="med" len="med"/>
              <a:tailEnd type="none" w="sm" len="lg"/>
            </a:ln>
          </p:spPr>
        </p:sp>
        <p:sp>
          <p:nvSpPr>
            <p:cNvPr id="29749" name="Oval 42"/>
            <p:cNvSpPr/>
            <p:nvPr/>
          </p:nvSpPr>
          <p:spPr>
            <a:xfrm>
              <a:off x="3444" y="108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50" name="Oval 43"/>
            <p:cNvSpPr/>
            <p:nvPr/>
          </p:nvSpPr>
          <p:spPr>
            <a:xfrm>
              <a:off x="4824" y="2514"/>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51" name="Oval 44"/>
            <p:cNvSpPr/>
            <p:nvPr/>
          </p:nvSpPr>
          <p:spPr>
            <a:xfrm>
              <a:off x="940" y="2334"/>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52" name="Oval 45"/>
            <p:cNvSpPr/>
            <p:nvPr/>
          </p:nvSpPr>
          <p:spPr>
            <a:xfrm>
              <a:off x="952" y="255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53" name="Oval 46"/>
            <p:cNvSpPr/>
            <p:nvPr/>
          </p:nvSpPr>
          <p:spPr>
            <a:xfrm>
              <a:off x="958" y="276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54" name="Text Box 47"/>
            <p:cNvSpPr txBox="1"/>
            <p:nvPr/>
          </p:nvSpPr>
          <p:spPr>
            <a:xfrm>
              <a:off x="3552" y="1050"/>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29755" name="Text Box 48"/>
            <p:cNvSpPr txBox="1"/>
            <p:nvPr/>
          </p:nvSpPr>
          <p:spPr>
            <a:xfrm>
              <a:off x="5016" y="2442"/>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9756" name="Text Box 49"/>
            <p:cNvSpPr txBox="1"/>
            <p:nvPr/>
          </p:nvSpPr>
          <p:spPr>
            <a:xfrm>
              <a:off x="3120" y="1410"/>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29757" name="Text Box 50"/>
            <p:cNvSpPr txBox="1"/>
            <p:nvPr/>
          </p:nvSpPr>
          <p:spPr>
            <a:xfrm>
              <a:off x="2040" y="1194"/>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9758" name="Text Box 51"/>
            <p:cNvSpPr txBox="1"/>
            <p:nvPr/>
          </p:nvSpPr>
          <p:spPr>
            <a:xfrm>
              <a:off x="2040" y="1554"/>
              <a:ext cx="78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3k</a:t>
              </a:r>
              <a:endParaRPr lang="en-US" altLang="zh-CN" b="1" dirty="0">
                <a:latin typeface="Times New Roman" panose="02020603050405020304" pitchFamily="18" charset="0"/>
                <a:ea typeface="楷体_GB2312" pitchFamily="49" charset="-122"/>
              </a:endParaRPr>
            </a:p>
          </p:txBody>
        </p:sp>
        <p:sp>
          <p:nvSpPr>
            <p:cNvPr id="29759" name="Text Box 52"/>
            <p:cNvSpPr txBox="1"/>
            <p:nvPr/>
          </p:nvSpPr>
          <p:spPr>
            <a:xfrm>
              <a:off x="3012" y="2250"/>
              <a:ext cx="38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29760" name="Text Box 53"/>
            <p:cNvSpPr txBox="1"/>
            <p:nvPr/>
          </p:nvSpPr>
          <p:spPr>
            <a:xfrm>
              <a:off x="3168" y="3294"/>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29761" name="Text Box 54"/>
            <p:cNvSpPr txBox="1"/>
            <p:nvPr/>
          </p:nvSpPr>
          <p:spPr>
            <a:xfrm>
              <a:off x="1812" y="2406"/>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9762" name="Text Box 55"/>
            <p:cNvSpPr txBox="1"/>
            <p:nvPr/>
          </p:nvSpPr>
          <p:spPr>
            <a:xfrm>
              <a:off x="4272" y="2886"/>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29763" name="Text Box 56"/>
            <p:cNvSpPr txBox="1"/>
            <p:nvPr/>
          </p:nvSpPr>
          <p:spPr>
            <a:xfrm>
              <a:off x="1980" y="1866"/>
              <a:ext cx="50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9764" name="Text Box 57"/>
            <p:cNvSpPr txBox="1"/>
            <p:nvPr/>
          </p:nvSpPr>
          <p:spPr>
            <a:xfrm>
              <a:off x="2256" y="2047"/>
              <a:ext cx="63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c</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29765" name="Text Box 58"/>
            <p:cNvSpPr txBox="1"/>
            <p:nvPr/>
          </p:nvSpPr>
          <p:spPr>
            <a:xfrm>
              <a:off x="628" y="2191"/>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29766" name="Text Box 59"/>
            <p:cNvSpPr txBox="1"/>
            <p:nvPr/>
          </p:nvSpPr>
          <p:spPr>
            <a:xfrm>
              <a:off x="628" y="2443"/>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29767" name="Text Box 60"/>
            <p:cNvSpPr txBox="1"/>
            <p:nvPr/>
          </p:nvSpPr>
          <p:spPr>
            <a:xfrm>
              <a:off x="628" y="2671"/>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C</a:t>
              </a:r>
              <a:endParaRPr lang="en-US" altLang="zh-CN" sz="2800" b="1" dirty="0">
                <a:latin typeface="Times New Roman" panose="02020603050405020304" pitchFamily="18" charset="0"/>
                <a:ea typeface="楷体_GB2312" pitchFamily="49" charset="-122"/>
              </a:endParaRPr>
            </a:p>
          </p:txBody>
        </p:sp>
        <p:grpSp>
          <p:nvGrpSpPr>
            <p:cNvPr id="29768" name="Group 61"/>
            <p:cNvGrpSpPr/>
            <p:nvPr/>
          </p:nvGrpSpPr>
          <p:grpSpPr>
            <a:xfrm>
              <a:off x="4230" y="2580"/>
              <a:ext cx="0" cy="253"/>
              <a:chOff x="4230" y="2538"/>
              <a:chExt cx="0" cy="253"/>
            </a:xfrm>
          </p:grpSpPr>
          <p:sp>
            <p:nvSpPr>
              <p:cNvPr id="29769" name="Line 62"/>
              <p:cNvSpPr/>
              <p:nvPr/>
            </p:nvSpPr>
            <p:spPr>
              <a:xfrm flipH="1">
                <a:off x="4230" y="2538"/>
                <a:ext cx="0" cy="199"/>
              </a:xfrm>
              <a:prstGeom prst="line">
                <a:avLst/>
              </a:prstGeom>
              <a:ln w="38100" cap="flat" cmpd="sng">
                <a:solidFill>
                  <a:schemeClr val="tx1"/>
                </a:solidFill>
                <a:prstDash val="solid"/>
                <a:headEnd type="none" w="med" len="med"/>
                <a:tailEnd type="none" w="sm" len="lg"/>
              </a:ln>
            </p:spPr>
          </p:sp>
          <p:sp>
            <p:nvSpPr>
              <p:cNvPr id="29770" name="Line 63"/>
              <p:cNvSpPr/>
              <p:nvPr/>
            </p:nvSpPr>
            <p:spPr>
              <a:xfrm>
                <a:off x="4230" y="2706"/>
                <a:ext cx="0" cy="85"/>
              </a:xfrm>
              <a:prstGeom prst="line">
                <a:avLst/>
              </a:prstGeom>
              <a:ln w="38100" cap="flat" cmpd="sng">
                <a:solidFill>
                  <a:schemeClr val="tx1"/>
                </a:solidFill>
                <a:prstDash val="solid"/>
                <a:headEnd type="none" w="med" len="med"/>
                <a:tailEnd type="none" w="sm" len="lg"/>
              </a:ln>
            </p:spPr>
          </p:sp>
        </p:grpSp>
      </p:grpSp>
      <p:grpSp>
        <p:nvGrpSpPr>
          <p:cNvPr id="269376" name="Group 64"/>
          <p:cNvGrpSpPr/>
          <p:nvPr/>
        </p:nvGrpSpPr>
        <p:grpSpPr>
          <a:xfrm>
            <a:off x="6648450" y="3829050"/>
            <a:ext cx="2228850" cy="2419350"/>
            <a:chOff x="4188" y="2412"/>
            <a:chExt cx="1404" cy="1524"/>
          </a:xfrm>
        </p:grpSpPr>
        <p:sp>
          <p:nvSpPr>
            <p:cNvPr id="29722" name="Oval 65"/>
            <p:cNvSpPr/>
            <p:nvPr/>
          </p:nvSpPr>
          <p:spPr>
            <a:xfrm>
              <a:off x="4356" y="2412"/>
              <a:ext cx="948" cy="6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23" name="Oval 66"/>
            <p:cNvSpPr/>
            <p:nvPr/>
          </p:nvSpPr>
          <p:spPr>
            <a:xfrm>
              <a:off x="4188" y="3432"/>
              <a:ext cx="1404" cy="50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solidFill>
                    <a:srgbClr val="FF0000"/>
                  </a:solidFill>
                  <a:latin typeface="Times New Roman" panose="02020603050405020304" pitchFamily="18" charset="0"/>
                  <a:ea typeface="楷体_GB2312" pitchFamily="49" charset="-122"/>
                </a:rPr>
                <a:t>集电极悬空</a:t>
              </a:r>
              <a:endParaRPr lang="zh-CN" altLang="en-US" sz="2800" b="1" dirty="0">
                <a:solidFill>
                  <a:srgbClr val="FF0000"/>
                </a:solidFill>
                <a:latin typeface="Times New Roman" panose="02020603050405020304" pitchFamily="18" charset="0"/>
                <a:ea typeface="楷体_GB2312" pitchFamily="49" charset="-122"/>
              </a:endParaRPr>
            </a:p>
          </p:txBody>
        </p:sp>
        <p:sp>
          <p:nvSpPr>
            <p:cNvPr id="29724" name="Line 67"/>
            <p:cNvSpPr/>
            <p:nvPr/>
          </p:nvSpPr>
          <p:spPr>
            <a:xfrm>
              <a:off x="4812" y="3048"/>
              <a:ext cx="24" cy="396"/>
            </a:xfrm>
            <a:prstGeom prst="line">
              <a:avLst/>
            </a:prstGeom>
            <a:ln w="38100" cap="flat" cmpd="sng">
              <a:solidFill>
                <a:srgbClr val="FF0000"/>
              </a:solidFill>
              <a:prstDash val="solid"/>
              <a:headEnd type="none" w="med" len="med"/>
              <a:tailEnd type="none" w="sm" len="lg"/>
            </a:ln>
          </p:spPr>
        </p:sp>
      </p:grpSp>
      <p:grpSp>
        <p:nvGrpSpPr>
          <p:cNvPr id="269380" name="Group 68"/>
          <p:cNvGrpSpPr/>
          <p:nvPr/>
        </p:nvGrpSpPr>
        <p:grpSpPr>
          <a:xfrm>
            <a:off x="5295900" y="2574925"/>
            <a:ext cx="1181100" cy="1979613"/>
            <a:chOff x="3696" y="1382"/>
            <a:chExt cx="744" cy="1247"/>
          </a:xfrm>
        </p:grpSpPr>
        <p:sp>
          <p:nvSpPr>
            <p:cNvPr id="29706" name="Line 69"/>
            <p:cNvSpPr/>
            <p:nvPr/>
          </p:nvSpPr>
          <p:spPr>
            <a:xfrm>
              <a:off x="3696" y="1591"/>
              <a:ext cx="0" cy="336"/>
            </a:xfrm>
            <a:prstGeom prst="line">
              <a:avLst/>
            </a:prstGeom>
            <a:ln w="38100" cap="flat" cmpd="sng">
              <a:solidFill>
                <a:schemeClr val="tx1"/>
              </a:solidFill>
              <a:prstDash val="solid"/>
              <a:headEnd type="none" w="med" len="med"/>
              <a:tailEnd type="none" w="sm" len="lg"/>
            </a:ln>
          </p:spPr>
        </p:sp>
        <p:sp>
          <p:nvSpPr>
            <p:cNvPr id="29707" name="Line 70"/>
            <p:cNvSpPr/>
            <p:nvPr/>
          </p:nvSpPr>
          <p:spPr>
            <a:xfrm rot="-5400000" flipH="1">
              <a:off x="3696" y="1759"/>
              <a:ext cx="240" cy="240"/>
            </a:xfrm>
            <a:prstGeom prst="line">
              <a:avLst/>
            </a:prstGeom>
            <a:ln w="38100" cap="flat" cmpd="sng">
              <a:solidFill>
                <a:schemeClr val="tx1"/>
              </a:solidFill>
              <a:prstDash val="solid"/>
              <a:headEnd type="none" w="med" len="med"/>
              <a:tailEnd type="triangle" w="sm" len="lg"/>
            </a:ln>
          </p:spPr>
        </p:sp>
        <p:sp>
          <p:nvSpPr>
            <p:cNvPr id="29708" name="Line 71"/>
            <p:cNvSpPr/>
            <p:nvPr/>
          </p:nvSpPr>
          <p:spPr>
            <a:xfrm flipV="1">
              <a:off x="3696" y="1543"/>
              <a:ext cx="216" cy="211"/>
            </a:xfrm>
            <a:prstGeom prst="line">
              <a:avLst/>
            </a:prstGeom>
            <a:ln w="38100" cap="flat" cmpd="sng">
              <a:solidFill>
                <a:schemeClr val="tx1"/>
              </a:solidFill>
              <a:prstDash val="solid"/>
              <a:headEnd type="none" w="med" len="med"/>
              <a:tailEnd type="none" w="sm" len="lg"/>
            </a:ln>
          </p:spPr>
        </p:sp>
        <p:sp>
          <p:nvSpPr>
            <p:cNvPr id="29709" name="Line 72"/>
            <p:cNvSpPr/>
            <p:nvPr/>
          </p:nvSpPr>
          <p:spPr>
            <a:xfrm>
              <a:off x="4200" y="1807"/>
              <a:ext cx="0" cy="336"/>
            </a:xfrm>
            <a:prstGeom prst="line">
              <a:avLst/>
            </a:prstGeom>
            <a:ln w="38100" cap="flat" cmpd="sng">
              <a:solidFill>
                <a:schemeClr val="tx1"/>
              </a:solidFill>
              <a:prstDash val="solid"/>
              <a:headEnd type="none" w="med" len="med"/>
              <a:tailEnd type="none" w="sm" len="lg"/>
            </a:ln>
          </p:spPr>
        </p:sp>
        <p:sp>
          <p:nvSpPr>
            <p:cNvPr id="29710" name="Line 73"/>
            <p:cNvSpPr/>
            <p:nvPr/>
          </p:nvSpPr>
          <p:spPr>
            <a:xfrm rot="-5400000" flipH="1">
              <a:off x="4200" y="1975"/>
              <a:ext cx="240" cy="240"/>
            </a:xfrm>
            <a:prstGeom prst="line">
              <a:avLst/>
            </a:prstGeom>
            <a:ln w="38100" cap="flat" cmpd="sng">
              <a:solidFill>
                <a:schemeClr val="tx1"/>
              </a:solidFill>
              <a:prstDash val="solid"/>
              <a:headEnd type="none" w="med" len="med"/>
              <a:tailEnd type="triangle" w="sm" len="lg"/>
            </a:ln>
          </p:spPr>
        </p:sp>
        <p:sp>
          <p:nvSpPr>
            <p:cNvPr id="29711" name="Line 74"/>
            <p:cNvSpPr/>
            <p:nvPr/>
          </p:nvSpPr>
          <p:spPr>
            <a:xfrm flipV="1">
              <a:off x="4200" y="1759"/>
              <a:ext cx="216" cy="211"/>
            </a:xfrm>
            <a:prstGeom prst="line">
              <a:avLst/>
            </a:prstGeom>
            <a:ln w="38100" cap="flat" cmpd="sng">
              <a:solidFill>
                <a:schemeClr val="tx1"/>
              </a:solidFill>
              <a:prstDash val="solid"/>
              <a:headEnd type="none" w="med" len="med"/>
              <a:tailEnd type="none" w="sm" len="lg"/>
            </a:ln>
          </p:spPr>
        </p:sp>
        <p:sp>
          <p:nvSpPr>
            <p:cNvPr id="29712" name="Line 75"/>
            <p:cNvSpPr/>
            <p:nvPr/>
          </p:nvSpPr>
          <p:spPr>
            <a:xfrm>
              <a:off x="3900" y="1975"/>
              <a:ext cx="300" cy="0"/>
            </a:xfrm>
            <a:prstGeom prst="line">
              <a:avLst/>
            </a:prstGeom>
            <a:ln w="38100" cap="flat" cmpd="sng">
              <a:solidFill>
                <a:schemeClr val="tx1"/>
              </a:solidFill>
              <a:prstDash val="solid"/>
              <a:headEnd type="none" w="med" len="med"/>
              <a:tailEnd type="none" w="sm" len="lg"/>
            </a:ln>
          </p:spPr>
        </p:sp>
        <p:sp>
          <p:nvSpPr>
            <p:cNvPr id="29713" name="Line 76"/>
            <p:cNvSpPr/>
            <p:nvPr/>
          </p:nvSpPr>
          <p:spPr>
            <a:xfrm>
              <a:off x="3900" y="1550"/>
              <a:ext cx="502" cy="0"/>
            </a:xfrm>
            <a:prstGeom prst="line">
              <a:avLst/>
            </a:prstGeom>
            <a:ln w="38100" cap="flat" cmpd="sng">
              <a:solidFill>
                <a:schemeClr val="tx1"/>
              </a:solidFill>
              <a:prstDash val="solid"/>
              <a:headEnd type="none" w="med" len="med"/>
              <a:tailEnd type="none" w="sm" len="lg"/>
            </a:ln>
          </p:spPr>
        </p:sp>
        <p:sp>
          <p:nvSpPr>
            <p:cNvPr id="29714" name="Line 77"/>
            <p:cNvSpPr/>
            <p:nvPr/>
          </p:nvSpPr>
          <p:spPr>
            <a:xfrm flipV="1">
              <a:off x="4402" y="1550"/>
              <a:ext cx="0" cy="233"/>
            </a:xfrm>
            <a:prstGeom prst="line">
              <a:avLst/>
            </a:prstGeom>
            <a:ln w="38100" cap="flat" cmpd="sng">
              <a:solidFill>
                <a:schemeClr val="tx1"/>
              </a:solidFill>
              <a:prstDash val="solid"/>
              <a:headEnd type="none" w="med" len="med"/>
              <a:tailEnd type="none" w="sm" len="lg"/>
            </a:ln>
          </p:spPr>
        </p:sp>
        <p:sp>
          <p:nvSpPr>
            <p:cNvPr id="29715" name="Line 78"/>
            <p:cNvSpPr/>
            <p:nvPr/>
          </p:nvSpPr>
          <p:spPr>
            <a:xfrm flipV="1">
              <a:off x="4402" y="1382"/>
              <a:ext cx="0" cy="209"/>
            </a:xfrm>
            <a:prstGeom prst="line">
              <a:avLst/>
            </a:prstGeom>
            <a:ln w="38100" cap="flat" cmpd="sng">
              <a:solidFill>
                <a:schemeClr val="tx1"/>
              </a:solidFill>
              <a:prstDash val="solid"/>
              <a:headEnd type="none" w="med" len="med"/>
              <a:tailEnd type="none" w="sm" len="lg"/>
            </a:ln>
          </p:spPr>
        </p:sp>
        <p:sp>
          <p:nvSpPr>
            <p:cNvPr id="29716" name="Rectangle 79"/>
            <p:cNvSpPr/>
            <p:nvPr/>
          </p:nvSpPr>
          <p:spPr>
            <a:xfrm>
              <a:off x="3852" y="2095"/>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17" name="Line 80"/>
            <p:cNvSpPr/>
            <p:nvPr/>
          </p:nvSpPr>
          <p:spPr>
            <a:xfrm>
              <a:off x="3912" y="1963"/>
              <a:ext cx="0" cy="132"/>
            </a:xfrm>
            <a:prstGeom prst="line">
              <a:avLst/>
            </a:prstGeom>
            <a:ln w="38100" cap="flat" cmpd="sng">
              <a:solidFill>
                <a:schemeClr val="tx1"/>
              </a:solidFill>
              <a:prstDash val="solid"/>
              <a:headEnd type="none" w="med" len="med"/>
              <a:tailEnd type="none" w="sm" len="lg"/>
            </a:ln>
          </p:spPr>
        </p:sp>
        <p:sp>
          <p:nvSpPr>
            <p:cNvPr id="29718" name="Line 81"/>
            <p:cNvSpPr/>
            <p:nvPr/>
          </p:nvSpPr>
          <p:spPr>
            <a:xfrm>
              <a:off x="3906" y="2509"/>
              <a:ext cx="0" cy="96"/>
            </a:xfrm>
            <a:prstGeom prst="line">
              <a:avLst/>
            </a:prstGeom>
            <a:ln w="38100" cap="flat" cmpd="sng">
              <a:solidFill>
                <a:schemeClr val="tx1"/>
              </a:solidFill>
              <a:prstDash val="solid"/>
              <a:headEnd type="none" w="med" len="med"/>
              <a:tailEnd type="none" w="sm" len="lg"/>
            </a:ln>
          </p:spPr>
        </p:sp>
        <p:sp>
          <p:nvSpPr>
            <p:cNvPr id="29719" name="Line 82"/>
            <p:cNvSpPr/>
            <p:nvPr/>
          </p:nvSpPr>
          <p:spPr>
            <a:xfrm>
              <a:off x="3786" y="2599"/>
              <a:ext cx="240" cy="0"/>
            </a:xfrm>
            <a:prstGeom prst="line">
              <a:avLst/>
            </a:prstGeom>
            <a:ln w="38100" cap="flat" cmpd="sng">
              <a:solidFill>
                <a:schemeClr val="tx1"/>
              </a:solidFill>
              <a:prstDash val="solid"/>
              <a:headEnd type="none" w="med" len="med"/>
              <a:tailEnd type="none" w="sm" len="lg"/>
            </a:ln>
          </p:spPr>
        </p:sp>
        <p:sp>
          <p:nvSpPr>
            <p:cNvPr id="29720" name="Line 83"/>
            <p:cNvSpPr/>
            <p:nvPr/>
          </p:nvSpPr>
          <p:spPr>
            <a:xfrm>
              <a:off x="4420" y="2203"/>
              <a:ext cx="0" cy="426"/>
            </a:xfrm>
            <a:prstGeom prst="line">
              <a:avLst/>
            </a:prstGeom>
            <a:ln w="38100" cap="flat" cmpd="sng">
              <a:solidFill>
                <a:schemeClr val="tx1"/>
              </a:solidFill>
              <a:prstDash val="solid"/>
              <a:headEnd type="none" w="med" len="med"/>
              <a:tailEnd type="none" w="sm" len="lg"/>
            </a:ln>
          </p:spPr>
        </p:sp>
        <p:sp>
          <p:nvSpPr>
            <p:cNvPr id="29721" name="Text Box 84"/>
            <p:cNvSpPr txBox="1"/>
            <p:nvPr/>
          </p:nvSpPr>
          <p:spPr>
            <a:xfrm>
              <a:off x="3804" y="1567"/>
              <a:ext cx="62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grpSp>
      <p:grpSp>
        <p:nvGrpSpPr>
          <p:cNvPr id="269397" name="Group 85"/>
          <p:cNvGrpSpPr/>
          <p:nvPr/>
        </p:nvGrpSpPr>
        <p:grpSpPr>
          <a:xfrm>
            <a:off x="5181600" y="2324100"/>
            <a:ext cx="3657600" cy="1695450"/>
            <a:chOff x="3264" y="1464"/>
            <a:chExt cx="2304" cy="1068"/>
          </a:xfrm>
        </p:grpSpPr>
        <p:sp>
          <p:nvSpPr>
            <p:cNvPr id="29704" name="Oval 86"/>
            <p:cNvSpPr/>
            <p:nvPr/>
          </p:nvSpPr>
          <p:spPr>
            <a:xfrm>
              <a:off x="3264" y="1500"/>
              <a:ext cx="1008" cy="1032"/>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29705" name="Oval 87"/>
            <p:cNvSpPr/>
            <p:nvPr/>
          </p:nvSpPr>
          <p:spPr>
            <a:xfrm>
              <a:off x="4236" y="1464"/>
              <a:ext cx="1332" cy="62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无</a:t>
              </a: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69316"/>
                                        </p:tgtEl>
                                        <p:attrNameLst>
                                          <p:attrName>style.visibility</p:attrName>
                                        </p:attrNameLst>
                                      </p:cBhvr>
                                      <p:to>
                                        <p:strVal val="visible"/>
                                      </p:to>
                                    </p:set>
                                    <p:animEffect transition="in" filter="blinds(vertical)">
                                      <p:cBhvr>
                                        <p:cTn id="7" dur="500"/>
                                        <p:tgtEl>
                                          <p:spTgt spid="26931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269397"/>
                                        </p:tgtEl>
                                        <p:attrNameLst>
                                          <p:attrName>style.visibility</p:attrName>
                                        </p:attrNameLst>
                                      </p:cBhvr>
                                      <p:to>
                                        <p:strVal val="visible"/>
                                      </p:to>
                                    </p:set>
                                    <p:anim calcmode="lin" valueType="num">
                                      <p:cBhvr>
                                        <p:cTn id="12" dur="500" fill="hold"/>
                                        <p:tgtEl>
                                          <p:spTgt spid="269397"/>
                                        </p:tgtEl>
                                        <p:attrNameLst>
                                          <p:attrName>ppt_x</p:attrName>
                                        </p:attrNameLst>
                                      </p:cBhvr>
                                      <p:tavLst>
                                        <p:tav tm="0">
                                          <p:val>
                                            <p:strVal val="#ppt_x-#ppt_w/2"/>
                                          </p:val>
                                        </p:tav>
                                        <p:tav tm="100000">
                                          <p:val>
                                            <p:strVal val="#ppt_x"/>
                                          </p:val>
                                        </p:tav>
                                      </p:tavLst>
                                    </p:anim>
                                    <p:anim calcmode="lin" valueType="num">
                                      <p:cBhvr>
                                        <p:cTn id="13" dur="500" fill="hold"/>
                                        <p:tgtEl>
                                          <p:spTgt spid="269397"/>
                                        </p:tgtEl>
                                        <p:attrNameLst>
                                          <p:attrName>ppt_y</p:attrName>
                                        </p:attrNameLst>
                                      </p:cBhvr>
                                      <p:tavLst>
                                        <p:tav tm="0">
                                          <p:val>
                                            <p:strVal val="#ppt_y"/>
                                          </p:val>
                                        </p:tav>
                                        <p:tav tm="100000">
                                          <p:val>
                                            <p:strVal val="#ppt_y"/>
                                          </p:val>
                                        </p:tav>
                                      </p:tavLst>
                                    </p:anim>
                                    <p:anim calcmode="lin" valueType="num">
                                      <p:cBhvr>
                                        <p:cTn id="14" dur="500" fill="hold"/>
                                        <p:tgtEl>
                                          <p:spTgt spid="269397"/>
                                        </p:tgtEl>
                                        <p:attrNameLst>
                                          <p:attrName>ppt_w</p:attrName>
                                        </p:attrNameLst>
                                      </p:cBhvr>
                                      <p:tavLst>
                                        <p:tav tm="0">
                                          <p:val>
                                            <p:fltVal val="0.000000"/>
                                          </p:val>
                                        </p:tav>
                                        <p:tav tm="100000">
                                          <p:val>
                                            <p:strVal val="#ppt_w"/>
                                          </p:val>
                                        </p:tav>
                                      </p:tavLst>
                                    </p:anim>
                                    <p:anim calcmode="lin" valueType="num">
                                      <p:cBhvr>
                                        <p:cTn id="15" dur="500" fill="hold"/>
                                        <p:tgtEl>
                                          <p:spTgt spid="269397"/>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1" presetClass="entr" presetSubtype="0" fill="hold" nodeType="clickEffect">
                                  <p:stCondLst>
                                    <p:cond delay="0"/>
                                  </p:stCondLst>
                                  <p:childTnLst>
                                    <p:set>
                                      <p:cBhvr>
                                        <p:cTn id="19" dur="500">
                                          <p:stCondLst>
                                            <p:cond delay="0"/>
                                          </p:stCondLst>
                                        </p:cTn>
                                        <p:tgtEl>
                                          <p:spTgt spid="2693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69376"/>
                                        </p:tgtEl>
                                        <p:attrNameLst>
                                          <p:attrName>style.visibility</p:attrName>
                                        </p:attrNameLst>
                                      </p:cBhvr>
                                      <p:to>
                                        <p:strVal val="visible"/>
                                      </p:to>
                                    </p:set>
                                    <p:animEffect transition="in" filter="wipe(up)">
                                      <p:cBhvr>
                                        <p:cTn id="24" dur="500"/>
                                        <p:tgtEl>
                                          <p:spTgt spid="269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722" name="Group 2"/>
          <p:cNvGrpSpPr/>
          <p:nvPr/>
        </p:nvGrpSpPr>
        <p:grpSpPr>
          <a:xfrm>
            <a:off x="654050" y="1277938"/>
            <a:ext cx="7613650" cy="4791075"/>
            <a:chOff x="412" y="805"/>
            <a:chExt cx="4796" cy="3018"/>
          </a:xfrm>
        </p:grpSpPr>
        <p:grpSp>
          <p:nvGrpSpPr>
            <p:cNvPr id="30733" name="Group 3"/>
            <p:cNvGrpSpPr/>
            <p:nvPr/>
          </p:nvGrpSpPr>
          <p:grpSpPr>
            <a:xfrm>
              <a:off x="1212" y="1573"/>
              <a:ext cx="1392" cy="612"/>
              <a:chOff x="984" y="1260"/>
              <a:chExt cx="1392" cy="612"/>
            </a:xfrm>
          </p:grpSpPr>
          <p:sp>
            <p:nvSpPr>
              <p:cNvPr id="30785" name="Line 4"/>
              <p:cNvSpPr/>
              <p:nvPr/>
            </p:nvSpPr>
            <p:spPr>
              <a:xfrm>
                <a:off x="1140" y="1632"/>
                <a:ext cx="600" cy="0"/>
              </a:xfrm>
              <a:prstGeom prst="line">
                <a:avLst/>
              </a:prstGeom>
              <a:ln w="57150" cap="flat" cmpd="sng">
                <a:solidFill>
                  <a:schemeClr val="tx1"/>
                </a:solidFill>
                <a:prstDash val="solid"/>
                <a:headEnd type="none" w="med" len="med"/>
                <a:tailEnd type="none" w="sm" len="lg"/>
              </a:ln>
            </p:spPr>
          </p:sp>
          <p:sp>
            <p:nvSpPr>
              <p:cNvPr id="30786" name="Line 5"/>
              <p:cNvSpPr/>
              <p:nvPr/>
            </p:nvSpPr>
            <p:spPr>
              <a:xfrm flipV="1">
                <a:off x="1524" y="1260"/>
                <a:ext cx="0" cy="372"/>
              </a:xfrm>
              <a:prstGeom prst="line">
                <a:avLst/>
              </a:prstGeom>
              <a:ln w="38100" cap="flat" cmpd="sng">
                <a:solidFill>
                  <a:schemeClr val="tx1"/>
                </a:solidFill>
                <a:prstDash val="solid"/>
                <a:headEnd type="none" w="med" len="med"/>
                <a:tailEnd type="none" w="sm" len="lg"/>
              </a:ln>
            </p:spPr>
          </p:sp>
          <p:sp>
            <p:nvSpPr>
              <p:cNvPr id="30787" name="Line 6"/>
              <p:cNvSpPr/>
              <p:nvPr/>
            </p:nvSpPr>
            <p:spPr>
              <a:xfrm flipH="1">
                <a:off x="1272" y="1632"/>
                <a:ext cx="240" cy="240"/>
              </a:xfrm>
              <a:prstGeom prst="line">
                <a:avLst/>
              </a:prstGeom>
              <a:ln w="38100" cap="flat" cmpd="sng">
                <a:solidFill>
                  <a:schemeClr val="tx1"/>
                </a:solidFill>
                <a:prstDash val="solid"/>
                <a:headEnd type="none" w="med" len="med"/>
                <a:tailEnd type="triangle" w="sm" len="lg"/>
              </a:ln>
            </p:spPr>
          </p:sp>
          <p:sp>
            <p:nvSpPr>
              <p:cNvPr id="30788" name="Line 7"/>
              <p:cNvSpPr/>
              <p:nvPr/>
            </p:nvSpPr>
            <p:spPr>
              <a:xfrm flipH="1">
                <a:off x="1128" y="1632"/>
                <a:ext cx="240" cy="240"/>
              </a:xfrm>
              <a:prstGeom prst="line">
                <a:avLst/>
              </a:prstGeom>
              <a:ln w="38100" cap="flat" cmpd="sng">
                <a:solidFill>
                  <a:schemeClr val="tx1"/>
                </a:solidFill>
                <a:prstDash val="solid"/>
                <a:headEnd type="none" w="med" len="med"/>
                <a:tailEnd type="triangle" w="sm" len="lg"/>
              </a:ln>
            </p:spPr>
          </p:sp>
          <p:sp>
            <p:nvSpPr>
              <p:cNvPr id="30789" name="Line 8"/>
              <p:cNvSpPr/>
              <p:nvPr/>
            </p:nvSpPr>
            <p:spPr>
              <a:xfrm flipH="1">
                <a:off x="984" y="1632"/>
                <a:ext cx="240" cy="240"/>
              </a:xfrm>
              <a:prstGeom prst="line">
                <a:avLst/>
              </a:prstGeom>
              <a:ln w="38100" cap="flat" cmpd="sng">
                <a:solidFill>
                  <a:schemeClr val="tx1"/>
                </a:solidFill>
                <a:prstDash val="solid"/>
                <a:headEnd type="none" w="med" len="med"/>
                <a:tailEnd type="triangle" w="sm" len="lg"/>
              </a:ln>
            </p:spPr>
          </p:sp>
          <p:sp>
            <p:nvSpPr>
              <p:cNvPr id="30790" name="Line 9"/>
              <p:cNvSpPr/>
              <p:nvPr/>
            </p:nvSpPr>
            <p:spPr>
              <a:xfrm>
                <a:off x="1524" y="1632"/>
                <a:ext cx="312" cy="223"/>
              </a:xfrm>
              <a:prstGeom prst="line">
                <a:avLst/>
              </a:prstGeom>
              <a:ln w="38100" cap="flat" cmpd="sng">
                <a:solidFill>
                  <a:schemeClr val="tx1"/>
                </a:solidFill>
                <a:prstDash val="solid"/>
                <a:headEnd type="none" w="med" len="med"/>
                <a:tailEnd type="none" w="sm" len="lg"/>
              </a:ln>
            </p:spPr>
          </p:sp>
          <p:sp>
            <p:nvSpPr>
              <p:cNvPr id="30791" name="Line 10"/>
              <p:cNvSpPr/>
              <p:nvPr/>
            </p:nvSpPr>
            <p:spPr>
              <a:xfrm>
                <a:off x="1812" y="1855"/>
                <a:ext cx="564" cy="0"/>
              </a:xfrm>
              <a:prstGeom prst="line">
                <a:avLst/>
              </a:prstGeom>
              <a:ln w="38100" cap="flat" cmpd="sng">
                <a:solidFill>
                  <a:schemeClr val="tx1"/>
                </a:solidFill>
                <a:prstDash val="solid"/>
                <a:headEnd type="none" w="med" len="med"/>
                <a:tailEnd type="none" w="sm" len="lg"/>
              </a:ln>
            </p:spPr>
          </p:sp>
        </p:grpSp>
        <p:grpSp>
          <p:nvGrpSpPr>
            <p:cNvPr id="30734" name="Group 11"/>
            <p:cNvGrpSpPr/>
            <p:nvPr/>
          </p:nvGrpSpPr>
          <p:grpSpPr>
            <a:xfrm>
              <a:off x="2604" y="1957"/>
              <a:ext cx="240" cy="456"/>
              <a:chOff x="2376" y="1644"/>
              <a:chExt cx="240" cy="456"/>
            </a:xfrm>
          </p:grpSpPr>
          <p:sp>
            <p:nvSpPr>
              <p:cNvPr id="30782" name="Line 12"/>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30783" name="Line 1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0784" name="Line 1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0735" name="Line 15"/>
            <p:cNvSpPr/>
            <p:nvPr/>
          </p:nvSpPr>
          <p:spPr>
            <a:xfrm flipV="1">
              <a:off x="2818" y="1585"/>
              <a:ext cx="0" cy="372"/>
            </a:xfrm>
            <a:prstGeom prst="line">
              <a:avLst/>
            </a:prstGeom>
            <a:ln w="38100" cap="flat" cmpd="sng">
              <a:solidFill>
                <a:schemeClr val="tx1"/>
              </a:solidFill>
              <a:prstDash val="solid"/>
              <a:headEnd type="none" w="med" len="med"/>
              <a:tailEnd type="none" w="sm" len="lg"/>
            </a:ln>
          </p:spPr>
        </p:sp>
        <p:sp>
          <p:nvSpPr>
            <p:cNvPr id="30736" name="Rectangle 16"/>
            <p:cNvSpPr/>
            <p:nvPr/>
          </p:nvSpPr>
          <p:spPr>
            <a:xfrm>
              <a:off x="2764" y="2983"/>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37" name="Rectangle 17"/>
            <p:cNvSpPr/>
            <p:nvPr/>
          </p:nvSpPr>
          <p:spPr>
            <a:xfrm>
              <a:off x="1692" y="1148"/>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38" name="Rectangle 18"/>
            <p:cNvSpPr/>
            <p:nvPr/>
          </p:nvSpPr>
          <p:spPr>
            <a:xfrm>
              <a:off x="2758" y="1165"/>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39" name="Line 19"/>
            <p:cNvSpPr/>
            <p:nvPr/>
          </p:nvSpPr>
          <p:spPr>
            <a:xfrm>
              <a:off x="1752" y="1141"/>
              <a:ext cx="0" cy="0"/>
            </a:xfrm>
            <a:prstGeom prst="line">
              <a:avLst/>
            </a:prstGeom>
            <a:ln w="38100" cap="flat" cmpd="sng">
              <a:solidFill>
                <a:schemeClr val="tx1"/>
              </a:solidFill>
              <a:prstDash val="solid"/>
              <a:headEnd type="none" w="med" len="med"/>
              <a:tailEnd type="none" w="sm" len="lg"/>
            </a:ln>
          </p:spPr>
        </p:sp>
        <p:sp>
          <p:nvSpPr>
            <p:cNvPr id="30740" name="Line 20"/>
            <p:cNvSpPr/>
            <p:nvPr/>
          </p:nvSpPr>
          <p:spPr>
            <a:xfrm flipV="1">
              <a:off x="1752" y="896"/>
              <a:ext cx="0" cy="245"/>
            </a:xfrm>
            <a:prstGeom prst="line">
              <a:avLst/>
            </a:prstGeom>
            <a:ln w="38100" cap="flat" cmpd="sng">
              <a:solidFill>
                <a:schemeClr val="tx1"/>
              </a:solidFill>
              <a:prstDash val="solid"/>
              <a:headEnd type="none" w="med" len="med"/>
              <a:tailEnd type="none" w="sm" len="lg"/>
            </a:ln>
          </p:spPr>
        </p:sp>
        <p:sp>
          <p:nvSpPr>
            <p:cNvPr id="30741" name="Line 21"/>
            <p:cNvSpPr/>
            <p:nvPr/>
          </p:nvSpPr>
          <p:spPr>
            <a:xfrm flipV="1">
              <a:off x="2818" y="896"/>
              <a:ext cx="0" cy="269"/>
            </a:xfrm>
            <a:prstGeom prst="line">
              <a:avLst/>
            </a:prstGeom>
            <a:ln w="38100" cap="flat" cmpd="sng">
              <a:solidFill>
                <a:schemeClr val="tx1"/>
              </a:solidFill>
              <a:prstDash val="solid"/>
              <a:headEnd type="none" w="med" len="med"/>
              <a:tailEnd type="none" w="sm" len="lg"/>
            </a:ln>
          </p:spPr>
        </p:sp>
        <p:sp>
          <p:nvSpPr>
            <p:cNvPr id="30742" name="Line 22"/>
            <p:cNvSpPr/>
            <p:nvPr/>
          </p:nvSpPr>
          <p:spPr>
            <a:xfrm>
              <a:off x="1752" y="896"/>
              <a:ext cx="0" cy="0"/>
            </a:xfrm>
            <a:prstGeom prst="line">
              <a:avLst/>
            </a:prstGeom>
            <a:ln w="38100" cap="flat" cmpd="sng">
              <a:solidFill>
                <a:schemeClr val="tx1"/>
              </a:solidFill>
              <a:prstDash val="solid"/>
              <a:headEnd type="none" w="med" len="med"/>
              <a:tailEnd type="none" w="sm" len="lg"/>
            </a:ln>
          </p:spPr>
        </p:sp>
        <p:sp>
          <p:nvSpPr>
            <p:cNvPr id="30743" name="Line 23"/>
            <p:cNvSpPr/>
            <p:nvPr/>
          </p:nvSpPr>
          <p:spPr>
            <a:xfrm>
              <a:off x="1746" y="902"/>
              <a:ext cx="1488" cy="0"/>
            </a:xfrm>
            <a:prstGeom prst="line">
              <a:avLst/>
            </a:prstGeom>
            <a:ln w="38100" cap="flat" cmpd="sng">
              <a:solidFill>
                <a:schemeClr val="tx1"/>
              </a:solidFill>
              <a:prstDash val="solid"/>
              <a:headEnd type="none" w="med" len="med"/>
              <a:tailEnd type="none" w="sm" len="lg"/>
            </a:ln>
          </p:spPr>
        </p:sp>
        <p:grpSp>
          <p:nvGrpSpPr>
            <p:cNvPr id="30744" name="Group 24"/>
            <p:cNvGrpSpPr/>
            <p:nvPr/>
          </p:nvGrpSpPr>
          <p:grpSpPr>
            <a:xfrm>
              <a:off x="3792" y="2569"/>
              <a:ext cx="240" cy="456"/>
              <a:chOff x="2376" y="1644"/>
              <a:chExt cx="240" cy="456"/>
            </a:xfrm>
          </p:grpSpPr>
          <p:sp>
            <p:nvSpPr>
              <p:cNvPr id="30779" name="Line 25"/>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0780" name="Line 26"/>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0781" name="Line 27"/>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0745" name="Line 28"/>
            <p:cNvSpPr/>
            <p:nvPr/>
          </p:nvSpPr>
          <p:spPr>
            <a:xfrm>
              <a:off x="2824" y="2395"/>
              <a:ext cx="0" cy="588"/>
            </a:xfrm>
            <a:prstGeom prst="line">
              <a:avLst/>
            </a:prstGeom>
            <a:ln w="38100" cap="flat" cmpd="sng">
              <a:solidFill>
                <a:schemeClr val="tx1"/>
              </a:solidFill>
              <a:prstDash val="solid"/>
              <a:headEnd type="none" w="med" len="med"/>
              <a:tailEnd type="none" w="sm" len="lg"/>
            </a:ln>
          </p:spPr>
        </p:sp>
        <p:sp>
          <p:nvSpPr>
            <p:cNvPr id="30746" name="Line 29"/>
            <p:cNvSpPr/>
            <p:nvPr/>
          </p:nvSpPr>
          <p:spPr>
            <a:xfrm flipH="1">
              <a:off x="2824" y="2786"/>
              <a:ext cx="962" cy="0"/>
            </a:xfrm>
            <a:prstGeom prst="line">
              <a:avLst/>
            </a:prstGeom>
            <a:ln w="38100" cap="flat" cmpd="sng">
              <a:solidFill>
                <a:schemeClr val="tx1"/>
              </a:solidFill>
              <a:prstDash val="solid"/>
              <a:headEnd type="none" w="med" len="med"/>
              <a:tailEnd type="none" w="sm" len="lg"/>
            </a:ln>
          </p:spPr>
        </p:sp>
        <p:sp>
          <p:nvSpPr>
            <p:cNvPr id="30747" name="Line 30"/>
            <p:cNvSpPr/>
            <p:nvPr/>
          </p:nvSpPr>
          <p:spPr>
            <a:xfrm>
              <a:off x="2824" y="3397"/>
              <a:ext cx="0" cy="282"/>
            </a:xfrm>
            <a:prstGeom prst="line">
              <a:avLst/>
            </a:prstGeom>
            <a:ln w="38100" cap="flat" cmpd="sng">
              <a:solidFill>
                <a:schemeClr val="tx1"/>
              </a:solidFill>
              <a:prstDash val="solid"/>
              <a:headEnd type="none" w="med" len="med"/>
              <a:tailEnd type="none" w="sm" len="lg"/>
            </a:ln>
          </p:spPr>
        </p:sp>
        <p:sp>
          <p:nvSpPr>
            <p:cNvPr id="30748" name="Line 31"/>
            <p:cNvSpPr/>
            <p:nvPr/>
          </p:nvSpPr>
          <p:spPr>
            <a:xfrm flipV="1">
              <a:off x="2826" y="3655"/>
              <a:ext cx="1186" cy="6"/>
            </a:xfrm>
            <a:prstGeom prst="line">
              <a:avLst/>
            </a:prstGeom>
            <a:ln w="38100" cap="flat" cmpd="sng">
              <a:solidFill>
                <a:schemeClr val="tx1"/>
              </a:solidFill>
              <a:prstDash val="solid"/>
              <a:headEnd type="none" w="med" len="med"/>
              <a:tailEnd type="none" w="sm" len="lg"/>
            </a:ln>
          </p:spPr>
        </p:sp>
        <p:sp>
          <p:nvSpPr>
            <p:cNvPr id="30749" name="Line 32"/>
            <p:cNvSpPr/>
            <p:nvPr/>
          </p:nvSpPr>
          <p:spPr>
            <a:xfrm>
              <a:off x="4012" y="3013"/>
              <a:ext cx="0" cy="810"/>
            </a:xfrm>
            <a:prstGeom prst="line">
              <a:avLst/>
            </a:prstGeom>
            <a:ln w="38100" cap="flat" cmpd="sng">
              <a:solidFill>
                <a:schemeClr val="tx1"/>
              </a:solidFill>
              <a:prstDash val="solid"/>
              <a:headEnd type="none" w="med" len="med"/>
              <a:tailEnd type="none" w="sm" len="lg"/>
            </a:ln>
          </p:spPr>
        </p:sp>
        <p:sp>
          <p:nvSpPr>
            <p:cNvPr id="30750" name="Line 33"/>
            <p:cNvSpPr/>
            <p:nvPr/>
          </p:nvSpPr>
          <p:spPr>
            <a:xfrm>
              <a:off x="3882" y="3817"/>
              <a:ext cx="258" cy="0"/>
            </a:xfrm>
            <a:prstGeom prst="line">
              <a:avLst/>
            </a:prstGeom>
            <a:ln w="38100" cap="flat" cmpd="sng">
              <a:solidFill>
                <a:schemeClr val="tx1"/>
              </a:solidFill>
              <a:prstDash val="solid"/>
              <a:headEnd type="none" w="med" len="med"/>
              <a:tailEnd type="none" w="sm" len="lg"/>
            </a:ln>
          </p:spPr>
        </p:sp>
        <p:sp>
          <p:nvSpPr>
            <p:cNvPr id="30751" name="Line 34"/>
            <p:cNvSpPr/>
            <p:nvPr/>
          </p:nvSpPr>
          <p:spPr>
            <a:xfrm>
              <a:off x="4012" y="2341"/>
              <a:ext cx="600" cy="0"/>
            </a:xfrm>
            <a:prstGeom prst="line">
              <a:avLst/>
            </a:prstGeom>
            <a:ln w="38100" cap="flat" cmpd="sng">
              <a:solidFill>
                <a:schemeClr val="tx1"/>
              </a:solidFill>
              <a:prstDash val="solid"/>
              <a:headEnd type="none" w="med" len="med"/>
              <a:tailEnd type="none" w="sm" len="lg"/>
            </a:ln>
          </p:spPr>
        </p:sp>
        <p:sp>
          <p:nvSpPr>
            <p:cNvPr id="30752" name="Line 35"/>
            <p:cNvSpPr/>
            <p:nvPr/>
          </p:nvSpPr>
          <p:spPr>
            <a:xfrm flipH="1" flipV="1">
              <a:off x="844" y="2155"/>
              <a:ext cx="404" cy="6"/>
            </a:xfrm>
            <a:prstGeom prst="line">
              <a:avLst/>
            </a:prstGeom>
            <a:ln w="38100" cap="flat" cmpd="sng">
              <a:solidFill>
                <a:schemeClr val="tx1"/>
              </a:solidFill>
              <a:prstDash val="solid"/>
              <a:headEnd type="none" w="med" len="med"/>
              <a:tailEnd type="none" w="sm" len="lg"/>
            </a:ln>
          </p:spPr>
        </p:sp>
        <p:sp>
          <p:nvSpPr>
            <p:cNvPr id="30753" name="Line 36"/>
            <p:cNvSpPr/>
            <p:nvPr/>
          </p:nvSpPr>
          <p:spPr>
            <a:xfrm>
              <a:off x="1368" y="2161"/>
              <a:ext cx="0" cy="228"/>
            </a:xfrm>
            <a:prstGeom prst="line">
              <a:avLst/>
            </a:prstGeom>
            <a:ln w="38100" cap="flat" cmpd="sng">
              <a:solidFill>
                <a:schemeClr val="tx1"/>
              </a:solidFill>
              <a:prstDash val="solid"/>
              <a:headEnd type="none" w="med" len="med"/>
              <a:tailEnd type="none" w="sm" len="lg"/>
            </a:ln>
          </p:spPr>
        </p:sp>
        <p:sp>
          <p:nvSpPr>
            <p:cNvPr id="30754" name="Line 37"/>
            <p:cNvSpPr/>
            <p:nvPr/>
          </p:nvSpPr>
          <p:spPr>
            <a:xfrm flipH="1">
              <a:off x="856" y="2377"/>
              <a:ext cx="512" cy="0"/>
            </a:xfrm>
            <a:prstGeom prst="line">
              <a:avLst/>
            </a:prstGeom>
            <a:ln w="38100" cap="flat" cmpd="sng">
              <a:solidFill>
                <a:schemeClr val="tx1"/>
              </a:solidFill>
              <a:prstDash val="solid"/>
              <a:headEnd type="none" w="med" len="med"/>
              <a:tailEnd type="none" w="sm" len="lg"/>
            </a:ln>
          </p:spPr>
        </p:sp>
        <p:sp>
          <p:nvSpPr>
            <p:cNvPr id="30755" name="Line 38"/>
            <p:cNvSpPr/>
            <p:nvPr/>
          </p:nvSpPr>
          <p:spPr>
            <a:xfrm flipH="1">
              <a:off x="1512" y="2173"/>
              <a:ext cx="0" cy="420"/>
            </a:xfrm>
            <a:prstGeom prst="line">
              <a:avLst/>
            </a:prstGeom>
            <a:ln w="38100" cap="flat" cmpd="sng">
              <a:solidFill>
                <a:schemeClr val="tx1"/>
              </a:solidFill>
              <a:prstDash val="solid"/>
              <a:headEnd type="none" w="med" len="med"/>
              <a:tailEnd type="none" w="sm" len="lg"/>
            </a:ln>
          </p:spPr>
        </p:sp>
        <p:sp>
          <p:nvSpPr>
            <p:cNvPr id="30756" name="Line 39"/>
            <p:cNvSpPr/>
            <p:nvPr/>
          </p:nvSpPr>
          <p:spPr>
            <a:xfrm flipH="1">
              <a:off x="868" y="2581"/>
              <a:ext cx="656" cy="0"/>
            </a:xfrm>
            <a:prstGeom prst="line">
              <a:avLst/>
            </a:prstGeom>
            <a:ln w="38100" cap="flat" cmpd="sng">
              <a:solidFill>
                <a:schemeClr val="tx1"/>
              </a:solidFill>
              <a:prstDash val="solid"/>
              <a:headEnd type="none" w="med" len="med"/>
              <a:tailEnd type="none" w="sm" len="lg"/>
            </a:ln>
          </p:spPr>
        </p:sp>
        <p:sp>
          <p:nvSpPr>
            <p:cNvPr id="30757" name="Oval 40"/>
            <p:cNvSpPr/>
            <p:nvPr/>
          </p:nvSpPr>
          <p:spPr>
            <a:xfrm>
              <a:off x="3228" y="841"/>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58" name="Oval 41"/>
            <p:cNvSpPr/>
            <p:nvPr/>
          </p:nvSpPr>
          <p:spPr>
            <a:xfrm>
              <a:off x="4608" y="2269"/>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59" name="Oval 42"/>
            <p:cNvSpPr/>
            <p:nvPr/>
          </p:nvSpPr>
          <p:spPr>
            <a:xfrm>
              <a:off x="724" y="2089"/>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60" name="Oval 43"/>
            <p:cNvSpPr/>
            <p:nvPr/>
          </p:nvSpPr>
          <p:spPr>
            <a:xfrm>
              <a:off x="736" y="2305"/>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61" name="Oval 44"/>
            <p:cNvSpPr/>
            <p:nvPr/>
          </p:nvSpPr>
          <p:spPr>
            <a:xfrm>
              <a:off x="742" y="2515"/>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62" name="Text Box 45"/>
            <p:cNvSpPr txBox="1"/>
            <p:nvPr/>
          </p:nvSpPr>
          <p:spPr>
            <a:xfrm>
              <a:off x="3336" y="805"/>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30763" name="Text Box 46"/>
            <p:cNvSpPr txBox="1"/>
            <p:nvPr/>
          </p:nvSpPr>
          <p:spPr>
            <a:xfrm>
              <a:off x="4740" y="2461"/>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30764" name="Text Box 47"/>
            <p:cNvSpPr txBox="1"/>
            <p:nvPr/>
          </p:nvSpPr>
          <p:spPr>
            <a:xfrm>
              <a:off x="2904" y="1165"/>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30765" name="Text Box 48"/>
            <p:cNvSpPr txBox="1"/>
            <p:nvPr/>
          </p:nvSpPr>
          <p:spPr>
            <a:xfrm>
              <a:off x="1824" y="949"/>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0766" name="Text Box 49"/>
            <p:cNvSpPr txBox="1"/>
            <p:nvPr/>
          </p:nvSpPr>
          <p:spPr>
            <a:xfrm>
              <a:off x="1824" y="1309"/>
              <a:ext cx="78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3k</a:t>
              </a:r>
              <a:endParaRPr lang="en-US" altLang="zh-CN" b="1" dirty="0">
                <a:latin typeface="Times New Roman" panose="02020603050405020304" pitchFamily="18" charset="0"/>
                <a:ea typeface="楷体_GB2312" pitchFamily="49" charset="-122"/>
              </a:endParaRPr>
            </a:p>
          </p:txBody>
        </p:sp>
        <p:sp>
          <p:nvSpPr>
            <p:cNvPr id="30767" name="Text Box 50"/>
            <p:cNvSpPr txBox="1"/>
            <p:nvPr/>
          </p:nvSpPr>
          <p:spPr>
            <a:xfrm>
              <a:off x="2796" y="2005"/>
              <a:ext cx="38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30768" name="Text Box 51"/>
            <p:cNvSpPr txBox="1"/>
            <p:nvPr/>
          </p:nvSpPr>
          <p:spPr>
            <a:xfrm>
              <a:off x="2952" y="3049"/>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30769" name="Text Box 52"/>
            <p:cNvSpPr txBox="1"/>
            <p:nvPr/>
          </p:nvSpPr>
          <p:spPr>
            <a:xfrm>
              <a:off x="1596" y="2161"/>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0770" name="Text Box 53"/>
            <p:cNvSpPr txBox="1"/>
            <p:nvPr/>
          </p:nvSpPr>
          <p:spPr>
            <a:xfrm>
              <a:off x="4056" y="2641"/>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30771" name="Text Box 54"/>
            <p:cNvSpPr txBox="1"/>
            <p:nvPr/>
          </p:nvSpPr>
          <p:spPr>
            <a:xfrm>
              <a:off x="1764" y="1621"/>
              <a:ext cx="50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0772" name="Text Box 55"/>
            <p:cNvSpPr txBox="1"/>
            <p:nvPr/>
          </p:nvSpPr>
          <p:spPr>
            <a:xfrm>
              <a:off x="2040" y="1802"/>
              <a:ext cx="63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c</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0773" name="Text Box 56"/>
            <p:cNvSpPr txBox="1"/>
            <p:nvPr/>
          </p:nvSpPr>
          <p:spPr>
            <a:xfrm>
              <a:off x="412" y="1946"/>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30774" name="Text Box 57"/>
            <p:cNvSpPr txBox="1"/>
            <p:nvPr/>
          </p:nvSpPr>
          <p:spPr>
            <a:xfrm>
              <a:off x="412" y="2198"/>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sp>
          <p:nvSpPr>
            <p:cNvPr id="30775" name="Text Box 58"/>
            <p:cNvSpPr txBox="1"/>
            <p:nvPr/>
          </p:nvSpPr>
          <p:spPr>
            <a:xfrm>
              <a:off x="412" y="2426"/>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C</a:t>
              </a:r>
              <a:endParaRPr lang="en-US" altLang="zh-CN" sz="2800" b="1" dirty="0">
                <a:latin typeface="Times New Roman" panose="02020603050405020304" pitchFamily="18" charset="0"/>
                <a:ea typeface="楷体_GB2312" pitchFamily="49" charset="-122"/>
              </a:endParaRPr>
            </a:p>
          </p:txBody>
        </p:sp>
        <p:grpSp>
          <p:nvGrpSpPr>
            <p:cNvPr id="30776" name="Group 59"/>
            <p:cNvGrpSpPr/>
            <p:nvPr/>
          </p:nvGrpSpPr>
          <p:grpSpPr>
            <a:xfrm>
              <a:off x="4014" y="2335"/>
              <a:ext cx="0" cy="253"/>
              <a:chOff x="4230" y="2538"/>
              <a:chExt cx="0" cy="253"/>
            </a:xfrm>
          </p:grpSpPr>
          <p:sp>
            <p:nvSpPr>
              <p:cNvPr id="30777" name="Line 60"/>
              <p:cNvSpPr/>
              <p:nvPr/>
            </p:nvSpPr>
            <p:spPr>
              <a:xfrm flipH="1">
                <a:off x="4230" y="2538"/>
                <a:ext cx="0" cy="199"/>
              </a:xfrm>
              <a:prstGeom prst="line">
                <a:avLst/>
              </a:prstGeom>
              <a:ln w="38100" cap="flat" cmpd="sng">
                <a:solidFill>
                  <a:schemeClr val="tx1"/>
                </a:solidFill>
                <a:prstDash val="solid"/>
                <a:headEnd type="none" w="med" len="med"/>
                <a:tailEnd type="none" w="sm" len="lg"/>
              </a:ln>
            </p:spPr>
          </p:sp>
          <p:sp>
            <p:nvSpPr>
              <p:cNvPr id="30778" name="Line 61"/>
              <p:cNvSpPr/>
              <p:nvPr/>
            </p:nvSpPr>
            <p:spPr>
              <a:xfrm>
                <a:off x="4230" y="2706"/>
                <a:ext cx="0" cy="85"/>
              </a:xfrm>
              <a:prstGeom prst="line">
                <a:avLst/>
              </a:prstGeom>
              <a:ln w="38100" cap="flat" cmpd="sng">
                <a:solidFill>
                  <a:schemeClr val="tx1"/>
                </a:solidFill>
                <a:prstDash val="solid"/>
                <a:headEnd type="none" w="med" len="med"/>
                <a:tailEnd type="none" w="sm" len="lg"/>
              </a:ln>
            </p:spPr>
          </p:sp>
        </p:grpSp>
      </p:grpSp>
      <p:sp>
        <p:nvSpPr>
          <p:cNvPr id="30723" name="Text Box 62"/>
          <p:cNvSpPr txBox="1"/>
          <p:nvPr/>
        </p:nvSpPr>
        <p:spPr>
          <a:xfrm>
            <a:off x="977900" y="457200"/>
            <a:ext cx="68135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宋体" panose="02010600030101010101" pitchFamily="2" charset="-122"/>
              </a:rPr>
              <a:t>应用时输出端要接一上拉负载电阻</a:t>
            </a:r>
            <a:r>
              <a:rPr lang="en-US" altLang="zh-CN" b="1" dirty="0">
                <a:latin typeface="宋体" panose="02010600030101010101" pitchFamily="2" charset="-122"/>
              </a:rPr>
              <a:t>R</a:t>
            </a:r>
            <a:r>
              <a:rPr lang="en-US" altLang="zh-CN" b="1" baseline="-25000" dirty="0">
                <a:latin typeface="宋体" panose="02010600030101010101" pitchFamily="2" charset="-122"/>
              </a:rPr>
              <a:t>L</a:t>
            </a:r>
            <a:endParaRPr lang="en-US" altLang="zh-CN" b="1" dirty="0">
              <a:latin typeface="宋体" panose="02010600030101010101" pitchFamily="2" charset="-122"/>
            </a:endParaRPr>
          </a:p>
        </p:txBody>
      </p:sp>
      <p:grpSp>
        <p:nvGrpSpPr>
          <p:cNvPr id="271423" name="Group 63"/>
          <p:cNvGrpSpPr/>
          <p:nvPr/>
        </p:nvGrpSpPr>
        <p:grpSpPr>
          <a:xfrm>
            <a:off x="6934200" y="1258888"/>
            <a:ext cx="1123950" cy="2455862"/>
            <a:chOff x="4368" y="793"/>
            <a:chExt cx="708" cy="1547"/>
          </a:xfrm>
        </p:grpSpPr>
        <p:grpSp>
          <p:nvGrpSpPr>
            <p:cNvPr id="30725" name="Group 64"/>
            <p:cNvGrpSpPr/>
            <p:nvPr/>
          </p:nvGrpSpPr>
          <p:grpSpPr>
            <a:xfrm>
              <a:off x="4488" y="1009"/>
              <a:ext cx="576" cy="1331"/>
              <a:chOff x="4488" y="1009"/>
              <a:chExt cx="576" cy="1331"/>
            </a:xfrm>
          </p:grpSpPr>
          <p:sp>
            <p:nvSpPr>
              <p:cNvPr id="30727" name="Line 65"/>
              <p:cNvSpPr/>
              <p:nvPr/>
            </p:nvSpPr>
            <p:spPr>
              <a:xfrm>
                <a:off x="4728" y="2328"/>
                <a:ext cx="252" cy="0"/>
              </a:xfrm>
              <a:prstGeom prst="line">
                <a:avLst/>
              </a:prstGeom>
              <a:ln w="38100" cap="flat" cmpd="sng">
                <a:solidFill>
                  <a:srgbClr val="FF0000"/>
                </a:solidFill>
                <a:prstDash val="solid"/>
                <a:headEnd type="none" w="med" len="med"/>
                <a:tailEnd type="none" w="sm" len="lg"/>
              </a:ln>
            </p:spPr>
          </p:sp>
          <p:sp>
            <p:nvSpPr>
              <p:cNvPr id="30728" name="Line 66"/>
              <p:cNvSpPr/>
              <p:nvPr/>
            </p:nvSpPr>
            <p:spPr>
              <a:xfrm flipV="1">
                <a:off x="4980" y="1884"/>
                <a:ext cx="0" cy="456"/>
              </a:xfrm>
              <a:prstGeom prst="line">
                <a:avLst/>
              </a:prstGeom>
              <a:ln w="38100" cap="flat" cmpd="sng">
                <a:solidFill>
                  <a:srgbClr val="FF0000"/>
                </a:solidFill>
                <a:prstDash val="solid"/>
                <a:headEnd type="none" w="med" len="med"/>
                <a:tailEnd type="none" w="sm" len="lg"/>
              </a:ln>
            </p:spPr>
          </p:sp>
          <p:sp>
            <p:nvSpPr>
              <p:cNvPr id="30729" name="Rectangle 67"/>
              <p:cNvSpPr/>
              <p:nvPr/>
            </p:nvSpPr>
            <p:spPr>
              <a:xfrm>
                <a:off x="4896" y="1392"/>
                <a:ext cx="168" cy="492"/>
              </a:xfrm>
              <a:prstGeom prst="rect">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30" name="Line 68"/>
              <p:cNvSpPr/>
              <p:nvPr/>
            </p:nvSpPr>
            <p:spPr>
              <a:xfrm flipV="1">
                <a:off x="4980" y="1128"/>
                <a:ext cx="0" cy="264"/>
              </a:xfrm>
              <a:prstGeom prst="line">
                <a:avLst/>
              </a:prstGeom>
              <a:ln w="38100" cap="flat" cmpd="sng">
                <a:solidFill>
                  <a:srgbClr val="FF0000"/>
                </a:solidFill>
                <a:prstDash val="solid"/>
                <a:headEnd type="none" w="med" len="med"/>
                <a:tailEnd type="none" w="sm" len="lg"/>
              </a:ln>
            </p:spPr>
          </p:sp>
          <p:sp>
            <p:nvSpPr>
              <p:cNvPr id="30731" name="Oval 69"/>
              <p:cNvSpPr/>
              <p:nvPr/>
            </p:nvSpPr>
            <p:spPr>
              <a:xfrm>
                <a:off x="4932" y="1009"/>
                <a:ext cx="96" cy="119"/>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0732" name="Text Box 70"/>
              <p:cNvSpPr txBox="1"/>
              <p:nvPr/>
            </p:nvSpPr>
            <p:spPr>
              <a:xfrm>
                <a:off x="4488" y="1464"/>
                <a:ext cx="57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solidFill>
                      <a:srgbClr val="FF0000"/>
                    </a:solidFill>
                    <a:latin typeface="Times New Roman" panose="02020603050405020304" pitchFamily="18" charset="0"/>
                    <a:ea typeface="楷体_GB2312" pitchFamily="49" charset="-122"/>
                  </a:rPr>
                  <a:t>R</a:t>
                </a:r>
                <a:r>
                  <a:rPr lang="en-US" altLang="zh-CN" b="1" baseline="-25000" dirty="0">
                    <a:solidFill>
                      <a:srgbClr val="FF0000"/>
                    </a:solidFill>
                    <a:latin typeface="Times New Roman" panose="02020603050405020304" pitchFamily="18" charset="0"/>
                    <a:ea typeface="楷体_GB2312" pitchFamily="49" charset="-122"/>
                  </a:rPr>
                  <a:t>L</a:t>
                </a:r>
                <a:endParaRPr lang="en-US" altLang="zh-CN" b="1" dirty="0">
                  <a:solidFill>
                    <a:srgbClr val="FF0000"/>
                  </a:solidFill>
                  <a:latin typeface="Times New Roman" panose="02020603050405020304" pitchFamily="18" charset="0"/>
                  <a:ea typeface="楷体_GB2312" pitchFamily="49" charset="-122"/>
                </a:endParaRPr>
              </a:p>
            </p:txBody>
          </p:sp>
        </p:grpSp>
        <p:sp>
          <p:nvSpPr>
            <p:cNvPr id="30726" name="Text Box 71"/>
            <p:cNvSpPr txBox="1"/>
            <p:nvPr/>
          </p:nvSpPr>
          <p:spPr>
            <a:xfrm>
              <a:off x="4368" y="793"/>
              <a:ext cx="70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solidFill>
                    <a:srgbClr val="FF0000"/>
                  </a:solidFill>
                  <a:latin typeface="Times New Roman" panose="02020603050405020304" pitchFamily="18" charset="0"/>
                  <a:ea typeface="楷体_GB2312" pitchFamily="49" charset="-122"/>
                </a:rPr>
                <a:t>U</a:t>
              </a:r>
              <a:r>
                <a:rPr lang="en-US" altLang="zh-CN" b="1" baseline="-25000" dirty="0">
                  <a:solidFill>
                    <a:srgbClr val="FF0000"/>
                  </a:solidFill>
                  <a:latin typeface="Times New Roman" panose="02020603050405020304" pitchFamily="18" charset="0"/>
                  <a:ea typeface="楷体_GB2312" pitchFamily="49" charset="-122"/>
                </a:rPr>
                <a:t>CC</a:t>
              </a:r>
              <a:endParaRPr lang="en-US" altLang="zh-CN" b="1" dirty="0">
                <a:solidFill>
                  <a:srgbClr val="FF0000"/>
                </a:solidFill>
                <a:latin typeface="Times New Roman" panose="02020603050405020304"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1423"/>
                                        </p:tgtEl>
                                        <p:attrNameLst>
                                          <p:attrName>style.visibility</p:attrName>
                                        </p:attrNameLst>
                                      </p:cBhvr>
                                      <p:to>
                                        <p:strVal val="visible"/>
                                      </p:to>
                                    </p:set>
                                    <p:animEffect transition="in" filter="wipe(down)">
                                      <p:cBhvr>
                                        <p:cTn id="7" dur="500"/>
                                        <p:tgtEl>
                                          <p:spTgt spid="27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481013" y="630238"/>
            <a:ext cx="7804150"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en-US" b="1" dirty="0">
                <a:latin typeface="宋体" panose="02010600030101010101" pitchFamily="2" charset="-122"/>
              </a:rPr>
              <a:t>1</a:t>
            </a:r>
            <a:r>
              <a:rPr lang="zh-CN" altLang="en-US" b="1" dirty="0">
                <a:latin typeface="宋体" panose="02010600030101010101" pitchFamily="2" charset="-122"/>
              </a:rPr>
              <a:t>）、</a:t>
            </a:r>
            <a:r>
              <a:rPr lang="en-US" altLang="zh-CN" b="1" dirty="0">
                <a:latin typeface="宋体" panose="02010600030101010101" pitchFamily="2" charset="-122"/>
              </a:rPr>
              <a:t>OC</a:t>
            </a:r>
            <a:r>
              <a:rPr lang="zh-CN" altLang="en-US" b="1" dirty="0">
                <a:latin typeface="宋体" panose="02010600030101010101" pitchFamily="2" charset="-122"/>
              </a:rPr>
              <a:t>门可以实现“线与”功能</a:t>
            </a:r>
            <a:endParaRPr lang="zh-CN" altLang="en-US" b="1" dirty="0">
              <a:latin typeface="宋体" panose="02010600030101010101" pitchFamily="2" charset="-122"/>
            </a:endParaRPr>
          </a:p>
        </p:txBody>
      </p:sp>
      <p:sp>
        <p:nvSpPr>
          <p:cNvPr id="31747" name="Text Box 39"/>
          <p:cNvSpPr txBox="1"/>
          <p:nvPr/>
        </p:nvSpPr>
        <p:spPr>
          <a:xfrm>
            <a:off x="5734050" y="2609850"/>
            <a:ext cx="1104900" cy="519113"/>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272426" name="Text Box 42"/>
          <p:cNvSpPr txBox="1"/>
          <p:nvPr/>
        </p:nvSpPr>
        <p:spPr>
          <a:xfrm>
            <a:off x="5143500" y="5859463"/>
            <a:ext cx="1962150" cy="617537"/>
          </a:xfrm>
          <a:prstGeom prst="rect">
            <a:avLst/>
          </a:prstGeom>
          <a:noFill/>
          <a:ln w="38100" cap="flat" cmpd="sng">
            <a:solidFill>
              <a:srgbClr val="FF0000"/>
            </a:solidFill>
            <a:prstDash val="solid"/>
            <a:miter/>
            <a:headEnd type="none" w="med" len="med"/>
            <a:tailEnd type="none" w="sm" len="lg"/>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solidFill>
                  <a:srgbClr val="FF0000"/>
                </a:solidFill>
                <a:latin typeface="Times New Roman" panose="02020603050405020304" pitchFamily="18" charset="0"/>
                <a:ea typeface="楷体_GB2312" pitchFamily="49" charset="-122"/>
              </a:rPr>
              <a:t>F=F</a:t>
            </a:r>
            <a:r>
              <a:rPr lang="en-US" altLang="zh-CN" b="1" baseline="-25000" dirty="0">
                <a:solidFill>
                  <a:srgbClr val="FF0000"/>
                </a:solidFill>
                <a:latin typeface="Times New Roman" panose="02020603050405020304" pitchFamily="18" charset="0"/>
                <a:ea typeface="楷体_GB2312" pitchFamily="49" charset="-122"/>
              </a:rPr>
              <a:t>1</a:t>
            </a:r>
            <a:r>
              <a:rPr lang="en-US" altLang="zh-CN" b="1" dirty="0">
                <a:solidFill>
                  <a:srgbClr val="FF0000"/>
                </a:solidFill>
                <a:latin typeface="Times New Roman" panose="02020603050405020304" pitchFamily="18" charset="0"/>
                <a:ea typeface="楷体_GB2312" pitchFamily="49" charset="-122"/>
              </a:rPr>
              <a:t>F</a:t>
            </a:r>
            <a:r>
              <a:rPr lang="en-US" altLang="zh-CN" b="1" baseline="-25000" dirty="0">
                <a:solidFill>
                  <a:srgbClr val="FF0000"/>
                </a:solidFill>
                <a:latin typeface="Times New Roman" panose="02020603050405020304" pitchFamily="18" charset="0"/>
                <a:ea typeface="楷体_GB2312" pitchFamily="49" charset="-122"/>
              </a:rPr>
              <a:t>2</a:t>
            </a:r>
            <a:r>
              <a:rPr lang="en-US" altLang="zh-CN" b="1" dirty="0">
                <a:solidFill>
                  <a:srgbClr val="FF0000"/>
                </a:solidFill>
                <a:latin typeface="Times New Roman" panose="02020603050405020304" pitchFamily="18" charset="0"/>
                <a:ea typeface="楷体_GB2312" pitchFamily="49" charset="-122"/>
              </a:rPr>
              <a:t>F</a:t>
            </a:r>
            <a:r>
              <a:rPr lang="en-US" altLang="zh-CN" b="1" baseline="-25000" dirty="0">
                <a:solidFill>
                  <a:srgbClr val="FF0000"/>
                </a:solidFill>
                <a:latin typeface="Times New Roman" panose="02020603050405020304" pitchFamily="18" charset="0"/>
                <a:ea typeface="楷体_GB2312" pitchFamily="49" charset="-122"/>
              </a:rPr>
              <a:t>3</a:t>
            </a:r>
            <a:endParaRPr lang="en-US" altLang="zh-CN" b="1" dirty="0">
              <a:solidFill>
                <a:srgbClr val="FF0000"/>
              </a:solidFill>
              <a:latin typeface="Times New Roman" panose="02020603050405020304" pitchFamily="18" charset="0"/>
              <a:ea typeface="楷体_GB2312" pitchFamily="49" charset="-122"/>
            </a:endParaRPr>
          </a:p>
        </p:txBody>
      </p:sp>
      <p:grpSp>
        <p:nvGrpSpPr>
          <p:cNvPr id="272428" name="Group 44"/>
          <p:cNvGrpSpPr/>
          <p:nvPr/>
        </p:nvGrpSpPr>
        <p:grpSpPr>
          <a:xfrm>
            <a:off x="5238750" y="3467100"/>
            <a:ext cx="1847850" cy="647700"/>
            <a:chOff x="2772" y="2196"/>
            <a:chExt cx="1164" cy="408"/>
          </a:xfrm>
        </p:grpSpPr>
        <p:sp>
          <p:nvSpPr>
            <p:cNvPr id="31837" name="Line 45"/>
            <p:cNvSpPr/>
            <p:nvPr/>
          </p:nvSpPr>
          <p:spPr>
            <a:xfrm>
              <a:off x="2832" y="2604"/>
              <a:ext cx="828" cy="0"/>
            </a:xfrm>
            <a:prstGeom prst="line">
              <a:avLst/>
            </a:prstGeom>
            <a:ln w="38100" cap="flat" cmpd="sng">
              <a:solidFill>
                <a:srgbClr val="FF0000"/>
              </a:solidFill>
              <a:prstDash val="solid"/>
              <a:headEnd type="none" w="med" len="med"/>
              <a:tailEnd type="triangle" w="sm" len="lg"/>
            </a:ln>
          </p:spPr>
        </p:sp>
        <p:sp>
          <p:nvSpPr>
            <p:cNvPr id="31838" name="Text Box 46"/>
            <p:cNvSpPr txBox="1"/>
            <p:nvPr/>
          </p:nvSpPr>
          <p:spPr>
            <a:xfrm>
              <a:off x="2772" y="2196"/>
              <a:ext cx="1164"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solidFill>
                    <a:srgbClr val="FF0000"/>
                  </a:solidFill>
                  <a:latin typeface="Times New Roman" panose="02020603050405020304" pitchFamily="18" charset="0"/>
                  <a:ea typeface="楷体_GB2312" pitchFamily="49" charset="-122"/>
                </a:rPr>
                <a:t>输出级</a:t>
              </a:r>
              <a:endParaRPr lang="zh-CN" altLang="en-US" b="1" dirty="0">
                <a:solidFill>
                  <a:srgbClr val="FF0000"/>
                </a:solidFill>
                <a:latin typeface="Times New Roman" panose="02020603050405020304" pitchFamily="18" charset="0"/>
                <a:ea typeface="楷体_GB2312" pitchFamily="49" charset="-122"/>
              </a:endParaRPr>
            </a:p>
          </p:txBody>
        </p:sp>
      </p:grpSp>
      <p:sp>
        <p:nvSpPr>
          <p:cNvPr id="31750" name="Text Box 84"/>
          <p:cNvSpPr txBox="1"/>
          <p:nvPr/>
        </p:nvSpPr>
        <p:spPr>
          <a:xfrm>
            <a:off x="-38100" y="1898650"/>
            <a:ext cx="2767013" cy="2227263"/>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楷体_GB2312" pitchFamily="49" charset="-122"/>
              </a:rPr>
              <a:t>N</a:t>
            </a:r>
            <a:r>
              <a:rPr lang="zh-CN" altLang="en-US" sz="2800" b="1" dirty="0">
                <a:latin typeface="Times New Roman" panose="02020603050405020304" pitchFamily="18" charset="0"/>
                <a:ea typeface="楷体_GB2312" pitchFamily="49" charset="-122"/>
              </a:rPr>
              <a:t>个</a:t>
            </a:r>
            <a:r>
              <a:rPr lang="en-US" altLang="zh-CN" sz="2800" b="1" dirty="0">
                <a:latin typeface="Times New Roman" panose="02020603050405020304" pitchFamily="18" charset="0"/>
                <a:ea typeface="楷体_GB2312" pitchFamily="49" charset="-122"/>
              </a:rPr>
              <a:t>oc</a:t>
            </a:r>
            <a:r>
              <a:rPr lang="zh-CN" altLang="en-US" sz="2800" b="1" dirty="0">
                <a:latin typeface="Times New Roman" panose="02020603050405020304" pitchFamily="18" charset="0"/>
                <a:ea typeface="楷体_GB2312" pitchFamily="49" charset="-122"/>
              </a:rPr>
              <a:t>门的输出</a:t>
            </a:r>
            <a:endParaRPr lang="zh-CN" altLang="en-US" sz="2800" b="1" dirty="0">
              <a:latin typeface="Times New Roman" panose="02020603050405020304" pitchFamily="18" charset="0"/>
              <a:ea typeface="楷体_GB2312" pitchFamily="49" charset="-122"/>
            </a:endParaRPr>
          </a:p>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端直接并联后可</a:t>
            </a:r>
            <a:endParaRPr lang="zh-CN" altLang="en-US" sz="2800" b="1" dirty="0">
              <a:latin typeface="Times New Roman" panose="02020603050405020304" pitchFamily="18" charset="0"/>
              <a:ea typeface="楷体_GB2312" pitchFamily="49" charset="-122"/>
            </a:endParaRPr>
          </a:p>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共用一个集电极</a:t>
            </a:r>
            <a:endParaRPr lang="zh-CN" altLang="en-US" sz="2800" b="1" dirty="0">
              <a:latin typeface="Times New Roman" panose="02020603050405020304" pitchFamily="18" charset="0"/>
              <a:ea typeface="楷体_GB2312" pitchFamily="49" charset="-122"/>
            </a:endParaRPr>
          </a:p>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负载电阻         和</a:t>
            </a:r>
            <a:endParaRPr lang="zh-CN" altLang="en-US" sz="2800" b="1" dirty="0">
              <a:latin typeface="Times New Roman" panose="02020603050405020304" pitchFamily="18" charset="0"/>
              <a:ea typeface="楷体_GB2312" pitchFamily="49" charset="-122"/>
            </a:endParaRPr>
          </a:p>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电源</a:t>
            </a:r>
            <a:r>
              <a:rPr lang="zh-CN" altLang="en-US" sz="2800" b="1" dirty="0">
                <a:solidFill>
                  <a:srgbClr val="0099FF"/>
                </a:solidFill>
                <a:latin typeface="Times New Roman" panose="02020603050405020304" pitchFamily="18" charset="0"/>
                <a:ea typeface="楷体_GB2312" pitchFamily="49" charset="-122"/>
              </a:rPr>
              <a:t>                    </a:t>
            </a:r>
            <a:endParaRPr lang="zh-CN" altLang="en-US" sz="2800" b="1" dirty="0">
              <a:solidFill>
                <a:srgbClr val="0099FF"/>
              </a:solidFill>
              <a:latin typeface="Times New Roman" panose="02020603050405020304" pitchFamily="18" charset="0"/>
              <a:ea typeface="楷体_GB2312" pitchFamily="49" charset="-122"/>
            </a:endParaRPr>
          </a:p>
        </p:txBody>
      </p:sp>
      <p:graphicFrame>
        <p:nvGraphicFramePr>
          <p:cNvPr id="31751" name="Object 85"/>
          <p:cNvGraphicFramePr>
            <a:graphicFrameLocks noChangeAspect="1"/>
          </p:cNvGraphicFramePr>
          <p:nvPr/>
        </p:nvGraphicFramePr>
        <p:xfrm>
          <a:off x="947579" y="3683318"/>
          <a:ext cx="481330" cy="377190"/>
        </p:xfrm>
        <a:graphic>
          <a:graphicData uri="http://schemas.openxmlformats.org/presentationml/2006/ole">
            <mc:AlternateContent xmlns:mc="http://schemas.openxmlformats.org/markup-compatibility/2006">
              <mc:Choice xmlns:v="urn:schemas-microsoft-com:vml" Requires="v">
                <p:oleObj spid="_x0000_s3104" name="" r:id="rId1" imgW="254000" imgH="177165" progId="Equation.3">
                  <p:embed/>
                </p:oleObj>
              </mc:Choice>
              <mc:Fallback>
                <p:oleObj name="" r:id="rId1" imgW="254000" imgH="177165" progId="Equation.3">
                  <p:embed/>
                  <p:pic>
                    <p:nvPicPr>
                      <p:cNvPr id="0" name="图片 3103"/>
                      <p:cNvPicPr/>
                      <p:nvPr/>
                    </p:nvPicPr>
                    <p:blipFill>
                      <a:blip r:embed="rId2">
                        <a:clrChange>
                          <a:clrFrom>
                            <a:srgbClr val="000000"/>
                          </a:clrFrom>
                          <a:clrTo>
                            <a:srgbClr val="000000"/>
                          </a:clrTo>
                        </a:clrChange>
                      </a:blip>
                      <a:stretch>
                        <a:fillRect/>
                      </a:stretch>
                    </p:blipFill>
                    <p:spPr>
                      <a:xfrm>
                        <a:off x="947579" y="3683318"/>
                        <a:ext cx="481330" cy="377190"/>
                      </a:xfrm>
                      <a:prstGeom prst="rect">
                        <a:avLst/>
                      </a:prstGeom>
                      <a:noFill/>
                      <a:ln w="38100">
                        <a:noFill/>
                        <a:miter/>
                      </a:ln>
                    </p:spPr>
                  </p:pic>
                </p:oleObj>
              </mc:Fallback>
            </mc:AlternateContent>
          </a:graphicData>
        </a:graphic>
      </p:graphicFrame>
      <p:grpSp>
        <p:nvGrpSpPr>
          <p:cNvPr id="31752" name="Group 99"/>
          <p:cNvGrpSpPr/>
          <p:nvPr/>
        </p:nvGrpSpPr>
        <p:grpSpPr>
          <a:xfrm>
            <a:off x="1704975" y="1106488"/>
            <a:ext cx="3952875" cy="5468937"/>
            <a:chOff x="1074" y="697"/>
            <a:chExt cx="2490" cy="3445"/>
          </a:xfrm>
        </p:grpSpPr>
        <p:sp>
          <p:nvSpPr>
            <p:cNvPr id="31795" name="Rectangle 5"/>
            <p:cNvSpPr/>
            <p:nvPr/>
          </p:nvSpPr>
          <p:spPr>
            <a:xfrm>
              <a:off x="2088" y="3337"/>
              <a:ext cx="504" cy="80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796" name="Oval 6"/>
            <p:cNvSpPr/>
            <p:nvPr/>
          </p:nvSpPr>
          <p:spPr>
            <a:xfrm>
              <a:off x="2604" y="3685"/>
              <a:ext cx="96" cy="108"/>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797" name="Text Box 7"/>
            <p:cNvSpPr txBox="1"/>
            <p:nvPr/>
          </p:nvSpPr>
          <p:spPr>
            <a:xfrm>
              <a:off x="2088" y="3313"/>
              <a:ext cx="36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&amp;</a:t>
              </a:r>
              <a:endParaRPr lang="en-US" altLang="zh-CN" b="1" dirty="0">
                <a:latin typeface="Times New Roman" panose="02020603050405020304" pitchFamily="18" charset="0"/>
                <a:ea typeface="楷体_GB2312" pitchFamily="49" charset="-122"/>
              </a:endParaRPr>
            </a:p>
          </p:txBody>
        </p:sp>
        <p:sp>
          <p:nvSpPr>
            <p:cNvPr id="31798" name="Line 8"/>
            <p:cNvSpPr/>
            <p:nvPr/>
          </p:nvSpPr>
          <p:spPr>
            <a:xfrm>
              <a:off x="1896" y="3481"/>
              <a:ext cx="192" cy="0"/>
            </a:xfrm>
            <a:prstGeom prst="line">
              <a:avLst/>
            </a:prstGeom>
            <a:ln w="38100" cap="flat" cmpd="sng">
              <a:solidFill>
                <a:schemeClr val="tx1"/>
              </a:solidFill>
              <a:prstDash val="solid"/>
              <a:headEnd type="none" w="med" len="med"/>
              <a:tailEnd type="none" w="sm" len="lg"/>
            </a:ln>
          </p:spPr>
        </p:sp>
        <p:sp>
          <p:nvSpPr>
            <p:cNvPr id="31799" name="Line 9"/>
            <p:cNvSpPr/>
            <p:nvPr/>
          </p:nvSpPr>
          <p:spPr>
            <a:xfrm>
              <a:off x="1896" y="3745"/>
              <a:ext cx="192" cy="0"/>
            </a:xfrm>
            <a:prstGeom prst="line">
              <a:avLst/>
            </a:prstGeom>
            <a:ln w="38100" cap="flat" cmpd="sng">
              <a:solidFill>
                <a:schemeClr val="tx1"/>
              </a:solidFill>
              <a:prstDash val="solid"/>
              <a:headEnd type="none" w="med" len="med"/>
              <a:tailEnd type="none" w="sm" len="lg"/>
            </a:ln>
          </p:spPr>
        </p:sp>
        <p:sp>
          <p:nvSpPr>
            <p:cNvPr id="31800" name="Line 10"/>
            <p:cNvSpPr/>
            <p:nvPr/>
          </p:nvSpPr>
          <p:spPr>
            <a:xfrm>
              <a:off x="1896" y="3973"/>
              <a:ext cx="192" cy="0"/>
            </a:xfrm>
            <a:prstGeom prst="line">
              <a:avLst/>
            </a:prstGeom>
            <a:ln w="38100" cap="flat" cmpd="sng">
              <a:solidFill>
                <a:schemeClr val="tx1"/>
              </a:solidFill>
              <a:prstDash val="solid"/>
              <a:headEnd type="none" w="med" len="med"/>
              <a:tailEnd type="none" w="sm" len="lg"/>
            </a:ln>
          </p:spPr>
        </p:sp>
        <p:sp>
          <p:nvSpPr>
            <p:cNvPr id="31801" name="Line 11"/>
            <p:cNvSpPr/>
            <p:nvPr/>
          </p:nvSpPr>
          <p:spPr>
            <a:xfrm>
              <a:off x="2688" y="3733"/>
              <a:ext cx="432" cy="0"/>
            </a:xfrm>
            <a:prstGeom prst="line">
              <a:avLst/>
            </a:prstGeom>
            <a:ln w="38100" cap="flat" cmpd="sng">
              <a:solidFill>
                <a:schemeClr val="tx1"/>
              </a:solidFill>
              <a:prstDash val="solid"/>
              <a:headEnd type="none" w="med" len="med"/>
              <a:tailEnd type="none" w="sm" len="lg"/>
            </a:ln>
          </p:spPr>
        </p:sp>
        <p:sp>
          <p:nvSpPr>
            <p:cNvPr id="31802" name="Rectangle 14"/>
            <p:cNvSpPr/>
            <p:nvPr/>
          </p:nvSpPr>
          <p:spPr>
            <a:xfrm>
              <a:off x="2088" y="2377"/>
              <a:ext cx="504" cy="80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03" name="Oval 15"/>
            <p:cNvSpPr/>
            <p:nvPr/>
          </p:nvSpPr>
          <p:spPr>
            <a:xfrm>
              <a:off x="2604" y="2725"/>
              <a:ext cx="96" cy="108"/>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04" name="Text Box 16"/>
            <p:cNvSpPr txBox="1"/>
            <p:nvPr/>
          </p:nvSpPr>
          <p:spPr>
            <a:xfrm>
              <a:off x="2088" y="2353"/>
              <a:ext cx="36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&amp;</a:t>
              </a:r>
              <a:endParaRPr lang="en-US" altLang="zh-CN" b="1" dirty="0">
                <a:latin typeface="Times New Roman" panose="02020603050405020304" pitchFamily="18" charset="0"/>
                <a:ea typeface="楷体_GB2312" pitchFamily="49" charset="-122"/>
              </a:endParaRPr>
            </a:p>
          </p:txBody>
        </p:sp>
        <p:sp>
          <p:nvSpPr>
            <p:cNvPr id="31805" name="Line 17"/>
            <p:cNvSpPr/>
            <p:nvPr/>
          </p:nvSpPr>
          <p:spPr>
            <a:xfrm>
              <a:off x="1896" y="2521"/>
              <a:ext cx="192" cy="0"/>
            </a:xfrm>
            <a:prstGeom prst="line">
              <a:avLst/>
            </a:prstGeom>
            <a:ln w="38100" cap="flat" cmpd="sng">
              <a:solidFill>
                <a:schemeClr val="tx1"/>
              </a:solidFill>
              <a:prstDash val="solid"/>
              <a:headEnd type="none" w="med" len="med"/>
              <a:tailEnd type="none" w="sm" len="lg"/>
            </a:ln>
          </p:spPr>
        </p:sp>
        <p:sp>
          <p:nvSpPr>
            <p:cNvPr id="31806" name="Line 18"/>
            <p:cNvSpPr/>
            <p:nvPr/>
          </p:nvSpPr>
          <p:spPr>
            <a:xfrm>
              <a:off x="1896" y="2785"/>
              <a:ext cx="192" cy="0"/>
            </a:xfrm>
            <a:prstGeom prst="line">
              <a:avLst/>
            </a:prstGeom>
            <a:ln w="38100" cap="flat" cmpd="sng">
              <a:solidFill>
                <a:schemeClr val="tx1"/>
              </a:solidFill>
              <a:prstDash val="solid"/>
              <a:headEnd type="none" w="med" len="med"/>
              <a:tailEnd type="none" w="sm" len="lg"/>
            </a:ln>
          </p:spPr>
        </p:sp>
        <p:sp>
          <p:nvSpPr>
            <p:cNvPr id="31807" name="Line 19"/>
            <p:cNvSpPr/>
            <p:nvPr/>
          </p:nvSpPr>
          <p:spPr>
            <a:xfrm>
              <a:off x="1896" y="3013"/>
              <a:ext cx="192" cy="0"/>
            </a:xfrm>
            <a:prstGeom prst="line">
              <a:avLst/>
            </a:prstGeom>
            <a:ln w="38100" cap="flat" cmpd="sng">
              <a:solidFill>
                <a:schemeClr val="tx1"/>
              </a:solidFill>
              <a:prstDash val="solid"/>
              <a:headEnd type="none" w="med" len="med"/>
              <a:tailEnd type="none" w="sm" len="lg"/>
            </a:ln>
          </p:spPr>
        </p:sp>
        <p:sp>
          <p:nvSpPr>
            <p:cNvPr id="31808" name="Line 20"/>
            <p:cNvSpPr/>
            <p:nvPr/>
          </p:nvSpPr>
          <p:spPr>
            <a:xfrm>
              <a:off x="2688" y="2773"/>
              <a:ext cx="432" cy="0"/>
            </a:xfrm>
            <a:prstGeom prst="line">
              <a:avLst/>
            </a:prstGeom>
            <a:ln w="38100" cap="flat" cmpd="sng">
              <a:solidFill>
                <a:schemeClr val="tx1"/>
              </a:solidFill>
              <a:prstDash val="solid"/>
              <a:headEnd type="none" w="med" len="med"/>
              <a:tailEnd type="none" w="sm" len="lg"/>
            </a:ln>
          </p:spPr>
        </p:sp>
        <p:sp>
          <p:nvSpPr>
            <p:cNvPr id="31809" name="Rectangle 23"/>
            <p:cNvSpPr/>
            <p:nvPr/>
          </p:nvSpPr>
          <p:spPr>
            <a:xfrm>
              <a:off x="2087" y="1409"/>
              <a:ext cx="504" cy="80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10" name="Oval 24"/>
            <p:cNvSpPr/>
            <p:nvPr/>
          </p:nvSpPr>
          <p:spPr>
            <a:xfrm>
              <a:off x="2603" y="1757"/>
              <a:ext cx="96" cy="108"/>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11" name="Text Box 25"/>
            <p:cNvSpPr txBox="1"/>
            <p:nvPr/>
          </p:nvSpPr>
          <p:spPr>
            <a:xfrm>
              <a:off x="2087" y="1385"/>
              <a:ext cx="36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&amp;</a:t>
              </a:r>
              <a:endParaRPr lang="en-US" altLang="zh-CN" b="1" dirty="0">
                <a:latin typeface="Times New Roman" panose="02020603050405020304" pitchFamily="18" charset="0"/>
                <a:ea typeface="楷体_GB2312" pitchFamily="49" charset="-122"/>
              </a:endParaRPr>
            </a:p>
          </p:txBody>
        </p:sp>
        <p:sp>
          <p:nvSpPr>
            <p:cNvPr id="31812" name="Line 26"/>
            <p:cNvSpPr/>
            <p:nvPr/>
          </p:nvSpPr>
          <p:spPr>
            <a:xfrm>
              <a:off x="1895" y="1553"/>
              <a:ext cx="192" cy="0"/>
            </a:xfrm>
            <a:prstGeom prst="line">
              <a:avLst/>
            </a:prstGeom>
            <a:ln w="38100" cap="flat" cmpd="sng">
              <a:solidFill>
                <a:schemeClr val="tx1"/>
              </a:solidFill>
              <a:prstDash val="solid"/>
              <a:headEnd type="none" w="med" len="med"/>
              <a:tailEnd type="none" w="sm" len="lg"/>
            </a:ln>
          </p:spPr>
        </p:sp>
        <p:sp>
          <p:nvSpPr>
            <p:cNvPr id="31813" name="Line 27"/>
            <p:cNvSpPr/>
            <p:nvPr/>
          </p:nvSpPr>
          <p:spPr>
            <a:xfrm>
              <a:off x="1895" y="1817"/>
              <a:ext cx="192" cy="0"/>
            </a:xfrm>
            <a:prstGeom prst="line">
              <a:avLst/>
            </a:prstGeom>
            <a:ln w="38100" cap="flat" cmpd="sng">
              <a:solidFill>
                <a:schemeClr val="tx1"/>
              </a:solidFill>
              <a:prstDash val="solid"/>
              <a:headEnd type="none" w="med" len="med"/>
              <a:tailEnd type="none" w="sm" len="lg"/>
            </a:ln>
          </p:spPr>
        </p:sp>
        <p:sp>
          <p:nvSpPr>
            <p:cNvPr id="31814" name="Line 28"/>
            <p:cNvSpPr/>
            <p:nvPr/>
          </p:nvSpPr>
          <p:spPr>
            <a:xfrm>
              <a:off x="1895" y="2045"/>
              <a:ext cx="192" cy="0"/>
            </a:xfrm>
            <a:prstGeom prst="line">
              <a:avLst/>
            </a:prstGeom>
            <a:ln w="38100" cap="flat" cmpd="sng">
              <a:solidFill>
                <a:schemeClr val="tx1"/>
              </a:solidFill>
              <a:prstDash val="solid"/>
              <a:headEnd type="none" w="med" len="med"/>
              <a:tailEnd type="none" w="sm" len="lg"/>
            </a:ln>
          </p:spPr>
        </p:sp>
        <p:sp>
          <p:nvSpPr>
            <p:cNvPr id="31815" name="Line 29"/>
            <p:cNvSpPr/>
            <p:nvPr/>
          </p:nvSpPr>
          <p:spPr>
            <a:xfrm>
              <a:off x="2687" y="1805"/>
              <a:ext cx="432" cy="0"/>
            </a:xfrm>
            <a:prstGeom prst="line">
              <a:avLst/>
            </a:prstGeom>
            <a:ln w="38100" cap="flat" cmpd="sng">
              <a:solidFill>
                <a:schemeClr val="tx1"/>
              </a:solidFill>
              <a:prstDash val="solid"/>
              <a:headEnd type="none" w="med" len="med"/>
              <a:tailEnd type="none" w="sm" len="lg"/>
            </a:ln>
          </p:spPr>
        </p:sp>
        <p:sp>
          <p:nvSpPr>
            <p:cNvPr id="31816" name="Line 31"/>
            <p:cNvSpPr/>
            <p:nvPr/>
          </p:nvSpPr>
          <p:spPr>
            <a:xfrm flipV="1">
              <a:off x="3108" y="1584"/>
              <a:ext cx="0" cy="2160"/>
            </a:xfrm>
            <a:prstGeom prst="line">
              <a:avLst/>
            </a:prstGeom>
            <a:ln w="38100" cap="flat" cmpd="sng">
              <a:solidFill>
                <a:schemeClr val="tx1"/>
              </a:solidFill>
              <a:prstDash val="solid"/>
              <a:headEnd type="none" w="med" len="med"/>
              <a:tailEnd type="none" w="sm" len="lg"/>
            </a:ln>
          </p:spPr>
        </p:sp>
        <p:sp>
          <p:nvSpPr>
            <p:cNvPr id="31817" name="Rectangle 32"/>
            <p:cNvSpPr/>
            <p:nvPr/>
          </p:nvSpPr>
          <p:spPr>
            <a:xfrm>
              <a:off x="3024" y="1116"/>
              <a:ext cx="180" cy="46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18" name="Line 33"/>
            <p:cNvSpPr/>
            <p:nvPr/>
          </p:nvSpPr>
          <p:spPr>
            <a:xfrm flipV="1">
              <a:off x="3108" y="888"/>
              <a:ext cx="0" cy="228"/>
            </a:xfrm>
            <a:prstGeom prst="line">
              <a:avLst/>
            </a:prstGeom>
            <a:ln w="38100" cap="flat" cmpd="sng">
              <a:solidFill>
                <a:schemeClr val="tx1"/>
              </a:solidFill>
              <a:prstDash val="solid"/>
              <a:headEnd type="none" w="med" len="med"/>
              <a:tailEnd type="none" w="sm" len="lg"/>
            </a:ln>
          </p:spPr>
        </p:sp>
        <p:sp>
          <p:nvSpPr>
            <p:cNvPr id="31819" name="Oval 34"/>
            <p:cNvSpPr/>
            <p:nvPr/>
          </p:nvSpPr>
          <p:spPr>
            <a:xfrm>
              <a:off x="3060" y="805"/>
              <a:ext cx="96" cy="96"/>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20" name="Text Box 35"/>
            <p:cNvSpPr txBox="1"/>
            <p:nvPr/>
          </p:nvSpPr>
          <p:spPr>
            <a:xfrm>
              <a:off x="2544" y="697"/>
              <a:ext cx="60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U</a:t>
              </a:r>
              <a:r>
                <a:rPr lang="en-US" altLang="zh-CN" sz="2800" b="1" baseline="-25000" dirty="0">
                  <a:latin typeface="Times New Roman" panose="02020603050405020304" pitchFamily="18" charset="0"/>
                  <a:ea typeface="楷体_GB2312" pitchFamily="49" charset="-122"/>
                </a:rPr>
                <a:t>CC</a:t>
              </a:r>
              <a:endParaRPr lang="en-US" altLang="zh-CN" sz="2800" b="1" dirty="0">
                <a:latin typeface="Times New Roman" panose="02020603050405020304" pitchFamily="18" charset="0"/>
                <a:ea typeface="楷体_GB2312" pitchFamily="49" charset="-122"/>
              </a:endParaRPr>
            </a:p>
          </p:txBody>
        </p:sp>
        <p:sp>
          <p:nvSpPr>
            <p:cNvPr id="31821" name="Text Box 36"/>
            <p:cNvSpPr txBox="1"/>
            <p:nvPr/>
          </p:nvSpPr>
          <p:spPr>
            <a:xfrm>
              <a:off x="2688" y="1932"/>
              <a:ext cx="63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F</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1822" name="Text Box 37"/>
            <p:cNvSpPr txBox="1"/>
            <p:nvPr/>
          </p:nvSpPr>
          <p:spPr>
            <a:xfrm>
              <a:off x="2712" y="2796"/>
              <a:ext cx="63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F</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31823" name="Text Box 38"/>
            <p:cNvSpPr txBox="1"/>
            <p:nvPr/>
          </p:nvSpPr>
          <p:spPr>
            <a:xfrm>
              <a:off x="2736" y="3744"/>
              <a:ext cx="63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F</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31824" name="Line 40"/>
            <p:cNvSpPr/>
            <p:nvPr/>
          </p:nvSpPr>
          <p:spPr>
            <a:xfrm>
              <a:off x="3096" y="1800"/>
              <a:ext cx="372" cy="0"/>
            </a:xfrm>
            <a:prstGeom prst="line">
              <a:avLst/>
            </a:prstGeom>
            <a:ln w="38100" cap="flat" cmpd="sng">
              <a:solidFill>
                <a:schemeClr val="tx1"/>
              </a:solidFill>
              <a:prstDash val="solid"/>
              <a:headEnd type="none" w="med" len="med"/>
              <a:tailEnd type="none" w="sm" len="lg"/>
            </a:ln>
          </p:spPr>
        </p:sp>
        <p:sp>
          <p:nvSpPr>
            <p:cNvPr id="31825" name="Oval 41"/>
            <p:cNvSpPr/>
            <p:nvPr/>
          </p:nvSpPr>
          <p:spPr>
            <a:xfrm>
              <a:off x="3468" y="1753"/>
              <a:ext cx="96" cy="96"/>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26" name="Text Box 43"/>
            <p:cNvSpPr txBox="1"/>
            <p:nvPr/>
          </p:nvSpPr>
          <p:spPr>
            <a:xfrm>
              <a:off x="2400" y="1080"/>
              <a:ext cx="672"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L</a:t>
              </a:r>
              <a:endParaRPr lang="en-US" altLang="zh-CN" sz="2800" b="1" dirty="0">
                <a:latin typeface="Times New Roman" panose="02020603050405020304" pitchFamily="18" charset="0"/>
                <a:ea typeface="楷体_GB2312" pitchFamily="49" charset="-122"/>
              </a:endParaRPr>
            </a:p>
          </p:txBody>
        </p:sp>
        <p:graphicFrame>
          <p:nvGraphicFramePr>
            <p:cNvPr id="31827" name="Object 86"/>
            <p:cNvGraphicFramePr>
              <a:graphicFrameLocks noChangeAspect="1"/>
            </p:cNvGraphicFramePr>
            <p:nvPr/>
          </p:nvGraphicFramePr>
          <p:xfrm>
            <a:off x="1074" y="2040"/>
            <a:ext cx="278" cy="243"/>
          </p:xfrm>
          <a:graphic>
            <a:graphicData uri="http://schemas.openxmlformats.org/presentationml/2006/ole">
              <mc:AlternateContent xmlns:mc="http://schemas.openxmlformats.org/markup-compatibility/2006">
                <mc:Choice xmlns:v="urn:schemas-microsoft-com:vml" Requires="v">
                  <p:oleObj spid="_x0000_s3105" name="" r:id="rId3" imgW="203200" imgH="165100" progId="Equation.3">
                    <p:embed/>
                  </p:oleObj>
                </mc:Choice>
                <mc:Fallback>
                  <p:oleObj name="" r:id="rId3" imgW="203200" imgH="165100" progId="Equation.3">
                    <p:embed/>
                    <p:pic>
                      <p:nvPicPr>
                        <p:cNvPr id="0" name="图片 3104"/>
                        <p:cNvPicPr/>
                        <p:nvPr/>
                      </p:nvPicPr>
                      <p:blipFill>
                        <a:blip r:embed="rId4">
                          <a:clrChange>
                            <a:clrFrom>
                              <a:srgbClr val="000000"/>
                            </a:clrFrom>
                            <a:clrTo>
                              <a:srgbClr val="000000"/>
                            </a:clrTo>
                          </a:clrChange>
                        </a:blip>
                        <a:stretch>
                          <a:fillRect/>
                        </a:stretch>
                      </p:blipFill>
                      <p:spPr>
                        <a:xfrm>
                          <a:off x="1074" y="2040"/>
                          <a:ext cx="278" cy="243"/>
                        </a:xfrm>
                        <a:prstGeom prst="rect">
                          <a:avLst/>
                        </a:prstGeom>
                        <a:noFill/>
                        <a:ln w="38100">
                          <a:noFill/>
                          <a:miter/>
                        </a:ln>
                      </p:spPr>
                    </p:pic>
                  </p:oleObj>
                </mc:Fallback>
              </mc:AlternateContent>
            </a:graphicData>
          </a:graphic>
        </p:graphicFrame>
        <p:grpSp>
          <p:nvGrpSpPr>
            <p:cNvPr id="31828" name="Group 91"/>
            <p:cNvGrpSpPr/>
            <p:nvPr/>
          </p:nvGrpSpPr>
          <p:grpSpPr>
            <a:xfrm>
              <a:off x="2288" y="3719"/>
              <a:ext cx="196" cy="206"/>
              <a:chOff x="634" y="2633"/>
              <a:chExt cx="196" cy="206"/>
            </a:xfrm>
          </p:grpSpPr>
          <p:sp useBgFill="1">
            <p:nvSpPr>
              <p:cNvPr id="31835" name="AutoShape 88"/>
              <p:cNvSpPr/>
              <p:nvPr/>
            </p:nvSpPr>
            <p:spPr>
              <a:xfrm>
                <a:off x="634" y="2633"/>
                <a:ext cx="188" cy="198"/>
              </a:xfrm>
              <a:prstGeom prst="diamond">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36" name="Line 90"/>
              <p:cNvSpPr/>
              <p:nvPr/>
            </p:nvSpPr>
            <p:spPr>
              <a:xfrm>
                <a:off x="641" y="2839"/>
                <a:ext cx="189" cy="0"/>
              </a:xfrm>
              <a:prstGeom prst="line">
                <a:avLst/>
              </a:prstGeom>
              <a:ln w="9525" cap="flat" cmpd="sng">
                <a:solidFill>
                  <a:schemeClr val="tx1"/>
                </a:solidFill>
                <a:prstDash val="solid"/>
                <a:headEnd type="none" w="med" len="med"/>
                <a:tailEnd type="none" w="med" len="med"/>
              </a:ln>
            </p:spPr>
          </p:sp>
        </p:grpSp>
        <p:grpSp>
          <p:nvGrpSpPr>
            <p:cNvPr id="31829" name="Group 92"/>
            <p:cNvGrpSpPr/>
            <p:nvPr/>
          </p:nvGrpSpPr>
          <p:grpSpPr>
            <a:xfrm>
              <a:off x="2325" y="2793"/>
              <a:ext cx="196" cy="206"/>
              <a:chOff x="634" y="2633"/>
              <a:chExt cx="196" cy="206"/>
            </a:xfrm>
          </p:grpSpPr>
          <p:sp useBgFill="1">
            <p:nvSpPr>
              <p:cNvPr id="31833" name="AutoShape 93"/>
              <p:cNvSpPr/>
              <p:nvPr/>
            </p:nvSpPr>
            <p:spPr>
              <a:xfrm>
                <a:off x="634" y="2633"/>
                <a:ext cx="188" cy="198"/>
              </a:xfrm>
              <a:prstGeom prst="diamond">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34" name="Line 94"/>
              <p:cNvSpPr/>
              <p:nvPr/>
            </p:nvSpPr>
            <p:spPr>
              <a:xfrm>
                <a:off x="641" y="2839"/>
                <a:ext cx="189" cy="0"/>
              </a:xfrm>
              <a:prstGeom prst="line">
                <a:avLst/>
              </a:prstGeom>
              <a:ln w="9525" cap="flat" cmpd="sng">
                <a:solidFill>
                  <a:schemeClr val="tx1"/>
                </a:solidFill>
                <a:prstDash val="solid"/>
                <a:headEnd type="none" w="med" len="med"/>
                <a:tailEnd type="none" w="med" len="med"/>
              </a:ln>
            </p:spPr>
          </p:sp>
        </p:grpSp>
        <p:grpSp>
          <p:nvGrpSpPr>
            <p:cNvPr id="31830" name="Group 95"/>
            <p:cNvGrpSpPr/>
            <p:nvPr/>
          </p:nvGrpSpPr>
          <p:grpSpPr>
            <a:xfrm>
              <a:off x="2247" y="1884"/>
              <a:ext cx="196" cy="206"/>
              <a:chOff x="634" y="2633"/>
              <a:chExt cx="196" cy="206"/>
            </a:xfrm>
          </p:grpSpPr>
          <p:sp useBgFill="1">
            <p:nvSpPr>
              <p:cNvPr id="31831" name="AutoShape 96"/>
              <p:cNvSpPr/>
              <p:nvPr/>
            </p:nvSpPr>
            <p:spPr>
              <a:xfrm>
                <a:off x="634" y="2633"/>
                <a:ext cx="188" cy="198"/>
              </a:xfrm>
              <a:prstGeom prst="diamond">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832" name="Line 97"/>
              <p:cNvSpPr/>
              <p:nvPr/>
            </p:nvSpPr>
            <p:spPr>
              <a:xfrm>
                <a:off x="641" y="2839"/>
                <a:ext cx="189" cy="0"/>
              </a:xfrm>
              <a:prstGeom prst="line">
                <a:avLst/>
              </a:prstGeom>
              <a:ln w="9525" cap="flat" cmpd="sng">
                <a:solidFill>
                  <a:schemeClr val="tx1"/>
                </a:solidFill>
                <a:prstDash val="solid"/>
                <a:headEnd type="none" w="med" len="med"/>
                <a:tailEnd type="none" w="med" len="med"/>
              </a:ln>
            </p:spPr>
          </p:sp>
        </p:grpSp>
      </p:grpSp>
      <p:grpSp>
        <p:nvGrpSpPr>
          <p:cNvPr id="272489" name="Group 105"/>
          <p:cNvGrpSpPr/>
          <p:nvPr/>
        </p:nvGrpSpPr>
        <p:grpSpPr>
          <a:xfrm>
            <a:off x="7080250" y="1316038"/>
            <a:ext cx="2063750" cy="4913312"/>
            <a:chOff x="4460" y="829"/>
            <a:chExt cx="1300" cy="3095"/>
          </a:xfrm>
        </p:grpSpPr>
        <p:grpSp>
          <p:nvGrpSpPr>
            <p:cNvPr id="31756" name="Group 47"/>
            <p:cNvGrpSpPr/>
            <p:nvPr/>
          </p:nvGrpSpPr>
          <p:grpSpPr>
            <a:xfrm>
              <a:off x="4460" y="829"/>
              <a:ext cx="1300" cy="3095"/>
              <a:chOff x="4044" y="673"/>
              <a:chExt cx="1300" cy="3095"/>
            </a:xfrm>
          </p:grpSpPr>
          <p:grpSp>
            <p:nvGrpSpPr>
              <p:cNvPr id="31759" name="Group 48"/>
              <p:cNvGrpSpPr/>
              <p:nvPr/>
            </p:nvGrpSpPr>
            <p:grpSpPr>
              <a:xfrm>
                <a:off x="4044" y="673"/>
                <a:ext cx="1300" cy="3095"/>
                <a:chOff x="4044" y="673"/>
                <a:chExt cx="1300" cy="3095"/>
              </a:xfrm>
            </p:grpSpPr>
            <p:grpSp>
              <p:nvGrpSpPr>
                <p:cNvPr id="31763" name="Group 49"/>
                <p:cNvGrpSpPr/>
                <p:nvPr/>
              </p:nvGrpSpPr>
              <p:grpSpPr>
                <a:xfrm>
                  <a:off x="4044" y="1812"/>
                  <a:ext cx="840" cy="576"/>
                  <a:chOff x="3864" y="1272"/>
                  <a:chExt cx="840" cy="576"/>
                </a:xfrm>
              </p:grpSpPr>
              <p:sp>
                <p:nvSpPr>
                  <p:cNvPr id="31788" name="Line 50"/>
                  <p:cNvSpPr/>
                  <p:nvPr/>
                </p:nvSpPr>
                <p:spPr>
                  <a:xfrm>
                    <a:off x="4044" y="1308"/>
                    <a:ext cx="0" cy="372"/>
                  </a:xfrm>
                  <a:prstGeom prst="line">
                    <a:avLst/>
                  </a:prstGeom>
                  <a:ln w="38100" cap="flat" cmpd="sng">
                    <a:solidFill>
                      <a:schemeClr val="tx1"/>
                    </a:solidFill>
                    <a:prstDash val="solid"/>
                    <a:headEnd type="none" w="med" len="med"/>
                    <a:tailEnd type="none" w="sm" len="lg"/>
                  </a:ln>
                </p:spPr>
              </p:sp>
              <p:sp>
                <p:nvSpPr>
                  <p:cNvPr id="31789" name="Line 51"/>
                  <p:cNvSpPr/>
                  <p:nvPr/>
                </p:nvSpPr>
                <p:spPr>
                  <a:xfrm>
                    <a:off x="4032" y="1500"/>
                    <a:ext cx="300" cy="228"/>
                  </a:xfrm>
                  <a:prstGeom prst="line">
                    <a:avLst/>
                  </a:prstGeom>
                  <a:ln w="38100" cap="flat" cmpd="sng">
                    <a:solidFill>
                      <a:schemeClr val="tx1"/>
                    </a:solidFill>
                    <a:prstDash val="solid"/>
                    <a:headEnd type="none" w="med" len="med"/>
                    <a:tailEnd type="triangle" w="sm" len="lg"/>
                  </a:ln>
                </p:spPr>
              </p:sp>
              <p:sp>
                <p:nvSpPr>
                  <p:cNvPr id="31790" name="Line 52"/>
                  <p:cNvSpPr/>
                  <p:nvPr/>
                </p:nvSpPr>
                <p:spPr>
                  <a:xfrm flipV="1">
                    <a:off x="4032" y="1272"/>
                    <a:ext cx="300" cy="228"/>
                  </a:xfrm>
                  <a:prstGeom prst="line">
                    <a:avLst/>
                  </a:prstGeom>
                  <a:ln w="38100" cap="flat" cmpd="sng">
                    <a:solidFill>
                      <a:schemeClr val="tx1"/>
                    </a:solidFill>
                    <a:prstDash val="solid"/>
                    <a:headEnd type="none" w="med" len="med"/>
                    <a:tailEnd type="none" w="sm" len="lg"/>
                  </a:ln>
                </p:spPr>
              </p:sp>
              <p:sp>
                <p:nvSpPr>
                  <p:cNvPr id="31791" name="Line 53"/>
                  <p:cNvSpPr/>
                  <p:nvPr/>
                </p:nvSpPr>
                <p:spPr>
                  <a:xfrm flipH="1">
                    <a:off x="3864" y="1500"/>
                    <a:ext cx="168" cy="0"/>
                  </a:xfrm>
                  <a:prstGeom prst="line">
                    <a:avLst/>
                  </a:prstGeom>
                  <a:ln w="38100" cap="flat" cmpd="sng">
                    <a:solidFill>
                      <a:schemeClr val="tx1"/>
                    </a:solidFill>
                    <a:prstDash val="solid"/>
                    <a:headEnd type="none" w="med" len="med"/>
                    <a:tailEnd type="none" w="sm" len="lg"/>
                  </a:ln>
                </p:spPr>
              </p:sp>
              <p:sp>
                <p:nvSpPr>
                  <p:cNvPr id="31792" name="Line 54"/>
                  <p:cNvSpPr/>
                  <p:nvPr/>
                </p:nvSpPr>
                <p:spPr>
                  <a:xfrm>
                    <a:off x="4296" y="1716"/>
                    <a:ext cx="0" cy="132"/>
                  </a:xfrm>
                  <a:prstGeom prst="line">
                    <a:avLst/>
                  </a:prstGeom>
                  <a:ln w="38100" cap="flat" cmpd="sng">
                    <a:solidFill>
                      <a:schemeClr val="tx1"/>
                    </a:solidFill>
                    <a:prstDash val="solid"/>
                    <a:headEnd type="none" w="med" len="med"/>
                    <a:tailEnd type="none" w="sm" len="lg"/>
                  </a:ln>
                </p:spPr>
              </p:sp>
              <p:sp>
                <p:nvSpPr>
                  <p:cNvPr id="31793" name="Line 55"/>
                  <p:cNvSpPr/>
                  <p:nvPr/>
                </p:nvSpPr>
                <p:spPr>
                  <a:xfrm>
                    <a:off x="4176" y="1848"/>
                    <a:ext cx="228" cy="0"/>
                  </a:xfrm>
                  <a:prstGeom prst="line">
                    <a:avLst/>
                  </a:prstGeom>
                  <a:ln w="38100" cap="flat" cmpd="sng">
                    <a:solidFill>
                      <a:schemeClr val="tx1"/>
                    </a:solidFill>
                    <a:prstDash val="solid"/>
                    <a:headEnd type="none" w="med" len="med"/>
                    <a:tailEnd type="none" w="sm" len="lg"/>
                  </a:ln>
                </p:spPr>
              </p:sp>
              <p:sp>
                <p:nvSpPr>
                  <p:cNvPr id="31794" name="Line 56"/>
                  <p:cNvSpPr/>
                  <p:nvPr/>
                </p:nvSpPr>
                <p:spPr>
                  <a:xfrm>
                    <a:off x="4308" y="1284"/>
                    <a:ext cx="396" cy="0"/>
                  </a:xfrm>
                  <a:prstGeom prst="line">
                    <a:avLst/>
                  </a:prstGeom>
                  <a:ln w="38100" cap="flat" cmpd="sng">
                    <a:solidFill>
                      <a:schemeClr val="tx1"/>
                    </a:solidFill>
                    <a:prstDash val="solid"/>
                    <a:headEnd type="none" w="med" len="med"/>
                    <a:tailEnd type="none" w="sm" len="lg"/>
                  </a:ln>
                </p:spPr>
              </p:sp>
            </p:grpSp>
            <p:grpSp>
              <p:nvGrpSpPr>
                <p:cNvPr id="31764" name="Group 57"/>
                <p:cNvGrpSpPr/>
                <p:nvPr/>
              </p:nvGrpSpPr>
              <p:grpSpPr>
                <a:xfrm>
                  <a:off x="4044" y="2496"/>
                  <a:ext cx="840" cy="576"/>
                  <a:chOff x="3864" y="1272"/>
                  <a:chExt cx="840" cy="576"/>
                </a:xfrm>
              </p:grpSpPr>
              <p:sp>
                <p:nvSpPr>
                  <p:cNvPr id="31781" name="Line 58"/>
                  <p:cNvSpPr/>
                  <p:nvPr/>
                </p:nvSpPr>
                <p:spPr>
                  <a:xfrm>
                    <a:off x="4044" y="1308"/>
                    <a:ext cx="0" cy="372"/>
                  </a:xfrm>
                  <a:prstGeom prst="line">
                    <a:avLst/>
                  </a:prstGeom>
                  <a:ln w="38100" cap="flat" cmpd="sng">
                    <a:solidFill>
                      <a:schemeClr val="tx1"/>
                    </a:solidFill>
                    <a:prstDash val="solid"/>
                    <a:headEnd type="none" w="med" len="med"/>
                    <a:tailEnd type="none" w="sm" len="lg"/>
                  </a:ln>
                </p:spPr>
              </p:sp>
              <p:sp>
                <p:nvSpPr>
                  <p:cNvPr id="31782" name="Line 59"/>
                  <p:cNvSpPr/>
                  <p:nvPr/>
                </p:nvSpPr>
                <p:spPr>
                  <a:xfrm>
                    <a:off x="4032" y="1500"/>
                    <a:ext cx="300" cy="228"/>
                  </a:xfrm>
                  <a:prstGeom prst="line">
                    <a:avLst/>
                  </a:prstGeom>
                  <a:ln w="38100" cap="flat" cmpd="sng">
                    <a:solidFill>
                      <a:schemeClr val="tx1"/>
                    </a:solidFill>
                    <a:prstDash val="solid"/>
                    <a:headEnd type="none" w="med" len="med"/>
                    <a:tailEnd type="triangle" w="sm" len="lg"/>
                  </a:ln>
                </p:spPr>
              </p:sp>
              <p:sp>
                <p:nvSpPr>
                  <p:cNvPr id="31783" name="Line 60"/>
                  <p:cNvSpPr/>
                  <p:nvPr/>
                </p:nvSpPr>
                <p:spPr>
                  <a:xfrm flipV="1">
                    <a:off x="4032" y="1272"/>
                    <a:ext cx="300" cy="228"/>
                  </a:xfrm>
                  <a:prstGeom prst="line">
                    <a:avLst/>
                  </a:prstGeom>
                  <a:ln w="38100" cap="flat" cmpd="sng">
                    <a:solidFill>
                      <a:schemeClr val="tx1"/>
                    </a:solidFill>
                    <a:prstDash val="solid"/>
                    <a:headEnd type="none" w="med" len="med"/>
                    <a:tailEnd type="none" w="sm" len="lg"/>
                  </a:ln>
                </p:spPr>
              </p:sp>
              <p:sp>
                <p:nvSpPr>
                  <p:cNvPr id="31784" name="Line 61"/>
                  <p:cNvSpPr/>
                  <p:nvPr/>
                </p:nvSpPr>
                <p:spPr>
                  <a:xfrm flipH="1">
                    <a:off x="3864" y="1500"/>
                    <a:ext cx="168" cy="0"/>
                  </a:xfrm>
                  <a:prstGeom prst="line">
                    <a:avLst/>
                  </a:prstGeom>
                  <a:ln w="38100" cap="flat" cmpd="sng">
                    <a:solidFill>
                      <a:schemeClr val="tx1"/>
                    </a:solidFill>
                    <a:prstDash val="solid"/>
                    <a:headEnd type="none" w="med" len="med"/>
                    <a:tailEnd type="none" w="sm" len="lg"/>
                  </a:ln>
                </p:spPr>
              </p:sp>
              <p:sp>
                <p:nvSpPr>
                  <p:cNvPr id="31785" name="Line 62"/>
                  <p:cNvSpPr/>
                  <p:nvPr/>
                </p:nvSpPr>
                <p:spPr>
                  <a:xfrm>
                    <a:off x="4296" y="1716"/>
                    <a:ext cx="0" cy="132"/>
                  </a:xfrm>
                  <a:prstGeom prst="line">
                    <a:avLst/>
                  </a:prstGeom>
                  <a:ln w="38100" cap="flat" cmpd="sng">
                    <a:solidFill>
                      <a:schemeClr val="tx1"/>
                    </a:solidFill>
                    <a:prstDash val="solid"/>
                    <a:headEnd type="none" w="med" len="med"/>
                    <a:tailEnd type="none" w="sm" len="lg"/>
                  </a:ln>
                </p:spPr>
              </p:sp>
              <p:sp>
                <p:nvSpPr>
                  <p:cNvPr id="31786" name="Line 63"/>
                  <p:cNvSpPr/>
                  <p:nvPr/>
                </p:nvSpPr>
                <p:spPr>
                  <a:xfrm>
                    <a:off x="4176" y="1848"/>
                    <a:ext cx="228" cy="0"/>
                  </a:xfrm>
                  <a:prstGeom prst="line">
                    <a:avLst/>
                  </a:prstGeom>
                  <a:ln w="38100" cap="flat" cmpd="sng">
                    <a:solidFill>
                      <a:schemeClr val="tx1"/>
                    </a:solidFill>
                    <a:prstDash val="solid"/>
                    <a:headEnd type="none" w="med" len="med"/>
                    <a:tailEnd type="none" w="sm" len="lg"/>
                  </a:ln>
                </p:spPr>
              </p:sp>
              <p:sp>
                <p:nvSpPr>
                  <p:cNvPr id="31787" name="Line 64"/>
                  <p:cNvSpPr/>
                  <p:nvPr/>
                </p:nvSpPr>
                <p:spPr>
                  <a:xfrm>
                    <a:off x="4308" y="1284"/>
                    <a:ext cx="396" cy="0"/>
                  </a:xfrm>
                  <a:prstGeom prst="line">
                    <a:avLst/>
                  </a:prstGeom>
                  <a:ln w="38100" cap="flat" cmpd="sng">
                    <a:solidFill>
                      <a:schemeClr val="tx1"/>
                    </a:solidFill>
                    <a:prstDash val="solid"/>
                    <a:headEnd type="none" w="med" len="med"/>
                    <a:tailEnd type="none" w="sm" len="lg"/>
                  </a:ln>
                </p:spPr>
              </p:sp>
            </p:grpSp>
            <p:grpSp>
              <p:nvGrpSpPr>
                <p:cNvPr id="31765" name="Group 65"/>
                <p:cNvGrpSpPr/>
                <p:nvPr/>
              </p:nvGrpSpPr>
              <p:grpSpPr>
                <a:xfrm>
                  <a:off x="4044" y="3192"/>
                  <a:ext cx="840" cy="576"/>
                  <a:chOff x="3864" y="1272"/>
                  <a:chExt cx="840" cy="576"/>
                </a:xfrm>
              </p:grpSpPr>
              <p:sp>
                <p:nvSpPr>
                  <p:cNvPr id="31774" name="Line 66"/>
                  <p:cNvSpPr/>
                  <p:nvPr/>
                </p:nvSpPr>
                <p:spPr>
                  <a:xfrm>
                    <a:off x="4044" y="1308"/>
                    <a:ext cx="0" cy="372"/>
                  </a:xfrm>
                  <a:prstGeom prst="line">
                    <a:avLst/>
                  </a:prstGeom>
                  <a:ln w="38100" cap="flat" cmpd="sng">
                    <a:solidFill>
                      <a:schemeClr val="tx1"/>
                    </a:solidFill>
                    <a:prstDash val="solid"/>
                    <a:headEnd type="none" w="med" len="med"/>
                    <a:tailEnd type="none" w="sm" len="lg"/>
                  </a:ln>
                </p:spPr>
              </p:sp>
              <p:sp>
                <p:nvSpPr>
                  <p:cNvPr id="31775" name="Line 67"/>
                  <p:cNvSpPr/>
                  <p:nvPr/>
                </p:nvSpPr>
                <p:spPr>
                  <a:xfrm>
                    <a:off x="4032" y="1500"/>
                    <a:ext cx="300" cy="228"/>
                  </a:xfrm>
                  <a:prstGeom prst="line">
                    <a:avLst/>
                  </a:prstGeom>
                  <a:ln w="38100" cap="flat" cmpd="sng">
                    <a:solidFill>
                      <a:schemeClr val="tx1"/>
                    </a:solidFill>
                    <a:prstDash val="solid"/>
                    <a:headEnd type="none" w="med" len="med"/>
                    <a:tailEnd type="triangle" w="sm" len="lg"/>
                  </a:ln>
                </p:spPr>
              </p:sp>
              <p:sp>
                <p:nvSpPr>
                  <p:cNvPr id="31776" name="Line 68"/>
                  <p:cNvSpPr/>
                  <p:nvPr/>
                </p:nvSpPr>
                <p:spPr>
                  <a:xfrm flipV="1">
                    <a:off x="4032" y="1272"/>
                    <a:ext cx="300" cy="228"/>
                  </a:xfrm>
                  <a:prstGeom prst="line">
                    <a:avLst/>
                  </a:prstGeom>
                  <a:ln w="38100" cap="flat" cmpd="sng">
                    <a:solidFill>
                      <a:schemeClr val="tx1"/>
                    </a:solidFill>
                    <a:prstDash val="solid"/>
                    <a:headEnd type="none" w="med" len="med"/>
                    <a:tailEnd type="none" w="sm" len="lg"/>
                  </a:ln>
                </p:spPr>
              </p:sp>
              <p:sp>
                <p:nvSpPr>
                  <p:cNvPr id="31777" name="Line 69"/>
                  <p:cNvSpPr/>
                  <p:nvPr/>
                </p:nvSpPr>
                <p:spPr>
                  <a:xfrm flipH="1">
                    <a:off x="3864" y="1500"/>
                    <a:ext cx="168" cy="0"/>
                  </a:xfrm>
                  <a:prstGeom prst="line">
                    <a:avLst/>
                  </a:prstGeom>
                  <a:ln w="38100" cap="flat" cmpd="sng">
                    <a:solidFill>
                      <a:schemeClr val="tx1"/>
                    </a:solidFill>
                    <a:prstDash val="solid"/>
                    <a:headEnd type="none" w="med" len="med"/>
                    <a:tailEnd type="none" w="sm" len="lg"/>
                  </a:ln>
                </p:spPr>
              </p:sp>
              <p:sp>
                <p:nvSpPr>
                  <p:cNvPr id="31778" name="Line 70"/>
                  <p:cNvSpPr/>
                  <p:nvPr/>
                </p:nvSpPr>
                <p:spPr>
                  <a:xfrm>
                    <a:off x="4296" y="1716"/>
                    <a:ext cx="0" cy="132"/>
                  </a:xfrm>
                  <a:prstGeom prst="line">
                    <a:avLst/>
                  </a:prstGeom>
                  <a:ln w="38100" cap="flat" cmpd="sng">
                    <a:solidFill>
                      <a:schemeClr val="tx1"/>
                    </a:solidFill>
                    <a:prstDash val="solid"/>
                    <a:headEnd type="none" w="med" len="med"/>
                    <a:tailEnd type="none" w="sm" len="lg"/>
                  </a:ln>
                </p:spPr>
              </p:sp>
              <p:sp>
                <p:nvSpPr>
                  <p:cNvPr id="31779" name="Line 71"/>
                  <p:cNvSpPr/>
                  <p:nvPr/>
                </p:nvSpPr>
                <p:spPr>
                  <a:xfrm>
                    <a:off x="4176" y="1848"/>
                    <a:ext cx="228" cy="0"/>
                  </a:xfrm>
                  <a:prstGeom prst="line">
                    <a:avLst/>
                  </a:prstGeom>
                  <a:ln w="38100" cap="flat" cmpd="sng">
                    <a:solidFill>
                      <a:schemeClr val="tx1"/>
                    </a:solidFill>
                    <a:prstDash val="solid"/>
                    <a:headEnd type="none" w="med" len="med"/>
                    <a:tailEnd type="none" w="sm" len="lg"/>
                  </a:ln>
                </p:spPr>
              </p:sp>
              <p:sp>
                <p:nvSpPr>
                  <p:cNvPr id="31780" name="Line 72"/>
                  <p:cNvSpPr/>
                  <p:nvPr/>
                </p:nvSpPr>
                <p:spPr>
                  <a:xfrm>
                    <a:off x="4308" y="1284"/>
                    <a:ext cx="396" cy="0"/>
                  </a:xfrm>
                  <a:prstGeom prst="line">
                    <a:avLst/>
                  </a:prstGeom>
                  <a:ln w="38100" cap="flat" cmpd="sng">
                    <a:solidFill>
                      <a:schemeClr val="tx1"/>
                    </a:solidFill>
                    <a:prstDash val="solid"/>
                    <a:headEnd type="none" w="med" len="med"/>
                    <a:tailEnd type="none" w="sm" len="lg"/>
                  </a:ln>
                </p:spPr>
              </p:sp>
            </p:grpSp>
            <p:sp>
              <p:nvSpPr>
                <p:cNvPr id="31766" name="Rectangle 73"/>
                <p:cNvSpPr/>
                <p:nvPr/>
              </p:nvSpPr>
              <p:spPr>
                <a:xfrm>
                  <a:off x="4792" y="1092"/>
                  <a:ext cx="180" cy="468"/>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767" name="Line 74"/>
                <p:cNvSpPr/>
                <p:nvPr/>
              </p:nvSpPr>
              <p:spPr>
                <a:xfrm flipV="1">
                  <a:off x="4876" y="864"/>
                  <a:ext cx="0" cy="228"/>
                </a:xfrm>
                <a:prstGeom prst="line">
                  <a:avLst/>
                </a:prstGeom>
                <a:ln w="38100" cap="flat" cmpd="sng">
                  <a:solidFill>
                    <a:schemeClr val="tx1"/>
                  </a:solidFill>
                  <a:prstDash val="solid"/>
                  <a:headEnd type="none" w="med" len="med"/>
                  <a:tailEnd type="none" w="sm" len="lg"/>
                </a:ln>
              </p:spPr>
            </p:sp>
            <p:sp>
              <p:nvSpPr>
                <p:cNvPr id="31768" name="Oval 75"/>
                <p:cNvSpPr/>
                <p:nvPr/>
              </p:nvSpPr>
              <p:spPr>
                <a:xfrm>
                  <a:off x="4828" y="781"/>
                  <a:ext cx="96" cy="96"/>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769" name="Text Box 76"/>
                <p:cNvSpPr txBox="1"/>
                <p:nvPr/>
              </p:nvSpPr>
              <p:spPr>
                <a:xfrm>
                  <a:off x="4312" y="673"/>
                  <a:ext cx="60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U</a:t>
                  </a:r>
                  <a:r>
                    <a:rPr lang="en-US" altLang="zh-CN" sz="2800" b="1" baseline="-25000" dirty="0">
                      <a:latin typeface="Times New Roman" panose="02020603050405020304" pitchFamily="18" charset="0"/>
                      <a:ea typeface="楷体_GB2312" pitchFamily="49" charset="-122"/>
                    </a:rPr>
                    <a:t>CC</a:t>
                  </a:r>
                  <a:endParaRPr lang="en-US" altLang="zh-CN" sz="2800" b="1" dirty="0">
                    <a:latin typeface="Times New Roman" panose="02020603050405020304" pitchFamily="18" charset="0"/>
                    <a:ea typeface="楷体_GB2312" pitchFamily="49" charset="-122"/>
                  </a:endParaRPr>
                </a:p>
              </p:txBody>
            </p:sp>
            <p:sp>
              <p:nvSpPr>
                <p:cNvPr id="31770" name="Line 77"/>
                <p:cNvSpPr/>
                <p:nvPr/>
              </p:nvSpPr>
              <p:spPr>
                <a:xfrm>
                  <a:off x="4876" y="1560"/>
                  <a:ext cx="0" cy="1656"/>
                </a:xfrm>
                <a:prstGeom prst="line">
                  <a:avLst/>
                </a:prstGeom>
                <a:ln w="38100" cap="flat" cmpd="sng">
                  <a:solidFill>
                    <a:schemeClr val="tx1"/>
                  </a:solidFill>
                  <a:prstDash val="solid"/>
                  <a:headEnd type="none" w="med" len="med"/>
                  <a:tailEnd type="none" w="sm" len="lg"/>
                </a:ln>
              </p:spPr>
            </p:sp>
            <p:sp>
              <p:nvSpPr>
                <p:cNvPr id="31771" name="Line 78"/>
                <p:cNvSpPr/>
                <p:nvPr/>
              </p:nvSpPr>
              <p:spPr>
                <a:xfrm>
                  <a:off x="4876" y="1824"/>
                  <a:ext cx="372" cy="0"/>
                </a:xfrm>
                <a:prstGeom prst="line">
                  <a:avLst/>
                </a:prstGeom>
                <a:ln w="38100" cap="flat" cmpd="sng">
                  <a:solidFill>
                    <a:schemeClr val="tx1"/>
                  </a:solidFill>
                  <a:prstDash val="solid"/>
                  <a:headEnd type="none" w="med" len="med"/>
                  <a:tailEnd type="none" w="sm" len="lg"/>
                </a:ln>
              </p:spPr>
            </p:sp>
            <p:sp>
              <p:nvSpPr>
                <p:cNvPr id="31772" name="Oval 79"/>
                <p:cNvSpPr/>
                <p:nvPr/>
              </p:nvSpPr>
              <p:spPr>
                <a:xfrm>
                  <a:off x="5248" y="1777"/>
                  <a:ext cx="96" cy="96"/>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773" name="Text Box 80"/>
                <p:cNvSpPr txBox="1"/>
                <p:nvPr/>
              </p:nvSpPr>
              <p:spPr>
                <a:xfrm>
                  <a:off x="4360" y="1152"/>
                  <a:ext cx="672"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L</a:t>
                  </a:r>
                  <a:endParaRPr lang="en-US" altLang="zh-CN" sz="2800" b="1" dirty="0">
                    <a:latin typeface="Times New Roman" panose="02020603050405020304" pitchFamily="18" charset="0"/>
                    <a:ea typeface="楷体_GB2312" pitchFamily="49" charset="-122"/>
                  </a:endParaRPr>
                </a:p>
              </p:txBody>
            </p:sp>
          </p:grpSp>
          <p:sp>
            <p:nvSpPr>
              <p:cNvPr id="31760" name="Text Box 81"/>
              <p:cNvSpPr txBox="1"/>
              <p:nvPr/>
            </p:nvSpPr>
            <p:spPr>
              <a:xfrm>
                <a:off x="4524" y="1932"/>
                <a:ext cx="352"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sz="2800" b="1" dirty="0">
                  <a:latin typeface="Times New Roman" panose="02020603050405020304" pitchFamily="18" charset="0"/>
                  <a:ea typeface="楷体_GB2312" pitchFamily="49" charset="-122"/>
                </a:endParaRPr>
              </a:p>
            </p:txBody>
          </p:sp>
          <p:sp>
            <p:nvSpPr>
              <p:cNvPr id="31761" name="Text Box 82"/>
              <p:cNvSpPr txBox="1"/>
              <p:nvPr/>
            </p:nvSpPr>
            <p:spPr>
              <a:xfrm>
                <a:off x="4524" y="2556"/>
                <a:ext cx="352"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sz="2800" b="1" dirty="0">
                  <a:latin typeface="Times New Roman" panose="02020603050405020304" pitchFamily="18" charset="0"/>
                  <a:ea typeface="楷体_GB2312" pitchFamily="49" charset="-122"/>
                </a:endParaRPr>
              </a:p>
            </p:txBody>
          </p:sp>
          <p:sp>
            <p:nvSpPr>
              <p:cNvPr id="31762" name="Text Box 83"/>
              <p:cNvSpPr txBox="1"/>
              <p:nvPr/>
            </p:nvSpPr>
            <p:spPr>
              <a:xfrm>
                <a:off x="4548" y="3240"/>
                <a:ext cx="352"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sz="2800" b="1" dirty="0">
                  <a:latin typeface="Times New Roman" panose="02020603050405020304" pitchFamily="18" charset="0"/>
                  <a:ea typeface="楷体_GB2312" pitchFamily="49" charset="-122"/>
                </a:endParaRPr>
              </a:p>
            </p:txBody>
          </p:sp>
        </p:grpSp>
        <p:sp>
          <p:nvSpPr>
            <p:cNvPr id="31757" name="Oval 101"/>
            <p:cNvSpPr/>
            <p:nvPr/>
          </p:nvSpPr>
          <p:spPr>
            <a:xfrm>
              <a:off x="5270" y="2637"/>
              <a:ext cx="50" cy="5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758" name="Oval 102"/>
            <p:cNvSpPr/>
            <p:nvPr/>
          </p:nvSpPr>
          <p:spPr>
            <a:xfrm>
              <a:off x="5266" y="1950"/>
              <a:ext cx="50" cy="50"/>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31754" name="Oval 103"/>
          <p:cNvSpPr/>
          <p:nvPr/>
        </p:nvSpPr>
        <p:spPr>
          <a:xfrm>
            <a:off x="4884738" y="4348163"/>
            <a:ext cx="79375" cy="7937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1755" name="Oval 104"/>
          <p:cNvSpPr/>
          <p:nvPr/>
        </p:nvSpPr>
        <p:spPr>
          <a:xfrm>
            <a:off x="4891088" y="2828925"/>
            <a:ext cx="79375" cy="7937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704975" y="3265805"/>
            <a:ext cx="415290" cy="381000"/>
          </a:xfrm>
          <a:prstGeom prst="rect">
            <a:avLst/>
          </a:prstGeom>
        </p:spPr>
      </p:pic>
      <p:pic>
        <p:nvPicPr>
          <p:cNvPr id="3" name="图片 2"/>
          <p:cNvPicPr>
            <a:picLocks noChangeAspect="1"/>
          </p:cNvPicPr>
          <p:nvPr/>
        </p:nvPicPr>
        <p:blipFill>
          <a:blip r:embed="rId6"/>
          <a:stretch>
            <a:fillRect/>
          </a:stretch>
        </p:blipFill>
        <p:spPr>
          <a:xfrm>
            <a:off x="921385" y="3660775"/>
            <a:ext cx="533400" cy="4540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72428"/>
                                        </p:tgtEl>
                                        <p:attrNameLst>
                                          <p:attrName>style.visibility</p:attrName>
                                        </p:attrNameLst>
                                      </p:cBhvr>
                                      <p:to>
                                        <p:strVal val="visible"/>
                                      </p:to>
                                    </p:set>
                                    <p:anim calcmode="lin" valueType="num">
                                      <p:cBhvr>
                                        <p:cTn id="7" dur="500" fill="hold"/>
                                        <p:tgtEl>
                                          <p:spTgt spid="272428"/>
                                        </p:tgtEl>
                                        <p:attrNameLst>
                                          <p:attrName>ppt_w</p:attrName>
                                        </p:attrNameLst>
                                      </p:cBhvr>
                                      <p:tavLst>
                                        <p:tav tm="0">
                                          <p:val>
                                            <p:fltVal val="0.000000"/>
                                          </p:val>
                                        </p:tav>
                                        <p:tav tm="100000">
                                          <p:val>
                                            <p:strVal val="#ppt_w"/>
                                          </p:val>
                                        </p:tav>
                                      </p:tavLst>
                                    </p:anim>
                                    <p:anim calcmode="lin" valueType="num">
                                      <p:cBhvr>
                                        <p:cTn id="8" dur="500" fill="hold"/>
                                        <p:tgtEl>
                                          <p:spTgt spid="27242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72489"/>
                                        </p:tgtEl>
                                        <p:attrNameLst>
                                          <p:attrName>style.visibility</p:attrName>
                                        </p:attrNameLst>
                                      </p:cBhvr>
                                      <p:to>
                                        <p:strVal val="visible"/>
                                      </p:to>
                                    </p:set>
                                    <p:animEffect transition="in" filter="blinds(horizontal)">
                                      <p:cBhvr>
                                        <p:cTn id="13" dur="500"/>
                                        <p:tgtEl>
                                          <p:spTgt spid="27248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72426"/>
                                        </p:tgtEl>
                                        <p:attrNameLst>
                                          <p:attrName>style.visibility</p:attrName>
                                        </p:attrNameLst>
                                      </p:cBhvr>
                                      <p:to>
                                        <p:strVal val="visible"/>
                                      </p:to>
                                    </p:set>
                                    <p:anim calcmode="lin" valueType="num">
                                      <p:cBhvr additive="base">
                                        <p:cTn id="18" dur="500" fill="hold"/>
                                        <p:tgtEl>
                                          <p:spTgt spid="272426"/>
                                        </p:tgtEl>
                                        <p:attrNameLst>
                                          <p:attrName>ppt_x</p:attrName>
                                        </p:attrNameLst>
                                      </p:cBhvr>
                                      <p:tavLst>
                                        <p:tav tm="0">
                                          <p:val>
                                            <p:strVal val="1+#ppt_w/2"/>
                                          </p:val>
                                        </p:tav>
                                        <p:tav tm="100000">
                                          <p:val>
                                            <p:strVal val="#ppt_x"/>
                                          </p:val>
                                        </p:tav>
                                      </p:tavLst>
                                    </p:anim>
                                    <p:anim calcmode="lin" valueType="num">
                                      <p:cBhvr additive="base">
                                        <p:cTn id="19" dur="500" fill="hold"/>
                                        <p:tgtEl>
                                          <p:spTgt spid="2724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2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307975" y="495300"/>
            <a:ext cx="914400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666750" lvl="0" indent="-666750" eaLnBrk="1" hangingPunct="1">
              <a:spcBef>
                <a:spcPct val="50000"/>
              </a:spcBef>
              <a:buClrTx/>
              <a:buSzTx/>
              <a:buFontTx/>
              <a:buNone/>
            </a:pPr>
            <a:r>
              <a:rPr lang="en-US" altLang="zh-CN" b="1" dirty="0">
                <a:latin typeface="宋体" panose="02010600030101010101" pitchFamily="2" charset="-122"/>
              </a:rPr>
              <a:t>2</a:t>
            </a:r>
            <a:r>
              <a:rPr lang="zh-CN" altLang="en-US" b="1" dirty="0">
                <a:latin typeface="宋体" panose="02010600030101010101" pitchFamily="2" charset="-122"/>
              </a:rPr>
              <a:t>）、负载电阻</a:t>
            </a:r>
            <a:r>
              <a:rPr lang="en-US" altLang="zh-CN" b="1" dirty="0">
                <a:latin typeface="宋体" panose="02010600030101010101" pitchFamily="2" charset="-122"/>
              </a:rPr>
              <a:t>R</a:t>
            </a:r>
            <a:r>
              <a:rPr lang="en-US" altLang="zh-CN" b="1" baseline="-25000" dirty="0">
                <a:latin typeface="宋体" panose="02010600030101010101" pitchFamily="2" charset="-122"/>
              </a:rPr>
              <a:t>L</a:t>
            </a:r>
            <a:r>
              <a:rPr lang="zh-CN" altLang="en-US" b="1" dirty="0">
                <a:latin typeface="宋体" panose="02010600030101010101" pitchFamily="2" charset="-122"/>
              </a:rPr>
              <a:t>和电源 </a:t>
            </a:r>
            <a:r>
              <a:rPr lang="en-US" altLang="zh-CN" b="1" dirty="0">
                <a:latin typeface="宋体" panose="02010600030101010101" pitchFamily="2" charset="-122"/>
              </a:rPr>
              <a:t>U</a:t>
            </a:r>
            <a:r>
              <a:rPr lang="en-US" altLang="zh-CN" b="1" baseline="-25000" dirty="0">
                <a:latin typeface="宋体" panose="02010600030101010101" pitchFamily="2" charset="-122"/>
              </a:rPr>
              <a:t>CC</a:t>
            </a:r>
            <a:r>
              <a:rPr lang="zh-CN" altLang="zh-CN" b="1" dirty="0">
                <a:latin typeface="宋体" panose="02010600030101010101" pitchFamily="2" charset="-122"/>
              </a:rPr>
              <a:t>可以根据情况选择</a:t>
            </a:r>
            <a:endParaRPr lang="zh-CN" altLang="en-US" b="1" dirty="0">
              <a:latin typeface="宋体" panose="02010600030101010101" pitchFamily="2" charset="-122"/>
            </a:endParaRPr>
          </a:p>
        </p:txBody>
      </p:sp>
      <p:sp>
        <p:nvSpPr>
          <p:cNvPr id="32771" name="Text Box 20"/>
          <p:cNvSpPr txBox="1"/>
          <p:nvPr/>
        </p:nvSpPr>
        <p:spPr>
          <a:xfrm>
            <a:off x="3816350" y="2076450"/>
            <a:ext cx="149860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+30V</a:t>
            </a:r>
            <a:endParaRPr lang="en-US" altLang="zh-CN" b="1" dirty="0">
              <a:latin typeface="Times New Roman" panose="02020603050405020304" pitchFamily="18" charset="0"/>
              <a:ea typeface="楷体_GB2312" pitchFamily="49" charset="-122"/>
            </a:endParaRPr>
          </a:p>
        </p:txBody>
      </p:sp>
      <p:grpSp>
        <p:nvGrpSpPr>
          <p:cNvPr id="32772" name="Group 21"/>
          <p:cNvGrpSpPr/>
          <p:nvPr/>
        </p:nvGrpSpPr>
        <p:grpSpPr>
          <a:xfrm>
            <a:off x="5429250" y="1962150"/>
            <a:ext cx="2006600" cy="2476500"/>
            <a:chOff x="2808" y="1140"/>
            <a:chExt cx="1264" cy="1560"/>
          </a:xfrm>
        </p:grpSpPr>
        <p:grpSp>
          <p:nvGrpSpPr>
            <p:cNvPr id="32791" name="Group 22"/>
            <p:cNvGrpSpPr/>
            <p:nvPr/>
          </p:nvGrpSpPr>
          <p:grpSpPr>
            <a:xfrm>
              <a:off x="2808" y="1140"/>
              <a:ext cx="1264" cy="1560"/>
              <a:chOff x="2808" y="1200"/>
              <a:chExt cx="1264" cy="1560"/>
            </a:xfrm>
          </p:grpSpPr>
          <p:sp>
            <p:nvSpPr>
              <p:cNvPr id="32793" name="Line 23"/>
              <p:cNvSpPr/>
              <p:nvPr/>
            </p:nvSpPr>
            <p:spPr>
              <a:xfrm>
                <a:off x="2976" y="2292"/>
                <a:ext cx="0" cy="468"/>
              </a:xfrm>
              <a:prstGeom prst="line">
                <a:avLst/>
              </a:prstGeom>
              <a:ln w="38100" cap="flat" cmpd="sng">
                <a:solidFill>
                  <a:schemeClr val="tx1"/>
                </a:solidFill>
                <a:prstDash val="solid"/>
                <a:headEnd type="none" w="med" len="med"/>
                <a:tailEnd type="none" w="sm" len="lg"/>
              </a:ln>
            </p:spPr>
          </p:sp>
          <p:sp>
            <p:nvSpPr>
              <p:cNvPr id="32794" name="Line 24"/>
              <p:cNvSpPr/>
              <p:nvPr/>
            </p:nvSpPr>
            <p:spPr>
              <a:xfrm>
                <a:off x="2976" y="2748"/>
                <a:ext cx="868" cy="0"/>
              </a:xfrm>
              <a:prstGeom prst="line">
                <a:avLst/>
              </a:prstGeom>
              <a:ln w="38100" cap="flat" cmpd="sng">
                <a:solidFill>
                  <a:schemeClr val="tx1"/>
                </a:solidFill>
                <a:prstDash val="solid"/>
                <a:headEnd type="none" w="med" len="med"/>
                <a:tailEnd type="none" w="sm" len="lg"/>
              </a:ln>
            </p:spPr>
          </p:sp>
          <p:sp>
            <p:nvSpPr>
              <p:cNvPr id="32795" name="Line 25"/>
              <p:cNvSpPr/>
              <p:nvPr/>
            </p:nvSpPr>
            <p:spPr>
              <a:xfrm flipH="1" flipV="1">
                <a:off x="2808" y="1980"/>
                <a:ext cx="168" cy="312"/>
              </a:xfrm>
              <a:prstGeom prst="line">
                <a:avLst/>
              </a:prstGeom>
              <a:ln w="38100" cap="flat" cmpd="sng">
                <a:solidFill>
                  <a:schemeClr val="tx1"/>
                </a:solidFill>
                <a:prstDash val="solid"/>
                <a:headEnd type="none" w="med" len="med"/>
                <a:tailEnd type="none" w="sm" len="lg"/>
              </a:ln>
            </p:spPr>
          </p:sp>
          <p:sp>
            <p:nvSpPr>
              <p:cNvPr id="32796" name="Line 26"/>
              <p:cNvSpPr/>
              <p:nvPr/>
            </p:nvSpPr>
            <p:spPr>
              <a:xfrm flipV="1">
                <a:off x="2980" y="1620"/>
                <a:ext cx="0" cy="348"/>
              </a:xfrm>
              <a:prstGeom prst="line">
                <a:avLst/>
              </a:prstGeom>
              <a:ln w="38100" cap="flat" cmpd="sng">
                <a:solidFill>
                  <a:schemeClr val="tx1"/>
                </a:solidFill>
                <a:prstDash val="solid"/>
                <a:headEnd type="none" w="med" len="med"/>
                <a:tailEnd type="none" w="sm" len="lg"/>
              </a:ln>
            </p:spPr>
          </p:sp>
          <p:sp>
            <p:nvSpPr>
              <p:cNvPr id="32797" name="Oval 27"/>
              <p:cNvSpPr/>
              <p:nvPr/>
            </p:nvSpPr>
            <p:spPr>
              <a:xfrm>
                <a:off x="2941" y="1512"/>
                <a:ext cx="87" cy="11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2798" name="Oval 28"/>
              <p:cNvSpPr/>
              <p:nvPr/>
            </p:nvSpPr>
            <p:spPr>
              <a:xfrm>
                <a:off x="3684" y="2076"/>
                <a:ext cx="300" cy="30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2799" name="Line 29"/>
              <p:cNvSpPr/>
              <p:nvPr/>
            </p:nvSpPr>
            <p:spPr>
              <a:xfrm flipV="1">
                <a:off x="3832" y="2376"/>
                <a:ext cx="0" cy="384"/>
              </a:xfrm>
              <a:prstGeom prst="line">
                <a:avLst/>
              </a:prstGeom>
              <a:ln w="38100" cap="flat" cmpd="sng">
                <a:solidFill>
                  <a:schemeClr val="tx1"/>
                </a:solidFill>
                <a:prstDash val="solid"/>
                <a:headEnd type="none" w="med" len="med"/>
                <a:tailEnd type="none" w="sm" len="lg"/>
              </a:ln>
            </p:spPr>
          </p:sp>
          <p:sp>
            <p:nvSpPr>
              <p:cNvPr id="32800" name="Line 30"/>
              <p:cNvSpPr/>
              <p:nvPr/>
            </p:nvSpPr>
            <p:spPr>
              <a:xfrm flipV="1">
                <a:off x="3844" y="1632"/>
                <a:ext cx="0" cy="444"/>
              </a:xfrm>
              <a:prstGeom prst="line">
                <a:avLst/>
              </a:prstGeom>
              <a:ln w="38100" cap="flat" cmpd="sng">
                <a:solidFill>
                  <a:schemeClr val="tx1"/>
                </a:solidFill>
                <a:prstDash val="solid"/>
                <a:headEnd type="none" w="med" len="med"/>
                <a:tailEnd type="none" w="sm" len="lg"/>
              </a:ln>
            </p:spPr>
          </p:sp>
          <p:sp>
            <p:nvSpPr>
              <p:cNvPr id="32801" name="Oval 31"/>
              <p:cNvSpPr/>
              <p:nvPr/>
            </p:nvSpPr>
            <p:spPr>
              <a:xfrm>
                <a:off x="3805" y="1524"/>
                <a:ext cx="87" cy="11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2802" name="Text Box 32"/>
              <p:cNvSpPr txBox="1"/>
              <p:nvPr/>
            </p:nvSpPr>
            <p:spPr>
              <a:xfrm>
                <a:off x="3024" y="1200"/>
                <a:ext cx="104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sym typeface="Symbol" panose="05050102010706020507" pitchFamily="18" charset="2"/>
                  </a:rPr>
                  <a:t>220V</a:t>
                </a:r>
                <a:endParaRPr lang="en-US" altLang="zh-CN" b="1" dirty="0">
                  <a:latin typeface="Times New Roman" panose="02020603050405020304" pitchFamily="18" charset="0"/>
                  <a:ea typeface="楷体_GB2312" pitchFamily="49" charset="-122"/>
                </a:endParaRPr>
              </a:p>
            </p:txBody>
          </p:sp>
        </p:grpSp>
        <p:sp>
          <p:nvSpPr>
            <p:cNvPr id="32792" name="Text Box 33"/>
            <p:cNvSpPr txBox="1"/>
            <p:nvPr/>
          </p:nvSpPr>
          <p:spPr>
            <a:xfrm>
              <a:off x="3000" y="1872"/>
              <a:ext cx="384"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J</a:t>
              </a:r>
              <a:endParaRPr lang="en-US" altLang="zh-CN" b="1" dirty="0">
                <a:latin typeface="Times New Roman" panose="02020603050405020304" pitchFamily="18" charset="0"/>
                <a:ea typeface="楷体_GB2312" pitchFamily="49" charset="-122"/>
              </a:endParaRPr>
            </a:p>
          </p:txBody>
        </p:sp>
      </p:grpSp>
      <p:grpSp>
        <p:nvGrpSpPr>
          <p:cNvPr id="32773" name="Group 37"/>
          <p:cNvGrpSpPr/>
          <p:nvPr/>
        </p:nvGrpSpPr>
        <p:grpSpPr>
          <a:xfrm>
            <a:off x="2343150" y="2609850"/>
            <a:ext cx="2190750" cy="2762250"/>
            <a:chOff x="1476" y="1644"/>
            <a:chExt cx="1380" cy="1740"/>
          </a:xfrm>
        </p:grpSpPr>
        <p:sp>
          <p:nvSpPr>
            <p:cNvPr id="32774" name="Rectangle 5"/>
            <p:cNvSpPr/>
            <p:nvPr/>
          </p:nvSpPr>
          <p:spPr>
            <a:xfrm>
              <a:off x="1680" y="2461"/>
              <a:ext cx="504" cy="80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2775" name="Oval 6"/>
            <p:cNvSpPr/>
            <p:nvPr/>
          </p:nvSpPr>
          <p:spPr>
            <a:xfrm>
              <a:off x="2196" y="2809"/>
              <a:ext cx="96" cy="108"/>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2776" name="Text Box 7"/>
            <p:cNvSpPr txBox="1"/>
            <p:nvPr/>
          </p:nvSpPr>
          <p:spPr>
            <a:xfrm>
              <a:off x="1680" y="2437"/>
              <a:ext cx="36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&amp;</a:t>
              </a:r>
              <a:endParaRPr lang="en-US" altLang="zh-CN" b="1" dirty="0">
                <a:latin typeface="Times New Roman" panose="02020603050405020304" pitchFamily="18" charset="0"/>
                <a:ea typeface="楷体_GB2312" pitchFamily="49" charset="-122"/>
              </a:endParaRPr>
            </a:p>
          </p:txBody>
        </p:sp>
        <p:sp>
          <p:nvSpPr>
            <p:cNvPr id="32777" name="Line 8"/>
            <p:cNvSpPr/>
            <p:nvPr/>
          </p:nvSpPr>
          <p:spPr>
            <a:xfrm>
              <a:off x="1488" y="2605"/>
              <a:ext cx="192" cy="0"/>
            </a:xfrm>
            <a:prstGeom prst="line">
              <a:avLst/>
            </a:prstGeom>
            <a:ln w="38100" cap="flat" cmpd="sng">
              <a:solidFill>
                <a:schemeClr val="tx1"/>
              </a:solidFill>
              <a:prstDash val="solid"/>
              <a:headEnd type="none" w="med" len="med"/>
              <a:tailEnd type="none" w="sm" len="lg"/>
            </a:ln>
          </p:spPr>
        </p:sp>
        <p:sp>
          <p:nvSpPr>
            <p:cNvPr id="32778" name="Line 9"/>
            <p:cNvSpPr/>
            <p:nvPr/>
          </p:nvSpPr>
          <p:spPr>
            <a:xfrm>
              <a:off x="1488" y="2869"/>
              <a:ext cx="192" cy="0"/>
            </a:xfrm>
            <a:prstGeom prst="line">
              <a:avLst/>
            </a:prstGeom>
            <a:ln w="38100" cap="flat" cmpd="sng">
              <a:solidFill>
                <a:schemeClr val="tx1"/>
              </a:solidFill>
              <a:prstDash val="solid"/>
              <a:headEnd type="none" w="med" len="med"/>
              <a:tailEnd type="none" w="sm" len="lg"/>
            </a:ln>
          </p:spPr>
        </p:sp>
        <p:sp>
          <p:nvSpPr>
            <p:cNvPr id="32779" name="Line 10"/>
            <p:cNvSpPr/>
            <p:nvPr/>
          </p:nvSpPr>
          <p:spPr>
            <a:xfrm>
              <a:off x="1488" y="3097"/>
              <a:ext cx="192" cy="0"/>
            </a:xfrm>
            <a:prstGeom prst="line">
              <a:avLst/>
            </a:prstGeom>
            <a:ln w="38100" cap="flat" cmpd="sng">
              <a:solidFill>
                <a:schemeClr val="tx1"/>
              </a:solidFill>
              <a:prstDash val="solid"/>
              <a:headEnd type="none" w="med" len="med"/>
              <a:tailEnd type="none" w="sm" len="lg"/>
            </a:ln>
          </p:spPr>
        </p:sp>
        <p:sp>
          <p:nvSpPr>
            <p:cNvPr id="32780" name="Line 11"/>
            <p:cNvSpPr/>
            <p:nvPr/>
          </p:nvSpPr>
          <p:spPr>
            <a:xfrm>
              <a:off x="2280" y="2857"/>
              <a:ext cx="432" cy="0"/>
            </a:xfrm>
            <a:prstGeom prst="line">
              <a:avLst/>
            </a:prstGeom>
            <a:ln w="38100" cap="flat" cmpd="sng">
              <a:solidFill>
                <a:schemeClr val="tx1"/>
              </a:solidFill>
              <a:prstDash val="solid"/>
              <a:headEnd type="none" w="med" len="med"/>
              <a:tailEnd type="none" w="sm" len="lg"/>
            </a:ln>
          </p:spPr>
        </p:sp>
        <p:sp>
          <p:nvSpPr>
            <p:cNvPr id="32781" name="Rectangle 13"/>
            <p:cNvSpPr/>
            <p:nvPr/>
          </p:nvSpPr>
          <p:spPr>
            <a:xfrm>
              <a:off x="2556" y="1956"/>
              <a:ext cx="300" cy="372"/>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b="1" dirty="0">
                  <a:latin typeface="Times New Roman" panose="02020603050405020304" pitchFamily="18" charset="0"/>
                  <a:ea typeface="楷体_GB2312" pitchFamily="49" charset="-122"/>
                </a:rPr>
                <a:t>J</a:t>
              </a:r>
              <a:endParaRPr lang="en-US" altLang="zh-CN" b="1" dirty="0">
                <a:latin typeface="Times New Roman" panose="02020603050405020304" pitchFamily="18" charset="0"/>
                <a:ea typeface="楷体_GB2312" pitchFamily="49" charset="-122"/>
              </a:endParaRPr>
            </a:p>
          </p:txBody>
        </p:sp>
        <p:sp>
          <p:nvSpPr>
            <p:cNvPr id="32782" name="Line 14"/>
            <p:cNvSpPr/>
            <p:nvPr/>
          </p:nvSpPr>
          <p:spPr>
            <a:xfrm flipV="1">
              <a:off x="2700" y="2316"/>
              <a:ext cx="0" cy="540"/>
            </a:xfrm>
            <a:prstGeom prst="line">
              <a:avLst/>
            </a:prstGeom>
            <a:ln w="38100" cap="flat" cmpd="sng">
              <a:solidFill>
                <a:schemeClr val="tx1"/>
              </a:solidFill>
              <a:prstDash val="solid"/>
              <a:headEnd type="none" w="med" len="med"/>
              <a:tailEnd type="none" w="sm" len="lg"/>
            </a:ln>
          </p:spPr>
        </p:sp>
        <p:sp>
          <p:nvSpPr>
            <p:cNvPr id="32783" name="Line 15"/>
            <p:cNvSpPr/>
            <p:nvPr/>
          </p:nvSpPr>
          <p:spPr>
            <a:xfrm flipV="1">
              <a:off x="2700" y="1728"/>
              <a:ext cx="0" cy="216"/>
            </a:xfrm>
            <a:prstGeom prst="line">
              <a:avLst/>
            </a:prstGeom>
            <a:ln w="38100" cap="flat" cmpd="sng">
              <a:solidFill>
                <a:schemeClr val="tx1"/>
              </a:solidFill>
              <a:prstDash val="solid"/>
              <a:headEnd type="none" w="med" len="med"/>
              <a:tailEnd type="none" w="sm" len="lg"/>
            </a:ln>
          </p:spPr>
        </p:sp>
        <p:sp>
          <p:nvSpPr>
            <p:cNvPr id="32784" name="Oval 16"/>
            <p:cNvSpPr/>
            <p:nvPr/>
          </p:nvSpPr>
          <p:spPr>
            <a:xfrm>
              <a:off x="2664" y="1644"/>
              <a:ext cx="84" cy="84"/>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2785" name="Line 17"/>
            <p:cNvSpPr/>
            <p:nvPr/>
          </p:nvSpPr>
          <p:spPr>
            <a:xfrm>
              <a:off x="1476" y="2220"/>
              <a:ext cx="924" cy="0"/>
            </a:xfrm>
            <a:prstGeom prst="line">
              <a:avLst/>
            </a:prstGeom>
            <a:ln w="38100" cap="flat" cmpd="sng">
              <a:solidFill>
                <a:srgbClr val="FF0000"/>
              </a:solidFill>
              <a:prstDash val="solid"/>
              <a:headEnd type="none" w="med" len="med"/>
              <a:tailEnd type="none" w="sm" len="lg"/>
            </a:ln>
          </p:spPr>
        </p:sp>
        <p:sp>
          <p:nvSpPr>
            <p:cNvPr id="32786" name="Line 18"/>
            <p:cNvSpPr/>
            <p:nvPr/>
          </p:nvSpPr>
          <p:spPr>
            <a:xfrm>
              <a:off x="1476" y="3372"/>
              <a:ext cx="924" cy="0"/>
            </a:xfrm>
            <a:prstGeom prst="line">
              <a:avLst/>
            </a:prstGeom>
            <a:ln w="38100" cap="flat" cmpd="sng">
              <a:solidFill>
                <a:srgbClr val="FF0000"/>
              </a:solidFill>
              <a:prstDash val="solid"/>
              <a:headEnd type="none" w="med" len="med"/>
              <a:tailEnd type="none" w="sm" len="lg"/>
            </a:ln>
          </p:spPr>
        </p:sp>
        <p:sp>
          <p:nvSpPr>
            <p:cNvPr id="32787" name="Line 19"/>
            <p:cNvSpPr/>
            <p:nvPr/>
          </p:nvSpPr>
          <p:spPr>
            <a:xfrm>
              <a:off x="2392" y="2220"/>
              <a:ext cx="0" cy="1164"/>
            </a:xfrm>
            <a:prstGeom prst="line">
              <a:avLst/>
            </a:prstGeom>
            <a:ln w="38100" cap="flat" cmpd="sng">
              <a:solidFill>
                <a:srgbClr val="FF0000"/>
              </a:solidFill>
              <a:prstDash val="solid"/>
              <a:headEnd type="none" w="med" len="med"/>
              <a:tailEnd type="none" w="sm" len="lg"/>
            </a:ln>
          </p:spPr>
        </p:sp>
        <p:grpSp>
          <p:nvGrpSpPr>
            <p:cNvPr id="32788" name="Group 34"/>
            <p:cNvGrpSpPr/>
            <p:nvPr/>
          </p:nvGrpSpPr>
          <p:grpSpPr>
            <a:xfrm>
              <a:off x="1885" y="2872"/>
              <a:ext cx="196" cy="206"/>
              <a:chOff x="634" y="2633"/>
              <a:chExt cx="196" cy="206"/>
            </a:xfrm>
          </p:grpSpPr>
          <p:sp useBgFill="1">
            <p:nvSpPr>
              <p:cNvPr id="32789" name="AutoShape 35"/>
              <p:cNvSpPr/>
              <p:nvPr/>
            </p:nvSpPr>
            <p:spPr>
              <a:xfrm>
                <a:off x="634" y="2633"/>
                <a:ext cx="188" cy="198"/>
              </a:xfrm>
              <a:prstGeom prst="diamond">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2790" name="Line 36"/>
              <p:cNvSpPr/>
              <p:nvPr/>
            </p:nvSpPr>
            <p:spPr>
              <a:xfrm>
                <a:off x="641" y="2839"/>
                <a:ext cx="189" cy="0"/>
              </a:xfrm>
              <a:prstGeom prst="line">
                <a:avLst/>
              </a:prstGeom>
              <a:ln w="9525" cap="flat" cmpd="sng">
                <a:solidFill>
                  <a:schemeClr val="tx1"/>
                </a:solidFill>
                <a:prstDash val="solid"/>
                <a:headEnd type="none" w="med" len="med"/>
                <a:tailEnd type="none" w="med" len="med"/>
              </a:ln>
            </p:spPr>
          </p:sp>
        </p:gr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2" name="Text Box 2"/>
          <p:cNvSpPr txBox="1"/>
          <p:nvPr/>
        </p:nvSpPr>
        <p:spPr>
          <a:xfrm>
            <a:off x="274638" y="304800"/>
            <a:ext cx="3246437" cy="579438"/>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b="1" dirty="0">
                <a:latin typeface="宋体" panose="02010600030101010101" pitchFamily="2" charset="-122"/>
              </a:rPr>
              <a:t>3.   OC</a:t>
            </a:r>
            <a:r>
              <a:rPr lang="zh-CN" altLang="en-US" b="1" dirty="0">
                <a:latin typeface="宋体" panose="02010600030101010101" pitchFamily="2" charset="-122"/>
              </a:rPr>
              <a:t>门的应用</a:t>
            </a:r>
            <a:endParaRPr lang="zh-CN" altLang="en-US" b="1" dirty="0">
              <a:latin typeface="宋体" panose="02010600030101010101" pitchFamily="2" charset="-122"/>
            </a:endParaRPr>
          </a:p>
        </p:txBody>
      </p:sp>
      <p:sp>
        <p:nvSpPr>
          <p:cNvPr id="276483" name="Text Box 3"/>
          <p:cNvSpPr txBox="1"/>
          <p:nvPr/>
        </p:nvSpPr>
        <p:spPr>
          <a:xfrm>
            <a:off x="282575" y="1244600"/>
            <a:ext cx="3587750" cy="519113"/>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）实现与或非逻辑</a:t>
            </a:r>
            <a:endParaRPr lang="zh-CN" altLang="en-US" sz="2800" b="1" dirty="0">
              <a:latin typeface="Times New Roman" panose="02020603050405020304" pitchFamily="18" charset="0"/>
              <a:ea typeface="楷体_GB2312" pitchFamily="49" charset="-122"/>
            </a:endParaRPr>
          </a:p>
        </p:txBody>
      </p:sp>
      <p:sp>
        <p:nvSpPr>
          <p:cNvPr id="276484" name="Text Box 4"/>
          <p:cNvSpPr txBox="1"/>
          <p:nvPr/>
        </p:nvSpPr>
        <p:spPr>
          <a:xfrm>
            <a:off x="366713" y="3683000"/>
            <a:ext cx="3228975" cy="519113"/>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）实现电平转换</a:t>
            </a:r>
            <a:endParaRPr lang="zh-CN" altLang="en-US" sz="2800" b="1" dirty="0">
              <a:latin typeface="Times New Roman" panose="02020603050405020304" pitchFamily="18" charset="0"/>
              <a:ea typeface="楷体_GB2312" pitchFamily="49" charset="-122"/>
            </a:endParaRPr>
          </a:p>
        </p:txBody>
      </p:sp>
      <p:sp>
        <p:nvSpPr>
          <p:cNvPr id="276485" name="Text Box 5"/>
          <p:cNvSpPr txBox="1"/>
          <p:nvPr/>
        </p:nvSpPr>
        <p:spPr>
          <a:xfrm>
            <a:off x="0" y="4786313"/>
            <a:ext cx="3606800" cy="519112"/>
          </a:xfrm>
          <a:prstGeom prst="rect">
            <a:avLst/>
          </a:prstGeom>
          <a:noFill/>
          <a:ln w="38100">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3</a:t>
            </a:r>
            <a:r>
              <a:rPr lang="zh-CN" altLang="en-US" sz="2800" b="1" dirty="0">
                <a:latin typeface="Times New Roman" panose="02020603050405020304" pitchFamily="18" charset="0"/>
                <a:ea typeface="楷体_GB2312" pitchFamily="49" charset="-122"/>
              </a:rPr>
              <a:t>）用作驱动器</a:t>
            </a:r>
            <a:endParaRPr lang="zh-CN" altLang="en-US" sz="2800" b="1" dirty="0">
              <a:latin typeface="Times New Roman" panose="02020603050405020304" pitchFamily="18" charset="0"/>
              <a:ea typeface="楷体_GB2312" pitchFamily="49" charset="-122"/>
            </a:endParaRPr>
          </a:p>
        </p:txBody>
      </p:sp>
      <p:pic>
        <p:nvPicPr>
          <p:cNvPr id="2" name="图片 1"/>
          <p:cNvPicPr>
            <a:picLocks noChangeAspect="1"/>
          </p:cNvPicPr>
          <p:nvPr/>
        </p:nvPicPr>
        <p:blipFill>
          <a:blip r:embed="rId1"/>
          <a:stretch>
            <a:fillRect/>
          </a:stretch>
        </p:blipFill>
        <p:spPr>
          <a:xfrm>
            <a:off x="1583055" y="1940560"/>
            <a:ext cx="2895600" cy="523875"/>
          </a:xfrm>
          <a:prstGeom prst="rect">
            <a:avLst/>
          </a:prstGeom>
        </p:spPr>
      </p:pic>
      <p:pic>
        <p:nvPicPr>
          <p:cNvPr id="3" name="图片 2"/>
          <p:cNvPicPr>
            <a:picLocks noChangeAspect="1"/>
          </p:cNvPicPr>
          <p:nvPr/>
        </p:nvPicPr>
        <p:blipFill>
          <a:blip r:embed="rId2"/>
          <a:stretch>
            <a:fillRect/>
          </a:stretch>
        </p:blipFill>
        <p:spPr>
          <a:xfrm>
            <a:off x="1861185" y="2660650"/>
            <a:ext cx="3560445" cy="4889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2"/>
                                        </p:tgtEl>
                                        <p:attrNameLst>
                                          <p:attrName>style.visibility</p:attrName>
                                        </p:attrNameLst>
                                      </p:cBhvr>
                                      <p:to>
                                        <p:strVal val="visible"/>
                                      </p:to>
                                    </p:set>
                                    <p:anim calcmode="lin" valueType="num">
                                      <p:cBhvr additive="base">
                                        <p:cTn id="7" dur="500" fill="hold"/>
                                        <p:tgtEl>
                                          <p:spTgt spid="276482"/>
                                        </p:tgtEl>
                                        <p:attrNameLst>
                                          <p:attrName>ppt_x</p:attrName>
                                        </p:attrNameLst>
                                      </p:cBhvr>
                                      <p:tavLst>
                                        <p:tav tm="0">
                                          <p:val>
                                            <p:strVal val="0-#ppt_w/2"/>
                                          </p:val>
                                        </p:tav>
                                        <p:tav tm="100000">
                                          <p:val>
                                            <p:strVal val="#ppt_x"/>
                                          </p:val>
                                        </p:tav>
                                      </p:tavLst>
                                    </p:anim>
                                    <p:anim calcmode="lin" valueType="num">
                                      <p:cBhvr additive="base">
                                        <p:cTn id="8" dur="500" fill="hold"/>
                                        <p:tgtEl>
                                          <p:spTgt spid="2764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483"/>
                                        </p:tgtEl>
                                        <p:attrNameLst>
                                          <p:attrName>style.visibility</p:attrName>
                                        </p:attrNameLst>
                                      </p:cBhvr>
                                      <p:to>
                                        <p:strVal val="visible"/>
                                      </p:to>
                                    </p:set>
                                    <p:anim calcmode="lin" valueType="num">
                                      <p:cBhvr additive="base">
                                        <p:cTn id="13" dur="500" fill="hold"/>
                                        <p:tgtEl>
                                          <p:spTgt spid="276483"/>
                                        </p:tgtEl>
                                        <p:attrNameLst>
                                          <p:attrName>ppt_x</p:attrName>
                                        </p:attrNameLst>
                                      </p:cBhvr>
                                      <p:tavLst>
                                        <p:tav tm="0">
                                          <p:val>
                                            <p:strVal val="0-#ppt_w/2"/>
                                          </p:val>
                                        </p:tav>
                                        <p:tav tm="100000">
                                          <p:val>
                                            <p:strVal val="#ppt_x"/>
                                          </p:val>
                                        </p:tav>
                                      </p:tavLst>
                                    </p:anim>
                                    <p:anim calcmode="lin" valueType="num">
                                      <p:cBhvr additive="base">
                                        <p:cTn id="14" dur="500" fill="hold"/>
                                        <p:tgtEl>
                                          <p:spTgt spid="2764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484"/>
                                        </p:tgtEl>
                                        <p:attrNameLst>
                                          <p:attrName>style.visibility</p:attrName>
                                        </p:attrNameLst>
                                      </p:cBhvr>
                                      <p:to>
                                        <p:strVal val="visible"/>
                                      </p:to>
                                    </p:set>
                                    <p:anim calcmode="lin" valueType="num">
                                      <p:cBhvr additive="base">
                                        <p:cTn id="19" dur="500" fill="hold"/>
                                        <p:tgtEl>
                                          <p:spTgt spid="276484"/>
                                        </p:tgtEl>
                                        <p:attrNameLst>
                                          <p:attrName>ppt_x</p:attrName>
                                        </p:attrNameLst>
                                      </p:cBhvr>
                                      <p:tavLst>
                                        <p:tav tm="0">
                                          <p:val>
                                            <p:strVal val="0-#ppt_w/2"/>
                                          </p:val>
                                        </p:tav>
                                        <p:tav tm="100000">
                                          <p:val>
                                            <p:strVal val="#ppt_x"/>
                                          </p:val>
                                        </p:tav>
                                      </p:tavLst>
                                    </p:anim>
                                    <p:anim calcmode="lin" valueType="num">
                                      <p:cBhvr additive="base">
                                        <p:cTn id="20" dur="500" fill="hold"/>
                                        <p:tgtEl>
                                          <p:spTgt spid="2764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485"/>
                                        </p:tgtEl>
                                        <p:attrNameLst>
                                          <p:attrName>style.visibility</p:attrName>
                                        </p:attrNameLst>
                                      </p:cBhvr>
                                      <p:to>
                                        <p:strVal val="visible"/>
                                      </p:to>
                                    </p:set>
                                    <p:anim calcmode="lin" valueType="num">
                                      <p:cBhvr additive="base">
                                        <p:cTn id="25" dur="500" fill="hold"/>
                                        <p:tgtEl>
                                          <p:spTgt spid="276485"/>
                                        </p:tgtEl>
                                        <p:attrNameLst>
                                          <p:attrName>ppt_x</p:attrName>
                                        </p:attrNameLst>
                                      </p:cBhvr>
                                      <p:tavLst>
                                        <p:tav tm="0">
                                          <p:val>
                                            <p:strVal val="0-#ppt_w/2"/>
                                          </p:val>
                                        </p:tav>
                                        <p:tav tm="100000">
                                          <p:val>
                                            <p:strVal val="#ppt_x"/>
                                          </p:val>
                                        </p:tav>
                                      </p:tavLst>
                                    </p:anim>
                                    <p:anim calcmode="lin" valueType="num">
                                      <p:cBhvr additive="base">
                                        <p:cTn id="26" dur="500" fill="hold"/>
                                        <p:tgtEl>
                                          <p:spTgt spid="276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p:bldP spid="276483" grpId="0"/>
      <p:bldP spid="276484" grpId="0"/>
      <p:bldP spid="27648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p:nvPr/>
        </p:nvSpPr>
        <p:spPr>
          <a:xfrm>
            <a:off x="381000" y="504825"/>
            <a:ext cx="25527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宋体" panose="02010600030101010101" pitchFamily="2" charset="-122"/>
              </a:rPr>
              <a:t>2</a:t>
            </a:r>
            <a:r>
              <a:rPr lang="zh-CN" altLang="en-US" b="1" dirty="0">
                <a:latin typeface="宋体" panose="02010600030101010101" pitchFamily="2" charset="-122"/>
              </a:rPr>
              <a:t>、 三态门</a:t>
            </a:r>
            <a:endParaRPr lang="zh-CN" altLang="en-US" b="1" dirty="0">
              <a:latin typeface="宋体" panose="02010600030101010101" pitchFamily="2" charset="-122"/>
            </a:endParaRPr>
          </a:p>
        </p:txBody>
      </p:sp>
      <p:grpSp>
        <p:nvGrpSpPr>
          <p:cNvPr id="34819" name="Group 3"/>
          <p:cNvGrpSpPr/>
          <p:nvPr/>
        </p:nvGrpSpPr>
        <p:grpSpPr>
          <a:xfrm>
            <a:off x="1225550" y="1047750"/>
            <a:ext cx="8147050" cy="5343525"/>
            <a:chOff x="772" y="660"/>
            <a:chExt cx="5132" cy="3366"/>
          </a:xfrm>
        </p:grpSpPr>
        <p:grpSp>
          <p:nvGrpSpPr>
            <p:cNvPr id="34839" name="Group 4"/>
            <p:cNvGrpSpPr/>
            <p:nvPr/>
          </p:nvGrpSpPr>
          <p:grpSpPr>
            <a:xfrm>
              <a:off x="772" y="660"/>
              <a:ext cx="5132" cy="3366"/>
              <a:chOff x="628" y="660"/>
              <a:chExt cx="5132" cy="3366"/>
            </a:xfrm>
          </p:grpSpPr>
          <p:grpSp>
            <p:nvGrpSpPr>
              <p:cNvPr id="34841" name="Group 5"/>
              <p:cNvGrpSpPr/>
              <p:nvPr/>
            </p:nvGrpSpPr>
            <p:grpSpPr>
              <a:xfrm>
                <a:off x="1428" y="1524"/>
                <a:ext cx="1392" cy="612"/>
                <a:chOff x="984" y="1260"/>
                <a:chExt cx="1392" cy="612"/>
              </a:xfrm>
            </p:grpSpPr>
            <p:sp>
              <p:nvSpPr>
                <p:cNvPr id="34913" name="Line 6"/>
                <p:cNvSpPr/>
                <p:nvPr/>
              </p:nvSpPr>
              <p:spPr>
                <a:xfrm>
                  <a:off x="1140" y="1632"/>
                  <a:ext cx="600" cy="0"/>
                </a:xfrm>
                <a:prstGeom prst="line">
                  <a:avLst/>
                </a:prstGeom>
                <a:ln w="57150" cap="flat" cmpd="sng">
                  <a:solidFill>
                    <a:schemeClr val="tx1"/>
                  </a:solidFill>
                  <a:prstDash val="solid"/>
                  <a:headEnd type="none" w="med" len="med"/>
                  <a:tailEnd type="none" w="sm" len="lg"/>
                </a:ln>
              </p:spPr>
            </p:sp>
            <p:sp>
              <p:nvSpPr>
                <p:cNvPr id="34914" name="Line 7"/>
                <p:cNvSpPr/>
                <p:nvPr/>
              </p:nvSpPr>
              <p:spPr>
                <a:xfrm flipV="1">
                  <a:off x="1524" y="1260"/>
                  <a:ext cx="0" cy="372"/>
                </a:xfrm>
                <a:prstGeom prst="line">
                  <a:avLst/>
                </a:prstGeom>
                <a:ln w="38100" cap="flat" cmpd="sng">
                  <a:solidFill>
                    <a:schemeClr val="tx1"/>
                  </a:solidFill>
                  <a:prstDash val="solid"/>
                  <a:headEnd type="none" w="med" len="med"/>
                  <a:tailEnd type="none" w="sm" len="lg"/>
                </a:ln>
              </p:spPr>
            </p:sp>
            <p:sp>
              <p:nvSpPr>
                <p:cNvPr id="34915" name="Line 8"/>
                <p:cNvSpPr/>
                <p:nvPr/>
              </p:nvSpPr>
              <p:spPr>
                <a:xfrm flipH="1">
                  <a:off x="1272" y="1632"/>
                  <a:ext cx="240" cy="240"/>
                </a:xfrm>
                <a:prstGeom prst="line">
                  <a:avLst/>
                </a:prstGeom>
                <a:ln w="38100" cap="flat" cmpd="sng">
                  <a:solidFill>
                    <a:schemeClr val="tx1"/>
                  </a:solidFill>
                  <a:prstDash val="solid"/>
                  <a:headEnd type="none" w="med" len="med"/>
                  <a:tailEnd type="triangle" w="sm" len="lg"/>
                </a:ln>
              </p:spPr>
            </p:sp>
            <p:sp>
              <p:nvSpPr>
                <p:cNvPr id="34916" name="Line 9"/>
                <p:cNvSpPr/>
                <p:nvPr/>
              </p:nvSpPr>
              <p:spPr>
                <a:xfrm flipH="1">
                  <a:off x="1128" y="1632"/>
                  <a:ext cx="240" cy="240"/>
                </a:xfrm>
                <a:prstGeom prst="line">
                  <a:avLst/>
                </a:prstGeom>
                <a:ln w="38100" cap="flat" cmpd="sng">
                  <a:solidFill>
                    <a:schemeClr val="tx1"/>
                  </a:solidFill>
                  <a:prstDash val="solid"/>
                  <a:headEnd type="none" w="med" len="med"/>
                  <a:tailEnd type="triangle" w="sm" len="lg"/>
                </a:ln>
              </p:spPr>
            </p:sp>
            <p:sp>
              <p:nvSpPr>
                <p:cNvPr id="34917" name="Line 10"/>
                <p:cNvSpPr/>
                <p:nvPr/>
              </p:nvSpPr>
              <p:spPr>
                <a:xfrm flipH="1">
                  <a:off x="984" y="1632"/>
                  <a:ext cx="240" cy="240"/>
                </a:xfrm>
                <a:prstGeom prst="line">
                  <a:avLst/>
                </a:prstGeom>
                <a:ln w="38100" cap="flat" cmpd="sng">
                  <a:solidFill>
                    <a:schemeClr val="tx1"/>
                  </a:solidFill>
                  <a:prstDash val="solid"/>
                  <a:headEnd type="none" w="med" len="med"/>
                  <a:tailEnd type="triangle" w="sm" len="lg"/>
                </a:ln>
              </p:spPr>
            </p:sp>
            <p:sp>
              <p:nvSpPr>
                <p:cNvPr id="34918" name="Line 11"/>
                <p:cNvSpPr/>
                <p:nvPr/>
              </p:nvSpPr>
              <p:spPr>
                <a:xfrm>
                  <a:off x="1524" y="1632"/>
                  <a:ext cx="312" cy="223"/>
                </a:xfrm>
                <a:prstGeom prst="line">
                  <a:avLst/>
                </a:prstGeom>
                <a:ln w="38100" cap="flat" cmpd="sng">
                  <a:solidFill>
                    <a:schemeClr val="tx1"/>
                  </a:solidFill>
                  <a:prstDash val="solid"/>
                  <a:headEnd type="none" w="med" len="med"/>
                  <a:tailEnd type="none" w="sm" len="lg"/>
                </a:ln>
              </p:spPr>
            </p:sp>
            <p:sp>
              <p:nvSpPr>
                <p:cNvPr id="34919" name="Line 12"/>
                <p:cNvSpPr/>
                <p:nvPr/>
              </p:nvSpPr>
              <p:spPr>
                <a:xfrm>
                  <a:off x="1812" y="1855"/>
                  <a:ext cx="564" cy="0"/>
                </a:xfrm>
                <a:prstGeom prst="line">
                  <a:avLst/>
                </a:prstGeom>
                <a:ln w="38100" cap="flat" cmpd="sng">
                  <a:solidFill>
                    <a:schemeClr val="tx1"/>
                  </a:solidFill>
                  <a:prstDash val="solid"/>
                  <a:headEnd type="none" w="med" len="med"/>
                  <a:tailEnd type="none" w="sm" len="lg"/>
                </a:ln>
              </p:spPr>
            </p:sp>
          </p:grpSp>
          <p:grpSp>
            <p:nvGrpSpPr>
              <p:cNvPr id="34842" name="Group 13"/>
              <p:cNvGrpSpPr/>
              <p:nvPr/>
            </p:nvGrpSpPr>
            <p:grpSpPr>
              <a:xfrm>
                <a:off x="2820" y="1908"/>
                <a:ext cx="240" cy="456"/>
                <a:chOff x="2376" y="1644"/>
                <a:chExt cx="240" cy="456"/>
              </a:xfrm>
            </p:grpSpPr>
            <p:sp>
              <p:nvSpPr>
                <p:cNvPr id="34910" name="Line 14"/>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34911" name="Line 15"/>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4912" name="Line 16"/>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34843" name="Group 17"/>
              <p:cNvGrpSpPr/>
              <p:nvPr/>
            </p:nvGrpSpPr>
            <p:grpSpPr>
              <a:xfrm>
                <a:off x="3504" y="1704"/>
                <a:ext cx="240" cy="456"/>
                <a:chOff x="2376" y="1644"/>
                <a:chExt cx="240" cy="456"/>
              </a:xfrm>
            </p:grpSpPr>
            <p:sp>
              <p:nvSpPr>
                <p:cNvPr id="34907" name="Line 18"/>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4908" name="Line 19"/>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4909" name="Line 20"/>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4844" name="Line 21"/>
              <p:cNvSpPr/>
              <p:nvPr/>
            </p:nvSpPr>
            <p:spPr>
              <a:xfrm flipV="1">
                <a:off x="3034" y="1536"/>
                <a:ext cx="0" cy="372"/>
              </a:xfrm>
              <a:prstGeom prst="line">
                <a:avLst/>
              </a:prstGeom>
              <a:ln w="38100" cap="flat" cmpd="sng">
                <a:solidFill>
                  <a:schemeClr val="tx1"/>
                </a:solidFill>
                <a:prstDash val="solid"/>
                <a:headEnd type="none" w="med" len="med"/>
                <a:tailEnd type="none" w="sm" len="lg"/>
              </a:ln>
            </p:spPr>
          </p:sp>
          <p:sp>
            <p:nvSpPr>
              <p:cNvPr id="34845" name="Rectangle 22"/>
              <p:cNvSpPr/>
              <p:nvPr/>
            </p:nvSpPr>
            <p:spPr>
              <a:xfrm>
                <a:off x="2980" y="318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46" name="Rectangle 23"/>
              <p:cNvSpPr/>
              <p:nvPr/>
            </p:nvSpPr>
            <p:spPr>
              <a:xfrm>
                <a:off x="1908" y="1099"/>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47" name="Rectangle 24"/>
              <p:cNvSpPr/>
              <p:nvPr/>
            </p:nvSpPr>
            <p:spPr>
              <a:xfrm>
                <a:off x="2974" y="111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48" name="Line 25"/>
              <p:cNvSpPr/>
              <p:nvPr/>
            </p:nvSpPr>
            <p:spPr>
              <a:xfrm>
                <a:off x="1968" y="1092"/>
                <a:ext cx="0" cy="0"/>
              </a:xfrm>
              <a:prstGeom prst="line">
                <a:avLst/>
              </a:prstGeom>
              <a:ln w="38100" cap="flat" cmpd="sng">
                <a:solidFill>
                  <a:schemeClr val="tx1"/>
                </a:solidFill>
                <a:prstDash val="solid"/>
                <a:headEnd type="none" w="med" len="med"/>
                <a:tailEnd type="none" w="sm" len="lg"/>
              </a:ln>
            </p:spPr>
          </p:sp>
          <p:sp>
            <p:nvSpPr>
              <p:cNvPr id="34849" name="Line 26"/>
              <p:cNvSpPr/>
              <p:nvPr/>
            </p:nvSpPr>
            <p:spPr>
              <a:xfrm flipV="1">
                <a:off x="1968" y="847"/>
                <a:ext cx="0" cy="245"/>
              </a:xfrm>
              <a:prstGeom prst="line">
                <a:avLst/>
              </a:prstGeom>
              <a:ln w="38100" cap="flat" cmpd="sng">
                <a:solidFill>
                  <a:schemeClr val="tx1"/>
                </a:solidFill>
                <a:prstDash val="solid"/>
                <a:headEnd type="none" w="med" len="med"/>
                <a:tailEnd type="none" w="sm" len="lg"/>
              </a:ln>
            </p:spPr>
          </p:sp>
          <p:sp>
            <p:nvSpPr>
              <p:cNvPr id="34850" name="Line 27"/>
              <p:cNvSpPr/>
              <p:nvPr/>
            </p:nvSpPr>
            <p:spPr>
              <a:xfrm flipV="1">
                <a:off x="3034" y="847"/>
                <a:ext cx="0" cy="269"/>
              </a:xfrm>
              <a:prstGeom prst="line">
                <a:avLst/>
              </a:prstGeom>
              <a:ln w="38100" cap="flat" cmpd="sng">
                <a:solidFill>
                  <a:schemeClr val="tx1"/>
                </a:solidFill>
                <a:prstDash val="solid"/>
                <a:headEnd type="none" w="med" len="med"/>
                <a:tailEnd type="none" w="sm" len="lg"/>
              </a:ln>
            </p:spPr>
          </p:sp>
          <p:sp>
            <p:nvSpPr>
              <p:cNvPr id="34851" name="Line 28"/>
              <p:cNvSpPr/>
              <p:nvPr/>
            </p:nvSpPr>
            <p:spPr>
              <a:xfrm>
                <a:off x="1968" y="847"/>
                <a:ext cx="0" cy="0"/>
              </a:xfrm>
              <a:prstGeom prst="line">
                <a:avLst/>
              </a:prstGeom>
              <a:ln w="38100" cap="flat" cmpd="sng">
                <a:solidFill>
                  <a:schemeClr val="tx1"/>
                </a:solidFill>
                <a:prstDash val="solid"/>
                <a:headEnd type="none" w="med" len="med"/>
                <a:tailEnd type="none" w="sm" len="lg"/>
              </a:ln>
            </p:spPr>
          </p:sp>
          <p:sp>
            <p:nvSpPr>
              <p:cNvPr id="34852" name="Line 29"/>
              <p:cNvSpPr/>
              <p:nvPr/>
            </p:nvSpPr>
            <p:spPr>
              <a:xfrm>
                <a:off x="1962" y="853"/>
                <a:ext cx="2868" cy="0"/>
              </a:xfrm>
              <a:prstGeom prst="line">
                <a:avLst/>
              </a:prstGeom>
              <a:ln w="38100" cap="flat" cmpd="sng">
                <a:solidFill>
                  <a:schemeClr val="tx1"/>
                </a:solidFill>
                <a:prstDash val="solid"/>
                <a:headEnd type="none" w="med" len="med"/>
                <a:tailEnd type="none" w="sm" len="lg"/>
              </a:ln>
            </p:spPr>
          </p:sp>
          <p:sp>
            <p:nvSpPr>
              <p:cNvPr id="34853" name="Line 30"/>
              <p:cNvSpPr/>
              <p:nvPr/>
            </p:nvSpPr>
            <p:spPr>
              <a:xfrm flipH="1">
                <a:off x="3034" y="1908"/>
                <a:ext cx="470" cy="0"/>
              </a:xfrm>
              <a:prstGeom prst="line">
                <a:avLst/>
              </a:prstGeom>
              <a:ln w="38100" cap="flat" cmpd="sng">
                <a:solidFill>
                  <a:schemeClr val="tx1"/>
                </a:solidFill>
                <a:prstDash val="solid"/>
                <a:headEnd type="none" w="med" len="med"/>
                <a:tailEnd type="none" w="sm" len="lg"/>
              </a:ln>
            </p:spPr>
          </p:sp>
          <p:grpSp>
            <p:nvGrpSpPr>
              <p:cNvPr id="34854" name="Group 31"/>
              <p:cNvGrpSpPr/>
              <p:nvPr/>
            </p:nvGrpSpPr>
            <p:grpSpPr>
              <a:xfrm>
                <a:off x="4008" y="1920"/>
                <a:ext cx="240" cy="456"/>
                <a:chOff x="2376" y="1644"/>
                <a:chExt cx="240" cy="456"/>
              </a:xfrm>
            </p:grpSpPr>
            <p:sp>
              <p:nvSpPr>
                <p:cNvPr id="34904" name="Line 3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4905" name="Line 3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4906" name="Line 3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4855" name="Line 35"/>
              <p:cNvSpPr/>
              <p:nvPr/>
            </p:nvSpPr>
            <p:spPr>
              <a:xfrm>
                <a:off x="3708" y="2136"/>
                <a:ext cx="300" cy="0"/>
              </a:xfrm>
              <a:prstGeom prst="line">
                <a:avLst/>
              </a:prstGeom>
              <a:ln w="38100" cap="flat" cmpd="sng">
                <a:solidFill>
                  <a:schemeClr val="tx1"/>
                </a:solidFill>
                <a:prstDash val="solid"/>
                <a:headEnd type="none" w="med" len="med"/>
                <a:tailEnd type="none" w="sm" len="lg"/>
              </a:ln>
            </p:spPr>
          </p:sp>
          <p:sp>
            <p:nvSpPr>
              <p:cNvPr id="34856" name="Line 36"/>
              <p:cNvSpPr/>
              <p:nvPr/>
            </p:nvSpPr>
            <p:spPr>
              <a:xfrm>
                <a:off x="3708" y="1711"/>
                <a:ext cx="502" cy="0"/>
              </a:xfrm>
              <a:prstGeom prst="line">
                <a:avLst/>
              </a:prstGeom>
              <a:ln w="38100" cap="flat" cmpd="sng">
                <a:solidFill>
                  <a:schemeClr val="tx1"/>
                </a:solidFill>
                <a:prstDash val="solid"/>
                <a:headEnd type="none" w="med" len="med"/>
                <a:tailEnd type="none" w="sm" len="lg"/>
              </a:ln>
            </p:spPr>
          </p:sp>
          <p:sp>
            <p:nvSpPr>
              <p:cNvPr id="34857" name="Line 37"/>
              <p:cNvSpPr/>
              <p:nvPr/>
            </p:nvSpPr>
            <p:spPr>
              <a:xfrm flipV="1">
                <a:off x="4210" y="1711"/>
                <a:ext cx="0" cy="233"/>
              </a:xfrm>
              <a:prstGeom prst="line">
                <a:avLst/>
              </a:prstGeom>
              <a:ln w="38100" cap="flat" cmpd="sng">
                <a:solidFill>
                  <a:schemeClr val="tx1"/>
                </a:solidFill>
                <a:prstDash val="solid"/>
                <a:headEnd type="none" w="med" len="med"/>
                <a:tailEnd type="none" w="sm" len="lg"/>
              </a:ln>
            </p:spPr>
          </p:sp>
          <p:sp>
            <p:nvSpPr>
              <p:cNvPr id="34858" name="Rectangle 38"/>
              <p:cNvSpPr/>
              <p:nvPr/>
            </p:nvSpPr>
            <p:spPr>
              <a:xfrm>
                <a:off x="4150" y="1123"/>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59" name="Line 39"/>
              <p:cNvSpPr/>
              <p:nvPr/>
            </p:nvSpPr>
            <p:spPr>
              <a:xfrm flipV="1">
                <a:off x="4210" y="1543"/>
                <a:ext cx="0" cy="209"/>
              </a:xfrm>
              <a:prstGeom prst="line">
                <a:avLst/>
              </a:prstGeom>
              <a:ln w="38100" cap="flat" cmpd="sng">
                <a:solidFill>
                  <a:schemeClr val="tx1"/>
                </a:solidFill>
                <a:prstDash val="solid"/>
                <a:headEnd type="none" w="med" len="med"/>
                <a:tailEnd type="none" w="sm" len="lg"/>
              </a:ln>
            </p:spPr>
          </p:sp>
          <p:sp>
            <p:nvSpPr>
              <p:cNvPr id="34860" name="Line 40"/>
              <p:cNvSpPr/>
              <p:nvPr/>
            </p:nvSpPr>
            <p:spPr>
              <a:xfrm flipV="1">
                <a:off x="4210" y="852"/>
                <a:ext cx="0" cy="276"/>
              </a:xfrm>
              <a:prstGeom prst="line">
                <a:avLst/>
              </a:prstGeom>
              <a:ln w="38100" cap="flat" cmpd="sng">
                <a:solidFill>
                  <a:schemeClr val="tx1"/>
                </a:solidFill>
                <a:prstDash val="solid"/>
                <a:headEnd type="none" w="med" len="med"/>
                <a:tailEnd type="none" w="sm" len="lg"/>
              </a:ln>
            </p:spPr>
          </p:sp>
          <p:grpSp>
            <p:nvGrpSpPr>
              <p:cNvPr id="34861" name="Group 41"/>
              <p:cNvGrpSpPr/>
              <p:nvPr/>
            </p:nvGrpSpPr>
            <p:grpSpPr>
              <a:xfrm>
                <a:off x="4008" y="2772"/>
                <a:ext cx="240" cy="456"/>
                <a:chOff x="2376" y="1644"/>
                <a:chExt cx="240" cy="456"/>
              </a:xfrm>
            </p:grpSpPr>
            <p:sp>
              <p:nvSpPr>
                <p:cNvPr id="34901" name="Line 4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4902" name="Line 4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4903" name="Line 4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4862" name="Rectangle 45"/>
              <p:cNvSpPr/>
              <p:nvPr/>
            </p:nvSpPr>
            <p:spPr>
              <a:xfrm>
                <a:off x="3660" y="225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63" name="Line 46"/>
              <p:cNvSpPr/>
              <p:nvPr/>
            </p:nvSpPr>
            <p:spPr>
              <a:xfrm>
                <a:off x="3720" y="2124"/>
                <a:ext cx="0" cy="132"/>
              </a:xfrm>
              <a:prstGeom prst="line">
                <a:avLst/>
              </a:prstGeom>
              <a:ln w="38100" cap="flat" cmpd="sng">
                <a:solidFill>
                  <a:schemeClr val="tx1"/>
                </a:solidFill>
                <a:prstDash val="solid"/>
                <a:headEnd type="none" w="med" len="med"/>
                <a:tailEnd type="none" w="sm" len="lg"/>
              </a:ln>
            </p:spPr>
          </p:sp>
          <p:sp>
            <p:nvSpPr>
              <p:cNvPr id="34864" name="Line 47"/>
              <p:cNvSpPr/>
              <p:nvPr/>
            </p:nvSpPr>
            <p:spPr>
              <a:xfrm>
                <a:off x="3714" y="2670"/>
                <a:ext cx="0" cy="96"/>
              </a:xfrm>
              <a:prstGeom prst="line">
                <a:avLst/>
              </a:prstGeom>
              <a:ln w="38100" cap="flat" cmpd="sng">
                <a:solidFill>
                  <a:schemeClr val="tx1"/>
                </a:solidFill>
                <a:prstDash val="solid"/>
                <a:headEnd type="none" w="med" len="med"/>
                <a:tailEnd type="none" w="sm" len="lg"/>
              </a:ln>
            </p:spPr>
          </p:sp>
          <p:sp>
            <p:nvSpPr>
              <p:cNvPr id="34865" name="Line 48"/>
              <p:cNvSpPr/>
              <p:nvPr/>
            </p:nvSpPr>
            <p:spPr>
              <a:xfrm>
                <a:off x="3594" y="2760"/>
                <a:ext cx="240" cy="0"/>
              </a:xfrm>
              <a:prstGeom prst="line">
                <a:avLst/>
              </a:prstGeom>
              <a:ln w="38100" cap="flat" cmpd="sng">
                <a:solidFill>
                  <a:schemeClr val="tx1"/>
                </a:solidFill>
                <a:prstDash val="solid"/>
                <a:headEnd type="none" w="med" len="med"/>
                <a:tailEnd type="none" w="sm" len="lg"/>
              </a:ln>
            </p:spPr>
          </p:sp>
          <p:sp>
            <p:nvSpPr>
              <p:cNvPr id="34866" name="Line 49"/>
              <p:cNvSpPr/>
              <p:nvPr/>
            </p:nvSpPr>
            <p:spPr>
              <a:xfrm>
                <a:off x="3040" y="2346"/>
                <a:ext cx="0" cy="840"/>
              </a:xfrm>
              <a:prstGeom prst="line">
                <a:avLst/>
              </a:prstGeom>
              <a:ln w="38100" cap="flat" cmpd="sng">
                <a:solidFill>
                  <a:schemeClr val="tx1"/>
                </a:solidFill>
                <a:prstDash val="solid"/>
                <a:headEnd type="none" w="med" len="med"/>
                <a:tailEnd type="none" w="sm" len="lg"/>
              </a:ln>
            </p:spPr>
          </p:sp>
          <p:sp>
            <p:nvSpPr>
              <p:cNvPr id="34867" name="Line 50"/>
              <p:cNvSpPr/>
              <p:nvPr/>
            </p:nvSpPr>
            <p:spPr>
              <a:xfrm flipH="1">
                <a:off x="3040" y="2989"/>
                <a:ext cx="962" cy="0"/>
              </a:xfrm>
              <a:prstGeom prst="line">
                <a:avLst/>
              </a:prstGeom>
              <a:ln w="38100" cap="flat" cmpd="sng">
                <a:solidFill>
                  <a:schemeClr val="tx1"/>
                </a:solidFill>
                <a:prstDash val="solid"/>
                <a:headEnd type="none" w="med" len="med"/>
                <a:tailEnd type="none" w="sm" len="lg"/>
              </a:ln>
            </p:spPr>
          </p:sp>
          <p:sp>
            <p:nvSpPr>
              <p:cNvPr id="34868" name="Line 51"/>
              <p:cNvSpPr/>
              <p:nvPr/>
            </p:nvSpPr>
            <p:spPr>
              <a:xfrm>
                <a:off x="3040" y="3600"/>
                <a:ext cx="0" cy="282"/>
              </a:xfrm>
              <a:prstGeom prst="line">
                <a:avLst/>
              </a:prstGeom>
              <a:ln w="38100" cap="flat" cmpd="sng">
                <a:solidFill>
                  <a:schemeClr val="tx1"/>
                </a:solidFill>
                <a:prstDash val="solid"/>
                <a:headEnd type="none" w="med" len="med"/>
                <a:tailEnd type="none" w="sm" len="lg"/>
              </a:ln>
            </p:spPr>
          </p:sp>
          <p:sp>
            <p:nvSpPr>
              <p:cNvPr id="34869" name="Line 52"/>
              <p:cNvSpPr/>
              <p:nvPr/>
            </p:nvSpPr>
            <p:spPr>
              <a:xfrm flipV="1">
                <a:off x="3042" y="3858"/>
                <a:ext cx="1186" cy="6"/>
              </a:xfrm>
              <a:prstGeom prst="line">
                <a:avLst/>
              </a:prstGeom>
              <a:ln w="38100" cap="flat" cmpd="sng">
                <a:solidFill>
                  <a:schemeClr val="tx1"/>
                </a:solidFill>
                <a:prstDash val="solid"/>
                <a:headEnd type="none" w="med" len="med"/>
                <a:tailEnd type="none" w="sm" len="lg"/>
              </a:ln>
            </p:spPr>
          </p:sp>
          <p:sp>
            <p:nvSpPr>
              <p:cNvPr id="34870" name="Line 53"/>
              <p:cNvSpPr/>
              <p:nvPr/>
            </p:nvSpPr>
            <p:spPr>
              <a:xfrm>
                <a:off x="4228" y="2364"/>
                <a:ext cx="0" cy="426"/>
              </a:xfrm>
              <a:prstGeom prst="line">
                <a:avLst/>
              </a:prstGeom>
              <a:ln w="38100" cap="flat" cmpd="sng">
                <a:solidFill>
                  <a:schemeClr val="tx1"/>
                </a:solidFill>
                <a:prstDash val="solid"/>
                <a:headEnd type="none" w="med" len="med"/>
                <a:tailEnd type="none" w="sm" len="lg"/>
              </a:ln>
            </p:spPr>
          </p:sp>
          <p:sp>
            <p:nvSpPr>
              <p:cNvPr id="34871" name="Line 54"/>
              <p:cNvSpPr/>
              <p:nvPr/>
            </p:nvSpPr>
            <p:spPr>
              <a:xfrm>
                <a:off x="4228" y="3216"/>
                <a:ext cx="0" cy="810"/>
              </a:xfrm>
              <a:prstGeom prst="line">
                <a:avLst/>
              </a:prstGeom>
              <a:ln w="38100" cap="flat" cmpd="sng">
                <a:solidFill>
                  <a:schemeClr val="tx1"/>
                </a:solidFill>
                <a:prstDash val="solid"/>
                <a:headEnd type="none" w="med" len="med"/>
                <a:tailEnd type="none" w="sm" len="lg"/>
              </a:ln>
            </p:spPr>
          </p:sp>
          <p:sp>
            <p:nvSpPr>
              <p:cNvPr id="34872" name="Line 55"/>
              <p:cNvSpPr/>
              <p:nvPr/>
            </p:nvSpPr>
            <p:spPr>
              <a:xfrm>
                <a:off x="4098" y="4020"/>
                <a:ext cx="258" cy="0"/>
              </a:xfrm>
              <a:prstGeom prst="line">
                <a:avLst/>
              </a:prstGeom>
              <a:ln w="38100" cap="flat" cmpd="sng">
                <a:solidFill>
                  <a:schemeClr val="tx1"/>
                </a:solidFill>
                <a:prstDash val="solid"/>
                <a:headEnd type="none" w="med" len="med"/>
                <a:tailEnd type="none" w="sm" len="lg"/>
              </a:ln>
            </p:spPr>
          </p:sp>
          <p:sp>
            <p:nvSpPr>
              <p:cNvPr id="34873" name="Line 56"/>
              <p:cNvSpPr/>
              <p:nvPr/>
            </p:nvSpPr>
            <p:spPr>
              <a:xfrm>
                <a:off x="4228" y="2544"/>
                <a:ext cx="600" cy="0"/>
              </a:xfrm>
              <a:prstGeom prst="line">
                <a:avLst/>
              </a:prstGeom>
              <a:ln w="38100" cap="flat" cmpd="sng">
                <a:solidFill>
                  <a:schemeClr val="tx1"/>
                </a:solidFill>
                <a:prstDash val="solid"/>
                <a:headEnd type="none" w="med" len="med"/>
                <a:tailEnd type="none" w="sm" len="lg"/>
              </a:ln>
            </p:spPr>
          </p:sp>
          <p:sp>
            <p:nvSpPr>
              <p:cNvPr id="34874" name="Line 57"/>
              <p:cNvSpPr/>
              <p:nvPr/>
            </p:nvSpPr>
            <p:spPr>
              <a:xfrm flipH="1" flipV="1">
                <a:off x="1060" y="2106"/>
                <a:ext cx="404" cy="6"/>
              </a:xfrm>
              <a:prstGeom prst="line">
                <a:avLst/>
              </a:prstGeom>
              <a:ln w="38100" cap="flat" cmpd="sng">
                <a:solidFill>
                  <a:schemeClr val="tx1"/>
                </a:solidFill>
                <a:prstDash val="solid"/>
                <a:headEnd type="none" w="med" len="med"/>
                <a:tailEnd type="none" w="sm" len="lg"/>
              </a:ln>
            </p:spPr>
          </p:sp>
          <p:sp>
            <p:nvSpPr>
              <p:cNvPr id="34875" name="Line 58"/>
              <p:cNvSpPr/>
              <p:nvPr/>
            </p:nvSpPr>
            <p:spPr>
              <a:xfrm>
                <a:off x="1584" y="2112"/>
                <a:ext cx="0" cy="228"/>
              </a:xfrm>
              <a:prstGeom prst="line">
                <a:avLst/>
              </a:prstGeom>
              <a:ln w="38100" cap="flat" cmpd="sng">
                <a:solidFill>
                  <a:schemeClr val="tx1"/>
                </a:solidFill>
                <a:prstDash val="solid"/>
                <a:headEnd type="none" w="med" len="med"/>
                <a:tailEnd type="none" w="sm" len="lg"/>
              </a:ln>
            </p:spPr>
          </p:sp>
          <p:sp>
            <p:nvSpPr>
              <p:cNvPr id="34876" name="Line 59"/>
              <p:cNvSpPr/>
              <p:nvPr/>
            </p:nvSpPr>
            <p:spPr>
              <a:xfrm flipH="1">
                <a:off x="1072" y="2328"/>
                <a:ext cx="512" cy="0"/>
              </a:xfrm>
              <a:prstGeom prst="line">
                <a:avLst/>
              </a:prstGeom>
              <a:ln w="38100" cap="flat" cmpd="sng">
                <a:solidFill>
                  <a:schemeClr val="tx1"/>
                </a:solidFill>
                <a:prstDash val="solid"/>
                <a:headEnd type="none" w="med" len="med"/>
                <a:tailEnd type="none" w="sm" len="lg"/>
              </a:ln>
            </p:spPr>
          </p:sp>
          <p:sp>
            <p:nvSpPr>
              <p:cNvPr id="34877" name="Line 60"/>
              <p:cNvSpPr/>
              <p:nvPr/>
            </p:nvSpPr>
            <p:spPr>
              <a:xfrm flipH="1">
                <a:off x="1728" y="2124"/>
                <a:ext cx="0" cy="420"/>
              </a:xfrm>
              <a:prstGeom prst="line">
                <a:avLst/>
              </a:prstGeom>
              <a:ln w="38100" cap="flat" cmpd="sng">
                <a:solidFill>
                  <a:schemeClr val="tx1"/>
                </a:solidFill>
                <a:prstDash val="solid"/>
                <a:headEnd type="none" w="med" len="med"/>
                <a:tailEnd type="none" w="sm" len="lg"/>
              </a:ln>
            </p:spPr>
          </p:sp>
          <p:sp>
            <p:nvSpPr>
              <p:cNvPr id="34878" name="Line 61"/>
              <p:cNvSpPr/>
              <p:nvPr/>
            </p:nvSpPr>
            <p:spPr>
              <a:xfrm flipH="1">
                <a:off x="1084" y="2532"/>
                <a:ext cx="656" cy="0"/>
              </a:xfrm>
              <a:prstGeom prst="line">
                <a:avLst/>
              </a:prstGeom>
              <a:ln w="38100" cap="flat" cmpd="sng">
                <a:solidFill>
                  <a:schemeClr val="tx1"/>
                </a:solidFill>
                <a:prstDash val="solid"/>
                <a:headEnd type="none" w="med" len="med"/>
                <a:tailEnd type="none" w="sm" len="lg"/>
              </a:ln>
            </p:spPr>
          </p:sp>
          <p:sp>
            <p:nvSpPr>
              <p:cNvPr id="34879" name="Oval 62"/>
              <p:cNvSpPr/>
              <p:nvPr/>
            </p:nvSpPr>
            <p:spPr>
              <a:xfrm>
                <a:off x="4824" y="78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80" name="Oval 63"/>
              <p:cNvSpPr/>
              <p:nvPr/>
            </p:nvSpPr>
            <p:spPr>
              <a:xfrm>
                <a:off x="4824" y="2472"/>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81" name="Oval 64"/>
              <p:cNvSpPr/>
              <p:nvPr/>
            </p:nvSpPr>
            <p:spPr>
              <a:xfrm>
                <a:off x="952" y="225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82" name="Oval 65"/>
              <p:cNvSpPr/>
              <p:nvPr/>
            </p:nvSpPr>
            <p:spPr>
              <a:xfrm>
                <a:off x="958" y="246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83" name="Text Box 66"/>
              <p:cNvSpPr txBox="1"/>
              <p:nvPr/>
            </p:nvSpPr>
            <p:spPr>
              <a:xfrm>
                <a:off x="4968" y="660"/>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34884" name="Text Box 67"/>
              <p:cNvSpPr txBox="1"/>
              <p:nvPr/>
            </p:nvSpPr>
            <p:spPr>
              <a:xfrm>
                <a:off x="5016" y="2400"/>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34885" name="Text Box 68"/>
              <p:cNvSpPr txBox="1"/>
              <p:nvPr/>
            </p:nvSpPr>
            <p:spPr>
              <a:xfrm>
                <a:off x="4296" y="1128"/>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34886" name="Text Box 69"/>
              <p:cNvSpPr txBox="1"/>
              <p:nvPr/>
            </p:nvSpPr>
            <p:spPr>
              <a:xfrm>
                <a:off x="3120" y="1116"/>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34887" name="Text Box 70"/>
              <p:cNvSpPr txBox="1"/>
              <p:nvPr/>
            </p:nvSpPr>
            <p:spPr>
              <a:xfrm>
                <a:off x="2040" y="900"/>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4888" name="Text Box 71"/>
              <p:cNvSpPr txBox="1"/>
              <p:nvPr/>
            </p:nvSpPr>
            <p:spPr>
              <a:xfrm>
                <a:off x="2040" y="1260"/>
                <a:ext cx="78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34889" name="Text Box 72"/>
              <p:cNvSpPr txBox="1"/>
              <p:nvPr/>
            </p:nvSpPr>
            <p:spPr>
              <a:xfrm>
                <a:off x="3012" y="1956"/>
                <a:ext cx="38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34890" name="Text Box 73"/>
              <p:cNvSpPr txBox="1"/>
              <p:nvPr/>
            </p:nvSpPr>
            <p:spPr>
              <a:xfrm>
                <a:off x="3276" y="2340"/>
                <a:ext cx="39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34891" name="Text Box 74"/>
              <p:cNvSpPr txBox="1"/>
              <p:nvPr/>
            </p:nvSpPr>
            <p:spPr>
              <a:xfrm>
                <a:off x="3168" y="3252"/>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34892" name="Text Box 75"/>
              <p:cNvSpPr txBox="1"/>
              <p:nvPr/>
            </p:nvSpPr>
            <p:spPr>
              <a:xfrm>
                <a:off x="3612" y="1728"/>
                <a:ext cx="62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34893" name="Text Box 76"/>
              <p:cNvSpPr txBox="1"/>
              <p:nvPr/>
            </p:nvSpPr>
            <p:spPr>
              <a:xfrm>
                <a:off x="4260" y="1968"/>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34894" name="Text Box 77"/>
              <p:cNvSpPr txBox="1"/>
              <p:nvPr/>
            </p:nvSpPr>
            <p:spPr>
              <a:xfrm>
                <a:off x="1812" y="2112"/>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4895" name="Text Box 78"/>
              <p:cNvSpPr txBox="1"/>
              <p:nvPr/>
            </p:nvSpPr>
            <p:spPr>
              <a:xfrm>
                <a:off x="4272" y="2844"/>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34896" name="Text Box 79"/>
              <p:cNvSpPr txBox="1"/>
              <p:nvPr/>
            </p:nvSpPr>
            <p:spPr>
              <a:xfrm>
                <a:off x="1980" y="1572"/>
                <a:ext cx="504"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34897" name="Text Box 80"/>
              <p:cNvSpPr txBox="1"/>
              <p:nvPr/>
            </p:nvSpPr>
            <p:spPr>
              <a:xfrm>
                <a:off x="2256" y="1753"/>
                <a:ext cx="63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34898" name="Text Box 81"/>
              <p:cNvSpPr txBox="1"/>
              <p:nvPr/>
            </p:nvSpPr>
            <p:spPr>
              <a:xfrm>
                <a:off x="628" y="1897"/>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2800" b="1" dirty="0">
                  <a:latin typeface="Times New Roman" panose="02020603050405020304" pitchFamily="18" charset="0"/>
                  <a:ea typeface="楷体_GB2312" pitchFamily="49" charset="-122"/>
                </a:endParaRPr>
              </a:p>
            </p:txBody>
          </p:sp>
          <p:sp>
            <p:nvSpPr>
              <p:cNvPr id="34899" name="Text Box 82"/>
              <p:cNvSpPr txBox="1"/>
              <p:nvPr/>
            </p:nvSpPr>
            <p:spPr>
              <a:xfrm>
                <a:off x="628" y="2149"/>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34900" name="Text Box 83"/>
              <p:cNvSpPr txBox="1"/>
              <p:nvPr/>
            </p:nvSpPr>
            <p:spPr>
              <a:xfrm>
                <a:off x="628" y="2377"/>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2800" b="1" dirty="0">
                  <a:latin typeface="Times New Roman" panose="02020603050405020304" pitchFamily="18" charset="0"/>
                  <a:ea typeface="楷体_GB2312" pitchFamily="49" charset="-122"/>
                </a:endParaRPr>
              </a:p>
            </p:txBody>
          </p:sp>
        </p:grpSp>
        <p:sp>
          <p:nvSpPr>
            <p:cNvPr id="34840" name="Text Box 84"/>
            <p:cNvSpPr txBox="1"/>
            <p:nvPr/>
          </p:nvSpPr>
          <p:spPr>
            <a:xfrm>
              <a:off x="784" y="2389"/>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grpSp>
      <p:sp>
        <p:nvSpPr>
          <p:cNvPr id="277604" name="Text Box 100"/>
          <p:cNvSpPr txBox="1"/>
          <p:nvPr/>
        </p:nvSpPr>
        <p:spPr>
          <a:xfrm>
            <a:off x="1066800" y="4876800"/>
            <a:ext cx="21907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E---</a:t>
            </a:r>
            <a:r>
              <a:rPr lang="zh-CN" altLang="zh-CN" b="1" dirty="0">
                <a:latin typeface="Times New Roman" panose="02020603050405020304" pitchFamily="18" charset="0"/>
                <a:ea typeface="楷体_GB2312" pitchFamily="49" charset="-122"/>
              </a:rPr>
              <a:t>控制端</a:t>
            </a:r>
            <a:endParaRPr lang="zh-CN" altLang="en-US" b="1" dirty="0">
              <a:latin typeface="Times New Roman" panose="02020603050405020304" pitchFamily="18" charset="0"/>
              <a:ea typeface="楷体_GB2312" pitchFamily="49" charset="-122"/>
            </a:endParaRPr>
          </a:p>
        </p:txBody>
      </p:sp>
      <p:grpSp>
        <p:nvGrpSpPr>
          <p:cNvPr id="277638" name="Group 134"/>
          <p:cNvGrpSpPr/>
          <p:nvPr/>
        </p:nvGrpSpPr>
        <p:grpSpPr>
          <a:xfrm>
            <a:off x="515938" y="1989138"/>
            <a:ext cx="4533900" cy="1377950"/>
            <a:chOff x="324" y="1244"/>
            <a:chExt cx="2856" cy="868"/>
          </a:xfrm>
        </p:grpSpPr>
        <p:grpSp>
          <p:nvGrpSpPr>
            <p:cNvPr id="34823" name="Group 118"/>
            <p:cNvGrpSpPr/>
            <p:nvPr/>
          </p:nvGrpSpPr>
          <p:grpSpPr>
            <a:xfrm>
              <a:off x="324" y="1244"/>
              <a:ext cx="2856" cy="868"/>
              <a:chOff x="324" y="1244"/>
              <a:chExt cx="2856" cy="868"/>
            </a:xfrm>
          </p:grpSpPr>
          <p:sp>
            <p:nvSpPr>
              <p:cNvPr id="34825" name="Line 119"/>
              <p:cNvSpPr/>
              <p:nvPr/>
            </p:nvSpPr>
            <p:spPr>
              <a:xfrm flipV="1">
                <a:off x="1212" y="1704"/>
                <a:ext cx="0" cy="408"/>
              </a:xfrm>
              <a:prstGeom prst="line">
                <a:avLst/>
              </a:prstGeom>
              <a:ln w="38100" cap="flat" cmpd="sng">
                <a:solidFill>
                  <a:srgbClr val="FF0000"/>
                </a:solidFill>
                <a:prstDash val="solid"/>
                <a:headEnd type="none" w="med" len="med"/>
                <a:tailEnd type="none" w="sm" len="lg"/>
              </a:ln>
            </p:spPr>
          </p:sp>
          <p:grpSp>
            <p:nvGrpSpPr>
              <p:cNvPr id="34826" name="Group 120"/>
              <p:cNvGrpSpPr/>
              <p:nvPr/>
            </p:nvGrpSpPr>
            <p:grpSpPr>
              <a:xfrm>
                <a:off x="324" y="1244"/>
                <a:ext cx="2856" cy="676"/>
                <a:chOff x="324" y="1244"/>
                <a:chExt cx="2856" cy="676"/>
              </a:xfrm>
            </p:grpSpPr>
            <p:sp>
              <p:nvSpPr>
                <p:cNvPr id="34827" name="Freeform 121"/>
                <p:cNvSpPr/>
                <p:nvPr/>
              </p:nvSpPr>
              <p:spPr>
                <a:xfrm>
                  <a:off x="2012" y="1619"/>
                  <a:ext cx="213" cy="91"/>
                </a:xfrm>
                <a:custGeom>
                  <a:avLst/>
                  <a:gdLst/>
                  <a:ahLst/>
                  <a:cxnLst>
                    <a:cxn ang="0">
                      <a:pos x="16" y="91"/>
                    </a:cxn>
                    <a:cxn ang="0">
                      <a:pos x="28" y="13"/>
                    </a:cxn>
                    <a:cxn ang="0">
                      <a:pos x="184" y="13"/>
                    </a:cxn>
                    <a:cxn ang="0">
                      <a:pos x="202" y="91"/>
                    </a:cxn>
                  </a:cxnLst>
                  <a:pathLst>
                    <a:path w="213" h="91">
                      <a:moveTo>
                        <a:pt x="16" y="91"/>
                      </a:moveTo>
                      <a:cubicBezTo>
                        <a:pt x="20" y="75"/>
                        <a:pt x="0" y="26"/>
                        <a:pt x="28" y="13"/>
                      </a:cubicBezTo>
                      <a:cubicBezTo>
                        <a:pt x="56" y="0"/>
                        <a:pt x="155" y="0"/>
                        <a:pt x="184" y="13"/>
                      </a:cubicBezTo>
                      <a:cubicBezTo>
                        <a:pt x="213" y="26"/>
                        <a:pt x="198" y="75"/>
                        <a:pt x="202" y="91"/>
                      </a:cubicBezTo>
                    </a:path>
                  </a:pathLst>
                </a:custGeom>
                <a:noFill/>
                <a:ln w="38100" cap="flat" cmpd="sng">
                  <a:solidFill>
                    <a:srgbClr val="FF0000">
                      <a:alpha val="100000"/>
                    </a:srgbClr>
                  </a:solidFill>
                  <a:prstDash val="solid"/>
                  <a:round/>
                  <a:headEnd type="none" w="med" len="med"/>
                  <a:tailEnd type="none" w="sm" len="lg"/>
                </a:ln>
              </p:spPr>
              <p:txBody>
                <a:bodyPr/>
                <a:p>
                  <a:endParaRPr lang="zh-CN" altLang="en-US"/>
                </a:p>
              </p:txBody>
            </p:sp>
            <p:sp>
              <p:nvSpPr>
                <p:cNvPr id="34828" name="Line 122"/>
                <p:cNvSpPr/>
                <p:nvPr/>
              </p:nvSpPr>
              <p:spPr>
                <a:xfrm>
                  <a:off x="2196" y="1704"/>
                  <a:ext cx="984" cy="0"/>
                </a:xfrm>
                <a:prstGeom prst="line">
                  <a:avLst/>
                </a:prstGeom>
                <a:ln w="38100" cap="flat" cmpd="sng">
                  <a:solidFill>
                    <a:srgbClr val="FF0000"/>
                  </a:solidFill>
                  <a:prstDash val="solid"/>
                  <a:headEnd type="none" w="med" len="med"/>
                  <a:tailEnd type="none" w="sm" len="lg"/>
                </a:ln>
              </p:spPr>
            </p:sp>
            <p:grpSp>
              <p:nvGrpSpPr>
                <p:cNvPr id="34829" name="Group 123"/>
                <p:cNvGrpSpPr/>
                <p:nvPr/>
              </p:nvGrpSpPr>
              <p:grpSpPr>
                <a:xfrm>
                  <a:off x="2448" y="1572"/>
                  <a:ext cx="240" cy="276"/>
                  <a:chOff x="1560" y="3216"/>
                  <a:chExt cx="240" cy="276"/>
                </a:xfrm>
              </p:grpSpPr>
              <p:sp>
                <p:nvSpPr>
                  <p:cNvPr id="34837" name="Line 124"/>
                  <p:cNvSpPr/>
                  <p:nvPr/>
                </p:nvSpPr>
                <p:spPr>
                  <a:xfrm>
                    <a:off x="1560" y="3228"/>
                    <a:ext cx="0" cy="252"/>
                  </a:xfrm>
                  <a:prstGeom prst="line">
                    <a:avLst/>
                  </a:prstGeom>
                  <a:ln w="38100" cap="flat" cmpd="sng">
                    <a:solidFill>
                      <a:srgbClr val="FF0000"/>
                    </a:solidFill>
                    <a:prstDash val="solid"/>
                    <a:headEnd type="none" w="med" len="med"/>
                    <a:tailEnd type="none" w="sm" len="lg"/>
                  </a:ln>
                </p:spPr>
              </p:sp>
              <p:sp>
                <p:nvSpPr>
                  <p:cNvPr id="34838" name="AutoShape 125"/>
                  <p:cNvSpPr/>
                  <p:nvPr/>
                </p:nvSpPr>
                <p:spPr>
                  <a:xfrm rot="-5400000">
                    <a:off x="1548" y="3240"/>
                    <a:ext cx="276" cy="228"/>
                  </a:xfrm>
                  <a:prstGeom prst="triangle">
                    <a:avLst>
                      <a:gd name="adj" fmla="val 50000"/>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34830" name="Text Box 126"/>
                <p:cNvSpPr txBox="1"/>
                <p:nvPr/>
              </p:nvSpPr>
              <p:spPr>
                <a:xfrm>
                  <a:off x="2496" y="1260"/>
                  <a:ext cx="28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D</a:t>
                  </a:r>
                  <a:endParaRPr lang="en-US" altLang="zh-CN" b="1" dirty="0">
                    <a:latin typeface="Times New Roman" panose="02020603050405020304" pitchFamily="18" charset="0"/>
                    <a:ea typeface="楷体_GB2312" pitchFamily="49" charset="-122"/>
                  </a:endParaRPr>
                </a:p>
              </p:txBody>
            </p:sp>
            <p:sp>
              <p:nvSpPr>
                <p:cNvPr id="34831" name="Rectangle 127"/>
                <p:cNvSpPr/>
                <p:nvPr/>
              </p:nvSpPr>
              <p:spPr>
                <a:xfrm>
                  <a:off x="708" y="1464"/>
                  <a:ext cx="324" cy="456"/>
                </a:xfrm>
                <a:prstGeom prst="rect">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32" name="Line 128"/>
                <p:cNvSpPr/>
                <p:nvPr/>
              </p:nvSpPr>
              <p:spPr>
                <a:xfrm flipH="1">
                  <a:off x="1092" y="1704"/>
                  <a:ext cx="936" cy="0"/>
                </a:xfrm>
                <a:prstGeom prst="line">
                  <a:avLst/>
                </a:prstGeom>
                <a:ln w="38100" cap="flat" cmpd="sng">
                  <a:solidFill>
                    <a:srgbClr val="FF0000"/>
                  </a:solidFill>
                  <a:prstDash val="solid"/>
                  <a:headEnd type="none" w="med" len="med"/>
                  <a:tailEnd type="none" w="sm" len="lg"/>
                </a:ln>
              </p:spPr>
            </p:sp>
            <p:sp>
              <p:nvSpPr>
                <p:cNvPr id="34833" name="Oval 129"/>
                <p:cNvSpPr/>
                <p:nvPr/>
              </p:nvSpPr>
              <p:spPr>
                <a:xfrm>
                  <a:off x="1032" y="1656"/>
                  <a:ext cx="72" cy="8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4834" name="Line 130"/>
                <p:cNvSpPr/>
                <p:nvPr/>
              </p:nvSpPr>
              <p:spPr>
                <a:xfrm flipH="1">
                  <a:off x="456" y="1680"/>
                  <a:ext cx="252" cy="0"/>
                </a:xfrm>
                <a:prstGeom prst="line">
                  <a:avLst/>
                </a:prstGeom>
                <a:ln w="38100" cap="flat" cmpd="sng">
                  <a:solidFill>
                    <a:srgbClr val="FF0000"/>
                  </a:solidFill>
                  <a:prstDash val="solid"/>
                  <a:headEnd type="none" w="med" len="med"/>
                  <a:tailEnd type="none" w="sm" len="lg"/>
                </a:ln>
              </p:spPr>
            </p:sp>
            <p:sp>
              <p:nvSpPr>
                <p:cNvPr id="34835" name="Text Box 131"/>
                <p:cNvSpPr txBox="1"/>
                <p:nvPr/>
              </p:nvSpPr>
              <p:spPr>
                <a:xfrm>
                  <a:off x="324" y="1320"/>
                  <a:ext cx="37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E</a:t>
                  </a:r>
                  <a:endParaRPr lang="en-US" altLang="zh-CN" b="1" dirty="0">
                    <a:latin typeface="Times New Roman" panose="02020603050405020304" pitchFamily="18" charset="0"/>
                    <a:ea typeface="楷体_GB2312" pitchFamily="49" charset="-122"/>
                  </a:endParaRPr>
                </a:p>
              </p:txBody>
            </p:sp>
            <p:graphicFrame>
              <p:nvGraphicFramePr>
                <p:cNvPr id="34836" name="Object 132"/>
                <p:cNvGraphicFramePr>
                  <a:graphicFrameLocks noChangeAspect="1"/>
                </p:cNvGraphicFramePr>
                <p:nvPr/>
              </p:nvGraphicFramePr>
              <p:xfrm>
                <a:off x="1080" y="1244"/>
                <a:ext cx="215" cy="379"/>
              </p:xfrm>
              <a:graphic>
                <a:graphicData uri="http://schemas.openxmlformats.org/presentationml/2006/ole">
                  <mc:AlternateContent xmlns:mc="http://schemas.openxmlformats.org/markup-compatibility/2006">
                    <mc:Choice xmlns:v="urn:schemas-microsoft-com:vml" Requires="v">
                      <p:oleObj spid="_x0000_s3078" name="" r:id="rId1" imgW="152400" imgH="203200" progId="Equation.3">
                        <p:embed/>
                      </p:oleObj>
                    </mc:Choice>
                    <mc:Fallback>
                      <p:oleObj name="" r:id="rId1" imgW="152400" imgH="203200" progId="Equation.3">
                        <p:embed/>
                        <p:pic>
                          <p:nvPicPr>
                            <p:cNvPr id="0" name="图片 3077"/>
                            <p:cNvPicPr/>
                            <p:nvPr/>
                          </p:nvPicPr>
                          <p:blipFill>
                            <a:blip r:embed="rId2"/>
                            <a:stretch>
                              <a:fillRect/>
                            </a:stretch>
                          </p:blipFill>
                          <p:spPr>
                            <a:xfrm>
                              <a:off x="1080" y="1244"/>
                              <a:ext cx="215" cy="379"/>
                            </a:xfrm>
                            <a:prstGeom prst="rect">
                              <a:avLst/>
                            </a:prstGeom>
                            <a:noFill/>
                            <a:ln w="38100">
                              <a:noFill/>
                              <a:miter/>
                            </a:ln>
                          </p:spPr>
                        </p:pic>
                      </p:oleObj>
                    </mc:Fallback>
                  </mc:AlternateContent>
                </a:graphicData>
              </a:graphic>
            </p:graphicFrame>
          </p:grpSp>
        </p:grpSp>
        <p:sp>
          <p:nvSpPr>
            <p:cNvPr id="34824" name="Text Box 133"/>
            <p:cNvSpPr txBox="1"/>
            <p:nvPr/>
          </p:nvSpPr>
          <p:spPr>
            <a:xfrm>
              <a:off x="741" y="1500"/>
              <a:ext cx="228" cy="32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dirty="0">
                  <a:solidFill>
                    <a:srgbClr val="FF0000"/>
                  </a:solidFill>
                  <a:latin typeface="Times New Roman" panose="02020603050405020304" pitchFamily="18" charset="0"/>
                </a:rPr>
                <a:t>1</a:t>
              </a:r>
              <a:endParaRPr lang="en-US" altLang="zh-CN" sz="2800" dirty="0">
                <a:solidFill>
                  <a:srgbClr val="FF0000"/>
                </a:solidFill>
                <a:latin typeface="Times New Roman" panose="02020603050405020304" pitchFamily="18" charset="0"/>
              </a:endParaRPr>
            </a:p>
          </p:txBody>
        </p:sp>
      </p:grpSp>
      <p:sp>
        <p:nvSpPr>
          <p:cNvPr id="277639" name="Oval 135"/>
          <p:cNvSpPr/>
          <p:nvPr/>
        </p:nvSpPr>
        <p:spPr>
          <a:xfrm>
            <a:off x="4962525" y="2644775"/>
            <a:ext cx="141288" cy="13017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7638"/>
                                        </p:tgtEl>
                                        <p:attrNameLst>
                                          <p:attrName>style.visibility</p:attrName>
                                        </p:attrNameLst>
                                      </p:cBhvr>
                                      <p:to>
                                        <p:strVal val="visible"/>
                                      </p:to>
                                    </p:set>
                                    <p:anim calcmode="lin" valueType="num">
                                      <p:cBhvr additive="base">
                                        <p:cTn id="7" dur="500" fill="hold"/>
                                        <p:tgtEl>
                                          <p:spTgt spid="277638"/>
                                        </p:tgtEl>
                                        <p:attrNameLst>
                                          <p:attrName>ppt_x</p:attrName>
                                        </p:attrNameLst>
                                      </p:cBhvr>
                                      <p:tavLst>
                                        <p:tav tm="0">
                                          <p:val>
                                            <p:strVal val="#ppt_x"/>
                                          </p:val>
                                        </p:tav>
                                        <p:tav tm="100000">
                                          <p:val>
                                            <p:strVal val="#ppt_x"/>
                                          </p:val>
                                        </p:tav>
                                      </p:tavLst>
                                    </p:anim>
                                    <p:anim calcmode="lin" valueType="num">
                                      <p:cBhvr additive="base">
                                        <p:cTn id="8" dur="500" fill="hold"/>
                                        <p:tgtEl>
                                          <p:spTgt spid="2776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7639"/>
                                        </p:tgtEl>
                                        <p:attrNameLst>
                                          <p:attrName>style.visibility</p:attrName>
                                        </p:attrNameLst>
                                      </p:cBhvr>
                                      <p:to>
                                        <p:strVal val="visible"/>
                                      </p:to>
                                    </p:set>
                                    <p:anim calcmode="lin" valueType="num">
                                      <p:cBhvr additive="base">
                                        <p:cTn id="13" dur="500" fill="hold"/>
                                        <p:tgtEl>
                                          <p:spTgt spid="277639"/>
                                        </p:tgtEl>
                                        <p:attrNameLst>
                                          <p:attrName>ppt_x</p:attrName>
                                        </p:attrNameLst>
                                      </p:cBhvr>
                                      <p:tavLst>
                                        <p:tav tm="0">
                                          <p:val>
                                            <p:strVal val="#ppt_x"/>
                                          </p:val>
                                        </p:tav>
                                        <p:tav tm="100000">
                                          <p:val>
                                            <p:strVal val="#ppt_x"/>
                                          </p:val>
                                        </p:tav>
                                      </p:tavLst>
                                    </p:anim>
                                    <p:anim calcmode="lin" valueType="num">
                                      <p:cBhvr additive="base">
                                        <p:cTn id="14" dur="500" fill="hold"/>
                                        <p:tgtEl>
                                          <p:spTgt spid="2776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7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42" name="Group 2"/>
          <p:cNvGrpSpPr/>
          <p:nvPr/>
        </p:nvGrpSpPr>
        <p:grpSpPr>
          <a:xfrm>
            <a:off x="285750" y="1047750"/>
            <a:ext cx="8858250" cy="5343525"/>
            <a:chOff x="180" y="660"/>
            <a:chExt cx="5580" cy="3366"/>
          </a:xfrm>
        </p:grpSpPr>
        <p:grpSp>
          <p:nvGrpSpPr>
            <p:cNvPr id="35857" name="Group 3"/>
            <p:cNvGrpSpPr/>
            <p:nvPr/>
          </p:nvGrpSpPr>
          <p:grpSpPr>
            <a:xfrm>
              <a:off x="628" y="660"/>
              <a:ext cx="5132" cy="3366"/>
              <a:chOff x="772" y="660"/>
              <a:chExt cx="5132" cy="3366"/>
            </a:xfrm>
          </p:grpSpPr>
          <p:grpSp>
            <p:nvGrpSpPr>
              <p:cNvPr id="35873" name="Group 4"/>
              <p:cNvGrpSpPr/>
              <p:nvPr/>
            </p:nvGrpSpPr>
            <p:grpSpPr>
              <a:xfrm>
                <a:off x="772" y="660"/>
                <a:ext cx="5132" cy="3366"/>
                <a:chOff x="628" y="660"/>
                <a:chExt cx="5132" cy="3366"/>
              </a:xfrm>
            </p:grpSpPr>
            <p:grpSp>
              <p:nvGrpSpPr>
                <p:cNvPr id="35875" name="Group 5"/>
                <p:cNvGrpSpPr/>
                <p:nvPr/>
              </p:nvGrpSpPr>
              <p:grpSpPr>
                <a:xfrm>
                  <a:off x="1428" y="1524"/>
                  <a:ext cx="1392" cy="612"/>
                  <a:chOff x="984" y="1260"/>
                  <a:chExt cx="1392" cy="612"/>
                </a:xfrm>
              </p:grpSpPr>
              <p:sp>
                <p:nvSpPr>
                  <p:cNvPr id="35947" name="Line 6"/>
                  <p:cNvSpPr/>
                  <p:nvPr/>
                </p:nvSpPr>
                <p:spPr>
                  <a:xfrm>
                    <a:off x="1140" y="1632"/>
                    <a:ext cx="600" cy="0"/>
                  </a:xfrm>
                  <a:prstGeom prst="line">
                    <a:avLst/>
                  </a:prstGeom>
                  <a:ln w="57150" cap="flat" cmpd="sng">
                    <a:solidFill>
                      <a:schemeClr val="tx1"/>
                    </a:solidFill>
                    <a:prstDash val="solid"/>
                    <a:headEnd type="none" w="med" len="med"/>
                    <a:tailEnd type="none" w="sm" len="lg"/>
                  </a:ln>
                </p:spPr>
              </p:sp>
              <p:sp>
                <p:nvSpPr>
                  <p:cNvPr id="35948" name="Line 7"/>
                  <p:cNvSpPr/>
                  <p:nvPr/>
                </p:nvSpPr>
                <p:spPr>
                  <a:xfrm flipV="1">
                    <a:off x="1524" y="1260"/>
                    <a:ext cx="0" cy="372"/>
                  </a:xfrm>
                  <a:prstGeom prst="line">
                    <a:avLst/>
                  </a:prstGeom>
                  <a:ln w="38100" cap="flat" cmpd="sng">
                    <a:solidFill>
                      <a:schemeClr val="tx1"/>
                    </a:solidFill>
                    <a:prstDash val="solid"/>
                    <a:headEnd type="none" w="med" len="med"/>
                    <a:tailEnd type="none" w="sm" len="lg"/>
                  </a:ln>
                </p:spPr>
              </p:sp>
              <p:sp>
                <p:nvSpPr>
                  <p:cNvPr id="35949" name="Line 8"/>
                  <p:cNvSpPr/>
                  <p:nvPr/>
                </p:nvSpPr>
                <p:spPr>
                  <a:xfrm flipH="1">
                    <a:off x="1272" y="1632"/>
                    <a:ext cx="240" cy="240"/>
                  </a:xfrm>
                  <a:prstGeom prst="line">
                    <a:avLst/>
                  </a:prstGeom>
                  <a:ln w="38100" cap="flat" cmpd="sng">
                    <a:solidFill>
                      <a:schemeClr val="tx1"/>
                    </a:solidFill>
                    <a:prstDash val="solid"/>
                    <a:headEnd type="none" w="med" len="med"/>
                    <a:tailEnd type="triangle" w="sm" len="lg"/>
                  </a:ln>
                </p:spPr>
              </p:sp>
              <p:sp>
                <p:nvSpPr>
                  <p:cNvPr id="35950" name="Line 9"/>
                  <p:cNvSpPr/>
                  <p:nvPr/>
                </p:nvSpPr>
                <p:spPr>
                  <a:xfrm flipH="1">
                    <a:off x="1128" y="1632"/>
                    <a:ext cx="240" cy="240"/>
                  </a:xfrm>
                  <a:prstGeom prst="line">
                    <a:avLst/>
                  </a:prstGeom>
                  <a:ln w="38100" cap="flat" cmpd="sng">
                    <a:solidFill>
                      <a:schemeClr val="tx1"/>
                    </a:solidFill>
                    <a:prstDash val="solid"/>
                    <a:headEnd type="none" w="med" len="med"/>
                    <a:tailEnd type="triangle" w="sm" len="lg"/>
                  </a:ln>
                </p:spPr>
              </p:sp>
              <p:sp>
                <p:nvSpPr>
                  <p:cNvPr id="35951" name="Line 10"/>
                  <p:cNvSpPr/>
                  <p:nvPr/>
                </p:nvSpPr>
                <p:spPr>
                  <a:xfrm flipH="1">
                    <a:off x="984" y="1632"/>
                    <a:ext cx="240" cy="240"/>
                  </a:xfrm>
                  <a:prstGeom prst="line">
                    <a:avLst/>
                  </a:prstGeom>
                  <a:ln w="38100" cap="flat" cmpd="sng">
                    <a:solidFill>
                      <a:schemeClr val="tx1"/>
                    </a:solidFill>
                    <a:prstDash val="solid"/>
                    <a:headEnd type="none" w="med" len="med"/>
                    <a:tailEnd type="triangle" w="sm" len="lg"/>
                  </a:ln>
                </p:spPr>
              </p:sp>
              <p:sp>
                <p:nvSpPr>
                  <p:cNvPr id="35952" name="Line 11"/>
                  <p:cNvSpPr/>
                  <p:nvPr/>
                </p:nvSpPr>
                <p:spPr>
                  <a:xfrm>
                    <a:off x="1524" y="1632"/>
                    <a:ext cx="312" cy="223"/>
                  </a:xfrm>
                  <a:prstGeom prst="line">
                    <a:avLst/>
                  </a:prstGeom>
                  <a:ln w="38100" cap="flat" cmpd="sng">
                    <a:solidFill>
                      <a:schemeClr val="tx1"/>
                    </a:solidFill>
                    <a:prstDash val="solid"/>
                    <a:headEnd type="none" w="med" len="med"/>
                    <a:tailEnd type="none" w="sm" len="lg"/>
                  </a:ln>
                </p:spPr>
              </p:sp>
              <p:sp>
                <p:nvSpPr>
                  <p:cNvPr id="35953" name="Line 12"/>
                  <p:cNvSpPr/>
                  <p:nvPr/>
                </p:nvSpPr>
                <p:spPr>
                  <a:xfrm>
                    <a:off x="1812" y="1855"/>
                    <a:ext cx="564" cy="0"/>
                  </a:xfrm>
                  <a:prstGeom prst="line">
                    <a:avLst/>
                  </a:prstGeom>
                  <a:ln w="38100" cap="flat" cmpd="sng">
                    <a:solidFill>
                      <a:schemeClr val="tx1"/>
                    </a:solidFill>
                    <a:prstDash val="solid"/>
                    <a:headEnd type="none" w="med" len="med"/>
                    <a:tailEnd type="none" w="sm" len="lg"/>
                  </a:ln>
                </p:spPr>
              </p:sp>
            </p:grpSp>
            <p:grpSp>
              <p:nvGrpSpPr>
                <p:cNvPr id="35876" name="Group 13"/>
                <p:cNvGrpSpPr/>
                <p:nvPr/>
              </p:nvGrpSpPr>
              <p:grpSpPr>
                <a:xfrm>
                  <a:off x="2820" y="1908"/>
                  <a:ext cx="240" cy="456"/>
                  <a:chOff x="2376" y="1644"/>
                  <a:chExt cx="240" cy="456"/>
                </a:xfrm>
              </p:grpSpPr>
              <p:sp>
                <p:nvSpPr>
                  <p:cNvPr id="35944" name="Line 14"/>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35945" name="Line 15"/>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5946" name="Line 16"/>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35877" name="Group 17"/>
                <p:cNvGrpSpPr/>
                <p:nvPr/>
              </p:nvGrpSpPr>
              <p:grpSpPr>
                <a:xfrm>
                  <a:off x="3504" y="1704"/>
                  <a:ext cx="240" cy="456"/>
                  <a:chOff x="2376" y="1644"/>
                  <a:chExt cx="240" cy="456"/>
                </a:xfrm>
              </p:grpSpPr>
              <p:sp>
                <p:nvSpPr>
                  <p:cNvPr id="35941" name="Line 18"/>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5942" name="Line 19"/>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5943" name="Line 20"/>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5878" name="Line 21"/>
                <p:cNvSpPr/>
                <p:nvPr/>
              </p:nvSpPr>
              <p:spPr>
                <a:xfrm flipV="1">
                  <a:off x="3034" y="1536"/>
                  <a:ext cx="0" cy="372"/>
                </a:xfrm>
                <a:prstGeom prst="line">
                  <a:avLst/>
                </a:prstGeom>
                <a:ln w="38100" cap="flat" cmpd="sng">
                  <a:solidFill>
                    <a:schemeClr val="tx1"/>
                  </a:solidFill>
                  <a:prstDash val="solid"/>
                  <a:headEnd type="none" w="med" len="med"/>
                  <a:tailEnd type="none" w="sm" len="lg"/>
                </a:ln>
              </p:spPr>
            </p:sp>
            <p:sp>
              <p:nvSpPr>
                <p:cNvPr id="35879" name="Rectangle 22"/>
                <p:cNvSpPr/>
                <p:nvPr/>
              </p:nvSpPr>
              <p:spPr>
                <a:xfrm>
                  <a:off x="2980" y="318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80" name="Rectangle 23"/>
                <p:cNvSpPr/>
                <p:nvPr/>
              </p:nvSpPr>
              <p:spPr>
                <a:xfrm>
                  <a:off x="1908" y="1099"/>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81" name="Rectangle 24"/>
                <p:cNvSpPr/>
                <p:nvPr/>
              </p:nvSpPr>
              <p:spPr>
                <a:xfrm>
                  <a:off x="2974" y="111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82" name="Line 25"/>
                <p:cNvSpPr/>
                <p:nvPr/>
              </p:nvSpPr>
              <p:spPr>
                <a:xfrm>
                  <a:off x="1968" y="1092"/>
                  <a:ext cx="0" cy="0"/>
                </a:xfrm>
                <a:prstGeom prst="line">
                  <a:avLst/>
                </a:prstGeom>
                <a:ln w="38100" cap="flat" cmpd="sng">
                  <a:solidFill>
                    <a:schemeClr val="tx1"/>
                  </a:solidFill>
                  <a:prstDash val="solid"/>
                  <a:headEnd type="none" w="med" len="med"/>
                  <a:tailEnd type="none" w="sm" len="lg"/>
                </a:ln>
              </p:spPr>
            </p:sp>
            <p:sp>
              <p:nvSpPr>
                <p:cNvPr id="35883" name="Line 26"/>
                <p:cNvSpPr/>
                <p:nvPr/>
              </p:nvSpPr>
              <p:spPr>
                <a:xfrm flipV="1">
                  <a:off x="1968" y="847"/>
                  <a:ext cx="0" cy="245"/>
                </a:xfrm>
                <a:prstGeom prst="line">
                  <a:avLst/>
                </a:prstGeom>
                <a:ln w="38100" cap="flat" cmpd="sng">
                  <a:solidFill>
                    <a:schemeClr val="tx1"/>
                  </a:solidFill>
                  <a:prstDash val="solid"/>
                  <a:headEnd type="none" w="med" len="med"/>
                  <a:tailEnd type="none" w="sm" len="lg"/>
                </a:ln>
              </p:spPr>
            </p:sp>
            <p:sp>
              <p:nvSpPr>
                <p:cNvPr id="35884" name="Line 27"/>
                <p:cNvSpPr/>
                <p:nvPr/>
              </p:nvSpPr>
              <p:spPr>
                <a:xfrm flipV="1">
                  <a:off x="3034" y="847"/>
                  <a:ext cx="0" cy="269"/>
                </a:xfrm>
                <a:prstGeom prst="line">
                  <a:avLst/>
                </a:prstGeom>
                <a:ln w="38100" cap="flat" cmpd="sng">
                  <a:solidFill>
                    <a:schemeClr val="tx1"/>
                  </a:solidFill>
                  <a:prstDash val="solid"/>
                  <a:headEnd type="none" w="med" len="med"/>
                  <a:tailEnd type="none" w="sm" len="lg"/>
                </a:ln>
              </p:spPr>
            </p:sp>
            <p:sp>
              <p:nvSpPr>
                <p:cNvPr id="35885" name="Line 28"/>
                <p:cNvSpPr/>
                <p:nvPr/>
              </p:nvSpPr>
              <p:spPr>
                <a:xfrm>
                  <a:off x="1968" y="847"/>
                  <a:ext cx="0" cy="0"/>
                </a:xfrm>
                <a:prstGeom prst="line">
                  <a:avLst/>
                </a:prstGeom>
                <a:ln w="38100" cap="flat" cmpd="sng">
                  <a:solidFill>
                    <a:schemeClr val="tx1"/>
                  </a:solidFill>
                  <a:prstDash val="solid"/>
                  <a:headEnd type="none" w="med" len="med"/>
                  <a:tailEnd type="none" w="sm" len="lg"/>
                </a:ln>
              </p:spPr>
            </p:sp>
            <p:sp>
              <p:nvSpPr>
                <p:cNvPr id="35886" name="Line 29"/>
                <p:cNvSpPr/>
                <p:nvPr/>
              </p:nvSpPr>
              <p:spPr>
                <a:xfrm>
                  <a:off x="1962" y="853"/>
                  <a:ext cx="2868" cy="0"/>
                </a:xfrm>
                <a:prstGeom prst="line">
                  <a:avLst/>
                </a:prstGeom>
                <a:ln w="38100" cap="flat" cmpd="sng">
                  <a:solidFill>
                    <a:schemeClr val="tx1"/>
                  </a:solidFill>
                  <a:prstDash val="solid"/>
                  <a:headEnd type="none" w="med" len="med"/>
                  <a:tailEnd type="none" w="sm" len="lg"/>
                </a:ln>
              </p:spPr>
            </p:sp>
            <p:sp>
              <p:nvSpPr>
                <p:cNvPr id="35887" name="Line 30"/>
                <p:cNvSpPr/>
                <p:nvPr/>
              </p:nvSpPr>
              <p:spPr>
                <a:xfrm flipH="1">
                  <a:off x="3034" y="1908"/>
                  <a:ext cx="470" cy="0"/>
                </a:xfrm>
                <a:prstGeom prst="line">
                  <a:avLst/>
                </a:prstGeom>
                <a:ln w="38100" cap="flat" cmpd="sng">
                  <a:solidFill>
                    <a:schemeClr val="tx1"/>
                  </a:solidFill>
                  <a:prstDash val="solid"/>
                  <a:headEnd type="none" w="med" len="med"/>
                  <a:tailEnd type="none" w="sm" len="lg"/>
                </a:ln>
              </p:spPr>
            </p:sp>
            <p:grpSp>
              <p:nvGrpSpPr>
                <p:cNvPr id="35888" name="Group 31"/>
                <p:cNvGrpSpPr/>
                <p:nvPr/>
              </p:nvGrpSpPr>
              <p:grpSpPr>
                <a:xfrm>
                  <a:off x="4008" y="1920"/>
                  <a:ext cx="240" cy="456"/>
                  <a:chOff x="2376" y="1644"/>
                  <a:chExt cx="240" cy="456"/>
                </a:xfrm>
              </p:grpSpPr>
              <p:sp>
                <p:nvSpPr>
                  <p:cNvPr id="35938" name="Line 3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5939" name="Line 3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5940" name="Line 3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5889" name="Line 35"/>
                <p:cNvSpPr/>
                <p:nvPr/>
              </p:nvSpPr>
              <p:spPr>
                <a:xfrm>
                  <a:off x="3708" y="2136"/>
                  <a:ext cx="300" cy="0"/>
                </a:xfrm>
                <a:prstGeom prst="line">
                  <a:avLst/>
                </a:prstGeom>
                <a:ln w="38100" cap="flat" cmpd="sng">
                  <a:solidFill>
                    <a:schemeClr val="tx1"/>
                  </a:solidFill>
                  <a:prstDash val="solid"/>
                  <a:headEnd type="none" w="med" len="med"/>
                  <a:tailEnd type="none" w="sm" len="lg"/>
                </a:ln>
              </p:spPr>
            </p:sp>
            <p:sp>
              <p:nvSpPr>
                <p:cNvPr id="35890" name="Line 36"/>
                <p:cNvSpPr/>
                <p:nvPr/>
              </p:nvSpPr>
              <p:spPr>
                <a:xfrm>
                  <a:off x="3708" y="1711"/>
                  <a:ext cx="502" cy="0"/>
                </a:xfrm>
                <a:prstGeom prst="line">
                  <a:avLst/>
                </a:prstGeom>
                <a:ln w="38100" cap="flat" cmpd="sng">
                  <a:solidFill>
                    <a:schemeClr val="tx1"/>
                  </a:solidFill>
                  <a:prstDash val="solid"/>
                  <a:headEnd type="none" w="med" len="med"/>
                  <a:tailEnd type="none" w="sm" len="lg"/>
                </a:ln>
              </p:spPr>
            </p:sp>
            <p:sp>
              <p:nvSpPr>
                <p:cNvPr id="35891" name="Line 37"/>
                <p:cNvSpPr/>
                <p:nvPr/>
              </p:nvSpPr>
              <p:spPr>
                <a:xfrm flipV="1">
                  <a:off x="4210" y="1711"/>
                  <a:ext cx="0" cy="233"/>
                </a:xfrm>
                <a:prstGeom prst="line">
                  <a:avLst/>
                </a:prstGeom>
                <a:ln w="38100" cap="flat" cmpd="sng">
                  <a:solidFill>
                    <a:schemeClr val="tx1"/>
                  </a:solidFill>
                  <a:prstDash val="solid"/>
                  <a:headEnd type="none" w="med" len="med"/>
                  <a:tailEnd type="none" w="sm" len="lg"/>
                </a:ln>
              </p:spPr>
            </p:sp>
            <p:sp>
              <p:nvSpPr>
                <p:cNvPr id="35892" name="Rectangle 38"/>
                <p:cNvSpPr/>
                <p:nvPr/>
              </p:nvSpPr>
              <p:spPr>
                <a:xfrm>
                  <a:off x="4150" y="1123"/>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93" name="Line 39"/>
                <p:cNvSpPr/>
                <p:nvPr/>
              </p:nvSpPr>
              <p:spPr>
                <a:xfrm flipV="1">
                  <a:off x="4210" y="1543"/>
                  <a:ext cx="0" cy="209"/>
                </a:xfrm>
                <a:prstGeom prst="line">
                  <a:avLst/>
                </a:prstGeom>
                <a:ln w="38100" cap="flat" cmpd="sng">
                  <a:solidFill>
                    <a:schemeClr val="tx1"/>
                  </a:solidFill>
                  <a:prstDash val="solid"/>
                  <a:headEnd type="none" w="med" len="med"/>
                  <a:tailEnd type="none" w="sm" len="lg"/>
                </a:ln>
              </p:spPr>
            </p:sp>
            <p:sp>
              <p:nvSpPr>
                <p:cNvPr id="35894" name="Line 40"/>
                <p:cNvSpPr/>
                <p:nvPr/>
              </p:nvSpPr>
              <p:spPr>
                <a:xfrm flipV="1">
                  <a:off x="4210" y="852"/>
                  <a:ext cx="0" cy="276"/>
                </a:xfrm>
                <a:prstGeom prst="line">
                  <a:avLst/>
                </a:prstGeom>
                <a:ln w="38100" cap="flat" cmpd="sng">
                  <a:solidFill>
                    <a:schemeClr val="tx1"/>
                  </a:solidFill>
                  <a:prstDash val="solid"/>
                  <a:headEnd type="none" w="med" len="med"/>
                  <a:tailEnd type="none" w="sm" len="lg"/>
                </a:ln>
              </p:spPr>
            </p:sp>
            <p:grpSp>
              <p:nvGrpSpPr>
                <p:cNvPr id="35895" name="Group 41"/>
                <p:cNvGrpSpPr/>
                <p:nvPr/>
              </p:nvGrpSpPr>
              <p:grpSpPr>
                <a:xfrm>
                  <a:off x="4008" y="2772"/>
                  <a:ext cx="240" cy="456"/>
                  <a:chOff x="2376" y="1644"/>
                  <a:chExt cx="240" cy="456"/>
                </a:xfrm>
              </p:grpSpPr>
              <p:sp>
                <p:nvSpPr>
                  <p:cNvPr id="35935" name="Line 4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5936" name="Line 4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5937" name="Line 4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5896" name="Rectangle 45"/>
                <p:cNvSpPr/>
                <p:nvPr/>
              </p:nvSpPr>
              <p:spPr>
                <a:xfrm>
                  <a:off x="3660" y="225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97" name="Line 46"/>
                <p:cNvSpPr/>
                <p:nvPr/>
              </p:nvSpPr>
              <p:spPr>
                <a:xfrm>
                  <a:off x="3720" y="2124"/>
                  <a:ext cx="0" cy="132"/>
                </a:xfrm>
                <a:prstGeom prst="line">
                  <a:avLst/>
                </a:prstGeom>
                <a:ln w="38100" cap="flat" cmpd="sng">
                  <a:solidFill>
                    <a:schemeClr val="tx1"/>
                  </a:solidFill>
                  <a:prstDash val="solid"/>
                  <a:headEnd type="none" w="med" len="med"/>
                  <a:tailEnd type="none" w="sm" len="lg"/>
                </a:ln>
              </p:spPr>
            </p:sp>
            <p:sp>
              <p:nvSpPr>
                <p:cNvPr id="35898" name="Line 47"/>
                <p:cNvSpPr/>
                <p:nvPr/>
              </p:nvSpPr>
              <p:spPr>
                <a:xfrm>
                  <a:off x="3714" y="2670"/>
                  <a:ext cx="0" cy="96"/>
                </a:xfrm>
                <a:prstGeom prst="line">
                  <a:avLst/>
                </a:prstGeom>
                <a:ln w="38100" cap="flat" cmpd="sng">
                  <a:solidFill>
                    <a:schemeClr val="tx1"/>
                  </a:solidFill>
                  <a:prstDash val="solid"/>
                  <a:headEnd type="none" w="med" len="med"/>
                  <a:tailEnd type="none" w="sm" len="lg"/>
                </a:ln>
              </p:spPr>
            </p:sp>
            <p:sp>
              <p:nvSpPr>
                <p:cNvPr id="35899" name="Line 48"/>
                <p:cNvSpPr/>
                <p:nvPr/>
              </p:nvSpPr>
              <p:spPr>
                <a:xfrm>
                  <a:off x="3594" y="2760"/>
                  <a:ext cx="240" cy="0"/>
                </a:xfrm>
                <a:prstGeom prst="line">
                  <a:avLst/>
                </a:prstGeom>
                <a:ln w="38100" cap="flat" cmpd="sng">
                  <a:solidFill>
                    <a:schemeClr val="tx1"/>
                  </a:solidFill>
                  <a:prstDash val="solid"/>
                  <a:headEnd type="none" w="med" len="med"/>
                  <a:tailEnd type="none" w="sm" len="lg"/>
                </a:ln>
              </p:spPr>
            </p:sp>
            <p:sp>
              <p:nvSpPr>
                <p:cNvPr id="35900" name="Line 49"/>
                <p:cNvSpPr/>
                <p:nvPr/>
              </p:nvSpPr>
              <p:spPr>
                <a:xfrm>
                  <a:off x="3040" y="2346"/>
                  <a:ext cx="0" cy="840"/>
                </a:xfrm>
                <a:prstGeom prst="line">
                  <a:avLst/>
                </a:prstGeom>
                <a:ln w="38100" cap="flat" cmpd="sng">
                  <a:solidFill>
                    <a:schemeClr val="tx1"/>
                  </a:solidFill>
                  <a:prstDash val="solid"/>
                  <a:headEnd type="none" w="med" len="med"/>
                  <a:tailEnd type="none" w="sm" len="lg"/>
                </a:ln>
              </p:spPr>
            </p:sp>
            <p:sp>
              <p:nvSpPr>
                <p:cNvPr id="35901" name="Line 50"/>
                <p:cNvSpPr/>
                <p:nvPr/>
              </p:nvSpPr>
              <p:spPr>
                <a:xfrm flipH="1">
                  <a:off x="3040" y="2989"/>
                  <a:ext cx="962" cy="0"/>
                </a:xfrm>
                <a:prstGeom prst="line">
                  <a:avLst/>
                </a:prstGeom>
                <a:ln w="38100" cap="flat" cmpd="sng">
                  <a:solidFill>
                    <a:schemeClr val="tx1"/>
                  </a:solidFill>
                  <a:prstDash val="solid"/>
                  <a:headEnd type="none" w="med" len="med"/>
                  <a:tailEnd type="none" w="sm" len="lg"/>
                </a:ln>
              </p:spPr>
            </p:sp>
            <p:sp>
              <p:nvSpPr>
                <p:cNvPr id="35902" name="Line 51"/>
                <p:cNvSpPr/>
                <p:nvPr/>
              </p:nvSpPr>
              <p:spPr>
                <a:xfrm>
                  <a:off x="3040" y="3600"/>
                  <a:ext cx="0" cy="282"/>
                </a:xfrm>
                <a:prstGeom prst="line">
                  <a:avLst/>
                </a:prstGeom>
                <a:ln w="38100" cap="flat" cmpd="sng">
                  <a:solidFill>
                    <a:schemeClr val="tx1"/>
                  </a:solidFill>
                  <a:prstDash val="solid"/>
                  <a:headEnd type="none" w="med" len="med"/>
                  <a:tailEnd type="none" w="sm" len="lg"/>
                </a:ln>
              </p:spPr>
            </p:sp>
            <p:sp>
              <p:nvSpPr>
                <p:cNvPr id="35903" name="Line 52"/>
                <p:cNvSpPr/>
                <p:nvPr/>
              </p:nvSpPr>
              <p:spPr>
                <a:xfrm flipV="1">
                  <a:off x="3042" y="3858"/>
                  <a:ext cx="1186" cy="6"/>
                </a:xfrm>
                <a:prstGeom prst="line">
                  <a:avLst/>
                </a:prstGeom>
                <a:ln w="38100" cap="flat" cmpd="sng">
                  <a:solidFill>
                    <a:schemeClr val="tx1"/>
                  </a:solidFill>
                  <a:prstDash val="solid"/>
                  <a:headEnd type="none" w="med" len="med"/>
                  <a:tailEnd type="none" w="sm" len="lg"/>
                </a:ln>
              </p:spPr>
            </p:sp>
            <p:sp>
              <p:nvSpPr>
                <p:cNvPr id="35904" name="Line 53"/>
                <p:cNvSpPr/>
                <p:nvPr/>
              </p:nvSpPr>
              <p:spPr>
                <a:xfrm>
                  <a:off x="4228" y="2364"/>
                  <a:ext cx="0" cy="426"/>
                </a:xfrm>
                <a:prstGeom prst="line">
                  <a:avLst/>
                </a:prstGeom>
                <a:ln w="38100" cap="flat" cmpd="sng">
                  <a:solidFill>
                    <a:schemeClr val="tx1"/>
                  </a:solidFill>
                  <a:prstDash val="solid"/>
                  <a:headEnd type="none" w="med" len="med"/>
                  <a:tailEnd type="none" w="sm" len="lg"/>
                </a:ln>
              </p:spPr>
            </p:sp>
            <p:sp>
              <p:nvSpPr>
                <p:cNvPr id="35905" name="Line 54"/>
                <p:cNvSpPr/>
                <p:nvPr/>
              </p:nvSpPr>
              <p:spPr>
                <a:xfrm>
                  <a:off x="4228" y="3216"/>
                  <a:ext cx="0" cy="810"/>
                </a:xfrm>
                <a:prstGeom prst="line">
                  <a:avLst/>
                </a:prstGeom>
                <a:ln w="38100" cap="flat" cmpd="sng">
                  <a:solidFill>
                    <a:schemeClr val="tx1"/>
                  </a:solidFill>
                  <a:prstDash val="solid"/>
                  <a:headEnd type="none" w="med" len="med"/>
                  <a:tailEnd type="none" w="sm" len="lg"/>
                </a:ln>
              </p:spPr>
            </p:sp>
            <p:sp>
              <p:nvSpPr>
                <p:cNvPr id="35906" name="Line 55"/>
                <p:cNvSpPr/>
                <p:nvPr/>
              </p:nvSpPr>
              <p:spPr>
                <a:xfrm>
                  <a:off x="4098" y="4020"/>
                  <a:ext cx="258" cy="0"/>
                </a:xfrm>
                <a:prstGeom prst="line">
                  <a:avLst/>
                </a:prstGeom>
                <a:ln w="38100" cap="flat" cmpd="sng">
                  <a:solidFill>
                    <a:schemeClr val="tx1"/>
                  </a:solidFill>
                  <a:prstDash val="solid"/>
                  <a:headEnd type="none" w="med" len="med"/>
                  <a:tailEnd type="none" w="sm" len="lg"/>
                </a:ln>
              </p:spPr>
            </p:sp>
            <p:sp>
              <p:nvSpPr>
                <p:cNvPr id="35907" name="Line 56"/>
                <p:cNvSpPr/>
                <p:nvPr/>
              </p:nvSpPr>
              <p:spPr>
                <a:xfrm>
                  <a:off x="4228" y="2544"/>
                  <a:ext cx="600" cy="0"/>
                </a:xfrm>
                <a:prstGeom prst="line">
                  <a:avLst/>
                </a:prstGeom>
                <a:ln w="38100" cap="flat" cmpd="sng">
                  <a:solidFill>
                    <a:schemeClr val="tx1"/>
                  </a:solidFill>
                  <a:prstDash val="solid"/>
                  <a:headEnd type="none" w="med" len="med"/>
                  <a:tailEnd type="none" w="sm" len="lg"/>
                </a:ln>
              </p:spPr>
            </p:sp>
            <p:sp>
              <p:nvSpPr>
                <p:cNvPr id="35908" name="Line 57"/>
                <p:cNvSpPr/>
                <p:nvPr/>
              </p:nvSpPr>
              <p:spPr>
                <a:xfrm flipH="1" flipV="1">
                  <a:off x="1060" y="2106"/>
                  <a:ext cx="404" cy="6"/>
                </a:xfrm>
                <a:prstGeom prst="line">
                  <a:avLst/>
                </a:prstGeom>
                <a:ln w="38100" cap="flat" cmpd="sng">
                  <a:solidFill>
                    <a:schemeClr val="tx1"/>
                  </a:solidFill>
                  <a:prstDash val="solid"/>
                  <a:headEnd type="none" w="med" len="med"/>
                  <a:tailEnd type="none" w="sm" len="lg"/>
                </a:ln>
              </p:spPr>
            </p:sp>
            <p:sp>
              <p:nvSpPr>
                <p:cNvPr id="35909" name="Line 58"/>
                <p:cNvSpPr/>
                <p:nvPr/>
              </p:nvSpPr>
              <p:spPr>
                <a:xfrm>
                  <a:off x="1584" y="2112"/>
                  <a:ext cx="0" cy="228"/>
                </a:xfrm>
                <a:prstGeom prst="line">
                  <a:avLst/>
                </a:prstGeom>
                <a:ln w="38100" cap="flat" cmpd="sng">
                  <a:solidFill>
                    <a:schemeClr val="tx1"/>
                  </a:solidFill>
                  <a:prstDash val="solid"/>
                  <a:headEnd type="none" w="med" len="med"/>
                  <a:tailEnd type="none" w="sm" len="lg"/>
                </a:ln>
              </p:spPr>
            </p:sp>
            <p:sp>
              <p:nvSpPr>
                <p:cNvPr id="35910" name="Line 59"/>
                <p:cNvSpPr/>
                <p:nvPr/>
              </p:nvSpPr>
              <p:spPr>
                <a:xfrm flipH="1">
                  <a:off x="1072" y="2328"/>
                  <a:ext cx="512" cy="0"/>
                </a:xfrm>
                <a:prstGeom prst="line">
                  <a:avLst/>
                </a:prstGeom>
                <a:ln w="38100" cap="flat" cmpd="sng">
                  <a:solidFill>
                    <a:schemeClr val="tx1"/>
                  </a:solidFill>
                  <a:prstDash val="solid"/>
                  <a:headEnd type="none" w="med" len="med"/>
                  <a:tailEnd type="none" w="sm" len="lg"/>
                </a:ln>
              </p:spPr>
            </p:sp>
            <p:sp>
              <p:nvSpPr>
                <p:cNvPr id="35911" name="Line 60"/>
                <p:cNvSpPr/>
                <p:nvPr/>
              </p:nvSpPr>
              <p:spPr>
                <a:xfrm flipH="1">
                  <a:off x="1728" y="2124"/>
                  <a:ext cx="0" cy="420"/>
                </a:xfrm>
                <a:prstGeom prst="line">
                  <a:avLst/>
                </a:prstGeom>
                <a:ln w="38100" cap="flat" cmpd="sng">
                  <a:solidFill>
                    <a:schemeClr val="tx1"/>
                  </a:solidFill>
                  <a:prstDash val="solid"/>
                  <a:headEnd type="none" w="med" len="med"/>
                  <a:tailEnd type="none" w="sm" len="lg"/>
                </a:ln>
              </p:spPr>
            </p:sp>
            <p:sp>
              <p:nvSpPr>
                <p:cNvPr id="35912" name="Line 61"/>
                <p:cNvSpPr/>
                <p:nvPr/>
              </p:nvSpPr>
              <p:spPr>
                <a:xfrm flipH="1">
                  <a:off x="1084" y="2532"/>
                  <a:ext cx="656" cy="0"/>
                </a:xfrm>
                <a:prstGeom prst="line">
                  <a:avLst/>
                </a:prstGeom>
                <a:ln w="38100" cap="flat" cmpd="sng">
                  <a:solidFill>
                    <a:schemeClr val="tx1"/>
                  </a:solidFill>
                  <a:prstDash val="solid"/>
                  <a:headEnd type="none" w="med" len="med"/>
                  <a:tailEnd type="none" w="sm" len="lg"/>
                </a:ln>
              </p:spPr>
            </p:sp>
            <p:sp>
              <p:nvSpPr>
                <p:cNvPr id="35913" name="Oval 62"/>
                <p:cNvSpPr/>
                <p:nvPr/>
              </p:nvSpPr>
              <p:spPr>
                <a:xfrm>
                  <a:off x="4824" y="78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914" name="Oval 63"/>
                <p:cNvSpPr/>
                <p:nvPr/>
              </p:nvSpPr>
              <p:spPr>
                <a:xfrm>
                  <a:off x="4824" y="2472"/>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915" name="Oval 64"/>
                <p:cNvSpPr/>
                <p:nvPr/>
              </p:nvSpPr>
              <p:spPr>
                <a:xfrm>
                  <a:off x="952" y="225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916" name="Oval 65"/>
                <p:cNvSpPr/>
                <p:nvPr/>
              </p:nvSpPr>
              <p:spPr>
                <a:xfrm>
                  <a:off x="958" y="246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917" name="Text Box 66"/>
                <p:cNvSpPr txBox="1"/>
                <p:nvPr/>
              </p:nvSpPr>
              <p:spPr>
                <a:xfrm>
                  <a:off x="4968" y="660"/>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+5V</a:t>
                  </a:r>
                  <a:endParaRPr lang="en-US" altLang="zh-CN" b="1" dirty="0">
                    <a:latin typeface="Times New Roman" panose="02020603050405020304" pitchFamily="18" charset="0"/>
                    <a:ea typeface="长城楷体" pitchFamily="49" charset="-122"/>
                  </a:endParaRPr>
                </a:p>
              </p:txBody>
            </p:sp>
            <p:sp>
              <p:nvSpPr>
                <p:cNvPr id="35918" name="Text Box 67"/>
                <p:cNvSpPr txBox="1"/>
                <p:nvPr/>
              </p:nvSpPr>
              <p:spPr>
                <a:xfrm>
                  <a:off x="5016" y="2400"/>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F</a:t>
                  </a:r>
                  <a:endParaRPr lang="en-US" altLang="zh-CN" b="1" dirty="0">
                    <a:latin typeface="Times New Roman" panose="02020603050405020304" pitchFamily="18" charset="0"/>
                    <a:ea typeface="长城楷体" pitchFamily="49" charset="-122"/>
                  </a:endParaRPr>
                </a:p>
              </p:txBody>
            </p:sp>
            <p:sp>
              <p:nvSpPr>
                <p:cNvPr id="35919" name="Text Box 68"/>
                <p:cNvSpPr txBox="1"/>
                <p:nvPr/>
              </p:nvSpPr>
              <p:spPr>
                <a:xfrm>
                  <a:off x="4296" y="1128"/>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4</a:t>
                  </a:r>
                  <a:endParaRPr lang="en-US" altLang="zh-CN" sz="2800" b="1" dirty="0">
                    <a:latin typeface="Times New Roman" panose="02020603050405020304" pitchFamily="18" charset="0"/>
                    <a:ea typeface="长城楷体" pitchFamily="49" charset="-122"/>
                  </a:endParaRPr>
                </a:p>
              </p:txBody>
            </p:sp>
            <p:sp>
              <p:nvSpPr>
                <p:cNvPr id="35920" name="Text Box 69"/>
                <p:cNvSpPr txBox="1"/>
                <p:nvPr/>
              </p:nvSpPr>
              <p:spPr>
                <a:xfrm>
                  <a:off x="3120" y="1116"/>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2</a:t>
                  </a:r>
                  <a:endParaRPr lang="en-US" altLang="zh-CN" b="1" dirty="0">
                    <a:latin typeface="Times New Roman" panose="02020603050405020304" pitchFamily="18" charset="0"/>
                    <a:ea typeface="长城楷体" pitchFamily="49" charset="-122"/>
                  </a:endParaRPr>
                </a:p>
              </p:txBody>
            </p:sp>
            <p:sp>
              <p:nvSpPr>
                <p:cNvPr id="35921" name="Text Box 70"/>
                <p:cNvSpPr txBox="1"/>
                <p:nvPr/>
              </p:nvSpPr>
              <p:spPr>
                <a:xfrm>
                  <a:off x="2040" y="900"/>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1</a:t>
                  </a:r>
                  <a:endParaRPr lang="en-US" altLang="zh-CN" b="1" dirty="0">
                    <a:latin typeface="Times New Roman" panose="02020603050405020304" pitchFamily="18" charset="0"/>
                    <a:ea typeface="长城楷体" pitchFamily="49" charset="-122"/>
                  </a:endParaRPr>
                </a:p>
              </p:txBody>
            </p:sp>
            <p:sp>
              <p:nvSpPr>
                <p:cNvPr id="35922" name="Text Box 71"/>
                <p:cNvSpPr txBox="1"/>
                <p:nvPr/>
              </p:nvSpPr>
              <p:spPr>
                <a:xfrm>
                  <a:off x="2040" y="1260"/>
                  <a:ext cx="78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长城楷体" pitchFamily="49" charset="-122"/>
                  </a:endParaRPr>
                </a:p>
              </p:txBody>
            </p:sp>
            <p:sp>
              <p:nvSpPr>
                <p:cNvPr id="35923" name="Text Box 72"/>
                <p:cNvSpPr txBox="1"/>
                <p:nvPr/>
              </p:nvSpPr>
              <p:spPr>
                <a:xfrm>
                  <a:off x="3012" y="1956"/>
                  <a:ext cx="38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T</a:t>
                  </a:r>
                  <a:r>
                    <a:rPr lang="en-US" altLang="zh-CN" sz="2800" b="1" baseline="-25000" dirty="0">
                      <a:latin typeface="Times New Roman" panose="02020603050405020304" pitchFamily="18" charset="0"/>
                      <a:ea typeface="长城楷体" pitchFamily="49" charset="-122"/>
                    </a:rPr>
                    <a:t>2</a:t>
                  </a:r>
                  <a:endParaRPr lang="en-US" altLang="zh-CN" sz="2800" b="1" dirty="0">
                    <a:latin typeface="Times New Roman" panose="02020603050405020304" pitchFamily="18" charset="0"/>
                    <a:ea typeface="长城楷体" pitchFamily="49" charset="-122"/>
                  </a:endParaRPr>
                </a:p>
              </p:txBody>
            </p:sp>
            <p:sp>
              <p:nvSpPr>
                <p:cNvPr id="35924" name="Text Box 73"/>
                <p:cNvSpPr txBox="1"/>
                <p:nvPr/>
              </p:nvSpPr>
              <p:spPr>
                <a:xfrm>
                  <a:off x="3276" y="2340"/>
                  <a:ext cx="39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5</a:t>
                  </a:r>
                  <a:endParaRPr lang="en-US" altLang="zh-CN" b="1" dirty="0">
                    <a:latin typeface="Times New Roman" panose="02020603050405020304" pitchFamily="18" charset="0"/>
                    <a:ea typeface="长城楷体" pitchFamily="49" charset="-122"/>
                  </a:endParaRPr>
                </a:p>
              </p:txBody>
            </p:sp>
            <p:sp>
              <p:nvSpPr>
                <p:cNvPr id="35925" name="Text Box 74"/>
                <p:cNvSpPr txBox="1"/>
                <p:nvPr/>
              </p:nvSpPr>
              <p:spPr>
                <a:xfrm>
                  <a:off x="3168" y="3252"/>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R</a:t>
                  </a:r>
                  <a:r>
                    <a:rPr lang="en-US" altLang="zh-CN" sz="2800" b="1" baseline="-25000" dirty="0">
                      <a:latin typeface="Times New Roman" panose="02020603050405020304" pitchFamily="18" charset="0"/>
                      <a:ea typeface="长城楷体" pitchFamily="49" charset="-122"/>
                    </a:rPr>
                    <a:t>3</a:t>
                  </a:r>
                  <a:endParaRPr lang="en-US" altLang="zh-CN" b="1" dirty="0">
                    <a:latin typeface="Times New Roman" panose="02020603050405020304" pitchFamily="18" charset="0"/>
                    <a:ea typeface="长城楷体" pitchFamily="49" charset="-122"/>
                  </a:endParaRPr>
                </a:p>
              </p:txBody>
            </p:sp>
            <p:sp>
              <p:nvSpPr>
                <p:cNvPr id="35926" name="Text Box 75"/>
                <p:cNvSpPr txBox="1"/>
                <p:nvPr/>
              </p:nvSpPr>
              <p:spPr>
                <a:xfrm>
                  <a:off x="3612" y="1728"/>
                  <a:ext cx="62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T</a:t>
                  </a:r>
                  <a:r>
                    <a:rPr lang="en-US" altLang="zh-CN" sz="2800" b="1" baseline="-25000" dirty="0">
                      <a:latin typeface="Times New Roman" panose="02020603050405020304" pitchFamily="18" charset="0"/>
                      <a:ea typeface="长城楷体" pitchFamily="49" charset="-122"/>
                    </a:rPr>
                    <a:t>3</a:t>
                  </a:r>
                  <a:endParaRPr lang="en-US" altLang="zh-CN" sz="2800" b="1" dirty="0">
                    <a:latin typeface="Times New Roman" panose="02020603050405020304" pitchFamily="18" charset="0"/>
                    <a:ea typeface="长城楷体" pitchFamily="49" charset="-122"/>
                  </a:endParaRPr>
                </a:p>
              </p:txBody>
            </p:sp>
            <p:sp>
              <p:nvSpPr>
                <p:cNvPr id="35927" name="Text Box 76"/>
                <p:cNvSpPr txBox="1"/>
                <p:nvPr/>
              </p:nvSpPr>
              <p:spPr>
                <a:xfrm>
                  <a:off x="4260" y="1968"/>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T</a:t>
                  </a:r>
                  <a:r>
                    <a:rPr lang="en-US" altLang="zh-CN" sz="2800" b="1" baseline="-25000" dirty="0">
                      <a:latin typeface="Times New Roman" panose="02020603050405020304" pitchFamily="18" charset="0"/>
                      <a:ea typeface="长城楷体" pitchFamily="49" charset="-122"/>
                    </a:rPr>
                    <a:t>4</a:t>
                  </a:r>
                  <a:endParaRPr lang="en-US" altLang="zh-CN" b="1" dirty="0">
                    <a:latin typeface="Times New Roman" panose="02020603050405020304" pitchFamily="18" charset="0"/>
                    <a:ea typeface="长城楷体" pitchFamily="49" charset="-122"/>
                  </a:endParaRPr>
                </a:p>
              </p:txBody>
            </p:sp>
            <p:sp>
              <p:nvSpPr>
                <p:cNvPr id="35928" name="Text Box 77"/>
                <p:cNvSpPr txBox="1"/>
                <p:nvPr/>
              </p:nvSpPr>
              <p:spPr>
                <a:xfrm>
                  <a:off x="1812" y="2112"/>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T</a:t>
                  </a:r>
                  <a:r>
                    <a:rPr lang="en-US" altLang="zh-CN" b="1" baseline="-25000" dirty="0">
                      <a:latin typeface="Times New Roman" panose="02020603050405020304" pitchFamily="18" charset="0"/>
                      <a:ea typeface="长城楷体" pitchFamily="49" charset="-122"/>
                    </a:rPr>
                    <a:t>1</a:t>
                  </a:r>
                  <a:endParaRPr lang="en-US" altLang="zh-CN" b="1" dirty="0">
                    <a:latin typeface="Times New Roman" panose="02020603050405020304" pitchFamily="18" charset="0"/>
                    <a:ea typeface="长城楷体" pitchFamily="49" charset="-122"/>
                  </a:endParaRPr>
                </a:p>
              </p:txBody>
            </p:sp>
            <p:sp>
              <p:nvSpPr>
                <p:cNvPr id="35929" name="Text Box 78"/>
                <p:cNvSpPr txBox="1"/>
                <p:nvPr/>
              </p:nvSpPr>
              <p:spPr>
                <a:xfrm>
                  <a:off x="4272" y="2844"/>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T</a:t>
                  </a:r>
                  <a:r>
                    <a:rPr lang="en-US" altLang="zh-CN" sz="2800" b="1" baseline="-25000" dirty="0">
                      <a:latin typeface="Times New Roman" panose="02020603050405020304" pitchFamily="18" charset="0"/>
                      <a:ea typeface="长城楷体" pitchFamily="49" charset="-122"/>
                    </a:rPr>
                    <a:t>5</a:t>
                  </a:r>
                  <a:endParaRPr lang="en-US" altLang="zh-CN" b="1" dirty="0">
                    <a:latin typeface="Times New Roman" panose="02020603050405020304" pitchFamily="18" charset="0"/>
                    <a:ea typeface="长城楷体" pitchFamily="49" charset="-122"/>
                  </a:endParaRPr>
                </a:p>
              </p:txBody>
            </p:sp>
            <p:sp>
              <p:nvSpPr>
                <p:cNvPr id="35930" name="Text Box 79"/>
                <p:cNvSpPr txBox="1"/>
                <p:nvPr/>
              </p:nvSpPr>
              <p:spPr>
                <a:xfrm>
                  <a:off x="1980" y="1572"/>
                  <a:ext cx="504"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长城楷体" pitchFamily="49" charset="-122"/>
                  </a:endParaRPr>
                </a:p>
              </p:txBody>
            </p:sp>
            <p:sp>
              <p:nvSpPr>
                <p:cNvPr id="35931" name="Text Box 80"/>
                <p:cNvSpPr txBox="1"/>
                <p:nvPr/>
              </p:nvSpPr>
              <p:spPr>
                <a:xfrm>
                  <a:off x="2256" y="1753"/>
                  <a:ext cx="63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长城楷体" pitchFamily="49" charset="-122"/>
                  </a:endParaRPr>
                </a:p>
              </p:txBody>
            </p:sp>
            <p:sp>
              <p:nvSpPr>
                <p:cNvPr id="35932" name="Text Box 81"/>
                <p:cNvSpPr txBox="1"/>
                <p:nvPr/>
              </p:nvSpPr>
              <p:spPr>
                <a:xfrm>
                  <a:off x="628" y="1897"/>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2800" b="1" dirty="0">
                    <a:latin typeface="Times New Roman" panose="02020603050405020304" pitchFamily="18" charset="0"/>
                    <a:ea typeface="长城楷体" pitchFamily="49" charset="-122"/>
                  </a:endParaRPr>
                </a:p>
              </p:txBody>
            </p:sp>
            <p:sp>
              <p:nvSpPr>
                <p:cNvPr id="35933" name="Text Box 82"/>
                <p:cNvSpPr txBox="1"/>
                <p:nvPr/>
              </p:nvSpPr>
              <p:spPr>
                <a:xfrm>
                  <a:off x="628" y="2149"/>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A</a:t>
                  </a:r>
                  <a:endParaRPr lang="en-US" altLang="zh-CN" sz="2800" b="1" dirty="0">
                    <a:latin typeface="Times New Roman" panose="02020603050405020304" pitchFamily="18" charset="0"/>
                    <a:ea typeface="长城楷体" pitchFamily="49" charset="-122"/>
                  </a:endParaRPr>
                </a:p>
              </p:txBody>
            </p:sp>
            <p:sp>
              <p:nvSpPr>
                <p:cNvPr id="35934" name="Text Box 83"/>
                <p:cNvSpPr txBox="1"/>
                <p:nvPr/>
              </p:nvSpPr>
              <p:spPr>
                <a:xfrm>
                  <a:off x="628" y="2377"/>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2800" b="1" dirty="0">
                    <a:latin typeface="Times New Roman" panose="02020603050405020304" pitchFamily="18" charset="0"/>
                    <a:ea typeface="长城楷体" pitchFamily="49" charset="-122"/>
                  </a:endParaRPr>
                </a:p>
              </p:txBody>
            </p:sp>
          </p:grpSp>
          <p:sp>
            <p:nvSpPr>
              <p:cNvPr id="35874" name="Text Box 84"/>
              <p:cNvSpPr txBox="1"/>
              <p:nvPr/>
            </p:nvSpPr>
            <p:spPr>
              <a:xfrm>
                <a:off x="784" y="2389"/>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长城楷体" pitchFamily="49" charset="-122"/>
                  </a:rPr>
                  <a:t>B</a:t>
                </a:r>
                <a:endParaRPr lang="en-US" altLang="zh-CN" sz="2800" b="1" dirty="0">
                  <a:latin typeface="Times New Roman" panose="02020603050405020304" pitchFamily="18" charset="0"/>
                  <a:ea typeface="长城楷体" pitchFamily="49" charset="-122"/>
                </a:endParaRPr>
              </a:p>
            </p:txBody>
          </p:sp>
        </p:grpSp>
        <p:grpSp>
          <p:nvGrpSpPr>
            <p:cNvPr id="35858" name="Group 85"/>
            <p:cNvGrpSpPr/>
            <p:nvPr/>
          </p:nvGrpSpPr>
          <p:grpSpPr>
            <a:xfrm>
              <a:off x="180" y="1260"/>
              <a:ext cx="2856" cy="852"/>
              <a:chOff x="180" y="1260"/>
              <a:chExt cx="2856" cy="852"/>
            </a:xfrm>
          </p:grpSpPr>
          <p:sp>
            <p:nvSpPr>
              <p:cNvPr id="35859" name="Line 86"/>
              <p:cNvSpPr/>
              <p:nvPr/>
            </p:nvSpPr>
            <p:spPr>
              <a:xfrm flipV="1">
                <a:off x="1068" y="1704"/>
                <a:ext cx="0" cy="408"/>
              </a:xfrm>
              <a:prstGeom prst="line">
                <a:avLst/>
              </a:prstGeom>
              <a:ln w="38100" cap="flat" cmpd="sng">
                <a:solidFill>
                  <a:srgbClr val="FF0000"/>
                </a:solidFill>
                <a:prstDash val="solid"/>
                <a:headEnd type="none" w="med" len="med"/>
                <a:tailEnd type="none" w="sm" len="lg"/>
              </a:ln>
            </p:spPr>
          </p:sp>
          <p:grpSp>
            <p:nvGrpSpPr>
              <p:cNvPr id="35860" name="Group 87"/>
              <p:cNvGrpSpPr/>
              <p:nvPr/>
            </p:nvGrpSpPr>
            <p:grpSpPr>
              <a:xfrm>
                <a:off x="180" y="1260"/>
                <a:ext cx="2856" cy="660"/>
                <a:chOff x="180" y="1260"/>
                <a:chExt cx="2856" cy="660"/>
              </a:xfrm>
            </p:grpSpPr>
            <p:sp>
              <p:nvSpPr>
                <p:cNvPr id="35861" name="Freeform 88"/>
                <p:cNvSpPr/>
                <p:nvPr/>
              </p:nvSpPr>
              <p:spPr>
                <a:xfrm>
                  <a:off x="1868" y="1619"/>
                  <a:ext cx="213" cy="91"/>
                </a:xfrm>
                <a:custGeom>
                  <a:avLst/>
                  <a:gdLst/>
                  <a:ahLst/>
                  <a:cxnLst>
                    <a:cxn ang="0">
                      <a:pos x="16" y="91"/>
                    </a:cxn>
                    <a:cxn ang="0">
                      <a:pos x="28" y="13"/>
                    </a:cxn>
                    <a:cxn ang="0">
                      <a:pos x="184" y="13"/>
                    </a:cxn>
                    <a:cxn ang="0">
                      <a:pos x="202" y="91"/>
                    </a:cxn>
                  </a:cxnLst>
                  <a:pathLst>
                    <a:path w="213" h="91">
                      <a:moveTo>
                        <a:pt x="16" y="91"/>
                      </a:moveTo>
                      <a:cubicBezTo>
                        <a:pt x="20" y="75"/>
                        <a:pt x="0" y="26"/>
                        <a:pt x="28" y="13"/>
                      </a:cubicBezTo>
                      <a:cubicBezTo>
                        <a:pt x="56" y="0"/>
                        <a:pt x="155" y="0"/>
                        <a:pt x="184" y="13"/>
                      </a:cubicBezTo>
                      <a:cubicBezTo>
                        <a:pt x="213" y="26"/>
                        <a:pt x="198" y="75"/>
                        <a:pt x="202" y="91"/>
                      </a:cubicBezTo>
                    </a:path>
                  </a:pathLst>
                </a:custGeom>
                <a:noFill/>
                <a:ln w="38100" cap="flat" cmpd="sng">
                  <a:solidFill>
                    <a:srgbClr val="FF0000">
                      <a:alpha val="100000"/>
                    </a:srgbClr>
                  </a:solidFill>
                  <a:prstDash val="solid"/>
                  <a:round/>
                  <a:headEnd type="none" w="med" len="med"/>
                  <a:tailEnd type="none" w="sm" len="lg"/>
                </a:ln>
              </p:spPr>
              <p:txBody>
                <a:bodyPr/>
                <a:p>
                  <a:endParaRPr lang="zh-CN" altLang="en-US"/>
                </a:p>
              </p:txBody>
            </p:sp>
            <p:sp>
              <p:nvSpPr>
                <p:cNvPr id="35862" name="Line 89"/>
                <p:cNvSpPr/>
                <p:nvPr/>
              </p:nvSpPr>
              <p:spPr>
                <a:xfrm>
                  <a:off x="2052" y="1704"/>
                  <a:ext cx="984" cy="0"/>
                </a:xfrm>
                <a:prstGeom prst="line">
                  <a:avLst/>
                </a:prstGeom>
                <a:ln w="38100" cap="flat" cmpd="sng">
                  <a:solidFill>
                    <a:srgbClr val="FF0000"/>
                  </a:solidFill>
                  <a:prstDash val="solid"/>
                  <a:headEnd type="none" w="med" len="med"/>
                  <a:tailEnd type="none" w="sm" len="lg"/>
                </a:ln>
              </p:spPr>
            </p:sp>
            <p:grpSp>
              <p:nvGrpSpPr>
                <p:cNvPr id="35863" name="Group 90"/>
                <p:cNvGrpSpPr/>
                <p:nvPr/>
              </p:nvGrpSpPr>
              <p:grpSpPr>
                <a:xfrm>
                  <a:off x="2304" y="1572"/>
                  <a:ext cx="240" cy="276"/>
                  <a:chOff x="1560" y="3216"/>
                  <a:chExt cx="240" cy="276"/>
                </a:xfrm>
              </p:grpSpPr>
              <p:sp>
                <p:nvSpPr>
                  <p:cNvPr id="35871" name="Line 91"/>
                  <p:cNvSpPr/>
                  <p:nvPr/>
                </p:nvSpPr>
                <p:spPr>
                  <a:xfrm>
                    <a:off x="1560" y="3228"/>
                    <a:ext cx="0" cy="252"/>
                  </a:xfrm>
                  <a:prstGeom prst="line">
                    <a:avLst/>
                  </a:prstGeom>
                  <a:ln w="38100" cap="flat" cmpd="sng">
                    <a:solidFill>
                      <a:srgbClr val="FF0000"/>
                    </a:solidFill>
                    <a:prstDash val="solid"/>
                    <a:headEnd type="none" w="med" len="med"/>
                    <a:tailEnd type="none" w="sm" len="lg"/>
                  </a:ln>
                </p:spPr>
              </p:sp>
              <p:sp>
                <p:nvSpPr>
                  <p:cNvPr id="35872" name="AutoShape 92"/>
                  <p:cNvSpPr/>
                  <p:nvPr/>
                </p:nvSpPr>
                <p:spPr>
                  <a:xfrm rot="-5400000">
                    <a:off x="1548" y="3240"/>
                    <a:ext cx="276" cy="228"/>
                  </a:xfrm>
                  <a:prstGeom prst="triangle">
                    <a:avLst>
                      <a:gd name="adj" fmla="val 50000"/>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35864" name="Text Box 93"/>
                <p:cNvSpPr txBox="1"/>
                <p:nvPr/>
              </p:nvSpPr>
              <p:spPr>
                <a:xfrm>
                  <a:off x="2352" y="1260"/>
                  <a:ext cx="28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长城楷体" pitchFamily="49" charset="-122"/>
                    </a:rPr>
                    <a:t>D</a:t>
                  </a:r>
                  <a:endParaRPr lang="en-US" altLang="zh-CN" b="1" dirty="0">
                    <a:latin typeface="Times New Roman" panose="02020603050405020304" pitchFamily="18" charset="0"/>
                    <a:ea typeface="长城楷体" pitchFamily="49" charset="-122"/>
                  </a:endParaRPr>
                </a:p>
              </p:txBody>
            </p:sp>
            <p:sp>
              <p:nvSpPr>
                <p:cNvPr id="35865" name="Rectangle 94"/>
                <p:cNvSpPr/>
                <p:nvPr/>
              </p:nvSpPr>
              <p:spPr>
                <a:xfrm>
                  <a:off x="564" y="1464"/>
                  <a:ext cx="324" cy="456"/>
                </a:xfrm>
                <a:prstGeom prst="rect">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66" name="Line 95"/>
                <p:cNvSpPr/>
                <p:nvPr/>
              </p:nvSpPr>
              <p:spPr>
                <a:xfrm flipH="1">
                  <a:off x="948" y="1704"/>
                  <a:ext cx="936" cy="0"/>
                </a:xfrm>
                <a:prstGeom prst="line">
                  <a:avLst/>
                </a:prstGeom>
                <a:ln w="38100" cap="flat" cmpd="sng">
                  <a:solidFill>
                    <a:srgbClr val="FF0000"/>
                  </a:solidFill>
                  <a:prstDash val="solid"/>
                  <a:headEnd type="none" w="med" len="med"/>
                  <a:tailEnd type="none" w="sm" len="lg"/>
                </a:ln>
              </p:spPr>
            </p:sp>
            <p:sp>
              <p:nvSpPr>
                <p:cNvPr id="35867" name="Oval 96"/>
                <p:cNvSpPr/>
                <p:nvPr/>
              </p:nvSpPr>
              <p:spPr>
                <a:xfrm>
                  <a:off x="888" y="1656"/>
                  <a:ext cx="72" cy="8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68" name="Line 97"/>
                <p:cNvSpPr/>
                <p:nvPr/>
              </p:nvSpPr>
              <p:spPr>
                <a:xfrm flipH="1">
                  <a:off x="312" y="1680"/>
                  <a:ext cx="252" cy="0"/>
                </a:xfrm>
                <a:prstGeom prst="line">
                  <a:avLst/>
                </a:prstGeom>
                <a:ln w="38100" cap="flat" cmpd="sng">
                  <a:solidFill>
                    <a:srgbClr val="FF0000"/>
                  </a:solidFill>
                  <a:prstDash val="solid"/>
                  <a:headEnd type="none" w="med" len="med"/>
                  <a:tailEnd type="none" w="sm" len="lg"/>
                </a:ln>
              </p:spPr>
            </p:sp>
            <p:sp>
              <p:nvSpPr>
                <p:cNvPr id="35869" name="Text Box 98"/>
                <p:cNvSpPr txBox="1"/>
                <p:nvPr/>
              </p:nvSpPr>
              <p:spPr>
                <a:xfrm>
                  <a:off x="180" y="1320"/>
                  <a:ext cx="37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长城楷体" pitchFamily="49" charset="-122"/>
                    </a:rPr>
                    <a:t>E</a:t>
                  </a:r>
                  <a:endParaRPr lang="en-US" altLang="zh-CN" b="1" dirty="0">
                    <a:latin typeface="Times New Roman" panose="02020603050405020304" pitchFamily="18" charset="0"/>
                    <a:ea typeface="长城楷体" pitchFamily="49" charset="-122"/>
                  </a:endParaRPr>
                </a:p>
              </p:txBody>
            </p:sp>
            <p:graphicFrame>
              <p:nvGraphicFramePr>
                <p:cNvPr id="35870" name="Object 99"/>
                <p:cNvGraphicFramePr>
                  <a:graphicFrameLocks noChangeAspect="1"/>
                </p:cNvGraphicFramePr>
                <p:nvPr/>
              </p:nvGraphicFramePr>
              <p:xfrm>
                <a:off x="996" y="1340"/>
                <a:ext cx="230" cy="307"/>
              </p:xfrm>
              <a:graphic>
                <a:graphicData uri="http://schemas.openxmlformats.org/presentationml/2006/ole">
                  <mc:AlternateContent xmlns:mc="http://schemas.openxmlformats.org/markup-compatibility/2006">
                    <mc:Choice xmlns:v="urn:schemas-microsoft-com:vml" Requires="v">
                      <p:oleObj spid="_x0000_s3079" name="" r:id="rId1" imgW="152400" imgH="203200" progId="Equation.3">
                        <p:embed/>
                      </p:oleObj>
                    </mc:Choice>
                    <mc:Fallback>
                      <p:oleObj name="" r:id="rId1" imgW="152400" imgH="203200" progId="Equation.3">
                        <p:embed/>
                        <p:pic>
                          <p:nvPicPr>
                            <p:cNvPr id="0" name="图片 3078"/>
                            <p:cNvPicPr/>
                            <p:nvPr/>
                          </p:nvPicPr>
                          <p:blipFill>
                            <a:blip r:embed="rId2"/>
                            <a:stretch>
                              <a:fillRect/>
                            </a:stretch>
                          </p:blipFill>
                          <p:spPr>
                            <a:xfrm>
                              <a:off x="996" y="1340"/>
                              <a:ext cx="230" cy="307"/>
                            </a:xfrm>
                            <a:prstGeom prst="rect">
                              <a:avLst/>
                            </a:prstGeom>
                            <a:noFill/>
                            <a:ln w="38100">
                              <a:noFill/>
                              <a:miter/>
                            </a:ln>
                          </p:spPr>
                        </p:pic>
                      </p:oleObj>
                    </mc:Fallback>
                  </mc:AlternateContent>
                </a:graphicData>
              </a:graphic>
            </p:graphicFrame>
          </p:grpSp>
        </p:grpSp>
      </p:grpSp>
      <p:grpSp>
        <p:nvGrpSpPr>
          <p:cNvPr id="278628" name="Group 100"/>
          <p:cNvGrpSpPr/>
          <p:nvPr/>
        </p:nvGrpSpPr>
        <p:grpSpPr>
          <a:xfrm>
            <a:off x="228600" y="1143000"/>
            <a:ext cx="571500" cy="1466850"/>
            <a:chOff x="144" y="720"/>
            <a:chExt cx="360" cy="924"/>
          </a:xfrm>
        </p:grpSpPr>
        <p:sp>
          <p:nvSpPr>
            <p:cNvPr id="35854" name="Oval 101"/>
            <p:cNvSpPr/>
            <p:nvPr/>
          </p:nvSpPr>
          <p:spPr>
            <a:xfrm>
              <a:off x="144" y="1296"/>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55" name="Line 102"/>
            <p:cNvSpPr/>
            <p:nvPr/>
          </p:nvSpPr>
          <p:spPr>
            <a:xfrm flipV="1">
              <a:off x="336" y="1056"/>
              <a:ext cx="0" cy="240"/>
            </a:xfrm>
            <a:prstGeom prst="line">
              <a:avLst/>
            </a:prstGeom>
            <a:ln w="38100" cap="flat" cmpd="sng">
              <a:solidFill>
                <a:srgbClr val="FF0000"/>
              </a:solidFill>
              <a:prstDash val="solid"/>
              <a:headEnd type="none" w="med" len="med"/>
              <a:tailEnd type="none" w="sm" len="lg"/>
            </a:ln>
          </p:spPr>
        </p:sp>
        <p:sp>
          <p:nvSpPr>
            <p:cNvPr id="35856" name="Oval 103"/>
            <p:cNvSpPr/>
            <p:nvPr/>
          </p:nvSpPr>
          <p:spPr>
            <a:xfrm>
              <a:off x="156" y="720"/>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b="1" dirty="0">
                  <a:latin typeface="Times New Roman" panose="02020603050405020304" pitchFamily="18" charset="0"/>
                  <a:ea typeface="长城楷体" pitchFamily="49" charset="-122"/>
                </a:rPr>
                <a:t>0</a:t>
              </a:r>
              <a:endParaRPr lang="en-US" altLang="zh-CN" b="1" dirty="0">
                <a:latin typeface="Times New Roman" panose="02020603050405020304" pitchFamily="18" charset="0"/>
                <a:ea typeface="长城楷体" pitchFamily="49" charset="-122"/>
              </a:endParaRPr>
            </a:p>
          </p:txBody>
        </p:sp>
      </p:grpSp>
      <p:grpSp>
        <p:nvGrpSpPr>
          <p:cNvPr id="278632" name="Group 104"/>
          <p:cNvGrpSpPr/>
          <p:nvPr/>
        </p:nvGrpSpPr>
        <p:grpSpPr>
          <a:xfrm>
            <a:off x="1466850" y="1162050"/>
            <a:ext cx="571500" cy="1466850"/>
            <a:chOff x="144" y="720"/>
            <a:chExt cx="360" cy="924"/>
          </a:xfrm>
        </p:grpSpPr>
        <p:sp>
          <p:nvSpPr>
            <p:cNvPr id="35851" name="Oval 105"/>
            <p:cNvSpPr/>
            <p:nvPr/>
          </p:nvSpPr>
          <p:spPr>
            <a:xfrm>
              <a:off x="144" y="1296"/>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52" name="Line 106"/>
            <p:cNvSpPr/>
            <p:nvPr/>
          </p:nvSpPr>
          <p:spPr>
            <a:xfrm flipV="1">
              <a:off x="336" y="1056"/>
              <a:ext cx="0" cy="240"/>
            </a:xfrm>
            <a:prstGeom prst="line">
              <a:avLst/>
            </a:prstGeom>
            <a:ln w="38100" cap="flat" cmpd="sng">
              <a:solidFill>
                <a:srgbClr val="FF0000"/>
              </a:solidFill>
              <a:prstDash val="solid"/>
              <a:headEnd type="none" w="med" len="med"/>
              <a:tailEnd type="none" w="sm" len="lg"/>
            </a:ln>
          </p:spPr>
        </p:sp>
        <p:sp>
          <p:nvSpPr>
            <p:cNvPr id="35853" name="Oval 107"/>
            <p:cNvSpPr/>
            <p:nvPr/>
          </p:nvSpPr>
          <p:spPr>
            <a:xfrm>
              <a:off x="156" y="720"/>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b="1" dirty="0">
                  <a:latin typeface="Times New Roman" panose="02020603050405020304" pitchFamily="18" charset="0"/>
                  <a:ea typeface="长城楷体" pitchFamily="49" charset="-122"/>
                </a:rPr>
                <a:t>1</a:t>
              </a:r>
              <a:endParaRPr lang="en-US" altLang="zh-CN" b="1" dirty="0">
                <a:latin typeface="Times New Roman" panose="02020603050405020304" pitchFamily="18" charset="0"/>
                <a:ea typeface="长城楷体" pitchFamily="49" charset="-122"/>
              </a:endParaRPr>
            </a:p>
          </p:txBody>
        </p:sp>
      </p:grpSp>
      <p:grpSp>
        <p:nvGrpSpPr>
          <p:cNvPr id="278636" name="Group 108"/>
          <p:cNvGrpSpPr/>
          <p:nvPr/>
        </p:nvGrpSpPr>
        <p:grpSpPr>
          <a:xfrm>
            <a:off x="3448050" y="514350"/>
            <a:ext cx="1924050" cy="2514600"/>
            <a:chOff x="2172" y="324"/>
            <a:chExt cx="1212" cy="1584"/>
          </a:xfrm>
        </p:grpSpPr>
        <p:sp>
          <p:nvSpPr>
            <p:cNvPr id="35848" name="Oval 109"/>
            <p:cNvSpPr/>
            <p:nvPr/>
          </p:nvSpPr>
          <p:spPr>
            <a:xfrm>
              <a:off x="2172" y="1320"/>
              <a:ext cx="588" cy="58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5849" name="Line 110"/>
            <p:cNvSpPr/>
            <p:nvPr/>
          </p:nvSpPr>
          <p:spPr>
            <a:xfrm flipV="1">
              <a:off x="2472" y="648"/>
              <a:ext cx="0" cy="660"/>
            </a:xfrm>
            <a:prstGeom prst="line">
              <a:avLst/>
            </a:prstGeom>
            <a:ln w="38100" cap="flat" cmpd="sng">
              <a:solidFill>
                <a:srgbClr val="FF0000"/>
              </a:solidFill>
              <a:prstDash val="solid"/>
              <a:headEnd type="none" w="med" len="med"/>
              <a:tailEnd type="none" w="sm" len="lg"/>
            </a:ln>
          </p:spPr>
        </p:sp>
        <p:sp>
          <p:nvSpPr>
            <p:cNvPr id="35850" name="Oval 111"/>
            <p:cNvSpPr/>
            <p:nvPr/>
          </p:nvSpPr>
          <p:spPr>
            <a:xfrm>
              <a:off x="2304" y="324"/>
              <a:ext cx="1080" cy="38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截止</a:t>
              </a:r>
              <a:endParaRPr lang="zh-CN" altLang="en-US" sz="2800" b="1" dirty="0">
                <a:latin typeface="Times New Roman" panose="02020603050405020304" pitchFamily="18" charset="0"/>
                <a:ea typeface="长城楷体" pitchFamily="49" charset="-122"/>
              </a:endParaRPr>
            </a:p>
          </p:txBody>
        </p:sp>
      </p:grpSp>
      <p:graphicFrame>
        <p:nvGraphicFramePr>
          <p:cNvPr id="278640" name="Object 112"/>
          <p:cNvGraphicFramePr>
            <a:graphicFrameLocks noChangeAspect="1"/>
          </p:cNvGraphicFramePr>
          <p:nvPr/>
        </p:nvGraphicFramePr>
        <p:xfrm>
          <a:off x="1630363" y="4643438"/>
          <a:ext cx="1554162" cy="601662"/>
        </p:xfrm>
        <a:graphic>
          <a:graphicData uri="http://schemas.openxmlformats.org/presentationml/2006/ole">
            <mc:AlternateContent xmlns:mc="http://schemas.openxmlformats.org/markup-compatibility/2006">
              <mc:Choice xmlns:v="urn:schemas-microsoft-com:vml" Requires="v">
                <p:oleObj spid="_x0000_s3081" name="" r:id="rId3" imgW="520700" imgH="203200" progId="Equation.3">
                  <p:embed/>
                </p:oleObj>
              </mc:Choice>
              <mc:Fallback>
                <p:oleObj name="" r:id="rId3" imgW="520700" imgH="203200" progId="Equation.3">
                  <p:embed/>
                  <p:pic>
                    <p:nvPicPr>
                      <p:cNvPr id="0" name="图片 3080"/>
                      <p:cNvPicPr/>
                      <p:nvPr/>
                    </p:nvPicPr>
                    <p:blipFill>
                      <a:blip r:embed="rId4"/>
                      <a:stretch>
                        <a:fillRect/>
                      </a:stretch>
                    </p:blipFill>
                    <p:spPr>
                      <a:xfrm>
                        <a:off x="1630363" y="4643438"/>
                        <a:ext cx="1554162" cy="601662"/>
                      </a:xfrm>
                      <a:prstGeom prst="rect">
                        <a:avLst/>
                      </a:prstGeom>
                      <a:noFill/>
                      <a:ln w="38100">
                        <a:noFill/>
                        <a:miter/>
                      </a:ln>
                    </p:spPr>
                  </p:pic>
                </p:oleObj>
              </mc:Fallback>
            </mc:AlternateContent>
          </a:graphicData>
        </a:graphic>
      </p:graphicFrame>
      <p:sp>
        <p:nvSpPr>
          <p:cNvPr id="35847" name="Oval 113"/>
          <p:cNvSpPr/>
          <p:nvPr/>
        </p:nvSpPr>
        <p:spPr>
          <a:xfrm>
            <a:off x="4745038" y="2635250"/>
            <a:ext cx="141287" cy="13017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8628"/>
                                        </p:tgtEl>
                                        <p:attrNameLst>
                                          <p:attrName>style.visibility</p:attrName>
                                        </p:attrNameLst>
                                      </p:cBhvr>
                                      <p:to>
                                        <p:strVal val="visible"/>
                                      </p:to>
                                    </p:set>
                                    <p:animEffect transition="in" filter="wipe(down)">
                                      <p:cBhvr>
                                        <p:cTn id="7" dur="500"/>
                                        <p:tgtEl>
                                          <p:spTgt spid="2786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8632"/>
                                        </p:tgtEl>
                                        <p:attrNameLst>
                                          <p:attrName>style.visibility</p:attrName>
                                        </p:attrNameLst>
                                      </p:cBhvr>
                                      <p:to>
                                        <p:strVal val="visible"/>
                                      </p:to>
                                    </p:set>
                                    <p:animEffect transition="in" filter="wipe(down)">
                                      <p:cBhvr>
                                        <p:cTn id="12" dur="500"/>
                                        <p:tgtEl>
                                          <p:spTgt spid="2786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636"/>
                                        </p:tgtEl>
                                        <p:attrNameLst>
                                          <p:attrName>style.visibility</p:attrName>
                                        </p:attrNameLst>
                                      </p:cBhvr>
                                      <p:to>
                                        <p:strVal val="visible"/>
                                      </p:to>
                                    </p:set>
                                    <p:animEffect transition="in" filter="wipe(down)">
                                      <p:cBhvr>
                                        <p:cTn id="17" dur="500"/>
                                        <p:tgtEl>
                                          <p:spTgt spid="278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8640"/>
                                        </p:tgtEl>
                                        <p:attrNameLst>
                                          <p:attrName>style.visibility</p:attrName>
                                        </p:attrNameLst>
                                      </p:cBhvr>
                                      <p:to>
                                        <p:strVal val="visible"/>
                                      </p:to>
                                    </p:set>
                                    <p:anim calcmode="lin" valueType="num">
                                      <p:cBhvr additive="base">
                                        <p:cTn id="22" dur="500" fill="hold"/>
                                        <p:tgtEl>
                                          <p:spTgt spid="278640"/>
                                        </p:tgtEl>
                                        <p:attrNameLst>
                                          <p:attrName>ppt_x</p:attrName>
                                        </p:attrNameLst>
                                      </p:cBhvr>
                                      <p:tavLst>
                                        <p:tav tm="0">
                                          <p:val>
                                            <p:strVal val="#ppt_x"/>
                                          </p:val>
                                        </p:tav>
                                        <p:tav tm="100000">
                                          <p:val>
                                            <p:strVal val="#ppt_x"/>
                                          </p:val>
                                        </p:tav>
                                      </p:tavLst>
                                    </p:anim>
                                    <p:anim calcmode="lin" valueType="num">
                                      <p:cBhvr additive="base">
                                        <p:cTn id="23" dur="500" fill="hold"/>
                                        <p:tgtEl>
                                          <p:spTgt spid="278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6" name="Group 2"/>
          <p:cNvGrpSpPr/>
          <p:nvPr/>
        </p:nvGrpSpPr>
        <p:grpSpPr>
          <a:xfrm>
            <a:off x="285750" y="1047750"/>
            <a:ext cx="8858250" cy="5343525"/>
            <a:chOff x="180" y="660"/>
            <a:chExt cx="5580" cy="3366"/>
          </a:xfrm>
        </p:grpSpPr>
        <p:grpSp>
          <p:nvGrpSpPr>
            <p:cNvPr id="36892" name="Group 3"/>
            <p:cNvGrpSpPr/>
            <p:nvPr/>
          </p:nvGrpSpPr>
          <p:grpSpPr>
            <a:xfrm>
              <a:off x="628" y="660"/>
              <a:ext cx="5132" cy="3366"/>
              <a:chOff x="772" y="660"/>
              <a:chExt cx="5132" cy="3366"/>
            </a:xfrm>
          </p:grpSpPr>
          <p:grpSp>
            <p:nvGrpSpPr>
              <p:cNvPr id="36908" name="Group 4"/>
              <p:cNvGrpSpPr/>
              <p:nvPr/>
            </p:nvGrpSpPr>
            <p:grpSpPr>
              <a:xfrm>
                <a:off x="772" y="660"/>
                <a:ext cx="5132" cy="3366"/>
                <a:chOff x="628" y="660"/>
                <a:chExt cx="5132" cy="3366"/>
              </a:xfrm>
            </p:grpSpPr>
            <p:grpSp>
              <p:nvGrpSpPr>
                <p:cNvPr id="36910" name="Group 5"/>
                <p:cNvGrpSpPr/>
                <p:nvPr/>
              </p:nvGrpSpPr>
              <p:grpSpPr>
                <a:xfrm>
                  <a:off x="1428" y="1524"/>
                  <a:ext cx="1392" cy="612"/>
                  <a:chOff x="984" y="1260"/>
                  <a:chExt cx="1392" cy="612"/>
                </a:xfrm>
              </p:grpSpPr>
              <p:sp>
                <p:nvSpPr>
                  <p:cNvPr id="36982" name="Line 6"/>
                  <p:cNvSpPr/>
                  <p:nvPr/>
                </p:nvSpPr>
                <p:spPr>
                  <a:xfrm>
                    <a:off x="1140" y="1632"/>
                    <a:ext cx="600" cy="0"/>
                  </a:xfrm>
                  <a:prstGeom prst="line">
                    <a:avLst/>
                  </a:prstGeom>
                  <a:ln w="57150" cap="flat" cmpd="sng">
                    <a:solidFill>
                      <a:schemeClr val="tx1"/>
                    </a:solidFill>
                    <a:prstDash val="solid"/>
                    <a:headEnd type="none" w="med" len="med"/>
                    <a:tailEnd type="none" w="sm" len="lg"/>
                  </a:ln>
                </p:spPr>
              </p:sp>
              <p:sp>
                <p:nvSpPr>
                  <p:cNvPr id="36983" name="Line 7"/>
                  <p:cNvSpPr/>
                  <p:nvPr/>
                </p:nvSpPr>
                <p:spPr>
                  <a:xfrm flipV="1">
                    <a:off x="1524" y="1260"/>
                    <a:ext cx="0" cy="372"/>
                  </a:xfrm>
                  <a:prstGeom prst="line">
                    <a:avLst/>
                  </a:prstGeom>
                  <a:ln w="38100" cap="flat" cmpd="sng">
                    <a:solidFill>
                      <a:schemeClr val="tx1"/>
                    </a:solidFill>
                    <a:prstDash val="solid"/>
                    <a:headEnd type="none" w="med" len="med"/>
                    <a:tailEnd type="none" w="sm" len="lg"/>
                  </a:ln>
                </p:spPr>
              </p:sp>
              <p:sp>
                <p:nvSpPr>
                  <p:cNvPr id="36984" name="Line 8"/>
                  <p:cNvSpPr/>
                  <p:nvPr/>
                </p:nvSpPr>
                <p:spPr>
                  <a:xfrm flipH="1">
                    <a:off x="1272" y="1632"/>
                    <a:ext cx="240" cy="240"/>
                  </a:xfrm>
                  <a:prstGeom prst="line">
                    <a:avLst/>
                  </a:prstGeom>
                  <a:ln w="38100" cap="flat" cmpd="sng">
                    <a:solidFill>
                      <a:schemeClr val="tx1"/>
                    </a:solidFill>
                    <a:prstDash val="solid"/>
                    <a:headEnd type="none" w="med" len="med"/>
                    <a:tailEnd type="triangle" w="sm" len="lg"/>
                  </a:ln>
                </p:spPr>
              </p:sp>
              <p:sp>
                <p:nvSpPr>
                  <p:cNvPr id="36985" name="Line 9"/>
                  <p:cNvSpPr/>
                  <p:nvPr/>
                </p:nvSpPr>
                <p:spPr>
                  <a:xfrm flipH="1">
                    <a:off x="1128" y="1632"/>
                    <a:ext cx="240" cy="240"/>
                  </a:xfrm>
                  <a:prstGeom prst="line">
                    <a:avLst/>
                  </a:prstGeom>
                  <a:ln w="38100" cap="flat" cmpd="sng">
                    <a:solidFill>
                      <a:schemeClr val="tx1"/>
                    </a:solidFill>
                    <a:prstDash val="solid"/>
                    <a:headEnd type="none" w="med" len="med"/>
                    <a:tailEnd type="triangle" w="sm" len="lg"/>
                  </a:ln>
                </p:spPr>
              </p:sp>
              <p:sp>
                <p:nvSpPr>
                  <p:cNvPr id="36986" name="Line 10"/>
                  <p:cNvSpPr/>
                  <p:nvPr/>
                </p:nvSpPr>
                <p:spPr>
                  <a:xfrm flipH="1">
                    <a:off x="984" y="1632"/>
                    <a:ext cx="240" cy="240"/>
                  </a:xfrm>
                  <a:prstGeom prst="line">
                    <a:avLst/>
                  </a:prstGeom>
                  <a:ln w="38100" cap="flat" cmpd="sng">
                    <a:solidFill>
                      <a:schemeClr val="tx1"/>
                    </a:solidFill>
                    <a:prstDash val="solid"/>
                    <a:headEnd type="none" w="med" len="med"/>
                    <a:tailEnd type="triangle" w="sm" len="lg"/>
                  </a:ln>
                </p:spPr>
              </p:sp>
              <p:sp>
                <p:nvSpPr>
                  <p:cNvPr id="36987" name="Line 11"/>
                  <p:cNvSpPr/>
                  <p:nvPr/>
                </p:nvSpPr>
                <p:spPr>
                  <a:xfrm>
                    <a:off x="1524" y="1632"/>
                    <a:ext cx="312" cy="223"/>
                  </a:xfrm>
                  <a:prstGeom prst="line">
                    <a:avLst/>
                  </a:prstGeom>
                  <a:ln w="38100" cap="flat" cmpd="sng">
                    <a:solidFill>
                      <a:schemeClr val="tx1"/>
                    </a:solidFill>
                    <a:prstDash val="solid"/>
                    <a:headEnd type="none" w="med" len="med"/>
                    <a:tailEnd type="none" w="sm" len="lg"/>
                  </a:ln>
                </p:spPr>
              </p:sp>
              <p:sp>
                <p:nvSpPr>
                  <p:cNvPr id="36988" name="Line 12"/>
                  <p:cNvSpPr/>
                  <p:nvPr/>
                </p:nvSpPr>
                <p:spPr>
                  <a:xfrm>
                    <a:off x="1812" y="1855"/>
                    <a:ext cx="564" cy="0"/>
                  </a:xfrm>
                  <a:prstGeom prst="line">
                    <a:avLst/>
                  </a:prstGeom>
                  <a:ln w="38100" cap="flat" cmpd="sng">
                    <a:solidFill>
                      <a:schemeClr val="tx1"/>
                    </a:solidFill>
                    <a:prstDash val="solid"/>
                    <a:headEnd type="none" w="med" len="med"/>
                    <a:tailEnd type="none" w="sm" len="lg"/>
                  </a:ln>
                </p:spPr>
              </p:sp>
            </p:grpSp>
            <p:grpSp>
              <p:nvGrpSpPr>
                <p:cNvPr id="36911" name="Group 13"/>
                <p:cNvGrpSpPr/>
                <p:nvPr/>
              </p:nvGrpSpPr>
              <p:grpSpPr>
                <a:xfrm>
                  <a:off x="2820" y="1908"/>
                  <a:ext cx="240" cy="456"/>
                  <a:chOff x="2376" y="1644"/>
                  <a:chExt cx="240" cy="456"/>
                </a:xfrm>
              </p:grpSpPr>
              <p:sp>
                <p:nvSpPr>
                  <p:cNvPr id="36979" name="Line 14"/>
                  <p:cNvSpPr/>
                  <p:nvPr/>
                </p:nvSpPr>
                <p:spPr>
                  <a:xfrm>
                    <a:off x="2376" y="1692"/>
                    <a:ext cx="0" cy="336"/>
                  </a:xfrm>
                  <a:prstGeom prst="line">
                    <a:avLst/>
                  </a:prstGeom>
                  <a:ln w="57150" cap="flat" cmpd="sng">
                    <a:solidFill>
                      <a:schemeClr val="tx1"/>
                    </a:solidFill>
                    <a:prstDash val="solid"/>
                    <a:headEnd type="none" w="med" len="med"/>
                    <a:tailEnd type="none" w="sm" len="lg"/>
                  </a:ln>
                </p:spPr>
              </p:sp>
              <p:sp>
                <p:nvSpPr>
                  <p:cNvPr id="36980" name="Line 15"/>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6981" name="Line 16"/>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grpSp>
              <p:nvGrpSpPr>
                <p:cNvPr id="36912" name="Group 17"/>
                <p:cNvGrpSpPr/>
                <p:nvPr/>
              </p:nvGrpSpPr>
              <p:grpSpPr>
                <a:xfrm>
                  <a:off x="3504" y="1704"/>
                  <a:ext cx="240" cy="456"/>
                  <a:chOff x="2376" y="1644"/>
                  <a:chExt cx="240" cy="456"/>
                </a:xfrm>
              </p:grpSpPr>
              <p:sp>
                <p:nvSpPr>
                  <p:cNvPr id="36976" name="Line 18"/>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6977" name="Line 19"/>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6978" name="Line 20"/>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6913" name="Line 21"/>
                <p:cNvSpPr/>
                <p:nvPr/>
              </p:nvSpPr>
              <p:spPr>
                <a:xfrm flipV="1">
                  <a:off x="3034" y="1536"/>
                  <a:ext cx="0" cy="372"/>
                </a:xfrm>
                <a:prstGeom prst="line">
                  <a:avLst/>
                </a:prstGeom>
                <a:ln w="38100" cap="flat" cmpd="sng">
                  <a:solidFill>
                    <a:schemeClr val="tx1"/>
                  </a:solidFill>
                  <a:prstDash val="solid"/>
                  <a:headEnd type="none" w="med" len="med"/>
                  <a:tailEnd type="none" w="sm" len="lg"/>
                </a:ln>
              </p:spPr>
            </p:sp>
            <p:sp>
              <p:nvSpPr>
                <p:cNvPr id="36914" name="Rectangle 22"/>
                <p:cNvSpPr/>
                <p:nvPr/>
              </p:nvSpPr>
              <p:spPr>
                <a:xfrm>
                  <a:off x="2980" y="318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15" name="Rectangle 23"/>
                <p:cNvSpPr/>
                <p:nvPr/>
              </p:nvSpPr>
              <p:spPr>
                <a:xfrm>
                  <a:off x="1908" y="1099"/>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16" name="Rectangle 24"/>
                <p:cNvSpPr/>
                <p:nvPr/>
              </p:nvSpPr>
              <p:spPr>
                <a:xfrm>
                  <a:off x="2974" y="111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17" name="Line 25"/>
                <p:cNvSpPr/>
                <p:nvPr/>
              </p:nvSpPr>
              <p:spPr>
                <a:xfrm>
                  <a:off x="1968" y="1092"/>
                  <a:ext cx="0" cy="0"/>
                </a:xfrm>
                <a:prstGeom prst="line">
                  <a:avLst/>
                </a:prstGeom>
                <a:ln w="38100" cap="flat" cmpd="sng">
                  <a:solidFill>
                    <a:schemeClr val="tx1"/>
                  </a:solidFill>
                  <a:prstDash val="solid"/>
                  <a:headEnd type="none" w="med" len="med"/>
                  <a:tailEnd type="none" w="sm" len="lg"/>
                </a:ln>
              </p:spPr>
            </p:sp>
            <p:sp>
              <p:nvSpPr>
                <p:cNvPr id="36918" name="Line 26"/>
                <p:cNvSpPr/>
                <p:nvPr/>
              </p:nvSpPr>
              <p:spPr>
                <a:xfrm flipV="1">
                  <a:off x="1968" y="847"/>
                  <a:ext cx="0" cy="245"/>
                </a:xfrm>
                <a:prstGeom prst="line">
                  <a:avLst/>
                </a:prstGeom>
                <a:ln w="38100" cap="flat" cmpd="sng">
                  <a:solidFill>
                    <a:schemeClr val="tx1"/>
                  </a:solidFill>
                  <a:prstDash val="solid"/>
                  <a:headEnd type="none" w="med" len="med"/>
                  <a:tailEnd type="none" w="sm" len="lg"/>
                </a:ln>
              </p:spPr>
            </p:sp>
            <p:sp>
              <p:nvSpPr>
                <p:cNvPr id="36919" name="Line 27"/>
                <p:cNvSpPr/>
                <p:nvPr/>
              </p:nvSpPr>
              <p:spPr>
                <a:xfrm flipV="1">
                  <a:off x="3034" y="847"/>
                  <a:ext cx="0" cy="269"/>
                </a:xfrm>
                <a:prstGeom prst="line">
                  <a:avLst/>
                </a:prstGeom>
                <a:ln w="38100" cap="flat" cmpd="sng">
                  <a:solidFill>
                    <a:schemeClr val="tx1"/>
                  </a:solidFill>
                  <a:prstDash val="solid"/>
                  <a:headEnd type="none" w="med" len="med"/>
                  <a:tailEnd type="none" w="sm" len="lg"/>
                </a:ln>
              </p:spPr>
            </p:sp>
            <p:sp>
              <p:nvSpPr>
                <p:cNvPr id="36920" name="Line 28"/>
                <p:cNvSpPr/>
                <p:nvPr/>
              </p:nvSpPr>
              <p:spPr>
                <a:xfrm>
                  <a:off x="1968" y="847"/>
                  <a:ext cx="0" cy="0"/>
                </a:xfrm>
                <a:prstGeom prst="line">
                  <a:avLst/>
                </a:prstGeom>
                <a:ln w="38100" cap="flat" cmpd="sng">
                  <a:solidFill>
                    <a:schemeClr val="tx1"/>
                  </a:solidFill>
                  <a:prstDash val="solid"/>
                  <a:headEnd type="none" w="med" len="med"/>
                  <a:tailEnd type="none" w="sm" len="lg"/>
                </a:ln>
              </p:spPr>
            </p:sp>
            <p:sp>
              <p:nvSpPr>
                <p:cNvPr id="36921" name="Line 29"/>
                <p:cNvSpPr/>
                <p:nvPr/>
              </p:nvSpPr>
              <p:spPr>
                <a:xfrm>
                  <a:off x="1962" y="853"/>
                  <a:ext cx="2868" cy="0"/>
                </a:xfrm>
                <a:prstGeom prst="line">
                  <a:avLst/>
                </a:prstGeom>
                <a:ln w="38100" cap="flat" cmpd="sng">
                  <a:solidFill>
                    <a:schemeClr val="tx1"/>
                  </a:solidFill>
                  <a:prstDash val="solid"/>
                  <a:headEnd type="none" w="med" len="med"/>
                  <a:tailEnd type="none" w="sm" len="lg"/>
                </a:ln>
              </p:spPr>
            </p:sp>
            <p:sp>
              <p:nvSpPr>
                <p:cNvPr id="36922" name="Line 30"/>
                <p:cNvSpPr/>
                <p:nvPr/>
              </p:nvSpPr>
              <p:spPr>
                <a:xfrm flipH="1">
                  <a:off x="3034" y="1908"/>
                  <a:ext cx="470" cy="0"/>
                </a:xfrm>
                <a:prstGeom prst="line">
                  <a:avLst/>
                </a:prstGeom>
                <a:ln w="38100" cap="flat" cmpd="sng">
                  <a:solidFill>
                    <a:schemeClr val="tx1"/>
                  </a:solidFill>
                  <a:prstDash val="solid"/>
                  <a:headEnd type="none" w="med" len="med"/>
                  <a:tailEnd type="none" w="sm" len="lg"/>
                </a:ln>
              </p:spPr>
            </p:sp>
            <p:grpSp>
              <p:nvGrpSpPr>
                <p:cNvPr id="36923" name="Group 31"/>
                <p:cNvGrpSpPr/>
                <p:nvPr/>
              </p:nvGrpSpPr>
              <p:grpSpPr>
                <a:xfrm>
                  <a:off x="4008" y="1920"/>
                  <a:ext cx="240" cy="456"/>
                  <a:chOff x="2376" y="1644"/>
                  <a:chExt cx="240" cy="456"/>
                </a:xfrm>
              </p:grpSpPr>
              <p:sp>
                <p:nvSpPr>
                  <p:cNvPr id="36973" name="Line 3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6974" name="Line 3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6975" name="Line 3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6924" name="Line 35"/>
                <p:cNvSpPr/>
                <p:nvPr/>
              </p:nvSpPr>
              <p:spPr>
                <a:xfrm>
                  <a:off x="3708" y="2136"/>
                  <a:ext cx="300" cy="0"/>
                </a:xfrm>
                <a:prstGeom prst="line">
                  <a:avLst/>
                </a:prstGeom>
                <a:ln w="38100" cap="flat" cmpd="sng">
                  <a:solidFill>
                    <a:schemeClr val="tx1"/>
                  </a:solidFill>
                  <a:prstDash val="solid"/>
                  <a:headEnd type="none" w="med" len="med"/>
                  <a:tailEnd type="none" w="sm" len="lg"/>
                </a:ln>
              </p:spPr>
            </p:sp>
            <p:sp>
              <p:nvSpPr>
                <p:cNvPr id="36925" name="Line 36"/>
                <p:cNvSpPr/>
                <p:nvPr/>
              </p:nvSpPr>
              <p:spPr>
                <a:xfrm>
                  <a:off x="3708" y="1711"/>
                  <a:ext cx="502" cy="0"/>
                </a:xfrm>
                <a:prstGeom prst="line">
                  <a:avLst/>
                </a:prstGeom>
                <a:ln w="38100" cap="flat" cmpd="sng">
                  <a:solidFill>
                    <a:schemeClr val="tx1"/>
                  </a:solidFill>
                  <a:prstDash val="solid"/>
                  <a:headEnd type="none" w="med" len="med"/>
                  <a:tailEnd type="none" w="sm" len="lg"/>
                </a:ln>
              </p:spPr>
            </p:sp>
            <p:sp>
              <p:nvSpPr>
                <p:cNvPr id="36926" name="Line 37"/>
                <p:cNvSpPr/>
                <p:nvPr/>
              </p:nvSpPr>
              <p:spPr>
                <a:xfrm flipV="1">
                  <a:off x="4210" y="1711"/>
                  <a:ext cx="0" cy="233"/>
                </a:xfrm>
                <a:prstGeom prst="line">
                  <a:avLst/>
                </a:prstGeom>
                <a:ln w="38100" cap="flat" cmpd="sng">
                  <a:solidFill>
                    <a:schemeClr val="tx1"/>
                  </a:solidFill>
                  <a:prstDash val="solid"/>
                  <a:headEnd type="none" w="med" len="med"/>
                  <a:tailEnd type="none" w="sm" len="lg"/>
                </a:ln>
              </p:spPr>
            </p:sp>
            <p:sp>
              <p:nvSpPr>
                <p:cNvPr id="36927" name="Rectangle 38"/>
                <p:cNvSpPr/>
                <p:nvPr/>
              </p:nvSpPr>
              <p:spPr>
                <a:xfrm>
                  <a:off x="4150" y="1123"/>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28" name="Line 39"/>
                <p:cNvSpPr/>
                <p:nvPr/>
              </p:nvSpPr>
              <p:spPr>
                <a:xfrm flipV="1">
                  <a:off x="4210" y="1543"/>
                  <a:ext cx="0" cy="209"/>
                </a:xfrm>
                <a:prstGeom prst="line">
                  <a:avLst/>
                </a:prstGeom>
                <a:ln w="38100" cap="flat" cmpd="sng">
                  <a:solidFill>
                    <a:schemeClr val="tx1"/>
                  </a:solidFill>
                  <a:prstDash val="solid"/>
                  <a:headEnd type="none" w="med" len="med"/>
                  <a:tailEnd type="none" w="sm" len="lg"/>
                </a:ln>
              </p:spPr>
            </p:sp>
            <p:sp>
              <p:nvSpPr>
                <p:cNvPr id="36929" name="Line 40"/>
                <p:cNvSpPr/>
                <p:nvPr/>
              </p:nvSpPr>
              <p:spPr>
                <a:xfrm flipV="1">
                  <a:off x="4210" y="852"/>
                  <a:ext cx="0" cy="276"/>
                </a:xfrm>
                <a:prstGeom prst="line">
                  <a:avLst/>
                </a:prstGeom>
                <a:ln w="38100" cap="flat" cmpd="sng">
                  <a:solidFill>
                    <a:schemeClr val="tx1"/>
                  </a:solidFill>
                  <a:prstDash val="solid"/>
                  <a:headEnd type="none" w="med" len="med"/>
                  <a:tailEnd type="none" w="sm" len="lg"/>
                </a:ln>
              </p:spPr>
            </p:sp>
            <p:grpSp>
              <p:nvGrpSpPr>
                <p:cNvPr id="36930" name="Group 41"/>
                <p:cNvGrpSpPr/>
                <p:nvPr/>
              </p:nvGrpSpPr>
              <p:grpSpPr>
                <a:xfrm>
                  <a:off x="4008" y="2772"/>
                  <a:ext cx="240" cy="456"/>
                  <a:chOff x="2376" y="1644"/>
                  <a:chExt cx="240" cy="456"/>
                </a:xfrm>
              </p:grpSpPr>
              <p:sp>
                <p:nvSpPr>
                  <p:cNvPr id="36970" name="Line 42"/>
                  <p:cNvSpPr/>
                  <p:nvPr/>
                </p:nvSpPr>
                <p:spPr>
                  <a:xfrm>
                    <a:off x="2376" y="1692"/>
                    <a:ext cx="0" cy="336"/>
                  </a:xfrm>
                  <a:prstGeom prst="line">
                    <a:avLst/>
                  </a:prstGeom>
                  <a:ln w="38100" cap="flat" cmpd="sng">
                    <a:solidFill>
                      <a:schemeClr val="tx1"/>
                    </a:solidFill>
                    <a:prstDash val="solid"/>
                    <a:headEnd type="none" w="med" len="med"/>
                    <a:tailEnd type="none" w="sm" len="lg"/>
                  </a:ln>
                </p:spPr>
              </p:sp>
              <p:sp>
                <p:nvSpPr>
                  <p:cNvPr id="36971" name="Line 43"/>
                  <p:cNvSpPr/>
                  <p:nvPr/>
                </p:nvSpPr>
                <p:spPr>
                  <a:xfrm rot="-5400000" flipH="1">
                    <a:off x="2376" y="1860"/>
                    <a:ext cx="240" cy="240"/>
                  </a:xfrm>
                  <a:prstGeom prst="line">
                    <a:avLst/>
                  </a:prstGeom>
                  <a:ln w="38100" cap="flat" cmpd="sng">
                    <a:solidFill>
                      <a:schemeClr val="tx1"/>
                    </a:solidFill>
                    <a:prstDash val="solid"/>
                    <a:headEnd type="none" w="med" len="med"/>
                    <a:tailEnd type="triangle" w="sm" len="lg"/>
                  </a:ln>
                </p:spPr>
              </p:sp>
              <p:sp>
                <p:nvSpPr>
                  <p:cNvPr id="36972" name="Line 44"/>
                  <p:cNvSpPr/>
                  <p:nvPr/>
                </p:nvSpPr>
                <p:spPr>
                  <a:xfrm flipV="1">
                    <a:off x="2376" y="1644"/>
                    <a:ext cx="216" cy="211"/>
                  </a:xfrm>
                  <a:prstGeom prst="line">
                    <a:avLst/>
                  </a:prstGeom>
                  <a:ln w="38100" cap="flat" cmpd="sng">
                    <a:solidFill>
                      <a:schemeClr val="tx1"/>
                    </a:solidFill>
                    <a:prstDash val="solid"/>
                    <a:headEnd type="none" w="med" len="med"/>
                    <a:tailEnd type="none" w="sm" len="lg"/>
                  </a:ln>
                </p:spPr>
              </p:sp>
            </p:grpSp>
            <p:sp>
              <p:nvSpPr>
                <p:cNvPr id="36931" name="Rectangle 45"/>
                <p:cNvSpPr/>
                <p:nvPr/>
              </p:nvSpPr>
              <p:spPr>
                <a:xfrm>
                  <a:off x="3660" y="2256"/>
                  <a:ext cx="120" cy="42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32" name="Line 46"/>
                <p:cNvSpPr/>
                <p:nvPr/>
              </p:nvSpPr>
              <p:spPr>
                <a:xfrm>
                  <a:off x="3720" y="2124"/>
                  <a:ext cx="0" cy="132"/>
                </a:xfrm>
                <a:prstGeom prst="line">
                  <a:avLst/>
                </a:prstGeom>
                <a:ln w="38100" cap="flat" cmpd="sng">
                  <a:solidFill>
                    <a:schemeClr val="tx1"/>
                  </a:solidFill>
                  <a:prstDash val="solid"/>
                  <a:headEnd type="none" w="med" len="med"/>
                  <a:tailEnd type="none" w="sm" len="lg"/>
                </a:ln>
              </p:spPr>
            </p:sp>
            <p:sp>
              <p:nvSpPr>
                <p:cNvPr id="36933" name="Line 47"/>
                <p:cNvSpPr/>
                <p:nvPr/>
              </p:nvSpPr>
              <p:spPr>
                <a:xfrm>
                  <a:off x="3714" y="2670"/>
                  <a:ext cx="0" cy="96"/>
                </a:xfrm>
                <a:prstGeom prst="line">
                  <a:avLst/>
                </a:prstGeom>
                <a:ln w="38100" cap="flat" cmpd="sng">
                  <a:solidFill>
                    <a:schemeClr val="tx1"/>
                  </a:solidFill>
                  <a:prstDash val="solid"/>
                  <a:headEnd type="none" w="med" len="med"/>
                  <a:tailEnd type="none" w="sm" len="lg"/>
                </a:ln>
              </p:spPr>
            </p:sp>
            <p:sp>
              <p:nvSpPr>
                <p:cNvPr id="36934" name="Line 48"/>
                <p:cNvSpPr/>
                <p:nvPr/>
              </p:nvSpPr>
              <p:spPr>
                <a:xfrm>
                  <a:off x="3594" y="2760"/>
                  <a:ext cx="240" cy="0"/>
                </a:xfrm>
                <a:prstGeom prst="line">
                  <a:avLst/>
                </a:prstGeom>
                <a:ln w="38100" cap="flat" cmpd="sng">
                  <a:solidFill>
                    <a:schemeClr val="tx1"/>
                  </a:solidFill>
                  <a:prstDash val="solid"/>
                  <a:headEnd type="none" w="med" len="med"/>
                  <a:tailEnd type="none" w="sm" len="lg"/>
                </a:ln>
              </p:spPr>
            </p:sp>
            <p:sp>
              <p:nvSpPr>
                <p:cNvPr id="36935" name="Line 49"/>
                <p:cNvSpPr/>
                <p:nvPr/>
              </p:nvSpPr>
              <p:spPr>
                <a:xfrm>
                  <a:off x="3040" y="2346"/>
                  <a:ext cx="0" cy="840"/>
                </a:xfrm>
                <a:prstGeom prst="line">
                  <a:avLst/>
                </a:prstGeom>
                <a:ln w="38100" cap="flat" cmpd="sng">
                  <a:solidFill>
                    <a:schemeClr val="tx1"/>
                  </a:solidFill>
                  <a:prstDash val="solid"/>
                  <a:headEnd type="none" w="med" len="med"/>
                  <a:tailEnd type="none" w="sm" len="lg"/>
                </a:ln>
              </p:spPr>
            </p:sp>
            <p:sp>
              <p:nvSpPr>
                <p:cNvPr id="36936" name="Line 50"/>
                <p:cNvSpPr/>
                <p:nvPr/>
              </p:nvSpPr>
              <p:spPr>
                <a:xfrm flipH="1">
                  <a:off x="3040" y="2989"/>
                  <a:ext cx="962" cy="0"/>
                </a:xfrm>
                <a:prstGeom prst="line">
                  <a:avLst/>
                </a:prstGeom>
                <a:ln w="38100" cap="flat" cmpd="sng">
                  <a:solidFill>
                    <a:schemeClr val="tx1"/>
                  </a:solidFill>
                  <a:prstDash val="solid"/>
                  <a:headEnd type="none" w="med" len="med"/>
                  <a:tailEnd type="none" w="sm" len="lg"/>
                </a:ln>
              </p:spPr>
            </p:sp>
            <p:sp>
              <p:nvSpPr>
                <p:cNvPr id="36937" name="Line 51"/>
                <p:cNvSpPr/>
                <p:nvPr/>
              </p:nvSpPr>
              <p:spPr>
                <a:xfrm>
                  <a:off x="3040" y="3600"/>
                  <a:ext cx="0" cy="282"/>
                </a:xfrm>
                <a:prstGeom prst="line">
                  <a:avLst/>
                </a:prstGeom>
                <a:ln w="38100" cap="flat" cmpd="sng">
                  <a:solidFill>
                    <a:schemeClr val="tx1"/>
                  </a:solidFill>
                  <a:prstDash val="solid"/>
                  <a:headEnd type="none" w="med" len="med"/>
                  <a:tailEnd type="none" w="sm" len="lg"/>
                </a:ln>
              </p:spPr>
            </p:sp>
            <p:sp>
              <p:nvSpPr>
                <p:cNvPr id="36938" name="Line 52"/>
                <p:cNvSpPr/>
                <p:nvPr/>
              </p:nvSpPr>
              <p:spPr>
                <a:xfrm flipV="1">
                  <a:off x="3042" y="3858"/>
                  <a:ext cx="1186" cy="6"/>
                </a:xfrm>
                <a:prstGeom prst="line">
                  <a:avLst/>
                </a:prstGeom>
                <a:ln w="38100" cap="flat" cmpd="sng">
                  <a:solidFill>
                    <a:schemeClr val="tx1"/>
                  </a:solidFill>
                  <a:prstDash val="solid"/>
                  <a:headEnd type="none" w="med" len="med"/>
                  <a:tailEnd type="none" w="sm" len="lg"/>
                </a:ln>
              </p:spPr>
            </p:sp>
            <p:sp>
              <p:nvSpPr>
                <p:cNvPr id="36939" name="Line 53"/>
                <p:cNvSpPr/>
                <p:nvPr/>
              </p:nvSpPr>
              <p:spPr>
                <a:xfrm>
                  <a:off x="4228" y="2364"/>
                  <a:ext cx="0" cy="426"/>
                </a:xfrm>
                <a:prstGeom prst="line">
                  <a:avLst/>
                </a:prstGeom>
                <a:ln w="38100" cap="flat" cmpd="sng">
                  <a:solidFill>
                    <a:schemeClr val="tx1"/>
                  </a:solidFill>
                  <a:prstDash val="solid"/>
                  <a:headEnd type="none" w="med" len="med"/>
                  <a:tailEnd type="none" w="sm" len="lg"/>
                </a:ln>
              </p:spPr>
            </p:sp>
            <p:sp>
              <p:nvSpPr>
                <p:cNvPr id="36940" name="Line 54"/>
                <p:cNvSpPr/>
                <p:nvPr/>
              </p:nvSpPr>
              <p:spPr>
                <a:xfrm>
                  <a:off x="4228" y="3216"/>
                  <a:ext cx="0" cy="810"/>
                </a:xfrm>
                <a:prstGeom prst="line">
                  <a:avLst/>
                </a:prstGeom>
                <a:ln w="38100" cap="flat" cmpd="sng">
                  <a:solidFill>
                    <a:schemeClr val="tx1"/>
                  </a:solidFill>
                  <a:prstDash val="solid"/>
                  <a:headEnd type="none" w="med" len="med"/>
                  <a:tailEnd type="none" w="sm" len="lg"/>
                </a:ln>
              </p:spPr>
            </p:sp>
            <p:sp>
              <p:nvSpPr>
                <p:cNvPr id="36941" name="Line 55"/>
                <p:cNvSpPr/>
                <p:nvPr/>
              </p:nvSpPr>
              <p:spPr>
                <a:xfrm>
                  <a:off x="4098" y="4020"/>
                  <a:ext cx="258" cy="0"/>
                </a:xfrm>
                <a:prstGeom prst="line">
                  <a:avLst/>
                </a:prstGeom>
                <a:ln w="38100" cap="flat" cmpd="sng">
                  <a:solidFill>
                    <a:schemeClr val="tx1"/>
                  </a:solidFill>
                  <a:prstDash val="solid"/>
                  <a:headEnd type="none" w="med" len="med"/>
                  <a:tailEnd type="none" w="sm" len="lg"/>
                </a:ln>
              </p:spPr>
            </p:sp>
            <p:sp>
              <p:nvSpPr>
                <p:cNvPr id="36942" name="Line 56"/>
                <p:cNvSpPr/>
                <p:nvPr/>
              </p:nvSpPr>
              <p:spPr>
                <a:xfrm>
                  <a:off x="4228" y="2544"/>
                  <a:ext cx="600" cy="0"/>
                </a:xfrm>
                <a:prstGeom prst="line">
                  <a:avLst/>
                </a:prstGeom>
                <a:ln w="38100" cap="flat" cmpd="sng">
                  <a:solidFill>
                    <a:schemeClr val="tx1"/>
                  </a:solidFill>
                  <a:prstDash val="solid"/>
                  <a:headEnd type="none" w="med" len="med"/>
                  <a:tailEnd type="none" w="sm" len="lg"/>
                </a:ln>
              </p:spPr>
            </p:sp>
            <p:sp>
              <p:nvSpPr>
                <p:cNvPr id="36943" name="Line 57"/>
                <p:cNvSpPr/>
                <p:nvPr/>
              </p:nvSpPr>
              <p:spPr>
                <a:xfrm flipH="1" flipV="1">
                  <a:off x="1060" y="2106"/>
                  <a:ext cx="404" cy="6"/>
                </a:xfrm>
                <a:prstGeom prst="line">
                  <a:avLst/>
                </a:prstGeom>
                <a:ln w="38100" cap="flat" cmpd="sng">
                  <a:solidFill>
                    <a:schemeClr val="tx1"/>
                  </a:solidFill>
                  <a:prstDash val="solid"/>
                  <a:headEnd type="none" w="med" len="med"/>
                  <a:tailEnd type="none" w="sm" len="lg"/>
                </a:ln>
              </p:spPr>
            </p:sp>
            <p:sp>
              <p:nvSpPr>
                <p:cNvPr id="36944" name="Line 58"/>
                <p:cNvSpPr/>
                <p:nvPr/>
              </p:nvSpPr>
              <p:spPr>
                <a:xfrm>
                  <a:off x="1584" y="2112"/>
                  <a:ext cx="0" cy="228"/>
                </a:xfrm>
                <a:prstGeom prst="line">
                  <a:avLst/>
                </a:prstGeom>
                <a:ln w="38100" cap="flat" cmpd="sng">
                  <a:solidFill>
                    <a:schemeClr val="tx1"/>
                  </a:solidFill>
                  <a:prstDash val="solid"/>
                  <a:headEnd type="none" w="med" len="med"/>
                  <a:tailEnd type="none" w="sm" len="lg"/>
                </a:ln>
              </p:spPr>
            </p:sp>
            <p:sp>
              <p:nvSpPr>
                <p:cNvPr id="36945" name="Line 59"/>
                <p:cNvSpPr/>
                <p:nvPr/>
              </p:nvSpPr>
              <p:spPr>
                <a:xfrm flipH="1">
                  <a:off x="1072" y="2328"/>
                  <a:ext cx="512" cy="0"/>
                </a:xfrm>
                <a:prstGeom prst="line">
                  <a:avLst/>
                </a:prstGeom>
                <a:ln w="38100" cap="flat" cmpd="sng">
                  <a:solidFill>
                    <a:schemeClr val="tx1"/>
                  </a:solidFill>
                  <a:prstDash val="solid"/>
                  <a:headEnd type="none" w="med" len="med"/>
                  <a:tailEnd type="none" w="sm" len="lg"/>
                </a:ln>
              </p:spPr>
            </p:sp>
            <p:sp>
              <p:nvSpPr>
                <p:cNvPr id="36946" name="Line 60"/>
                <p:cNvSpPr/>
                <p:nvPr/>
              </p:nvSpPr>
              <p:spPr>
                <a:xfrm flipH="1">
                  <a:off x="1728" y="2124"/>
                  <a:ext cx="0" cy="420"/>
                </a:xfrm>
                <a:prstGeom prst="line">
                  <a:avLst/>
                </a:prstGeom>
                <a:ln w="38100" cap="flat" cmpd="sng">
                  <a:solidFill>
                    <a:schemeClr val="tx1"/>
                  </a:solidFill>
                  <a:prstDash val="solid"/>
                  <a:headEnd type="none" w="med" len="med"/>
                  <a:tailEnd type="none" w="sm" len="lg"/>
                </a:ln>
              </p:spPr>
            </p:sp>
            <p:sp>
              <p:nvSpPr>
                <p:cNvPr id="36947" name="Line 61"/>
                <p:cNvSpPr/>
                <p:nvPr/>
              </p:nvSpPr>
              <p:spPr>
                <a:xfrm flipH="1">
                  <a:off x="1084" y="2532"/>
                  <a:ext cx="656" cy="0"/>
                </a:xfrm>
                <a:prstGeom prst="line">
                  <a:avLst/>
                </a:prstGeom>
                <a:ln w="38100" cap="flat" cmpd="sng">
                  <a:solidFill>
                    <a:schemeClr val="tx1"/>
                  </a:solidFill>
                  <a:prstDash val="solid"/>
                  <a:headEnd type="none" w="med" len="med"/>
                  <a:tailEnd type="none" w="sm" len="lg"/>
                </a:ln>
              </p:spPr>
            </p:sp>
            <p:sp>
              <p:nvSpPr>
                <p:cNvPr id="36948" name="Oval 62"/>
                <p:cNvSpPr/>
                <p:nvPr/>
              </p:nvSpPr>
              <p:spPr>
                <a:xfrm>
                  <a:off x="4824" y="780"/>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49" name="Oval 63"/>
                <p:cNvSpPr/>
                <p:nvPr/>
              </p:nvSpPr>
              <p:spPr>
                <a:xfrm>
                  <a:off x="4824" y="2472"/>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50" name="Oval 64"/>
                <p:cNvSpPr/>
                <p:nvPr/>
              </p:nvSpPr>
              <p:spPr>
                <a:xfrm>
                  <a:off x="952" y="225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51" name="Oval 65"/>
                <p:cNvSpPr/>
                <p:nvPr/>
              </p:nvSpPr>
              <p:spPr>
                <a:xfrm>
                  <a:off x="958" y="2466"/>
                  <a:ext cx="120" cy="132"/>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52" name="Text Box 66"/>
                <p:cNvSpPr txBox="1"/>
                <p:nvPr/>
              </p:nvSpPr>
              <p:spPr>
                <a:xfrm>
                  <a:off x="4968" y="660"/>
                  <a:ext cx="79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+5V</a:t>
                  </a:r>
                  <a:endParaRPr lang="en-US" altLang="zh-CN" b="1" dirty="0">
                    <a:latin typeface="Times New Roman" panose="02020603050405020304" pitchFamily="18" charset="0"/>
                    <a:ea typeface="楷体_GB2312" pitchFamily="49" charset="-122"/>
                  </a:endParaRPr>
                </a:p>
              </p:txBody>
            </p:sp>
            <p:sp>
              <p:nvSpPr>
                <p:cNvPr id="36953" name="Text Box 67"/>
                <p:cNvSpPr txBox="1"/>
                <p:nvPr/>
              </p:nvSpPr>
              <p:spPr>
                <a:xfrm>
                  <a:off x="5016" y="2400"/>
                  <a:ext cx="46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sp>
              <p:nvSpPr>
                <p:cNvPr id="36954" name="Text Box 68"/>
                <p:cNvSpPr txBox="1"/>
                <p:nvPr/>
              </p:nvSpPr>
              <p:spPr>
                <a:xfrm>
                  <a:off x="4296" y="1128"/>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4</a:t>
                  </a:r>
                  <a:endParaRPr lang="en-US" altLang="zh-CN" sz="2800" b="1" dirty="0">
                    <a:latin typeface="Times New Roman" panose="02020603050405020304" pitchFamily="18" charset="0"/>
                    <a:ea typeface="楷体_GB2312" pitchFamily="49" charset="-122"/>
                  </a:endParaRPr>
                </a:p>
              </p:txBody>
            </p:sp>
            <p:sp>
              <p:nvSpPr>
                <p:cNvPr id="36955" name="Text Box 69"/>
                <p:cNvSpPr txBox="1"/>
                <p:nvPr/>
              </p:nvSpPr>
              <p:spPr>
                <a:xfrm>
                  <a:off x="3120" y="1116"/>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36956" name="Text Box 70"/>
                <p:cNvSpPr txBox="1"/>
                <p:nvPr/>
              </p:nvSpPr>
              <p:spPr>
                <a:xfrm>
                  <a:off x="2040" y="900"/>
                  <a:ext cx="66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6957" name="Text Box 71"/>
                <p:cNvSpPr txBox="1"/>
                <p:nvPr/>
              </p:nvSpPr>
              <p:spPr>
                <a:xfrm>
                  <a:off x="2040" y="1260"/>
                  <a:ext cx="78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36958" name="Text Box 72"/>
                <p:cNvSpPr txBox="1"/>
                <p:nvPr/>
              </p:nvSpPr>
              <p:spPr>
                <a:xfrm>
                  <a:off x="3012" y="1956"/>
                  <a:ext cx="38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2</a:t>
                  </a:r>
                  <a:endParaRPr lang="en-US" altLang="zh-CN" sz="2800" b="1" dirty="0">
                    <a:latin typeface="Times New Roman" panose="02020603050405020304" pitchFamily="18" charset="0"/>
                    <a:ea typeface="楷体_GB2312" pitchFamily="49" charset="-122"/>
                  </a:endParaRPr>
                </a:p>
              </p:txBody>
            </p:sp>
            <p:sp>
              <p:nvSpPr>
                <p:cNvPr id="36959" name="Text Box 73"/>
                <p:cNvSpPr txBox="1"/>
                <p:nvPr/>
              </p:nvSpPr>
              <p:spPr>
                <a:xfrm>
                  <a:off x="3276" y="2340"/>
                  <a:ext cx="396"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36960" name="Text Box 74"/>
                <p:cNvSpPr txBox="1"/>
                <p:nvPr/>
              </p:nvSpPr>
              <p:spPr>
                <a:xfrm>
                  <a:off x="3168" y="3252"/>
                  <a:ext cx="64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R</a:t>
                  </a:r>
                  <a:r>
                    <a:rPr lang="en-US" altLang="zh-CN" sz="2800"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36961" name="Text Box 75"/>
                <p:cNvSpPr txBox="1"/>
                <p:nvPr/>
              </p:nvSpPr>
              <p:spPr>
                <a:xfrm>
                  <a:off x="3612" y="1728"/>
                  <a:ext cx="62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3</a:t>
                  </a:r>
                  <a:endParaRPr lang="en-US" altLang="zh-CN" sz="2800" b="1" dirty="0">
                    <a:latin typeface="Times New Roman" panose="02020603050405020304" pitchFamily="18" charset="0"/>
                    <a:ea typeface="楷体_GB2312" pitchFamily="49" charset="-122"/>
                  </a:endParaRPr>
                </a:p>
              </p:txBody>
            </p:sp>
            <p:sp>
              <p:nvSpPr>
                <p:cNvPr id="36962" name="Text Box 76"/>
                <p:cNvSpPr txBox="1"/>
                <p:nvPr/>
              </p:nvSpPr>
              <p:spPr>
                <a:xfrm>
                  <a:off x="4260" y="1968"/>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4</a:t>
                  </a:r>
                  <a:endParaRPr lang="en-US" altLang="zh-CN" b="1" dirty="0">
                    <a:latin typeface="Times New Roman" panose="02020603050405020304" pitchFamily="18" charset="0"/>
                    <a:ea typeface="楷体_GB2312" pitchFamily="49" charset="-122"/>
                  </a:endParaRPr>
                </a:p>
              </p:txBody>
            </p:sp>
            <p:sp>
              <p:nvSpPr>
                <p:cNvPr id="36963" name="Text Box 77"/>
                <p:cNvSpPr txBox="1"/>
                <p:nvPr/>
              </p:nvSpPr>
              <p:spPr>
                <a:xfrm>
                  <a:off x="1812" y="2112"/>
                  <a:ext cx="45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T</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6964" name="Text Box 78"/>
                <p:cNvSpPr txBox="1"/>
                <p:nvPr/>
              </p:nvSpPr>
              <p:spPr>
                <a:xfrm>
                  <a:off x="4272" y="2844"/>
                  <a:ext cx="420"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T</a:t>
                  </a:r>
                  <a:r>
                    <a:rPr lang="en-US" altLang="zh-CN" sz="2800" b="1" baseline="-25000" dirty="0">
                      <a:latin typeface="Times New Roman" panose="02020603050405020304" pitchFamily="18" charset="0"/>
                      <a:ea typeface="楷体_GB2312" pitchFamily="49" charset="-122"/>
                    </a:rPr>
                    <a:t>5</a:t>
                  </a:r>
                  <a:endParaRPr lang="en-US" altLang="zh-CN" b="1" dirty="0">
                    <a:latin typeface="Times New Roman" panose="02020603050405020304" pitchFamily="18" charset="0"/>
                    <a:ea typeface="楷体_GB2312" pitchFamily="49" charset="-122"/>
                  </a:endParaRPr>
                </a:p>
              </p:txBody>
            </p:sp>
            <p:sp>
              <p:nvSpPr>
                <p:cNvPr id="36965" name="Text Box 79"/>
                <p:cNvSpPr txBox="1"/>
                <p:nvPr/>
              </p:nvSpPr>
              <p:spPr>
                <a:xfrm>
                  <a:off x="1980" y="1572"/>
                  <a:ext cx="504"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36966" name="Text Box 80"/>
                <p:cNvSpPr txBox="1"/>
                <p:nvPr/>
              </p:nvSpPr>
              <p:spPr>
                <a:xfrm>
                  <a:off x="2256" y="1753"/>
                  <a:ext cx="63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b="1" dirty="0">
                    <a:latin typeface="Times New Roman" panose="02020603050405020304" pitchFamily="18" charset="0"/>
                    <a:ea typeface="楷体_GB2312" pitchFamily="49" charset="-122"/>
                  </a:endParaRPr>
                </a:p>
              </p:txBody>
            </p:sp>
            <p:sp>
              <p:nvSpPr>
                <p:cNvPr id="36967" name="Text Box 81"/>
                <p:cNvSpPr txBox="1"/>
                <p:nvPr/>
              </p:nvSpPr>
              <p:spPr>
                <a:xfrm>
                  <a:off x="628" y="1897"/>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2800" b="1" dirty="0">
                    <a:latin typeface="Times New Roman" panose="02020603050405020304" pitchFamily="18" charset="0"/>
                    <a:ea typeface="楷体_GB2312" pitchFamily="49" charset="-122"/>
                  </a:endParaRPr>
                </a:p>
              </p:txBody>
            </p:sp>
            <p:sp>
              <p:nvSpPr>
                <p:cNvPr id="36968" name="Text Box 82"/>
                <p:cNvSpPr txBox="1"/>
                <p:nvPr/>
              </p:nvSpPr>
              <p:spPr>
                <a:xfrm>
                  <a:off x="628" y="2149"/>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A</a:t>
                  </a:r>
                  <a:endParaRPr lang="en-US" altLang="zh-CN" sz="2800" b="1" dirty="0">
                    <a:latin typeface="Times New Roman" panose="02020603050405020304" pitchFamily="18" charset="0"/>
                    <a:ea typeface="楷体_GB2312" pitchFamily="49" charset="-122"/>
                  </a:endParaRPr>
                </a:p>
              </p:txBody>
            </p:sp>
            <p:sp>
              <p:nvSpPr>
                <p:cNvPr id="36969" name="Text Box 83"/>
                <p:cNvSpPr txBox="1"/>
                <p:nvPr/>
              </p:nvSpPr>
              <p:spPr>
                <a:xfrm>
                  <a:off x="628" y="2377"/>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zh-CN" sz="2800" b="1" dirty="0">
                    <a:latin typeface="Times New Roman" panose="02020603050405020304" pitchFamily="18" charset="0"/>
                    <a:ea typeface="楷体_GB2312" pitchFamily="49" charset="-122"/>
                  </a:endParaRPr>
                </a:p>
              </p:txBody>
            </p:sp>
          </p:grpSp>
          <p:sp>
            <p:nvSpPr>
              <p:cNvPr id="36909" name="Text Box 84"/>
              <p:cNvSpPr txBox="1"/>
              <p:nvPr/>
            </p:nvSpPr>
            <p:spPr>
              <a:xfrm>
                <a:off x="784" y="2389"/>
                <a:ext cx="44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楷体_GB2312" pitchFamily="49" charset="-122"/>
                  </a:rPr>
                  <a:t>B</a:t>
                </a:r>
                <a:endParaRPr lang="en-US" altLang="zh-CN" sz="2800" b="1" dirty="0">
                  <a:latin typeface="Times New Roman" panose="02020603050405020304" pitchFamily="18" charset="0"/>
                  <a:ea typeface="楷体_GB2312" pitchFamily="49" charset="-122"/>
                </a:endParaRPr>
              </a:p>
            </p:txBody>
          </p:sp>
        </p:grpSp>
        <p:grpSp>
          <p:nvGrpSpPr>
            <p:cNvPr id="36893" name="Group 85"/>
            <p:cNvGrpSpPr/>
            <p:nvPr/>
          </p:nvGrpSpPr>
          <p:grpSpPr>
            <a:xfrm>
              <a:off x="180" y="1260"/>
              <a:ext cx="2856" cy="852"/>
              <a:chOff x="180" y="1260"/>
              <a:chExt cx="2856" cy="852"/>
            </a:xfrm>
          </p:grpSpPr>
          <p:sp>
            <p:nvSpPr>
              <p:cNvPr id="36894" name="Line 86"/>
              <p:cNvSpPr/>
              <p:nvPr/>
            </p:nvSpPr>
            <p:spPr>
              <a:xfrm flipV="1">
                <a:off x="1068" y="1704"/>
                <a:ext cx="0" cy="408"/>
              </a:xfrm>
              <a:prstGeom prst="line">
                <a:avLst/>
              </a:prstGeom>
              <a:ln w="38100" cap="flat" cmpd="sng">
                <a:solidFill>
                  <a:srgbClr val="FF0000"/>
                </a:solidFill>
                <a:prstDash val="solid"/>
                <a:headEnd type="none" w="med" len="med"/>
                <a:tailEnd type="none" w="sm" len="lg"/>
              </a:ln>
            </p:spPr>
          </p:sp>
          <p:grpSp>
            <p:nvGrpSpPr>
              <p:cNvPr id="36895" name="Group 87"/>
              <p:cNvGrpSpPr/>
              <p:nvPr/>
            </p:nvGrpSpPr>
            <p:grpSpPr>
              <a:xfrm>
                <a:off x="180" y="1260"/>
                <a:ext cx="2856" cy="660"/>
                <a:chOff x="180" y="1260"/>
                <a:chExt cx="2856" cy="660"/>
              </a:xfrm>
            </p:grpSpPr>
            <p:sp>
              <p:nvSpPr>
                <p:cNvPr id="36896" name="Freeform 88"/>
                <p:cNvSpPr/>
                <p:nvPr/>
              </p:nvSpPr>
              <p:spPr>
                <a:xfrm>
                  <a:off x="1868" y="1619"/>
                  <a:ext cx="213" cy="91"/>
                </a:xfrm>
                <a:custGeom>
                  <a:avLst/>
                  <a:gdLst/>
                  <a:ahLst/>
                  <a:cxnLst>
                    <a:cxn ang="0">
                      <a:pos x="16" y="91"/>
                    </a:cxn>
                    <a:cxn ang="0">
                      <a:pos x="28" y="13"/>
                    </a:cxn>
                    <a:cxn ang="0">
                      <a:pos x="184" y="13"/>
                    </a:cxn>
                    <a:cxn ang="0">
                      <a:pos x="202" y="91"/>
                    </a:cxn>
                  </a:cxnLst>
                  <a:pathLst>
                    <a:path w="213" h="91">
                      <a:moveTo>
                        <a:pt x="16" y="91"/>
                      </a:moveTo>
                      <a:cubicBezTo>
                        <a:pt x="20" y="75"/>
                        <a:pt x="0" y="26"/>
                        <a:pt x="28" y="13"/>
                      </a:cubicBezTo>
                      <a:cubicBezTo>
                        <a:pt x="56" y="0"/>
                        <a:pt x="155" y="0"/>
                        <a:pt x="184" y="13"/>
                      </a:cubicBezTo>
                      <a:cubicBezTo>
                        <a:pt x="213" y="26"/>
                        <a:pt x="198" y="75"/>
                        <a:pt x="202" y="91"/>
                      </a:cubicBezTo>
                    </a:path>
                  </a:pathLst>
                </a:custGeom>
                <a:noFill/>
                <a:ln w="38100" cap="flat" cmpd="sng">
                  <a:solidFill>
                    <a:srgbClr val="FF0000">
                      <a:alpha val="100000"/>
                    </a:srgbClr>
                  </a:solidFill>
                  <a:prstDash val="solid"/>
                  <a:round/>
                  <a:headEnd type="none" w="med" len="med"/>
                  <a:tailEnd type="none" w="sm" len="lg"/>
                </a:ln>
              </p:spPr>
              <p:txBody>
                <a:bodyPr/>
                <a:p>
                  <a:endParaRPr lang="zh-CN" altLang="en-US"/>
                </a:p>
              </p:txBody>
            </p:sp>
            <p:sp>
              <p:nvSpPr>
                <p:cNvPr id="36897" name="Line 89"/>
                <p:cNvSpPr/>
                <p:nvPr/>
              </p:nvSpPr>
              <p:spPr>
                <a:xfrm>
                  <a:off x="2052" y="1704"/>
                  <a:ext cx="984" cy="0"/>
                </a:xfrm>
                <a:prstGeom prst="line">
                  <a:avLst/>
                </a:prstGeom>
                <a:ln w="38100" cap="flat" cmpd="sng">
                  <a:solidFill>
                    <a:srgbClr val="FF0000"/>
                  </a:solidFill>
                  <a:prstDash val="solid"/>
                  <a:headEnd type="none" w="med" len="med"/>
                  <a:tailEnd type="none" w="sm" len="lg"/>
                </a:ln>
              </p:spPr>
            </p:sp>
            <p:grpSp>
              <p:nvGrpSpPr>
                <p:cNvPr id="36898" name="Group 90"/>
                <p:cNvGrpSpPr/>
                <p:nvPr/>
              </p:nvGrpSpPr>
              <p:grpSpPr>
                <a:xfrm>
                  <a:off x="2304" y="1572"/>
                  <a:ext cx="240" cy="276"/>
                  <a:chOff x="1560" y="3216"/>
                  <a:chExt cx="240" cy="276"/>
                </a:xfrm>
              </p:grpSpPr>
              <p:sp>
                <p:nvSpPr>
                  <p:cNvPr id="36906" name="Line 91"/>
                  <p:cNvSpPr/>
                  <p:nvPr/>
                </p:nvSpPr>
                <p:spPr>
                  <a:xfrm>
                    <a:off x="1560" y="3228"/>
                    <a:ext cx="0" cy="252"/>
                  </a:xfrm>
                  <a:prstGeom prst="line">
                    <a:avLst/>
                  </a:prstGeom>
                  <a:ln w="38100" cap="flat" cmpd="sng">
                    <a:solidFill>
                      <a:srgbClr val="FF0000"/>
                    </a:solidFill>
                    <a:prstDash val="solid"/>
                    <a:headEnd type="none" w="med" len="med"/>
                    <a:tailEnd type="none" w="sm" len="lg"/>
                  </a:ln>
                </p:spPr>
              </p:sp>
              <p:sp>
                <p:nvSpPr>
                  <p:cNvPr id="36907" name="AutoShape 92"/>
                  <p:cNvSpPr/>
                  <p:nvPr/>
                </p:nvSpPr>
                <p:spPr>
                  <a:xfrm rot="-5400000">
                    <a:off x="1548" y="3240"/>
                    <a:ext cx="276" cy="228"/>
                  </a:xfrm>
                  <a:prstGeom prst="triangle">
                    <a:avLst>
                      <a:gd name="adj" fmla="val 50000"/>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
              <p:nvSpPr>
                <p:cNvPr id="36899" name="Text Box 93"/>
                <p:cNvSpPr txBox="1"/>
                <p:nvPr/>
              </p:nvSpPr>
              <p:spPr>
                <a:xfrm>
                  <a:off x="2352" y="1260"/>
                  <a:ext cx="288"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楷体_GB2312" pitchFamily="49" charset="-122"/>
                    </a:rPr>
                    <a:t>D</a:t>
                  </a:r>
                  <a:endParaRPr lang="en-US" altLang="zh-CN" b="1" dirty="0">
                    <a:latin typeface="Times New Roman" panose="02020603050405020304" pitchFamily="18" charset="0"/>
                    <a:ea typeface="楷体_GB2312" pitchFamily="49" charset="-122"/>
                  </a:endParaRPr>
                </a:p>
              </p:txBody>
            </p:sp>
            <p:sp>
              <p:nvSpPr>
                <p:cNvPr id="36900" name="Rectangle 94"/>
                <p:cNvSpPr/>
                <p:nvPr/>
              </p:nvSpPr>
              <p:spPr>
                <a:xfrm>
                  <a:off x="564" y="1464"/>
                  <a:ext cx="324" cy="456"/>
                </a:xfrm>
                <a:prstGeom prst="rect">
                  <a:avLst/>
                </a:prstGeom>
                <a:noFill/>
                <a:ln w="38100" cap="flat" cmpd="sng">
                  <a:solidFill>
                    <a:srgbClr val="FF0000"/>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01" name="Line 95"/>
                <p:cNvSpPr/>
                <p:nvPr/>
              </p:nvSpPr>
              <p:spPr>
                <a:xfrm flipH="1">
                  <a:off x="948" y="1704"/>
                  <a:ext cx="936" cy="0"/>
                </a:xfrm>
                <a:prstGeom prst="line">
                  <a:avLst/>
                </a:prstGeom>
                <a:ln w="38100" cap="flat" cmpd="sng">
                  <a:solidFill>
                    <a:srgbClr val="FF0000"/>
                  </a:solidFill>
                  <a:prstDash val="solid"/>
                  <a:headEnd type="none" w="med" len="med"/>
                  <a:tailEnd type="none" w="sm" len="lg"/>
                </a:ln>
              </p:spPr>
            </p:sp>
            <p:sp>
              <p:nvSpPr>
                <p:cNvPr id="36902" name="Oval 96"/>
                <p:cNvSpPr/>
                <p:nvPr/>
              </p:nvSpPr>
              <p:spPr>
                <a:xfrm>
                  <a:off x="888" y="1656"/>
                  <a:ext cx="72" cy="8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903" name="Line 97"/>
                <p:cNvSpPr/>
                <p:nvPr/>
              </p:nvSpPr>
              <p:spPr>
                <a:xfrm flipH="1">
                  <a:off x="312" y="1680"/>
                  <a:ext cx="252" cy="0"/>
                </a:xfrm>
                <a:prstGeom prst="line">
                  <a:avLst/>
                </a:prstGeom>
                <a:ln w="38100" cap="flat" cmpd="sng">
                  <a:solidFill>
                    <a:srgbClr val="FF0000"/>
                  </a:solidFill>
                  <a:prstDash val="solid"/>
                  <a:headEnd type="none" w="med" len="med"/>
                  <a:tailEnd type="none" w="sm" len="lg"/>
                </a:ln>
              </p:spPr>
            </p:sp>
            <p:sp>
              <p:nvSpPr>
                <p:cNvPr id="36904" name="Text Box 98"/>
                <p:cNvSpPr txBox="1"/>
                <p:nvPr/>
              </p:nvSpPr>
              <p:spPr>
                <a:xfrm>
                  <a:off x="180" y="1320"/>
                  <a:ext cx="372"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E</a:t>
                  </a:r>
                  <a:endParaRPr lang="en-US" altLang="zh-CN" b="1" dirty="0">
                    <a:latin typeface="Times New Roman" panose="02020603050405020304" pitchFamily="18" charset="0"/>
                    <a:ea typeface="楷体_GB2312" pitchFamily="49" charset="-122"/>
                  </a:endParaRPr>
                </a:p>
              </p:txBody>
            </p:sp>
            <p:graphicFrame>
              <p:nvGraphicFramePr>
                <p:cNvPr id="36905" name="Object 99"/>
                <p:cNvGraphicFramePr>
                  <a:graphicFrameLocks noChangeAspect="1"/>
                </p:cNvGraphicFramePr>
                <p:nvPr/>
              </p:nvGraphicFramePr>
              <p:xfrm>
                <a:off x="984" y="1316"/>
                <a:ext cx="245" cy="327"/>
              </p:xfrm>
              <a:graphic>
                <a:graphicData uri="http://schemas.openxmlformats.org/presentationml/2006/ole">
                  <mc:AlternateContent xmlns:mc="http://schemas.openxmlformats.org/markup-compatibility/2006">
                    <mc:Choice xmlns:v="urn:schemas-microsoft-com:vml" Requires="v">
                      <p:oleObj spid="_x0000_s3082" name="" r:id="rId1" imgW="152400" imgH="203200" progId="Equation.3">
                        <p:embed/>
                      </p:oleObj>
                    </mc:Choice>
                    <mc:Fallback>
                      <p:oleObj name="" r:id="rId1" imgW="152400" imgH="203200" progId="Equation.3">
                        <p:embed/>
                        <p:pic>
                          <p:nvPicPr>
                            <p:cNvPr id="0" name="图片 3081"/>
                            <p:cNvPicPr/>
                            <p:nvPr/>
                          </p:nvPicPr>
                          <p:blipFill>
                            <a:blip r:embed="rId2"/>
                            <a:stretch>
                              <a:fillRect/>
                            </a:stretch>
                          </p:blipFill>
                          <p:spPr>
                            <a:xfrm>
                              <a:off x="984" y="1316"/>
                              <a:ext cx="245" cy="327"/>
                            </a:xfrm>
                            <a:prstGeom prst="rect">
                              <a:avLst/>
                            </a:prstGeom>
                            <a:noFill/>
                            <a:ln w="38100">
                              <a:noFill/>
                              <a:miter/>
                            </a:ln>
                          </p:spPr>
                        </p:pic>
                      </p:oleObj>
                    </mc:Fallback>
                  </mc:AlternateContent>
                </a:graphicData>
              </a:graphic>
            </p:graphicFrame>
          </p:grpSp>
        </p:grpSp>
      </p:grpSp>
      <p:grpSp>
        <p:nvGrpSpPr>
          <p:cNvPr id="279652" name="Group 100"/>
          <p:cNvGrpSpPr/>
          <p:nvPr/>
        </p:nvGrpSpPr>
        <p:grpSpPr>
          <a:xfrm>
            <a:off x="228600" y="1143000"/>
            <a:ext cx="571500" cy="1466850"/>
            <a:chOff x="144" y="720"/>
            <a:chExt cx="360" cy="924"/>
          </a:xfrm>
        </p:grpSpPr>
        <p:sp>
          <p:nvSpPr>
            <p:cNvPr id="36889" name="Oval 101"/>
            <p:cNvSpPr/>
            <p:nvPr/>
          </p:nvSpPr>
          <p:spPr>
            <a:xfrm>
              <a:off x="144" y="1296"/>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890" name="Line 102"/>
            <p:cNvSpPr/>
            <p:nvPr/>
          </p:nvSpPr>
          <p:spPr>
            <a:xfrm flipV="1">
              <a:off x="336" y="1056"/>
              <a:ext cx="0" cy="240"/>
            </a:xfrm>
            <a:prstGeom prst="line">
              <a:avLst/>
            </a:prstGeom>
            <a:ln w="38100" cap="flat" cmpd="sng">
              <a:solidFill>
                <a:srgbClr val="FF0000"/>
              </a:solidFill>
              <a:prstDash val="solid"/>
              <a:headEnd type="none" w="med" len="med"/>
              <a:tailEnd type="none" w="sm" len="lg"/>
            </a:ln>
          </p:spPr>
        </p:sp>
        <p:sp>
          <p:nvSpPr>
            <p:cNvPr id="36891" name="Oval 103"/>
            <p:cNvSpPr/>
            <p:nvPr/>
          </p:nvSpPr>
          <p:spPr>
            <a:xfrm>
              <a:off x="156" y="720"/>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b="1"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grpSp>
      <p:grpSp>
        <p:nvGrpSpPr>
          <p:cNvPr id="279656" name="Group 104"/>
          <p:cNvGrpSpPr/>
          <p:nvPr/>
        </p:nvGrpSpPr>
        <p:grpSpPr>
          <a:xfrm>
            <a:off x="1466850" y="1162050"/>
            <a:ext cx="571500" cy="1466850"/>
            <a:chOff x="144" y="720"/>
            <a:chExt cx="360" cy="924"/>
          </a:xfrm>
        </p:grpSpPr>
        <p:sp>
          <p:nvSpPr>
            <p:cNvPr id="36886" name="Oval 105"/>
            <p:cNvSpPr/>
            <p:nvPr/>
          </p:nvSpPr>
          <p:spPr>
            <a:xfrm>
              <a:off x="144" y="1296"/>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887" name="Line 106"/>
            <p:cNvSpPr/>
            <p:nvPr/>
          </p:nvSpPr>
          <p:spPr>
            <a:xfrm flipV="1">
              <a:off x="336" y="1056"/>
              <a:ext cx="0" cy="240"/>
            </a:xfrm>
            <a:prstGeom prst="line">
              <a:avLst/>
            </a:prstGeom>
            <a:ln w="38100" cap="flat" cmpd="sng">
              <a:solidFill>
                <a:srgbClr val="FF0000"/>
              </a:solidFill>
              <a:prstDash val="solid"/>
              <a:headEnd type="none" w="med" len="med"/>
              <a:tailEnd type="none" w="sm" len="lg"/>
            </a:ln>
          </p:spPr>
        </p:sp>
        <p:sp>
          <p:nvSpPr>
            <p:cNvPr id="36888" name="Oval 107"/>
            <p:cNvSpPr/>
            <p:nvPr/>
          </p:nvSpPr>
          <p:spPr>
            <a:xfrm>
              <a:off x="156" y="720"/>
              <a:ext cx="348" cy="34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b="1" dirty="0">
                  <a:latin typeface="Times New Roman" panose="02020603050405020304" pitchFamily="18" charset="0"/>
                  <a:ea typeface="楷体_GB2312" pitchFamily="49" charset="-122"/>
                </a:rPr>
                <a:t>0</a:t>
              </a:r>
              <a:endParaRPr lang="en-US" altLang="zh-CN" b="1" dirty="0">
                <a:latin typeface="Times New Roman" panose="02020603050405020304" pitchFamily="18" charset="0"/>
                <a:ea typeface="楷体_GB2312" pitchFamily="49" charset="-122"/>
              </a:endParaRPr>
            </a:p>
          </p:txBody>
        </p:sp>
      </p:grpSp>
      <p:grpSp>
        <p:nvGrpSpPr>
          <p:cNvPr id="279660" name="Group 108"/>
          <p:cNvGrpSpPr/>
          <p:nvPr/>
        </p:nvGrpSpPr>
        <p:grpSpPr>
          <a:xfrm>
            <a:off x="3448050" y="514350"/>
            <a:ext cx="1924050" cy="2514600"/>
            <a:chOff x="2172" y="324"/>
            <a:chExt cx="1212" cy="1584"/>
          </a:xfrm>
        </p:grpSpPr>
        <p:sp>
          <p:nvSpPr>
            <p:cNvPr id="36883" name="Oval 109"/>
            <p:cNvSpPr/>
            <p:nvPr/>
          </p:nvSpPr>
          <p:spPr>
            <a:xfrm>
              <a:off x="2172" y="1320"/>
              <a:ext cx="588" cy="588"/>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884" name="Line 110"/>
            <p:cNvSpPr/>
            <p:nvPr/>
          </p:nvSpPr>
          <p:spPr>
            <a:xfrm flipV="1">
              <a:off x="2472" y="648"/>
              <a:ext cx="0" cy="660"/>
            </a:xfrm>
            <a:prstGeom prst="line">
              <a:avLst/>
            </a:prstGeom>
            <a:ln w="38100" cap="flat" cmpd="sng">
              <a:solidFill>
                <a:srgbClr val="FF0000"/>
              </a:solidFill>
              <a:prstDash val="solid"/>
              <a:headEnd type="none" w="med" len="med"/>
              <a:tailEnd type="none" w="sm" len="lg"/>
            </a:ln>
          </p:spPr>
        </p:sp>
        <p:sp>
          <p:nvSpPr>
            <p:cNvPr id="36885" name="Oval 111"/>
            <p:cNvSpPr/>
            <p:nvPr/>
          </p:nvSpPr>
          <p:spPr>
            <a:xfrm>
              <a:off x="2304" y="324"/>
              <a:ext cx="1080" cy="38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导通</a:t>
              </a:r>
              <a:endParaRPr lang="zh-CN" altLang="en-US" sz="2800" b="1" dirty="0">
                <a:latin typeface="Times New Roman" panose="02020603050405020304" pitchFamily="18" charset="0"/>
                <a:ea typeface="楷体_GB2312" pitchFamily="49" charset="-122"/>
              </a:endParaRPr>
            </a:p>
          </p:txBody>
        </p:sp>
      </p:grpSp>
      <p:grpSp>
        <p:nvGrpSpPr>
          <p:cNvPr id="279664" name="Group 112"/>
          <p:cNvGrpSpPr/>
          <p:nvPr/>
        </p:nvGrpSpPr>
        <p:grpSpPr>
          <a:xfrm>
            <a:off x="5372100" y="323850"/>
            <a:ext cx="2590800" cy="3657600"/>
            <a:chOff x="3384" y="204"/>
            <a:chExt cx="1632" cy="2304"/>
          </a:xfrm>
        </p:grpSpPr>
        <p:sp>
          <p:nvSpPr>
            <p:cNvPr id="36880" name="Oval 113"/>
            <p:cNvSpPr/>
            <p:nvPr/>
          </p:nvSpPr>
          <p:spPr>
            <a:xfrm>
              <a:off x="3384" y="1476"/>
              <a:ext cx="1100" cy="1032"/>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881" name="Line 114"/>
            <p:cNvSpPr/>
            <p:nvPr/>
          </p:nvSpPr>
          <p:spPr>
            <a:xfrm flipV="1">
              <a:off x="3940" y="636"/>
              <a:ext cx="0" cy="840"/>
            </a:xfrm>
            <a:prstGeom prst="line">
              <a:avLst/>
            </a:prstGeom>
            <a:ln w="38100" cap="flat" cmpd="sng">
              <a:solidFill>
                <a:srgbClr val="FF0000"/>
              </a:solidFill>
              <a:prstDash val="solid"/>
              <a:headEnd type="none" w="med" len="med"/>
              <a:tailEnd type="none" w="sm" len="lg"/>
            </a:ln>
          </p:spPr>
        </p:sp>
        <p:sp>
          <p:nvSpPr>
            <p:cNvPr id="36882" name="Oval 115"/>
            <p:cNvSpPr/>
            <p:nvPr/>
          </p:nvSpPr>
          <p:spPr>
            <a:xfrm>
              <a:off x="3748" y="204"/>
              <a:ext cx="1268" cy="50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截止</a:t>
              </a:r>
              <a:endParaRPr lang="zh-CN" altLang="en-US" sz="2800" b="1" dirty="0">
                <a:latin typeface="Times New Roman" panose="02020603050405020304" pitchFamily="18" charset="0"/>
                <a:ea typeface="楷体_GB2312" pitchFamily="49" charset="-122"/>
              </a:endParaRPr>
            </a:p>
          </p:txBody>
        </p:sp>
      </p:grpSp>
      <p:grpSp>
        <p:nvGrpSpPr>
          <p:cNvPr id="279668" name="Group 116"/>
          <p:cNvGrpSpPr/>
          <p:nvPr/>
        </p:nvGrpSpPr>
        <p:grpSpPr>
          <a:xfrm>
            <a:off x="5969000" y="4324350"/>
            <a:ext cx="3136900" cy="2019300"/>
            <a:chOff x="3760" y="2724"/>
            <a:chExt cx="1976" cy="1272"/>
          </a:xfrm>
        </p:grpSpPr>
        <p:sp>
          <p:nvSpPr>
            <p:cNvPr id="36877" name="Oval 117"/>
            <p:cNvSpPr/>
            <p:nvPr/>
          </p:nvSpPr>
          <p:spPr>
            <a:xfrm>
              <a:off x="3760" y="2724"/>
              <a:ext cx="564" cy="564"/>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878" name="Line 118"/>
            <p:cNvSpPr/>
            <p:nvPr/>
          </p:nvSpPr>
          <p:spPr>
            <a:xfrm>
              <a:off x="4248" y="3192"/>
              <a:ext cx="432" cy="432"/>
            </a:xfrm>
            <a:prstGeom prst="line">
              <a:avLst/>
            </a:prstGeom>
            <a:ln w="38100" cap="flat" cmpd="sng">
              <a:solidFill>
                <a:srgbClr val="FF0000"/>
              </a:solidFill>
              <a:prstDash val="solid"/>
              <a:headEnd type="none" w="med" len="med"/>
              <a:tailEnd type="none" w="sm" len="lg"/>
            </a:ln>
          </p:spPr>
        </p:sp>
        <p:sp>
          <p:nvSpPr>
            <p:cNvPr id="36879" name="Oval 119"/>
            <p:cNvSpPr/>
            <p:nvPr/>
          </p:nvSpPr>
          <p:spPr>
            <a:xfrm>
              <a:off x="4668" y="3396"/>
              <a:ext cx="1068" cy="600"/>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截止</a:t>
              </a:r>
              <a:endParaRPr lang="zh-CN" altLang="en-US" sz="2800" b="1" dirty="0">
                <a:latin typeface="Times New Roman" panose="02020603050405020304" pitchFamily="18" charset="0"/>
                <a:ea typeface="楷体_GB2312" pitchFamily="49" charset="-122"/>
              </a:endParaRPr>
            </a:p>
          </p:txBody>
        </p:sp>
      </p:grpSp>
      <p:grpSp>
        <p:nvGrpSpPr>
          <p:cNvPr id="279672" name="Group 120"/>
          <p:cNvGrpSpPr/>
          <p:nvPr/>
        </p:nvGrpSpPr>
        <p:grpSpPr>
          <a:xfrm>
            <a:off x="7143750" y="2457450"/>
            <a:ext cx="1619250" cy="2000250"/>
            <a:chOff x="4500" y="1548"/>
            <a:chExt cx="1020" cy="1260"/>
          </a:xfrm>
        </p:grpSpPr>
        <p:sp>
          <p:nvSpPr>
            <p:cNvPr id="36874" name="Oval 121"/>
            <p:cNvSpPr/>
            <p:nvPr/>
          </p:nvSpPr>
          <p:spPr>
            <a:xfrm>
              <a:off x="4728" y="2256"/>
              <a:ext cx="552" cy="552"/>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6875" name="Line 122"/>
            <p:cNvSpPr/>
            <p:nvPr/>
          </p:nvSpPr>
          <p:spPr>
            <a:xfrm flipV="1">
              <a:off x="5004" y="1992"/>
              <a:ext cx="0" cy="264"/>
            </a:xfrm>
            <a:prstGeom prst="line">
              <a:avLst/>
            </a:prstGeom>
            <a:ln w="38100" cap="flat" cmpd="sng">
              <a:solidFill>
                <a:srgbClr val="FF0000"/>
              </a:solidFill>
              <a:prstDash val="solid"/>
              <a:headEnd type="none" w="med" len="med"/>
              <a:tailEnd type="none" w="sm" len="lg"/>
            </a:ln>
          </p:spPr>
        </p:sp>
        <p:sp>
          <p:nvSpPr>
            <p:cNvPr id="36876" name="Oval 123"/>
            <p:cNvSpPr/>
            <p:nvPr/>
          </p:nvSpPr>
          <p:spPr>
            <a:xfrm>
              <a:off x="4500" y="1548"/>
              <a:ext cx="1020" cy="432"/>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高阻态</a:t>
              </a:r>
              <a:endParaRPr lang="zh-CN" altLang="en-US" sz="2800" b="1" dirty="0">
                <a:latin typeface="Times New Roman" panose="02020603050405020304" pitchFamily="18" charset="0"/>
                <a:ea typeface="楷体_GB2312" pitchFamily="49" charset="-122"/>
              </a:endParaRPr>
            </a:p>
          </p:txBody>
        </p:sp>
      </p:grpSp>
      <p:sp>
        <p:nvSpPr>
          <p:cNvPr id="36873" name="Oval 124"/>
          <p:cNvSpPr/>
          <p:nvPr/>
        </p:nvSpPr>
        <p:spPr>
          <a:xfrm>
            <a:off x="4745038" y="2635250"/>
            <a:ext cx="141287" cy="13017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9652"/>
                                        </p:tgtEl>
                                        <p:attrNameLst>
                                          <p:attrName>style.visibility</p:attrName>
                                        </p:attrNameLst>
                                      </p:cBhvr>
                                      <p:to>
                                        <p:strVal val="visible"/>
                                      </p:to>
                                    </p:set>
                                    <p:animEffect transition="in" filter="wipe(down)">
                                      <p:cBhvr>
                                        <p:cTn id="7" dur="500"/>
                                        <p:tgtEl>
                                          <p:spTgt spid="279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9656"/>
                                        </p:tgtEl>
                                        <p:attrNameLst>
                                          <p:attrName>style.visibility</p:attrName>
                                        </p:attrNameLst>
                                      </p:cBhvr>
                                      <p:to>
                                        <p:strVal val="visible"/>
                                      </p:to>
                                    </p:set>
                                    <p:animEffect transition="in" filter="wipe(down)">
                                      <p:cBhvr>
                                        <p:cTn id="12" dur="500"/>
                                        <p:tgtEl>
                                          <p:spTgt spid="2796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9660"/>
                                        </p:tgtEl>
                                        <p:attrNameLst>
                                          <p:attrName>style.visibility</p:attrName>
                                        </p:attrNameLst>
                                      </p:cBhvr>
                                      <p:to>
                                        <p:strVal val="visible"/>
                                      </p:to>
                                    </p:set>
                                    <p:animEffect transition="in" filter="wipe(down)">
                                      <p:cBhvr>
                                        <p:cTn id="17" dur="500"/>
                                        <p:tgtEl>
                                          <p:spTgt spid="2796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9664"/>
                                        </p:tgtEl>
                                        <p:attrNameLst>
                                          <p:attrName>style.visibility</p:attrName>
                                        </p:attrNameLst>
                                      </p:cBhvr>
                                      <p:to>
                                        <p:strVal val="visible"/>
                                      </p:to>
                                    </p:set>
                                    <p:animEffect transition="in" filter="wipe(down)">
                                      <p:cBhvr>
                                        <p:cTn id="22" dur="500"/>
                                        <p:tgtEl>
                                          <p:spTgt spid="2796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9668"/>
                                        </p:tgtEl>
                                        <p:attrNameLst>
                                          <p:attrName>style.visibility</p:attrName>
                                        </p:attrNameLst>
                                      </p:cBhvr>
                                      <p:to>
                                        <p:strVal val="visible"/>
                                      </p:to>
                                    </p:set>
                                    <p:animEffect transition="in" filter="wipe(left)">
                                      <p:cBhvr>
                                        <p:cTn id="27" dur="500"/>
                                        <p:tgtEl>
                                          <p:spTgt spid="2796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9672"/>
                                        </p:tgtEl>
                                        <p:attrNameLst>
                                          <p:attrName>style.visibility</p:attrName>
                                        </p:attrNameLst>
                                      </p:cBhvr>
                                      <p:to>
                                        <p:strVal val="visible"/>
                                      </p:to>
                                    </p:set>
                                    <p:animEffect transition="in" filter="wipe(left)">
                                      <p:cBhvr>
                                        <p:cTn id="32" dur="500"/>
                                        <p:tgtEl>
                                          <p:spTgt spid="27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p:nvPr/>
        </p:nvSpPr>
        <p:spPr>
          <a:xfrm>
            <a:off x="1981200" y="2801938"/>
            <a:ext cx="800100" cy="1277937"/>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7891" name="Oval 3"/>
          <p:cNvSpPr/>
          <p:nvPr/>
        </p:nvSpPr>
        <p:spPr>
          <a:xfrm>
            <a:off x="2800350" y="3354388"/>
            <a:ext cx="152400" cy="1714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7892" name="Text Box 4"/>
          <p:cNvSpPr txBox="1"/>
          <p:nvPr/>
        </p:nvSpPr>
        <p:spPr>
          <a:xfrm>
            <a:off x="2114550" y="2763838"/>
            <a:ext cx="571500"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&amp;</a:t>
            </a:r>
            <a:endParaRPr lang="en-US" altLang="zh-CN" b="1" dirty="0">
              <a:latin typeface="Times New Roman" panose="02020603050405020304" pitchFamily="18" charset="0"/>
              <a:ea typeface="楷体_GB2312" pitchFamily="49" charset="-122"/>
            </a:endParaRPr>
          </a:p>
        </p:txBody>
      </p:sp>
      <p:sp>
        <p:nvSpPr>
          <p:cNvPr id="37893" name="Line 5"/>
          <p:cNvSpPr/>
          <p:nvPr/>
        </p:nvSpPr>
        <p:spPr>
          <a:xfrm>
            <a:off x="1676400" y="3106738"/>
            <a:ext cx="304800" cy="0"/>
          </a:xfrm>
          <a:prstGeom prst="line">
            <a:avLst/>
          </a:prstGeom>
          <a:ln w="38100" cap="flat" cmpd="sng">
            <a:solidFill>
              <a:schemeClr val="tx1"/>
            </a:solidFill>
            <a:prstDash val="solid"/>
            <a:headEnd type="none" w="med" len="med"/>
            <a:tailEnd type="none" w="sm" len="lg"/>
          </a:ln>
        </p:spPr>
      </p:sp>
      <p:sp>
        <p:nvSpPr>
          <p:cNvPr id="37894" name="Line 6"/>
          <p:cNvSpPr/>
          <p:nvPr/>
        </p:nvSpPr>
        <p:spPr>
          <a:xfrm>
            <a:off x="1676400" y="3754438"/>
            <a:ext cx="304800" cy="0"/>
          </a:xfrm>
          <a:prstGeom prst="line">
            <a:avLst/>
          </a:prstGeom>
          <a:ln w="38100" cap="flat" cmpd="sng">
            <a:solidFill>
              <a:schemeClr val="tx1"/>
            </a:solidFill>
            <a:prstDash val="solid"/>
            <a:headEnd type="none" w="med" len="med"/>
            <a:tailEnd type="none" w="sm" len="lg"/>
          </a:ln>
        </p:spPr>
      </p:sp>
      <p:sp>
        <p:nvSpPr>
          <p:cNvPr id="37895" name="Line 7"/>
          <p:cNvSpPr/>
          <p:nvPr/>
        </p:nvSpPr>
        <p:spPr>
          <a:xfrm>
            <a:off x="2933700" y="3430588"/>
            <a:ext cx="685800" cy="0"/>
          </a:xfrm>
          <a:prstGeom prst="line">
            <a:avLst/>
          </a:prstGeom>
          <a:ln w="38100" cap="flat" cmpd="sng">
            <a:solidFill>
              <a:schemeClr val="tx1"/>
            </a:solidFill>
            <a:prstDash val="solid"/>
            <a:headEnd type="none" w="med" len="med"/>
            <a:tailEnd type="none" w="sm" len="lg"/>
          </a:ln>
        </p:spPr>
      </p:sp>
      <p:sp>
        <p:nvSpPr>
          <p:cNvPr id="37896" name="Oval 8"/>
          <p:cNvSpPr/>
          <p:nvPr/>
        </p:nvSpPr>
        <p:spPr>
          <a:xfrm>
            <a:off x="2324100" y="4076700"/>
            <a:ext cx="133350" cy="171450"/>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7897" name="Line 9"/>
          <p:cNvSpPr/>
          <p:nvPr/>
        </p:nvSpPr>
        <p:spPr>
          <a:xfrm>
            <a:off x="2381250" y="4248150"/>
            <a:ext cx="0" cy="533400"/>
          </a:xfrm>
          <a:prstGeom prst="line">
            <a:avLst/>
          </a:prstGeom>
          <a:ln w="38100" cap="flat" cmpd="sng">
            <a:solidFill>
              <a:schemeClr val="tx1"/>
            </a:solidFill>
            <a:prstDash val="solid"/>
            <a:headEnd type="none" w="med" len="med"/>
            <a:tailEnd type="none" w="sm" len="lg"/>
          </a:ln>
        </p:spPr>
      </p:sp>
      <p:sp>
        <p:nvSpPr>
          <p:cNvPr id="37898" name="Text Box 10"/>
          <p:cNvSpPr txBox="1"/>
          <p:nvPr/>
        </p:nvSpPr>
        <p:spPr>
          <a:xfrm>
            <a:off x="1104900" y="2762250"/>
            <a:ext cx="5524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37899" name="Text Box 11"/>
          <p:cNvSpPr txBox="1"/>
          <p:nvPr/>
        </p:nvSpPr>
        <p:spPr>
          <a:xfrm>
            <a:off x="1104900" y="3409950"/>
            <a:ext cx="5524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B</a:t>
            </a:r>
            <a:endParaRPr lang="en-US" altLang="zh-CN" b="1" dirty="0">
              <a:latin typeface="Times New Roman" panose="02020603050405020304" pitchFamily="18" charset="0"/>
              <a:ea typeface="楷体_GB2312" pitchFamily="49" charset="-122"/>
            </a:endParaRPr>
          </a:p>
        </p:txBody>
      </p:sp>
      <p:sp>
        <p:nvSpPr>
          <p:cNvPr id="37900" name="Text Box 12"/>
          <p:cNvSpPr txBox="1"/>
          <p:nvPr/>
        </p:nvSpPr>
        <p:spPr>
          <a:xfrm>
            <a:off x="3124200" y="2857500"/>
            <a:ext cx="5524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graphicFrame>
        <p:nvGraphicFramePr>
          <p:cNvPr id="37901" name="Object 13"/>
          <p:cNvGraphicFramePr>
            <a:graphicFrameLocks noChangeAspect="1"/>
          </p:cNvGraphicFramePr>
          <p:nvPr/>
        </p:nvGraphicFramePr>
        <p:xfrm>
          <a:off x="2463800" y="4527550"/>
          <a:ext cx="290513" cy="392113"/>
        </p:xfrm>
        <a:graphic>
          <a:graphicData uri="http://schemas.openxmlformats.org/presentationml/2006/ole">
            <mc:AlternateContent xmlns:mc="http://schemas.openxmlformats.org/markup-compatibility/2006">
              <mc:Choice xmlns:v="urn:schemas-microsoft-com:vml" Requires="v">
                <p:oleObj spid="_x0000_s3083" name="" r:id="rId1" imgW="292100" imgH="393700" progId="Equation.3">
                  <p:embed/>
                </p:oleObj>
              </mc:Choice>
              <mc:Fallback>
                <p:oleObj name="" r:id="rId1" imgW="292100" imgH="393700" progId="Equation.3">
                  <p:embed/>
                  <p:pic>
                    <p:nvPicPr>
                      <p:cNvPr id="0" name="图片 3082"/>
                      <p:cNvPicPr/>
                      <p:nvPr/>
                    </p:nvPicPr>
                    <p:blipFill>
                      <a:blip r:embed="rId2"/>
                      <a:stretch>
                        <a:fillRect/>
                      </a:stretch>
                    </p:blipFill>
                    <p:spPr>
                      <a:xfrm>
                        <a:off x="2463800" y="4527550"/>
                        <a:ext cx="290513" cy="392113"/>
                      </a:xfrm>
                      <a:prstGeom prst="rect">
                        <a:avLst/>
                      </a:prstGeom>
                      <a:noFill/>
                      <a:ln w="38100">
                        <a:noFill/>
                        <a:miter/>
                      </a:ln>
                    </p:spPr>
                  </p:pic>
                </p:oleObj>
              </mc:Fallback>
            </mc:AlternateContent>
          </a:graphicData>
        </a:graphic>
      </p:graphicFrame>
      <p:sp>
        <p:nvSpPr>
          <p:cNvPr id="37902" name="Text Box 14"/>
          <p:cNvSpPr txBox="1"/>
          <p:nvPr/>
        </p:nvSpPr>
        <p:spPr>
          <a:xfrm>
            <a:off x="1866900" y="1771650"/>
            <a:ext cx="110490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符号</a:t>
            </a:r>
            <a:endParaRPr lang="zh-CN" altLang="en-US" b="1" dirty="0">
              <a:latin typeface="Times New Roman" panose="02020603050405020304" pitchFamily="18" charset="0"/>
              <a:ea typeface="楷体_GB2312" pitchFamily="49" charset="-122"/>
            </a:endParaRPr>
          </a:p>
        </p:txBody>
      </p:sp>
      <p:grpSp>
        <p:nvGrpSpPr>
          <p:cNvPr id="37903" name="Group 15"/>
          <p:cNvGrpSpPr/>
          <p:nvPr/>
        </p:nvGrpSpPr>
        <p:grpSpPr>
          <a:xfrm>
            <a:off x="4514850" y="1771650"/>
            <a:ext cx="4171950" cy="2933700"/>
            <a:chOff x="2796" y="1152"/>
            <a:chExt cx="2628" cy="1848"/>
          </a:xfrm>
        </p:grpSpPr>
        <p:graphicFrame>
          <p:nvGraphicFramePr>
            <p:cNvPr id="37908" name="Object 16"/>
            <p:cNvGraphicFramePr>
              <a:graphicFrameLocks noChangeAspect="1"/>
            </p:cNvGraphicFramePr>
            <p:nvPr/>
          </p:nvGraphicFramePr>
          <p:xfrm>
            <a:off x="2796" y="1572"/>
            <a:ext cx="2628" cy="1428"/>
          </p:xfrm>
          <a:graphic>
            <a:graphicData uri="http://schemas.openxmlformats.org/presentationml/2006/ole">
              <mc:AlternateContent xmlns:mc="http://schemas.openxmlformats.org/markup-compatibility/2006">
                <mc:Choice xmlns:v="urn:schemas-microsoft-com:vml" Requires="v">
                  <p:oleObj spid="_x0000_s3084" name="" r:id="rId3" imgW="4172585" imgH="2270760" progId="Word.Document.8">
                    <p:embed/>
                  </p:oleObj>
                </mc:Choice>
                <mc:Fallback>
                  <p:oleObj name="" r:id="rId3" imgW="4172585" imgH="2270760" progId="Word.Document.8">
                    <p:embed/>
                    <p:pic>
                      <p:nvPicPr>
                        <p:cNvPr id="0" name="图片 3083"/>
                        <p:cNvPicPr/>
                        <p:nvPr/>
                      </p:nvPicPr>
                      <p:blipFill>
                        <a:blip r:embed="rId4"/>
                        <a:stretch>
                          <a:fillRect/>
                        </a:stretch>
                      </p:blipFill>
                      <p:spPr>
                        <a:xfrm>
                          <a:off x="2796" y="1572"/>
                          <a:ext cx="2628" cy="1428"/>
                        </a:xfrm>
                        <a:prstGeom prst="rect">
                          <a:avLst/>
                        </a:prstGeom>
                        <a:noFill/>
                        <a:ln w="38100">
                          <a:noFill/>
                          <a:miter/>
                        </a:ln>
                      </p:spPr>
                    </p:pic>
                  </p:oleObj>
                </mc:Fallback>
              </mc:AlternateContent>
            </a:graphicData>
          </a:graphic>
        </p:graphicFrame>
        <p:graphicFrame>
          <p:nvGraphicFramePr>
            <p:cNvPr id="37909" name="Object 17"/>
            <p:cNvGraphicFramePr>
              <a:graphicFrameLocks noChangeAspect="1"/>
            </p:cNvGraphicFramePr>
            <p:nvPr/>
          </p:nvGraphicFramePr>
          <p:xfrm>
            <a:off x="3240" y="1660"/>
            <a:ext cx="691" cy="388"/>
          </p:xfrm>
          <a:graphic>
            <a:graphicData uri="http://schemas.openxmlformats.org/presentationml/2006/ole">
              <mc:AlternateContent xmlns:mc="http://schemas.openxmlformats.org/markup-compatibility/2006">
                <mc:Choice xmlns:v="urn:schemas-microsoft-com:vml" Requires="v">
                  <p:oleObj spid="_x0000_s3085" name="" r:id="rId5" imgW="381000" imgH="215900" progId="Equation.3">
                    <p:embed/>
                  </p:oleObj>
                </mc:Choice>
                <mc:Fallback>
                  <p:oleObj name="" r:id="rId5" imgW="381000" imgH="215900" progId="Equation.3">
                    <p:embed/>
                    <p:pic>
                      <p:nvPicPr>
                        <p:cNvPr id="0" name="图片 3084"/>
                        <p:cNvPicPr/>
                        <p:nvPr/>
                      </p:nvPicPr>
                      <p:blipFill>
                        <a:blip r:embed="rId6"/>
                        <a:stretch>
                          <a:fillRect/>
                        </a:stretch>
                      </p:blipFill>
                      <p:spPr>
                        <a:xfrm>
                          <a:off x="3240" y="1660"/>
                          <a:ext cx="691" cy="388"/>
                        </a:xfrm>
                        <a:prstGeom prst="rect">
                          <a:avLst/>
                        </a:prstGeom>
                        <a:noFill/>
                        <a:ln w="38100">
                          <a:noFill/>
                          <a:miter/>
                        </a:ln>
                      </p:spPr>
                    </p:pic>
                  </p:oleObj>
                </mc:Fallback>
              </mc:AlternateContent>
            </a:graphicData>
          </a:graphic>
        </p:graphicFrame>
        <p:graphicFrame>
          <p:nvGraphicFramePr>
            <p:cNvPr id="37910" name="Object 18"/>
            <p:cNvGraphicFramePr>
              <a:graphicFrameLocks noChangeAspect="1"/>
            </p:cNvGraphicFramePr>
            <p:nvPr/>
          </p:nvGraphicFramePr>
          <p:xfrm>
            <a:off x="3232" y="2204"/>
            <a:ext cx="731" cy="400"/>
          </p:xfrm>
          <a:graphic>
            <a:graphicData uri="http://schemas.openxmlformats.org/presentationml/2006/ole">
              <mc:AlternateContent xmlns:mc="http://schemas.openxmlformats.org/markup-compatibility/2006">
                <mc:Choice xmlns:v="urn:schemas-microsoft-com:vml" Requires="v">
                  <p:oleObj spid="_x0000_s3086" name="" r:id="rId7" imgW="368300" imgH="203200" progId="Equation.3">
                    <p:embed/>
                  </p:oleObj>
                </mc:Choice>
                <mc:Fallback>
                  <p:oleObj name="" r:id="rId7" imgW="368300" imgH="203200" progId="Equation.3">
                    <p:embed/>
                    <p:pic>
                      <p:nvPicPr>
                        <p:cNvPr id="0" name="图片 3085"/>
                        <p:cNvPicPr/>
                        <p:nvPr/>
                      </p:nvPicPr>
                      <p:blipFill>
                        <a:blip r:embed="rId8"/>
                        <a:stretch>
                          <a:fillRect/>
                        </a:stretch>
                      </p:blipFill>
                      <p:spPr>
                        <a:xfrm>
                          <a:off x="3232" y="2204"/>
                          <a:ext cx="731" cy="400"/>
                        </a:xfrm>
                        <a:prstGeom prst="rect">
                          <a:avLst/>
                        </a:prstGeom>
                        <a:noFill/>
                        <a:ln w="38100">
                          <a:noFill/>
                          <a:miter/>
                        </a:ln>
                      </p:spPr>
                    </p:pic>
                  </p:oleObj>
                </mc:Fallback>
              </mc:AlternateContent>
            </a:graphicData>
          </a:graphic>
        </p:graphicFrame>
        <p:graphicFrame>
          <p:nvGraphicFramePr>
            <p:cNvPr id="37911" name="Object 19"/>
            <p:cNvGraphicFramePr>
              <a:graphicFrameLocks noChangeAspect="1"/>
            </p:cNvGraphicFramePr>
            <p:nvPr/>
          </p:nvGraphicFramePr>
          <p:xfrm>
            <a:off x="4274" y="1659"/>
            <a:ext cx="940" cy="364"/>
          </p:xfrm>
          <a:graphic>
            <a:graphicData uri="http://schemas.openxmlformats.org/presentationml/2006/ole">
              <mc:AlternateContent xmlns:mc="http://schemas.openxmlformats.org/markup-compatibility/2006">
                <mc:Choice xmlns:v="urn:schemas-microsoft-com:vml" Requires="v">
                  <p:oleObj spid="_x0000_s3087" name="" r:id="rId9" imgW="520700" imgH="203200" progId="Equation.3">
                    <p:embed/>
                  </p:oleObj>
                </mc:Choice>
                <mc:Fallback>
                  <p:oleObj name="" r:id="rId9" imgW="520700" imgH="203200" progId="Equation.3">
                    <p:embed/>
                    <p:pic>
                      <p:nvPicPr>
                        <p:cNvPr id="0" name="图片 3086"/>
                        <p:cNvPicPr/>
                        <p:nvPr/>
                      </p:nvPicPr>
                      <p:blipFill>
                        <a:blip r:embed="rId10"/>
                        <a:stretch>
                          <a:fillRect/>
                        </a:stretch>
                      </p:blipFill>
                      <p:spPr>
                        <a:xfrm>
                          <a:off x="4274" y="1659"/>
                          <a:ext cx="940" cy="364"/>
                        </a:xfrm>
                        <a:prstGeom prst="rect">
                          <a:avLst/>
                        </a:prstGeom>
                        <a:noFill/>
                        <a:ln w="38100">
                          <a:noFill/>
                          <a:miter/>
                        </a:ln>
                      </p:spPr>
                    </p:pic>
                  </p:oleObj>
                </mc:Fallback>
              </mc:AlternateContent>
            </a:graphicData>
          </a:graphic>
        </p:graphicFrame>
        <p:sp>
          <p:nvSpPr>
            <p:cNvPr id="37912" name="Text Box 20"/>
            <p:cNvSpPr txBox="1"/>
            <p:nvPr/>
          </p:nvSpPr>
          <p:spPr>
            <a:xfrm>
              <a:off x="3588" y="1152"/>
              <a:ext cx="118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功能表</a:t>
              </a:r>
              <a:endParaRPr lang="zh-CN" altLang="en-US" b="1" dirty="0">
                <a:solidFill>
                  <a:srgbClr val="0099FF"/>
                </a:solidFill>
                <a:latin typeface="Times New Roman" panose="02020603050405020304" pitchFamily="18" charset="0"/>
                <a:ea typeface="楷体_GB2312" pitchFamily="49" charset="-122"/>
              </a:endParaRPr>
            </a:p>
          </p:txBody>
        </p:sp>
      </p:grpSp>
      <p:grpSp>
        <p:nvGrpSpPr>
          <p:cNvPr id="280597" name="Group 21"/>
          <p:cNvGrpSpPr/>
          <p:nvPr/>
        </p:nvGrpSpPr>
        <p:grpSpPr>
          <a:xfrm>
            <a:off x="2590800" y="4305300"/>
            <a:ext cx="4095750" cy="1543050"/>
            <a:chOff x="1632" y="2712"/>
            <a:chExt cx="2580" cy="972"/>
          </a:xfrm>
        </p:grpSpPr>
        <p:sp>
          <p:nvSpPr>
            <p:cNvPr id="37906" name="Line 22"/>
            <p:cNvSpPr/>
            <p:nvPr/>
          </p:nvSpPr>
          <p:spPr>
            <a:xfrm>
              <a:off x="1632" y="2712"/>
              <a:ext cx="600" cy="600"/>
            </a:xfrm>
            <a:prstGeom prst="line">
              <a:avLst/>
            </a:prstGeom>
            <a:ln w="38100" cap="flat" cmpd="sng">
              <a:solidFill>
                <a:srgbClr val="FF0000"/>
              </a:solidFill>
              <a:prstDash val="solid"/>
              <a:headEnd type="triangle" w="med" len="med"/>
              <a:tailEnd type="none" w="sm" len="lg"/>
            </a:ln>
          </p:spPr>
        </p:sp>
        <p:sp>
          <p:nvSpPr>
            <p:cNvPr id="37907" name="Oval 23"/>
            <p:cNvSpPr/>
            <p:nvPr/>
          </p:nvSpPr>
          <p:spPr>
            <a:xfrm>
              <a:off x="2244" y="2928"/>
              <a:ext cx="1968" cy="756"/>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低电平起作用</a:t>
              </a:r>
              <a:endParaRPr lang="zh-CN" altLang="en-US" sz="2800" b="1" dirty="0">
                <a:latin typeface="Times New Roman" panose="02020603050405020304" pitchFamily="18" charset="0"/>
                <a:ea typeface="楷体_GB2312" pitchFamily="49" charset="-122"/>
              </a:endParaRPr>
            </a:p>
          </p:txBody>
        </p:sp>
      </p:grpSp>
      <p:sp useBgFill="1">
        <p:nvSpPr>
          <p:cNvPr id="37905" name="AutoShape 25"/>
          <p:cNvSpPr/>
          <p:nvPr/>
        </p:nvSpPr>
        <p:spPr>
          <a:xfrm rot="10800000">
            <a:off x="2184400" y="3694113"/>
            <a:ext cx="379413" cy="249237"/>
          </a:xfrm>
          <a:prstGeom prst="triangle">
            <a:avLst>
              <a:gd name="adj" fmla="val 50000"/>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0597"/>
                                        </p:tgtEl>
                                        <p:attrNameLst>
                                          <p:attrName>style.visibility</p:attrName>
                                        </p:attrNameLst>
                                      </p:cBhvr>
                                      <p:to>
                                        <p:strVal val="visible"/>
                                      </p:to>
                                    </p:set>
                                    <p:anim calcmode="lin" valueType="num">
                                      <p:cBhvr additive="base">
                                        <p:cTn id="7" dur="500" fill="hold"/>
                                        <p:tgtEl>
                                          <p:spTgt spid="280597"/>
                                        </p:tgtEl>
                                        <p:attrNameLst>
                                          <p:attrName>ppt_x</p:attrName>
                                        </p:attrNameLst>
                                      </p:cBhvr>
                                      <p:tavLst>
                                        <p:tav tm="0">
                                          <p:val>
                                            <p:strVal val="#ppt_x"/>
                                          </p:val>
                                        </p:tav>
                                        <p:tav tm="100000">
                                          <p:val>
                                            <p:strVal val="#ppt_x"/>
                                          </p:val>
                                        </p:tav>
                                      </p:tavLst>
                                    </p:anim>
                                    <p:anim calcmode="lin" valueType="num">
                                      <p:cBhvr additive="base">
                                        <p:cTn id="8" dur="500" fill="hold"/>
                                        <p:tgtEl>
                                          <p:spTgt spid="2805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8914" name="Group 2"/>
          <p:cNvGrpSpPr/>
          <p:nvPr/>
        </p:nvGrpSpPr>
        <p:grpSpPr>
          <a:xfrm>
            <a:off x="1104900" y="2762250"/>
            <a:ext cx="2571750" cy="2119313"/>
            <a:chOff x="696" y="1740"/>
            <a:chExt cx="1620" cy="1335"/>
          </a:xfrm>
        </p:grpSpPr>
        <p:sp>
          <p:nvSpPr>
            <p:cNvPr id="38925" name="Rectangle 3"/>
            <p:cNvSpPr/>
            <p:nvPr/>
          </p:nvSpPr>
          <p:spPr>
            <a:xfrm>
              <a:off x="1248" y="1765"/>
              <a:ext cx="504" cy="805"/>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8926" name="Oval 4"/>
            <p:cNvSpPr/>
            <p:nvPr/>
          </p:nvSpPr>
          <p:spPr>
            <a:xfrm>
              <a:off x="1764" y="2113"/>
              <a:ext cx="96" cy="108"/>
            </a:xfrm>
            <a:prstGeom prst="ellipse">
              <a:avLst/>
            </a:prstGeom>
            <a:noFill/>
            <a:ln w="38100" cap="flat" cmpd="sng">
              <a:solidFill>
                <a:schemeClr val="tx1"/>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8927" name="Text Box 5"/>
            <p:cNvSpPr txBox="1"/>
            <p:nvPr/>
          </p:nvSpPr>
          <p:spPr>
            <a:xfrm>
              <a:off x="1332" y="1741"/>
              <a:ext cx="360"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&amp;</a:t>
              </a:r>
              <a:endParaRPr lang="en-US" altLang="zh-CN" b="1" dirty="0">
                <a:latin typeface="Times New Roman" panose="02020603050405020304" pitchFamily="18" charset="0"/>
                <a:ea typeface="楷体_GB2312" pitchFamily="49" charset="-122"/>
              </a:endParaRPr>
            </a:p>
          </p:txBody>
        </p:sp>
        <p:sp>
          <p:nvSpPr>
            <p:cNvPr id="38928" name="Line 6"/>
            <p:cNvSpPr/>
            <p:nvPr/>
          </p:nvSpPr>
          <p:spPr>
            <a:xfrm>
              <a:off x="1056" y="1957"/>
              <a:ext cx="192" cy="0"/>
            </a:xfrm>
            <a:prstGeom prst="line">
              <a:avLst/>
            </a:prstGeom>
            <a:ln w="38100" cap="flat" cmpd="sng">
              <a:solidFill>
                <a:schemeClr val="tx1"/>
              </a:solidFill>
              <a:prstDash val="solid"/>
              <a:headEnd type="none" w="med" len="med"/>
              <a:tailEnd type="none" w="sm" len="lg"/>
            </a:ln>
          </p:spPr>
        </p:sp>
        <p:sp>
          <p:nvSpPr>
            <p:cNvPr id="38929" name="Line 7"/>
            <p:cNvSpPr/>
            <p:nvPr/>
          </p:nvSpPr>
          <p:spPr>
            <a:xfrm>
              <a:off x="1056" y="2365"/>
              <a:ext cx="192" cy="0"/>
            </a:xfrm>
            <a:prstGeom prst="line">
              <a:avLst/>
            </a:prstGeom>
            <a:ln w="38100" cap="flat" cmpd="sng">
              <a:solidFill>
                <a:schemeClr val="tx1"/>
              </a:solidFill>
              <a:prstDash val="solid"/>
              <a:headEnd type="none" w="med" len="med"/>
              <a:tailEnd type="none" w="sm" len="lg"/>
            </a:ln>
          </p:spPr>
        </p:sp>
        <p:sp>
          <p:nvSpPr>
            <p:cNvPr id="38930" name="Line 8"/>
            <p:cNvSpPr/>
            <p:nvPr/>
          </p:nvSpPr>
          <p:spPr>
            <a:xfrm>
              <a:off x="1848" y="2161"/>
              <a:ext cx="432" cy="0"/>
            </a:xfrm>
            <a:prstGeom prst="line">
              <a:avLst/>
            </a:prstGeom>
            <a:ln w="38100" cap="flat" cmpd="sng">
              <a:solidFill>
                <a:schemeClr val="tx1"/>
              </a:solidFill>
              <a:prstDash val="solid"/>
              <a:headEnd type="none" w="med" len="med"/>
              <a:tailEnd type="none" w="sm" len="lg"/>
            </a:ln>
          </p:spPr>
        </p:sp>
        <p:sp>
          <p:nvSpPr>
            <p:cNvPr id="38931" name="Line 9"/>
            <p:cNvSpPr/>
            <p:nvPr/>
          </p:nvSpPr>
          <p:spPr>
            <a:xfrm>
              <a:off x="1500" y="2556"/>
              <a:ext cx="0" cy="336"/>
            </a:xfrm>
            <a:prstGeom prst="line">
              <a:avLst/>
            </a:prstGeom>
            <a:ln w="38100" cap="flat" cmpd="sng">
              <a:solidFill>
                <a:schemeClr val="tx1"/>
              </a:solidFill>
              <a:prstDash val="solid"/>
              <a:headEnd type="none" w="med" len="med"/>
              <a:tailEnd type="none" w="sm" len="lg"/>
            </a:ln>
          </p:spPr>
        </p:sp>
        <p:sp>
          <p:nvSpPr>
            <p:cNvPr id="38932" name="Text Box 10"/>
            <p:cNvSpPr txBox="1"/>
            <p:nvPr/>
          </p:nvSpPr>
          <p:spPr>
            <a:xfrm>
              <a:off x="696" y="1740"/>
              <a:ext cx="34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A</a:t>
              </a:r>
              <a:endParaRPr lang="en-US" altLang="zh-CN" b="1" dirty="0">
                <a:latin typeface="Times New Roman" panose="02020603050405020304" pitchFamily="18" charset="0"/>
                <a:ea typeface="楷体_GB2312" pitchFamily="49" charset="-122"/>
              </a:endParaRPr>
            </a:p>
          </p:txBody>
        </p:sp>
        <p:sp>
          <p:nvSpPr>
            <p:cNvPr id="38933" name="Text Box 11"/>
            <p:cNvSpPr txBox="1"/>
            <p:nvPr/>
          </p:nvSpPr>
          <p:spPr>
            <a:xfrm>
              <a:off x="696" y="2148"/>
              <a:ext cx="34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B</a:t>
              </a:r>
              <a:endParaRPr lang="en-US" altLang="zh-CN" b="1" dirty="0">
                <a:latin typeface="Times New Roman" panose="02020603050405020304" pitchFamily="18" charset="0"/>
                <a:ea typeface="楷体_GB2312" pitchFamily="49" charset="-122"/>
              </a:endParaRPr>
            </a:p>
          </p:txBody>
        </p:sp>
        <p:sp>
          <p:nvSpPr>
            <p:cNvPr id="38934" name="Text Box 12"/>
            <p:cNvSpPr txBox="1"/>
            <p:nvPr/>
          </p:nvSpPr>
          <p:spPr>
            <a:xfrm>
              <a:off x="1968" y="1800"/>
              <a:ext cx="348"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F</a:t>
              </a:r>
              <a:endParaRPr lang="en-US" altLang="zh-CN" b="1" dirty="0">
                <a:latin typeface="Times New Roman" panose="02020603050405020304" pitchFamily="18" charset="0"/>
                <a:ea typeface="楷体_GB2312" pitchFamily="49" charset="-122"/>
              </a:endParaRPr>
            </a:p>
          </p:txBody>
        </p:sp>
        <p:graphicFrame>
          <p:nvGraphicFramePr>
            <p:cNvPr id="38935" name="Object 13"/>
            <p:cNvGraphicFramePr>
              <a:graphicFrameLocks noChangeAspect="1"/>
            </p:cNvGraphicFramePr>
            <p:nvPr/>
          </p:nvGraphicFramePr>
          <p:xfrm>
            <a:off x="1552" y="2876"/>
            <a:ext cx="183" cy="199"/>
          </p:xfrm>
          <a:graphic>
            <a:graphicData uri="http://schemas.openxmlformats.org/presentationml/2006/ole">
              <mc:AlternateContent xmlns:mc="http://schemas.openxmlformats.org/markup-compatibility/2006">
                <mc:Choice xmlns:v="urn:schemas-microsoft-com:vml" Requires="v">
                  <p:oleObj spid="_x0000_s3088" name="" r:id="rId1" imgW="292100" imgH="317500" progId="Equation.3">
                    <p:embed/>
                  </p:oleObj>
                </mc:Choice>
                <mc:Fallback>
                  <p:oleObj name="" r:id="rId1" imgW="292100" imgH="317500" progId="Equation.3">
                    <p:embed/>
                    <p:pic>
                      <p:nvPicPr>
                        <p:cNvPr id="0" name="图片 3087"/>
                        <p:cNvPicPr/>
                        <p:nvPr/>
                      </p:nvPicPr>
                      <p:blipFill>
                        <a:blip r:embed="rId2"/>
                        <a:stretch>
                          <a:fillRect/>
                        </a:stretch>
                      </p:blipFill>
                      <p:spPr>
                        <a:xfrm>
                          <a:off x="1552" y="2876"/>
                          <a:ext cx="183" cy="199"/>
                        </a:xfrm>
                        <a:prstGeom prst="rect">
                          <a:avLst/>
                        </a:prstGeom>
                        <a:noFill/>
                        <a:ln w="38100">
                          <a:noFill/>
                          <a:miter/>
                        </a:ln>
                      </p:spPr>
                    </p:pic>
                  </p:oleObj>
                </mc:Fallback>
              </mc:AlternateContent>
            </a:graphicData>
          </a:graphic>
        </p:graphicFrame>
      </p:grpSp>
      <p:sp>
        <p:nvSpPr>
          <p:cNvPr id="38915" name="Text Box 14"/>
          <p:cNvSpPr txBox="1"/>
          <p:nvPr/>
        </p:nvSpPr>
        <p:spPr>
          <a:xfrm>
            <a:off x="1866900" y="1771650"/>
            <a:ext cx="110490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符号</a:t>
            </a:r>
            <a:endParaRPr lang="zh-CN" altLang="en-US" b="1" dirty="0">
              <a:latin typeface="Times New Roman" panose="02020603050405020304" pitchFamily="18" charset="0"/>
              <a:ea typeface="楷体_GB2312" pitchFamily="49" charset="-122"/>
            </a:endParaRPr>
          </a:p>
        </p:txBody>
      </p:sp>
      <p:graphicFrame>
        <p:nvGraphicFramePr>
          <p:cNvPr id="38916" name="Object 15"/>
          <p:cNvGraphicFramePr>
            <a:graphicFrameLocks noChangeAspect="1"/>
          </p:cNvGraphicFramePr>
          <p:nvPr/>
        </p:nvGraphicFramePr>
        <p:xfrm>
          <a:off x="4438650" y="2495550"/>
          <a:ext cx="4171950" cy="2266950"/>
        </p:xfrm>
        <a:graphic>
          <a:graphicData uri="http://schemas.openxmlformats.org/presentationml/2006/ole">
            <mc:AlternateContent xmlns:mc="http://schemas.openxmlformats.org/markup-compatibility/2006">
              <mc:Choice xmlns:v="urn:schemas-microsoft-com:vml" Requires="v">
                <p:oleObj spid="_x0000_s3089" name="" r:id="rId3" imgW="4174490" imgH="2272030" progId="Word.Document.8">
                  <p:embed/>
                </p:oleObj>
              </mc:Choice>
              <mc:Fallback>
                <p:oleObj name="" r:id="rId3" imgW="4174490" imgH="2272030" progId="Word.Document.8">
                  <p:embed/>
                  <p:pic>
                    <p:nvPicPr>
                      <p:cNvPr id="0" name="图片 3088"/>
                      <p:cNvPicPr/>
                      <p:nvPr/>
                    </p:nvPicPr>
                    <p:blipFill>
                      <a:blip r:embed="rId4"/>
                      <a:stretch>
                        <a:fillRect/>
                      </a:stretch>
                    </p:blipFill>
                    <p:spPr>
                      <a:xfrm>
                        <a:off x="4438650" y="2495550"/>
                        <a:ext cx="4171950" cy="2266950"/>
                      </a:xfrm>
                      <a:prstGeom prst="rect">
                        <a:avLst/>
                      </a:prstGeom>
                      <a:noFill/>
                      <a:ln w="38100">
                        <a:noFill/>
                        <a:miter/>
                      </a:ln>
                    </p:spPr>
                  </p:pic>
                </p:oleObj>
              </mc:Fallback>
            </mc:AlternateContent>
          </a:graphicData>
        </a:graphic>
      </p:graphicFrame>
      <p:graphicFrame>
        <p:nvGraphicFramePr>
          <p:cNvPr id="38917" name="Object 16"/>
          <p:cNvGraphicFramePr>
            <a:graphicFrameLocks noChangeAspect="1"/>
          </p:cNvGraphicFramePr>
          <p:nvPr/>
        </p:nvGraphicFramePr>
        <p:xfrm>
          <a:off x="5054600" y="2735263"/>
          <a:ext cx="1054100" cy="468312"/>
        </p:xfrm>
        <a:graphic>
          <a:graphicData uri="http://schemas.openxmlformats.org/presentationml/2006/ole">
            <mc:AlternateContent xmlns:mc="http://schemas.openxmlformats.org/markup-compatibility/2006">
              <mc:Choice xmlns:v="urn:schemas-microsoft-com:vml" Requires="v">
                <p:oleObj spid="_x0000_s3090" name="" r:id="rId5" imgW="368300" imgH="165100" progId="Equation.3">
                  <p:embed/>
                </p:oleObj>
              </mc:Choice>
              <mc:Fallback>
                <p:oleObj name="" r:id="rId5" imgW="368300" imgH="165100" progId="Equation.3">
                  <p:embed/>
                  <p:pic>
                    <p:nvPicPr>
                      <p:cNvPr id="0" name="图片 3089"/>
                      <p:cNvPicPr/>
                      <p:nvPr/>
                    </p:nvPicPr>
                    <p:blipFill>
                      <a:blip r:embed="rId6"/>
                      <a:stretch>
                        <a:fillRect/>
                      </a:stretch>
                    </p:blipFill>
                    <p:spPr>
                      <a:xfrm>
                        <a:off x="5054600" y="2735263"/>
                        <a:ext cx="1054100" cy="468312"/>
                      </a:xfrm>
                      <a:prstGeom prst="rect">
                        <a:avLst/>
                      </a:prstGeom>
                      <a:noFill/>
                      <a:ln w="38100">
                        <a:noFill/>
                        <a:miter/>
                      </a:ln>
                    </p:spPr>
                  </p:pic>
                </p:oleObj>
              </mc:Fallback>
            </mc:AlternateContent>
          </a:graphicData>
        </a:graphic>
      </p:graphicFrame>
      <p:graphicFrame>
        <p:nvGraphicFramePr>
          <p:cNvPr id="38918" name="Object 17"/>
          <p:cNvGraphicFramePr>
            <a:graphicFrameLocks noChangeAspect="1"/>
          </p:cNvGraphicFramePr>
          <p:nvPr/>
        </p:nvGraphicFramePr>
        <p:xfrm>
          <a:off x="5048250" y="3644900"/>
          <a:ext cx="1154113" cy="533400"/>
        </p:xfrm>
        <a:graphic>
          <a:graphicData uri="http://schemas.openxmlformats.org/presentationml/2006/ole">
            <mc:AlternateContent xmlns:mc="http://schemas.openxmlformats.org/markup-compatibility/2006">
              <mc:Choice xmlns:v="urn:schemas-microsoft-com:vml" Requires="v">
                <p:oleObj spid="_x0000_s3080" name="" r:id="rId7" imgW="380365" imgH="177800" progId="Equation.3">
                  <p:embed/>
                </p:oleObj>
              </mc:Choice>
              <mc:Fallback>
                <p:oleObj name="" r:id="rId7" imgW="380365" imgH="177800" progId="Equation.3">
                  <p:embed/>
                  <p:pic>
                    <p:nvPicPr>
                      <p:cNvPr id="0" name="图片 3079"/>
                      <p:cNvPicPr/>
                      <p:nvPr/>
                    </p:nvPicPr>
                    <p:blipFill>
                      <a:blip r:embed="rId8"/>
                      <a:stretch>
                        <a:fillRect/>
                      </a:stretch>
                    </p:blipFill>
                    <p:spPr>
                      <a:xfrm>
                        <a:off x="5048250" y="3644900"/>
                        <a:ext cx="1154113" cy="533400"/>
                      </a:xfrm>
                      <a:prstGeom prst="rect">
                        <a:avLst/>
                      </a:prstGeom>
                      <a:noFill/>
                      <a:ln w="38100">
                        <a:noFill/>
                        <a:miter/>
                      </a:ln>
                    </p:spPr>
                  </p:pic>
                </p:oleObj>
              </mc:Fallback>
            </mc:AlternateContent>
          </a:graphicData>
        </a:graphic>
      </p:graphicFrame>
      <p:graphicFrame>
        <p:nvGraphicFramePr>
          <p:cNvPr id="38919" name="Object 18"/>
          <p:cNvGraphicFramePr>
            <a:graphicFrameLocks noChangeAspect="1"/>
          </p:cNvGraphicFramePr>
          <p:nvPr/>
        </p:nvGraphicFramePr>
        <p:xfrm>
          <a:off x="6923088" y="2708275"/>
          <a:ext cx="1355725" cy="525463"/>
        </p:xfrm>
        <a:graphic>
          <a:graphicData uri="http://schemas.openxmlformats.org/presentationml/2006/ole">
            <mc:AlternateContent xmlns:mc="http://schemas.openxmlformats.org/markup-compatibility/2006">
              <mc:Choice xmlns:v="urn:schemas-microsoft-com:vml" Requires="v">
                <p:oleObj spid="_x0000_s3091" name="" r:id="rId9" imgW="520700" imgH="203200" progId="Equation.3">
                  <p:embed/>
                </p:oleObj>
              </mc:Choice>
              <mc:Fallback>
                <p:oleObj name="" r:id="rId9" imgW="520700" imgH="203200" progId="Equation.3">
                  <p:embed/>
                  <p:pic>
                    <p:nvPicPr>
                      <p:cNvPr id="0" name="图片 3090"/>
                      <p:cNvPicPr/>
                      <p:nvPr/>
                    </p:nvPicPr>
                    <p:blipFill>
                      <a:blip r:embed="rId10"/>
                      <a:stretch>
                        <a:fillRect/>
                      </a:stretch>
                    </p:blipFill>
                    <p:spPr>
                      <a:xfrm>
                        <a:off x="6923088" y="2708275"/>
                        <a:ext cx="1355725" cy="525463"/>
                      </a:xfrm>
                      <a:prstGeom prst="rect">
                        <a:avLst/>
                      </a:prstGeom>
                      <a:noFill/>
                      <a:ln w="38100">
                        <a:noFill/>
                        <a:miter/>
                      </a:ln>
                    </p:spPr>
                  </p:pic>
                </p:oleObj>
              </mc:Fallback>
            </mc:AlternateContent>
          </a:graphicData>
        </a:graphic>
      </p:graphicFrame>
      <p:sp>
        <p:nvSpPr>
          <p:cNvPr id="38920" name="Text Box 19"/>
          <p:cNvSpPr txBox="1"/>
          <p:nvPr/>
        </p:nvSpPr>
        <p:spPr>
          <a:xfrm>
            <a:off x="5619750" y="1752600"/>
            <a:ext cx="18859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solidFill>
                  <a:schemeClr val="bg2"/>
                </a:solidFill>
                <a:latin typeface="Times New Roman" panose="02020603050405020304" pitchFamily="18" charset="0"/>
                <a:ea typeface="楷体_GB2312" pitchFamily="49" charset="-122"/>
              </a:rPr>
              <a:t>功能表</a:t>
            </a:r>
            <a:endParaRPr lang="zh-CN" altLang="en-US" b="1" dirty="0">
              <a:latin typeface="Times New Roman" panose="02020603050405020304" pitchFamily="18" charset="0"/>
              <a:ea typeface="楷体_GB2312" pitchFamily="49" charset="-122"/>
            </a:endParaRPr>
          </a:p>
        </p:txBody>
      </p:sp>
      <p:grpSp>
        <p:nvGrpSpPr>
          <p:cNvPr id="281620" name="Group 20"/>
          <p:cNvGrpSpPr/>
          <p:nvPr/>
        </p:nvGrpSpPr>
        <p:grpSpPr>
          <a:xfrm>
            <a:off x="2590800" y="4305300"/>
            <a:ext cx="4095750" cy="1543050"/>
            <a:chOff x="1632" y="2712"/>
            <a:chExt cx="2580" cy="972"/>
          </a:xfrm>
        </p:grpSpPr>
        <p:sp>
          <p:nvSpPr>
            <p:cNvPr id="38923" name="Line 21"/>
            <p:cNvSpPr/>
            <p:nvPr/>
          </p:nvSpPr>
          <p:spPr>
            <a:xfrm>
              <a:off x="1632" y="2712"/>
              <a:ext cx="600" cy="600"/>
            </a:xfrm>
            <a:prstGeom prst="line">
              <a:avLst/>
            </a:prstGeom>
            <a:ln w="38100" cap="flat" cmpd="sng">
              <a:solidFill>
                <a:srgbClr val="FF0000"/>
              </a:solidFill>
              <a:prstDash val="solid"/>
              <a:headEnd type="triangle" w="med" len="med"/>
              <a:tailEnd type="none" w="sm" len="lg"/>
            </a:ln>
          </p:spPr>
        </p:sp>
        <p:sp>
          <p:nvSpPr>
            <p:cNvPr id="38924" name="Oval 22"/>
            <p:cNvSpPr/>
            <p:nvPr/>
          </p:nvSpPr>
          <p:spPr>
            <a:xfrm>
              <a:off x="2244" y="2928"/>
              <a:ext cx="1968" cy="756"/>
            </a:xfrm>
            <a:prstGeom prst="ellipse">
              <a:avLst/>
            </a:prstGeom>
            <a:noFill/>
            <a:ln w="38100" cap="flat" cmpd="sng">
              <a:solidFill>
                <a:srgbClr val="FF0000"/>
              </a:solidFill>
              <a:prstDash val="solid"/>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sz="2800" b="1" dirty="0">
                  <a:latin typeface="Times New Roman" panose="02020603050405020304" pitchFamily="18" charset="0"/>
                  <a:ea typeface="楷体_GB2312" pitchFamily="49" charset="-122"/>
                </a:rPr>
                <a:t>高电平起作用</a:t>
              </a:r>
              <a:endParaRPr lang="zh-CN" altLang="en-US" sz="2800" b="1" dirty="0">
                <a:latin typeface="Times New Roman" panose="02020603050405020304" pitchFamily="18" charset="0"/>
                <a:ea typeface="楷体_GB2312" pitchFamily="49" charset="-122"/>
              </a:endParaRPr>
            </a:p>
          </p:txBody>
        </p:sp>
      </p:grpSp>
      <p:sp useBgFill="1">
        <p:nvSpPr>
          <p:cNvPr id="38922" name="AutoShape 24"/>
          <p:cNvSpPr/>
          <p:nvPr/>
        </p:nvSpPr>
        <p:spPr>
          <a:xfrm rot="10800000">
            <a:off x="2184400" y="3719513"/>
            <a:ext cx="379413" cy="249237"/>
          </a:xfrm>
          <a:prstGeom prst="triangle">
            <a:avLst>
              <a:gd name="adj" fmla="val 50000"/>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500" fill="hold"/>
                                        <p:tgtEl>
                                          <p:spTgt spid="281620"/>
                                        </p:tgtEl>
                                        <p:attrNameLst>
                                          <p:attrName>ppt_x</p:attrName>
                                        </p:attrNameLst>
                                      </p:cBhvr>
                                      <p:tavLst>
                                        <p:tav tm="0">
                                          <p:val>
                                            <p:strVal val="#ppt_x"/>
                                          </p:val>
                                        </p:tav>
                                        <p:tav tm="100000">
                                          <p:val>
                                            <p:strVal val="#ppt_x"/>
                                          </p:val>
                                        </p:tav>
                                      </p:tavLst>
                                    </p:anim>
                                    <p:anim calcmode="lin" valueType="num">
                                      <p:cBhvr additive="base">
                                        <p:cTn id="8" dur="5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文本框 142337"/>
          <p:cNvSpPr txBox="1"/>
          <p:nvPr/>
        </p:nvSpPr>
        <p:spPr>
          <a:xfrm>
            <a:off x="2209800" y="4419600"/>
            <a:ext cx="6324600" cy="604838"/>
          </a:xfrm>
          <a:prstGeom prst="rect">
            <a:avLst/>
          </a:prstGeom>
          <a:noFill/>
          <a:ln w="9525">
            <a:noFill/>
          </a:ln>
        </p:spPr>
        <p:txBody>
          <a:bodyPr anchor="ctr">
            <a:spAutoFit/>
          </a:bodyPr>
          <a:lstStyle/>
          <a:p>
            <a:pPr algn="l" eaLnBrk="0" fontAlgn="b" hangingPunct="0">
              <a:lnSpc>
                <a:spcPct val="120000"/>
              </a:lnSpc>
            </a:pPr>
            <a:r>
              <a:rPr lang="zh-CN" altLang="en-US" sz="2800" b="1" dirty="0">
                <a:solidFill>
                  <a:srgbClr val="FF3300"/>
                </a:solidFill>
                <a:latin typeface="楷体_GB2312" pitchFamily="49" charset="-122"/>
                <a:ea typeface="楷体_GB2312" pitchFamily="49" charset="-122"/>
              </a:rPr>
              <a:t>自由电子  带负电荷  电子流</a:t>
            </a:r>
            <a:endParaRPr lang="zh-CN" altLang="en-US" sz="2800" b="1" dirty="0">
              <a:solidFill>
                <a:srgbClr val="FF3300"/>
              </a:solidFill>
              <a:latin typeface="楷体_GB2312" pitchFamily="49" charset="-122"/>
              <a:ea typeface="楷体_GB2312" pitchFamily="49" charset="-122"/>
            </a:endParaRPr>
          </a:p>
        </p:txBody>
      </p:sp>
      <p:grpSp>
        <p:nvGrpSpPr>
          <p:cNvPr id="142340" name="组合 142339"/>
          <p:cNvGrpSpPr/>
          <p:nvPr/>
        </p:nvGrpSpPr>
        <p:grpSpPr>
          <a:xfrm>
            <a:off x="3124200" y="533400"/>
            <a:ext cx="4932363" cy="4167188"/>
            <a:chOff x="479" y="407"/>
            <a:chExt cx="3107" cy="2625"/>
          </a:xfrm>
        </p:grpSpPr>
        <p:sp>
          <p:nvSpPr>
            <p:cNvPr id="142341" name="任意多边形 142340"/>
            <p:cNvSpPr/>
            <p:nvPr/>
          </p:nvSpPr>
          <p:spPr>
            <a:xfrm>
              <a:off x="2445" y="1142"/>
              <a:ext cx="727" cy="388"/>
            </a:xfrm>
            <a:custGeom>
              <a:avLst/>
              <a:gdLst>
                <a:gd name="txL" fmla="*/ 0 w 21600"/>
                <a:gd name="txT" fmla="*/ 0 h 12313"/>
                <a:gd name="txR" fmla="*/ 21600 w 21600"/>
                <a:gd name="txB" fmla="*/ 12313 h 12313"/>
              </a:gdLst>
              <a:ahLst/>
              <a:cxnLst>
                <a:cxn ang="180">
                  <a:pos x="707" y="12312"/>
                </a:cxn>
                <a:cxn ang="270">
                  <a:pos x="1108" y="0"/>
                </a:cxn>
                <a:cxn ang="0">
                  <a:pos x="21600" y="6830"/>
                </a:cxn>
              </a:cxnLst>
              <a:rect l="txL" t="txT" r="txR" b="txB"/>
              <a:pathLst>
                <a:path w="21600" h="12313" fill="none">
                  <a:moveTo>
                    <a:pt x="707" y="12312"/>
                  </a:moveTo>
                  <a:arcTo wR="21600" hR="21600" stAng="-11682127" swAng="1988123"/>
                </a:path>
                <a:path w="21600" h="12313" stroke="0">
                  <a:moveTo>
                    <a:pt x="707" y="12312"/>
                  </a:moveTo>
                  <a:arcTo wR="21600" hR="21600" stAng="-11682127" swAng="1988123"/>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2" name="任意多边形 142341"/>
            <p:cNvSpPr/>
            <p:nvPr/>
          </p:nvSpPr>
          <p:spPr>
            <a:xfrm>
              <a:off x="1985" y="1125"/>
              <a:ext cx="727" cy="395"/>
            </a:xfrm>
            <a:custGeom>
              <a:avLst/>
              <a:gdLst>
                <a:gd name="txL" fmla="*/ 0 w 21600"/>
                <a:gd name="txT" fmla="*/ 0 h 12524"/>
                <a:gd name="txR" fmla="*/ 21600 w 21600"/>
                <a:gd name="txB" fmla="*/ 12524 h 12524"/>
              </a:gdLst>
              <a:ahLst/>
              <a:cxnLst>
                <a:cxn ang="270">
                  <a:pos x="20456" y="0"/>
                </a:cxn>
                <a:cxn ang="0">
                  <a:pos x="20864" y="12524"/>
                </a:cxn>
                <a:cxn ang="180">
                  <a:pos x="0" y="6935"/>
                </a:cxn>
              </a:cxnLst>
              <a:rect l="txL" t="txT" r="txR" b="txB"/>
              <a:pathLst>
                <a:path w="21600" h="12524" fill="none">
                  <a:moveTo>
                    <a:pt x="20456" y="0"/>
                  </a:moveTo>
                  <a:arcTo wR="21600" hR="21600" stAng="-1123662" swAng="2023433"/>
                </a:path>
                <a:path w="21600" h="12524" stroke="0">
                  <a:moveTo>
                    <a:pt x="20456" y="0"/>
                  </a:moveTo>
                  <a:arcTo wR="21600" hR="21600" stAng="-1123662" swAng="2023433"/>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3" name="任意多边形 142342"/>
            <p:cNvSpPr/>
            <p:nvPr/>
          </p:nvSpPr>
          <p:spPr>
            <a:xfrm>
              <a:off x="1266" y="1125"/>
              <a:ext cx="727" cy="395"/>
            </a:xfrm>
            <a:custGeom>
              <a:avLst/>
              <a:gdLst>
                <a:gd name="txL" fmla="*/ 0 w 21600"/>
                <a:gd name="txT" fmla="*/ 0 h 12532"/>
                <a:gd name="txR" fmla="*/ 21600 w 21600"/>
                <a:gd name="txB" fmla="*/ 12532 h 12532"/>
              </a:gdLst>
              <a:ahLst/>
              <a:cxnLst>
                <a:cxn ang="270">
                  <a:pos x="20456" y="0"/>
                </a:cxn>
                <a:cxn ang="0">
                  <a:pos x="20862" y="12532"/>
                </a:cxn>
                <a:cxn ang="180">
                  <a:pos x="0" y="6935"/>
                </a:cxn>
              </a:cxnLst>
              <a:rect l="txL" t="txT" r="txR" b="txB"/>
              <a:pathLst>
                <a:path w="21600" h="12532" fill="none">
                  <a:moveTo>
                    <a:pt x="20456" y="0"/>
                  </a:moveTo>
                  <a:arcTo wR="21600" hR="21600" stAng="-1123662" swAng="2024745"/>
                </a:path>
                <a:path w="21600" h="12532" stroke="0">
                  <a:moveTo>
                    <a:pt x="20456" y="0"/>
                  </a:moveTo>
                  <a:arcTo wR="21600" hR="21600" stAng="-1123662" swAng="2024745"/>
                  <a:lnTo>
                    <a:pt x="0" y="6935"/>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4" name="任意多边形 142343"/>
            <p:cNvSpPr/>
            <p:nvPr/>
          </p:nvSpPr>
          <p:spPr>
            <a:xfrm>
              <a:off x="1725" y="1141"/>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5" name="任意多边形 142344"/>
            <p:cNvSpPr/>
            <p:nvPr/>
          </p:nvSpPr>
          <p:spPr>
            <a:xfrm>
              <a:off x="493" y="1137"/>
              <a:ext cx="727" cy="396"/>
            </a:xfrm>
            <a:custGeom>
              <a:avLst/>
              <a:gdLst>
                <a:gd name="txL" fmla="*/ 0 w 21600"/>
                <a:gd name="txT" fmla="*/ 0 h 12561"/>
                <a:gd name="txR" fmla="*/ 21600 w 21600"/>
                <a:gd name="txB" fmla="*/ 12561 h 12561"/>
              </a:gdLst>
              <a:ahLst/>
              <a:cxnLst>
                <a:cxn ang="270">
                  <a:pos x="20446" y="0"/>
                </a:cxn>
                <a:cxn ang="0">
                  <a:pos x="20862" y="12561"/>
                </a:cxn>
                <a:cxn ang="180">
                  <a:pos x="0" y="6964"/>
                </a:cxn>
              </a:cxnLst>
              <a:rect l="txL" t="txT" r="txR" b="txB"/>
              <a:pathLst>
                <a:path w="21600" h="12561" fill="none">
                  <a:moveTo>
                    <a:pt x="20446" y="0"/>
                  </a:moveTo>
                  <a:arcTo wR="21600" hR="21600" stAng="-1128544" swAng="2029627"/>
                </a:path>
                <a:path w="21600" h="12561" stroke="0">
                  <a:moveTo>
                    <a:pt x="20446" y="0"/>
                  </a:moveTo>
                  <a:arcTo wR="21600" hR="21600" stAng="-1128544" swAng="2029627"/>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6" name="任意多边形 142345"/>
            <p:cNvSpPr/>
            <p:nvPr/>
          </p:nvSpPr>
          <p:spPr>
            <a:xfrm>
              <a:off x="952" y="1154"/>
              <a:ext cx="727" cy="388"/>
            </a:xfrm>
            <a:custGeom>
              <a:avLst/>
              <a:gdLst>
                <a:gd name="txL" fmla="*/ 0 w 21600"/>
                <a:gd name="txT" fmla="*/ 0 h 12293"/>
                <a:gd name="txR" fmla="*/ 21600 w 21600"/>
                <a:gd name="txB" fmla="*/ 12293 h 12293"/>
              </a:gdLst>
              <a:ahLst/>
              <a:cxnLst>
                <a:cxn ang="180">
                  <a:pos x="707" y="12292"/>
                </a:cxn>
                <a:cxn ang="270">
                  <a:pos x="1101" y="0"/>
                </a:cxn>
                <a:cxn ang="0">
                  <a:pos x="21600" y="6810"/>
                </a:cxn>
              </a:cxnLst>
              <a:rect l="txL" t="txT" r="txR" b="txB"/>
              <a:pathLst>
                <a:path w="21600" h="12293" fill="none">
                  <a:moveTo>
                    <a:pt x="707" y="12292"/>
                  </a:moveTo>
                  <a:arcTo wR="21600" hR="21600" stAng="-11682127" swAng="1984751"/>
                </a:path>
                <a:path w="21600" h="12293" stroke="0">
                  <a:moveTo>
                    <a:pt x="707" y="12292"/>
                  </a:moveTo>
                  <a:arcTo wR="21600" hR="21600" stAng="-11682127" swAng="1984751"/>
                  <a:lnTo>
                    <a:pt x="21600" y="681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7" name="任意多边形 142346"/>
            <p:cNvSpPr/>
            <p:nvPr/>
          </p:nvSpPr>
          <p:spPr>
            <a:xfrm>
              <a:off x="479" y="1874"/>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8" name="任意多边形 142347"/>
            <p:cNvSpPr/>
            <p:nvPr/>
          </p:nvSpPr>
          <p:spPr>
            <a:xfrm>
              <a:off x="939" y="1892"/>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49" name="任意多边形 142348"/>
            <p:cNvSpPr/>
            <p:nvPr/>
          </p:nvSpPr>
          <p:spPr>
            <a:xfrm>
              <a:off x="1266" y="1887"/>
              <a:ext cx="727" cy="395"/>
            </a:xfrm>
            <a:custGeom>
              <a:avLst/>
              <a:gdLst>
                <a:gd name="txL" fmla="*/ 0 w 21600"/>
                <a:gd name="txT" fmla="*/ 0 h 12530"/>
                <a:gd name="txR" fmla="*/ 21600 w 21600"/>
                <a:gd name="txB" fmla="*/ 12530 h 12530"/>
              </a:gdLst>
              <a:ahLst/>
              <a:cxnLst>
                <a:cxn ang="270">
                  <a:pos x="20446" y="0"/>
                </a:cxn>
                <a:cxn ang="0">
                  <a:pos x="20870" y="12530"/>
                </a:cxn>
                <a:cxn ang="180">
                  <a:pos x="0" y="6964"/>
                </a:cxn>
              </a:cxnLst>
              <a:rect l="txL" t="txT" r="txR" b="txB"/>
              <a:pathLst>
                <a:path w="21600" h="12530" fill="none">
                  <a:moveTo>
                    <a:pt x="20446" y="0"/>
                  </a:moveTo>
                  <a:arcTo wR="21600" hR="21600" stAng="-1128544" swAng="2024532"/>
                </a:path>
                <a:path w="21600" h="12530" stroke="0">
                  <a:moveTo>
                    <a:pt x="20446" y="0"/>
                  </a:moveTo>
                  <a:arcTo wR="21600" hR="21600" stAng="-1128544" swAng="2024532"/>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0" name="任意多边形 142349"/>
            <p:cNvSpPr/>
            <p:nvPr/>
          </p:nvSpPr>
          <p:spPr>
            <a:xfrm>
              <a:off x="1725" y="1903"/>
              <a:ext cx="727" cy="388"/>
            </a:xfrm>
            <a:custGeom>
              <a:avLst/>
              <a:gdLst>
                <a:gd name="txL" fmla="*/ 0 w 21600"/>
                <a:gd name="txT" fmla="*/ 0 h 12321"/>
                <a:gd name="txR" fmla="*/ 21600 w 21600"/>
                <a:gd name="txB" fmla="*/ 12321 h 12321"/>
              </a:gdLst>
              <a:ahLst/>
              <a:cxnLst>
                <a:cxn ang="180">
                  <a:pos x="707" y="12320"/>
                </a:cxn>
                <a:cxn ang="270">
                  <a:pos x="1111" y="0"/>
                </a:cxn>
                <a:cxn ang="0">
                  <a:pos x="21600" y="6838"/>
                </a:cxn>
              </a:cxnLst>
              <a:rect l="txL" t="txT" r="txR" b="txB"/>
              <a:pathLst>
                <a:path w="21600" h="12321" fill="none">
                  <a:moveTo>
                    <a:pt x="707" y="12320"/>
                  </a:moveTo>
                  <a:arcTo wR="21600" hR="21600" stAng="-11682127" swAng="1989482"/>
                </a:path>
                <a:path w="21600" h="12321" stroke="0">
                  <a:moveTo>
                    <a:pt x="707" y="12320"/>
                  </a:moveTo>
                  <a:arcTo wR="21600" hR="21600" stAng="-11682127" swAng="1989482"/>
                  <a:lnTo>
                    <a:pt x="21600" y="6838"/>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1" name="任意多边形 142350"/>
            <p:cNvSpPr/>
            <p:nvPr/>
          </p:nvSpPr>
          <p:spPr>
            <a:xfrm>
              <a:off x="1985" y="1899"/>
              <a:ext cx="727" cy="396"/>
            </a:xfrm>
            <a:custGeom>
              <a:avLst/>
              <a:gdLst>
                <a:gd name="txL" fmla="*/ 0 w 21600"/>
                <a:gd name="txT" fmla="*/ 0 h 12553"/>
                <a:gd name="txR" fmla="*/ 21600 w 21600"/>
                <a:gd name="txB" fmla="*/ 12553 h 12553"/>
              </a:gdLst>
              <a:ahLst/>
              <a:cxnLst>
                <a:cxn ang="270">
                  <a:pos x="20446" y="0"/>
                </a:cxn>
                <a:cxn ang="0">
                  <a:pos x="20864" y="12553"/>
                </a:cxn>
                <a:cxn ang="180">
                  <a:pos x="0" y="6964"/>
                </a:cxn>
              </a:cxnLst>
              <a:rect l="txL" t="txT" r="txR" b="txB"/>
              <a:pathLst>
                <a:path w="21600" h="12553" fill="none">
                  <a:moveTo>
                    <a:pt x="20446" y="0"/>
                  </a:moveTo>
                  <a:arcTo wR="21600" hR="21600" stAng="-1128544" swAng="2028315"/>
                </a:path>
                <a:path w="21600" h="12553" stroke="0">
                  <a:moveTo>
                    <a:pt x="20446" y="0"/>
                  </a:moveTo>
                  <a:arcTo wR="21600" hR="21600" stAng="-1128544" swAng="2028315"/>
                  <a:lnTo>
                    <a:pt x="0" y="6964"/>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2" name="任意多边形 142351"/>
            <p:cNvSpPr/>
            <p:nvPr/>
          </p:nvSpPr>
          <p:spPr>
            <a:xfrm>
              <a:off x="2445" y="1917"/>
              <a:ext cx="727" cy="387"/>
            </a:xfrm>
            <a:custGeom>
              <a:avLst/>
              <a:gdLst>
                <a:gd name="txL" fmla="*/ 0 w 21600"/>
                <a:gd name="txT" fmla="*/ 0 h 12283"/>
                <a:gd name="txR" fmla="*/ 21600 w 21600"/>
                <a:gd name="txB" fmla="*/ 12283 h 12283"/>
              </a:gdLst>
              <a:ahLst/>
              <a:cxnLst>
                <a:cxn ang="180">
                  <a:pos x="699" y="12282"/>
                </a:cxn>
                <a:cxn ang="270">
                  <a:pos x="1108" y="0"/>
                </a:cxn>
                <a:cxn ang="0">
                  <a:pos x="21600" y="6830"/>
                </a:cxn>
              </a:cxnLst>
              <a:rect l="txL" t="txT" r="txR" b="txB"/>
              <a:pathLst>
                <a:path w="21600" h="12283" fill="none">
                  <a:moveTo>
                    <a:pt x="699" y="12282"/>
                  </a:moveTo>
                  <a:arcTo wR="21600" hR="21600" stAng="-11677185" swAng="1983182"/>
                </a:path>
                <a:path w="21600" h="12283" stroke="0">
                  <a:moveTo>
                    <a:pt x="699" y="12282"/>
                  </a:moveTo>
                  <a:arcTo wR="21600" hR="21600" stAng="-11677185" swAng="1983182"/>
                  <a:lnTo>
                    <a:pt x="21600" y="683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3" name="任意多边形 142352"/>
            <p:cNvSpPr/>
            <p:nvPr/>
          </p:nvSpPr>
          <p:spPr>
            <a:xfrm>
              <a:off x="1245" y="407"/>
              <a:ext cx="421" cy="681"/>
            </a:xfrm>
            <a:custGeom>
              <a:avLst/>
              <a:gdLst>
                <a:gd name="txL" fmla="*/ 0 w 12515"/>
                <a:gd name="txT" fmla="*/ 0 h 21600"/>
                <a:gd name="txR" fmla="*/ 12515 w 12515"/>
                <a:gd name="txB" fmla="*/ 21600 h 21600"/>
              </a:gdLst>
              <a:ahLst/>
              <a:cxnLst>
                <a:cxn ang="90">
                  <a:pos x="12514" y="20874"/>
                </a:cxn>
                <a:cxn ang="180">
                  <a:pos x="0" y="20446"/>
                </a:cxn>
                <a:cxn ang="270">
                  <a:pos x="6964" y="0"/>
                </a:cxn>
              </a:cxnLst>
              <a:rect l="txL" t="txT" r="txR" b="txB"/>
              <a:pathLst>
                <a:path w="12515" h="21600" fill="none">
                  <a:moveTo>
                    <a:pt x="12514" y="20874"/>
                  </a:moveTo>
                  <a:arcTo wR="21600" hR="21600" stAng="-17093363" swAng="2021907"/>
                </a:path>
                <a:path w="12515" h="21600" stroke="0">
                  <a:moveTo>
                    <a:pt x="12514" y="20874"/>
                  </a:moveTo>
                  <a:arcTo wR="21600" hR="21600" stAng="-17093363" swAng="2021907"/>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4" name="任意多边形 142353"/>
            <p:cNvSpPr/>
            <p:nvPr/>
          </p:nvSpPr>
          <p:spPr>
            <a:xfrm>
              <a:off x="1236" y="838"/>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5" name="任意多边形 142354"/>
            <p:cNvSpPr/>
            <p:nvPr/>
          </p:nvSpPr>
          <p:spPr>
            <a:xfrm>
              <a:off x="2007" y="827"/>
              <a:ext cx="377" cy="681"/>
            </a:xfrm>
            <a:custGeom>
              <a:avLst/>
              <a:gdLst>
                <a:gd name="txL" fmla="*/ 0 w 11209"/>
                <a:gd name="txT" fmla="*/ 0 h 21600"/>
                <a:gd name="txR" fmla="*/ 11209 w 11209"/>
                <a:gd name="txB" fmla="*/ 21600 h 21600"/>
              </a:gdLst>
              <a:ahLst/>
              <a:cxnLst>
                <a:cxn ang="180">
                  <a:pos x="0" y="782"/>
                </a:cxn>
                <a:cxn ang="270">
                  <a:pos x="11208" y="697"/>
                </a:cxn>
                <a:cxn ang="90">
                  <a:pos x="5763" y="21600"/>
                </a:cxn>
              </a:cxnLst>
              <a:rect l="txL" t="txT" r="txR" b="txB"/>
              <a:pathLst>
                <a:path w="11209" h="21600" fill="none">
                  <a:moveTo>
                    <a:pt x="0" y="782"/>
                  </a:moveTo>
                  <a:arcTo wR="21600" hR="21600" stAng="-6328414" swAng="1804441"/>
                </a:path>
                <a:path w="11209" h="21600" stroke="0">
                  <a:moveTo>
                    <a:pt x="0" y="782"/>
                  </a:moveTo>
                  <a:arcTo wR="21600" hR="21600" stAng="-6328414" swAng="1804441"/>
                  <a:lnTo>
                    <a:pt x="5763"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6" name="任意多边形 142355"/>
            <p:cNvSpPr/>
            <p:nvPr/>
          </p:nvSpPr>
          <p:spPr>
            <a:xfrm>
              <a:off x="2016" y="432"/>
              <a:ext cx="391" cy="681"/>
            </a:xfrm>
            <a:custGeom>
              <a:avLst/>
              <a:gdLst>
                <a:gd name="txL" fmla="*/ 0 w 11638"/>
                <a:gd name="txT" fmla="*/ 0 h 21600"/>
                <a:gd name="txR" fmla="*/ 11638 w 11638"/>
                <a:gd name="txB" fmla="*/ 21600 h 21600"/>
              </a:gdLst>
              <a:ahLst/>
              <a:cxnLst>
                <a:cxn ang="90">
                  <a:pos x="11637" y="20866"/>
                </a:cxn>
                <a:cxn ang="180">
                  <a:pos x="0" y="20733"/>
                </a:cxn>
                <a:cxn ang="270">
                  <a:pos x="6058" y="0"/>
                </a:cxn>
              </a:cxnLst>
              <a:rect l="txL" t="txT" r="txR" b="txB"/>
              <a:pathLst>
                <a:path w="11638" h="21600" fill="none">
                  <a:moveTo>
                    <a:pt x="11637" y="20866"/>
                  </a:moveTo>
                  <a:arcTo wR="21600" hR="21600" stAng="-17098151" swAng="1875425"/>
                </a:path>
                <a:path w="11638" h="21600" stroke="0">
                  <a:moveTo>
                    <a:pt x="11637" y="20866"/>
                  </a:moveTo>
                  <a:arcTo wR="21600" hR="21600" stAng="-17098151" swAng="1875425"/>
                  <a:lnTo>
                    <a:pt x="6058"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7" name="任意多边形 142356"/>
            <p:cNvSpPr/>
            <p:nvPr/>
          </p:nvSpPr>
          <p:spPr>
            <a:xfrm>
              <a:off x="1999" y="1577"/>
              <a:ext cx="398" cy="681"/>
            </a:xfrm>
            <a:custGeom>
              <a:avLst/>
              <a:gdLst>
                <a:gd name="txL" fmla="*/ 0 w 11828"/>
                <a:gd name="txT" fmla="*/ 0 h 21600"/>
                <a:gd name="txR" fmla="*/ 11828 w 11828"/>
                <a:gd name="txB" fmla="*/ 21600 h 21600"/>
              </a:gdLst>
              <a:ahLst/>
              <a:cxnLst>
                <a:cxn ang="180">
                  <a:pos x="0" y="956"/>
                </a:cxn>
                <a:cxn ang="270">
                  <a:pos x="11827" y="704"/>
                </a:cxn>
                <a:cxn ang="90">
                  <a:pos x="6357" y="21600"/>
                </a:cxn>
              </a:cxnLst>
              <a:rect l="txL" t="txT" r="txR" b="txB"/>
              <a:pathLst>
                <a:path w="11828" h="21600" fill="none">
                  <a:moveTo>
                    <a:pt x="0" y="956"/>
                  </a:moveTo>
                  <a:arcTo wR="21600" hR="21600" stAng="-6426924" swAng="1907083"/>
                </a:path>
                <a:path w="11828" h="21600" stroke="0">
                  <a:moveTo>
                    <a:pt x="0" y="956"/>
                  </a:moveTo>
                  <a:arcTo wR="21600" hR="21600" stAng="-6426924" swAng="1907083"/>
                  <a:lnTo>
                    <a:pt x="6357"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8" name="任意多边形 142357"/>
            <p:cNvSpPr/>
            <p:nvPr/>
          </p:nvSpPr>
          <p:spPr>
            <a:xfrm>
              <a:off x="2041" y="1145"/>
              <a:ext cx="372" cy="681"/>
            </a:xfrm>
            <a:custGeom>
              <a:avLst/>
              <a:gdLst>
                <a:gd name="txL" fmla="*/ 0 w 11064"/>
                <a:gd name="txT" fmla="*/ 0 h 21600"/>
                <a:gd name="txR" fmla="*/ 11064 w 11064"/>
                <a:gd name="txB" fmla="*/ 21600 h 21600"/>
              </a:gdLst>
              <a:ahLst/>
              <a:cxnLst>
                <a:cxn ang="90">
                  <a:pos x="11064" y="20865"/>
                </a:cxn>
                <a:cxn ang="180">
                  <a:pos x="0" y="20893"/>
                </a:cxn>
                <a:cxn ang="270">
                  <a:pos x="5480" y="0"/>
                </a:cxn>
              </a:cxnLst>
              <a:rect l="txL" t="txT" r="txR" b="txB"/>
              <a:pathLst>
                <a:path w="11064" h="21600" fill="none">
                  <a:moveTo>
                    <a:pt x="11064" y="20865"/>
                  </a:moveTo>
                  <a:arcTo wR="21600" hR="21600" stAng="-17098961" swAng="1780780"/>
                </a:path>
                <a:path w="11064" h="21600" stroke="0">
                  <a:moveTo>
                    <a:pt x="11064" y="20865"/>
                  </a:moveTo>
                  <a:arcTo wR="21600" hR="21600" stAng="-17098961" swAng="1780780"/>
                  <a:lnTo>
                    <a:pt x="5480"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59" name="任意多边形 142358"/>
            <p:cNvSpPr/>
            <p:nvPr/>
          </p:nvSpPr>
          <p:spPr>
            <a:xfrm>
              <a:off x="1262" y="1601"/>
              <a:ext cx="414" cy="681"/>
            </a:xfrm>
            <a:custGeom>
              <a:avLst/>
              <a:gdLst>
                <a:gd name="txL" fmla="*/ 0 w 12316"/>
                <a:gd name="txT" fmla="*/ 0 h 21600"/>
                <a:gd name="txR" fmla="*/ 12316 w 12316"/>
                <a:gd name="txB" fmla="*/ 21600 h 21600"/>
              </a:gdLst>
              <a:ahLst/>
              <a:cxnLst>
                <a:cxn ang="180">
                  <a:pos x="0" y="1113"/>
                </a:cxn>
                <a:cxn ang="270">
                  <a:pos x="12315" y="704"/>
                </a:cxn>
                <a:cxn ang="90">
                  <a:pos x="6845" y="21600"/>
                </a:cxn>
              </a:cxnLst>
              <a:rect l="txL" t="txT" r="txR" b="txB"/>
              <a:pathLst>
                <a:path w="12316" h="21600" fill="none">
                  <a:moveTo>
                    <a:pt x="0" y="1113"/>
                  </a:moveTo>
                  <a:arcTo wR="21600" hR="21600" stAng="-6508513" swAng="1988671"/>
                </a:path>
                <a:path w="12316" h="21600" stroke="0">
                  <a:moveTo>
                    <a:pt x="0" y="1113"/>
                  </a:moveTo>
                  <a:arcTo wR="21600" hR="21600" stAng="-6508513" swAng="1988671"/>
                  <a:lnTo>
                    <a:pt x="6845"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0" name="任意多边形 142359"/>
            <p:cNvSpPr/>
            <p:nvPr/>
          </p:nvSpPr>
          <p:spPr>
            <a:xfrm>
              <a:off x="1272" y="1170"/>
              <a:ext cx="421" cy="681"/>
            </a:xfrm>
            <a:custGeom>
              <a:avLst/>
              <a:gdLst>
                <a:gd name="txL" fmla="*/ 0 w 12524"/>
                <a:gd name="txT" fmla="*/ 0 h 21600"/>
                <a:gd name="txR" fmla="*/ 12524 w 12524"/>
                <a:gd name="txB" fmla="*/ 21600 h 21600"/>
              </a:gdLst>
              <a:ahLst/>
              <a:cxnLst>
                <a:cxn ang="90">
                  <a:pos x="12524" y="20873"/>
                </a:cxn>
                <a:cxn ang="180">
                  <a:pos x="0" y="20444"/>
                </a:cxn>
                <a:cxn ang="270">
                  <a:pos x="6969" y="0"/>
                </a:cxn>
              </a:cxnLst>
              <a:rect l="txL" t="txT" r="txR" b="txB"/>
              <a:pathLst>
                <a:path w="12524" h="21600" fill="none">
                  <a:moveTo>
                    <a:pt x="12524" y="20873"/>
                  </a:moveTo>
                  <a:arcTo wR="21600" hR="21600" stAng="-17094173" swAng="2023573"/>
                </a:path>
                <a:path w="12524" h="21600" stroke="0">
                  <a:moveTo>
                    <a:pt x="12524" y="20873"/>
                  </a:moveTo>
                  <a:arcTo wR="21600" hR="21600" stAng="-17094173" swAng="2023573"/>
                  <a:lnTo>
                    <a:pt x="6969"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1" name="任意多边形 142360"/>
            <p:cNvSpPr/>
            <p:nvPr/>
          </p:nvSpPr>
          <p:spPr>
            <a:xfrm>
              <a:off x="2031" y="1919"/>
              <a:ext cx="395" cy="681"/>
            </a:xfrm>
            <a:custGeom>
              <a:avLst/>
              <a:gdLst>
                <a:gd name="txL" fmla="*/ 0 w 11753"/>
                <a:gd name="txT" fmla="*/ 0 h 21600"/>
                <a:gd name="txR" fmla="*/ 11753 w 11753"/>
                <a:gd name="txB" fmla="*/ 21600 h 21600"/>
              </a:gdLst>
              <a:ahLst/>
              <a:cxnLst>
                <a:cxn ang="90">
                  <a:pos x="11752" y="20874"/>
                </a:cxn>
                <a:cxn ang="180">
                  <a:pos x="0" y="20690"/>
                </a:cxn>
                <a:cxn ang="270">
                  <a:pos x="6202" y="0"/>
                </a:cxn>
              </a:cxnLst>
              <a:rect l="txL" t="txT" r="txR" b="txB"/>
              <a:pathLst>
                <a:path w="11753" h="21600" fill="none">
                  <a:moveTo>
                    <a:pt x="11752" y="20874"/>
                  </a:moveTo>
                  <a:arcTo wR="21600" hR="21600" stAng="-17093363" swAng="1894555"/>
                </a:path>
                <a:path w="11753" h="21600" stroke="0">
                  <a:moveTo>
                    <a:pt x="11752" y="20874"/>
                  </a:moveTo>
                  <a:arcTo wR="21600" hR="21600" stAng="-17093363" swAng="1894555"/>
                  <a:lnTo>
                    <a:pt x="6202"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2" name="任意多边形 142361"/>
            <p:cNvSpPr/>
            <p:nvPr/>
          </p:nvSpPr>
          <p:spPr>
            <a:xfrm>
              <a:off x="2028" y="2351"/>
              <a:ext cx="383" cy="681"/>
            </a:xfrm>
            <a:custGeom>
              <a:avLst/>
              <a:gdLst>
                <a:gd name="txL" fmla="*/ 0 w 11392"/>
                <a:gd name="txT" fmla="*/ 0 h 21600"/>
                <a:gd name="txR" fmla="*/ 11392 w 11392"/>
                <a:gd name="txB" fmla="*/ 21600 h 21600"/>
              </a:gdLst>
              <a:ahLst/>
              <a:cxnLst>
                <a:cxn ang="180">
                  <a:pos x="0" y="824"/>
                </a:cxn>
                <a:cxn ang="270">
                  <a:pos x="11392" y="707"/>
                </a:cxn>
                <a:cxn ang="90">
                  <a:pos x="5910" y="21600"/>
                </a:cxn>
              </a:cxnLst>
              <a:rect l="txL" t="txT" r="txR" b="txB"/>
              <a:pathLst>
                <a:path w="11392" h="21600" fill="none">
                  <a:moveTo>
                    <a:pt x="0" y="824"/>
                  </a:moveTo>
                  <a:arcTo wR="21600" hR="21600" stAng="-6352745" swAng="1834872"/>
                </a:path>
                <a:path w="11392" h="21600" stroke="0">
                  <a:moveTo>
                    <a:pt x="0" y="824"/>
                  </a:moveTo>
                  <a:arcTo wR="21600" hR="21600" stAng="-6352745" swAng="1834872"/>
                  <a:lnTo>
                    <a:pt x="591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3" name="任意多边形 142362"/>
            <p:cNvSpPr/>
            <p:nvPr/>
          </p:nvSpPr>
          <p:spPr>
            <a:xfrm>
              <a:off x="1258" y="1919"/>
              <a:ext cx="422" cy="681"/>
            </a:xfrm>
            <a:custGeom>
              <a:avLst/>
              <a:gdLst>
                <a:gd name="txL" fmla="*/ 0 w 12544"/>
                <a:gd name="txT" fmla="*/ 0 h 21600"/>
                <a:gd name="txR" fmla="*/ 12544 w 12544"/>
                <a:gd name="txB" fmla="*/ 21600 h 21600"/>
              </a:gdLst>
              <a:ahLst/>
              <a:cxnLst>
                <a:cxn ang="90">
                  <a:pos x="12543" y="20866"/>
                </a:cxn>
                <a:cxn ang="180">
                  <a:pos x="0" y="20446"/>
                </a:cxn>
                <a:cxn ang="270">
                  <a:pos x="6964" y="0"/>
                </a:cxn>
              </a:cxnLst>
              <a:rect l="txL" t="txT" r="txR" b="txB"/>
              <a:pathLst>
                <a:path w="12544" h="21600" fill="none">
                  <a:moveTo>
                    <a:pt x="12543" y="20866"/>
                  </a:moveTo>
                  <a:arcTo wR="21600" hR="21600" stAng="-17098151" swAng="2026695"/>
                </a:path>
                <a:path w="12544" h="21600" stroke="0">
                  <a:moveTo>
                    <a:pt x="12543" y="20866"/>
                  </a:moveTo>
                  <a:arcTo wR="21600" hR="21600" stAng="-17098151" swAng="2026695"/>
                  <a:lnTo>
                    <a:pt x="6964" y="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4" name="任意多边形 142363"/>
            <p:cNvSpPr/>
            <p:nvPr/>
          </p:nvSpPr>
          <p:spPr>
            <a:xfrm>
              <a:off x="1249" y="2350"/>
              <a:ext cx="414" cy="681"/>
            </a:xfrm>
            <a:custGeom>
              <a:avLst/>
              <a:gdLst>
                <a:gd name="txL" fmla="*/ 0 w 12304"/>
                <a:gd name="txT" fmla="*/ 0 h 21600"/>
                <a:gd name="txR" fmla="*/ 12304 w 12304"/>
                <a:gd name="txB" fmla="*/ 21600 h 21600"/>
              </a:gdLst>
              <a:ahLst/>
              <a:cxnLst>
                <a:cxn ang="180">
                  <a:pos x="0" y="1114"/>
                </a:cxn>
                <a:cxn ang="270">
                  <a:pos x="12303" y="699"/>
                </a:cxn>
                <a:cxn ang="90">
                  <a:pos x="6850" y="21600"/>
                </a:cxn>
              </a:cxnLst>
              <a:rect l="txL" t="txT" r="txR" b="txB"/>
              <a:pathLst>
                <a:path w="12304" h="21600" fill="none">
                  <a:moveTo>
                    <a:pt x="0" y="1114"/>
                  </a:moveTo>
                  <a:arcTo wR="21600" hR="21600" stAng="-6509318" swAng="1986657"/>
                </a:path>
                <a:path w="12304" h="21600" stroke="0">
                  <a:moveTo>
                    <a:pt x="0" y="1114"/>
                  </a:moveTo>
                  <a:arcTo wR="21600" hR="21600" stAng="-6509318" swAng="1986657"/>
                  <a:lnTo>
                    <a:pt x="6850" y="21600"/>
                  </a:lnTo>
                  <a:close/>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142365" name="矩形 142364"/>
            <p:cNvSpPr/>
            <p:nvPr/>
          </p:nvSpPr>
          <p:spPr>
            <a:xfrm>
              <a:off x="1791" y="1613"/>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6" name="矩形 142365"/>
            <p:cNvSpPr/>
            <p:nvPr/>
          </p:nvSpPr>
          <p:spPr>
            <a:xfrm>
              <a:off x="1791" y="85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7" name="矩形 142366"/>
            <p:cNvSpPr/>
            <p:nvPr/>
          </p:nvSpPr>
          <p:spPr>
            <a:xfrm>
              <a:off x="1791" y="2363"/>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8" name="矩形 142367"/>
            <p:cNvSpPr/>
            <p:nvPr/>
          </p:nvSpPr>
          <p:spPr>
            <a:xfrm>
              <a:off x="2511" y="160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69" name="矩形 142368"/>
            <p:cNvSpPr/>
            <p:nvPr/>
          </p:nvSpPr>
          <p:spPr>
            <a:xfrm>
              <a:off x="1018" y="1626"/>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0" name="矩形 142369"/>
            <p:cNvSpPr/>
            <p:nvPr/>
          </p:nvSpPr>
          <p:spPr>
            <a:xfrm>
              <a:off x="2511" y="85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1" name="矩形 142370"/>
            <p:cNvSpPr/>
            <p:nvPr/>
          </p:nvSpPr>
          <p:spPr>
            <a:xfrm>
              <a:off x="1005" y="851"/>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2" name="矩形 142371"/>
            <p:cNvSpPr/>
            <p:nvPr/>
          </p:nvSpPr>
          <p:spPr>
            <a:xfrm>
              <a:off x="1005" y="2350"/>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3" name="矩形 142372"/>
            <p:cNvSpPr/>
            <p:nvPr/>
          </p:nvSpPr>
          <p:spPr>
            <a:xfrm>
              <a:off x="2524" y="2363"/>
              <a:ext cx="214" cy="240"/>
            </a:xfrm>
            <a:prstGeom prst="rect">
              <a:avLst/>
            </a:prstGeom>
            <a:noFill/>
            <a:ln w="9525">
              <a:noFill/>
            </a:ln>
          </p:spPr>
          <p:txBody>
            <a:bodyPr wrap="none" lIns="0" tIns="0" rIns="0" bIns="0">
              <a:spAutoFit/>
            </a:bodyPr>
            <a:lstStyle/>
            <a:p>
              <a:pPr eaLnBrk="0" hangingPunct="0"/>
              <a:r>
                <a:rPr lang="en-US" altLang="zh-CN" sz="2500" b="1">
                  <a:solidFill>
                    <a:srgbClr val="400000"/>
                  </a:solidFill>
                  <a:latin typeface="Times New Roman" panose="02020603050405020304" pitchFamily="18" charset="0"/>
                </a:rPr>
                <a:t>+4</a:t>
              </a:r>
              <a:endParaRPr lang="en-US" altLang="zh-CN" sz="3600" b="1">
                <a:latin typeface="Times New Roman" panose="02020603050405020304" pitchFamily="18" charset="0"/>
              </a:endParaRPr>
            </a:p>
          </p:txBody>
        </p:sp>
        <p:sp>
          <p:nvSpPr>
            <p:cNvPr id="142374" name="椭圆 142373"/>
            <p:cNvSpPr/>
            <p:nvPr/>
          </p:nvSpPr>
          <p:spPr>
            <a:xfrm>
              <a:off x="1672" y="1551"/>
              <a:ext cx="373" cy="349"/>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75" name="椭圆 142374"/>
            <p:cNvSpPr/>
            <p:nvPr/>
          </p:nvSpPr>
          <p:spPr>
            <a:xfrm>
              <a:off x="1672" y="1551"/>
              <a:ext cx="373" cy="349"/>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76" name="椭圆 142375"/>
            <p:cNvSpPr/>
            <p:nvPr/>
          </p:nvSpPr>
          <p:spPr>
            <a:xfrm>
              <a:off x="1805" y="193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77" name="椭圆 142376"/>
            <p:cNvSpPr/>
            <p:nvPr/>
          </p:nvSpPr>
          <p:spPr>
            <a:xfrm>
              <a:off x="1525" y="1676"/>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78" name="椭圆 142377"/>
            <p:cNvSpPr/>
            <p:nvPr/>
          </p:nvSpPr>
          <p:spPr>
            <a:xfrm>
              <a:off x="2072" y="166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79" name="椭圆 142378"/>
            <p:cNvSpPr/>
            <p:nvPr/>
          </p:nvSpPr>
          <p:spPr>
            <a:xfrm>
              <a:off x="1805" y="1401"/>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0" name="椭圆 142379"/>
            <p:cNvSpPr/>
            <p:nvPr/>
          </p:nvSpPr>
          <p:spPr>
            <a:xfrm>
              <a:off x="1525" y="91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1" name="椭圆 142380"/>
            <p:cNvSpPr/>
            <p:nvPr/>
          </p:nvSpPr>
          <p:spPr>
            <a:xfrm>
              <a:off x="1805" y="1176"/>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2" name="椭圆 142381"/>
            <p:cNvSpPr/>
            <p:nvPr/>
          </p:nvSpPr>
          <p:spPr>
            <a:xfrm>
              <a:off x="1805" y="63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3" name="椭圆 142382"/>
            <p:cNvSpPr/>
            <p:nvPr/>
          </p:nvSpPr>
          <p:spPr>
            <a:xfrm>
              <a:off x="2072" y="901"/>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4" name="椭圆 142383"/>
            <p:cNvSpPr/>
            <p:nvPr/>
          </p:nvSpPr>
          <p:spPr>
            <a:xfrm>
              <a:off x="1672" y="7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85" name="椭圆 142384"/>
            <p:cNvSpPr/>
            <p:nvPr/>
          </p:nvSpPr>
          <p:spPr>
            <a:xfrm>
              <a:off x="1672" y="7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86" name="椭圆 142385"/>
            <p:cNvSpPr/>
            <p:nvPr/>
          </p:nvSpPr>
          <p:spPr>
            <a:xfrm>
              <a:off x="1805" y="215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7" name="椭圆 142386"/>
            <p:cNvSpPr/>
            <p:nvPr/>
          </p:nvSpPr>
          <p:spPr>
            <a:xfrm>
              <a:off x="2072" y="24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88" name="椭圆 142387"/>
            <p:cNvSpPr/>
            <p:nvPr/>
          </p:nvSpPr>
          <p:spPr>
            <a:xfrm>
              <a:off x="1672" y="2300"/>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89" name="椭圆 142388"/>
            <p:cNvSpPr/>
            <p:nvPr/>
          </p:nvSpPr>
          <p:spPr>
            <a:xfrm>
              <a:off x="1805" y="268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0" name="椭圆 142389"/>
            <p:cNvSpPr/>
            <p:nvPr/>
          </p:nvSpPr>
          <p:spPr>
            <a:xfrm>
              <a:off x="1672" y="2300"/>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91" name="椭圆 142390"/>
            <p:cNvSpPr/>
            <p:nvPr/>
          </p:nvSpPr>
          <p:spPr>
            <a:xfrm>
              <a:off x="1525" y="242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2" name="椭圆 142391"/>
            <p:cNvSpPr/>
            <p:nvPr/>
          </p:nvSpPr>
          <p:spPr>
            <a:xfrm>
              <a:off x="2392" y="153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393" name="椭圆 142392"/>
            <p:cNvSpPr/>
            <p:nvPr/>
          </p:nvSpPr>
          <p:spPr>
            <a:xfrm>
              <a:off x="2392" y="153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394" name="椭圆 142393"/>
            <p:cNvSpPr/>
            <p:nvPr/>
          </p:nvSpPr>
          <p:spPr>
            <a:xfrm>
              <a:off x="2245" y="166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5" name="椭圆 142394"/>
            <p:cNvSpPr/>
            <p:nvPr/>
          </p:nvSpPr>
          <p:spPr>
            <a:xfrm>
              <a:off x="2791" y="1651"/>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6" name="椭圆 142395"/>
            <p:cNvSpPr/>
            <p:nvPr/>
          </p:nvSpPr>
          <p:spPr>
            <a:xfrm>
              <a:off x="2525" y="138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7" name="椭圆 142396"/>
            <p:cNvSpPr/>
            <p:nvPr/>
          </p:nvSpPr>
          <p:spPr>
            <a:xfrm>
              <a:off x="2525" y="192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8" name="椭圆 142397"/>
            <p:cNvSpPr/>
            <p:nvPr/>
          </p:nvSpPr>
          <p:spPr>
            <a:xfrm>
              <a:off x="1032" y="141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399" name="椭圆 142398"/>
            <p:cNvSpPr/>
            <p:nvPr/>
          </p:nvSpPr>
          <p:spPr>
            <a:xfrm>
              <a:off x="1032" y="195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0" name="椭圆 142399"/>
            <p:cNvSpPr/>
            <p:nvPr/>
          </p:nvSpPr>
          <p:spPr>
            <a:xfrm>
              <a:off x="1298" y="1676"/>
              <a:ext cx="107" cy="99"/>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1" name="椭圆 142400"/>
            <p:cNvSpPr/>
            <p:nvPr/>
          </p:nvSpPr>
          <p:spPr>
            <a:xfrm>
              <a:off x="899" y="1563"/>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02" name="椭圆 142401"/>
            <p:cNvSpPr/>
            <p:nvPr/>
          </p:nvSpPr>
          <p:spPr>
            <a:xfrm>
              <a:off x="899" y="1563"/>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03" name="椭圆 142402"/>
            <p:cNvSpPr/>
            <p:nvPr/>
          </p:nvSpPr>
          <p:spPr>
            <a:xfrm>
              <a:off x="752" y="168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4" name="椭圆 142403"/>
            <p:cNvSpPr/>
            <p:nvPr/>
          </p:nvSpPr>
          <p:spPr>
            <a:xfrm>
              <a:off x="2245" y="913"/>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5" name="椭圆 142404"/>
            <p:cNvSpPr/>
            <p:nvPr/>
          </p:nvSpPr>
          <p:spPr>
            <a:xfrm>
              <a:off x="2392" y="7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06" name="椭圆 142405"/>
            <p:cNvSpPr/>
            <p:nvPr/>
          </p:nvSpPr>
          <p:spPr>
            <a:xfrm>
              <a:off x="2791" y="901"/>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7" name="椭圆 142406"/>
            <p:cNvSpPr/>
            <p:nvPr/>
          </p:nvSpPr>
          <p:spPr>
            <a:xfrm>
              <a:off x="2525" y="63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08" name="椭圆 142407"/>
            <p:cNvSpPr/>
            <p:nvPr/>
          </p:nvSpPr>
          <p:spPr>
            <a:xfrm>
              <a:off x="2525" y="1176"/>
              <a:ext cx="106" cy="100"/>
            </a:xfrm>
            <a:prstGeom prst="ellipse">
              <a:avLst/>
            </a:prstGeom>
            <a:noFill/>
            <a:ln w="28575" cap="flat" cmpd="sng">
              <a:solidFill>
                <a:schemeClr val="hlink"/>
              </a:solidFill>
              <a:prstDash val="solid"/>
              <a:headEnd type="none" w="med" len="med"/>
              <a:tailEnd type="none" w="med" len="med"/>
            </a:ln>
          </p:spPr>
          <p:txBody>
            <a:bodyPr/>
            <a:lstStyle/>
            <a:p>
              <a:endParaRPr lang="zh-CN" altLang="en-US"/>
            </a:p>
          </p:txBody>
        </p:sp>
        <p:sp>
          <p:nvSpPr>
            <p:cNvPr id="142409" name="椭圆 142408"/>
            <p:cNvSpPr/>
            <p:nvPr/>
          </p:nvSpPr>
          <p:spPr>
            <a:xfrm>
              <a:off x="2392" y="7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10" name="椭圆 142409"/>
            <p:cNvSpPr/>
            <p:nvPr/>
          </p:nvSpPr>
          <p:spPr>
            <a:xfrm>
              <a:off x="1019" y="63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1" name="椭圆 142410"/>
            <p:cNvSpPr/>
            <p:nvPr/>
          </p:nvSpPr>
          <p:spPr>
            <a:xfrm>
              <a:off x="885" y="7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12" name="椭圆 142411"/>
            <p:cNvSpPr/>
            <p:nvPr/>
          </p:nvSpPr>
          <p:spPr>
            <a:xfrm>
              <a:off x="1285" y="901"/>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3" name="椭圆 142412"/>
            <p:cNvSpPr/>
            <p:nvPr/>
          </p:nvSpPr>
          <p:spPr>
            <a:xfrm>
              <a:off x="1019" y="1176"/>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4" name="椭圆 142413"/>
            <p:cNvSpPr/>
            <p:nvPr/>
          </p:nvSpPr>
          <p:spPr>
            <a:xfrm>
              <a:off x="739" y="9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5" name="椭圆 142414"/>
            <p:cNvSpPr/>
            <p:nvPr/>
          </p:nvSpPr>
          <p:spPr>
            <a:xfrm>
              <a:off x="885" y="7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16" name="椭圆 142415"/>
            <p:cNvSpPr/>
            <p:nvPr/>
          </p:nvSpPr>
          <p:spPr>
            <a:xfrm>
              <a:off x="1019" y="2675"/>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7" name="椭圆 142416"/>
            <p:cNvSpPr/>
            <p:nvPr/>
          </p:nvSpPr>
          <p:spPr>
            <a:xfrm>
              <a:off x="1019" y="2138"/>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8" name="椭圆 142417"/>
            <p:cNvSpPr/>
            <p:nvPr/>
          </p:nvSpPr>
          <p:spPr>
            <a:xfrm>
              <a:off x="1285" y="240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19" name="椭圆 142418"/>
            <p:cNvSpPr/>
            <p:nvPr/>
          </p:nvSpPr>
          <p:spPr>
            <a:xfrm>
              <a:off x="885" y="2288"/>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20" name="椭圆 142419"/>
            <p:cNvSpPr/>
            <p:nvPr/>
          </p:nvSpPr>
          <p:spPr>
            <a:xfrm>
              <a:off x="885" y="2288"/>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21" name="椭圆 142420"/>
            <p:cNvSpPr/>
            <p:nvPr/>
          </p:nvSpPr>
          <p:spPr>
            <a:xfrm>
              <a:off x="739" y="24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2" name="椭圆 142421"/>
            <p:cNvSpPr/>
            <p:nvPr/>
          </p:nvSpPr>
          <p:spPr>
            <a:xfrm>
              <a:off x="2405" y="2300"/>
              <a:ext cx="373" cy="350"/>
            </a:xfrm>
            <a:prstGeom prst="ellipse">
              <a:avLst/>
            </a:prstGeom>
            <a:noFill/>
            <a:ln w="20638" cap="flat" cmpd="sng">
              <a:solidFill>
                <a:srgbClr val="000000"/>
              </a:solidFill>
              <a:prstDash val="solid"/>
              <a:headEnd type="none" w="med" len="med"/>
              <a:tailEnd type="none" w="med" len="med"/>
            </a:ln>
          </p:spPr>
          <p:txBody>
            <a:bodyPr/>
            <a:lstStyle/>
            <a:p>
              <a:endParaRPr lang="zh-CN" altLang="en-US"/>
            </a:p>
          </p:txBody>
        </p:sp>
        <p:sp>
          <p:nvSpPr>
            <p:cNvPr id="142423" name="椭圆 142422"/>
            <p:cNvSpPr/>
            <p:nvPr/>
          </p:nvSpPr>
          <p:spPr>
            <a:xfrm>
              <a:off x="2805" y="2413"/>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4" name="椭圆 142423"/>
            <p:cNvSpPr/>
            <p:nvPr/>
          </p:nvSpPr>
          <p:spPr>
            <a:xfrm>
              <a:off x="2538" y="2150"/>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5" name="椭圆 142424"/>
            <p:cNvSpPr/>
            <p:nvPr/>
          </p:nvSpPr>
          <p:spPr>
            <a:xfrm>
              <a:off x="2258" y="2425"/>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6" name="椭圆 142425"/>
            <p:cNvSpPr/>
            <p:nvPr/>
          </p:nvSpPr>
          <p:spPr>
            <a:xfrm>
              <a:off x="2538" y="2688"/>
              <a:ext cx="107"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7" name="椭圆 142426"/>
            <p:cNvSpPr/>
            <p:nvPr/>
          </p:nvSpPr>
          <p:spPr>
            <a:xfrm>
              <a:off x="2405" y="2300"/>
              <a:ext cx="373" cy="350"/>
            </a:xfrm>
            <a:prstGeom prst="ellipse">
              <a:avLst/>
            </a:prstGeom>
            <a:noFill/>
            <a:ln w="20638" cap="flat" cmpd="sng">
              <a:solidFill>
                <a:srgbClr val="400000"/>
              </a:solidFill>
              <a:prstDash val="solid"/>
              <a:headEnd type="none" w="med" len="med"/>
              <a:tailEnd type="none" w="med" len="med"/>
            </a:ln>
          </p:spPr>
          <p:txBody>
            <a:bodyPr/>
            <a:lstStyle/>
            <a:p>
              <a:endParaRPr lang="zh-CN" altLang="en-US"/>
            </a:p>
          </p:txBody>
        </p:sp>
        <p:sp>
          <p:nvSpPr>
            <p:cNvPr id="142428" name="椭圆 142427"/>
            <p:cNvSpPr/>
            <p:nvPr/>
          </p:nvSpPr>
          <p:spPr>
            <a:xfrm>
              <a:off x="3072" y="1104"/>
              <a:ext cx="106" cy="100"/>
            </a:xfrm>
            <a:prstGeom prst="ellipse">
              <a:avLst/>
            </a:prstGeom>
            <a:solidFill>
              <a:srgbClr val="FF0000"/>
            </a:solidFill>
            <a:ln w="20638" cap="flat" cmpd="sng">
              <a:solidFill>
                <a:srgbClr val="FF0000"/>
              </a:solidFill>
              <a:prstDash val="solid"/>
              <a:headEnd type="none" w="med" len="med"/>
              <a:tailEnd type="none" w="med" len="med"/>
            </a:ln>
          </p:spPr>
          <p:txBody>
            <a:bodyPr/>
            <a:lstStyle/>
            <a:p>
              <a:endParaRPr lang="zh-CN" altLang="en-US"/>
            </a:p>
          </p:txBody>
        </p:sp>
        <p:sp>
          <p:nvSpPr>
            <p:cNvPr id="142429" name="直接连接符 142428"/>
            <p:cNvSpPr/>
            <p:nvPr/>
          </p:nvSpPr>
          <p:spPr>
            <a:xfrm flipV="1">
              <a:off x="2640" y="1152"/>
              <a:ext cx="384" cy="48"/>
            </a:xfrm>
            <a:prstGeom prst="line">
              <a:avLst/>
            </a:prstGeom>
            <a:ln w="9525" cap="flat" cmpd="sng">
              <a:solidFill>
                <a:schemeClr val="tx1"/>
              </a:solidFill>
              <a:prstDash val="solid"/>
              <a:headEnd type="none" w="med" len="med"/>
              <a:tailEnd type="triangle" w="med" len="med"/>
            </a:ln>
          </p:spPr>
        </p:sp>
        <p:sp>
          <p:nvSpPr>
            <p:cNvPr id="142430" name="矩形 142429"/>
            <p:cNvSpPr/>
            <p:nvPr/>
          </p:nvSpPr>
          <p:spPr>
            <a:xfrm>
              <a:off x="3070" y="912"/>
              <a:ext cx="516" cy="154"/>
            </a:xfrm>
            <a:prstGeom prst="rect">
              <a:avLst/>
            </a:prstGeom>
            <a:noFill/>
            <a:ln w="9525">
              <a:noFill/>
            </a:ln>
          </p:spPr>
          <p:txBody>
            <a:bodyPr wrap="none" lIns="0" tIns="0" rIns="0" bIns="0">
              <a:spAutoFit/>
            </a:bodyPr>
            <a:lstStyle/>
            <a:p>
              <a:pPr eaLnBrk="0" hangingPunct="0"/>
              <a:r>
                <a:rPr lang="zh-CN" altLang="en-US" sz="1600" b="1" dirty="0">
                  <a:solidFill>
                    <a:srgbClr val="400000"/>
                  </a:solidFill>
                  <a:latin typeface="Times New Roman" panose="02020603050405020304" pitchFamily="18" charset="0"/>
                </a:rPr>
                <a:t>自由电子</a:t>
              </a:r>
              <a:endParaRPr lang="zh-CN" altLang="en-US" sz="1600" b="1" dirty="0">
                <a:latin typeface="Times New Roman" panose="02020603050405020304" pitchFamily="18" charset="0"/>
              </a:endParaRPr>
            </a:p>
          </p:txBody>
        </p:sp>
      </p:grpSp>
      <p:grpSp>
        <p:nvGrpSpPr>
          <p:cNvPr id="142431" name="组合 142430"/>
          <p:cNvGrpSpPr/>
          <p:nvPr/>
        </p:nvGrpSpPr>
        <p:grpSpPr>
          <a:xfrm>
            <a:off x="3429000" y="0"/>
            <a:ext cx="3657600" cy="762000"/>
            <a:chOff x="864" y="0"/>
            <a:chExt cx="2304" cy="480"/>
          </a:xfrm>
        </p:grpSpPr>
        <p:sp>
          <p:nvSpPr>
            <p:cNvPr id="142432" name="直接连接符 142431"/>
            <p:cNvSpPr/>
            <p:nvPr/>
          </p:nvSpPr>
          <p:spPr>
            <a:xfrm flipH="1">
              <a:off x="1200" y="336"/>
              <a:ext cx="1584" cy="0"/>
            </a:xfrm>
            <a:prstGeom prst="line">
              <a:avLst/>
            </a:prstGeom>
            <a:ln w="38100" cap="flat" cmpd="sng">
              <a:solidFill>
                <a:schemeClr val="tx1"/>
              </a:solidFill>
              <a:prstDash val="solid"/>
              <a:headEnd type="none" w="med" len="med"/>
              <a:tailEnd type="triangle" w="med" len="med"/>
            </a:ln>
          </p:spPr>
        </p:sp>
        <p:sp>
          <p:nvSpPr>
            <p:cNvPr id="142433" name="文本框 142432"/>
            <p:cNvSpPr txBox="1"/>
            <p:nvPr/>
          </p:nvSpPr>
          <p:spPr>
            <a:xfrm>
              <a:off x="1824" y="0"/>
              <a:ext cx="432" cy="327"/>
            </a:xfrm>
            <a:prstGeom prst="rect">
              <a:avLst/>
            </a:prstGeom>
            <a:noFill/>
            <a:ln w="9525">
              <a:noFill/>
            </a:ln>
          </p:spPr>
          <p:txBody>
            <a:bodyPr>
              <a:spAutoFit/>
            </a:bodyPr>
            <a:lstStyle/>
            <a:p>
              <a:pPr eaLnBrk="0" hangingPunct="0">
                <a:spcBef>
                  <a:spcPct val="50000"/>
                </a:spcBef>
              </a:pPr>
              <a:r>
                <a:rPr lang="en-US" altLang="zh-CN" sz="2800" b="1">
                  <a:latin typeface="Times New Roman" panose="02020603050405020304" pitchFamily="18" charset="0"/>
                </a:rPr>
                <a:t>E</a:t>
              </a:r>
              <a:endParaRPr lang="en-US" altLang="zh-CN" sz="2800" b="1">
                <a:latin typeface="Times New Roman" panose="02020603050405020304" pitchFamily="18" charset="0"/>
              </a:endParaRPr>
            </a:p>
          </p:txBody>
        </p:sp>
        <p:sp>
          <p:nvSpPr>
            <p:cNvPr id="142434" name="文本框 142433"/>
            <p:cNvSpPr txBox="1"/>
            <p:nvPr/>
          </p:nvSpPr>
          <p:spPr>
            <a:xfrm>
              <a:off x="2880" y="192"/>
              <a:ext cx="288" cy="288"/>
            </a:xfrm>
            <a:prstGeom prst="rect">
              <a:avLst/>
            </a:prstGeom>
            <a:noFill/>
            <a:ln w="9525">
              <a:noFill/>
            </a:ln>
          </p:spPr>
          <p:txBody>
            <a:bodyPr>
              <a:spAutoFit/>
            </a:bodyPr>
            <a:lstStyle/>
            <a:p>
              <a:pPr eaLnBrk="0" hangingPunct="0">
                <a:spcBef>
                  <a:spcPct val="50000"/>
                </a:spcBef>
              </a:pP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142435" name="文本框 142434"/>
            <p:cNvSpPr txBox="1"/>
            <p:nvPr/>
          </p:nvSpPr>
          <p:spPr>
            <a:xfrm>
              <a:off x="864" y="192"/>
              <a:ext cx="384" cy="288"/>
            </a:xfrm>
            <a:prstGeom prst="rect">
              <a:avLst/>
            </a:prstGeom>
            <a:noFill/>
            <a:ln w="9525">
              <a:noFill/>
            </a:ln>
          </p:spPr>
          <p:txBody>
            <a:bodyPr>
              <a:spAutoFit/>
            </a:bodyPr>
            <a:lstStyle/>
            <a:p>
              <a:pPr eaLnBrk="0" hangingPunct="0">
                <a:spcBef>
                  <a:spcPct val="50000"/>
                </a:spcBef>
              </a:pPr>
              <a:r>
                <a:rPr lang="zh-CN" altLang="en-US" b="1">
                  <a:latin typeface="Times New Roman" panose="02020603050405020304" pitchFamily="18" charset="0"/>
                </a:rPr>
                <a:t>－</a:t>
              </a:r>
              <a:endParaRPr lang="zh-CN" altLang="en-US" b="1">
                <a:latin typeface="Times New Roman" panose="02020603050405020304" pitchFamily="18" charset="0"/>
              </a:endParaRPr>
            </a:p>
          </p:txBody>
        </p:sp>
      </p:grpSp>
      <p:sp>
        <p:nvSpPr>
          <p:cNvPr id="142436" name="矩形 142435"/>
          <p:cNvSpPr/>
          <p:nvPr/>
        </p:nvSpPr>
        <p:spPr>
          <a:xfrm>
            <a:off x="6858000" y="4724400"/>
            <a:ext cx="1619250" cy="519113"/>
          </a:xfrm>
          <a:prstGeom prst="rect">
            <a:avLst/>
          </a:prstGeom>
          <a:noFill/>
          <a:ln w="9525">
            <a:noFill/>
          </a:ln>
        </p:spPr>
        <p:txBody>
          <a:bodyPr wrap="none" anchor="t">
            <a:spAutoFit/>
          </a:bodyPr>
          <a:lstStyle/>
          <a:p>
            <a:pPr eaLnBrk="0" hangingPunct="0"/>
            <a:r>
              <a:rPr lang="zh-CN" altLang="en-US" sz="2800" b="1" dirty="0">
                <a:solidFill>
                  <a:srgbClr val="FF3300"/>
                </a:solidFill>
                <a:latin typeface="楷体_GB2312" pitchFamily="49" charset="-122"/>
                <a:ea typeface="楷体_GB2312" pitchFamily="49" charset="-122"/>
              </a:rPr>
              <a:t>＋总电流</a:t>
            </a:r>
            <a:endParaRPr lang="zh-CN" altLang="en-US" sz="2800" b="1" dirty="0">
              <a:solidFill>
                <a:srgbClr val="FF3300"/>
              </a:solidFill>
              <a:latin typeface="楷体_GB2312" pitchFamily="49" charset="-122"/>
              <a:ea typeface="楷体_GB2312" pitchFamily="49" charset="-122"/>
            </a:endParaRPr>
          </a:p>
        </p:txBody>
      </p:sp>
      <p:grpSp>
        <p:nvGrpSpPr>
          <p:cNvPr id="142437" name="组合 142436"/>
          <p:cNvGrpSpPr/>
          <p:nvPr/>
        </p:nvGrpSpPr>
        <p:grpSpPr>
          <a:xfrm>
            <a:off x="712788" y="4724400"/>
            <a:ext cx="1497012" cy="609600"/>
            <a:chOff x="353" y="3216"/>
            <a:chExt cx="943" cy="384"/>
          </a:xfrm>
        </p:grpSpPr>
        <p:sp>
          <p:nvSpPr>
            <p:cNvPr id="142438" name="矩形 142437"/>
            <p:cNvSpPr/>
            <p:nvPr/>
          </p:nvSpPr>
          <p:spPr>
            <a:xfrm>
              <a:off x="353" y="3216"/>
              <a:ext cx="794" cy="327"/>
            </a:xfrm>
            <a:prstGeom prst="rect">
              <a:avLst/>
            </a:prstGeom>
            <a:noFill/>
            <a:ln w="9525">
              <a:noFill/>
            </a:ln>
          </p:spPr>
          <p:txBody>
            <a:bodyPr wrap="none" anchor="t">
              <a:spAutoFit/>
            </a:bodyPr>
            <a:lstStyle/>
            <a:p>
              <a:pPr eaLnBrk="0" hangingPunct="0"/>
              <a:r>
                <a:rPr lang="zh-CN" altLang="en-US" sz="2800" b="1" dirty="0">
                  <a:solidFill>
                    <a:srgbClr val="FF3300"/>
                  </a:solidFill>
                  <a:latin typeface="楷体_GB2312" pitchFamily="49" charset="-122"/>
                  <a:ea typeface="楷体_GB2312" pitchFamily="49" charset="-122"/>
                </a:rPr>
                <a:t>载流子</a:t>
              </a:r>
              <a:endParaRPr lang="zh-CN" altLang="en-US" sz="2800" b="1" dirty="0">
                <a:solidFill>
                  <a:srgbClr val="FF3300"/>
                </a:solidFill>
                <a:latin typeface="楷体_GB2312" pitchFamily="49" charset="-122"/>
                <a:ea typeface="楷体_GB2312" pitchFamily="49" charset="-122"/>
              </a:endParaRPr>
            </a:p>
          </p:txBody>
        </p:sp>
        <p:sp>
          <p:nvSpPr>
            <p:cNvPr id="142439" name="左大括号 142438"/>
            <p:cNvSpPr/>
            <p:nvPr/>
          </p:nvSpPr>
          <p:spPr>
            <a:xfrm>
              <a:off x="1152" y="3216"/>
              <a:ext cx="144" cy="384"/>
            </a:xfrm>
            <a:prstGeom prst="leftBrace">
              <a:avLst>
                <a:gd name="adj1" fmla="val 22222"/>
                <a:gd name="adj2" fmla="val 50000"/>
              </a:avLst>
            </a:prstGeom>
            <a:noFill/>
            <a:ln w="28575" cap="flat" cmpd="sng">
              <a:solidFill>
                <a:srgbClr val="FF0000"/>
              </a:solidFill>
              <a:prstDash val="solid"/>
              <a:headEnd type="none" w="med" len="med"/>
              <a:tailEnd type="none" w="med" len="med"/>
            </a:ln>
          </p:spPr>
          <p:txBody>
            <a:bodyPr/>
            <a:lstStyle/>
            <a:p>
              <a:endParaRPr lang="zh-CN" altLang="en-US"/>
            </a:p>
          </p:txBody>
        </p:sp>
      </p:grpSp>
      <p:graphicFrame>
        <p:nvGraphicFramePr>
          <p:cNvPr id="142440" name="对象 142439"/>
          <p:cNvGraphicFramePr/>
          <p:nvPr/>
        </p:nvGraphicFramePr>
        <p:xfrm>
          <a:off x="3048000" y="0"/>
          <a:ext cx="4972050" cy="4410075"/>
        </p:xfrm>
        <a:graphic>
          <a:graphicData uri="http://schemas.openxmlformats.org/presentationml/2006/ole">
            <mc:AlternateContent xmlns:mc="http://schemas.openxmlformats.org/markup-compatibility/2006">
              <mc:Choice xmlns:v="urn:schemas-microsoft-com:vml" Requires="v">
                <p:oleObj spid="_x0000_s4103" name="" r:id="rId1" imgW="4972050" imgH="4410075" progId="Paint.Picture">
                  <p:embed/>
                </p:oleObj>
              </mc:Choice>
              <mc:Fallback>
                <p:oleObj name="" r:id="rId1" imgW="4972050" imgH="4410075" progId="Paint.Picture">
                  <p:embed/>
                  <p:pic>
                    <p:nvPicPr>
                      <p:cNvPr id="0" name="图片 3078"/>
                      <p:cNvPicPr/>
                      <p:nvPr/>
                    </p:nvPicPr>
                    <p:blipFill>
                      <a:blip r:embed="rId2"/>
                      <a:stretch>
                        <a:fillRect/>
                      </a:stretch>
                    </p:blipFill>
                    <p:spPr>
                      <a:xfrm>
                        <a:off x="3048000" y="0"/>
                        <a:ext cx="4972050" cy="4410075"/>
                      </a:xfrm>
                      <a:prstGeom prst="rect">
                        <a:avLst/>
                      </a:prstGeom>
                      <a:noFill/>
                      <a:ln w="38100">
                        <a:noFill/>
                        <a:miter/>
                      </a:ln>
                    </p:spPr>
                  </p:pic>
                </p:oleObj>
              </mc:Fallback>
            </mc:AlternateContent>
          </a:graphicData>
        </a:graphic>
      </p:graphicFrame>
      <p:graphicFrame>
        <p:nvGraphicFramePr>
          <p:cNvPr id="142441" name="对象 142440"/>
          <p:cNvGraphicFramePr/>
          <p:nvPr/>
        </p:nvGraphicFramePr>
        <p:xfrm>
          <a:off x="3048000" y="0"/>
          <a:ext cx="5019675" cy="4448175"/>
        </p:xfrm>
        <a:graphic>
          <a:graphicData uri="http://schemas.openxmlformats.org/presentationml/2006/ole">
            <mc:AlternateContent xmlns:mc="http://schemas.openxmlformats.org/markup-compatibility/2006">
              <mc:Choice xmlns:v="urn:schemas-microsoft-com:vml" Requires="v">
                <p:oleObj spid="_x0000_s4104" name="" r:id="rId3" imgW="5019675" imgH="4448175" progId="Paint.Picture">
                  <p:embed/>
                </p:oleObj>
              </mc:Choice>
              <mc:Fallback>
                <p:oleObj name="" r:id="rId3" imgW="5019675" imgH="4448175" progId="Paint.Picture">
                  <p:embed/>
                  <p:pic>
                    <p:nvPicPr>
                      <p:cNvPr id="0" name="图片 3077"/>
                      <p:cNvPicPr/>
                      <p:nvPr/>
                    </p:nvPicPr>
                    <p:blipFill>
                      <a:blip r:embed="rId4"/>
                      <a:stretch>
                        <a:fillRect/>
                      </a:stretch>
                    </p:blipFill>
                    <p:spPr>
                      <a:xfrm>
                        <a:off x="3048000" y="0"/>
                        <a:ext cx="5019675" cy="4448175"/>
                      </a:xfrm>
                      <a:prstGeom prst="rect">
                        <a:avLst/>
                      </a:prstGeom>
                      <a:noFill/>
                      <a:ln w="38100">
                        <a:noFill/>
                        <a:miter/>
                      </a:ln>
                    </p:spPr>
                  </p:pic>
                </p:oleObj>
              </mc:Fallback>
            </mc:AlternateContent>
          </a:graphicData>
        </a:graphic>
      </p:graphicFrame>
      <p:sp>
        <p:nvSpPr>
          <p:cNvPr id="142442" name="矩形 142441"/>
          <p:cNvSpPr/>
          <p:nvPr/>
        </p:nvSpPr>
        <p:spPr>
          <a:xfrm>
            <a:off x="2590800" y="4953000"/>
            <a:ext cx="4479925" cy="604838"/>
          </a:xfrm>
          <a:prstGeom prst="rect">
            <a:avLst/>
          </a:prstGeom>
          <a:noFill/>
          <a:ln w="9525">
            <a:noFill/>
          </a:ln>
        </p:spPr>
        <p:txBody>
          <a:bodyPr wrap="none" anchor="t">
            <a:spAutoFit/>
          </a:bodyPr>
          <a:lstStyle/>
          <a:p>
            <a:pPr eaLnBrk="0" fontAlgn="b" hangingPunct="0">
              <a:lnSpc>
                <a:spcPct val="120000"/>
              </a:lnSpc>
            </a:pPr>
            <a:r>
              <a:rPr lang="zh-CN" altLang="en-US" sz="2800" b="1" dirty="0">
                <a:solidFill>
                  <a:srgbClr val="FF3300"/>
                </a:solidFill>
                <a:latin typeface="楷体_GB2312" pitchFamily="49" charset="-122"/>
                <a:ea typeface="楷体_GB2312" pitchFamily="49" charset="-122"/>
              </a:rPr>
              <a:t>空穴    带正电荷  空穴流</a:t>
            </a:r>
            <a:endParaRPr lang="zh-CN" altLang="en-US" sz="2800" b="1" dirty="0">
              <a:solidFill>
                <a:srgbClr val="FF3300"/>
              </a:solidFill>
              <a:latin typeface="楷体_GB2312" pitchFamily="49" charset="-122"/>
              <a:ea typeface="楷体_GB2312" pitchFamily="49" charset="-122"/>
            </a:endParaRPr>
          </a:p>
        </p:txBody>
      </p:sp>
      <p:sp>
        <p:nvSpPr>
          <p:cNvPr id="142443" name="文本框 142442"/>
          <p:cNvSpPr txBox="1"/>
          <p:nvPr/>
        </p:nvSpPr>
        <p:spPr>
          <a:xfrm>
            <a:off x="990600" y="5562600"/>
            <a:ext cx="8153400" cy="1004888"/>
          </a:xfrm>
          <a:prstGeom prst="rect">
            <a:avLst/>
          </a:prstGeom>
          <a:noFill/>
          <a:ln w="9525">
            <a:noFill/>
          </a:ln>
        </p:spPr>
        <p:txBody>
          <a:bodyPr>
            <a:spAutoFit/>
          </a:bodyPr>
          <a:lstStyle/>
          <a:p>
            <a:pPr algn="l" eaLnBrk="0" hangingPunct="0">
              <a:spcBef>
                <a:spcPct val="50000"/>
              </a:spcBef>
            </a:pPr>
            <a:r>
              <a:rPr lang="zh-CN" altLang="en-US" b="1" dirty="0">
                <a:latin typeface="Times New Roman" panose="02020603050405020304" pitchFamily="18" charset="0"/>
              </a:rPr>
              <a:t>本征半导体的导电性取决于外加能量：</a:t>
            </a:r>
            <a:endParaRPr lang="zh-CN" altLang="en-US" b="1" dirty="0">
              <a:latin typeface="Times New Roman" panose="02020603050405020304" pitchFamily="18" charset="0"/>
            </a:endParaRPr>
          </a:p>
          <a:p>
            <a:pPr algn="l" eaLnBrk="0" hangingPunct="0">
              <a:spcBef>
                <a:spcPct val="50000"/>
              </a:spcBef>
            </a:pPr>
            <a:r>
              <a:rPr lang="zh-CN" altLang="en-US" b="1" dirty="0">
                <a:latin typeface="Times New Roman" panose="02020603050405020304" pitchFamily="18" charset="0"/>
              </a:rPr>
              <a:t>温度变化，导电性变化；光照变化，导电性变化。</a:t>
            </a:r>
            <a:endParaRPr lang="zh-CN" altLang="en-US" b="1">
              <a:latin typeface="Times New Roman" panose="02020603050405020304" pitchFamily="18" charset="0"/>
            </a:endParaRPr>
          </a:p>
        </p:txBody>
      </p:sp>
      <p:sp>
        <p:nvSpPr>
          <p:cNvPr id="142444" name="文本框 142443"/>
          <p:cNvSpPr txBox="1"/>
          <p:nvPr/>
        </p:nvSpPr>
        <p:spPr>
          <a:xfrm>
            <a:off x="685800" y="685800"/>
            <a:ext cx="1752600" cy="519113"/>
          </a:xfrm>
          <a:prstGeom prst="rect">
            <a:avLst/>
          </a:prstGeom>
          <a:noFill/>
          <a:ln w="9525">
            <a:noFill/>
          </a:ln>
        </p:spPr>
        <p:txBody>
          <a:bodyPr>
            <a:spAutoFit/>
          </a:bodyPr>
          <a:lstStyle/>
          <a:p>
            <a:pPr eaLnBrk="0" hangingPunct="0">
              <a:spcBef>
                <a:spcPct val="50000"/>
              </a:spcBef>
            </a:pPr>
            <a:r>
              <a:rPr lang="zh-CN" altLang="en-US" sz="2800" b="1" dirty="0">
                <a:latin typeface="Times New Roman" panose="02020603050405020304" pitchFamily="18" charset="0"/>
              </a:rPr>
              <a:t>导电机制</a:t>
            </a:r>
            <a:endParaRPr lang="zh-CN" altLang="en-US" sz="2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wipe(up)">
                                      <p:cBhvr>
                                        <p:cTn id="7" dur="500"/>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2431"/>
                                        </p:tgtEl>
                                        <p:attrNameLst>
                                          <p:attrName>style.visibility</p:attrName>
                                        </p:attrNameLst>
                                      </p:cBhvr>
                                      <p:to>
                                        <p:strVal val="visible"/>
                                      </p:to>
                                    </p:set>
                                    <p:animEffect transition="in" filter="wipe(right)">
                                      <p:cBhvr>
                                        <p:cTn id="12" dur="500"/>
                                        <p:tgtEl>
                                          <p:spTgt spid="1424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38"/>
                                        </p:tgtEl>
                                        <p:attrNameLst>
                                          <p:attrName>style.visibility</p:attrName>
                                        </p:attrNameLst>
                                      </p:cBhvr>
                                      <p:to>
                                        <p:strVal val="visible"/>
                                      </p:to>
                                    </p:set>
                                    <p:animEffect transition="in" filter="wipe(left)">
                                      <p:cBhvr>
                                        <p:cTn id="17" dur="500"/>
                                        <p:tgtEl>
                                          <p:spTgt spid="1423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2440"/>
                                        </p:tgtEl>
                                        <p:attrNameLst>
                                          <p:attrName>style.visibility</p:attrName>
                                        </p:attrNameLst>
                                      </p:cBhvr>
                                      <p:to>
                                        <p:strVal val="visible"/>
                                      </p:to>
                                    </p:set>
                                    <p:animEffect transition="in" filter="wipe(up)">
                                      <p:cBhvr>
                                        <p:cTn id="22" dur="500"/>
                                        <p:tgtEl>
                                          <p:spTgt spid="1424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441"/>
                                        </p:tgtEl>
                                        <p:attrNameLst>
                                          <p:attrName>style.visibility</p:attrName>
                                        </p:attrNameLst>
                                      </p:cBhvr>
                                      <p:to>
                                        <p:strVal val="visible"/>
                                      </p:to>
                                    </p:set>
                                    <p:animEffect transition="in" filter="wipe(up)">
                                      <p:cBhvr>
                                        <p:cTn id="27" dur="500"/>
                                        <p:tgtEl>
                                          <p:spTgt spid="1424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442"/>
                                        </p:tgtEl>
                                        <p:attrNameLst>
                                          <p:attrName>style.visibility</p:attrName>
                                        </p:attrNameLst>
                                      </p:cBhvr>
                                      <p:to>
                                        <p:strVal val="visible"/>
                                      </p:to>
                                    </p:set>
                                    <p:animEffect transition="in" filter="wipe(left)">
                                      <p:cBhvr>
                                        <p:cTn id="32" dur="500"/>
                                        <p:tgtEl>
                                          <p:spTgt spid="1424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2436"/>
                                        </p:tgtEl>
                                        <p:attrNameLst>
                                          <p:attrName>style.visibility</p:attrName>
                                        </p:attrNameLst>
                                      </p:cBhvr>
                                      <p:to>
                                        <p:strVal val="visible"/>
                                      </p:to>
                                    </p:set>
                                    <p:animEffect transition="in" filter="wipe(left)">
                                      <p:cBhvr>
                                        <p:cTn id="37" dur="500"/>
                                        <p:tgtEl>
                                          <p:spTgt spid="1424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2437"/>
                                        </p:tgtEl>
                                        <p:attrNameLst>
                                          <p:attrName>style.visibility</p:attrName>
                                        </p:attrNameLst>
                                      </p:cBhvr>
                                      <p:to>
                                        <p:strVal val="visible"/>
                                      </p:to>
                                    </p:set>
                                    <p:animEffect transition="in" filter="blinds(horizontal)">
                                      <p:cBhvr>
                                        <p:cTn id="42" dur="500"/>
                                        <p:tgtEl>
                                          <p:spTgt spid="14243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2443"/>
                                        </p:tgtEl>
                                        <p:attrNameLst>
                                          <p:attrName>style.visibility</p:attrName>
                                        </p:attrNameLst>
                                      </p:cBhvr>
                                      <p:to>
                                        <p:strVal val="visible"/>
                                      </p:to>
                                    </p:set>
                                    <p:animEffect transition="in" filter="blinds(horizontal)">
                                      <p:cBhvr>
                                        <p:cTn id="47" dur="500"/>
                                        <p:tgtEl>
                                          <p:spTgt spid="142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436" grpId="0"/>
      <p:bldP spid="142442" grpId="0"/>
      <p:bldP spid="14244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36"/>
          <p:cNvSpPr txBox="1"/>
          <p:nvPr/>
        </p:nvSpPr>
        <p:spPr>
          <a:xfrm>
            <a:off x="1409700" y="512763"/>
            <a:ext cx="7734300" cy="51911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rPr>
              <a:t>1.</a:t>
            </a:r>
            <a:r>
              <a:rPr lang="zh-CN" altLang="en-US" sz="2800" b="1" dirty="0">
                <a:latin typeface="宋体" panose="02010600030101010101" pitchFamily="2" charset="-122"/>
              </a:rPr>
              <a:t>三态门主要作为</a:t>
            </a:r>
            <a:r>
              <a:rPr lang="en-US" altLang="zh-CN" sz="2800" b="1" dirty="0">
                <a:latin typeface="宋体" panose="02010600030101010101" pitchFamily="2" charset="-122"/>
              </a:rPr>
              <a:t>TTL</a:t>
            </a:r>
            <a:r>
              <a:rPr lang="zh-CN" altLang="en-US" sz="2800" b="1" dirty="0">
                <a:latin typeface="宋体" panose="02010600030101010101" pitchFamily="2" charset="-122"/>
              </a:rPr>
              <a:t>电路与</a:t>
            </a:r>
            <a:r>
              <a:rPr lang="zh-CN" altLang="en-US" sz="2800" b="1" dirty="0">
                <a:solidFill>
                  <a:srgbClr val="FF0000"/>
                </a:solidFill>
                <a:latin typeface="宋体" panose="02010600030101010101" pitchFamily="2" charset="-122"/>
              </a:rPr>
              <a:t>总线</a:t>
            </a:r>
            <a:r>
              <a:rPr lang="zh-CN" altLang="en-US" sz="2800" b="1" dirty="0">
                <a:latin typeface="宋体" panose="02010600030101010101" pitchFamily="2" charset="-122"/>
              </a:rPr>
              <a:t>间的</a:t>
            </a:r>
            <a:r>
              <a:rPr lang="zh-CN" altLang="en-US" sz="2800" b="1" dirty="0">
                <a:solidFill>
                  <a:srgbClr val="FF0000"/>
                </a:solidFill>
                <a:latin typeface="宋体" panose="02010600030101010101" pitchFamily="2" charset="-122"/>
              </a:rPr>
              <a:t>接口电路</a:t>
            </a:r>
            <a:endParaRPr lang="zh-CN" altLang="en-US" sz="2800" b="1" dirty="0">
              <a:latin typeface="宋体" panose="02010600030101010101" pitchFamily="2" charset="-122"/>
            </a:endParaRPr>
          </a:p>
        </p:txBody>
      </p:sp>
      <p:sp>
        <p:nvSpPr>
          <p:cNvPr id="39939" name="Text Box 37"/>
          <p:cNvSpPr txBox="1"/>
          <p:nvPr/>
        </p:nvSpPr>
        <p:spPr>
          <a:xfrm>
            <a:off x="277813" y="569913"/>
            <a:ext cx="1104900" cy="57943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Times New Roman" panose="02020603050405020304" pitchFamily="18" charset="0"/>
              </a:rPr>
              <a:t>用途：</a:t>
            </a:r>
            <a:endParaRPr lang="zh-CN" altLang="en-US" b="1" dirty="0">
              <a:latin typeface="Times New Roman" panose="02020603050405020304" pitchFamily="18" charset="0"/>
            </a:endParaRPr>
          </a:p>
        </p:txBody>
      </p:sp>
      <p:sp>
        <p:nvSpPr>
          <p:cNvPr id="282662" name="Text Box 38"/>
          <p:cNvSpPr txBox="1"/>
          <p:nvPr/>
        </p:nvSpPr>
        <p:spPr>
          <a:xfrm>
            <a:off x="6607175" y="3314700"/>
            <a:ext cx="2179638" cy="1411288"/>
          </a:xfrm>
          <a:prstGeom prst="rect">
            <a:avLst/>
          </a:prstGeom>
          <a:noFill/>
          <a:ln w="38100" cap="flat" cmpd="sng">
            <a:solidFill>
              <a:srgbClr val="FF0000"/>
            </a:solidFill>
            <a:prstDash val="solid"/>
            <a:miter/>
            <a:headEnd type="none" w="med" len="med"/>
            <a:tailEnd type="none" w="sm" len="lg"/>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长城楷体" pitchFamily="49" charset="-122"/>
              </a:rPr>
              <a:t>E</a:t>
            </a:r>
            <a:r>
              <a:rPr lang="en-US" altLang="zh-CN" sz="2800" b="1" baseline="-25000" dirty="0">
                <a:solidFill>
                  <a:srgbClr val="FF0000"/>
                </a:solidFill>
                <a:latin typeface="Times New Roman" panose="02020603050405020304" pitchFamily="18" charset="0"/>
                <a:ea typeface="长城楷体" pitchFamily="49" charset="-122"/>
              </a:rPr>
              <a:t>1</a:t>
            </a:r>
            <a:r>
              <a:rPr lang="zh-CN" altLang="en-US" sz="2800" b="1" dirty="0">
                <a:solidFill>
                  <a:srgbClr val="FF0000"/>
                </a:solidFill>
                <a:latin typeface="Times New Roman" panose="02020603050405020304" pitchFamily="18" charset="0"/>
                <a:ea typeface="长城楷体" pitchFamily="49" charset="-122"/>
              </a:rPr>
              <a:t>、</a:t>
            </a:r>
            <a:r>
              <a:rPr lang="en-US" altLang="zh-CN" sz="2800" b="1" dirty="0">
                <a:solidFill>
                  <a:srgbClr val="FF0000"/>
                </a:solidFill>
                <a:latin typeface="Times New Roman" panose="02020603050405020304" pitchFamily="18" charset="0"/>
                <a:ea typeface="长城楷体" pitchFamily="49" charset="-122"/>
              </a:rPr>
              <a:t>E</a:t>
            </a:r>
            <a:r>
              <a:rPr lang="en-US" altLang="zh-CN" sz="2800" b="1" baseline="-25000" dirty="0">
                <a:solidFill>
                  <a:srgbClr val="FF0000"/>
                </a:solidFill>
                <a:latin typeface="Times New Roman" panose="02020603050405020304" pitchFamily="18" charset="0"/>
                <a:ea typeface="长城楷体" pitchFamily="49" charset="-122"/>
              </a:rPr>
              <a:t>2</a:t>
            </a:r>
            <a:r>
              <a:rPr lang="zh-CN" altLang="en-US" sz="2800" b="1" dirty="0">
                <a:solidFill>
                  <a:srgbClr val="FF0000"/>
                </a:solidFill>
                <a:latin typeface="Times New Roman" panose="02020603050405020304" pitchFamily="18" charset="0"/>
                <a:ea typeface="长城楷体" pitchFamily="49" charset="-122"/>
              </a:rPr>
              <a:t>、</a:t>
            </a:r>
            <a:r>
              <a:rPr lang="en-US" altLang="zh-CN" sz="2800" b="1" dirty="0">
                <a:solidFill>
                  <a:srgbClr val="FF0000"/>
                </a:solidFill>
                <a:latin typeface="Times New Roman" panose="02020603050405020304" pitchFamily="18" charset="0"/>
                <a:ea typeface="长城楷体" pitchFamily="49" charset="-122"/>
              </a:rPr>
              <a:t>E</a:t>
            </a:r>
            <a:r>
              <a:rPr lang="en-US" altLang="zh-CN" sz="2800" b="1" baseline="-25000" dirty="0">
                <a:solidFill>
                  <a:srgbClr val="FF0000"/>
                </a:solidFill>
                <a:latin typeface="Times New Roman" panose="02020603050405020304" pitchFamily="18" charset="0"/>
                <a:ea typeface="长城楷体" pitchFamily="49" charset="-122"/>
              </a:rPr>
              <a:t>3</a:t>
            </a:r>
            <a:r>
              <a:rPr lang="zh-CN" altLang="zh-CN" sz="2800" b="1" dirty="0">
                <a:solidFill>
                  <a:srgbClr val="FF0000"/>
                </a:solidFill>
                <a:latin typeface="Times New Roman" panose="02020603050405020304" pitchFamily="18" charset="0"/>
                <a:ea typeface="长城楷体" pitchFamily="49" charset="-122"/>
              </a:rPr>
              <a:t>分时接入高电平</a:t>
            </a:r>
            <a:endParaRPr lang="zh-CN" altLang="en-US" sz="2800" b="1" dirty="0">
              <a:solidFill>
                <a:srgbClr val="FF0000"/>
              </a:solidFill>
              <a:latin typeface="Times New Roman" panose="02020603050405020304" pitchFamily="18" charset="0"/>
              <a:ea typeface="长城楷体" pitchFamily="49" charset="-122"/>
            </a:endParaRPr>
          </a:p>
        </p:txBody>
      </p:sp>
      <p:grpSp>
        <p:nvGrpSpPr>
          <p:cNvPr id="39942" name="Group 45"/>
          <p:cNvGrpSpPr/>
          <p:nvPr/>
        </p:nvGrpSpPr>
        <p:grpSpPr>
          <a:xfrm>
            <a:off x="3738563" y="1257300"/>
            <a:ext cx="2554287" cy="4598988"/>
            <a:chOff x="2355" y="792"/>
            <a:chExt cx="1609" cy="2897"/>
          </a:xfrm>
        </p:grpSpPr>
        <p:sp>
          <p:nvSpPr>
            <p:cNvPr id="39943" name="Rectangle 5"/>
            <p:cNvSpPr/>
            <p:nvPr/>
          </p:nvSpPr>
          <p:spPr>
            <a:xfrm>
              <a:off x="2536" y="924"/>
              <a:ext cx="348" cy="54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9944" name="Line 7"/>
            <p:cNvSpPr/>
            <p:nvPr/>
          </p:nvSpPr>
          <p:spPr>
            <a:xfrm>
              <a:off x="2355" y="1180"/>
              <a:ext cx="156" cy="0"/>
            </a:xfrm>
            <a:prstGeom prst="line">
              <a:avLst/>
            </a:prstGeom>
            <a:ln w="38100" cap="flat" cmpd="sng">
              <a:solidFill>
                <a:schemeClr val="tx1"/>
              </a:solidFill>
              <a:prstDash val="solid"/>
              <a:headEnd type="none" w="med" len="med"/>
              <a:tailEnd type="none" w="sm" len="lg"/>
            </a:ln>
          </p:spPr>
        </p:sp>
        <p:sp>
          <p:nvSpPr>
            <p:cNvPr id="39945" name="Line 8"/>
            <p:cNvSpPr/>
            <p:nvPr/>
          </p:nvSpPr>
          <p:spPr>
            <a:xfrm>
              <a:off x="2896" y="1176"/>
              <a:ext cx="648" cy="0"/>
            </a:xfrm>
            <a:prstGeom prst="line">
              <a:avLst/>
            </a:prstGeom>
            <a:ln w="38100" cap="flat" cmpd="sng">
              <a:solidFill>
                <a:schemeClr val="tx1"/>
              </a:solidFill>
              <a:prstDash val="solid"/>
              <a:headEnd type="none" w="med" len="med"/>
              <a:tailEnd type="none" w="sm" len="lg"/>
            </a:ln>
          </p:spPr>
        </p:sp>
        <p:sp>
          <p:nvSpPr>
            <p:cNvPr id="39946" name="Line 10"/>
            <p:cNvSpPr/>
            <p:nvPr/>
          </p:nvSpPr>
          <p:spPr>
            <a:xfrm>
              <a:off x="2704" y="1464"/>
              <a:ext cx="0" cy="192"/>
            </a:xfrm>
            <a:prstGeom prst="line">
              <a:avLst/>
            </a:prstGeom>
            <a:ln w="38100" cap="flat" cmpd="sng">
              <a:solidFill>
                <a:schemeClr val="tx1"/>
              </a:solidFill>
              <a:prstDash val="solid"/>
              <a:headEnd type="none" w="med" len="med"/>
              <a:tailEnd type="none" w="sm" len="lg"/>
            </a:ln>
          </p:spPr>
        </p:sp>
        <p:sp>
          <p:nvSpPr>
            <p:cNvPr id="39947" name="Text Box 11"/>
            <p:cNvSpPr txBox="1"/>
            <p:nvPr/>
          </p:nvSpPr>
          <p:spPr>
            <a:xfrm>
              <a:off x="2764" y="1464"/>
              <a:ext cx="39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E</a:t>
              </a:r>
              <a:r>
                <a:rPr lang="en-US" altLang="zh-CN" b="1" baseline="-25000" dirty="0">
                  <a:latin typeface="Times New Roman" panose="02020603050405020304" pitchFamily="18" charset="0"/>
                  <a:ea typeface="楷体_GB2312" pitchFamily="49" charset="-122"/>
                </a:rPr>
                <a:t>1</a:t>
              </a:r>
              <a:endParaRPr lang="en-US" altLang="zh-CN" b="1" dirty="0">
                <a:latin typeface="Times New Roman" panose="02020603050405020304" pitchFamily="18" charset="0"/>
                <a:ea typeface="楷体_GB2312" pitchFamily="49" charset="-122"/>
              </a:endParaRPr>
            </a:p>
          </p:txBody>
        </p:sp>
        <p:sp>
          <p:nvSpPr>
            <p:cNvPr id="39948" name="Rectangle 13"/>
            <p:cNvSpPr/>
            <p:nvPr/>
          </p:nvSpPr>
          <p:spPr>
            <a:xfrm>
              <a:off x="2536" y="1848"/>
              <a:ext cx="348" cy="54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9949" name="Line 14"/>
            <p:cNvSpPr/>
            <p:nvPr/>
          </p:nvSpPr>
          <p:spPr>
            <a:xfrm>
              <a:off x="2380" y="2103"/>
              <a:ext cx="156" cy="0"/>
            </a:xfrm>
            <a:prstGeom prst="line">
              <a:avLst/>
            </a:prstGeom>
            <a:ln w="38100" cap="flat" cmpd="sng">
              <a:solidFill>
                <a:schemeClr val="tx1"/>
              </a:solidFill>
              <a:prstDash val="solid"/>
              <a:headEnd type="none" w="med" len="med"/>
              <a:tailEnd type="none" w="sm" len="lg"/>
            </a:ln>
          </p:spPr>
        </p:sp>
        <p:sp>
          <p:nvSpPr>
            <p:cNvPr id="39950" name="Line 16"/>
            <p:cNvSpPr/>
            <p:nvPr/>
          </p:nvSpPr>
          <p:spPr>
            <a:xfrm>
              <a:off x="2896" y="2100"/>
              <a:ext cx="648" cy="0"/>
            </a:xfrm>
            <a:prstGeom prst="line">
              <a:avLst/>
            </a:prstGeom>
            <a:ln w="38100" cap="flat" cmpd="sng">
              <a:solidFill>
                <a:schemeClr val="tx1"/>
              </a:solidFill>
              <a:prstDash val="solid"/>
              <a:headEnd type="none" w="med" len="med"/>
              <a:tailEnd type="none" w="sm" len="lg"/>
            </a:ln>
          </p:spPr>
        </p:sp>
        <p:sp>
          <p:nvSpPr>
            <p:cNvPr id="39951" name="Line 18"/>
            <p:cNvSpPr/>
            <p:nvPr/>
          </p:nvSpPr>
          <p:spPr>
            <a:xfrm>
              <a:off x="2704" y="2388"/>
              <a:ext cx="0" cy="192"/>
            </a:xfrm>
            <a:prstGeom prst="line">
              <a:avLst/>
            </a:prstGeom>
            <a:ln w="38100" cap="flat" cmpd="sng">
              <a:solidFill>
                <a:schemeClr val="tx1"/>
              </a:solidFill>
              <a:prstDash val="solid"/>
              <a:headEnd type="none" w="med" len="med"/>
              <a:tailEnd type="none" w="sm" len="lg"/>
            </a:ln>
          </p:spPr>
        </p:sp>
        <p:sp>
          <p:nvSpPr>
            <p:cNvPr id="39952" name="Text Box 19"/>
            <p:cNvSpPr txBox="1"/>
            <p:nvPr/>
          </p:nvSpPr>
          <p:spPr>
            <a:xfrm>
              <a:off x="2764" y="2388"/>
              <a:ext cx="39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E</a:t>
              </a:r>
              <a:r>
                <a:rPr lang="en-US" altLang="zh-CN" b="1" baseline="-25000" dirty="0">
                  <a:latin typeface="Times New Roman" panose="02020603050405020304" pitchFamily="18" charset="0"/>
                  <a:ea typeface="楷体_GB2312" pitchFamily="49" charset="-122"/>
                </a:rPr>
                <a:t>2</a:t>
              </a:r>
              <a:endParaRPr lang="en-US" altLang="zh-CN" b="1" dirty="0">
                <a:latin typeface="Times New Roman" panose="02020603050405020304" pitchFamily="18" charset="0"/>
                <a:ea typeface="楷体_GB2312" pitchFamily="49" charset="-122"/>
              </a:endParaRPr>
            </a:p>
          </p:txBody>
        </p:sp>
        <p:sp>
          <p:nvSpPr>
            <p:cNvPr id="39953" name="Rectangle 21"/>
            <p:cNvSpPr/>
            <p:nvPr/>
          </p:nvSpPr>
          <p:spPr>
            <a:xfrm>
              <a:off x="2536" y="2784"/>
              <a:ext cx="348" cy="540"/>
            </a:xfrm>
            <a:prstGeom prst="rect">
              <a:avLst/>
            </a:prstGeom>
            <a:noFill/>
            <a:ln w="38100" cap="flat" cmpd="sng">
              <a:solidFill>
                <a:schemeClr val="tx1"/>
              </a:solidFill>
              <a:prstDash val="solid"/>
              <a:miter/>
              <a:headEnd type="none" w="med" len="med"/>
              <a:tailEnd type="none" w="sm" len="lg"/>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p:nvSpPr>
            <p:cNvPr id="39954" name="Line 23"/>
            <p:cNvSpPr/>
            <p:nvPr/>
          </p:nvSpPr>
          <p:spPr>
            <a:xfrm>
              <a:off x="2388" y="3024"/>
              <a:ext cx="156" cy="0"/>
            </a:xfrm>
            <a:prstGeom prst="line">
              <a:avLst/>
            </a:prstGeom>
            <a:ln w="38100" cap="flat" cmpd="sng">
              <a:solidFill>
                <a:schemeClr val="tx1"/>
              </a:solidFill>
              <a:prstDash val="solid"/>
              <a:headEnd type="none" w="med" len="med"/>
              <a:tailEnd type="none" w="sm" len="lg"/>
            </a:ln>
          </p:spPr>
        </p:sp>
        <p:sp>
          <p:nvSpPr>
            <p:cNvPr id="39955" name="Line 24"/>
            <p:cNvSpPr/>
            <p:nvPr/>
          </p:nvSpPr>
          <p:spPr>
            <a:xfrm>
              <a:off x="2896" y="3036"/>
              <a:ext cx="648" cy="0"/>
            </a:xfrm>
            <a:prstGeom prst="line">
              <a:avLst/>
            </a:prstGeom>
            <a:ln w="38100" cap="flat" cmpd="sng">
              <a:solidFill>
                <a:schemeClr val="tx1"/>
              </a:solidFill>
              <a:prstDash val="solid"/>
              <a:headEnd type="none" w="med" len="med"/>
              <a:tailEnd type="none" w="sm" len="lg"/>
            </a:ln>
          </p:spPr>
        </p:sp>
        <p:sp>
          <p:nvSpPr>
            <p:cNvPr id="39956" name="Line 26"/>
            <p:cNvSpPr/>
            <p:nvPr/>
          </p:nvSpPr>
          <p:spPr>
            <a:xfrm>
              <a:off x="2704" y="3324"/>
              <a:ext cx="0" cy="192"/>
            </a:xfrm>
            <a:prstGeom prst="line">
              <a:avLst/>
            </a:prstGeom>
            <a:ln w="38100" cap="flat" cmpd="sng">
              <a:solidFill>
                <a:schemeClr val="tx1"/>
              </a:solidFill>
              <a:prstDash val="solid"/>
              <a:headEnd type="none" w="med" len="med"/>
              <a:tailEnd type="none" w="sm" len="lg"/>
            </a:ln>
          </p:spPr>
        </p:sp>
        <p:sp>
          <p:nvSpPr>
            <p:cNvPr id="39957" name="Text Box 27"/>
            <p:cNvSpPr txBox="1"/>
            <p:nvPr/>
          </p:nvSpPr>
          <p:spPr>
            <a:xfrm>
              <a:off x="2764" y="3324"/>
              <a:ext cx="396" cy="3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楷体_GB2312" pitchFamily="49" charset="-122"/>
                </a:rPr>
                <a:t>E</a:t>
              </a:r>
              <a:r>
                <a:rPr lang="en-US" altLang="zh-CN" b="1" baseline="-25000" dirty="0">
                  <a:latin typeface="Times New Roman" panose="02020603050405020304" pitchFamily="18" charset="0"/>
                  <a:ea typeface="楷体_GB2312" pitchFamily="49" charset="-122"/>
                </a:rPr>
                <a:t>3</a:t>
              </a:r>
              <a:endParaRPr lang="en-US" altLang="zh-CN" b="1" dirty="0">
                <a:latin typeface="Times New Roman" panose="02020603050405020304" pitchFamily="18" charset="0"/>
                <a:ea typeface="楷体_GB2312" pitchFamily="49" charset="-122"/>
              </a:endParaRPr>
            </a:p>
          </p:txBody>
        </p:sp>
        <p:sp>
          <p:nvSpPr>
            <p:cNvPr id="39958" name="Line 28"/>
            <p:cNvSpPr/>
            <p:nvPr/>
          </p:nvSpPr>
          <p:spPr>
            <a:xfrm>
              <a:off x="3532" y="792"/>
              <a:ext cx="0" cy="2256"/>
            </a:xfrm>
            <a:prstGeom prst="line">
              <a:avLst/>
            </a:prstGeom>
            <a:ln w="38100" cap="flat" cmpd="sng">
              <a:solidFill>
                <a:schemeClr val="tx1"/>
              </a:solidFill>
              <a:prstDash val="solid"/>
              <a:headEnd type="none" w="med" len="med"/>
              <a:tailEnd type="none" w="sm" len="lg"/>
            </a:ln>
          </p:spPr>
        </p:sp>
        <p:sp>
          <p:nvSpPr>
            <p:cNvPr id="39959" name="Text Box 29"/>
            <p:cNvSpPr txBox="1"/>
            <p:nvPr/>
          </p:nvSpPr>
          <p:spPr>
            <a:xfrm>
              <a:off x="3541" y="1092"/>
              <a:ext cx="423" cy="1200"/>
            </a:xfrm>
            <a:prstGeom prst="rect">
              <a:avLst/>
            </a:prstGeom>
            <a:noFill/>
            <a:ln w="38100">
              <a:noFill/>
            </a:ln>
          </p:spPr>
          <p:txBody>
            <a:bodyPr vert="eaVert">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latin typeface="Times New Roman" panose="02020603050405020304" pitchFamily="18" charset="0"/>
                  <a:ea typeface="楷体_GB2312" pitchFamily="49" charset="-122"/>
                </a:rPr>
                <a:t>公用总线</a:t>
              </a:r>
              <a:endParaRPr lang="zh-CN" altLang="en-US" b="1" dirty="0">
                <a:latin typeface="Times New Roman" panose="02020603050405020304" pitchFamily="18" charset="0"/>
                <a:ea typeface="楷体_GB2312" pitchFamily="49" charset="-122"/>
              </a:endParaRPr>
            </a:p>
          </p:txBody>
        </p:sp>
        <p:sp useBgFill="1">
          <p:nvSpPr>
            <p:cNvPr id="39960" name="AutoShape 40"/>
            <p:cNvSpPr/>
            <p:nvPr/>
          </p:nvSpPr>
          <p:spPr>
            <a:xfrm rot="10800000">
              <a:off x="2640" y="1321"/>
              <a:ext cx="124" cy="74"/>
            </a:xfrm>
            <a:prstGeom prst="triangle">
              <a:avLst>
                <a:gd name="adj" fmla="val 50000"/>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useBgFill="1">
          <p:nvSpPr>
            <p:cNvPr id="39961" name="AutoShape 43"/>
            <p:cNvSpPr/>
            <p:nvPr/>
          </p:nvSpPr>
          <p:spPr>
            <a:xfrm rot="10800000">
              <a:off x="2637" y="2246"/>
              <a:ext cx="124" cy="74"/>
            </a:xfrm>
            <a:prstGeom prst="triangle">
              <a:avLst>
                <a:gd name="adj" fmla="val 50000"/>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sp useBgFill="1">
          <p:nvSpPr>
            <p:cNvPr id="39962" name="AutoShape 44"/>
            <p:cNvSpPr/>
            <p:nvPr/>
          </p:nvSpPr>
          <p:spPr>
            <a:xfrm rot="10800000">
              <a:off x="2642" y="3157"/>
              <a:ext cx="124" cy="74"/>
            </a:xfrm>
            <a:prstGeom prst="triangle">
              <a:avLst>
                <a:gd name="adj" fmla="val 50000"/>
              </a:avLst>
            </a:prstGeom>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en-US" sz="2000" dirty="0">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2662"/>
                                        </p:tgtEl>
                                        <p:attrNameLst>
                                          <p:attrName>style.visibility</p:attrName>
                                        </p:attrNameLst>
                                      </p:cBhvr>
                                      <p:to>
                                        <p:strVal val="visible"/>
                                      </p:to>
                                    </p:set>
                                    <p:animEffect transition="in" filter="dissolve">
                                      <p:cBhvr>
                                        <p:cTn id="7" dur="500"/>
                                        <p:tgtEl>
                                          <p:spTgt spid="282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6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878965" y="1686560"/>
            <a:ext cx="5182235" cy="4113530"/>
          </a:xfrm>
          <a:prstGeom prst="rect">
            <a:avLst/>
          </a:prstGeom>
        </p:spPr>
      </p:pic>
      <p:sp>
        <p:nvSpPr>
          <p:cNvPr id="39941" name="Text Box 39"/>
          <p:cNvSpPr txBox="1"/>
          <p:nvPr/>
        </p:nvSpPr>
        <p:spPr>
          <a:xfrm>
            <a:off x="1135380" y="706120"/>
            <a:ext cx="1968500" cy="519113"/>
          </a:xfrm>
          <a:prstGeom prst="rect">
            <a:avLst/>
          </a:prstGeom>
          <a:noFill/>
          <a:ln w="38100">
            <a:noFill/>
          </a:ln>
        </p:spPr>
        <p:txBody>
          <a:bodyPr wrap="none"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宋体" panose="02010600030101010101" pitchFamily="2" charset="-122"/>
              </a:rPr>
              <a:t>2.</a:t>
            </a:r>
            <a:r>
              <a:rPr lang="zh-CN" altLang="zh-CN" sz="2800" b="1" dirty="0">
                <a:latin typeface="宋体" panose="02010600030101010101" pitchFamily="2" charset="-122"/>
              </a:rPr>
              <a:t>双向传输</a:t>
            </a:r>
            <a:endParaRPr lang="zh-CN" altLang="en-US" b="1" dirty="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文本框 143361"/>
          <p:cNvSpPr txBox="1"/>
          <p:nvPr/>
        </p:nvSpPr>
        <p:spPr>
          <a:xfrm>
            <a:off x="2581275" y="485775"/>
            <a:ext cx="2280285" cy="521970"/>
          </a:xfrm>
          <a:prstGeom prst="rect">
            <a:avLst/>
          </a:prstGeom>
          <a:noFill/>
          <a:ln w="9525">
            <a:noFill/>
          </a:ln>
        </p:spPr>
        <p:txBody>
          <a:bodyPr wrap="square" anchor="ctr">
            <a:spAutoFit/>
          </a:bodyPr>
          <a:lstStyle/>
          <a:p>
            <a:pPr eaLnBrk="0" hangingPunct="0"/>
            <a:r>
              <a:rPr lang="zh-CN" altLang="en-US" sz="2800" b="1" dirty="0">
                <a:solidFill>
                  <a:srgbClr val="CC3300"/>
                </a:solidFill>
                <a:latin typeface="黑体" panose="02010609060101010101" pitchFamily="2" charset="-122"/>
                <a:ea typeface="黑体" panose="02010609060101010101" pitchFamily="2" charset="-122"/>
              </a:rPr>
              <a:t>杂质半导体</a:t>
            </a:r>
            <a:endParaRPr lang="zh-CN" altLang="en-US" sz="2800">
              <a:solidFill>
                <a:srgbClr val="CC3300"/>
              </a:solidFill>
              <a:latin typeface="Times New Roman" panose="02020603050405020304" pitchFamily="18" charset="0"/>
            </a:endParaRPr>
          </a:p>
        </p:txBody>
      </p:sp>
      <p:sp>
        <p:nvSpPr>
          <p:cNvPr id="143363" name="文本框 143362"/>
          <p:cNvSpPr txBox="1"/>
          <p:nvPr/>
        </p:nvSpPr>
        <p:spPr>
          <a:xfrm>
            <a:off x="990600" y="1371600"/>
            <a:ext cx="7543800" cy="1117600"/>
          </a:xfrm>
          <a:prstGeom prst="rect">
            <a:avLst/>
          </a:prstGeom>
          <a:noFill/>
          <a:ln w="9525">
            <a:noFill/>
          </a:ln>
        </p:spPr>
        <p:txBody>
          <a:bodyPr anchor="ctr">
            <a:spAutoFit/>
          </a:bodyPr>
          <a:lstStyle/>
          <a:p>
            <a:pPr algn="l">
              <a:lnSpc>
                <a:spcPct val="120000"/>
              </a:lnSpc>
              <a:spcBef>
                <a:spcPct val="50000"/>
              </a:spcBef>
            </a:pPr>
            <a:r>
              <a:rPr lang="en-US" altLang="zh-CN" sz="2800" dirty="0">
                <a:latin typeface="Times New Roman" panose="02020603050405020304" pitchFamily="18" charset="0"/>
              </a:rPr>
              <a:t>     </a:t>
            </a:r>
            <a:r>
              <a:rPr lang="zh-CN" altLang="en-US" sz="2800" b="1" dirty="0">
                <a:latin typeface="Times New Roman" panose="02020603050405020304" pitchFamily="18" charset="0"/>
              </a:rPr>
              <a:t>在本征半导体中掺入某些微量杂质元素后的半导体称为</a:t>
            </a:r>
            <a:r>
              <a:rPr lang="zh-CN" altLang="en-US" sz="2800" b="1" dirty="0">
                <a:solidFill>
                  <a:srgbClr val="FF0000"/>
                </a:solidFill>
                <a:latin typeface="Times New Roman" panose="02020603050405020304" pitchFamily="18" charset="0"/>
              </a:rPr>
              <a:t>杂质半导体</a:t>
            </a:r>
            <a:r>
              <a:rPr lang="zh-CN" altLang="en-US" sz="2800" b="1" dirty="0">
                <a:latin typeface="Times New Roman" panose="02020603050405020304" pitchFamily="18" charset="0"/>
              </a:rPr>
              <a:t>。</a:t>
            </a:r>
            <a:endParaRPr lang="zh-CN" altLang="en-US" sz="2800">
              <a:latin typeface="Times New Roman" panose="02020603050405020304" pitchFamily="18" charset="0"/>
            </a:endParaRPr>
          </a:p>
        </p:txBody>
      </p:sp>
      <p:sp>
        <p:nvSpPr>
          <p:cNvPr id="143364" name="文本框 143363"/>
          <p:cNvSpPr txBox="1"/>
          <p:nvPr/>
        </p:nvSpPr>
        <p:spPr>
          <a:xfrm>
            <a:off x="1208088" y="2895600"/>
            <a:ext cx="3148012" cy="579438"/>
          </a:xfrm>
          <a:prstGeom prst="rect">
            <a:avLst/>
          </a:prstGeom>
          <a:noFill/>
          <a:ln w="9525">
            <a:noFill/>
          </a:ln>
        </p:spPr>
        <p:txBody>
          <a:bodyPr anchor="ctr">
            <a:spAutoFit/>
          </a:bodyPr>
          <a:lstStyle/>
          <a:p>
            <a:pPr eaLnBrk="0" hangingPunct="0"/>
            <a:r>
              <a:rPr lang="en-US" altLang="zh-CN" sz="3200" b="1">
                <a:solidFill>
                  <a:srgbClr val="0000FF"/>
                </a:solidFill>
                <a:latin typeface="黑体" panose="02010609060101010101" pitchFamily="2" charset="-122"/>
                <a:ea typeface="黑体" panose="02010609060101010101" pitchFamily="2" charset="-122"/>
              </a:rPr>
              <a:t>1.</a:t>
            </a:r>
            <a:r>
              <a:rPr lang="en-US" altLang="zh-CN" sz="3200" b="1">
                <a:solidFill>
                  <a:srgbClr val="A50021"/>
                </a:solidFill>
                <a:latin typeface="黑体" panose="02010609060101010101" pitchFamily="2" charset="-122"/>
                <a:ea typeface="黑体" panose="02010609060101010101" pitchFamily="2" charset="-122"/>
                <a:hlinkClick r:id="" action="ppaction://noaction"/>
              </a:rPr>
              <a:t> </a:t>
            </a:r>
            <a:r>
              <a:rPr lang="en-US" altLang="zh-CN" sz="3200" b="1">
                <a:solidFill>
                  <a:srgbClr val="A50021"/>
                </a:solidFill>
                <a:latin typeface="Times New Roman" panose="02020603050405020304" pitchFamily="18" charset="0"/>
                <a:ea typeface="黑体" panose="02010609060101010101" pitchFamily="2" charset="-122"/>
                <a:hlinkClick r:id="" action="ppaction://noaction"/>
              </a:rPr>
              <a:t>N</a:t>
            </a:r>
            <a:r>
              <a:rPr lang="zh-CN" altLang="en-US" sz="3200" b="1" dirty="0">
                <a:solidFill>
                  <a:srgbClr val="A50021"/>
                </a:solidFill>
                <a:latin typeface="黑体" panose="02010609060101010101" pitchFamily="2" charset="-122"/>
                <a:ea typeface="黑体" panose="02010609060101010101" pitchFamily="2" charset="-122"/>
                <a:hlinkClick r:id="" action="ppaction://noaction"/>
              </a:rPr>
              <a:t>型半导体</a:t>
            </a:r>
            <a:endParaRPr lang="zh-CN" altLang="en-US" sz="2800">
              <a:solidFill>
                <a:srgbClr val="FF3300"/>
              </a:solidFill>
              <a:latin typeface="Times New Roman" panose="02020603050405020304" pitchFamily="18" charset="0"/>
            </a:endParaRPr>
          </a:p>
        </p:txBody>
      </p:sp>
      <p:sp>
        <p:nvSpPr>
          <p:cNvPr id="143365" name="文本框 143364"/>
          <p:cNvSpPr txBox="1"/>
          <p:nvPr/>
        </p:nvSpPr>
        <p:spPr>
          <a:xfrm>
            <a:off x="990600" y="3733800"/>
            <a:ext cx="7239000" cy="1203325"/>
          </a:xfrm>
          <a:prstGeom prst="rect">
            <a:avLst/>
          </a:prstGeom>
          <a:noFill/>
          <a:ln w="9525">
            <a:noFill/>
          </a:ln>
        </p:spPr>
        <p:txBody>
          <a:bodyPr anchor="ctr">
            <a:spAutoFit/>
          </a:bodyPr>
          <a:lstStyle/>
          <a:p>
            <a:pPr algn="l" eaLnBrk="0" hangingPunct="0">
              <a:lnSpc>
                <a:spcPct val="130000"/>
              </a:lnSpc>
            </a:pPr>
            <a:r>
              <a:rPr lang="en-US" altLang="zh-CN" dirty="0">
                <a:latin typeface="Times New Roman" panose="02020603050405020304" pitchFamily="18" charset="0"/>
              </a:rPr>
              <a:t>         </a:t>
            </a:r>
            <a:r>
              <a:rPr lang="zh-CN" altLang="en-US" sz="2800" b="1" dirty="0">
                <a:latin typeface="Times New Roman" panose="02020603050405020304" pitchFamily="18" charset="0"/>
              </a:rPr>
              <a:t>在本征半导体中掺入五价杂质元素，例如磷，砷等，称为</a:t>
            </a:r>
            <a:r>
              <a:rPr lang="en-US" altLang="zh-CN" sz="2800" b="1">
                <a:solidFill>
                  <a:srgbClr val="FF0000"/>
                </a:solidFill>
                <a:latin typeface="Times New Roman" panose="02020603050405020304" pitchFamily="18" charset="0"/>
              </a:rPr>
              <a:t>N</a:t>
            </a:r>
            <a:r>
              <a:rPr lang="zh-CN" altLang="en-US" sz="2800" b="1" dirty="0">
                <a:solidFill>
                  <a:srgbClr val="FF0000"/>
                </a:solidFill>
                <a:latin typeface="宋体" panose="02010600030101010101" pitchFamily="2" charset="-122"/>
              </a:rPr>
              <a:t>型半导体</a:t>
            </a:r>
            <a:r>
              <a:rPr lang="zh-CN" altLang="en-US" sz="2800" b="1" dirty="0">
                <a:latin typeface="宋体" panose="02010600030101010101" pitchFamily="2" charset="-122"/>
              </a:rPr>
              <a:t>。</a:t>
            </a:r>
            <a:r>
              <a:rPr lang="zh-CN" altLang="en-US" sz="2800" b="1" dirty="0">
                <a:latin typeface="Times New Roman" panose="02020603050405020304" pitchFamily="18" charset="0"/>
              </a:rPr>
              <a:t> </a:t>
            </a:r>
            <a:endParaRPr lang="zh-CN" altLang="en-US" sz="28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blinds(horizontal)">
                                      <p:cBhvr>
                                        <p:cTn id="7" dur="500"/>
                                        <p:tgtEl>
                                          <p:spTgt spid="143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4"/>
                                        </p:tgtEl>
                                        <p:attrNameLst>
                                          <p:attrName>style.visibility</p:attrName>
                                        </p:attrNameLst>
                                      </p:cBhvr>
                                      <p:to>
                                        <p:strVal val="visible"/>
                                      </p:to>
                                    </p:set>
                                    <p:animEffect transition="in" filter="wipe(left)">
                                      <p:cBhvr>
                                        <p:cTn id="12" dur="500"/>
                                        <p:tgtEl>
                                          <p:spTgt spid="14336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3365"/>
                                        </p:tgtEl>
                                        <p:attrNameLst>
                                          <p:attrName>style.visibility</p:attrName>
                                        </p:attrNameLst>
                                      </p:cBhvr>
                                      <p:to>
                                        <p:strVal val="visible"/>
                                      </p:to>
                                    </p:set>
                                    <p:animEffect transition="in" filter="barn(outVertical)">
                                      <p:cBhvr>
                                        <p:cTn id="1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4" grpId="0"/>
      <p:bldP spid="1433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圆角矩形标注 144386"/>
          <p:cNvSpPr/>
          <p:nvPr/>
        </p:nvSpPr>
        <p:spPr>
          <a:xfrm>
            <a:off x="0" y="2057400"/>
            <a:ext cx="1536700" cy="527050"/>
          </a:xfrm>
          <a:prstGeom prst="wedgeRoundRectCallout">
            <a:avLst>
              <a:gd name="adj1" fmla="val 179856"/>
              <a:gd name="adj2" fmla="val 32227"/>
              <a:gd name="adj3" fmla="val 16667"/>
            </a:avLst>
          </a:prstGeom>
          <a:solidFill>
            <a:srgbClr val="99CC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多余电子</a:t>
            </a:r>
            <a:endParaRPr lang="zh-CN" altLang="en-US" sz="3200" b="1">
              <a:latin typeface="Times New Roman" panose="02020603050405020304" pitchFamily="18" charset="0"/>
              <a:ea typeface="长城楷体" pitchFamily="49" charset="-122"/>
            </a:endParaRPr>
          </a:p>
        </p:txBody>
      </p:sp>
      <p:sp>
        <p:nvSpPr>
          <p:cNvPr id="144388" name="圆角矩形标注 144387"/>
          <p:cNvSpPr/>
          <p:nvPr/>
        </p:nvSpPr>
        <p:spPr>
          <a:xfrm>
            <a:off x="228600" y="3352800"/>
            <a:ext cx="1206500" cy="527050"/>
          </a:xfrm>
          <a:prstGeom prst="wedgeRoundRectCallout">
            <a:avLst>
              <a:gd name="adj1" fmla="val 180394"/>
              <a:gd name="adj2" fmla="val -98495"/>
              <a:gd name="adj3" fmla="val 16667"/>
            </a:avLst>
          </a:prstGeom>
          <a:solidFill>
            <a:srgbClr val="FF99CC"/>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磷原子</a:t>
            </a:r>
            <a:endParaRPr lang="zh-CN" altLang="en-US" sz="3200" b="1">
              <a:latin typeface="Times New Roman" panose="02020603050405020304" pitchFamily="18" charset="0"/>
              <a:ea typeface="长城楷体" pitchFamily="49" charset="-122"/>
            </a:endParaRPr>
          </a:p>
        </p:txBody>
      </p:sp>
      <p:sp>
        <p:nvSpPr>
          <p:cNvPr id="144389" name="圆角矩形标注 144388"/>
          <p:cNvSpPr/>
          <p:nvPr/>
        </p:nvSpPr>
        <p:spPr>
          <a:xfrm>
            <a:off x="12700" y="1284288"/>
            <a:ext cx="1206500" cy="527050"/>
          </a:xfrm>
          <a:prstGeom prst="wedgeRoundRectCallout">
            <a:avLst>
              <a:gd name="adj1" fmla="val 120556"/>
              <a:gd name="adj2" fmla="val 42532"/>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硅原子</a:t>
            </a:r>
            <a:endParaRPr lang="zh-CN" altLang="en-US" sz="3200" b="1">
              <a:latin typeface="Times New Roman" panose="02020603050405020304" pitchFamily="18" charset="0"/>
              <a:ea typeface="长城楷体" pitchFamily="49" charset="-122"/>
            </a:endParaRPr>
          </a:p>
        </p:txBody>
      </p:sp>
      <p:pic>
        <p:nvPicPr>
          <p:cNvPr id="144390" name="图片 144389"/>
          <p:cNvPicPr>
            <a:picLocks noChangeAspect="1"/>
          </p:cNvPicPr>
          <p:nvPr/>
        </p:nvPicPr>
        <p:blipFill>
          <a:blip r:embed="rId1"/>
          <a:stretch>
            <a:fillRect/>
          </a:stretch>
        </p:blipFill>
        <p:spPr>
          <a:xfrm>
            <a:off x="1295400" y="1066800"/>
            <a:ext cx="3794125" cy="3990975"/>
          </a:xfrm>
          <a:prstGeom prst="rect">
            <a:avLst/>
          </a:prstGeom>
          <a:noFill/>
          <a:ln w="9525">
            <a:noFill/>
          </a:ln>
        </p:spPr>
      </p:pic>
      <p:sp>
        <p:nvSpPr>
          <p:cNvPr id="144391" name="矩形 144390"/>
          <p:cNvSpPr/>
          <p:nvPr/>
        </p:nvSpPr>
        <p:spPr>
          <a:xfrm>
            <a:off x="2843213" y="5283200"/>
            <a:ext cx="4108450" cy="519113"/>
          </a:xfrm>
          <a:prstGeom prst="rect">
            <a:avLst/>
          </a:prstGeom>
          <a:noFill/>
          <a:ln w="9525">
            <a:noFill/>
          </a:ln>
        </p:spPr>
        <p:txBody>
          <a:bodyPr wrap="none" anchor="t">
            <a:spAutoFit/>
          </a:bodyPr>
          <a:lstStyle/>
          <a:p>
            <a:pPr eaLnBrk="0" hangingPunct="0"/>
            <a:r>
              <a:rPr lang="zh-CN" altLang="en-US" sz="2800" b="1" dirty="0">
                <a:latin typeface="Times New Roman" panose="02020603050405020304" pitchFamily="18" charset="0"/>
              </a:rPr>
              <a:t>多数载流子</a:t>
            </a:r>
            <a:r>
              <a:rPr lang="en-US" altLang="zh-CN" sz="2800" b="1">
                <a:latin typeface="Times New Roman" panose="02020603050405020304" pitchFamily="18" charset="0"/>
              </a:rPr>
              <a:t>——</a:t>
            </a:r>
            <a:r>
              <a:rPr lang="zh-CN" altLang="en-US" sz="2800" b="1" dirty="0">
                <a:latin typeface="Times New Roman" panose="02020603050405020304" pitchFamily="18" charset="0"/>
              </a:rPr>
              <a:t>自由电子</a:t>
            </a:r>
            <a:endParaRPr lang="zh-CN" altLang="en-US" sz="2800" b="1" dirty="0">
              <a:latin typeface="Times New Roman" panose="02020603050405020304" pitchFamily="18" charset="0"/>
            </a:endParaRPr>
          </a:p>
        </p:txBody>
      </p:sp>
      <p:sp>
        <p:nvSpPr>
          <p:cNvPr id="144392" name="矩形 144391"/>
          <p:cNvSpPr/>
          <p:nvPr/>
        </p:nvSpPr>
        <p:spPr>
          <a:xfrm>
            <a:off x="2819400" y="5791200"/>
            <a:ext cx="3754438" cy="519113"/>
          </a:xfrm>
          <a:prstGeom prst="rect">
            <a:avLst/>
          </a:prstGeom>
          <a:noFill/>
          <a:ln w="9525">
            <a:noFill/>
          </a:ln>
        </p:spPr>
        <p:txBody>
          <a:bodyPr wrap="none" anchor="t">
            <a:spAutoFit/>
          </a:bodyPr>
          <a:lstStyle/>
          <a:p>
            <a:pPr eaLnBrk="0" hangingPunct="0"/>
            <a:r>
              <a:rPr lang="zh-CN" altLang="en-US" sz="2800" b="1" dirty="0">
                <a:latin typeface="Times New Roman" panose="02020603050405020304" pitchFamily="18" charset="0"/>
              </a:rPr>
              <a:t>少数载流子</a:t>
            </a:r>
            <a:r>
              <a:rPr lang="en-US" altLang="zh-CN" sz="2800" b="1">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空穴</a:t>
            </a:r>
            <a:endParaRPr lang="zh-CN" altLang="en-US" sz="2800" b="1" dirty="0">
              <a:latin typeface="Times New Roman" panose="02020603050405020304" pitchFamily="18" charset="0"/>
            </a:endParaRPr>
          </a:p>
        </p:txBody>
      </p:sp>
      <p:grpSp>
        <p:nvGrpSpPr>
          <p:cNvPr id="144393" name="组合 144392"/>
          <p:cNvGrpSpPr/>
          <p:nvPr/>
        </p:nvGrpSpPr>
        <p:grpSpPr>
          <a:xfrm>
            <a:off x="5334000" y="2057400"/>
            <a:ext cx="3505200" cy="2541588"/>
            <a:chOff x="3360" y="1427"/>
            <a:chExt cx="2208" cy="1601"/>
          </a:xfrm>
        </p:grpSpPr>
        <p:sp>
          <p:nvSpPr>
            <p:cNvPr id="144394" name="矩形 144393"/>
            <p:cNvSpPr/>
            <p:nvPr/>
          </p:nvSpPr>
          <p:spPr>
            <a:xfrm>
              <a:off x="3360" y="1728"/>
              <a:ext cx="2208" cy="1300"/>
            </a:xfrm>
            <a:prstGeom prst="rect">
              <a:avLst/>
            </a:prstGeom>
            <a:noFill/>
            <a:ln w="22225" cap="flat" cmpd="sng">
              <a:solidFill>
                <a:srgbClr val="000000"/>
              </a:solidFill>
              <a:prstDash val="solid"/>
              <a:miter/>
              <a:headEnd type="none" w="med" len="med"/>
              <a:tailEnd type="none" w="med" len="med"/>
            </a:ln>
          </p:spPr>
          <p:txBody>
            <a:bodyPr/>
            <a:lstStyle/>
            <a:p>
              <a:endParaRPr lang="zh-CN" altLang="en-US"/>
            </a:p>
          </p:txBody>
        </p:sp>
        <p:sp>
          <p:nvSpPr>
            <p:cNvPr id="144395" name="矩形 144394"/>
            <p:cNvSpPr/>
            <p:nvPr/>
          </p:nvSpPr>
          <p:spPr>
            <a:xfrm>
              <a:off x="3691"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6" name="矩形 144395"/>
            <p:cNvSpPr/>
            <p:nvPr/>
          </p:nvSpPr>
          <p:spPr>
            <a:xfrm>
              <a:off x="369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7" name="矩形 144396"/>
            <p:cNvSpPr/>
            <p:nvPr/>
          </p:nvSpPr>
          <p:spPr>
            <a:xfrm>
              <a:off x="3704"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8" name="矩形 144397"/>
            <p:cNvSpPr/>
            <p:nvPr/>
          </p:nvSpPr>
          <p:spPr>
            <a:xfrm>
              <a:off x="4127" y="180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399" name="矩形 144398"/>
            <p:cNvSpPr/>
            <p:nvPr/>
          </p:nvSpPr>
          <p:spPr>
            <a:xfrm>
              <a:off x="4136"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0" name="矩形 144399"/>
            <p:cNvSpPr/>
            <p:nvPr/>
          </p:nvSpPr>
          <p:spPr>
            <a:xfrm>
              <a:off x="4142" y="2671"/>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1" name="矩形 144400"/>
            <p:cNvSpPr/>
            <p:nvPr/>
          </p:nvSpPr>
          <p:spPr>
            <a:xfrm>
              <a:off x="4614" y="1788"/>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2" name="矩形 144401"/>
            <p:cNvSpPr/>
            <p:nvPr/>
          </p:nvSpPr>
          <p:spPr>
            <a:xfrm>
              <a:off x="4613" y="2213"/>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3" name="矩形 144402"/>
            <p:cNvSpPr/>
            <p:nvPr/>
          </p:nvSpPr>
          <p:spPr>
            <a:xfrm>
              <a:off x="4628" y="2657"/>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4" name="矩形 144403"/>
            <p:cNvSpPr/>
            <p:nvPr/>
          </p:nvSpPr>
          <p:spPr>
            <a:xfrm>
              <a:off x="5082" y="1809"/>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5" name="矩形 144404"/>
            <p:cNvSpPr/>
            <p:nvPr/>
          </p:nvSpPr>
          <p:spPr>
            <a:xfrm>
              <a:off x="5082" y="2226"/>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6" name="矩形 144405"/>
            <p:cNvSpPr/>
            <p:nvPr/>
          </p:nvSpPr>
          <p:spPr>
            <a:xfrm>
              <a:off x="5086" y="2670"/>
              <a:ext cx="113" cy="240"/>
            </a:xfrm>
            <a:prstGeom prst="rect">
              <a:avLst/>
            </a:prstGeom>
            <a:noFill/>
            <a:ln w="9525">
              <a:noFill/>
            </a:ln>
          </p:spPr>
          <p:txBody>
            <a:bodyPr wrap="none" lIns="0" tIns="0" rIns="0" bIns="0">
              <a:spAutoFit/>
            </a:bodyPr>
            <a:lstStyle/>
            <a:p>
              <a:pPr eaLnBrk="0" hangingPunct="0"/>
              <a:r>
                <a:rPr lang="en-US" altLang="zh-CN" sz="2500">
                  <a:solidFill>
                    <a:srgbClr val="400000"/>
                  </a:solidFill>
                  <a:latin typeface="Times New Roman" panose="02020603050405020304" pitchFamily="18" charset="0"/>
                </a:rPr>
                <a:t>+</a:t>
              </a:r>
              <a:endParaRPr lang="en-US" altLang="zh-CN" sz="3600" b="1">
                <a:latin typeface="Times New Roman" panose="02020603050405020304" pitchFamily="18" charset="0"/>
              </a:endParaRPr>
            </a:p>
          </p:txBody>
        </p:sp>
        <p:sp>
          <p:nvSpPr>
            <p:cNvPr id="144407" name="矩形 144406"/>
            <p:cNvSpPr/>
            <p:nvPr/>
          </p:nvSpPr>
          <p:spPr>
            <a:xfrm>
              <a:off x="4141" y="1427"/>
              <a:ext cx="900" cy="240"/>
            </a:xfrm>
            <a:prstGeom prst="rect">
              <a:avLst/>
            </a:prstGeom>
            <a:noFill/>
            <a:ln w="9525">
              <a:noFill/>
            </a:ln>
          </p:spPr>
          <p:txBody>
            <a:bodyPr wrap="none" lIns="0" tIns="0" rIns="0" bIns="0">
              <a:spAutoFit/>
            </a:bodyPr>
            <a:lstStyle/>
            <a:p>
              <a:pPr eaLnBrk="0" hangingPunct="0"/>
              <a:r>
                <a:rPr lang="en-US" altLang="zh-CN" sz="2500" dirty="0">
                  <a:solidFill>
                    <a:srgbClr val="400000"/>
                  </a:solidFill>
                  <a:latin typeface="宋体" panose="02010600030101010101" pitchFamily="2" charset="-122"/>
                </a:rPr>
                <a:t>N</a:t>
              </a:r>
              <a:r>
                <a:rPr lang="zh-CN" altLang="en-US" sz="2500" dirty="0">
                  <a:solidFill>
                    <a:srgbClr val="400000"/>
                  </a:solidFill>
                  <a:latin typeface="宋体" panose="02010600030101010101" pitchFamily="2" charset="-122"/>
                </a:rPr>
                <a:t>型半导体</a:t>
              </a:r>
              <a:endParaRPr lang="zh-CN" altLang="en-US" sz="3600" b="1" dirty="0">
                <a:latin typeface="Times New Roman" panose="02020603050405020304" pitchFamily="18" charset="0"/>
              </a:endParaRPr>
            </a:p>
          </p:txBody>
        </p:sp>
        <p:sp>
          <p:nvSpPr>
            <p:cNvPr id="144408" name="椭圆 144407"/>
            <p:cNvSpPr/>
            <p:nvPr/>
          </p:nvSpPr>
          <p:spPr>
            <a:xfrm>
              <a:off x="3606"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09" name="椭圆 144408"/>
            <p:cNvSpPr/>
            <p:nvPr/>
          </p:nvSpPr>
          <p:spPr>
            <a:xfrm>
              <a:off x="3888"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0" name="椭圆 144409"/>
            <p:cNvSpPr/>
            <p:nvPr/>
          </p:nvSpPr>
          <p:spPr>
            <a:xfrm>
              <a:off x="3606"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1" name="椭圆 144410"/>
            <p:cNvSpPr/>
            <p:nvPr/>
          </p:nvSpPr>
          <p:spPr>
            <a:xfrm>
              <a:off x="3888"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2" name="椭圆 144411"/>
            <p:cNvSpPr/>
            <p:nvPr/>
          </p:nvSpPr>
          <p:spPr>
            <a:xfrm>
              <a:off x="3619"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3" name="椭圆 144412"/>
            <p:cNvSpPr/>
            <p:nvPr/>
          </p:nvSpPr>
          <p:spPr>
            <a:xfrm>
              <a:off x="3888"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4" name="椭圆 144413"/>
            <p:cNvSpPr/>
            <p:nvPr/>
          </p:nvSpPr>
          <p:spPr>
            <a:xfrm>
              <a:off x="432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5" name="椭圆 144414"/>
            <p:cNvSpPr/>
            <p:nvPr/>
          </p:nvSpPr>
          <p:spPr>
            <a:xfrm>
              <a:off x="4051" y="1800"/>
              <a:ext cx="244"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6" name="椭圆 144415"/>
            <p:cNvSpPr/>
            <p:nvPr/>
          </p:nvSpPr>
          <p:spPr>
            <a:xfrm>
              <a:off x="4051" y="2235"/>
              <a:ext cx="244"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17" name="椭圆 144416"/>
            <p:cNvSpPr/>
            <p:nvPr/>
          </p:nvSpPr>
          <p:spPr>
            <a:xfrm>
              <a:off x="432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8" name="椭圆 144417"/>
            <p:cNvSpPr/>
            <p:nvPr/>
          </p:nvSpPr>
          <p:spPr>
            <a:xfrm>
              <a:off x="4320" y="2688"/>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19" name="椭圆 144418"/>
            <p:cNvSpPr/>
            <p:nvPr/>
          </p:nvSpPr>
          <p:spPr>
            <a:xfrm>
              <a:off x="4065"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0" name="椭圆 144419"/>
            <p:cNvSpPr/>
            <p:nvPr/>
          </p:nvSpPr>
          <p:spPr>
            <a:xfrm>
              <a:off x="4800" y="1824"/>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1" name="椭圆 144420"/>
            <p:cNvSpPr/>
            <p:nvPr/>
          </p:nvSpPr>
          <p:spPr>
            <a:xfrm>
              <a:off x="4538" y="178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2" name="椭圆 144421"/>
            <p:cNvSpPr/>
            <p:nvPr/>
          </p:nvSpPr>
          <p:spPr>
            <a:xfrm>
              <a:off x="4538" y="2223"/>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3" name="椭圆 144422"/>
            <p:cNvSpPr/>
            <p:nvPr/>
          </p:nvSpPr>
          <p:spPr>
            <a:xfrm>
              <a:off x="4800" y="2256"/>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4" name="椭圆 144423"/>
            <p:cNvSpPr/>
            <p:nvPr/>
          </p:nvSpPr>
          <p:spPr>
            <a:xfrm>
              <a:off x="4812" y="2670"/>
              <a:ext cx="109"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5" name="椭圆 144424"/>
            <p:cNvSpPr/>
            <p:nvPr/>
          </p:nvSpPr>
          <p:spPr>
            <a:xfrm>
              <a:off x="4551" y="2658"/>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6" name="椭圆 144425"/>
            <p:cNvSpPr/>
            <p:nvPr/>
          </p:nvSpPr>
          <p:spPr>
            <a:xfrm>
              <a:off x="5280" y="1824"/>
              <a:ext cx="108" cy="100"/>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27" name="椭圆 144426"/>
            <p:cNvSpPr/>
            <p:nvPr/>
          </p:nvSpPr>
          <p:spPr>
            <a:xfrm>
              <a:off x="4997" y="1800"/>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8" name="椭圆 144427"/>
            <p:cNvSpPr/>
            <p:nvPr/>
          </p:nvSpPr>
          <p:spPr>
            <a:xfrm>
              <a:off x="4997" y="2235"/>
              <a:ext cx="243" cy="237"/>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29" name="椭圆 144428"/>
            <p:cNvSpPr/>
            <p:nvPr/>
          </p:nvSpPr>
          <p:spPr>
            <a:xfrm>
              <a:off x="5280" y="2256"/>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30" name="椭圆 144429"/>
            <p:cNvSpPr/>
            <p:nvPr/>
          </p:nvSpPr>
          <p:spPr>
            <a:xfrm>
              <a:off x="5280" y="2688"/>
              <a:ext cx="96" cy="96"/>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sp>
          <p:nvSpPr>
            <p:cNvPr id="144431" name="椭圆 144430"/>
            <p:cNvSpPr/>
            <p:nvPr/>
          </p:nvSpPr>
          <p:spPr>
            <a:xfrm>
              <a:off x="5011" y="2671"/>
              <a:ext cx="243" cy="236"/>
            </a:xfrm>
            <a:prstGeom prst="ellipse">
              <a:avLst/>
            </a:prstGeom>
            <a:noFill/>
            <a:ln w="22225" cap="flat" cmpd="sng">
              <a:solidFill>
                <a:srgbClr val="000000"/>
              </a:solidFill>
              <a:prstDash val="solid"/>
              <a:headEnd type="none" w="med" len="med"/>
              <a:tailEnd type="none" w="med" len="med"/>
            </a:ln>
          </p:spPr>
          <p:txBody>
            <a:bodyPr/>
            <a:lstStyle/>
            <a:p>
              <a:endParaRPr lang="zh-CN" altLang="en-US"/>
            </a:p>
          </p:txBody>
        </p:sp>
        <p:sp>
          <p:nvSpPr>
            <p:cNvPr id="144432" name="椭圆 144431"/>
            <p:cNvSpPr/>
            <p:nvPr/>
          </p:nvSpPr>
          <p:spPr>
            <a:xfrm>
              <a:off x="3408" y="2496"/>
              <a:ext cx="136" cy="137"/>
            </a:xfrm>
            <a:prstGeom prst="ellipse">
              <a:avLst/>
            </a:prstGeom>
            <a:noFill/>
            <a:ln w="22225" cap="flat" cmpd="sng">
              <a:solidFill>
                <a:srgbClr val="0080FF"/>
              </a:solidFill>
              <a:prstDash val="solid"/>
              <a:headEnd type="none" w="med" len="med"/>
              <a:tailEnd type="none" w="med" len="med"/>
            </a:ln>
          </p:spPr>
          <p:txBody>
            <a:bodyPr/>
            <a:lstStyle/>
            <a:p>
              <a:endParaRPr lang="zh-CN" altLang="en-US"/>
            </a:p>
          </p:txBody>
        </p:sp>
        <p:sp>
          <p:nvSpPr>
            <p:cNvPr id="144433" name="椭圆 144432"/>
            <p:cNvSpPr/>
            <p:nvPr/>
          </p:nvSpPr>
          <p:spPr>
            <a:xfrm>
              <a:off x="3408" y="2352"/>
              <a:ext cx="108" cy="99"/>
            </a:xfrm>
            <a:prstGeom prst="ellipse">
              <a:avLst/>
            </a:prstGeom>
            <a:solidFill>
              <a:srgbClr val="FF0000"/>
            </a:solidFill>
            <a:ln w="22225" cap="flat" cmpd="sng">
              <a:solidFill>
                <a:srgbClr val="FF0000"/>
              </a:solidFill>
              <a:prstDash val="solid"/>
              <a:headEnd type="none" w="med" len="med"/>
              <a:tailEnd type="none" w="med" len="med"/>
            </a:ln>
          </p:spPr>
          <p:txBody>
            <a:bodyPr/>
            <a:lstStyle/>
            <a:p>
              <a:endParaRPr lang="zh-CN" altLang="en-US"/>
            </a:p>
          </p:txBody>
        </p:sp>
      </p:grpSp>
      <p:sp>
        <p:nvSpPr>
          <p:cNvPr id="144434" name="圆角矩形标注 144433"/>
          <p:cNvSpPr/>
          <p:nvPr/>
        </p:nvSpPr>
        <p:spPr>
          <a:xfrm>
            <a:off x="7391400" y="5029200"/>
            <a:ext cx="1536700" cy="527050"/>
          </a:xfrm>
          <a:prstGeom prst="wedgeRoundRectCallout">
            <a:avLst>
              <a:gd name="adj1" fmla="val -6713"/>
              <a:gd name="adj2" fmla="val -157833"/>
              <a:gd name="adj3" fmla="val 16667"/>
            </a:avLst>
          </a:prstGeom>
          <a:solidFill>
            <a:srgbClr val="FF99CC"/>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施主离子</a:t>
            </a:r>
            <a:endParaRPr lang="zh-CN" altLang="en-US" sz="3200" b="1" dirty="0">
              <a:latin typeface="Times New Roman" panose="02020603050405020304" pitchFamily="18" charset="0"/>
              <a:ea typeface="长城楷体" pitchFamily="49" charset="-122"/>
            </a:endParaRPr>
          </a:p>
        </p:txBody>
      </p:sp>
      <p:sp>
        <p:nvSpPr>
          <p:cNvPr id="144435" name="圆角矩形标注 144434"/>
          <p:cNvSpPr/>
          <p:nvPr/>
        </p:nvSpPr>
        <p:spPr>
          <a:xfrm>
            <a:off x="7391400" y="1295400"/>
            <a:ext cx="1536700" cy="527050"/>
          </a:xfrm>
          <a:prstGeom prst="wedgeRoundRectCallout">
            <a:avLst>
              <a:gd name="adj1" fmla="val 22519"/>
              <a:gd name="adj2" fmla="val 470181"/>
              <a:gd name="adj3" fmla="val 16667"/>
            </a:avLst>
          </a:prstGeom>
          <a:solidFill>
            <a:srgbClr val="99CC00"/>
          </a:solidFill>
          <a:ln w="38100" cap="flat" cmpd="sng">
            <a:solidFill>
              <a:srgbClr val="0000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solidFill>
                  <a:srgbClr val="000000"/>
                </a:solidFill>
                <a:latin typeface="Times New Roman" panose="02020603050405020304" pitchFamily="18" charset="0"/>
                <a:ea typeface="长城楷体" pitchFamily="49" charset="-122"/>
              </a:rPr>
              <a:t>自由电子</a:t>
            </a:r>
            <a:endParaRPr lang="zh-CN" altLang="en-US" sz="3200" b="1">
              <a:solidFill>
                <a:srgbClr val="000000"/>
              </a:solidFill>
              <a:latin typeface="Times New Roman" panose="02020603050405020304" pitchFamily="18" charset="0"/>
              <a:ea typeface="长城楷体" pitchFamily="49" charset="-122"/>
            </a:endParaRPr>
          </a:p>
        </p:txBody>
      </p:sp>
      <p:sp>
        <p:nvSpPr>
          <p:cNvPr id="144436" name="圆角矩形标注 144435"/>
          <p:cNvSpPr/>
          <p:nvPr/>
        </p:nvSpPr>
        <p:spPr>
          <a:xfrm>
            <a:off x="5181600" y="1295400"/>
            <a:ext cx="1863725" cy="527050"/>
          </a:xfrm>
          <a:prstGeom prst="wedgeRoundRectCallout">
            <a:avLst>
              <a:gd name="adj1" fmla="val -33560"/>
              <a:gd name="adj2" fmla="val 341866"/>
              <a:gd name="adj3" fmla="val 16667"/>
            </a:avLst>
          </a:prstGeom>
          <a:solidFill>
            <a:srgbClr val="00FF00"/>
          </a:solidFill>
          <a:ln w="38100" cap="flat" cmpd="sng">
            <a:solidFill>
              <a:srgbClr val="99CC00"/>
            </a:solidFill>
            <a:prstDash val="solid"/>
            <a:miter/>
            <a:headEnd type="none" w="sm" len="sm"/>
            <a:tailEnd type="none" w="sm" len="sm"/>
          </a:ln>
        </p:spPr>
        <p:txBody>
          <a:bodyPr wrap="none" lIns="90000" tIns="46800" rIns="90000" bIns="46800" anchor="ctr">
            <a:spAutoFit/>
          </a:bodyPr>
          <a:lstStyle/>
          <a:p>
            <a:pPr eaLnBrk="0" hangingPunct="0">
              <a:spcBef>
                <a:spcPct val="50000"/>
              </a:spcBef>
            </a:pPr>
            <a:r>
              <a:rPr lang="zh-CN" altLang="en-US" b="1" dirty="0">
                <a:latin typeface="Times New Roman" panose="02020603050405020304" pitchFamily="18" charset="0"/>
                <a:ea typeface="长城楷体" pitchFamily="49" charset="-122"/>
              </a:rPr>
              <a:t>电子空穴对</a:t>
            </a:r>
            <a:endParaRPr lang="zh-CN" altLang="en-US" sz="3200" b="1">
              <a:latin typeface="Times New Roman" panose="02020603050405020304" pitchFamily="18" charset="0"/>
              <a:ea typeface="长城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4390"/>
                                        </p:tgtEl>
                                        <p:attrNameLst>
                                          <p:attrName>style.visibility</p:attrName>
                                        </p:attrNameLst>
                                      </p:cBhvr>
                                      <p:to>
                                        <p:strVal val="visible"/>
                                      </p:to>
                                    </p:set>
                                    <p:animEffect transition="in" filter="blinds(horizontal)">
                                      <p:cBhvr>
                                        <p:cTn id="7" dur="500"/>
                                        <p:tgtEl>
                                          <p:spTgt spid="1443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4389"/>
                                        </p:tgtEl>
                                        <p:attrNameLst>
                                          <p:attrName>style.visibility</p:attrName>
                                        </p:attrNameLst>
                                      </p:cBhvr>
                                      <p:to>
                                        <p:strVal val="visible"/>
                                      </p:to>
                                    </p:set>
                                    <p:animEffect transition="in" filter="strips(downRight)">
                                      <p:cBhvr>
                                        <p:cTn id="12" dur="500"/>
                                        <p:tgtEl>
                                          <p:spTgt spid="14438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44388"/>
                                        </p:tgtEl>
                                        <p:attrNameLst>
                                          <p:attrName>style.visibility</p:attrName>
                                        </p:attrNameLst>
                                      </p:cBhvr>
                                      <p:to>
                                        <p:strVal val="visible"/>
                                      </p:to>
                                    </p:set>
                                    <p:animEffect transition="in" filter="strips(downRight)">
                                      <p:cBhvr>
                                        <p:cTn id="17" dur="500"/>
                                        <p:tgtEl>
                                          <p:spTgt spid="14438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44387"/>
                                        </p:tgtEl>
                                        <p:attrNameLst>
                                          <p:attrName>style.visibility</p:attrName>
                                        </p:attrNameLst>
                                      </p:cBhvr>
                                      <p:to>
                                        <p:strVal val="visible"/>
                                      </p:to>
                                    </p:set>
                                    <p:animEffect transition="in" filter="strips(downLeft)">
                                      <p:cBhvr>
                                        <p:cTn id="22" dur="500"/>
                                        <p:tgtEl>
                                          <p:spTgt spid="1443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4393"/>
                                        </p:tgtEl>
                                        <p:attrNameLst>
                                          <p:attrName>style.visibility</p:attrName>
                                        </p:attrNameLst>
                                      </p:cBhvr>
                                      <p:to>
                                        <p:strVal val="visible"/>
                                      </p:to>
                                    </p:set>
                                    <p:animEffect transition="in" filter="blinds(horizontal)">
                                      <p:cBhvr>
                                        <p:cTn id="27" dur="500"/>
                                        <p:tgtEl>
                                          <p:spTgt spid="14439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44435"/>
                                        </p:tgtEl>
                                        <p:attrNameLst>
                                          <p:attrName>style.visibility</p:attrName>
                                        </p:attrNameLst>
                                      </p:cBhvr>
                                      <p:to>
                                        <p:strVal val="visible"/>
                                      </p:to>
                                    </p:set>
                                    <p:animEffect transition="in" filter="strips(downLeft)">
                                      <p:cBhvr>
                                        <p:cTn id="32" dur="500"/>
                                        <p:tgtEl>
                                          <p:spTgt spid="14443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44434"/>
                                        </p:tgtEl>
                                        <p:attrNameLst>
                                          <p:attrName>style.visibility</p:attrName>
                                        </p:attrNameLst>
                                      </p:cBhvr>
                                      <p:to>
                                        <p:strVal val="visible"/>
                                      </p:to>
                                    </p:set>
                                    <p:animEffect transition="in" filter="strips(downRight)">
                                      <p:cBhvr>
                                        <p:cTn id="37" dur="500"/>
                                        <p:tgtEl>
                                          <p:spTgt spid="14443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44436"/>
                                        </p:tgtEl>
                                        <p:attrNameLst>
                                          <p:attrName>style.visibility</p:attrName>
                                        </p:attrNameLst>
                                      </p:cBhvr>
                                      <p:to>
                                        <p:strVal val="visible"/>
                                      </p:to>
                                    </p:set>
                                    <p:animEffect transition="in" filter="strips(downRight)">
                                      <p:cBhvr>
                                        <p:cTn id="42" dur="500"/>
                                        <p:tgtEl>
                                          <p:spTgt spid="1444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4391"/>
                                        </p:tgtEl>
                                        <p:attrNameLst>
                                          <p:attrName>style.visibility</p:attrName>
                                        </p:attrNameLst>
                                      </p:cBhvr>
                                      <p:to>
                                        <p:strVal val="visible"/>
                                      </p:to>
                                    </p:set>
                                    <p:animEffect transition="in" filter="blinds(horizontal)">
                                      <p:cBhvr>
                                        <p:cTn id="47" dur="500"/>
                                        <p:tgtEl>
                                          <p:spTgt spid="14439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4392"/>
                                        </p:tgtEl>
                                        <p:attrNameLst>
                                          <p:attrName>style.visibility</p:attrName>
                                        </p:attrNameLst>
                                      </p:cBhvr>
                                      <p:to>
                                        <p:strVal val="visible"/>
                                      </p:to>
                                    </p:set>
                                    <p:animEffect transition="in" filter="blinds(horizontal)">
                                      <p:cBhvr>
                                        <p:cTn id="52" dur="500"/>
                                        <p:tgtEl>
                                          <p:spTgt spid="14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ldLvl="0" animBg="1"/>
      <p:bldP spid="144388" grpId="0" bldLvl="0" animBg="1"/>
      <p:bldP spid="144389" grpId="0" bldLvl="0" animBg="1"/>
      <p:bldP spid="144391" grpId="0"/>
      <p:bldP spid="144392" grpId="0"/>
      <p:bldP spid="144434" grpId="0" bldLvl="0" animBg="1"/>
      <p:bldP spid="144435" grpId="0" bldLvl="0" animBg="1"/>
      <p:bldP spid="144436" grpId="0" bldLvl="0" animBg="1"/>
    </p:bldLst>
  </p:timing>
</p:sld>
</file>

<file path=ppt/tags/tag1.xml><?xml version="1.0" encoding="utf-8"?>
<p:tagLst xmlns:p="http://schemas.openxmlformats.org/presentationml/2006/main">
  <p:tag name="KSO_WM_UNIT_PLACING_PICTURE_USER_VIEWPORT" val="{&quot;height&quot;:4155,&quot;width&quot;:5235}"/>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6688</Words>
  <Application>WPS 演示</Application>
  <PresentationFormat>全屏显示(4:3)</PresentationFormat>
  <Paragraphs>1981</Paragraphs>
  <Slides>71</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45</vt:i4>
      </vt:variant>
      <vt:variant>
        <vt:lpstr>幻灯片标题</vt:lpstr>
      </vt:variant>
      <vt:variant>
        <vt:i4>71</vt:i4>
      </vt:variant>
    </vt:vector>
  </HeadingPairs>
  <TitlesOfParts>
    <vt:vector size="137" baseType="lpstr">
      <vt:lpstr>Arial</vt:lpstr>
      <vt:lpstr>宋体</vt:lpstr>
      <vt:lpstr>Wingdings</vt:lpstr>
      <vt:lpstr>Times New Roman</vt:lpstr>
      <vt:lpstr>Arial Black</vt:lpstr>
      <vt:lpstr>华文新魏</vt:lpstr>
      <vt:lpstr>黑体</vt:lpstr>
      <vt:lpstr>幼圆</vt:lpstr>
      <vt:lpstr>长城楷体</vt:lpstr>
      <vt:lpstr>楷体_GB2312</vt:lpstr>
      <vt:lpstr>新宋体</vt:lpstr>
      <vt:lpstr>微软雅黑</vt:lpstr>
      <vt:lpstr>Arial Unicode MS</vt:lpstr>
      <vt:lpstr>Calibri</vt:lpstr>
      <vt:lpstr>Symbol</vt:lpstr>
      <vt:lpstr>仿宋_GB2312</vt:lpstr>
      <vt:lpstr>仿宋</vt:lpstr>
      <vt:lpstr>隶书</vt:lpstr>
      <vt:lpstr>Tahoma</vt:lpstr>
      <vt:lpstr>华文细黑</vt:lpstr>
      <vt:lpstr>Pixel</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Paint.Picture</vt:lpstr>
      <vt:lpstr>Paint.Picture</vt:lpstr>
      <vt:lpstr>Equation.3</vt:lpstr>
      <vt:lpstr>Equation.3</vt:lpstr>
      <vt:lpstr>Equation.3</vt:lpstr>
      <vt:lpstr>Equation.3</vt:lpstr>
      <vt:lpstr>Equation.3</vt:lpstr>
      <vt:lpstr>Equation.3</vt:lpstr>
      <vt:lpstr>Equation.3</vt:lpstr>
      <vt:lpstr>Word.Document.8</vt:lpstr>
      <vt:lpstr>Equation.3</vt:lpstr>
      <vt:lpstr>Equation.3</vt:lpstr>
      <vt:lpstr>Paint.Picture</vt:lpstr>
      <vt:lpstr>Equation.3</vt:lpstr>
      <vt:lpstr>Equation.3</vt:lpstr>
      <vt:lpstr>Word.Document.8</vt:lpstr>
      <vt:lpstr>Equation.3</vt:lpstr>
      <vt:lpstr>Equation.3</vt:lpstr>
      <vt:lpstr>Equation.3</vt:lpstr>
      <vt:lpstr>Paint.Picture</vt:lpstr>
      <vt:lpstr>Paint.Picture</vt:lpstr>
      <vt:lpstr>Visio.Drawing.11</vt:lpstr>
      <vt:lpstr>Visio.Drawing.11</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功能表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
  <cp:lastModifiedBy>Aileen</cp:lastModifiedBy>
  <cp:revision>449</cp:revision>
  <dcterms:created xsi:type="dcterms:W3CDTF">1999-09-18T02:11:00Z</dcterms:created>
  <dcterms:modified xsi:type="dcterms:W3CDTF">2022-04-04T23:53:15Z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3</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D:\教案\数字逻辑</vt:lpwstr>
  </property>
  <property fmtid="{D5CDD505-2E9C-101B-9397-08002B2CF9AE}" pid="22" name="ICV">
    <vt:lpwstr>2FA4DBE0397541CA8368933E34C629D5</vt:lpwstr>
  </property>
  <property fmtid="{D5CDD505-2E9C-101B-9397-08002B2CF9AE}" pid="23" name="KSOProductBuildVer">
    <vt:lpwstr>2052-11.1.0.11566</vt:lpwstr>
  </property>
</Properties>
</file>