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868" r:id="rId6"/>
    <p:sldId id="780" r:id="rId7"/>
    <p:sldId id="615" r:id="rId8"/>
    <p:sldId id="616" r:id="rId9"/>
    <p:sldId id="715" r:id="rId10"/>
    <p:sldId id="767" r:id="rId11"/>
    <p:sldId id="768" r:id="rId12"/>
    <p:sldId id="618" r:id="rId13"/>
    <p:sldId id="778" r:id="rId14"/>
    <p:sldId id="869" r:id="rId15"/>
    <p:sldId id="86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59137" autoAdjust="0"/>
  </p:normalViewPr>
  <p:slideViewPr>
    <p:cSldViewPr snapToGrid="0">
      <p:cViewPr varScale="1">
        <p:scale>
          <a:sx n="68" d="100"/>
          <a:sy n="68" d="100"/>
        </p:scale>
        <p:origin x="2067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8EE4B-F10A-4E13-A8F8-9488859D3962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F6FD-2816-45BC-AF12-F4C1CEF577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F6FD-2816-45BC-AF12-F4C1CEF57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0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73A548-28B4-4FCC-AC01-9DB316A0A975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871200" cy="449897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C5958-C7F7-4EC3-8217-BE80D7CA816F}" type="datetime3">
              <a:rPr lang="zh-CN" altLang="en-US"/>
              <a:t>2023年4月26日星期三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78EEB-57AE-4407-8978-78A58530AF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756A-7F89-430C-8FB9-883CF12FD619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6632" y="1122363"/>
            <a:ext cx="10079182" cy="23876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实验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：以太网帧、</a:t>
            </a:r>
            <a:r>
              <a:rPr lang="en-US" altLang="zh-CN" b="1" dirty="0">
                <a:solidFill>
                  <a:srgbClr val="FF0000"/>
                </a:solidFill>
              </a:rPr>
              <a:t>IPv4</a:t>
            </a:r>
            <a:r>
              <a:rPr lang="zh-CN" altLang="en-US" b="1" dirty="0">
                <a:solidFill>
                  <a:srgbClr val="FF0000"/>
                </a:solidFill>
              </a:rPr>
              <a:t>初级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6F6-2824-4CBE-A539-E86BF5A3F295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61925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3626520"/>
            <a:ext cx="8642350" cy="2250752"/>
          </a:xfrm>
        </p:spPr>
        <p:txBody>
          <a:bodyPr/>
          <a:lstStyle/>
          <a:p>
            <a:r>
              <a:rPr lang="zh-CN" altLang="en-US" dirty="0"/>
              <a:t>总长度</a:t>
            </a:r>
            <a:r>
              <a:rPr lang="en-US" altLang="zh-CN" dirty="0"/>
              <a:t>(16bit) </a:t>
            </a:r>
            <a:r>
              <a:rPr lang="zh-CN" altLang="en-US" dirty="0"/>
              <a:t>：该字段以</a:t>
            </a:r>
            <a:r>
              <a:rPr lang="zh-CN" altLang="en-US" b="1" dirty="0">
                <a:latin typeface="+mj-ea"/>
                <a:ea typeface="+mj-ea"/>
              </a:rPr>
              <a:t>字节</a:t>
            </a:r>
            <a:r>
              <a:rPr lang="zh-CN" altLang="en-US" dirty="0"/>
              <a:t>为单位定义</a:t>
            </a:r>
            <a:r>
              <a:rPr lang="en-US" altLang="zh-CN" dirty="0"/>
              <a:t>IP</a:t>
            </a:r>
            <a:r>
              <a:rPr lang="zh-CN" altLang="en-US" dirty="0"/>
              <a:t>数据报的</a:t>
            </a:r>
            <a:r>
              <a:rPr lang="zh-CN" altLang="en-US" b="1" dirty="0"/>
              <a:t>总长度</a:t>
            </a:r>
            <a:r>
              <a:rPr lang="en-US" altLang="zh-CN" dirty="0"/>
              <a:t>(</a:t>
            </a:r>
            <a:r>
              <a:rPr lang="zh-CN" altLang="en-US" b="1" u="sng" dirty="0"/>
              <a:t>首部加上数据</a:t>
            </a:r>
            <a:r>
              <a:rPr lang="en-US" altLang="zh-CN" dirty="0"/>
              <a:t>)</a:t>
            </a:r>
            <a:r>
              <a:rPr lang="zh-CN" altLang="en-US" dirty="0"/>
              <a:t>。 最大长度可达</a:t>
            </a:r>
            <a:r>
              <a:rPr lang="en-US" altLang="zh-CN" dirty="0"/>
              <a:t>2</a:t>
            </a:r>
            <a:r>
              <a:rPr lang="en-US" altLang="zh-CN" baseline="30000" dirty="0"/>
              <a:t>16</a:t>
            </a:r>
            <a:r>
              <a:rPr lang="en-US" altLang="zh-CN" dirty="0"/>
              <a:t>-1=65,535</a:t>
            </a:r>
            <a:r>
              <a:rPr lang="zh-CN" altLang="en-US" dirty="0"/>
              <a:t>字节。</a:t>
            </a:r>
          </a:p>
          <a:p>
            <a:pPr lvl="1"/>
            <a:r>
              <a:rPr lang="zh-CN" altLang="en-US" dirty="0"/>
              <a:t>分段后，该字段不是指未分段前的数据报长度，而是指各分段的长度</a:t>
            </a:r>
          </a:p>
        </p:txBody>
      </p:sp>
      <p:pic>
        <p:nvPicPr>
          <p:cNvPr id="468996" name="Picture 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305384"/>
            <a:ext cx="8089900" cy="20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167438" y="1345828"/>
            <a:ext cx="3889375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73856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6" name="Picture 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01" y="1057080"/>
            <a:ext cx="8089900" cy="208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C177-AD9F-4B88-B80B-180214D03947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050" y="-161925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7880" y="3356993"/>
            <a:ext cx="8338766" cy="2572220"/>
          </a:xfrm>
        </p:spPr>
        <p:txBody>
          <a:bodyPr/>
          <a:lstStyle/>
          <a:p>
            <a:r>
              <a:rPr lang="zh-CN" altLang="en-US" dirty="0"/>
              <a:t>标识</a:t>
            </a:r>
            <a:r>
              <a:rPr lang="en-US" altLang="zh-CN" dirty="0"/>
              <a:t>(16bit)</a:t>
            </a:r>
            <a:r>
              <a:rPr lang="zh-CN" altLang="en-US" dirty="0"/>
              <a:t>：唯一地标识主机发送的每一个数据报。通常每发送一个报文，其值自动加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该字段</a:t>
            </a:r>
            <a:r>
              <a:rPr lang="zh-CN" altLang="en-US" b="1" dirty="0"/>
              <a:t>不是序号</a:t>
            </a:r>
            <a:r>
              <a:rPr lang="zh-CN" altLang="en-US" dirty="0"/>
              <a:t>（</a:t>
            </a:r>
            <a:r>
              <a:rPr lang="en-US" altLang="zh-CN" b="1" dirty="0"/>
              <a:t>IP</a:t>
            </a:r>
            <a:r>
              <a:rPr lang="zh-CN" altLang="en-US" b="1" dirty="0"/>
              <a:t>是无连接服务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如果数据包被分段以适应小型数据包的网络，那么</a:t>
            </a:r>
            <a:r>
              <a:rPr lang="zh-CN" altLang="en-US" b="1" dirty="0"/>
              <a:t>每一个分片中都设置相同的标识号码</a:t>
            </a:r>
            <a:r>
              <a:rPr lang="zh-CN" altLang="en-US" dirty="0"/>
              <a:t>。</a:t>
            </a:r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2140596" y="1526045"/>
            <a:ext cx="3889375" cy="287338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7478" name="Rectangle 6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74825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F985-FEAF-4B33-A78D-88C0F0DE1730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925" y="-205104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(5)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3886" y="2960219"/>
            <a:ext cx="8642350" cy="3396132"/>
          </a:xfrm>
        </p:spPr>
        <p:txBody>
          <a:bodyPr/>
          <a:lstStyle/>
          <a:p>
            <a:r>
              <a:rPr lang="zh-CN" altLang="en-US" sz="2800" dirty="0"/>
              <a:t>标志</a:t>
            </a:r>
            <a:r>
              <a:rPr lang="en-US" altLang="zh-CN" sz="2800" dirty="0"/>
              <a:t>(3bit)</a:t>
            </a:r>
            <a:r>
              <a:rPr lang="zh-CN" altLang="en-US" sz="2800" dirty="0"/>
              <a:t>：目前只有</a:t>
            </a:r>
            <a:r>
              <a:rPr lang="en-US" altLang="zh-CN" sz="2800" dirty="0"/>
              <a:t>2</a:t>
            </a:r>
            <a:r>
              <a:rPr lang="zh-CN" altLang="en-US" sz="2800" dirty="0"/>
              <a:t>位有意义</a:t>
            </a:r>
          </a:p>
          <a:p>
            <a:pPr lvl="1"/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位没有使用</a:t>
            </a:r>
          </a:p>
          <a:p>
            <a:pPr lvl="1"/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位为</a:t>
            </a:r>
            <a:r>
              <a:rPr lang="en-US" altLang="zh-CN" sz="2400" dirty="0"/>
              <a:t>DF(Don’t Fragment)</a:t>
            </a:r>
            <a:r>
              <a:rPr lang="zh-CN" altLang="en-US" sz="2400" dirty="0"/>
              <a:t>位，该位被置</a:t>
            </a:r>
            <a:r>
              <a:rPr lang="en-US" altLang="zh-CN" sz="2400" dirty="0"/>
              <a:t>1</a:t>
            </a:r>
            <a:r>
              <a:rPr lang="zh-CN" altLang="en-US" sz="2400" dirty="0"/>
              <a:t>表示</a:t>
            </a:r>
            <a:r>
              <a:rPr lang="zh-CN" altLang="en-US" sz="2400" b="1" dirty="0"/>
              <a:t>不要分段</a:t>
            </a:r>
            <a:r>
              <a:rPr lang="zh-CN" altLang="en-US" sz="2400" dirty="0"/>
              <a:t>，它命令路由器不要将数据报分段，因为目的端不能重组分段。</a:t>
            </a:r>
          </a:p>
          <a:p>
            <a:pPr lvl="1"/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位是</a:t>
            </a:r>
            <a:r>
              <a:rPr lang="en-US" altLang="zh-CN" sz="2400" dirty="0"/>
              <a:t>MF(More Fragments) </a:t>
            </a:r>
            <a:r>
              <a:rPr lang="zh-CN" altLang="en-US" sz="2400" dirty="0"/>
              <a:t>位，该位被置</a:t>
            </a:r>
            <a:r>
              <a:rPr lang="en-US" altLang="zh-CN" sz="2400" dirty="0"/>
              <a:t>1</a:t>
            </a:r>
            <a:r>
              <a:rPr lang="zh-CN" altLang="en-US" sz="2400" dirty="0"/>
              <a:t>表示该分段后还有进一步的分段，最后一个分段</a:t>
            </a:r>
            <a:r>
              <a:rPr lang="en-US" altLang="zh-CN" sz="2400" dirty="0"/>
              <a:t>MF</a:t>
            </a:r>
            <a:r>
              <a:rPr lang="zh-CN" altLang="en-US" sz="2400" dirty="0"/>
              <a:t>位为</a:t>
            </a:r>
            <a:r>
              <a:rPr lang="en-US" altLang="zh-CN" sz="2400" dirty="0"/>
              <a:t>0</a:t>
            </a:r>
          </a:p>
          <a:p>
            <a:pPr lvl="1"/>
            <a:r>
              <a:rPr lang="zh-CN" altLang="en-US" sz="2400" dirty="0"/>
              <a:t>是否分段与</a:t>
            </a:r>
            <a:r>
              <a:rPr lang="zh-CN" altLang="en-US" sz="2400" b="1" u="sng" dirty="0"/>
              <a:t>最大传送单元</a:t>
            </a:r>
            <a:r>
              <a:rPr lang="en-US" altLang="zh-CN" sz="2400" b="1" u="sng" dirty="0"/>
              <a:t>(MTU)</a:t>
            </a:r>
            <a:r>
              <a:rPr lang="zh-CN" altLang="en-US" sz="2400" dirty="0"/>
              <a:t>有关</a:t>
            </a:r>
          </a:p>
        </p:txBody>
      </p:sp>
      <p:pic>
        <p:nvPicPr>
          <p:cNvPr id="470021" name="Picture 5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83" y="995682"/>
            <a:ext cx="8089900" cy="187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6167439" y="1412875"/>
            <a:ext cx="720725" cy="287338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70023" name="Rectangle 7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74825" y="76470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82E-9CFB-41D2-ADBB-E3884ECFA328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001" y="-20637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3412491"/>
            <a:ext cx="8642350" cy="2680806"/>
          </a:xfrm>
        </p:spPr>
        <p:txBody>
          <a:bodyPr/>
          <a:lstStyle/>
          <a:p>
            <a:r>
              <a:rPr lang="zh-CN" altLang="en-US" dirty="0"/>
              <a:t>偏移量</a:t>
            </a:r>
            <a:r>
              <a:rPr lang="en-US" altLang="zh-CN" dirty="0"/>
              <a:t>(13bit)</a:t>
            </a:r>
            <a:r>
              <a:rPr lang="zh-CN" altLang="en-US" dirty="0"/>
              <a:t>：分段偏移说明该分段在当前数据报的什么位置。</a:t>
            </a:r>
          </a:p>
          <a:p>
            <a:pPr lvl="1"/>
            <a:r>
              <a:rPr lang="zh-CN" altLang="en-US" dirty="0"/>
              <a:t>分段偏移以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字节</a:t>
            </a:r>
            <a:r>
              <a:rPr lang="zh-CN" altLang="en-US" dirty="0"/>
              <a:t>为单位，这样偏移量</a:t>
            </a:r>
            <a:r>
              <a:rPr lang="en-US" altLang="zh-CN" dirty="0"/>
              <a:t>1</a:t>
            </a:r>
            <a:r>
              <a:rPr lang="zh-CN" altLang="en-US" dirty="0"/>
              <a:t>对应字节号</a:t>
            </a:r>
            <a:r>
              <a:rPr lang="en-US" altLang="zh-CN" dirty="0"/>
              <a:t>8</a:t>
            </a:r>
            <a:r>
              <a:rPr lang="zh-CN" altLang="en-US" dirty="0"/>
              <a:t>，偏移量 </a:t>
            </a:r>
            <a:r>
              <a:rPr lang="en-US" altLang="zh-CN" dirty="0"/>
              <a:t>2</a:t>
            </a:r>
            <a:r>
              <a:rPr lang="zh-CN" altLang="en-US" dirty="0"/>
              <a:t>对应字节号</a:t>
            </a:r>
            <a:r>
              <a:rPr lang="en-US" altLang="zh-CN" dirty="0"/>
              <a:t>16</a:t>
            </a:r>
            <a:r>
              <a:rPr lang="zh-CN" altLang="en-US" dirty="0"/>
              <a:t>，依此类推。</a:t>
            </a:r>
          </a:p>
          <a:p>
            <a:pPr lvl="1"/>
            <a:r>
              <a:rPr lang="zh-CN" altLang="en-US" dirty="0"/>
              <a:t>数据报进行分段的主机或路由器必须选择每一个分段的长度</a:t>
            </a:r>
            <a:r>
              <a:rPr lang="zh-CN" altLang="en-US" b="1" dirty="0"/>
              <a:t>能够被</a:t>
            </a:r>
            <a:r>
              <a:rPr lang="en-US" altLang="zh-CN" b="1" dirty="0"/>
              <a:t>8</a:t>
            </a:r>
            <a:r>
              <a:rPr lang="zh-CN" altLang="en-US" b="1" dirty="0"/>
              <a:t>除尽</a:t>
            </a:r>
            <a:r>
              <a:rPr lang="zh-CN" altLang="en-US" dirty="0"/>
              <a:t>。 </a:t>
            </a:r>
          </a:p>
        </p:txBody>
      </p:sp>
      <p:pic>
        <p:nvPicPr>
          <p:cNvPr id="471044" name="Picture 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86" y="1045247"/>
            <a:ext cx="8089900" cy="21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6984206" y="1543526"/>
            <a:ext cx="3097213" cy="287338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71046" name="Rectangle 6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596703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9A57219E-DBF9-4335-B88F-B32B1659E1D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67700" y="6153943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F45A30-29DA-4A95-BF58-0698B49F6665}" type="slidenum">
              <a:rPr lang="en-US" altLang="zh-CN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​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A1977C-8E13-4B2A-9162-E84284D5E8A2}"/>
              </a:ext>
            </a:extLst>
          </p:cNvPr>
          <p:cNvSpPr>
            <a:spLocks noGrp="1" noRot="1"/>
          </p:cNvSpPr>
          <p:nvPr/>
        </p:nvSpPr>
        <p:spPr>
          <a:xfrm>
            <a:off x="1479550" y="202407"/>
            <a:ext cx="8540750" cy="966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数据报分段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47A2E5-E06C-47BB-992E-5C2ADA96628B}"/>
              </a:ext>
            </a:extLst>
          </p:cNvPr>
          <p:cNvSpPr>
            <a:spLocks noGrp="1" noRot="1"/>
          </p:cNvSpPr>
          <p:nvPr/>
        </p:nvSpPr>
        <p:spPr>
          <a:xfrm>
            <a:off x="3665538" y="1210469"/>
            <a:ext cx="4000500" cy="46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最大传送单元（</a:t>
            </a:r>
            <a:r>
              <a:rPr lang="en-US" altLang="zh-CN" sz="2400"/>
              <a:t>MTU</a:t>
            </a:r>
            <a:r>
              <a:rPr lang="zh-CN" altLang="en-US" sz="2400"/>
              <a:t>） </a:t>
            </a:r>
          </a:p>
        </p:txBody>
      </p:sp>
      <p:pic>
        <p:nvPicPr>
          <p:cNvPr id="7" name="图片 6" descr="08">
            <a:extLst>
              <a:ext uri="{FF2B5EF4-FFF2-40B4-BE49-F238E27FC236}">
                <a16:creationId xmlns:a16="http://schemas.microsoft.com/office/drawing/2014/main" id="{CBD01C47-C987-4FD5-A226-1DB2505B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19" y="1765950"/>
            <a:ext cx="5976938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DE47C79D-F695-49E8-8472-9621407913AB}"/>
              </a:ext>
            </a:extLst>
          </p:cNvPr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1" y="3658393"/>
            <a:ext cx="6264275" cy="235765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E83435-EF5C-4422-BE9E-FF89A80349FC}"/>
              </a:ext>
            </a:extLst>
          </p:cNvPr>
          <p:cNvCxnSpPr/>
          <p:nvPr/>
        </p:nvCxnSpPr>
        <p:spPr>
          <a:xfrm>
            <a:off x="1504628" y="111442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7DB00913-225C-445F-9CF2-D886334E1144}"/>
              </a:ext>
            </a:extLst>
          </p:cNvPr>
          <p:cNvSpPr>
            <a:spLocks noGrp="1"/>
          </p:cNvSpPr>
          <p:nvPr/>
        </p:nvSpPr>
        <p:spPr>
          <a:xfrm>
            <a:off x="1181100" y="6290469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ctr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D33132DC-BA95-4A29-A4F4-E19CB982B995}"/>
              </a:ext>
            </a:extLst>
          </p:cNvPr>
          <p:cNvSpPr txBox="1"/>
          <p:nvPr/>
        </p:nvSpPr>
        <p:spPr bwMode="auto">
          <a:xfrm>
            <a:off x="7840663" y="629046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8E231FA-AF65-41C5-AF94-9F585F0D41CD}" type="slidenum">
              <a:rPr lang="zh-CN" altLang="en-US" sz="1200"/>
              <a:pPr algn="r">
                <a:spcBef>
                  <a:spcPct val="0"/>
                </a:spcBef>
                <a:buFontTx/>
                <a:buNone/>
              </a:pPr>
              <a:t>​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834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1013" y="192231"/>
            <a:ext cx="6690014" cy="488806"/>
          </a:xfrm>
        </p:spPr>
        <p:txBody>
          <a:bodyPr>
            <a:normAutofit fontScale="90000"/>
          </a:bodyPr>
          <a:lstStyle/>
          <a:p>
            <a:r>
              <a:rPr lang="zh-CN" altLang="zh-CN" sz="3600" b="1" dirty="0">
                <a:solidFill>
                  <a:srgbClr val="C00000"/>
                </a:solidFill>
              </a:rPr>
              <a:t>特殊的</a:t>
            </a:r>
            <a:r>
              <a:rPr lang="en-US" altLang="zh-CN" sz="3600" b="1" dirty="0">
                <a:solidFill>
                  <a:srgbClr val="C00000"/>
                </a:solidFill>
              </a:rPr>
              <a:t>IP</a:t>
            </a:r>
            <a:r>
              <a:rPr lang="zh-CN" altLang="zh-CN" sz="3600" b="1" dirty="0">
                <a:solidFill>
                  <a:srgbClr val="C00000"/>
                </a:solidFill>
              </a:rPr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直接广播地址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：网络号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主机号全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受限广播地址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255.255.255.255</a:t>
            </a:r>
          </a:p>
          <a:p>
            <a:endParaRPr lang="en-US" altLang="zh-CN" sz="32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4400" dirty="0"/>
          </a:p>
        </p:txBody>
      </p:sp>
      <p:cxnSp>
        <p:nvCxnSpPr>
          <p:cNvPr id="4" name="直接连接符 37"/>
          <p:cNvCxnSpPr/>
          <p:nvPr/>
        </p:nvCxnSpPr>
        <p:spPr>
          <a:xfrm>
            <a:off x="1751013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466850" y="6176963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254"/>
            <a:ext cx="10515600" cy="1325563"/>
          </a:xfrm>
        </p:spPr>
        <p:txBody>
          <a:bodyPr/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课程时间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与考核形式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817"/>
            <a:ext cx="10515600" cy="4737146"/>
          </a:xfrm>
        </p:spPr>
        <p:txBody>
          <a:bodyPr>
            <a:normAutofit fontScale="72500" lnSpcReduction="20000"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实验学时：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平时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40% +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考试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60%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平时：实验报告，实验过程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考试：实验过程以及相关知识点，开卷考试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实验报告要求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报告命名：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周一上午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.doc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如（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1A-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周一下午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截图完整清晰，抓住要点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分析题认真作答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选做部分不做要求，酌情作答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>
              <a:spcBef>
                <a:spcPts val="1000"/>
              </a:spcBef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实验指导书使用老师上传的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版本，不要使用实验系统自带的网页版本的报告。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80655" y="1199481"/>
            <a:ext cx="10219459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98814" y="6311900"/>
            <a:ext cx="105156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6990"/>
            <a:ext cx="10515600" cy="1325563"/>
          </a:xfrm>
        </p:spPr>
        <p:txBody>
          <a:bodyPr/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814" y="155026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网络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协议栈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常用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协议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以太网协议、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主要协议的报文格式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各协议工作原理、工作过程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各协议特点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协议之间的关系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8200" y="1199481"/>
            <a:ext cx="10461914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98814" y="6311900"/>
            <a:ext cx="105156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708" y="42360"/>
            <a:ext cx="10706406" cy="1325563"/>
          </a:xfrm>
        </p:spPr>
        <p:txBody>
          <a:bodyPr/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参考群文件：网络协议分析实验平台操作指导书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6577" y="1334709"/>
            <a:ext cx="4647641" cy="4808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bd.jlu.edu.cn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用户名：学号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初始密码：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000000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课程名称：网络协议分析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课上：实验平台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课后：演练平台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软件环境：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协议编辑器</a:t>
            </a:r>
          </a:p>
          <a:p>
            <a:pPr lvl="1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协议分析器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199481"/>
            <a:ext cx="10461914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98814" y="6311900"/>
            <a:ext cx="105156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5883715" y="1199481"/>
            <a:ext cx="4709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网络拓扑结构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DF7163-6B28-477F-A58D-2FB1F0F42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28" y="2970502"/>
            <a:ext cx="5629495" cy="26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F7D0807-A900-47B9-903E-B5B5D022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66" y="657204"/>
            <a:ext cx="7491467" cy="5543591"/>
          </a:xfrm>
          <a:prstGeom prst="rect">
            <a:avLst/>
          </a:prstGeom>
        </p:spPr>
      </p:pic>
      <p:sp>
        <p:nvSpPr>
          <p:cNvPr id="28" name="Cloud Callout 20">
            <a:extLst>
              <a:ext uri="{FF2B5EF4-FFF2-40B4-BE49-F238E27FC236}">
                <a16:creationId xmlns:a16="http://schemas.microsoft.com/office/drawing/2014/main" id="{95FA626A-34DF-45F3-A186-7D8C14E310C3}"/>
              </a:ext>
            </a:extLst>
          </p:cNvPr>
          <p:cNvSpPr/>
          <p:nvPr/>
        </p:nvSpPr>
        <p:spPr>
          <a:xfrm>
            <a:off x="2272839" y="3574240"/>
            <a:ext cx="1873250" cy="720725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Cloud Callout 20">
            <a:extLst>
              <a:ext uri="{FF2B5EF4-FFF2-40B4-BE49-F238E27FC236}">
                <a16:creationId xmlns:a16="http://schemas.microsoft.com/office/drawing/2014/main" id="{57A787E1-C15D-45C6-A4FE-2A1406C531B7}"/>
              </a:ext>
            </a:extLst>
          </p:cNvPr>
          <p:cNvSpPr/>
          <p:nvPr/>
        </p:nvSpPr>
        <p:spPr>
          <a:xfrm>
            <a:off x="5225167" y="3646248"/>
            <a:ext cx="1873250" cy="720725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Cloud Callout 20">
            <a:extLst>
              <a:ext uri="{FF2B5EF4-FFF2-40B4-BE49-F238E27FC236}">
                <a16:creationId xmlns:a16="http://schemas.microsoft.com/office/drawing/2014/main" id="{B1CCE28F-07B8-451C-B66D-BFFECF19E6F1}"/>
              </a:ext>
            </a:extLst>
          </p:cNvPr>
          <p:cNvSpPr/>
          <p:nvPr/>
        </p:nvSpPr>
        <p:spPr>
          <a:xfrm>
            <a:off x="8031843" y="3643408"/>
            <a:ext cx="1873250" cy="720725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Cloud Callout 20">
            <a:extLst>
              <a:ext uri="{FF2B5EF4-FFF2-40B4-BE49-F238E27FC236}">
                <a16:creationId xmlns:a16="http://schemas.microsoft.com/office/drawing/2014/main" id="{D3BDD1EB-719E-4C12-B630-4464873E8993}"/>
              </a:ext>
            </a:extLst>
          </p:cNvPr>
          <p:cNvSpPr/>
          <p:nvPr/>
        </p:nvSpPr>
        <p:spPr>
          <a:xfrm>
            <a:off x="2350266" y="4364133"/>
            <a:ext cx="1873250" cy="720725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Cloud Callout 20">
            <a:extLst>
              <a:ext uri="{FF2B5EF4-FFF2-40B4-BE49-F238E27FC236}">
                <a16:creationId xmlns:a16="http://schemas.microsoft.com/office/drawing/2014/main" id="{91C645AA-66B3-4874-B3AC-C059C06307B9}"/>
              </a:ext>
            </a:extLst>
          </p:cNvPr>
          <p:cNvSpPr/>
          <p:nvPr/>
        </p:nvSpPr>
        <p:spPr>
          <a:xfrm>
            <a:off x="5302594" y="4436141"/>
            <a:ext cx="1873250" cy="720725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Cloud Callout 20">
            <a:extLst>
              <a:ext uri="{FF2B5EF4-FFF2-40B4-BE49-F238E27FC236}">
                <a16:creationId xmlns:a16="http://schemas.microsoft.com/office/drawing/2014/main" id="{36292F9F-7A8F-4419-A4D1-D21790D9B323}"/>
              </a:ext>
            </a:extLst>
          </p:cNvPr>
          <p:cNvSpPr/>
          <p:nvPr/>
        </p:nvSpPr>
        <p:spPr>
          <a:xfrm>
            <a:off x="8109270" y="4433301"/>
            <a:ext cx="1873250" cy="720725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5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B65F-76D2-446C-AA57-0777829B9072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以太网帧格式：</a:t>
            </a:r>
            <a:endParaRPr lang="en-US" altLang="zh-CN" sz="4000" b="1" dirty="0">
              <a:solidFill>
                <a:srgbClr val="C00000"/>
              </a:solidFill>
            </a:endParaRP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4183" y="2421224"/>
            <a:ext cx="9263817" cy="4109462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3300" dirty="0"/>
              <a:t>目的</a:t>
            </a:r>
            <a:r>
              <a:rPr lang="en-US" altLang="zh-CN" sz="3300" dirty="0"/>
              <a:t>mac</a:t>
            </a:r>
            <a:r>
              <a:rPr lang="zh-CN" altLang="zh-CN" sz="3300" dirty="0"/>
              <a:t>（</a:t>
            </a:r>
            <a:r>
              <a:rPr lang="en-US" altLang="zh-CN" sz="3300" dirty="0"/>
              <a:t>6B</a:t>
            </a:r>
            <a:r>
              <a:rPr lang="zh-CN" altLang="zh-CN" sz="3300" dirty="0"/>
              <a:t>）</a:t>
            </a:r>
            <a:r>
              <a:rPr lang="en-US" altLang="zh-CN" sz="3300" dirty="0"/>
              <a:t> </a:t>
            </a:r>
            <a:r>
              <a:rPr lang="zh-CN" altLang="en-US" sz="3300" dirty="0"/>
              <a:t>：</a:t>
            </a:r>
            <a:r>
              <a:rPr lang="zh-CN" altLang="zh-CN" sz="3300" dirty="0"/>
              <a:t>单播，广播，</a:t>
            </a:r>
            <a:r>
              <a:rPr lang="zh-CN" altLang="en-US" sz="3300" dirty="0"/>
              <a:t>多播</a:t>
            </a:r>
            <a:endParaRPr lang="en-US" altLang="zh-CN" sz="33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3300" dirty="0"/>
              <a:t>源</a:t>
            </a:r>
            <a:r>
              <a:rPr lang="en-US" altLang="zh-CN" sz="3300" dirty="0"/>
              <a:t>mac(6B)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3300" dirty="0"/>
              <a:t>类型</a:t>
            </a:r>
            <a:r>
              <a:rPr lang="en-US" altLang="zh-CN" sz="3300" dirty="0"/>
              <a:t>/</a:t>
            </a:r>
            <a:r>
              <a:rPr lang="zh-CN" altLang="zh-CN" sz="3300" dirty="0"/>
              <a:t>长度</a:t>
            </a:r>
            <a:r>
              <a:rPr lang="en-US" altLang="zh-CN" sz="3300" dirty="0"/>
              <a:t>(2B) </a:t>
            </a:r>
          </a:p>
          <a:p>
            <a:r>
              <a:rPr lang="en-US" altLang="zh-CN" sz="3300" dirty="0"/>
              <a:t>&lt;1500(0x05DC)  </a:t>
            </a:r>
            <a:r>
              <a:rPr lang="zh-CN" altLang="en-US" sz="3300" dirty="0"/>
              <a:t>数据</a:t>
            </a:r>
            <a:r>
              <a:rPr lang="zh-CN" altLang="zh-CN" sz="3300" dirty="0"/>
              <a:t>长度 </a:t>
            </a:r>
            <a:endParaRPr lang="en-US" altLang="zh-CN" sz="3300" dirty="0"/>
          </a:p>
          <a:p>
            <a:r>
              <a:rPr lang="en-US" altLang="zh-CN" sz="3300" dirty="0"/>
              <a:t>&gt;1536(0x0600) </a:t>
            </a:r>
            <a:r>
              <a:rPr lang="zh-CN" altLang="zh-CN" sz="3300" dirty="0"/>
              <a:t>类型 </a:t>
            </a:r>
            <a:endParaRPr lang="en-US" altLang="zh-CN" sz="3300" dirty="0"/>
          </a:p>
          <a:p>
            <a:pPr lvl="1"/>
            <a:r>
              <a:rPr lang="en-US" altLang="zh-CN" sz="3300" dirty="0"/>
              <a:t>0x0800 IPv4       0x0806 ARP    0x86DD IPv6</a:t>
            </a:r>
            <a:endParaRPr lang="zh-CN" altLang="zh-CN" sz="33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3300" dirty="0"/>
              <a:t>数据字段</a:t>
            </a:r>
            <a:r>
              <a:rPr lang="en-US" altLang="zh-CN" sz="3300" dirty="0"/>
              <a:t>(46-</a:t>
            </a:r>
            <a:r>
              <a:rPr lang="en-US" altLang="zh-CN" sz="3300" b="1" dirty="0"/>
              <a:t>1500</a:t>
            </a:r>
            <a:r>
              <a:rPr lang="en-US" altLang="zh-CN" sz="3300" dirty="0"/>
              <a:t>)</a:t>
            </a:r>
            <a:endParaRPr lang="en-US" altLang="zh-CN" sz="3300" b="1" dirty="0"/>
          </a:p>
          <a:p>
            <a:pPr>
              <a:buClr>
                <a:srgbClr val="C00000"/>
              </a:buClr>
            </a:pPr>
            <a:r>
              <a:rPr lang="zh-CN" altLang="en-US" sz="3400" dirty="0"/>
              <a:t>以太网帧长度：</a:t>
            </a:r>
            <a:r>
              <a:rPr lang="en-US" altLang="zh-CN" sz="3400" dirty="0"/>
              <a:t>64-1518</a:t>
            </a:r>
          </a:p>
          <a:p>
            <a:pPr>
              <a:buClr>
                <a:srgbClr val="C00000"/>
              </a:buClr>
            </a:pPr>
            <a:r>
              <a:rPr lang="en-US" altLang="zh-CN" sz="3600" b="1" dirty="0"/>
              <a:t>MTU=1500</a:t>
            </a:r>
            <a:endParaRPr lang="en-US" altLang="zh-CN" sz="34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3300" dirty="0"/>
              <a:t>FCS(4B) </a:t>
            </a:r>
            <a:r>
              <a:rPr lang="zh-CN" altLang="en-US" sz="3300" dirty="0"/>
              <a:t>：</a:t>
            </a:r>
            <a:r>
              <a:rPr lang="en-US" altLang="zh-CN" sz="3300" dirty="0"/>
              <a:t>CRC</a:t>
            </a:r>
            <a:r>
              <a:rPr lang="zh-CN" altLang="en-US" sz="3300" dirty="0"/>
              <a:t>校验</a:t>
            </a:r>
            <a:endParaRPr lang="en-US" altLang="zh-CN" sz="3300" dirty="0"/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658436" name="Rectangle 4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25797" y="1148537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654"/>
          <a:stretch>
            <a:fillRect/>
          </a:stretch>
        </p:blipFill>
        <p:spPr>
          <a:xfrm>
            <a:off x="1558926" y="1215502"/>
            <a:ext cx="8078319" cy="935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3595-66ED-4F96-B507-CDC1858782E2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228600"/>
            <a:ext cx="8540750" cy="53181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</a:p>
        </p:txBody>
      </p:sp>
      <p:graphicFrame>
        <p:nvGraphicFramePr>
          <p:cNvPr id="465395" name="Group 499"/>
          <p:cNvGraphicFramePr>
            <a:graphicFrameLocks noGrp="1"/>
          </p:cNvGraphicFramePr>
          <p:nvPr>
            <p:ph idx="1"/>
          </p:nvPr>
        </p:nvGraphicFramePr>
        <p:xfrm>
          <a:off x="1847850" y="1476375"/>
          <a:ext cx="8497888" cy="4688338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版本号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报头长度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服务类型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总长度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字节数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16b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标识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16b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偏移量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13b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生存时间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TTL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协议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报头校验和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16b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源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32b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目的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32b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选项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（如果有）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05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数据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5374" name="Text Box 478"/>
          <p:cNvSpPr txBox="1">
            <a:spLocks noChangeArrowheads="1"/>
          </p:cNvSpPr>
          <p:nvPr/>
        </p:nvSpPr>
        <p:spPr bwMode="auto">
          <a:xfrm>
            <a:off x="1738314" y="1125539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</a:p>
        </p:txBody>
      </p:sp>
      <p:sp>
        <p:nvSpPr>
          <p:cNvPr id="465375" name="Text Box 479"/>
          <p:cNvSpPr txBox="1">
            <a:spLocks noChangeArrowheads="1"/>
          </p:cNvSpPr>
          <p:nvPr/>
        </p:nvSpPr>
        <p:spPr bwMode="auto">
          <a:xfrm>
            <a:off x="5664200" y="1125539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15 16</a:t>
            </a:r>
          </a:p>
        </p:txBody>
      </p:sp>
      <p:sp>
        <p:nvSpPr>
          <p:cNvPr id="465377" name="Text Box 481"/>
          <p:cNvSpPr txBox="1">
            <a:spLocks noChangeArrowheads="1"/>
          </p:cNvSpPr>
          <p:nvPr/>
        </p:nvSpPr>
        <p:spPr bwMode="auto">
          <a:xfrm>
            <a:off x="10021889" y="1125539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/>
              <a:t>31</a:t>
            </a:r>
          </a:p>
        </p:txBody>
      </p:sp>
      <p:sp>
        <p:nvSpPr>
          <p:cNvPr id="465396" name="Text Box 500"/>
          <p:cNvSpPr txBox="1">
            <a:spLocks noChangeArrowheads="1"/>
          </p:cNvSpPr>
          <p:nvPr/>
        </p:nvSpPr>
        <p:spPr bwMode="auto">
          <a:xfrm>
            <a:off x="1689100" y="4724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ym typeface="Symbol" panose="05050102010706020507" pitchFamily="18" charset="2"/>
              </a:rPr>
              <a:t></a:t>
            </a:r>
          </a:p>
        </p:txBody>
      </p:sp>
      <p:sp>
        <p:nvSpPr>
          <p:cNvPr id="465397" name="Text Box 501"/>
          <p:cNvSpPr txBox="1">
            <a:spLocks noChangeArrowheads="1"/>
          </p:cNvSpPr>
          <p:nvPr/>
        </p:nvSpPr>
        <p:spPr bwMode="auto">
          <a:xfrm>
            <a:off x="1679575" y="54451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ym typeface="Symbol" panose="05050102010706020507" pitchFamily="18" charset="2"/>
              </a:rPr>
              <a:t></a:t>
            </a:r>
          </a:p>
        </p:txBody>
      </p:sp>
      <p:sp>
        <p:nvSpPr>
          <p:cNvPr id="465398" name="Text Box 502"/>
          <p:cNvSpPr txBox="1">
            <a:spLocks noChangeArrowheads="1"/>
          </p:cNvSpPr>
          <p:nvPr/>
        </p:nvSpPr>
        <p:spPr bwMode="auto">
          <a:xfrm>
            <a:off x="10175875" y="4724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ym typeface="Symbol" panose="05050102010706020507" pitchFamily="18" charset="2"/>
              </a:rPr>
              <a:t></a:t>
            </a:r>
          </a:p>
        </p:txBody>
      </p:sp>
      <p:sp>
        <p:nvSpPr>
          <p:cNvPr id="465399" name="Text Box 503"/>
          <p:cNvSpPr txBox="1">
            <a:spLocks noChangeArrowheads="1"/>
          </p:cNvSpPr>
          <p:nvPr/>
        </p:nvSpPr>
        <p:spPr bwMode="auto">
          <a:xfrm>
            <a:off x="10166350" y="54451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ym typeface="Symbol" panose="05050102010706020507" pitchFamily="18" charset="2"/>
              </a:rPr>
              <a:t>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668141" y="856581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0E0-9E77-4DF9-BBBF-1D6C62744F1B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0637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306" y="3841750"/>
            <a:ext cx="8390158" cy="215198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版本号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(4bit)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：目前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协议的版本号为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；它正逐渐地被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IPv6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版本所替代。 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报头长度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(4bit)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：报头占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位（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字节）的数量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一般是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字节，即该字段的值为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5)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。报头最长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60B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467999" name="Picture 31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70343"/>
            <a:ext cx="8089900" cy="24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8000" name="Rectangle 32"/>
          <p:cNvSpPr>
            <a:spLocks noChangeArrowheads="1"/>
          </p:cNvSpPr>
          <p:nvPr/>
        </p:nvSpPr>
        <p:spPr bwMode="auto">
          <a:xfrm>
            <a:off x="2129633" y="1280000"/>
            <a:ext cx="865187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68001" name="Rectangle 33"/>
          <p:cNvSpPr>
            <a:spLocks noChangeArrowheads="1"/>
          </p:cNvSpPr>
          <p:nvPr/>
        </p:nvSpPr>
        <p:spPr bwMode="auto">
          <a:xfrm>
            <a:off x="3143672" y="1289687"/>
            <a:ext cx="865188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68002" name="Rectangle 34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698464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6BC5-7093-47CE-BC0B-77D7CECF45A3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-129715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998649"/>
            <a:ext cx="8642350" cy="331765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服务类型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 旧标准称为服务类型，但实际上一直未使用。</a:t>
            </a:r>
          </a:p>
          <a:p>
            <a:pPr lvl="1"/>
            <a:r>
              <a:rPr lang="en-US" altLang="zh-CN" dirty="0"/>
              <a:t>RFC2474</a:t>
            </a:r>
            <a:r>
              <a:rPr lang="zh-CN" altLang="en-US" dirty="0"/>
              <a:t>重新定义为区分服务。</a:t>
            </a:r>
            <a:r>
              <a:rPr lang="en-US" altLang="zh-CN" dirty="0"/>
              <a:t>3</a:t>
            </a:r>
            <a:r>
              <a:rPr lang="zh-CN" altLang="en-US" dirty="0"/>
              <a:t>比特指明优先顺序，</a:t>
            </a:r>
            <a:r>
              <a:rPr lang="en-US" altLang="zh-CN" dirty="0"/>
              <a:t>3</a:t>
            </a:r>
            <a:r>
              <a:rPr lang="zh-CN" altLang="en-US" dirty="0"/>
              <a:t>比特指明标志位</a:t>
            </a:r>
            <a:r>
              <a:rPr lang="en-US" altLang="zh-CN" dirty="0"/>
              <a:t>D/T/R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比特未用。</a:t>
            </a:r>
          </a:p>
          <a:p>
            <a:pPr lvl="2"/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lang="en-US" altLang="zh-CN" dirty="0"/>
              <a:t>Delay(</a:t>
            </a:r>
            <a:r>
              <a:rPr lang="zh-CN" altLang="en-US" dirty="0"/>
              <a:t>低延迟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Throughput(</a:t>
            </a:r>
            <a:r>
              <a:rPr lang="zh-CN" altLang="en-US" dirty="0"/>
              <a:t>高吞吐率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R</a:t>
            </a:r>
            <a:r>
              <a:rPr lang="zh-CN" altLang="en-US" dirty="0"/>
              <a:t>：</a:t>
            </a:r>
            <a:r>
              <a:rPr lang="en-US" altLang="zh-CN" dirty="0"/>
              <a:t>Reliability(</a:t>
            </a:r>
            <a:r>
              <a:rPr lang="zh-CN" altLang="en-US" dirty="0"/>
              <a:t>高可靠性</a:t>
            </a:r>
            <a:r>
              <a:rPr lang="en-US" altLang="zh-CN" dirty="0"/>
              <a:t>)</a:t>
            </a:r>
          </a:p>
        </p:txBody>
      </p:sp>
      <p:pic>
        <p:nvPicPr>
          <p:cNvPr id="614404" name="Picture 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02821"/>
            <a:ext cx="8089900" cy="17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4151313" y="1125539"/>
            <a:ext cx="1873250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80853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e75b2b4-1358-4875-9747-af06a9801c17"/>
  <p:tag name="COMMONDATA" val="eyJoZGlkIjoiOWFiNTZjYWY4MjRkYWE4NDEzYmRmMDdlNWZhNTkyN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852</Words>
  <Application>Microsoft Office PowerPoint</Application>
  <PresentationFormat>宽屏</PresentationFormat>
  <Paragraphs>145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华文行楷</vt:lpstr>
      <vt:lpstr>楷体</vt:lpstr>
      <vt:lpstr>隶书</vt:lpstr>
      <vt:lpstr>微软雅黑</vt:lpstr>
      <vt:lpstr>Arial</vt:lpstr>
      <vt:lpstr>Calibri</vt:lpstr>
      <vt:lpstr>Wingdings</vt:lpstr>
      <vt:lpstr>Office 主题​​</vt:lpstr>
      <vt:lpstr>实验1：以太网帧、IPv4初级</vt:lpstr>
      <vt:lpstr>课程时间与考核形式</vt:lpstr>
      <vt:lpstr>课程内容</vt:lpstr>
      <vt:lpstr>实验环境（参考群文件：网络协议分析实验平台操作指导书.PPT）</vt:lpstr>
      <vt:lpstr>PowerPoint 演示文稿</vt:lpstr>
      <vt:lpstr>以太网帧格式：</vt:lpstr>
      <vt:lpstr>IPv4报文格式</vt:lpstr>
      <vt:lpstr>IPv4报文格式(1)</vt:lpstr>
      <vt:lpstr>IPv4报文格式(2)</vt:lpstr>
      <vt:lpstr>IPv4报文格式(3)</vt:lpstr>
      <vt:lpstr>IPv4报文格式(4)</vt:lpstr>
      <vt:lpstr>IPv4报文格式(5)</vt:lpstr>
      <vt:lpstr>IPv4报文格式(6)</vt:lpstr>
      <vt:lpstr>PowerPoint 演示文稿</vt:lpstr>
      <vt:lpstr>特殊的IP地址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实验2</dc:title>
  <dc:creator>Huo yanmei</dc:creator>
  <cp:lastModifiedBy>JQ</cp:lastModifiedBy>
  <cp:revision>43</cp:revision>
  <dcterms:created xsi:type="dcterms:W3CDTF">2022-03-13T17:15:00Z</dcterms:created>
  <dcterms:modified xsi:type="dcterms:W3CDTF">2023-04-26T05:14:13Z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A20A0B5FF12943FC8EC80F258D465A2A_12</vt:lpwstr>
  </property>
  <property fmtid="{D5CDD505-2E9C-101B-9397-08002B2CF9AE}" pid="3" name="KSOProductBuildVer">
    <vt:lpwstr>2052-11.1.0.14309</vt:lpwstr>
  </property>
</Properties>
</file>