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615" r:id="rId3"/>
    <p:sldId id="616" r:id="rId4"/>
    <p:sldId id="715" r:id="rId5"/>
    <p:sldId id="767" r:id="rId6"/>
    <p:sldId id="768" r:id="rId7"/>
    <p:sldId id="618" r:id="rId8"/>
    <p:sldId id="778" r:id="rId9"/>
    <p:sldId id="779" r:id="rId10"/>
    <p:sldId id="713" r:id="rId11"/>
    <p:sldId id="769" r:id="rId12"/>
    <p:sldId id="621" r:id="rId13"/>
    <p:sldId id="770" r:id="rId14"/>
    <p:sldId id="864" r:id="rId15"/>
    <p:sldId id="865" r:id="rId16"/>
    <p:sldId id="866" r:id="rId17"/>
    <p:sldId id="8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39" y="3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8EE4B-F10A-4E13-A8F8-9488859D3962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F6FD-2816-45BC-AF12-F4C1CEF57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3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E7E918-90A4-45F8-877F-087A05524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3A548-28B4-4FCC-AC01-9DB316A0A97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26690" name="Rectangle 2">
            <a:extLst>
              <a:ext uri="{FF2B5EF4-FFF2-40B4-BE49-F238E27FC236}">
                <a16:creationId xmlns:a16="http://schemas.microsoft.com/office/drawing/2014/main" id="{E6C72EC2-29D4-41DB-AEF7-19D5CF789A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DE03CCFE-4BCD-415A-9511-7B9BDA077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2D2934-31F5-4649-9988-04AFB2747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EEB0C-AF53-4E00-A024-F2160432CC5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10306" name="Rectangle 2">
            <a:extLst>
              <a:ext uri="{FF2B5EF4-FFF2-40B4-BE49-F238E27FC236}">
                <a16:creationId xmlns:a16="http://schemas.microsoft.com/office/drawing/2014/main" id="{D8D7AE72-771B-4C9F-9420-C9689FA45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F5572E69-BC39-4B8A-83B7-431520445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6B5A75-9112-41D6-9F32-253F6EE70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8EADD-6AD5-4D82-9145-B3A28C33FE5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13378" name="Rectangle 2">
            <a:extLst>
              <a:ext uri="{FF2B5EF4-FFF2-40B4-BE49-F238E27FC236}">
                <a16:creationId xmlns:a16="http://schemas.microsoft.com/office/drawing/2014/main" id="{C8D98B6D-EA7D-46C2-BB40-13592FD8C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C78C9D79-9658-4E2B-AF79-FFE8FD3DF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4D033-E1FD-4843-83C9-7A84286B6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C4CC17-6537-4F43-A49C-13286918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E4693-0F64-467C-8EA3-4F0B14E4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3EE47-5019-424F-B021-5E670E3F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106B6-CF83-4EA0-9EA1-9C94EE93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53F60-1B8F-4C6D-8C99-AEFEA6FE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F2E64-A455-4108-9AC5-E5E81C0B5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91693-FAA2-4068-AC13-DC4413F4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1A01C-50E3-49C4-B9E6-ED85EF1E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6C89C-C78F-4EAE-8F5D-AB18EEB6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8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A53906-CD78-4753-9F02-3EAF955E2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330DA6-B4C1-4DB7-A3D9-27E9628C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8DB05-E1BD-432E-AF9E-18123356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03F3E-2E8E-4E31-85FB-FC977DD1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CA22F-6F57-4FD4-94C2-5CB374E1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7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871200" cy="4498975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587C105D-F106-4803-9170-5EA075240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C5958-C7F7-4EC3-8217-BE80D7CA816F}" type="datetime3">
              <a:rPr lang="zh-CN" altLang="en-US"/>
              <a:pPr>
                <a:defRPr/>
              </a:pPr>
              <a:t>2023年3月6日星期一</a:t>
            </a:fld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A4B940A0-B27C-4147-AC50-9C0445706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8FC9A21A-075B-44D7-8B44-35BE56E879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78EEB-57AE-4407-8978-78A58530AF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10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1898FB98-84EE-4E50-8D09-3C1FAA555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39D87-B13E-4B53-B6AF-A92C81162D6B}" type="datetime3">
              <a:rPr lang="zh-CN" altLang="en-US"/>
              <a:pPr>
                <a:defRPr/>
              </a:pPr>
              <a:t>2023年3月6日星期一</a:t>
            </a:fld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45CD6C40-171E-44BA-A60B-8BF1F8495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0B965B95-C29D-416F-975F-59DE1F0AC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13C63-45D7-4F7D-B5B6-0C89B0789F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421D1-30A9-422C-8955-E4550A83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0CA48-EC43-4D46-B1EB-9DAE6E0A6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7DC07-3E1A-4965-A740-E99B68A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4280C-F0DF-4CE8-8616-9BEA4B21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1DCB6-2218-48BB-B4CF-8E55A37F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9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BB35-38CB-4AFB-8612-DF3607AE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C033B-1D4B-45DF-BF48-82B61E45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08E4A-34B0-4FCD-8B78-DF44CDCC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FE671-C649-4671-AEE8-72F40041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2B764-27AE-43F2-B71D-4BE790E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0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4EA3A-E497-4D8D-A9FA-896E783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258A2-3587-465C-8E73-6399A27F8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7ED44-01C9-4A66-9394-5F1F0ED31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D5F2A-53E3-4FB3-93A2-D28E5C8C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A99CE-2291-4E0B-8E05-4A6309BB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242FD-7577-448F-81AC-DDADB74D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7935-AC84-4E1F-B171-EE487F38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A1485-7ADF-4137-81BC-8563E7F6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B5FC8-A210-450C-980A-DB54B7D0A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CC2D2F-2655-4AAF-9EB7-B82F6B3F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78CB65-47D1-40B7-B664-0CA740526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5B7480-8C4E-4859-B64F-F7D9C06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C0AFE0-D6D8-45B0-A52A-202A7A2F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432167-0E8D-41F4-AF9E-750B2736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CD80-F0D8-422B-A8AC-BD08CAF1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227A91-0AF5-4A86-B747-25F5DE43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ED16F5-6A7A-4279-9FA4-72C737B2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9392F2-956D-4F45-A566-C2D99FFB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527100-F98E-46B9-B81F-BDAA86EA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7036D-4D38-41A1-850A-3F6CCCF7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0F3E9-895F-4EDC-9A42-ADEFFC2B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3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84B94-B3C4-433E-A8C0-385E71A1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AEBF9-BFA9-41CA-96EE-C0C0E7F8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40D30-17DB-421A-AB6F-9FC3A5910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74F08-6BE1-4026-BC77-08F7CA61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14FC3-E17B-43A3-842C-F0CD81DC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FF50E-1586-4C56-9BBE-137FF5D5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8F9F8-BCA8-4AED-9B28-73C4DE18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D91F19-C7B9-400B-B1BC-EB5364451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D8FBE-27D4-4F00-8931-97AF6420E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AFE4B-E3C7-43D1-BAA6-507B1561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756A-7F89-430C-8FB9-883CF12FD619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97485-B72F-4A61-AA51-00E6A5EA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6EDAB-21F9-442F-B8DB-BA5D78BC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7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CBF54C-A68C-4E87-BB3A-5BE77ECF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C8C87-F73E-45ED-A1C7-C059EC64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2DD15-564F-4E20-92F9-551790175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756A-7F89-430C-8FB9-883CF12FD619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E80F5-7BEF-4924-8E45-61937C81F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54232-C27B-4DA0-8349-55E3CA038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8286-FD2A-4558-8EDF-4A35D054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2463-DF6D-4367-89CD-D418FC995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C1502-BF32-4E2B-B1A5-F187BDB87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61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5">
            <a:extLst>
              <a:ext uri="{FF2B5EF4-FFF2-40B4-BE49-F238E27FC236}">
                <a16:creationId xmlns:a16="http://schemas.microsoft.com/office/drawing/2014/main" id="{8C47BEED-0A6C-4CB9-9064-722CA647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2AE0B-0D5F-4CD7-8D90-ED1C1DB4357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09282" name="Rectangle 2">
            <a:extLst>
              <a:ext uri="{FF2B5EF4-FFF2-40B4-BE49-F238E27FC236}">
                <a16:creationId xmlns:a16="http://schemas.microsoft.com/office/drawing/2014/main" id="{F3FB0944-A260-46DC-9A37-B23C7F3A8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3208" y="-27975"/>
            <a:ext cx="8229600" cy="11430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数据报分段示例</a:t>
            </a:r>
          </a:p>
        </p:txBody>
      </p:sp>
      <p:sp>
        <p:nvSpPr>
          <p:cNvPr id="609283" name="Rectangle 3">
            <a:extLst>
              <a:ext uri="{FF2B5EF4-FFF2-40B4-BE49-F238E27FC236}">
                <a16:creationId xmlns:a16="http://schemas.microsoft.com/office/drawing/2014/main" id="{BB32A486-8513-4447-8C76-78DFCBB59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1" y="1052513"/>
            <a:ext cx="9274174" cy="1439862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altLang="zh-CN" sz="32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Ping -L 3000 172.16.0.253</a:t>
            </a:r>
            <a:endParaRPr lang="en-US" altLang="zh-CN" sz="3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即：数据报的总长度为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3028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字节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(IP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首部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ICMP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首部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 ICMP 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3000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），以太网的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MTU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1500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字节</a:t>
            </a:r>
          </a:p>
        </p:txBody>
      </p:sp>
      <p:sp>
        <p:nvSpPr>
          <p:cNvPr id="609285" name="Rectangle 5">
            <a:extLst>
              <a:ext uri="{FF2B5EF4-FFF2-40B4-BE49-F238E27FC236}">
                <a16:creationId xmlns:a16="http://schemas.microsoft.com/office/drawing/2014/main" id="{3F11202B-ABD3-4448-A4D8-9FE22EE9B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2924175"/>
            <a:ext cx="4830763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ahoma" panose="020B0604030504040204" pitchFamily="34" charset="0"/>
            </a:endParaRPr>
          </a:p>
        </p:txBody>
      </p:sp>
      <p:sp>
        <p:nvSpPr>
          <p:cNvPr id="609286" name="Text Box 6">
            <a:extLst>
              <a:ext uri="{FF2B5EF4-FFF2-40B4-BE49-F238E27FC236}">
                <a16:creationId xmlns:a16="http://schemas.microsoft.com/office/drawing/2014/main" id="{8CE9E4C3-AF8F-450E-AFDF-D36DB955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1" y="6129338"/>
            <a:ext cx="18229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</a:rPr>
              <a:t>偏移 </a:t>
            </a:r>
            <a:r>
              <a:rPr kumimoji="1" lang="en-US" altLang="zh-CN" sz="2000">
                <a:solidFill>
                  <a:srgbClr val="333399"/>
                </a:solidFill>
              </a:rPr>
              <a:t>= 0/8 = 0</a:t>
            </a:r>
          </a:p>
        </p:txBody>
      </p:sp>
      <p:sp>
        <p:nvSpPr>
          <p:cNvPr id="609287" name="Rectangle 7">
            <a:extLst>
              <a:ext uri="{FF2B5EF4-FFF2-40B4-BE49-F238E27FC236}">
                <a16:creationId xmlns:a16="http://schemas.microsoft.com/office/drawing/2014/main" id="{CB536C35-CF3F-433E-915A-C6C89AB0B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2924175"/>
            <a:ext cx="5708650" cy="4635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ahoma" panose="020B0604030504040204" pitchFamily="34" charset="0"/>
            </a:endParaRPr>
          </a:p>
        </p:txBody>
      </p:sp>
      <p:sp>
        <p:nvSpPr>
          <p:cNvPr id="609288" name="Line 8">
            <a:extLst>
              <a:ext uri="{FF2B5EF4-FFF2-40B4-BE49-F238E27FC236}">
                <a16:creationId xmlns:a16="http://schemas.microsoft.com/office/drawing/2014/main" id="{4F8C02FC-AFFC-4C50-9201-9313CD082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8338" y="29241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289" name="Line 9">
            <a:extLst>
              <a:ext uri="{FF2B5EF4-FFF2-40B4-BE49-F238E27FC236}">
                <a16:creationId xmlns:a16="http://schemas.microsoft.com/office/drawing/2014/main" id="{A9AB2888-1792-4CB2-8DA0-A3D972F7E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550" y="29241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290" name="Line 10">
            <a:extLst>
              <a:ext uri="{FF2B5EF4-FFF2-40B4-BE49-F238E27FC236}">
                <a16:creationId xmlns:a16="http://schemas.microsoft.com/office/drawing/2014/main" id="{BD91E743-0270-4362-93AE-8A4E4A9D5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0763" y="29241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291" name="Line 11">
            <a:extLst>
              <a:ext uri="{FF2B5EF4-FFF2-40B4-BE49-F238E27FC236}">
                <a16:creationId xmlns:a16="http://schemas.microsoft.com/office/drawing/2014/main" id="{DF7435B4-0184-466B-BEE0-63A5578C2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6675" y="29241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292" name="Rectangle 12">
            <a:extLst>
              <a:ext uri="{FF2B5EF4-FFF2-40B4-BE49-F238E27FC236}">
                <a16:creationId xmlns:a16="http://schemas.microsoft.com/office/drawing/2014/main" id="{99C8DDF7-1FF6-42FA-B546-68987E42D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9" y="4625975"/>
            <a:ext cx="1754187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ahoma" panose="020B0604030504040204" pitchFamily="34" charset="0"/>
            </a:endParaRPr>
          </a:p>
        </p:txBody>
      </p:sp>
      <p:sp>
        <p:nvSpPr>
          <p:cNvPr id="609293" name="Line 13">
            <a:extLst>
              <a:ext uri="{FF2B5EF4-FFF2-40B4-BE49-F238E27FC236}">
                <a16:creationId xmlns:a16="http://schemas.microsoft.com/office/drawing/2014/main" id="{738667C4-006F-468D-BF98-2F574CCB9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46259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294" name="Line 14">
            <a:extLst>
              <a:ext uri="{FF2B5EF4-FFF2-40B4-BE49-F238E27FC236}">
                <a16:creationId xmlns:a16="http://schemas.microsoft.com/office/drawing/2014/main" id="{1051B104-2369-47DA-8C05-02012FCAB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6259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295" name="Line 15">
            <a:extLst>
              <a:ext uri="{FF2B5EF4-FFF2-40B4-BE49-F238E27FC236}">
                <a16:creationId xmlns:a16="http://schemas.microsoft.com/office/drawing/2014/main" id="{E7C015D0-38CF-4179-9F7C-671F7F84D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46259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296" name="Line 16">
            <a:extLst>
              <a:ext uri="{FF2B5EF4-FFF2-40B4-BE49-F238E27FC236}">
                <a16:creationId xmlns:a16="http://schemas.microsoft.com/office/drawing/2014/main" id="{490A01D3-0933-4F00-ABA2-AD9A78395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5913" y="46259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297" name="Text Box 17">
            <a:extLst>
              <a:ext uri="{FF2B5EF4-FFF2-40B4-BE49-F238E27FC236}">
                <a16:creationId xmlns:a16="http://schemas.microsoft.com/office/drawing/2014/main" id="{1D8DB785-A041-4585-B5FB-3026DB84C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0039" y="2997200"/>
            <a:ext cx="1430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>
                <a:solidFill>
                  <a:srgbClr val="333399"/>
                </a:solidFill>
              </a:rPr>
              <a:t>偏移 </a:t>
            </a:r>
            <a:r>
              <a:rPr kumimoji="1" lang="en-US" altLang="zh-CN" sz="1600">
                <a:solidFill>
                  <a:srgbClr val="333399"/>
                </a:solidFill>
              </a:rPr>
              <a:t>= 0/8= 0</a:t>
            </a:r>
          </a:p>
        </p:txBody>
      </p:sp>
      <p:sp>
        <p:nvSpPr>
          <p:cNvPr id="609298" name="Text Box 18">
            <a:extLst>
              <a:ext uri="{FF2B5EF4-FFF2-40B4-BE49-F238E27FC236}">
                <a16:creationId xmlns:a16="http://schemas.microsoft.com/office/drawing/2014/main" id="{C1CEB0F3-F49B-4040-A292-923BC829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763" y="6129338"/>
            <a:ext cx="24961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rgbClr val="333399"/>
                </a:solidFill>
              </a:rPr>
              <a:t>偏移 </a:t>
            </a:r>
            <a:r>
              <a:rPr kumimoji="1" lang="en-US" altLang="zh-CN" sz="2000" dirty="0">
                <a:solidFill>
                  <a:srgbClr val="333399"/>
                </a:solidFill>
              </a:rPr>
              <a:t>= 1480/8 = 185</a:t>
            </a:r>
          </a:p>
        </p:txBody>
      </p:sp>
      <p:sp>
        <p:nvSpPr>
          <p:cNvPr id="609299" name="Text Box 19">
            <a:extLst>
              <a:ext uri="{FF2B5EF4-FFF2-40B4-BE49-F238E27FC236}">
                <a16:creationId xmlns:a16="http://schemas.microsoft.com/office/drawing/2014/main" id="{A71EC825-A046-4201-87E2-3D7ECAB79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88" y="6129338"/>
            <a:ext cx="24961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rgbClr val="333399"/>
                </a:solidFill>
              </a:rPr>
              <a:t>偏移 </a:t>
            </a:r>
            <a:r>
              <a:rPr kumimoji="1" lang="en-US" altLang="zh-CN" sz="2000" dirty="0">
                <a:solidFill>
                  <a:srgbClr val="333399"/>
                </a:solidFill>
              </a:rPr>
              <a:t>= 2960/8 = 370</a:t>
            </a:r>
          </a:p>
        </p:txBody>
      </p:sp>
      <p:sp>
        <p:nvSpPr>
          <p:cNvPr id="609300" name="Line 20">
            <a:extLst>
              <a:ext uri="{FF2B5EF4-FFF2-40B4-BE49-F238E27FC236}">
                <a16:creationId xmlns:a16="http://schemas.microsoft.com/office/drawing/2014/main" id="{BD6FD4FD-AD27-4692-8D1D-C4621AB1FE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6208" y="338772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01" name="Line 21">
            <a:extLst>
              <a:ext uri="{FF2B5EF4-FFF2-40B4-BE49-F238E27FC236}">
                <a16:creationId xmlns:a16="http://schemas.microsoft.com/office/drawing/2014/main" id="{0E534055-BA56-4DF3-864C-3587CD64A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6263" y="338772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02" name="Line 22">
            <a:extLst>
              <a:ext uri="{FF2B5EF4-FFF2-40B4-BE49-F238E27FC236}">
                <a16:creationId xmlns:a16="http://schemas.microsoft.com/office/drawing/2014/main" id="{90C1E1CD-0FF5-41BB-ADE4-EE98946805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4611" y="508952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03" name="Line 23">
            <a:extLst>
              <a:ext uri="{FF2B5EF4-FFF2-40B4-BE49-F238E27FC236}">
                <a16:creationId xmlns:a16="http://schemas.microsoft.com/office/drawing/2014/main" id="{37FBB260-4F7D-49CC-B010-1836E6C13E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8554" y="508952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04" name="Line 24">
            <a:extLst>
              <a:ext uri="{FF2B5EF4-FFF2-40B4-BE49-F238E27FC236}">
                <a16:creationId xmlns:a16="http://schemas.microsoft.com/office/drawing/2014/main" id="{232D2AF3-BF13-4409-91D8-AE00F8FBB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8213" y="508952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05" name="Line 25">
            <a:extLst>
              <a:ext uri="{FF2B5EF4-FFF2-40B4-BE49-F238E27FC236}">
                <a16:creationId xmlns:a16="http://schemas.microsoft.com/office/drawing/2014/main" id="{E297B441-EAAB-43E9-B3C2-E5E970606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77245" y="508952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06" name="Line 26">
            <a:extLst>
              <a:ext uri="{FF2B5EF4-FFF2-40B4-BE49-F238E27FC236}">
                <a16:creationId xmlns:a16="http://schemas.microsoft.com/office/drawing/2014/main" id="{EDE2F178-AAD7-47C0-B6ED-6E0BE19044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81636" y="508952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07" name="Text Box 27">
            <a:extLst>
              <a:ext uri="{FF2B5EF4-FFF2-40B4-BE49-F238E27FC236}">
                <a16:creationId xmlns:a16="http://schemas.microsoft.com/office/drawing/2014/main" id="{A541CBB9-1D62-49F4-9DEF-F09029FED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4" y="5365750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333399"/>
                </a:solidFill>
              </a:rPr>
              <a:t>1480</a:t>
            </a:r>
          </a:p>
        </p:txBody>
      </p:sp>
      <p:sp>
        <p:nvSpPr>
          <p:cNvPr id="609308" name="Text Box 28">
            <a:extLst>
              <a:ext uri="{FF2B5EF4-FFF2-40B4-BE49-F238E27FC236}">
                <a16:creationId xmlns:a16="http://schemas.microsoft.com/office/drawing/2014/main" id="{4FCD68E6-07CD-4111-8CA6-A828FEBF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426" y="5365750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333399"/>
                </a:solidFill>
              </a:rPr>
              <a:t>2960</a:t>
            </a:r>
          </a:p>
        </p:txBody>
      </p:sp>
      <p:sp>
        <p:nvSpPr>
          <p:cNvPr id="609309" name="Text Box 29">
            <a:extLst>
              <a:ext uri="{FF2B5EF4-FFF2-40B4-BE49-F238E27FC236}">
                <a16:creationId xmlns:a16="http://schemas.microsoft.com/office/drawing/2014/main" id="{B5A629D9-B332-4903-BE95-05D47936C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3426" y="5343525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333399"/>
                </a:solidFill>
              </a:rPr>
              <a:t>3007</a:t>
            </a:r>
          </a:p>
        </p:txBody>
      </p:sp>
      <p:sp>
        <p:nvSpPr>
          <p:cNvPr id="609310" name="Text Box 30">
            <a:extLst>
              <a:ext uri="{FF2B5EF4-FFF2-40B4-BE49-F238E27FC236}">
                <a16:creationId xmlns:a16="http://schemas.microsoft.com/office/drawing/2014/main" id="{F5D5F201-FDD9-4579-BD22-D0F6571C8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9" y="5343525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</a:rPr>
              <a:t>2799</a:t>
            </a:r>
          </a:p>
        </p:txBody>
      </p:sp>
      <p:sp>
        <p:nvSpPr>
          <p:cNvPr id="609311" name="Text Box 31">
            <a:extLst>
              <a:ext uri="{FF2B5EF4-FFF2-40B4-BE49-F238E27FC236}">
                <a16:creationId xmlns:a16="http://schemas.microsoft.com/office/drawing/2014/main" id="{AE61C677-FD3F-493F-813F-6424CEE0B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697" y="5382750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333399"/>
                </a:solidFill>
              </a:rPr>
              <a:t>1479</a:t>
            </a:r>
          </a:p>
        </p:txBody>
      </p:sp>
      <p:sp>
        <p:nvSpPr>
          <p:cNvPr id="609312" name="Text Box 32">
            <a:extLst>
              <a:ext uri="{FF2B5EF4-FFF2-40B4-BE49-F238E27FC236}">
                <a16:creationId xmlns:a16="http://schemas.microsoft.com/office/drawing/2014/main" id="{418E0737-212D-4133-8DD7-DA5FE63BA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39" y="3641725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333399"/>
                </a:solidFill>
              </a:rPr>
              <a:t>3007</a:t>
            </a:r>
          </a:p>
        </p:txBody>
      </p:sp>
      <p:sp>
        <p:nvSpPr>
          <p:cNvPr id="609313" name="Text Box 33">
            <a:extLst>
              <a:ext uri="{FF2B5EF4-FFF2-40B4-BE49-F238E27FC236}">
                <a16:creationId xmlns:a16="http://schemas.microsoft.com/office/drawing/2014/main" id="{120B1515-1D70-41F5-BECF-2D94BFB4E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044" y="2744788"/>
            <a:ext cx="12105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solidFill>
                  <a:srgbClr val="333399"/>
                </a:solidFill>
              </a:rPr>
              <a:t>需分段的</a:t>
            </a:r>
          </a:p>
          <a:p>
            <a:pPr algn="ctr"/>
            <a:r>
              <a:rPr kumimoji="1" lang="zh-CN" altLang="en-US" sz="2000" dirty="0">
                <a:solidFill>
                  <a:srgbClr val="333399"/>
                </a:solidFill>
              </a:rPr>
              <a:t>数据报</a:t>
            </a:r>
          </a:p>
        </p:txBody>
      </p:sp>
      <p:sp>
        <p:nvSpPr>
          <p:cNvPr id="609315" name="Text Box 35">
            <a:extLst>
              <a:ext uri="{FF2B5EF4-FFF2-40B4-BE49-F238E27FC236}">
                <a16:creationId xmlns:a16="http://schemas.microsoft.com/office/drawing/2014/main" id="{A90AD76E-472D-437E-9AB8-A9BF5EB15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6" y="5829300"/>
            <a:ext cx="840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rgbClr val="333399"/>
                </a:solidFill>
              </a:rPr>
              <a:t>分段</a:t>
            </a:r>
            <a:r>
              <a:rPr kumimoji="1" lang="en-US" altLang="zh-CN" sz="2000" dirty="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09316" name="Text Box 36">
            <a:extLst>
              <a:ext uri="{FF2B5EF4-FFF2-40B4-BE49-F238E27FC236}">
                <a16:creationId xmlns:a16="http://schemas.microsoft.com/office/drawing/2014/main" id="{E5A6D029-B3B4-401C-BA1A-1D52ACC3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959101"/>
            <a:ext cx="863600" cy="3968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</a:rPr>
              <a:t>首  部</a:t>
            </a:r>
          </a:p>
        </p:txBody>
      </p:sp>
      <p:sp>
        <p:nvSpPr>
          <p:cNvPr id="609317" name="Line 37">
            <a:extLst>
              <a:ext uri="{FF2B5EF4-FFF2-40B4-BE49-F238E27FC236}">
                <a16:creationId xmlns:a16="http://schemas.microsoft.com/office/drawing/2014/main" id="{1D4974C4-5474-4FE2-AD97-CE57D7EAF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125" y="29241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18" name="Rectangle 38">
            <a:extLst>
              <a:ext uri="{FF2B5EF4-FFF2-40B4-BE49-F238E27FC236}">
                <a16:creationId xmlns:a16="http://schemas.microsoft.com/office/drawing/2014/main" id="{012133D0-6A42-46C6-8E1A-199F3FA0F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4625975"/>
            <a:ext cx="877888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ahoma" panose="020B0604030504040204" pitchFamily="34" charset="0"/>
            </a:endParaRPr>
          </a:p>
        </p:txBody>
      </p:sp>
      <p:sp>
        <p:nvSpPr>
          <p:cNvPr id="609319" name="Line 39">
            <a:extLst>
              <a:ext uri="{FF2B5EF4-FFF2-40B4-BE49-F238E27FC236}">
                <a16:creationId xmlns:a16="http://schemas.microsoft.com/office/drawing/2014/main" id="{C323762F-11B8-4D17-9FB7-1FF63A996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29241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20" name="Line 40">
            <a:extLst>
              <a:ext uri="{FF2B5EF4-FFF2-40B4-BE49-F238E27FC236}">
                <a16:creationId xmlns:a16="http://schemas.microsoft.com/office/drawing/2014/main" id="{46BD861E-E0E9-40A0-A181-BFFCCA001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5263" y="29241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21" name="Line 41">
            <a:extLst>
              <a:ext uri="{FF2B5EF4-FFF2-40B4-BE49-F238E27FC236}">
                <a16:creationId xmlns:a16="http://schemas.microsoft.com/office/drawing/2014/main" id="{43934138-9412-4548-ABBB-658B4F0C7A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7939" y="3381375"/>
            <a:ext cx="1747837" cy="1244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22" name="Line 42">
            <a:extLst>
              <a:ext uri="{FF2B5EF4-FFF2-40B4-BE49-F238E27FC236}">
                <a16:creationId xmlns:a16="http://schemas.microsoft.com/office/drawing/2014/main" id="{82941EB1-AB8B-43AB-B6EC-3F5537647E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2125" y="3376613"/>
            <a:ext cx="1760538" cy="12493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23" name="Rectangle 43">
            <a:extLst>
              <a:ext uri="{FF2B5EF4-FFF2-40B4-BE49-F238E27FC236}">
                <a16:creationId xmlns:a16="http://schemas.microsoft.com/office/drawing/2014/main" id="{93852F73-D529-4475-970B-5DA22C4D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9" y="4625975"/>
            <a:ext cx="1754187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ahoma" panose="020B0604030504040204" pitchFamily="34" charset="0"/>
            </a:endParaRPr>
          </a:p>
        </p:txBody>
      </p:sp>
      <p:sp>
        <p:nvSpPr>
          <p:cNvPr id="609324" name="Line 44">
            <a:extLst>
              <a:ext uri="{FF2B5EF4-FFF2-40B4-BE49-F238E27FC236}">
                <a16:creationId xmlns:a16="http://schemas.microsoft.com/office/drawing/2014/main" id="{C68095ED-ACA0-40BB-AF4D-221A1E2AE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46259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25" name="Line 45">
            <a:extLst>
              <a:ext uri="{FF2B5EF4-FFF2-40B4-BE49-F238E27FC236}">
                <a16:creationId xmlns:a16="http://schemas.microsoft.com/office/drawing/2014/main" id="{6A3CE548-13F2-40D5-9068-4DB4C99F4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588" y="46259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26" name="Line 46">
            <a:extLst>
              <a:ext uri="{FF2B5EF4-FFF2-40B4-BE49-F238E27FC236}">
                <a16:creationId xmlns:a16="http://schemas.microsoft.com/office/drawing/2014/main" id="{A66B6A7A-B7DA-48ED-8C3B-54336997D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46259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27" name="Line 47">
            <a:extLst>
              <a:ext uri="{FF2B5EF4-FFF2-40B4-BE49-F238E27FC236}">
                <a16:creationId xmlns:a16="http://schemas.microsoft.com/office/drawing/2014/main" id="{753BB085-D4B9-4B71-9A26-BFB1A76FB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9313" y="46259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28" name="Rectangle 48">
            <a:extLst>
              <a:ext uri="{FF2B5EF4-FFF2-40B4-BE49-F238E27FC236}">
                <a16:creationId xmlns:a16="http://schemas.microsoft.com/office/drawing/2014/main" id="{7589BA88-578C-43AD-9F6C-7268E0CE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4625975"/>
            <a:ext cx="877888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ahoma" panose="020B0604030504040204" pitchFamily="34" charset="0"/>
            </a:endParaRPr>
          </a:p>
        </p:txBody>
      </p:sp>
      <p:sp>
        <p:nvSpPr>
          <p:cNvPr id="609329" name="Line 49">
            <a:extLst>
              <a:ext uri="{FF2B5EF4-FFF2-40B4-BE49-F238E27FC236}">
                <a16:creationId xmlns:a16="http://schemas.microsoft.com/office/drawing/2014/main" id="{B7511640-A7A6-451D-A1A9-BE3A08014D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1338" y="3387725"/>
            <a:ext cx="436562" cy="12382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30" name="Line 50">
            <a:extLst>
              <a:ext uri="{FF2B5EF4-FFF2-40B4-BE49-F238E27FC236}">
                <a16:creationId xmlns:a16="http://schemas.microsoft.com/office/drawing/2014/main" id="{2C65C65A-3D52-4778-A27A-DE74D2F544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5526" y="3379789"/>
            <a:ext cx="430213" cy="1246187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31" name="Rectangle 51">
            <a:extLst>
              <a:ext uri="{FF2B5EF4-FFF2-40B4-BE49-F238E27FC236}">
                <a16:creationId xmlns:a16="http://schemas.microsoft.com/office/drawing/2014/main" id="{59E7B14B-734E-4941-BE8E-4A9A39E9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4" y="4625975"/>
            <a:ext cx="1317625" cy="463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ahoma" panose="020B0604030504040204" pitchFamily="34" charset="0"/>
            </a:endParaRPr>
          </a:p>
        </p:txBody>
      </p:sp>
      <p:sp>
        <p:nvSpPr>
          <p:cNvPr id="609332" name="Line 52">
            <a:extLst>
              <a:ext uri="{FF2B5EF4-FFF2-40B4-BE49-F238E27FC236}">
                <a16:creationId xmlns:a16="http://schemas.microsoft.com/office/drawing/2014/main" id="{8DB2B395-B32F-4228-BB97-1C1D8D06A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6675" y="46259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33" name="Line 53">
            <a:extLst>
              <a:ext uri="{FF2B5EF4-FFF2-40B4-BE49-F238E27FC236}">
                <a16:creationId xmlns:a16="http://schemas.microsoft.com/office/drawing/2014/main" id="{FBC2EA5A-91BC-4BD0-8D05-07F728573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2888" y="46259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34" name="Line 54">
            <a:extLst>
              <a:ext uri="{FF2B5EF4-FFF2-40B4-BE49-F238E27FC236}">
                <a16:creationId xmlns:a16="http://schemas.microsoft.com/office/drawing/2014/main" id="{2586EBB7-AB20-4504-893F-156B13275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9100" y="46259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35" name="Line 55">
            <a:extLst>
              <a:ext uri="{FF2B5EF4-FFF2-40B4-BE49-F238E27FC236}">
                <a16:creationId xmlns:a16="http://schemas.microsoft.com/office/drawing/2014/main" id="{93483F0A-D984-4644-AC05-E3C9DF6EB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3463" y="46259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36" name="Rectangle 56">
            <a:extLst>
              <a:ext uri="{FF2B5EF4-FFF2-40B4-BE49-F238E27FC236}">
                <a16:creationId xmlns:a16="http://schemas.microsoft.com/office/drawing/2014/main" id="{E616DC06-8915-4F12-819E-93E1F35E6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163" y="4625975"/>
            <a:ext cx="876300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ahoma" panose="020B0604030504040204" pitchFamily="34" charset="0"/>
            </a:endParaRPr>
          </a:p>
        </p:txBody>
      </p:sp>
      <p:sp>
        <p:nvSpPr>
          <p:cNvPr id="609337" name="Line 57">
            <a:extLst>
              <a:ext uri="{FF2B5EF4-FFF2-40B4-BE49-F238E27FC236}">
                <a16:creationId xmlns:a16="http://schemas.microsoft.com/office/drawing/2014/main" id="{23293087-4A72-403D-A5E4-EA8398AD70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32888" y="3389313"/>
            <a:ext cx="965200" cy="123666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38" name="Line 58">
            <a:extLst>
              <a:ext uri="{FF2B5EF4-FFF2-40B4-BE49-F238E27FC236}">
                <a16:creationId xmlns:a16="http://schemas.microsoft.com/office/drawing/2014/main" id="{3D75AE4F-114A-4515-A008-E3033CB143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10501" y="3375025"/>
            <a:ext cx="969963" cy="12509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39" name="Line 59">
            <a:extLst>
              <a:ext uri="{FF2B5EF4-FFF2-40B4-BE49-F238E27FC236}">
                <a16:creationId xmlns:a16="http://schemas.microsoft.com/office/drawing/2014/main" id="{07166679-FFC4-4B7C-9332-4B43D107C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1" y="2698750"/>
            <a:ext cx="4829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40" name="Text Box 60">
            <a:extLst>
              <a:ext uri="{FF2B5EF4-FFF2-40B4-BE49-F238E27FC236}">
                <a16:creationId xmlns:a16="http://schemas.microsoft.com/office/drawing/2014/main" id="{BF7D50BD-D51B-47DF-8E75-2B8FCFDE0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9" y="2492375"/>
            <a:ext cx="2659702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rgbClr val="333399"/>
                </a:solidFill>
              </a:rPr>
              <a:t>数据部分共 </a:t>
            </a:r>
            <a:r>
              <a:rPr kumimoji="1" lang="en-US" altLang="zh-CN" sz="2000" dirty="0">
                <a:solidFill>
                  <a:srgbClr val="333399"/>
                </a:solidFill>
              </a:rPr>
              <a:t>3008 </a:t>
            </a:r>
            <a:r>
              <a:rPr kumimoji="1" lang="zh-CN" altLang="en-US" sz="2000" dirty="0">
                <a:solidFill>
                  <a:srgbClr val="333399"/>
                </a:solidFill>
              </a:rPr>
              <a:t>字节</a:t>
            </a:r>
          </a:p>
        </p:txBody>
      </p:sp>
      <p:sp>
        <p:nvSpPr>
          <p:cNvPr id="609341" name="Text Box 61">
            <a:extLst>
              <a:ext uri="{FF2B5EF4-FFF2-40B4-BE49-F238E27FC236}">
                <a16:creationId xmlns:a16="http://schemas.microsoft.com/office/drawing/2014/main" id="{BC85ABF7-2C98-4B0B-BD50-35EAC3D96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1" y="4625975"/>
            <a:ext cx="9028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</a:rPr>
              <a:t>首部 </a:t>
            </a:r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09342" name="Text Box 62">
            <a:extLst>
              <a:ext uri="{FF2B5EF4-FFF2-40B4-BE49-F238E27FC236}">
                <a16:creationId xmlns:a16="http://schemas.microsoft.com/office/drawing/2014/main" id="{A4D9BE52-1F35-498A-AFFC-9D9BF7ED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289" y="4625975"/>
            <a:ext cx="9028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</a:rPr>
              <a:t>首部 </a:t>
            </a:r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09343" name="Text Box 63">
            <a:extLst>
              <a:ext uri="{FF2B5EF4-FFF2-40B4-BE49-F238E27FC236}">
                <a16:creationId xmlns:a16="http://schemas.microsoft.com/office/drawing/2014/main" id="{2F6D296C-66CC-48ED-993D-8367CAB34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1" y="4625975"/>
            <a:ext cx="9028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</a:rPr>
              <a:t>首部 </a:t>
            </a:r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09344" name="Line 64">
            <a:extLst>
              <a:ext uri="{FF2B5EF4-FFF2-40B4-BE49-F238E27FC236}">
                <a16:creationId xmlns:a16="http://schemas.microsoft.com/office/drawing/2014/main" id="{3D07830C-F257-4D7E-BD44-C0606D2E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7938" y="508952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45" name="Text Box 65">
            <a:extLst>
              <a:ext uri="{FF2B5EF4-FFF2-40B4-BE49-F238E27FC236}">
                <a16:creationId xmlns:a16="http://schemas.microsoft.com/office/drawing/2014/main" id="{17B4CE71-F532-4224-BFF2-4863799C1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720" y="5384368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</a:rPr>
              <a:t>字节 </a:t>
            </a:r>
            <a:r>
              <a:rPr kumimoji="1" lang="en-US" altLang="zh-CN" sz="2000">
                <a:solidFill>
                  <a:srgbClr val="333399"/>
                </a:solidFill>
              </a:rPr>
              <a:t>0</a:t>
            </a:r>
          </a:p>
        </p:txBody>
      </p:sp>
      <p:sp>
        <p:nvSpPr>
          <p:cNvPr id="609346" name="Text Box 66">
            <a:extLst>
              <a:ext uri="{FF2B5EF4-FFF2-40B4-BE49-F238E27FC236}">
                <a16:creationId xmlns:a16="http://schemas.microsoft.com/office/drawing/2014/main" id="{8AEE5349-1985-44D0-943F-163366DBA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1" y="5824538"/>
            <a:ext cx="840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rgbClr val="333399"/>
                </a:solidFill>
              </a:rPr>
              <a:t>分段</a:t>
            </a:r>
            <a:r>
              <a:rPr kumimoji="1" lang="en-US" altLang="zh-CN" sz="2000" dirty="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09347" name="Text Box 67">
            <a:extLst>
              <a:ext uri="{FF2B5EF4-FFF2-40B4-BE49-F238E27FC236}">
                <a16:creationId xmlns:a16="http://schemas.microsoft.com/office/drawing/2014/main" id="{CCDE70A0-451E-4F49-992E-0930356D0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576" y="5824538"/>
            <a:ext cx="840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rgbClr val="333399"/>
                </a:solidFill>
              </a:rPr>
              <a:t>分段</a:t>
            </a:r>
            <a:r>
              <a:rPr kumimoji="1" lang="en-US" altLang="zh-CN" sz="2000" dirty="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09348" name="Line 68">
            <a:extLst>
              <a:ext uri="{FF2B5EF4-FFF2-40B4-BE49-F238E27FC236}">
                <a16:creationId xmlns:a16="http://schemas.microsoft.com/office/drawing/2014/main" id="{402FE7BC-9524-43B2-AE19-04B69875C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8861" y="338772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49" name="Text Box 69">
            <a:extLst>
              <a:ext uri="{FF2B5EF4-FFF2-40B4-BE49-F238E27FC236}">
                <a16:creationId xmlns:a16="http://schemas.microsoft.com/office/drawing/2014/main" id="{C2CF9ADF-46AB-4FDA-BB2E-77610C98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6" y="3660776"/>
            <a:ext cx="74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333399"/>
                </a:solidFill>
              </a:rPr>
              <a:t>1480</a:t>
            </a:r>
          </a:p>
        </p:txBody>
      </p:sp>
      <p:sp>
        <p:nvSpPr>
          <p:cNvPr id="609350" name="Line 70">
            <a:extLst>
              <a:ext uri="{FF2B5EF4-FFF2-40B4-BE49-F238E27FC236}">
                <a16:creationId xmlns:a16="http://schemas.microsoft.com/office/drawing/2014/main" id="{B89C00EE-5BE7-466F-9E56-87C8311A5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7718" y="3387725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51" name="Text Box 71">
            <a:extLst>
              <a:ext uri="{FF2B5EF4-FFF2-40B4-BE49-F238E27FC236}">
                <a16:creationId xmlns:a16="http://schemas.microsoft.com/office/drawing/2014/main" id="{117719D9-3CAF-43FF-99E4-04FCE84A5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6" y="3660776"/>
            <a:ext cx="723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333399"/>
                </a:solidFill>
              </a:rPr>
              <a:t>2960</a:t>
            </a:r>
          </a:p>
        </p:txBody>
      </p:sp>
      <p:sp>
        <p:nvSpPr>
          <p:cNvPr id="609352" name="Line 72">
            <a:extLst>
              <a:ext uri="{FF2B5EF4-FFF2-40B4-BE49-F238E27FC236}">
                <a16:creationId xmlns:a16="http://schemas.microsoft.com/office/drawing/2014/main" id="{5149EFD4-D05C-4BB9-8178-E4389EBC2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9888" y="29241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53" name="Line 73">
            <a:extLst>
              <a:ext uri="{FF2B5EF4-FFF2-40B4-BE49-F238E27FC236}">
                <a16:creationId xmlns:a16="http://schemas.microsoft.com/office/drawing/2014/main" id="{2A1B8189-47D6-4F03-9646-FEE5F6F1A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5700" y="29241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9354" name="Text Box 74">
            <a:extLst>
              <a:ext uri="{FF2B5EF4-FFF2-40B4-BE49-F238E27FC236}">
                <a16:creationId xmlns:a16="http://schemas.microsoft.com/office/drawing/2014/main" id="{CCFEB255-1DC9-4BF0-BB2C-B9597CEDC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3681414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</a:rPr>
              <a:t>字节 </a:t>
            </a:r>
            <a:r>
              <a:rPr kumimoji="1" lang="en-US" altLang="zh-CN" sz="2000">
                <a:solidFill>
                  <a:srgbClr val="333399"/>
                </a:solidFill>
              </a:rPr>
              <a:t>0</a:t>
            </a:r>
          </a:p>
        </p:txBody>
      </p:sp>
      <p:sp>
        <p:nvSpPr>
          <p:cNvPr id="609355" name="Rectangle 75">
            <a:extLst>
              <a:ext uri="{FF2B5EF4-FFF2-40B4-BE49-F238E27FC236}">
                <a16:creationId xmlns:a16="http://schemas.microsoft.com/office/drawing/2014/main" id="{4A26B078-7CF0-4D51-95A2-4DF09ADF5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24D3816-C2EA-4856-9616-4D7F634DBA2C}"/>
              </a:ext>
            </a:extLst>
          </p:cNvPr>
          <p:cNvCxnSpPr/>
          <p:nvPr/>
        </p:nvCxnSpPr>
        <p:spPr>
          <a:xfrm>
            <a:off x="1707195" y="90872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页脚占位符 3">
            <a:extLst>
              <a:ext uri="{FF2B5EF4-FFF2-40B4-BE49-F238E27FC236}">
                <a16:creationId xmlns:a16="http://schemas.microsoft.com/office/drawing/2014/main" id="{28FC48CF-CAF3-4960-BEDB-4F0E075F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5">
            <a:extLst>
              <a:ext uri="{FF2B5EF4-FFF2-40B4-BE49-F238E27FC236}">
                <a16:creationId xmlns:a16="http://schemas.microsoft.com/office/drawing/2014/main" id="{D63DF65E-F5D1-4768-B6F9-8CC39D64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038C-77E5-4157-B19D-0527E2483AA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11330" name="Rectangle 2">
            <a:extLst>
              <a:ext uri="{FF2B5EF4-FFF2-40B4-BE49-F238E27FC236}">
                <a16:creationId xmlns:a16="http://schemas.microsoft.com/office/drawing/2014/main" id="{AFFB5F05-67DB-4F20-BE4C-0AF3BAD9E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2450" y="228600"/>
            <a:ext cx="8540750" cy="608112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分片后有关字段的变化</a:t>
            </a:r>
          </a:p>
        </p:txBody>
      </p:sp>
      <p:graphicFrame>
        <p:nvGraphicFramePr>
          <p:cNvPr id="611389" name="Group 61">
            <a:extLst>
              <a:ext uri="{FF2B5EF4-FFF2-40B4-BE49-F238E27FC236}">
                <a16:creationId xmlns:a16="http://schemas.microsoft.com/office/drawing/2014/main" id="{09500B5F-BA45-4538-AE77-257FC3BB4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667506"/>
              </p:ext>
            </p:extLst>
          </p:nvPr>
        </p:nvGraphicFramePr>
        <p:xfrm>
          <a:off x="1774825" y="1295400"/>
          <a:ext cx="8642350" cy="228600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3529789839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653323338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198772306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3091443019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418085429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3326017018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偏移量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581893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原数据报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306727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数据报片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469887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数据报片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34365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数据报片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758558"/>
                  </a:ext>
                </a:extLst>
              </a:tr>
            </a:tbl>
          </a:graphicData>
        </a:graphic>
      </p:graphicFrame>
      <p:sp>
        <p:nvSpPr>
          <p:cNvPr id="611393" name="Rectangle 65">
            <a:extLst>
              <a:ext uri="{FF2B5EF4-FFF2-40B4-BE49-F238E27FC236}">
                <a16:creationId xmlns:a16="http://schemas.microsoft.com/office/drawing/2014/main" id="{54E98146-CD53-4B00-A149-62FEB2E2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9FC2F6-1AEE-4DE4-A8FE-DB9025DC0658}"/>
              </a:ext>
            </a:extLst>
          </p:cNvPr>
          <p:cNvCxnSpPr/>
          <p:nvPr/>
        </p:nvCxnSpPr>
        <p:spPr>
          <a:xfrm>
            <a:off x="1731641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页脚占位符 3">
            <a:extLst>
              <a:ext uri="{FF2B5EF4-FFF2-40B4-BE49-F238E27FC236}">
                <a16:creationId xmlns:a16="http://schemas.microsoft.com/office/drawing/2014/main" id="{BCA67D02-2D37-4700-A3E6-F7FA2542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CAE6C57-6152-4627-B60B-B640033D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0A9-94F8-43DF-A234-77D3CE51AE5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73090" name="Rectangle 2">
            <a:extLst>
              <a:ext uri="{FF2B5EF4-FFF2-40B4-BE49-F238E27FC236}">
                <a16:creationId xmlns:a16="http://schemas.microsoft.com/office/drawing/2014/main" id="{07CCBB07-1B75-4517-A205-843851A64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3900" y="-141287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E672ADCA-8034-499A-A573-1F098F99E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7525" y="3573017"/>
            <a:ext cx="8642350" cy="2376263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生存时间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(8)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TTL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字段设置了数据报可以经过的最多路由器数量。经过一个路由器，它的值就减去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。当该字段的值为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时，该数据报被丢弃。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通常生存时间的起始值是</a:t>
            </a:r>
            <a:r>
              <a:rPr lang="en-US" altLang="zh-CN" dirty="0"/>
              <a:t>32</a:t>
            </a:r>
            <a:r>
              <a:rPr lang="zh-CN" altLang="en-US" dirty="0"/>
              <a:t>、</a:t>
            </a:r>
            <a:r>
              <a:rPr lang="en-US" altLang="zh-CN" dirty="0"/>
              <a:t>64</a:t>
            </a:r>
            <a:r>
              <a:rPr lang="zh-CN" altLang="en-US" dirty="0"/>
              <a:t>、</a:t>
            </a:r>
            <a:r>
              <a:rPr lang="en-US" altLang="zh-CN" dirty="0"/>
              <a:t>128</a:t>
            </a:r>
          </a:p>
        </p:txBody>
      </p:sp>
      <p:pic>
        <p:nvPicPr>
          <p:cNvPr id="473092" name="Picture 4" descr="Picture1">
            <a:extLst>
              <a:ext uri="{FF2B5EF4-FFF2-40B4-BE49-F238E27FC236}">
                <a16:creationId xmlns:a16="http://schemas.microsoft.com/office/drawing/2014/main" id="{80A12CE4-4BAC-4D7F-A5F5-6BC244B39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84" y="1076114"/>
            <a:ext cx="8089900" cy="22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3093" name="Rectangle 5">
            <a:extLst>
              <a:ext uri="{FF2B5EF4-FFF2-40B4-BE49-F238E27FC236}">
                <a16:creationId xmlns:a16="http://schemas.microsoft.com/office/drawing/2014/main" id="{96F0B3C1-E69D-4E72-8B31-F3F210F8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2032977"/>
            <a:ext cx="1873250" cy="2873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73094" name="Rectangle 6">
            <a:extLst>
              <a:ext uri="{FF2B5EF4-FFF2-40B4-BE49-F238E27FC236}">
                <a16:creationId xmlns:a16="http://schemas.microsoft.com/office/drawing/2014/main" id="{49E8A71E-BFA4-418E-A1C8-70B9A634A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20B0558-0003-4FB6-9601-AFB528B83C01}"/>
              </a:ext>
            </a:extLst>
          </p:cNvPr>
          <p:cNvCxnSpPr/>
          <p:nvPr/>
        </p:nvCxnSpPr>
        <p:spPr>
          <a:xfrm>
            <a:off x="1685764" y="764704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1EE7AA1B-BEE8-485F-A8CA-1911FE2B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5">
            <a:extLst>
              <a:ext uri="{FF2B5EF4-FFF2-40B4-BE49-F238E27FC236}">
                <a16:creationId xmlns:a16="http://schemas.microsoft.com/office/drawing/2014/main" id="{996FE70E-48CB-4549-8E4A-11A45DF7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5023-34F3-4C93-B472-ECFADD6352A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90B699BD-A065-4DB2-86EA-FB30C1D10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1675" y="-117225"/>
            <a:ext cx="8229600" cy="985588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(8)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67A1E28E-8A28-4E79-BBA7-0CB87F1AE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5520" y="3140968"/>
            <a:ext cx="8642350" cy="791716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协议字段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(8)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数据报的上层携带的协议。</a:t>
            </a:r>
          </a:p>
        </p:txBody>
      </p:sp>
      <p:pic>
        <p:nvPicPr>
          <p:cNvPr id="618500" name="Picture 4" descr="Picture1">
            <a:extLst>
              <a:ext uri="{FF2B5EF4-FFF2-40B4-BE49-F238E27FC236}">
                <a16:creationId xmlns:a16="http://schemas.microsoft.com/office/drawing/2014/main" id="{786CFCC2-A448-4494-92EB-3F074289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777875"/>
            <a:ext cx="80899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501" name="Rectangle 5">
            <a:extLst>
              <a:ext uri="{FF2B5EF4-FFF2-40B4-BE49-F238E27FC236}">
                <a16:creationId xmlns:a16="http://schemas.microsoft.com/office/drawing/2014/main" id="{B4578B19-D0E1-4E1A-9B69-36EEFB7F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1593331"/>
            <a:ext cx="1873250" cy="2873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graphicFrame>
        <p:nvGraphicFramePr>
          <p:cNvPr id="618631" name="Group 135">
            <a:extLst>
              <a:ext uri="{FF2B5EF4-FFF2-40B4-BE49-F238E27FC236}">
                <a16:creationId xmlns:a16="http://schemas.microsoft.com/office/drawing/2014/main" id="{6F439E87-8EE3-4B98-820B-0A665BC4B60D}"/>
              </a:ext>
            </a:extLst>
          </p:cNvPr>
          <p:cNvGraphicFramePr>
            <a:graphicFrameLocks noGrp="1"/>
          </p:cNvGraphicFramePr>
          <p:nvPr/>
        </p:nvGraphicFramePr>
        <p:xfrm>
          <a:off x="1847529" y="4005064"/>
          <a:ext cx="8281987" cy="1944216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3995120639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1599257435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308407759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9465404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58987707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1941616252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1480550647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2976736152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519976054"/>
                    </a:ext>
                  </a:extLst>
                </a:gridCol>
              </a:tblGrid>
              <a:tr h="716729">
                <a:tc gridSpan="9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常用协议字段值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7958"/>
                  </a:ext>
                </a:extLst>
              </a:tr>
              <a:tr h="6126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协议名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ICMP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IGMP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IPv6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OSPF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636418"/>
                  </a:ext>
                </a:extLst>
              </a:tr>
              <a:tr h="61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协议字段值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05125"/>
                  </a:ext>
                </a:extLst>
              </a:tr>
            </a:tbl>
          </a:graphicData>
        </a:graphic>
      </p:graphicFrame>
      <p:sp>
        <p:nvSpPr>
          <p:cNvPr id="618632" name="Rectangle 136">
            <a:extLst>
              <a:ext uri="{FF2B5EF4-FFF2-40B4-BE49-F238E27FC236}">
                <a16:creationId xmlns:a16="http://schemas.microsoft.com/office/drawing/2014/main" id="{57B52EA0-0B7E-4E4F-94FA-78A967CEE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96B53D3-4B09-4225-B5AB-059D7C56123E}"/>
              </a:ext>
            </a:extLst>
          </p:cNvPr>
          <p:cNvCxnSpPr/>
          <p:nvPr/>
        </p:nvCxnSpPr>
        <p:spPr>
          <a:xfrm>
            <a:off x="1524000" y="62068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CD4BB192-1990-4285-87B2-CE75E08D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E511-8B08-4A9E-9F61-CF10381D128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IPv6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</a:p>
        </p:txBody>
      </p:sp>
      <p:grpSp>
        <p:nvGrpSpPr>
          <p:cNvPr id="502936" name="Group 152"/>
          <p:cNvGrpSpPr>
            <a:grpSpLocks/>
          </p:cNvGrpSpPr>
          <p:nvPr/>
        </p:nvGrpSpPr>
        <p:grpSpPr bwMode="auto">
          <a:xfrm>
            <a:off x="1812926" y="908051"/>
            <a:ext cx="8823325" cy="4105275"/>
            <a:chOff x="182" y="572"/>
            <a:chExt cx="5558" cy="2586"/>
          </a:xfrm>
        </p:grpSpPr>
        <p:sp>
          <p:nvSpPr>
            <p:cNvPr id="502864" name="Rectangle 80"/>
            <p:cNvSpPr>
              <a:spLocks noChangeArrowheads="1"/>
            </p:cNvSpPr>
            <p:nvPr/>
          </p:nvSpPr>
          <p:spPr bwMode="auto">
            <a:xfrm>
              <a:off x="182" y="572"/>
              <a:ext cx="5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0" hangingPunct="0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位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0                          8                        16                        24                    31</a:t>
              </a:r>
            </a:p>
          </p:txBody>
        </p:sp>
        <p:sp>
          <p:nvSpPr>
            <p:cNvPr id="502793" name="Line 9"/>
            <p:cNvSpPr>
              <a:spLocks noChangeShapeType="1"/>
            </p:cNvSpPr>
            <p:nvPr/>
          </p:nvSpPr>
          <p:spPr bwMode="auto">
            <a:xfrm flipH="1">
              <a:off x="5511" y="1026"/>
              <a:ext cx="0" cy="213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4" name="Rectangle 10"/>
            <p:cNvSpPr>
              <a:spLocks noChangeArrowheads="1"/>
            </p:cNvSpPr>
            <p:nvPr/>
          </p:nvSpPr>
          <p:spPr bwMode="auto">
            <a:xfrm>
              <a:off x="5302" y="1803"/>
              <a:ext cx="438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40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字节</a:t>
              </a:r>
            </a:p>
          </p:txBody>
        </p:sp>
        <p:sp>
          <p:nvSpPr>
            <p:cNvPr id="502795" name="Rectangle 11"/>
            <p:cNvSpPr>
              <a:spLocks noChangeArrowheads="1"/>
            </p:cNvSpPr>
            <p:nvPr/>
          </p:nvSpPr>
          <p:spPr bwMode="auto">
            <a:xfrm>
              <a:off x="432" y="1034"/>
              <a:ext cx="4842" cy="212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02799" name="Line 15"/>
            <p:cNvSpPr>
              <a:spLocks noChangeShapeType="1"/>
            </p:cNvSpPr>
            <p:nvPr/>
          </p:nvSpPr>
          <p:spPr bwMode="auto">
            <a:xfrm>
              <a:off x="431" y="2341"/>
              <a:ext cx="4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02" name="Rectangle 18"/>
            <p:cNvSpPr>
              <a:spLocks noChangeArrowheads="1"/>
            </p:cNvSpPr>
            <p:nvPr/>
          </p:nvSpPr>
          <p:spPr bwMode="auto">
            <a:xfrm>
              <a:off x="3361" y="1026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流标记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278" y="1026"/>
              <a:ext cx="7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通信类型</a:t>
              </a:r>
            </a:p>
          </p:txBody>
        </p:sp>
        <p:sp>
          <p:nvSpPr>
            <p:cNvPr id="502821" name="Line 37"/>
            <p:cNvSpPr>
              <a:spLocks noChangeShapeType="1"/>
            </p:cNvSpPr>
            <p:nvPr/>
          </p:nvSpPr>
          <p:spPr bwMode="auto">
            <a:xfrm>
              <a:off x="430" y="935"/>
              <a:ext cx="48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2" name="Line 38"/>
            <p:cNvSpPr>
              <a:spLocks noChangeShapeType="1"/>
            </p:cNvSpPr>
            <p:nvPr/>
          </p:nvSpPr>
          <p:spPr bwMode="auto">
            <a:xfrm>
              <a:off x="430" y="810"/>
              <a:ext cx="0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1" name="Line 47"/>
            <p:cNvSpPr>
              <a:spLocks noChangeShapeType="1"/>
            </p:cNvSpPr>
            <p:nvPr/>
          </p:nvSpPr>
          <p:spPr bwMode="auto">
            <a:xfrm>
              <a:off x="1655" y="747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911" name="Group 127"/>
            <p:cNvGrpSpPr>
              <a:grpSpLocks/>
            </p:cNvGrpSpPr>
            <p:nvPr/>
          </p:nvGrpSpPr>
          <p:grpSpPr bwMode="auto">
            <a:xfrm>
              <a:off x="581" y="845"/>
              <a:ext cx="906" cy="93"/>
              <a:chOff x="581" y="845"/>
              <a:chExt cx="906" cy="93"/>
            </a:xfrm>
          </p:grpSpPr>
          <p:sp>
            <p:nvSpPr>
              <p:cNvPr id="502823" name="Line 39"/>
              <p:cNvSpPr>
                <a:spLocks noChangeShapeType="1"/>
              </p:cNvSpPr>
              <p:nvPr/>
            </p:nvSpPr>
            <p:spPr bwMode="auto">
              <a:xfrm>
                <a:off x="581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24" name="Line 40"/>
              <p:cNvSpPr>
                <a:spLocks noChangeShapeType="1"/>
              </p:cNvSpPr>
              <p:nvPr/>
            </p:nvSpPr>
            <p:spPr bwMode="auto">
              <a:xfrm>
                <a:off x="732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25" name="Line 41"/>
              <p:cNvSpPr>
                <a:spLocks noChangeShapeType="1"/>
              </p:cNvSpPr>
              <p:nvPr/>
            </p:nvSpPr>
            <p:spPr bwMode="auto">
              <a:xfrm>
                <a:off x="883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26" name="Line 42"/>
              <p:cNvSpPr>
                <a:spLocks noChangeShapeType="1"/>
              </p:cNvSpPr>
              <p:nvPr/>
            </p:nvSpPr>
            <p:spPr bwMode="auto">
              <a:xfrm>
                <a:off x="1035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27" name="Line 43"/>
              <p:cNvSpPr>
                <a:spLocks noChangeShapeType="1"/>
              </p:cNvSpPr>
              <p:nvPr/>
            </p:nvSpPr>
            <p:spPr bwMode="auto">
              <a:xfrm>
                <a:off x="118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28" name="Line 44"/>
              <p:cNvSpPr>
                <a:spLocks noChangeShapeType="1"/>
              </p:cNvSpPr>
              <p:nvPr/>
            </p:nvSpPr>
            <p:spPr bwMode="auto">
              <a:xfrm>
                <a:off x="133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29" name="Line 45"/>
              <p:cNvSpPr>
                <a:spLocks noChangeShapeType="1"/>
              </p:cNvSpPr>
              <p:nvPr/>
            </p:nvSpPr>
            <p:spPr bwMode="auto">
              <a:xfrm>
                <a:off x="1487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839" name="Line 55"/>
            <p:cNvSpPr>
              <a:spLocks noChangeShapeType="1"/>
            </p:cNvSpPr>
            <p:nvPr/>
          </p:nvSpPr>
          <p:spPr bwMode="auto">
            <a:xfrm>
              <a:off x="2847" y="747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7" name="Line 63"/>
            <p:cNvSpPr>
              <a:spLocks noChangeShapeType="1"/>
            </p:cNvSpPr>
            <p:nvPr/>
          </p:nvSpPr>
          <p:spPr bwMode="auto">
            <a:xfrm>
              <a:off x="4059" y="747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54" name="Line 70"/>
            <p:cNvSpPr>
              <a:spLocks noChangeShapeType="1"/>
            </p:cNvSpPr>
            <p:nvPr/>
          </p:nvSpPr>
          <p:spPr bwMode="auto">
            <a:xfrm>
              <a:off x="5265" y="810"/>
              <a:ext cx="0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67" name="Line 83"/>
            <p:cNvSpPr>
              <a:spLocks noChangeShapeType="1"/>
            </p:cNvSpPr>
            <p:nvPr/>
          </p:nvSpPr>
          <p:spPr bwMode="auto">
            <a:xfrm>
              <a:off x="5341" y="1019"/>
              <a:ext cx="3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68" name="Line 84"/>
            <p:cNvSpPr>
              <a:spLocks noChangeShapeType="1"/>
            </p:cNvSpPr>
            <p:nvPr/>
          </p:nvSpPr>
          <p:spPr bwMode="auto">
            <a:xfrm>
              <a:off x="5341" y="3158"/>
              <a:ext cx="3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73" name="Rectangle 89"/>
            <p:cNvSpPr>
              <a:spLocks noChangeArrowheads="1"/>
            </p:cNvSpPr>
            <p:nvPr/>
          </p:nvSpPr>
          <p:spPr bwMode="auto">
            <a:xfrm>
              <a:off x="509" y="102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版本</a:t>
              </a:r>
            </a:p>
          </p:txBody>
        </p:sp>
        <p:sp>
          <p:nvSpPr>
            <p:cNvPr id="502796" name="Line 12"/>
            <p:cNvSpPr>
              <a:spLocks noChangeShapeType="1"/>
            </p:cNvSpPr>
            <p:nvPr/>
          </p:nvSpPr>
          <p:spPr bwMode="auto">
            <a:xfrm>
              <a:off x="427" y="1253"/>
              <a:ext cx="4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883" name="Group 99"/>
            <p:cNvGrpSpPr>
              <a:grpSpLocks/>
            </p:cNvGrpSpPr>
            <p:nvPr/>
          </p:nvGrpSpPr>
          <p:grpSpPr bwMode="auto">
            <a:xfrm>
              <a:off x="436" y="1026"/>
              <a:ext cx="4841" cy="454"/>
              <a:chOff x="436" y="1026"/>
              <a:chExt cx="4841" cy="590"/>
            </a:xfrm>
          </p:grpSpPr>
          <p:sp>
            <p:nvSpPr>
              <p:cNvPr id="502797" name="Line 13"/>
              <p:cNvSpPr>
                <a:spLocks noChangeShapeType="1"/>
              </p:cNvSpPr>
              <p:nvPr/>
            </p:nvSpPr>
            <p:spPr bwMode="auto">
              <a:xfrm>
                <a:off x="436" y="1616"/>
                <a:ext cx="48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71" name="Line 87"/>
              <p:cNvSpPr>
                <a:spLocks noChangeShapeType="1"/>
              </p:cNvSpPr>
              <p:nvPr/>
            </p:nvSpPr>
            <p:spPr bwMode="auto">
              <a:xfrm>
                <a:off x="1020" y="1026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72" name="Line 88"/>
              <p:cNvSpPr>
                <a:spLocks noChangeShapeType="1"/>
              </p:cNvSpPr>
              <p:nvPr/>
            </p:nvSpPr>
            <p:spPr bwMode="auto">
              <a:xfrm>
                <a:off x="2245" y="1026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74" name="Line 90"/>
              <p:cNvSpPr>
                <a:spLocks noChangeShapeType="1"/>
              </p:cNvSpPr>
              <p:nvPr/>
            </p:nvSpPr>
            <p:spPr bwMode="auto">
              <a:xfrm>
                <a:off x="2853" y="1321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75" name="Line 91"/>
              <p:cNvSpPr>
                <a:spLocks noChangeShapeType="1"/>
              </p:cNvSpPr>
              <p:nvPr/>
            </p:nvSpPr>
            <p:spPr bwMode="auto">
              <a:xfrm>
                <a:off x="4059" y="1321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876" name="Rectangle 92"/>
            <p:cNvSpPr>
              <a:spLocks noChangeArrowheads="1"/>
            </p:cNvSpPr>
            <p:nvPr/>
          </p:nvSpPr>
          <p:spPr bwMode="auto">
            <a:xfrm>
              <a:off x="957" y="1232"/>
              <a:ext cx="10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有效载荷长度</a:t>
              </a:r>
            </a:p>
          </p:txBody>
        </p:sp>
        <p:sp>
          <p:nvSpPr>
            <p:cNvPr id="502877" name="Rectangle 93"/>
            <p:cNvSpPr>
              <a:spLocks noChangeArrowheads="1"/>
            </p:cNvSpPr>
            <p:nvPr/>
          </p:nvSpPr>
          <p:spPr bwMode="auto">
            <a:xfrm>
              <a:off x="2987" y="1232"/>
              <a:ext cx="9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下一个首部</a:t>
              </a:r>
            </a:p>
          </p:txBody>
        </p:sp>
        <p:sp>
          <p:nvSpPr>
            <p:cNvPr id="502878" name="Rectangle 94"/>
            <p:cNvSpPr>
              <a:spLocks noChangeArrowheads="1"/>
            </p:cNvSpPr>
            <p:nvPr/>
          </p:nvSpPr>
          <p:spPr bwMode="auto">
            <a:xfrm>
              <a:off x="4248" y="1232"/>
              <a:ext cx="7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跳数限制</a:t>
              </a:r>
            </a:p>
          </p:txBody>
        </p:sp>
        <p:sp>
          <p:nvSpPr>
            <p:cNvPr id="502879" name="Rectangle 95"/>
            <p:cNvSpPr>
              <a:spLocks noChangeArrowheads="1"/>
            </p:cNvSpPr>
            <p:nvPr/>
          </p:nvSpPr>
          <p:spPr bwMode="auto">
            <a:xfrm>
              <a:off x="2538" y="1797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源地址</a:t>
              </a:r>
            </a:p>
          </p:txBody>
        </p:sp>
        <p:sp>
          <p:nvSpPr>
            <p:cNvPr id="502880" name="Rectangle 96"/>
            <p:cNvSpPr>
              <a:spLocks noChangeArrowheads="1"/>
            </p:cNvSpPr>
            <p:nvPr/>
          </p:nvSpPr>
          <p:spPr bwMode="auto">
            <a:xfrm>
              <a:off x="2457" y="2659"/>
              <a:ext cx="7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目的地址</a:t>
              </a:r>
            </a:p>
          </p:txBody>
        </p:sp>
        <p:grpSp>
          <p:nvGrpSpPr>
            <p:cNvPr id="502886" name="Group 102"/>
            <p:cNvGrpSpPr>
              <a:grpSpLocks/>
            </p:cNvGrpSpPr>
            <p:nvPr/>
          </p:nvGrpSpPr>
          <p:grpSpPr bwMode="auto">
            <a:xfrm>
              <a:off x="431" y="1661"/>
              <a:ext cx="136" cy="454"/>
              <a:chOff x="431" y="1661"/>
              <a:chExt cx="181" cy="454"/>
            </a:xfrm>
          </p:grpSpPr>
          <p:sp>
            <p:nvSpPr>
              <p:cNvPr id="502882" name="Line 98"/>
              <p:cNvSpPr>
                <a:spLocks noChangeShapeType="1"/>
              </p:cNvSpPr>
              <p:nvPr/>
            </p:nvSpPr>
            <p:spPr bwMode="auto">
              <a:xfrm>
                <a:off x="431" y="1661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84" name="Line 100"/>
              <p:cNvSpPr>
                <a:spLocks noChangeShapeType="1"/>
              </p:cNvSpPr>
              <p:nvPr/>
            </p:nvSpPr>
            <p:spPr bwMode="auto">
              <a:xfrm>
                <a:off x="431" y="1888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85" name="Line 10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2887" name="Group 103"/>
            <p:cNvGrpSpPr>
              <a:grpSpLocks/>
            </p:cNvGrpSpPr>
            <p:nvPr/>
          </p:nvGrpSpPr>
          <p:grpSpPr bwMode="auto">
            <a:xfrm>
              <a:off x="431" y="2523"/>
              <a:ext cx="136" cy="454"/>
              <a:chOff x="431" y="1661"/>
              <a:chExt cx="181" cy="454"/>
            </a:xfrm>
          </p:grpSpPr>
          <p:sp>
            <p:nvSpPr>
              <p:cNvPr id="502888" name="Line 104"/>
              <p:cNvSpPr>
                <a:spLocks noChangeShapeType="1"/>
              </p:cNvSpPr>
              <p:nvPr/>
            </p:nvSpPr>
            <p:spPr bwMode="auto">
              <a:xfrm>
                <a:off x="431" y="1661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89" name="Line 105"/>
              <p:cNvSpPr>
                <a:spLocks noChangeShapeType="1"/>
              </p:cNvSpPr>
              <p:nvPr/>
            </p:nvSpPr>
            <p:spPr bwMode="auto">
              <a:xfrm>
                <a:off x="431" y="1888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90" name="Line 106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2891" name="Group 107"/>
            <p:cNvGrpSpPr>
              <a:grpSpLocks/>
            </p:cNvGrpSpPr>
            <p:nvPr/>
          </p:nvGrpSpPr>
          <p:grpSpPr bwMode="auto">
            <a:xfrm>
              <a:off x="5142" y="1661"/>
              <a:ext cx="136" cy="454"/>
              <a:chOff x="431" y="1661"/>
              <a:chExt cx="181" cy="454"/>
            </a:xfrm>
          </p:grpSpPr>
          <p:sp>
            <p:nvSpPr>
              <p:cNvPr id="502892" name="Line 108"/>
              <p:cNvSpPr>
                <a:spLocks noChangeShapeType="1"/>
              </p:cNvSpPr>
              <p:nvPr/>
            </p:nvSpPr>
            <p:spPr bwMode="auto">
              <a:xfrm>
                <a:off x="431" y="1661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93" name="Line 109"/>
              <p:cNvSpPr>
                <a:spLocks noChangeShapeType="1"/>
              </p:cNvSpPr>
              <p:nvPr/>
            </p:nvSpPr>
            <p:spPr bwMode="auto">
              <a:xfrm>
                <a:off x="431" y="1888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94" name="Line 110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2895" name="Group 111"/>
            <p:cNvGrpSpPr>
              <a:grpSpLocks/>
            </p:cNvGrpSpPr>
            <p:nvPr/>
          </p:nvGrpSpPr>
          <p:grpSpPr bwMode="auto">
            <a:xfrm>
              <a:off x="5142" y="2523"/>
              <a:ext cx="136" cy="454"/>
              <a:chOff x="431" y="1661"/>
              <a:chExt cx="181" cy="454"/>
            </a:xfrm>
          </p:grpSpPr>
          <p:sp>
            <p:nvSpPr>
              <p:cNvPr id="502896" name="Line 112"/>
              <p:cNvSpPr>
                <a:spLocks noChangeShapeType="1"/>
              </p:cNvSpPr>
              <p:nvPr/>
            </p:nvSpPr>
            <p:spPr bwMode="auto">
              <a:xfrm>
                <a:off x="431" y="1661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97" name="Line 113"/>
              <p:cNvSpPr>
                <a:spLocks noChangeShapeType="1"/>
              </p:cNvSpPr>
              <p:nvPr/>
            </p:nvSpPr>
            <p:spPr bwMode="auto">
              <a:xfrm>
                <a:off x="431" y="1888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898" name="Line 114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2912" name="Group 128"/>
            <p:cNvGrpSpPr>
              <a:grpSpLocks/>
            </p:cNvGrpSpPr>
            <p:nvPr/>
          </p:nvGrpSpPr>
          <p:grpSpPr bwMode="auto">
            <a:xfrm>
              <a:off x="1791" y="845"/>
              <a:ext cx="906" cy="93"/>
              <a:chOff x="581" y="845"/>
              <a:chExt cx="906" cy="93"/>
            </a:xfrm>
          </p:grpSpPr>
          <p:sp>
            <p:nvSpPr>
              <p:cNvPr id="502913" name="Line 129"/>
              <p:cNvSpPr>
                <a:spLocks noChangeShapeType="1"/>
              </p:cNvSpPr>
              <p:nvPr/>
            </p:nvSpPr>
            <p:spPr bwMode="auto">
              <a:xfrm>
                <a:off x="581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14" name="Line 130"/>
              <p:cNvSpPr>
                <a:spLocks noChangeShapeType="1"/>
              </p:cNvSpPr>
              <p:nvPr/>
            </p:nvSpPr>
            <p:spPr bwMode="auto">
              <a:xfrm>
                <a:off x="732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15" name="Line 131"/>
              <p:cNvSpPr>
                <a:spLocks noChangeShapeType="1"/>
              </p:cNvSpPr>
              <p:nvPr/>
            </p:nvSpPr>
            <p:spPr bwMode="auto">
              <a:xfrm>
                <a:off x="883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16" name="Line 132"/>
              <p:cNvSpPr>
                <a:spLocks noChangeShapeType="1"/>
              </p:cNvSpPr>
              <p:nvPr/>
            </p:nvSpPr>
            <p:spPr bwMode="auto">
              <a:xfrm>
                <a:off x="1035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17" name="Line 133"/>
              <p:cNvSpPr>
                <a:spLocks noChangeShapeType="1"/>
              </p:cNvSpPr>
              <p:nvPr/>
            </p:nvSpPr>
            <p:spPr bwMode="auto">
              <a:xfrm>
                <a:off x="118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18" name="Line 134"/>
              <p:cNvSpPr>
                <a:spLocks noChangeShapeType="1"/>
              </p:cNvSpPr>
              <p:nvPr/>
            </p:nvSpPr>
            <p:spPr bwMode="auto">
              <a:xfrm>
                <a:off x="133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19" name="Line 135"/>
              <p:cNvSpPr>
                <a:spLocks noChangeShapeType="1"/>
              </p:cNvSpPr>
              <p:nvPr/>
            </p:nvSpPr>
            <p:spPr bwMode="auto">
              <a:xfrm>
                <a:off x="1487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2920" name="Group 136"/>
            <p:cNvGrpSpPr>
              <a:grpSpLocks/>
            </p:cNvGrpSpPr>
            <p:nvPr/>
          </p:nvGrpSpPr>
          <p:grpSpPr bwMode="auto">
            <a:xfrm>
              <a:off x="3016" y="845"/>
              <a:ext cx="906" cy="93"/>
              <a:chOff x="581" y="845"/>
              <a:chExt cx="906" cy="93"/>
            </a:xfrm>
          </p:grpSpPr>
          <p:sp>
            <p:nvSpPr>
              <p:cNvPr id="502921" name="Line 137"/>
              <p:cNvSpPr>
                <a:spLocks noChangeShapeType="1"/>
              </p:cNvSpPr>
              <p:nvPr/>
            </p:nvSpPr>
            <p:spPr bwMode="auto">
              <a:xfrm>
                <a:off x="581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22" name="Line 138"/>
              <p:cNvSpPr>
                <a:spLocks noChangeShapeType="1"/>
              </p:cNvSpPr>
              <p:nvPr/>
            </p:nvSpPr>
            <p:spPr bwMode="auto">
              <a:xfrm>
                <a:off x="732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23" name="Line 139"/>
              <p:cNvSpPr>
                <a:spLocks noChangeShapeType="1"/>
              </p:cNvSpPr>
              <p:nvPr/>
            </p:nvSpPr>
            <p:spPr bwMode="auto">
              <a:xfrm>
                <a:off x="883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24" name="Line 140"/>
              <p:cNvSpPr>
                <a:spLocks noChangeShapeType="1"/>
              </p:cNvSpPr>
              <p:nvPr/>
            </p:nvSpPr>
            <p:spPr bwMode="auto">
              <a:xfrm>
                <a:off x="1035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25" name="Line 141"/>
              <p:cNvSpPr>
                <a:spLocks noChangeShapeType="1"/>
              </p:cNvSpPr>
              <p:nvPr/>
            </p:nvSpPr>
            <p:spPr bwMode="auto">
              <a:xfrm>
                <a:off x="118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26" name="Line 142"/>
              <p:cNvSpPr>
                <a:spLocks noChangeShapeType="1"/>
              </p:cNvSpPr>
              <p:nvPr/>
            </p:nvSpPr>
            <p:spPr bwMode="auto">
              <a:xfrm>
                <a:off x="133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27" name="Line 143"/>
              <p:cNvSpPr>
                <a:spLocks noChangeShapeType="1"/>
              </p:cNvSpPr>
              <p:nvPr/>
            </p:nvSpPr>
            <p:spPr bwMode="auto">
              <a:xfrm>
                <a:off x="1487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2928" name="Group 144"/>
            <p:cNvGrpSpPr>
              <a:grpSpLocks/>
            </p:cNvGrpSpPr>
            <p:nvPr/>
          </p:nvGrpSpPr>
          <p:grpSpPr bwMode="auto">
            <a:xfrm>
              <a:off x="4210" y="845"/>
              <a:ext cx="906" cy="93"/>
              <a:chOff x="581" y="845"/>
              <a:chExt cx="906" cy="93"/>
            </a:xfrm>
          </p:grpSpPr>
          <p:sp>
            <p:nvSpPr>
              <p:cNvPr id="502929" name="Line 145"/>
              <p:cNvSpPr>
                <a:spLocks noChangeShapeType="1"/>
              </p:cNvSpPr>
              <p:nvPr/>
            </p:nvSpPr>
            <p:spPr bwMode="auto">
              <a:xfrm>
                <a:off x="581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30" name="Line 146"/>
              <p:cNvSpPr>
                <a:spLocks noChangeShapeType="1"/>
              </p:cNvSpPr>
              <p:nvPr/>
            </p:nvSpPr>
            <p:spPr bwMode="auto">
              <a:xfrm>
                <a:off x="732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31" name="Line 147"/>
              <p:cNvSpPr>
                <a:spLocks noChangeShapeType="1"/>
              </p:cNvSpPr>
              <p:nvPr/>
            </p:nvSpPr>
            <p:spPr bwMode="auto">
              <a:xfrm>
                <a:off x="883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32" name="Line 148"/>
              <p:cNvSpPr>
                <a:spLocks noChangeShapeType="1"/>
              </p:cNvSpPr>
              <p:nvPr/>
            </p:nvSpPr>
            <p:spPr bwMode="auto">
              <a:xfrm>
                <a:off x="1035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33" name="Line 149"/>
              <p:cNvSpPr>
                <a:spLocks noChangeShapeType="1"/>
              </p:cNvSpPr>
              <p:nvPr/>
            </p:nvSpPr>
            <p:spPr bwMode="auto">
              <a:xfrm>
                <a:off x="118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34" name="Line 150"/>
              <p:cNvSpPr>
                <a:spLocks noChangeShapeType="1"/>
              </p:cNvSpPr>
              <p:nvPr/>
            </p:nvSpPr>
            <p:spPr bwMode="auto">
              <a:xfrm>
                <a:off x="133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935" name="Line 151"/>
              <p:cNvSpPr>
                <a:spLocks noChangeShapeType="1"/>
              </p:cNvSpPr>
              <p:nvPr/>
            </p:nvSpPr>
            <p:spPr bwMode="auto">
              <a:xfrm>
                <a:off x="1487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02937" name="Rectangle 153"/>
          <p:cNvSpPr>
            <a:spLocks noChangeArrowheads="1"/>
          </p:cNvSpPr>
          <p:nvPr/>
        </p:nvSpPr>
        <p:spPr bwMode="auto">
          <a:xfrm>
            <a:off x="2208213" y="5732463"/>
            <a:ext cx="1727200" cy="577850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基本头部</a:t>
            </a:r>
            <a:r>
              <a:rPr lang="en-US" altLang="zh-CN" sz="2000"/>
              <a:t>(40B)</a:t>
            </a:r>
          </a:p>
        </p:txBody>
      </p:sp>
      <p:sp>
        <p:nvSpPr>
          <p:cNvPr id="502939" name="Rectangle 155"/>
          <p:cNvSpPr>
            <a:spLocks noChangeArrowheads="1"/>
          </p:cNvSpPr>
          <p:nvPr/>
        </p:nvSpPr>
        <p:spPr bwMode="auto">
          <a:xfrm>
            <a:off x="3935414" y="5732463"/>
            <a:ext cx="936625" cy="577850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扩展</a:t>
            </a:r>
          </a:p>
          <a:p>
            <a:pPr algn="ctr"/>
            <a:r>
              <a:rPr lang="zh-CN" altLang="en-US" sz="2000"/>
              <a:t>头部</a:t>
            </a:r>
            <a:r>
              <a:rPr lang="en-US" altLang="zh-CN" sz="2000"/>
              <a:t>1</a:t>
            </a:r>
          </a:p>
        </p:txBody>
      </p:sp>
      <p:sp>
        <p:nvSpPr>
          <p:cNvPr id="502940" name="Rectangle 156"/>
          <p:cNvSpPr>
            <a:spLocks noChangeArrowheads="1"/>
          </p:cNvSpPr>
          <p:nvPr/>
        </p:nvSpPr>
        <p:spPr bwMode="auto">
          <a:xfrm>
            <a:off x="4872039" y="5732463"/>
            <a:ext cx="936625" cy="577850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……</a:t>
            </a:r>
          </a:p>
        </p:txBody>
      </p:sp>
      <p:sp>
        <p:nvSpPr>
          <p:cNvPr id="502941" name="Rectangle 157"/>
          <p:cNvSpPr>
            <a:spLocks noChangeArrowheads="1"/>
          </p:cNvSpPr>
          <p:nvPr/>
        </p:nvSpPr>
        <p:spPr bwMode="auto">
          <a:xfrm>
            <a:off x="5808664" y="5732463"/>
            <a:ext cx="936625" cy="577850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/>
              <a:t>扩展</a:t>
            </a:r>
          </a:p>
          <a:p>
            <a:pPr algn="ctr"/>
            <a:r>
              <a:rPr lang="zh-CN" altLang="en-US" sz="2000" dirty="0"/>
              <a:t>头部</a:t>
            </a:r>
            <a:r>
              <a:rPr lang="en-US" altLang="zh-CN" sz="2000" dirty="0"/>
              <a:t>n</a:t>
            </a:r>
          </a:p>
        </p:txBody>
      </p:sp>
      <p:sp>
        <p:nvSpPr>
          <p:cNvPr id="502942" name="Rectangle 158"/>
          <p:cNvSpPr>
            <a:spLocks noChangeArrowheads="1"/>
          </p:cNvSpPr>
          <p:nvPr/>
        </p:nvSpPr>
        <p:spPr bwMode="auto">
          <a:xfrm>
            <a:off x="6743700" y="5732463"/>
            <a:ext cx="3168650" cy="577850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</a:p>
        </p:txBody>
      </p:sp>
      <p:sp>
        <p:nvSpPr>
          <p:cNvPr id="502943" name="Line 159"/>
          <p:cNvSpPr>
            <a:spLocks noChangeShapeType="1"/>
          </p:cNvSpPr>
          <p:nvPr/>
        </p:nvSpPr>
        <p:spPr bwMode="auto">
          <a:xfrm>
            <a:off x="3935413" y="6121401"/>
            <a:ext cx="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2944" name="Line 160"/>
          <p:cNvSpPr>
            <a:spLocks noChangeShapeType="1"/>
          </p:cNvSpPr>
          <p:nvPr/>
        </p:nvSpPr>
        <p:spPr bwMode="auto">
          <a:xfrm>
            <a:off x="6743700" y="6310314"/>
            <a:ext cx="0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2945" name="Line 161"/>
          <p:cNvSpPr>
            <a:spLocks noChangeShapeType="1"/>
          </p:cNvSpPr>
          <p:nvPr/>
        </p:nvSpPr>
        <p:spPr bwMode="auto">
          <a:xfrm>
            <a:off x="3935414" y="6561138"/>
            <a:ext cx="2808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2946" name="Text Box 162"/>
          <p:cNvSpPr txBox="1">
            <a:spLocks noChangeArrowheads="1"/>
          </p:cNvSpPr>
          <p:nvPr/>
        </p:nvSpPr>
        <p:spPr bwMode="auto">
          <a:xfrm>
            <a:off x="4872038" y="6345239"/>
            <a:ext cx="946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可选域</a:t>
            </a:r>
          </a:p>
        </p:txBody>
      </p:sp>
      <p:sp>
        <p:nvSpPr>
          <p:cNvPr id="502947" name="Rectangle 163"/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IPv6</a:t>
            </a:r>
          </a:p>
        </p:txBody>
      </p:sp>
      <p:sp>
        <p:nvSpPr>
          <p:cNvPr id="502948" name="Freeform 164"/>
          <p:cNvSpPr>
            <a:spLocks/>
          </p:cNvSpPr>
          <p:nvPr/>
        </p:nvSpPr>
        <p:spPr bwMode="auto">
          <a:xfrm>
            <a:off x="2208213" y="5032376"/>
            <a:ext cx="7632700" cy="682625"/>
          </a:xfrm>
          <a:custGeom>
            <a:avLst/>
            <a:gdLst>
              <a:gd name="T0" fmla="*/ 0 w 4808"/>
              <a:gd name="T1" fmla="*/ 1 h 430"/>
              <a:gd name="T2" fmla="*/ 4 w 4808"/>
              <a:gd name="T3" fmla="*/ 430 h 430"/>
              <a:gd name="T4" fmla="*/ 1085 w 4808"/>
              <a:gd name="T5" fmla="*/ 430 h 430"/>
              <a:gd name="T6" fmla="*/ 4808 w 4808"/>
              <a:gd name="T7" fmla="*/ 0 h 430"/>
              <a:gd name="T8" fmla="*/ 0 w 4808"/>
              <a:gd name="T9" fmla="*/ 1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8" h="430">
                <a:moveTo>
                  <a:pt x="0" y="1"/>
                </a:moveTo>
                <a:lnTo>
                  <a:pt x="4" y="430"/>
                </a:lnTo>
                <a:lnTo>
                  <a:pt x="1085" y="430"/>
                </a:lnTo>
                <a:lnTo>
                  <a:pt x="4808" y="0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shade val="69804"/>
                  <a:invGamma/>
                </a:srgbClr>
              </a:gs>
            </a:gsLst>
            <a:lin ang="5400000" scaled="1"/>
          </a:gradFill>
          <a:ln w="12700" cap="flat" cmpd="sng">
            <a:solidFill>
              <a:srgbClr val="C0C0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Line 161"/>
          <p:cNvSpPr>
            <a:spLocks noChangeShapeType="1"/>
          </p:cNvSpPr>
          <p:nvPr/>
        </p:nvSpPr>
        <p:spPr bwMode="auto">
          <a:xfrm flipV="1">
            <a:off x="3935414" y="6727825"/>
            <a:ext cx="2923381" cy="222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5" name="Line 160"/>
          <p:cNvSpPr>
            <a:spLocks noChangeShapeType="1"/>
          </p:cNvSpPr>
          <p:nvPr/>
        </p:nvSpPr>
        <p:spPr bwMode="auto">
          <a:xfrm>
            <a:off x="9894888" y="6310312"/>
            <a:ext cx="17462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6" name="Line 161"/>
          <p:cNvSpPr>
            <a:spLocks noChangeShapeType="1"/>
          </p:cNvSpPr>
          <p:nvPr/>
        </p:nvSpPr>
        <p:spPr bwMode="auto">
          <a:xfrm flipV="1">
            <a:off x="7862094" y="6727826"/>
            <a:ext cx="2045494" cy="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7" name="Rectangle 157"/>
          <p:cNvSpPr>
            <a:spLocks noChangeArrowheads="1"/>
          </p:cNvSpPr>
          <p:nvPr/>
        </p:nvSpPr>
        <p:spPr bwMode="auto">
          <a:xfrm>
            <a:off x="6870701" y="6434930"/>
            <a:ext cx="936625" cy="468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dirty="0"/>
              <a:t>有效载荷</a:t>
            </a:r>
            <a:endParaRPr lang="en-US" altLang="zh-CN" sz="2000" dirty="0"/>
          </a:p>
        </p:txBody>
      </p:sp>
      <p:cxnSp>
        <p:nvCxnSpPr>
          <p:cNvPr id="98" name="直接连接符 37">
            <a:extLst>
              <a:ext uri="{FF2B5EF4-FFF2-40B4-BE49-F238E27FC236}">
                <a16:creationId xmlns:a16="http://schemas.microsoft.com/office/drawing/2014/main" id="{2E3B0381-6C5A-4983-9660-26087A4E3362}"/>
              </a:ext>
            </a:extLst>
          </p:cNvPr>
          <p:cNvCxnSpPr/>
          <p:nvPr/>
        </p:nvCxnSpPr>
        <p:spPr>
          <a:xfrm>
            <a:off x="1751013" y="83671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0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79B3-9079-4926-A62C-87CAE502C5E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IPv6</a:t>
            </a:r>
            <a:r>
              <a:rPr lang="zh-CN" altLang="en-US" sz="4000" b="1" dirty="0">
                <a:solidFill>
                  <a:srgbClr val="C00000"/>
                </a:solidFill>
              </a:rPr>
              <a:t>基本报头字段</a:t>
            </a: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IPv6</a:t>
            </a:r>
          </a:p>
        </p:txBody>
      </p:sp>
      <p:grpSp>
        <p:nvGrpSpPr>
          <p:cNvPr id="503813" name="Group 5"/>
          <p:cNvGrpSpPr>
            <a:grpSpLocks/>
          </p:cNvGrpSpPr>
          <p:nvPr/>
        </p:nvGrpSpPr>
        <p:grpSpPr bwMode="auto">
          <a:xfrm>
            <a:off x="1812926" y="908051"/>
            <a:ext cx="8823325" cy="4105275"/>
            <a:chOff x="182" y="572"/>
            <a:chExt cx="5558" cy="2586"/>
          </a:xfrm>
        </p:grpSpPr>
        <p:sp>
          <p:nvSpPr>
            <p:cNvPr id="503814" name="Rectangle 6"/>
            <p:cNvSpPr>
              <a:spLocks noChangeArrowheads="1"/>
            </p:cNvSpPr>
            <p:nvPr/>
          </p:nvSpPr>
          <p:spPr bwMode="auto">
            <a:xfrm>
              <a:off x="182" y="572"/>
              <a:ext cx="5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0" hangingPunct="0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位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0                          8                        16                        24                    31</a:t>
              </a:r>
            </a:p>
          </p:txBody>
        </p:sp>
        <p:sp>
          <p:nvSpPr>
            <p:cNvPr id="503815" name="Line 7"/>
            <p:cNvSpPr>
              <a:spLocks noChangeShapeType="1"/>
            </p:cNvSpPr>
            <p:nvPr/>
          </p:nvSpPr>
          <p:spPr bwMode="auto">
            <a:xfrm flipH="1">
              <a:off x="5511" y="1026"/>
              <a:ext cx="0" cy="213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16" name="Rectangle 8"/>
            <p:cNvSpPr>
              <a:spLocks noChangeArrowheads="1"/>
            </p:cNvSpPr>
            <p:nvPr/>
          </p:nvSpPr>
          <p:spPr bwMode="auto">
            <a:xfrm>
              <a:off x="5302" y="1803"/>
              <a:ext cx="438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40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字节</a:t>
              </a:r>
            </a:p>
          </p:txBody>
        </p:sp>
        <p:sp>
          <p:nvSpPr>
            <p:cNvPr id="503817" name="Rectangle 9"/>
            <p:cNvSpPr>
              <a:spLocks noChangeArrowheads="1"/>
            </p:cNvSpPr>
            <p:nvPr/>
          </p:nvSpPr>
          <p:spPr bwMode="auto">
            <a:xfrm>
              <a:off x="432" y="1034"/>
              <a:ext cx="4842" cy="2124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03818" name="Line 10"/>
            <p:cNvSpPr>
              <a:spLocks noChangeShapeType="1"/>
            </p:cNvSpPr>
            <p:nvPr/>
          </p:nvSpPr>
          <p:spPr bwMode="auto">
            <a:xfrm>
              <a:off x="431" y="2341"/>
              <a:ext cx="4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19" name="Rectangle 11"/>
            <p:cNvSpPr>
              <a:spLocks noChangeArrowheads="1"/>
            </p:cNvSpPr>
            <p:nvPr/>
          </p:nvSpPr>
          <p:spPr bwMode="auto">
            <a:xfrm>
              <a:off x="3361" y="1026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流标记</a:t>
              </a:r>
            </a:p>
          </p:txBody>
        </p:sp>
        <p:sp>
          <p:nvSpPr>
            <p:cNvPr id="503820" name="Rectangle 12"/>
            <p:cNvSpPr>
              <a:spLocks noChangeArrowheads="1"/>
            </p:cNvSpPr>
            <p:nvPr/>
          </p:nvSpPr>
          <p:spPr bwMode="auto">
            <a:xfrm>
              <a:off x="1277" y="1026"/>
              <a:ext cx="7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通信类型</a:t>
              </a:r>
            </a:p>
          </p:txBody>
        </p:sp>
        <p:sp>
          <p:nvSpPr>
            <p:cNvPr id="503821" name="Line 13"/>
            <p:cNvSpPr>
              <a:spLocks noChangeShapeType="1"/>
            </p:cNvSpPr>
            <p:nvPr/>
          </p:nvSpPr>
          <p:spPr bwMode="auto">
            <a:xfrm>
              <a:off x="430" y="935"/>
              <a:ext cx="48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2" name="Line 14"/>
            <p:cNvSpPr>
              <a:spLocks noChangeShapeType="1"/>
            </p:cNvSpPr>
            <p:nvPr/>
          </p:nvSpPr>
          <p:spPr bwMode="auto">
            <a:xfrm>
              <a:off x="430" y="810"/>
              <a:ext cx="0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3" name="Line 15"/>
            <p:cNvSpPr>
              <a:spLocks noChangeShapeType="1"/>
            </p:cNvSpPr>
            <p:nvPr/>
          </p:nvSpPr>
          <p:spPr bwMode="auto">
            <a:xfrm>
              <a:off x="1655" y="747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3824" name="Group 16"/>
            <p:cNvGrpSpPr>
              <a:grpSpLocks/>
            </p:cNvGrpSpPr>
            <p:nvPr/>
          </p:nvGrpSpPr>
          <p:grpSpPr bwMode="auto">
            <a:xfrm>
              <a:off x="581" y="845"/>
              <a:ext cx="906" cy="93"/>
              <a:chOff x="581" y="845"/>
              <a:chExt cx="906" cy="93"/>
            </a:xfrm>
          </p:grpSpPr>
          <p:sp>
            <p:nvSpPr>
              <p:cNvPr id="503825" name="Line 17"/>
              <p:cNvSpPr>
                <a:spLocks noChangeShapeType="1"/>
              </p:cNvSpPr>
              <p:nvPr/>
            </p:nvSpPr>
            <p:spPr bwMode="auto">
              <a:xfrm>
                <a:off x="581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6" name="Line 18"/>
              <p:cNvSpPr>
                <a:spLocks noChangeShapeType="1"/>
              </p:cNvSpPr>
              <p:nvPr/>
            </p:nvSpPr>
            <p:spPr bwMode="auto">
              <a:xfrm>
                <a:off x="732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7" name="Line 19"/>
              <p:cNvSpPr>
                <a:spLocks noChangeShapeType="1"/>
              </p:cNvSpPr>
              <p:nvPr/>
            </p:nvSpPr>
            <p:spPr bwMode="auto">
              <a:xfrm>
                <a:off x="883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8" name="Line 20"/>
              <p:cNvSpPr>
                <a:spLocks noChangeShapeType="1"/>
              </p:cNvSpPr>
              <p:nvPr/>
            </p:nvSpPr>
            <p:spPr bwMode="auto">
              <a:xfrm>
                <a:off x="1035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29" name="Line 21"/>
              <p:cNvSpPr>
                <a:spLocks noChangeShapeType="1"/>
              </p:cNvSpPr>
              <p:nvPr/>
            </p:nvSpPr>
            <p:spPr bwMode="auto">
              <a:xfrm>
                <a:off x="118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30" name="Line 22"/>
              <p:cNvSpPr>
                <a:spLocks noChangeShapeType="1"/>
              </p:cNvSpPr>
              <p:nvPr/>
            </p:nvSpPr>
            <p:spPr bwMode="auto">
              <a:xfrm>
                <a:off x="133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31" name="Line 23"/>
              <p:cNvSpPr>
                <a:spLocks noChangeShapeType="1"/>
              </p:cNvSpPr>
              <p:nvPr/>
            </p:nvSpPr>
            <p:spPr bwMode="auto">
              <a:xfrm>
                <a:off x="1487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3832" name="Line 24"/>
            <p:cNvSpPr>
              <a:spLocks noChangeShapeType="1"/>
            </p:cNvSpPr>
            <p:nvPr/>
          </p:nvSpPr>
          <p:spPr bwMode="auto">
            <a:xfrm>
              <a:off x="2847" y="747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33" name="Line 25"/>
            <p:cNvSpPr>
              <a:spLocks noChangeShapeType="1"/>
            </p:cNvSpPr>
            <p:nvPr/>
          </p:nvSpPr>
          <p:spPr bwMode="auto">
            <a:xfrm>
              <a:off x="4059" y="747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34" name="Line 26"/>
            <p:cNvSpPr>
              <a:spLocks noChangeShapeType="1"/>
            </p:cNvSpPr>
            <p:nvPr/>
          </p:nvSpPr>
          <p:spPr bwMode="auto">
            <a:xfrm>
              <a:off x="5265" y="810"/>
              <a:ext cx="0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35" name="Line 27"/>
            <p:cNvSpPr>
              <a:spLocks noChangeShapeType="1"/>
            </p:cNvSpPr>
            <p:nvPr/>
          </p:nvSpPr>
          <p:spPr bwMode="auto">
            <a:xfrm>
              <a:off x="5341" y="1019"/>
              <a:ext cx="3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36" name="Line 28"/>
            <p:cNvSpPr>
              <a:spLocks noChangeShapeType="1"/>
            </p:cNvSpPr>
            <p:nvPr/>
          </p:nvSpPr>
          <p:spPr bwMode="auto">
            <a:xfrm>
              <a:off x="5341" y="3158"/>
              <a:ext cx="3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37" name="Rectangle 29"/>
            <p:cNvSpPr>
              <a:spLocks noChangeArrowheads="1"/>
            </p:cNvSpPr>
            <p:nvPr/>
          </p:nvSpPr>
          <p:spPr bwMode="auto">
            <a:xfrm>
              <a:off x="509" y="102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版本</a:t>
              </a:r>
            </a:p>
          </p:txBody>
        </p:sp>
        <p:sp>
          <p:nvSpPr>
            <p:cNvPr id="503838" name="Line 30"/>
            <p:cNvSpPr>
              <a:spLocks noChangeShapeType="1"/>
            </p:cNvSpPr>
            <p:nvPr/>
          </p:nvSpPr>
          <p:spPr bwMode="auto">
            <a:xfrm>
              <a:off x="427" y="1253"/>
              <a:ext cx="4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3839" name="Group 31"/>
            <p:cNvGrpSpPr>
              <a:grpSpLocks/>
            </p:cNvGrpSpPr>
            <p:nvPr/>
          </p:nvGrpSpPr>
          <p:grpSpPr bwMode="auto">
            <a:xfrm>
              <a:off x="436" y="1026"/>
              <a:ext cx="4841" cy="454"/>
              <a:chOff x="436" y="1026"/>
              <a:chExt cx="4841" cy="590"/>
            </a:xfrm>
          </p:grpSpPr>
          <p:sp>
            <p:nvSpPr>
              <p:cNvPr id="503840" name="Line 32"/>
              <p:cNvSpPr>
                <a:spLocks noChangeShapeType="1"/>
              </p:cNvSpPr>
              <p:nvPr/>
            </p:nvSpPr>
            <p:spPr bwMode="auto">
              <a:xfrm>
                <a:off x="436" y="1616"/>
                <a:ext cx="48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41" name="Line 33"/>
              <p:cNvSpPr>
                <a:spLocks noChangeShapeType="1"/>
              </p:cNvSpPr>
              <p:nvPr/>
            </p:nvSpPr>
            <p:spPr bwMode="auto">
              <a:xfrm>
                <a:off x="1020" y="1026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42" name="Line 34"/>
              <p:cNvSpPr>
                <a:spLocks noChangeShapeType="1"/>
              </p:cNvSpPr>
              <p:nvPr/>
            </p:nvSpPr>
            <p:spPr bwMode="auto">
              <a:xfrm>
                <a:off x="2245" y="1026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43" name="Line 35"/>
              <p:cNvSpPr>
                <a:spLocks noChangeShapeType="1"/>
              </p:cNvSpPr>
              <p:nvPr/>
            </p:nvSpPr>
            <p:spPr bwMode="auto">
              <a:xfrm>
                <a:off x="2853" y="1321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44" name="Line 36"/>
              <p:cNvSpPr>
                <a:spLocks noChangeShapeType="1"/>
              </p:cNvSpPr>
              <p:nvPr/>
            </p:nvSpPr>
            <p:spPr bwMode="auto">
              <a:xfrm>
                <a:off x="4059" y="1321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3845" name="Rectangle 37"/>
            <p:cNvSpPr>
              <a:spLocks noChangeArrowheads="1"/>
            </p:cNvSpPr>
            <p:nvPr/>
          </p:nvSpPr>
          <p:spPr bwMode="auto">
            <a:xfrm>
              <a:off x="1118" y="1232"/>
              <a:ext cx="7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载荷长度</a:t>
              </a:r>
            </a:p>
          </p:txBody>
        </p:sp>
        <p:sp>
          <p:nvSpPr>
            <p:cNvPr id="503846" name="Rectangle 38"/>
            <p:cNvSpPr>
              <a:spLocks noChangeArrowheads="1"/>
            </p:cNvSpPr>
            <p:nvPr/>
          </p:nvSpPr>
          <p:spPr bwMode="auto">
            <a:xfrm>
              <a:off x="2987" y="1232"/>
              <a:ext cx="9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下一个首部</a:t>
              </a:r>
            </a:p>
          </p:txBody>
        </p:sp>
        <p:sp>
          <p:nvSpPr>
            <p:cNvPr id="503847" name="Rectangle 39"/>
            <p:cNvSpPr>
              <a:spLocks noChangeArrowheads="1"/>
            </p:cNvSpPr>
            <p:nvPr/>
          </p:nvSpPr>
          <p:spPr bwMode="auto">
            <a:xfrm>
              <a:off x="4248" y="1232"/>
              <a:ext cx="7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跳数限制</a:t>
              </a:r>
            </a:p>
          </p:txBody>
        </p:sp>
        <p:sp>
          <p:nvSpPr>
            <p:cNvPr id="503848" name="Rectangle 40"/>
            <p:cNvSpPr>
              <a:spLocks noChangeArrowheads="1"/>
            </p:cNvSpPr>
            <p:nvPr/>
          </p:nvSpPr>
          <p:spPr bwMode="auto">
            <a:xfrm>
              <a:off x="2538" y="1797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源地址</a:t>
              </a:r>
            </a:p>
          </p:txBody>
        </p:sp>
        <p:sp>
          <p:nvSpPr>
            <p:cNvPr id="503849" name="Rectangle 41"/>
            <p:cNvSpPr>
              <a:spLocks noChangeArrowheads="1"/>
            </p:cNvSpPr>
            <p:nvPr/>
          </p:nvSpPr>
          <p:spPr bwMode="auto">
            <a:xfrm>
              <a:off x="2457" y="2659"/>
              <a:ext cx="7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0" hangingPunct="0"/>
              <a:r>
                <a:rPr lang="zh-CN" altLang="en-US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目的地址</a:t>
              </a:r>
            </a:p>
          </p:txBody>
        </p:sp>
        <p:grpSp>
          <p:nvGrpSpPr>
            <p:cNvPr id="503850" name="Group 42"/>
            <p:cNvGrpSpPr>
              <a:grpSpLocks/>
            </p:cNvGrpSpPr>
            <p:nvPr/>
          </p:nvGrpSpPr>
          <p:grpSpPr bwMode="auto">
            <a:xfrm>
              <a:off x="431" y="1661"/>
              <a:ext cx="136" cy="454"/>
              <a:chOff x="431" y="1661"/>
              <a:chExt cx="181" cy="454"/>
            </a:xfrm>
          </p:grpSpPr>
          <p:sp>
            <p:nvSpPr>
              <p:cNvPr id="503851" name="Line 43"/>
              <p:cNvSpPr>
                <a:spLocks noChangeShapeType="1"/>
              </p:cNvSpPr>
              <p:nvPr/>
            </p:nvSpPr>
            <p:spPr bwMode="auto">
              <a:xfrm>
                <a:off x="431" y="1661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52" name="Line 44"/>
              <p:cNvSpPr>
                <a:spLocks noChangeShapeType="1"/>
              </p:cNvSpPr>
              <p:nvPr/>
            </p:nvSpPr>
            <p:spPr bwMode="auto">
              <a:xfrm>
                <a:off x="431" y="1888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53" name="Line 45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3854" name="Group 46"/>
            <p:cNvGrpSpPr>
              <a:grpSpLocks/>
            </p:cNvGrpSpPr>
            <p:nvPr/>
          </p:nvGrpSpPr>
          <p:grpSpPr bwMode="auto">
            <a:xfrm>
              <a:off x="431" y="2523"/>
              <a:ext cx="136" cy="454"/>
              <a:chOff x="431" y="1661"/>
              <a:chExt cx="181" cy="454"/>
            </a:xfrm>
          </p:grpSpPr>
          <p:sp>
            <p:nvSpPr>
              <p:cNvPr id="503855" name="Line 47"/>
              <p:cNvSpPr>
                <a:spLocks noChangeShapeType="1"/>
              </p:cNvSpPr>
              <p:nvPr/>
            </p:nvSpPr>
            <p:spPr bwMode="auto">
              <a:xfrm>
                <a:off x="431" y="1661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56" name="Line 48"/>
              <p:cNvSpPr>
                <a:spLocks noChangeShapeType="1"/>
              </p:cNvSpPr>
              <p:nvPr/>
            </p:nvSpPr>
            <p:spPr bwMode="auto">
              <a:xfrm>
                <a:off x="431" y="1888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57" name="Line 49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3858" name="Group 50"/>
            <p:cNvGrpSpPr>
              <a:grpSpLocks/>
            </p:cNvGrpSpPr>
            <p:nvPr/>
          </p:nvGrpSpPr>
          <p:grpSpPr bwMode="auto">
            <a:xfrm>
              <a:off x="5142" y="1661"/>
              <a:ext cx="136" cy="454"/>
              <a:chOff x="431" y="1661"/>
              <a:chExt cx="181" cy="454"/>
            </a:xfrm>
          </p:grpSpPr>
          <p:sp>
            <p:nvSpPr>
              <p:cNvPr id="503859" name="Line 51"/>
              <p:cNvSpPr>
                <a:spLocks noChangeShapeType="1"/>
              </p:cNvSpPr>
              <p:nvPr/>
            </p:nvSpPr>
            <p:spPr bwMode="auto">
              <a:xfrm>
                <a:off x="431" y="1661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60" name="Line 52"/>
              <p:cNvSpPr>
                <a:spLocks noChangeShapeType="1"/>
              </p:cNvSpPr>
              <p:nvPr/>
            </p:nvSpPr>
            <p:spPr bwMode="auto">
              <a:xfrm>
                <a:off x="431" y="1888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61" name="Line 53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3862" name="Group 54"/>
            <p:cNvGrpSpPr>
              <a:grpSpLocks/>
            </p:cNvGrpSpPr>
            <p:nvPr/>
          </p:nvGrpSpPr>
          <p:grpSpPr bwMode="auto">
            <a:xfrm>
              <a:off x="5142" y="2523"/>
              <a:ext cx="136" cy="454"/>
              <a:chOff x="431" y="1661"/>
              <a:chExt cx="181" cy="454"/>
            </a:xfrm>
          </p:grpSpPr>
          <p:sp>
            <p:nvSpPr>
              <p:cNvPr id="503863" name="Line 55"/>
              <p:cNvSpPr>
                <a:spLocks noChangeShapeType="1"/>
              </p:cNvSpPr>
              <p:nvPr/>
            </p:nvSpPr>
            <p:spPr bwMode="auto">
              <a:xfrm>
                <a:off x="431" y="1661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64" name="Line 56"/>
              <p:cNvSpPr>
                <a:spLocks noChangeShapeType="1"/>
              </p:cNvSpPr>
              <p:nvPr/>
            </p:nvSpPr>
            <p:spPr bwMode="auto">
              <a:xfrm>
                <a:off x="431" y="1888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65" name="Line 57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3866" name="Group 58"/>
            <p:cNvGrpSpPr>
              <a:grpSpLocks/>
            </p:cNvGrpSpPr>
            <p:nvPr/>
          </p:nvGrpSpPr>
          <p:grpSpPr bwMode="auto">
            <a:xfrm>
              <a:off x="1791" y="845"/>
              <a:ext cx="906" cy="93"/>
              <a:chOff x="581" y="845"/>
              <a:chExt cx="906" cy="93"/>
            </a:xfrm>
          </p:grpSpPr>
          <p:sp>
            <p:nvSpPr>
              <p:cNvPr id="503867" name="Line 59"/>
              <p:cNvSpPr>
                <a:spLocks noChangeShapeType="1"/>
              </p:cNvSpPr>
              <p:nvPr/>
            </p:nvSpPr>
            <p:spPr bwMode="auto">
              <a:xfrm>
                <a:off x="581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68" name="Line 60"/>
              <p:cNvSpPr>
                <a:spLocks noChangeShapeType="1"/>
              </p:cNvSpPr>
              <p:nvPr/>
            </p:nvSpPr>
            <p:spPr bwMode="auto">
              <a:xfrm>
                <a:off x="732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69" name="Line 61"/>
              <p:cNvSpPr>
                <a:spLocks noChangeShapeType="1"/>
              </p:cNvSpPr>
              <p:nvPr/>
            </p:nvSpPr>
            <p:spPr bwMode="auto">
              <a:xfrm>
                <a:off x="883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70" name="Line 62"/>
              <p:cNvSpPr>
                <a:spLocks noChangeShapeType="1"/>
              </p:cNvSpPr>
              <p:nvPr/>
            </p:nvSpPr>
            <p:spPr bwMode="auto">
              <a:xfrm>
                <a:off x="1035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71" name="Line 63"/>
              <p:cNvSpPr>
                <a:spLocks noChangeShapeType="1"/>
              </p:cNvSpPr>
              <p:nvPr/>
            </p:nvSpPr>
            <p:spPr bwMode="auto">
              <a:xfrm>
                <a:off x="118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72" name="Line 64"/>
              <p:cNvSpPr>
                <a:spLocks noChangeShapeType="1"/>
              </p:cNvSpPr>
              <p:nvPr/>
            </p:nvSpPr>
            <p:spPr bwMode="auto">
              <a:xfrm>
                <a:off x="133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73" name="Line 65"/>
              <p:cNvSpPr>
                <a:spLocks noChangeShapeType="1"/>
              </p:cNvSpPr>
              <p:nvPr/>
            </p:nvSpPr>
            <p:spPr bwMode="auto">
              <a:xfrm>
                <a:off x="1487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3874" name="Group 66"/>
            <p:cNvGrpSpPr>
              <a:grpSpLocks/>
            </p:cNvGrpSpPr>
            <p:nvPr/>
          </p:nvGrpSpPr>
          <p:grpSpPr bwMode="auto">
            <a:xfrm>
              <a:off x="3016" y="845"/>
              <a:ext cx="906" cy="93"/>
              <a:chOff x="581" y="845"/>
              <a:chExt cx="906" cy="93"/>
            </a:xfrm>
          </p:grpSpPr>
          <p:sp>
            <p:nvSpPr>
              <p:cNvPr id="503875" name="Line 67"/>
              <p:cNvSpPr>
                <a:spLocks noChangeShapeType="1"/>
              </p:cNvSpPr>
              <p:nvPr/>
            </p:nvSpPr>
            <p:spPr bwMode="auto">
              <a:xfrm>
                <a:off x="581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76" name="Line 68"/>
              <p:cNvSpPr>
                <a:spLocks noChangeShapeType="1"/>
              </p:cNvSpPr>
              <p:nvPr/>
            </p:nvSpPr>
            <p:spPr bwMode="auto">
              <a:xfrm>
                <a:off x="732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77" name="Line 69"/>
              <p:cNvSpPr>
                <a:spLocks noChangeShapeType="1"/>
              </p:cNvSpPr>
              <p:nvPr/>
            </p:nvSpPr>
            <p:spPr bwMode="auto">
              <a:xfrm>
                <a:off x="883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78" name="Line 70"/>
              <p:cNvSpPr>
                <a:spLocks noChangeShapeType="1"/>
              </p:cNvSpPr>
              <p:nvPr/>
            </p:nvSpPr>
            <p:spPr bwMode="auto">
              <a:xfrm>
                <a:off x="1035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79" name="Line 71"/>
              <p:cNvSpPr>
                <a:spLocks noChangeShapeType="1"/>
              </p:cNvSpPr>
              <p:nvPr/>
            </p:nvSpPr>
            <p:spPr bwMode="auto">
              <a:xfrm>
                <a:off x="118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80" name="Line 72"/>
              <p:cNvSpPr>
                <a:spLocks noChangeShapeType="1"/>
              </p:cNvSpPr>
              <p:nvPr/>
            </p:nvSpPr>
            <p:spPr bwMode="auto">
              <a:xfrm>
                <a:off x="133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81" name="Line 73"/>
              <p:cNvSpPr>
                <a:spLocks noChangeShapeType="1"/>
              </p:cNvSpPr>
              <p:nvPr/>
            </p:nvSpPr>
            <p:spPr bwMode="auto">
              <a:xfrm>
                <a:off x="1487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3882" name="Group 74"/>
            <p:cNvGrpSpPr>
              <a:grpSpLocks/>
            </p:cNvGrpSpPr>
            <p:nvPr/>
          </p:nvGrpSpPr>
          <p:grpSpPr bwMode="auto">
            <a:xfrm>
              <a:off x="4210" y="845"/>
              <a:ext cx="906" cy="93"/>
              <a:chOff x="581" y="845"/>
              <a:chExt cx="906" cy="93"/>
            </a:xfrm>
          </p:grpSpPr>
          <p:sp>
            <p:nvSpPr>
              <p:cNvPr id="503883" name="Line 75"/>
              <p:cNvSpPr>
                <a:spLocks noChangeShapeType="1"/>
              </p:cNvSpPr>
              <p:nvPr/>
            </p:nvSpPr>
            <p:spPr bwMode="auto">
              <a:xfrm>
                <a:off x="581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84" name="Line 76"/>
              <p:cNvSpPr>
                <a:spLocks noChangeShapeType="1"/>
              </p:cNvSpPr>
              <p:nvPr/>
            </p:nvSpPr>
            <p:spPr bwMode="auto">
              <a:xfrm>
                <a:off x="732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85" name="Line 77"/>
              <p:cNvSpPr>
                <a:spLocks noChangeShapeType="1"/>
              </p:cNvSpPr>
              <p:nvPr/>
            </p:nvSpPr>
            <p:spPr bwMode="auto">
              <a:xfrm>
                <a:off x="883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86" name="Line 78"/>
              <p:cNvSpPr>
                <a:spLocks noChangeShapeType="1"/>
              </p:cNvSpPr>
              <p:nvPr/>
            </p:nvSpPr>
            <p:spPr bwMode="auto">
              <a:xfrm>
                <a:off x="1035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87" name="Line 79"/>
              <p:cNvSpPr>
                <a:spLocks noChangeShapeType="1"/>
              </p:cNvSpPr>
              <p:nvPr/>
            </p:nvSpPr>
            <p:spPr bwMode="auto">
              <a:xfrm>
                <a:off x="118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88" name="Line 80"/>
              <p:cNvSpPr>
                <a:spLocks noChangeShapeType="1"/>
              </p:cNvSpPr>
              <p:nvPr/>
            </p:nvSpPr>
            <p:spPr bwMode="auto">
              <a:xfrm>
                <a:off x="1336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889" name="Line 81"/>
              <p:cNvSpPr>
                <a:spLocks noChangeShapeType="1"/>
              </p:cNvSpPr>
              <p:nvPr/>
            </p:nvSpPr>
            <p:spPr bwMode="auto">
              <a:xfrm>
                <a:off x="1487" y="845"/>
                <a:ext cx="0" cy="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4542" y="2389188"/>
            <a:ext cx="8642350" cy="3992141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版本：</a:t>
            </a:r>
            <a:r>
              <a:rPr lang="en-US" altLang="zh-CN" sz="2400" dirty="0">
                <a:solidFill>
                  <a:schemeClr val="bg1"/>
                </a:solidFill>
              </a:rPr>
              <a:t>4bits</a:t>
            </a:r>
            <a:r>
              <a:rPr lang="zh-CN" altLang="en-US" sz="2400" dirty="0">
                <a:solidFill>
                  <a:schemeClr val="bg1"/>
                </a:solidFill>
              </a:rPr>
              <a:t>，指明协议版本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通信类型：</a:t>
            </a:r>
            <a:r>
              <a:rPr lang="en-US" altLang="zh-CN" sz="2400" dirty="0">
                <a:solidFill>
                  <a:schemeClr val="bg1"/>
                </a:solidFill>
              </a:rPr>
              <a:t>8bits</a:t>
            </a:r>
            <a:r>
              <a:rPr lang="zh-CN" altLang="en-US" sz="2400" dirty="0">
                <a:solidFill>
                  <a:schemeClr val="bg1"/>
                </a:solidFill>
              </a:rPr>
              <a:t>，使用一个称为区分服务的业务类型指定数据报所需的一般特征。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流标号：</a:t>
            </a:r>
            <a:r>
              <a:rPr lang="en-US" altLang="zh-CN" sz="2400" dirty="0">
                <a:solidFill>
                  <a:schemeClr val="bg1"/>
                </a:solidFill>
              </a:rPr>
              <a:t>20bits</a:t>
            </a:r>
            <a:r>
              <a:rPr lang="zh-CN" altLang="en-US" sz="2400" dirty="0">
                <a:solidFill>
                  <a:schemeClr val="bg1"/>
                </a:solidFill>
              </a:rPr>
              <a:t>，设计之初的目的是将数据报与一个特定的底层网络路径联系起来。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有效载荷长度：</a:t>
            </a:r>
            <a:r>
              <a:rPr lang="en-US" altLang="zh-CN" sz="2400" dirty="0">
                <a:solidFill>
                  <a:schemeClr val="bg1"/>
                </a:solidFill>
              </a:rPr>
              <a:t>16bits</a:t>
            </a:r>
            <a:r>
              <a:rPr lang="zh-CN" altLang="en-US" sz="2400" dirty="0">
                <a:solidFill>
                  <a:schemeClr val="bg1"/>
                </a:solidFill>
              </a:rPr>
              <a:t>，数据报所携带数据的长度，不包括基本头部。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下一个首部：</a:t>
            </a:r>
            <a:r>
              <a:rPr lang="en-US" altLang="zh-CN" sz="2400" dirty="0">
                <a:solidFill>
                  <a:schemeClr val="bg1"/>
                </a:solidFill>
              </a:rPr>
              <a:t>8bits</a:t>
            </a:r>
            <a:r>
              <a:rPr lang="zh-CN" altLang="en-US" sz="2400" dirty="0">
                <a:solidFill>
                  <a:schemeClr val="bg1"/>
                </a:solidFill>
              </a:rPr>
              <a:t>，用于指定当前头部后面的信息的类型。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跳数限制：数据包在到达目的地之前，如果跳数限制计数器被减小到</a:t>
            </a:r>
            <a:r>
              <a:rPr lang="en-US" altLang="zh-CN" sz="2400" dirty="0">
                <a:solidFill>
                  <a:schemeClr val="bg1"/>
                </a:solidFill>
              </a:rPr>
              <a:t>0</a:t>
            </a:r>
            <a:r>
              <a:rPr lang="zh-CN" altLang="en-US" sz="2400" dirty="0">
                <a:solidFill>
                  <a:schemeClr val="bg1"/>
                </a:solidFill>
              </a:rPr>
              <a:t>，该数据报将被丢弃。</a:t>
            </a:r>
          </a:p>
        </p:txBody>
      </p:sp>
      <p:cxnSp>
        <p:nvCxnSpPr>
          <p:cNvPr id="83" name="直接连接符 37">
            <a:extLst>
              <a:ext uri="{FF2B5EF4-FFF2-40B4-BE49-F238E27FC236}">
                <a16:creationId xmlns:a16="http://schemas.microsoft.com/office/drawing/2014/main" id="{2E3B0381-6C5A-4983-9660-26087A4E3362}"/>
              </a:ext>
            </a:extLst>
          </p:cNvPr>
          <p:cNvCxnSpPr/>
          <p:nvPr/>
        </p:nvCxnSpPr>
        <p:spPr>
          <a:xfrm>
            <a:off x="1751013" y="83671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页脚占位符 3">
            <a:extLst>
              <a:ext uri="{FF2B5EF4-FFF2-40B4-BE49-F238E27FC236}">
                <a16:creationId xmlns:a16="http://schemas.microsoft.com/office/drawing/2014/main" id="{13E26C6C-4132-4C9C-A863-FA86B8EE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941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0E3D-B6AA-43E8-92AC-A23FE7A1E2F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IPv6</a:t>
            </a:r>
            <a:r>
              <a:rPr lang="zh-CN" altLang="en-US" sz="4000" b="1" dirty="0">
                <a:solidFill>
                  <a:srgbClr val="C00000"/>
                </a:solidFill>
              </a:rPr>
              <a:t>地址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4745"/>
            <a:ext cx="8229600" cy="500141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8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IPv6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位地址是以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位为一分组，每个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位分组写成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个十六进制数，中间用冒号分隔，称为冒号分十六进制格式。例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dirty="0"/>
              <a:t>69DC:8864:FFFF:FFFF:0:1280:8C0A:FFFF</a:t>
            </a: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IPv6</a:t>
            </a:r>
          </a:p>
        </p:txBody>
      </p:sp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1774825" y="3284539"/>
            <a:ext cx="7994496" cy="461665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105.220.136.100.255.255.255.255.0.0.18.128.140.10.255.255</a:t>
            </a:r>
          </a:p>
        </p:txBody>
      </p:sp>
      <p:cxnSp>
        <p:nvCxnSpPr>
          <p:cNvPr id="7" name="直接连接符 37">
            <a:extLst>
              <a:ext uri="{FF2B5EF4-FFF2-40B4-BE49-F238E27FC236}">
                <a16:creationId xmlns:a16="http://schemas.microsoft.com/office/drawing/2014/main" id="{2E3B0381-6C5A-4983-9660-26087A4E3362}"/>
              </a:ext>
            </a:extLst>
          </p:cNvPr>
          <p:cNvCxnSpPr/>
          <p:nvPr/>
        </p:nvCxnSpPr>
        <p:spPr>
          <a:xfrm>
            <a:off x="1751013" y="83671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>
            <a:extLst>
              <a:ext uri="{FF2B5EF4-FFF2-40B4-BE49-F238E27FC236}">
                <a16:creationId xmlns:a16="http://schemas.microsoft.com/office/drawing/2014/main" id="{13E26C6C-4132-4C9C-A863-FA86B8EE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44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8D290-DCC2-4A1D-A8D0-625E8F0D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192231"/>
            <a:ext cx="6690014" cy="488806"/>
          </a:xfrm>
        </p:spPr>
        <p:txBody>
          <a:bodyPr>
            <a:normAutofit fontScale="90000"/>
          </a:bodyPr>
          <a:lstStyle/>
          <a:p>
            <a:r>
              <a:rPr lang="zh-CN" altLang="zh-CN" sz="3600" b="1" dirty="0">
                <a:solidFill>
                  <a:srgbClr val="C00000"/>
                </a:solidFill>
              </a:rPr>
              <a:t>特殊的</a:t>
            </a:r>
            <a:r>
              <a:rPr lang="en-US" altLang="zh-CN" sz="3600" b="1" dirty="0">
                <a:solidFill>
                  <a:srgbClr val="C00000"/>
                </a:solidFill>
              </a:rPr>
              <a:t>IP</a:t>
            </a:r>
            <a:r>
              <a:rPr lang="zh-CN" altLang="zh-CN" sz="3600" b="1" dirty="0">
                <a:solidFill>
                  <a:srgbClr val="C00000"/>
                </a:solidFill>
              </a:rPr>
              <a:t>地址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6A39D-9525-432A-9990-41DADC6D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直接广播地址</a:t>
            </a:r>
            <a:r>
              <a:rPr lang="zh-CN" altLang="en-US" sz="32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：网络号</a:t>
            </a:r>
            <a:r>
              <a:rPr lang="en-US" altLang="zh-CN" sz="32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32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主机号全</a:t>
            </a:r>
            <a:r>
              <a:rPr lang="en-US" altLang="zh-CN" sz="32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endParaRPr lang="en-US" altLang="zh-CN" sz="32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32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受限广播地址</a:t>
            </a:r>
            <a:r>
              <a:rPr lang="zh-CN" altLang="en-US" sz="32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255.255.255.255</a:t>
            </a:r>
            <a:endParaRPr lang="zh-CN" altLang="en-US" sz="4400" b="1" dirty="0"/>
          </a:p>
        </p:txBody>
      </p:sp>
      <p:cxnSp>
        <p:nvCxnSpPr>
          <p:cNvPr id="4" name="直接连接符 37">
            <a:extLst>
              <a:ext uri="{FF2B5EF4-FFF2-40B4-BE49-F238E27FC236}">
                <a16:creationId xmlns:a16="http://schemas.microsoft.com/office/drawing/2014/main" id="{5E20C0F7-EBD6-4500-8DBA-E7953503BAD7}"/>
              </a:ext>
            </a:extLst>
          </p:cNvPr>
          <p:cNvCxnSpPr/>
          <p:nvPr/>
        </p:nvCxnSpPr>
        <p:spPr>
          <a:xfrm>
            <a:off x="1751013" y="83671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9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>
            <a:extLst>
              <a:ext uri="{FF2B5EF4-FFF2-40B4-BE49-F238E27FC236}">
                <a16:creationId xmlns:a16="http://schemas.microsoft.com/office/drawing/2014/main" id="{86C83D7D-F228-4F58-89CD-CDB226AC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3595-66ED-4F96-B507-CDC1858782E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2C8CE036-0DDB-457D-B8FD-0CD3F2C27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2450" y="228600"/>
            <a:ext cx="8540750" cy="53181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</a:p>
        </p:txBody>
      </p:sp>
      <p:graphicFrame>
        <p:nvGraphicFramePr>
          <p:cNvPr id="465395" name="Group 499">
            <a:extLst>
              <a:ext uri="{FF2B5EF4-FFF2-40B4-BE49-F238E27FC236}">
                <a16:creationId xmlns:a16="http://schemas.microsoft.com/office/drawing/2014/main" id="{6B227D36-67AD-417F-A2A0-AE50EA41E7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47850" y="1476375"/>
          <a:ext cx="8497888" cy="4688338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213704398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831538452"/>
                    </a:ext>
                  </a:extLst>
                </a:gridCol>
                <a:gridCol w="2125663">
                  <a:extLst>
                    <a:ext uri="{9D8B030D-6E8A-4147-A177-3AD203B41FA5}">
                      <a16:colId xmlns:a16="http://schemas.microsoft.com/office/drawing/2014/main" val="73489143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4028363109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482748477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版本号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报头长度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服务类型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总长度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字节数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16b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16286"/>
                  </a:ext>
                </a:extLst>
              </a:tr>
              <a:tr h="45085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标识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16b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标志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偏移量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13b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457758"/>
                  </a:ext>
                </a:extLst>
              </a:tr>
              <a:tr h="4540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生存时间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TTL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协议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报头校验和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16b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7359"/>
                  </a:ext>
                </a:extLst>
              </a:tr>
              <a:tr h="45085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源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地址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32b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18711"/>
                  </a:ext>
                </a:extLst>
              </a:tr>
              <a:tr h="454025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目的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地址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32b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87029"/>
                  </a:ext>
                </a:extLst>
              </a:tr>
              <a:tr h="45085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选项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（如果有）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87882"/>
                  </a:ext>
                </a:extLst>
              </a:tr>
              <a:tr h="90805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C8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00C8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7F00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0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数据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7635"/>
                  </a:ext>
                </a:extLst>
              </a:tr>
            </a:tbl>
          </a:graphicData>
        </a:graphic>
      </p:graphicFrame>
      <p:sp>
        <p:nvSpPr>
          <p:cNvPr id="465374" name="Text Box 478">
            <a:extLst>
              <a:ext uri="{FF2B5EF4-FFF2-40B4-BE49-F238E27FC236}">
                <a16:creationId xmlns:a16="http://schemas.microsoft.com/office/drawing/2014/main" id="{1CF16E81-6A57-4068-854F-3E13004C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1125539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</a:p>
        </p:txBody>
      </p:sp>
      <p:sp>
        <p:nvSpPr>
          <p:cNvPr id="465375" name="Text Box 479">
            <a:extLst>
              <a:ext uri="{FF2B5EF4-FFF2-40B4-BE49-F238E27FC236}">
                <a16:creationId xmlns:a16="http://schemas.microsoft.com/office/drawing/2014/main" id="{C98320B5-B642-466F-BE0C-BBF55244F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125539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15 16</a:t>
            </a:r>
          </a:p>
        </p:txBody>
      </p:sp>
      <p:sp>
        <p:nvSpPr>
          <p:cNvPr id="465377" name="Text Box 481">
            <a:extLst>
              <a:ext uri="{FF2B5EF4-FFF2-40B4-BE49-F238E27FC236}">
                <a16:creationId xmlns:a16="http://schemas.microsoft.com/office/drawing/2014/main" id="{4F5C16A4-45A7-4013-9B2E-F408B023E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1889" y="1125539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/>
              <a:t>31</a:t>
            </a:r>
          </a:p>
        </p:txBody>
      </p:sp>
      <p:sp>
        <p:nvSpPr>
          <p:cNvPr id="465396" name="Text Box 500">
            <a:extLst>
              <a:ext uri="{FF2B5EF4-FFF2-40B4-BE49-F238E27FC236}">
                <a16:creationId xmlns:a16="http://schemas.microsoft.com/office/drawing/2014/main" id="{3962D105-A884-4082-8666-688DC8FE6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4724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ym typeface="Symbol" panose="05050102010706020507" pitchFamily="18" charset="2"/>
              </a:rPr>
              <a:t></a:t>
            </a:r>
          </a:p>
        </p:txBody>
      </p:sp>
      <p:sp>
        <p:nvSpPr>
          <p:cNvPr id="465397" name="Text Box 501">
            <a:extLst>
              <a:ext uri="{FF2B5EF4-FFF2-40B4-BE49-F238E27FC236}">
                <a16:creationId xmlns:a16="http://schemas.microsoft.com/office/drawing/2014/main" id="{9E51E4CC-E583-4FA1-95A5-7805CCB65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5" y="54451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ym typeface="Symbol" panose="05050102010706020507" pitchFamily="18" charset="2"/>
              </a:rPr>
              <a:t></a:t>
            </a:r>
          </a:p>
        </p:txBody>
      </p:sp>
      <p:sp>
        <p:nvSpPr>
          <p:cNvPr id="465398" name="Text Box 502">
            <a:extLst>
              <a:ext uri="{FF2B5EF4-FFF2-40B4-BE49-F238E27FC236}">
                <a16:creationId xmlns:a16="http://schemas.microsoft.com/office/drawing/2014/main" id="{37A16B5A-3854-4A0F-BE7A-69E1D7746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75" y="4724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ym typeface="Symbol" panose="05050102010706020507" pitchFamily="18" charset="2"/>
              </a:rPr>
              <a:t></a:t>
            </a:r>
          </a:p>
        </p:txBody>
      </p:sp>
      <p:sp>
        <p:nvSpPr>
          <p:cNvPr id="465399" name="Text Box 503">
            <a:extLst>
              <a:ext uri="{FF2B5EF4-FFF2-40B4-BE49-F238E27FC236}">
                <a16:creationId xmlns:a16="http://schemas.microsoft.com/office/drawing/2014/main" id="{E8A6C746-D232-4DDC-80AB-26B0C712A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6350" y="544512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ym typeface="Symbol" panose="05050102010706020507" pitchFamily="18" charset="2"/>
              </a:rPr>
              <a:t>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0019C04-A4B0-4622-9EA8-9E543AFD0387}"/>
              </a:ext>
            </a:extLst>
          </p:cNvPr>
          <p:cNvCxnSpPr/>
          <p:nvPr/>
        </p:nvCxnSpPr>
        <p:spPr>
          <a:xfrm>
            <a:off x="1668141" y="856581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3">
            <a:extLst>
              <a:ext uri="{FF2B5EF4-FFF2-40B4-BE49-F238E27FC236}">
                <a16:creationId xmlns:a16="http://schemas.microsoft.com/office/drawing/2014/main" id="{48DB430F-0044-4FBA-85DF-4E89758A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E69D541-C237-4C63-990A-8985E183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90E0-9E77-4DF9-BBBF-1D6C62744F1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67970" name="Rectangle 2">
            <a:extLst>
              <a:ext uri="{FF2B5EF4-FFF2-40B4-BE49-F238E27FC236}">
                <a16:creationId xmlns:a16="http://schemas.microsoft.com/office/drawing/2014/main" id="{EDDF8EEA-AF3C-49DA-95D6-92108E53F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20637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CCE7929A-37B1-4567-8786-BBF6888C0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2306" y="3841750"/>
            <a:ext cx="8390158" cy="215198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版本号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：目前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协议的版本号为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；它正逐渐地被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IPv6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版本所替代。 </a:t>
            </a:r>
          </a:p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报头长度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：报头占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位的数量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一般是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字节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即该字段的值为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5)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。报头最长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60B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467999" name="Picture 31" descr="Picture1">
            <a:extLst>
              <a:ext uri="{FF2B5EF4-FFF2-40B4-BE49-F238E27FC236}">
                <a16:creationId xmlns:a16="http://schemas.microsoft.com/office/drawing/2014/main" id="{73F8BF4A-4A98-4DA9-BA6B-72A89ADA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70343"/>
            <a:ext cx="8089900" cy="24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8000" name="Rectangle 32">
            <a:extLst>
              <a:ext uri="{FF2B5EF4-FFF2-40B4-BE49-F238E27FC236}">
                <a16:creationId xmlns:a16="http://schemas.microsoft.com/office/drawing/2014/main" id="{658CA5DC-C963-4313-96BA-9CF453FC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633" y="1280000"/>
            <a:ext cx="865187" cy="2873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68001" name="Rectangle 33">
            <a:extLst>
              <a:ext uri="{FF2B5EF4-FFF2-40B4-BE49-F238E27FC236}">
                <a16:creationId xmlns:a16="http://schemas.microsoft.com/office/drawing/2014/main" id="{44C545CD-91EF-4505-9474-6B8C53242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1289687"/>
            <a:ext cx="865188" cy="2873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68002" name="Rectangle 34">
            <a:extLst>
              <a:ext uri="{FF2B5EF4-FFF2-40B4-BE49-F238E27FC236}">
                <a16:creationId xmlns:a16="http://schemas.microsoft.com/office/drawing/2014/main" id="{0877CDB8-3732-465F-843B-F3EDEFD34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AD91593-439E-443E-9E5E-EA481B50376A}"/>
              </a:ext>
            </a:extLst>
          </p:cNvPr>
          <p:cNvCxnSpPr/>
          <p:nvPr/>
        </p:nvCxnSpPr>
        <p:spPr>
          <a:xfrm>
            <a:off x="1698464" y="90872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页脚占位符 3">
            <a:extLst>
              <a:ext uri="{FF2B5EF4-FFF2-40B4-BE49-F238E27FC236}">
                <a16:creationId xmlns:a16="http://schemas.microsoft.com/office/drawing/2014/main" id="{5F16F464-2F1F-4AE6-B6F4-6B602DE5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25364DB-C015-4B17-8A58-8C15F644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6BC5-7093-47CE-BC0B-77D7CECF45A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402" name="Rectangle 2">
            <a:extLst>
              <a:ext uri="{FF2B5EF4-FFF2-40B4-BE49-F238E27FC236}">
                <a16:creationId xmlns:a16="http://schemas.microsoft.com/office/drawing/2014/main" id="{25B73099-AF8C-49B7-9308-EC25DCD7E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0675" y="-129715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48C7F448-8853-4967-9E6D-72E2FD892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2998649"/>
            <a:ext cx="8642350" cy="331765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服务类型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(8)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 旧标准称为服务类型，但实际上一直未使用。</a:t>
            </a:r>
          </a:p>
          <a:p>
            <a:pPr lvl="1"/>
            <a:r>
              <a:rPr lang="en-US" altLang="zh-CN" dirty="0"/>
              <a:t>RFC2474</a:t>
            </a:r>
            <a:r>
              <a:rPr lang="zh-CN" altLang="en-US" dirty="0"/>
              <a:t>重新定义为区分服务。</a:t>
            </a:r>
            <a:r>
              <a:rPr lang="en-US" altLang="zh-CN" dirty="0"/>
              <a:t>3</a:t>
            </a:r>
            <a:r>
              <a:rPr lang="zh-CN" altLang="en-US" dirty="0"/>
              <a:t>比特指明优先顺序，</a:t>
            </a:r>
            <a:r>
              <a:rPr lang="en-US" altLang="zh-CN" dirty="0"/>
              <a:t>3</a:t>
            </a:r>
            <a:r>
              <a:rPr lang="zh-CN" altLang="en-US" dirty="0"/>
              <a:t>比特指明标志位</a:t>
            </a:r>
            <a:r>
              <a:rPr lang="en-US" altLang="zh-CN" dirty="0"/>
              <a:t>D/T/R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比特未用。</a:t>
            </a:r>
          </a:p>
          <a:p>
            <a:pPr lvl="2"/>
            <a:r>
              <a:rPr lang="en-US" altLang="zh-CN" dirty="0"/>
              <a:t>D</a:t>
            </a:r>
            <a:r>
              <a:rPr lang="zh-CN" altLang="en-US" dirty="0"/>
              <a:t>：</a:t>
            </a:r>
            <a:r>
              <a:rPr lang="en-US" altLang="zh-CN" dirty="0"/>
              <a:t>Delay(</a:t>
            </a:r>
            <a:r>
              <a:rPr lang="zh-CN" altLang="en-US" dirty="0"/>
              <a:t>低延迟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/>
              <a:t>Throughput(</a:t>
            </a:r>
            <a:r>
              <a:rPr lang="zh-CN" altLang="en-US" dirty="0"/>
              <a:t>高吞吐率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R</a:t>
            </a:r>
            <a:r>
              <a:rPr lang="zh-CN" altLang="en-US" dirty="0"/>
              <a:t>：</a:t>
            </a:r>
            <a:r>
              <a:rPr lang="en-US" altLang="zh-CN" dirty="0"/>
              <a:t>Reliability(</a:t>
            </a:r>
            <a:r>
              <a:rPr lang="zh-CN" altLang="en-US" dirty="0"/>
              <a:t>高可靠性</a:t>
            </a:r>
            <a:r>
              <a:rPr lang="en-US" altLang="zh-CN" dirty="0"/>
              <a:t>)</a:t>
            </a:r>
          </a:p>
        </p:txBody>
      </p:sp>
      <p:pic>
        <p:nvPicPr>
          <p:cNvPr id="614404" name="Picture 4" descr="Picture1">
            <a:extLst>
              <a:ext uri="{FF2B5EF4-FFF2-40B4-BE49-F238E27FC236}">
                <a16:creationId xmlns:a16="http://schemas.microsoft.com/office/drawing/2014/main" id="{87475535-D041-478A-AA4B-D8905D93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02821"/>
            <a:ext cx="8089900" cy="17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05" name="Rectangle 5">
            <a:extLst>
              <a:ext uri="{FF2B5EF4-FFF2-40B4-BE49-F238E27FC236}">
                <a16:creationId xmlns:a16="http://schemas.microsoft.com/office/drawing/2014/main" id="{5F776FD4-EC72-4999-8A3A-D6E7E84F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1125539"/>
            <a:ext cx="1873250" cy="2873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14406" name="Rectangle 6">
            <a:extLst>
              <a:ext uri="{FF2B5EF4-FFF2-40B4-BE49-F238E27FC236}">
                <a16:creationId xmlns:a16="http://schemas.microsoft.com/office/drawing/2014/main" id="{39174756-45EF-45EE-940F-BA766EB7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E79005-D133-47D7-AD25-A7B15863B26D}"/>
              </a:ext>
            </a:extLst>
          </p:cNvPr>
          <p:cNvCxnSpPr/>
          <p:nvPr/>
        </p:nvCxnSpPr>
        <p:spPr>
          <a:xfrm>
            <a:off x="1780853" y="83671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DAE1F195-C42E-4DAC-8112-66B52A55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E0C15D4-1D3D-4190-B500-0F4DEAD1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916F6-2824-4CBE-A539-E86BF5A3F29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CE70FC5C-2176-4D3A-8A51-881C6F6E0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61925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(3)</a:t>
            </a:r>
          </a:p>
        </p:txBody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A779AAC9-BBD1-4200-9BE2-C5462E49E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3626520"/>
            <a:ext cx="8642350" cy="225075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总长度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(16) 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：该字段以字节为单位定义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数据报的总长度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首部加上数据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。 最大长度可达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65,536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字节。</a:t>
            </a:r>
          </a:p>
          <a:p>
            <a:pPr lvl="1"/>
            <a:r>
              <a:rPr lang="zh-CN" altLang="en-US" dirty="0"/>
              <a:t>分段后，该字段不是指未分段前的数据报长度，而是指各分段的长度</a:t>
            </a:r>
          </a:p>
        </p:txBody>
      </p:sp>
      <p:pic>
        <p:nvPicPr>
          <p:cNvPr id="468996" name="Picture 4" descr="Picture1">
            <a:extLst>
              <a:ext uri="{FF2B5EF4-FFF2-40B4-BE49-F238E27FC236}">
                <a16:creationId xmlns:a16="http://schemas.microsoft.com/office/drawing/2014/main" id="{4724DC7A-96C9-41ED-85EB-0C364D00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305384"/>
            <a:ext cx="8089900" cy="206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8997" name="Rectangle 5">
            <a:extLst>
              <a:ext uri="{FF2B5EF4-FFF2-40B4-BE49-F238E27FC236}">
                <a16:creationId xmlns:a16="http://schemas.microsoft.com/office/drawing/2014/main" id="{0F4B4B8E-A5A0-4397-B42C-6FB19367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345828"/>
            <a:ext cx="3889375" cy="2873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68998" name="Rectangle 6">
            <a:extLst>
              <a:ext uri="{FF2B5EF4-FFF2-40B4-BE49-F238E27FC236}">
                <a16:creationId xmlns:a16="http://schemas.microsoft.com/office/drawing/2014/main" id="{B9C5D4C0-4CF5-492D-8739-15DB6C38D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DE1D57-43E2-4C41-8433-0EACF6EF4E40}"/>
              </a:ext>
            </a:extLst>
          </p:cNvPr>
          <p:cNvCxnSpPr/>
          <p:nvPr/>
        </p:nvCxnSpPr>
        <p:spPr>
          <a:xfrm>
            <a:off x="1673856" y="90872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856986B0-288D-4E8C-9C4C-9950004E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6" name="Picture 4" descr="Picture1">
            <a:extLst>
              <a:ext uri="{FF2B5EF4-FFF2-40B4-BE49-F238E27FC236}">
                <a16:creationId xmlns:a16="http://schemas.microsoft.com/office/drawing/2014/main" id="{DD8C8D1E-7662-472D-A7D3-7E88B9A59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01" y="1057080"/>
            <a:ext cx="8089900" cy="208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F246862-E737-41AD-BC61-1354AA1A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C177-AD9F-4B88-B80B-180214D0394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239A303C-0F0D-47A9-B115-2A77B546D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4050" y="-161925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9FD7A3EB-3A68-4962-B715-FC31580A3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7880" y="3356993"/>
            <a:ext cx="8338766" cy="257222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标识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(16)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：唯一地标识主机发送的每一个数据报。通常每发送一个报文，其值自动加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lvl="1"/>
            <a:r>
              <a:rPr lang="zh-CN" altLang="en-US" dirty="0"/>
              <a:t>该字段不是序号</a:t>
            </a:r>
          </a:p>
          <a:p>
            <a:pPr lvl="1"/>
            <a:r>
              <a:rPr lang="zh-CN" altLang="en-US" dirty="0"/>
              <a:t>如果数据包被分段以适应小型数据包的网络，那么每一个分片中都设置相同的标识号码。</a:t>
            </a:r>
          </a:p>
        </p:txBody>
      </p:sp>
      <p:sp>
        <p:nvSpPr>
          <p:cNvPr id="617477" name="Rectangle 5">
            <a:extLst>
              <a:ext uri="{FF2B5EF4-FFF2-40B4-BE49-F238E27FC236}">
                <a16:creationId xmlns:a16="http://schemas.microsoft.com/office/drawing/2014/main" id="{ABED1137-E543-4A35-955E-066FD2873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596" y="1526045"/>
            <a:ext cx="3889375" cy="287338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617478" name="Rectangle 6">
            <a:extLst>
              <a:ext uri="{FF2B5EF4-FFF2-40B4-BE49-F238E27FC236}">
                <a16:creationId xmlns:a16="http://schemas.microsoft.com/office/drawing/2014/main" id="{EFE8C0D0-F2FF-4D33-9BB7-2F901CFCF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7F7DC5-612D-4305-9698-0964CDE5624A}"/>
              </a:ext>
            </a:extLst>
          </p:cNvPr>
          <p:cNvCxnSpPr/>
          <p:nvPr/>
        </p:nvCxnSpPr>
        <p:spPr>
          <a:xfrm>
            <a:off x="1774825" y="83671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865273FC-616D-4760-BA16-8EA153C0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422B632-F36A-42DC-8028-65BCCAC8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0F985-FEAF-4B33-A78D-88C0F0DE173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70018" name="Rectangle 2">
            <a:extLst>
              <a:ext uri="{FF2B5EF4-FFF2-40B4-BE49-F238E27FC236}">
                <a16:creationId xmlns:a16="http://schemas.microsoft.com/office/drawing/2014/main" id="{05300738-B42E-4364-8877-879A94025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8925" y="-205104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(5)</a:t>
            </a:r>
          </a:p>
        </p:txBody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4B53B678-59D5-4543-A1B8-B5403B505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3886" y="2960219"/>
            <a:ext cx="8642350" cy="339613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标志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：目前只有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位有意义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位没有使用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位为</a:t>
            </a:r>
            <a:r>
              <a:rPr lang="en-US" altLang="zh-CN" dirty="0"/>
              <a:t>DF(Don’t Fragment)</a:t>
            </a:r>
            <a:r>
              <a:rPr lang="zh-CN" altLang="en-US" dirty="0"/>
              <a:t>位，该位被置</a:t>
            </a:r>
            <a:r>
              <a:rPr lang="en-US" altLang="zh-CN" dirty="0"/>
              <a:t>1</a:t>
            </a:r>
            <a:r>
              <a:rPr lang="zh-CN" altLang="en-US" dirty="0"/>
              <a:t>表示不要分段，它命令路由器不要将数据报分段，因为目的端不能重组分段。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位是</a:t>
            </a:r>
            <a:r>
              <a:rPr lang="en-US" altLang="zh-CN" dirty="0"/>
              <a:t>MF(More Fragments) </a:t>
            </a:r>
            <a:r>
              <a:rPr lang="zh-CN" altLang="en-US" dirty="0"/>
              <a:t>位，该位被置</a:t>
            </a:r>
            <a:r>
              <a:rPr lang="en-US" altLang="zh-CN" dirty="0"/>
              <a:t>1</a:t>
            </a:r>
            <a:r>
              <a:rPr lang="zh-CN" altLang="en-US" dirty="0"/>
              <a:t>表示该分段后还有进一步的分段，最后一个分段</a:t>
            </a:r>
            <a:r>
              <a:rPr lang="en-US" altLang="zh-CN" dirty="0"/>
              <a:t>MF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是否分段与最大传送单元</a:t>
            </a:r>
            <a:r>
              <a:rPr lang="en-US" altLang="zh-CN" dirty="0">
                <a:solidFill>
                  <a:srgbClr val="C00000"/>
                </a:solidFill>
              </a:rPr>
              <a:t>(MTU)</a:t>
            </a:r>
            <a:r>
              <a:rPr lang="zh-CN" altLang="en-US" dirty="0">
                <a:solidFill>
                  <a:srgbClr val="C00000"/>
                </a:solidFill>
              </a:rPr>
              <a:t>有关</a:t>
            </a:r>
          </a:p>
        </p:txBody>
      </p:sp>
      <p:pic>
        <p:nvPicPr>
          <p:cNvPr id="470021" name="Picture 5" descr="Picture1">
            <a:extLst>
              <a:ext uri="{FF2B5EF4-FFF2-40B4-BE49-F238E27FC236}">
                <a16:creationId xmlns:a16="http://schemas.microsoft.com/office/drawing/2014/main" id="{41F378AF-BF91-4C86-8D9B-ED124929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83" y="995682"/>
            <a:ext cx="8089900" cy="187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0022" name="Rectangle 6">
            <a:extLst>
              <a:ext uri="{FF2B5EF4-FFF2-40B4-BE49-F238E27FC236}">
                <a16:creationId xmlns:a16="http://schemas.microsoft.com/office/drawing/2014/main" id="{2C42E593-0F3F-4EE2-8D82-238CB3175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1412875"/>
            <a:ext cx="720725" cy="287338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70023" name="Rectangle 7">
            <a:extLst>
              <a:ext uri="{FF2B5EF4-FFF2-40B4-BE49-F238E27FC236}">
                <a16:creationId xmlns:a16="http://schemas.microsoft.com/office/drawing/2014/main" id="{D92A80A9-8B86-4615-A744-9755B306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A0F505-88C5-4EB4-9510-857AB261B162}"/>
              </a:ext>
            </a:extLst>
          </p:cNvPr>
          <p:cNvCxnSpPr/>
          <p:nvPr/>
        </p:nvCxnSpPr>
        <p:spPr>
          <a:xfrm>
            <a:off x="1774825" y="764704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01B0310F-4818-4E10-8885-B2CF5207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DC1B9EA-04F3-4C39-B3F4-6C7E1D32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B82E-9CFB-41D2-ADBB-E3884ECFA32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71042" name="Rectangle 2">
            <a:extLst>
              <a:ext uri="{FF2B5EF4-FFF2-40B4-BE49-F238E27FC236}">
                <a16:creationId xmlns:a16="http://schemas.microsoft.com/office/drawing/2014/main" id="{F66E4238-EF2C-4E6F-88AB-1BFEE973D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1001" y="-20637"/>
            <a:ext cx="8229600" cy="1143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报文格式</a:t>
            </a:r>
            <a:r>
              <a:rPr lang="en-US" altLang="zh-CN" sz="4000" b="1" dirty="0">
                <a:solidFill>
                  <a:srgbClr val="C00000"/>
                </a:solidFill>
              </a:rPr>
              <a:t>(6)</a:t>
            </a: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BFBC067F-9942-4769-9E3D-BB8093F5F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3412491"/>
            <a:ext cx="8642350" cy="2680806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偏移量</a:t>
            </a:r>
            <a:r>
              <a:rPr lang="en-US" altLang="zh-CN" sz="3000" dirty="0">
                <a:latin typeface="楷体" panose="02010609060101010101" pitchFamily="49" charset="-122"/>
                <a:ea typeface="楷体" panose="02010609060101010101" pitchFamily="49" charset="-122"/>
              </a:rPr>
              <a:t>(13)</a:t>
            </a:r>
            <a: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  <a:t>：分段偏移说明该分段在当前数据报的什么位置。</a:t>
            </a:r>
          </a:p>
          <a:p>
            <a:pPr lvl="1"/>
            <a:r>
              <a:rPr lang="zh-CN" altLang="en-US" dirty="0"/>
              <a:t>分段偏移以 </a:t>
            </a:r>
            <a:r>
              <a:rPr lang="en-US" altLang="zh-CN" dirty="0"/>
              <a:t>8</a:t>
            </a:r>
            <a:r>
              <a:rPr lang="zh-CN" altLang="en-US" dirty="0"/>
              <a:t>字节为单位，这样偏移量</a:t>
            </a:r>
            <a:r>
              <a:rPr lang="en-US" altLang="zh-CN" dirty="0"/>
              <a:t>1</a:t>
            </a:r>
            <a:r>
              <a:rPr lang="zh-CN" altLang="en-US" dirty="0"/>
              <a:t>对应字节号</a:t>
            </a:r>
            <a:r>
              <a:rPr lang="en-US" altLang="zh-CN" dirty="0"/>
              <a:t>8</a:t>
            </a:r>
            <a:r>
              <a:rPr lang="zh-CN" altLang="en-US" dirty="0"/>
              <a:t>，偏移量 </a:t>
            </a:r>
            <a:r>
              <a:rPr lang="en-US" altLang="zh-CN" dirty="0"/>
              <a:t>2</a:t>
            </a:r>
            <a:r>
              <a:rPr lang="zh-CN" altLang="en-US" dirty="0"/>
              <a:t>对应字节号</a:t>
            </a:r>
            <a:r>
              <a:rPr lang="en-US" altLang="zh-CN" dirty="0"/>
              <a:t>16</a:t>
            </a:r>
            <a:r>
              <a:rPr lang="zh-CN" altLang="en-US" dirty="0"/>
              <a:t>，依此类推。</a:t>
            </a:r>
          </a:p>
          <a:p>
            <a:pPr lvl="1"/>
            <a:r>
              <a:rPr lang="zh-CN" altLang="en-US" dirty="0"/>
              <a:t>数据报进行分段的主机或路由器必须选择每一个分段的长度能够被</a:t>
            </a:r>
            <a:r>
              <a:rPr lang="en-US" altLang="zh-CN" dirty="0"/>
              <a:t>8</a:t>
            </a:r>
            <a:r>
              <a:rPr lang="zh-CN" altLang="en-US" dirty="0"/>
              <a:t>除尽。 </a:t>
            </a:r>
          </a:p>
        </p:txBody>
      </p:sp>
      <p:pic>
        <p:nvPicPr>
          <p:cNvPr id="471044" name="Picture 4" descr="Picture1">
            <a:extLst>
              <a:ext uri="{FF2B5EF4-FFF2-40B4-BE49-F238E27FC236}">
                <a16:creationId xmlns:a16="http://schemas.microsoft.com/office/drawing/2014/main" id="{93C9E3E6-F525-4A93-89D2-AA8DEDD1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486" y="1045247"/>
            <a:ext cx="8089900" cy="21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45" name="Rectangle 5">
            <a:extLst>
              <a:ext uri="{FF2B5EF4-FFF2-40B4-BE49-F238E27FC236}">
                <a16:creationId xmlns:a16="http://schemas.microsoft.com/office/drawing/2014/main" id="{FFB16847-43D2-4522-A4BC-FD1E01712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06" y="1543526"/>
            <a:ext cx="3097213" cy="287338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71046" name="Rectangle 6">
            <a:extLst>
              <a:ext uri="{FF2B5EF4-FFF2-40B4-BE49-F238E27FC236}">
                <a16:creationId xmlns:a16="http://schemas.microsoft.com/office/drawing/2014/main" id="{C098A167-BF35-4005-8802-9E7F9FDE4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6597650"/>
            <a:ext cx="2339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solidFill>
                  <a:schemeClr val="bg2"/>
                </a:solidFill>
              </a:rPr>
              <a:t>IP</a:t>
            </a:r>
            <a:r>
              <a:rPr lang="zh-CN" altLang="en-US" sz="1400">
                <a:solidFill>
                  <a:schemeClr val="bg2"/>
                </a:solidFill>
              </a:rPr>
              <a:t>报文格式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9163C61-A21E-4914-9DB6-462731F4D2F2}"/>
              </a:ext>
            </a:extLst>
          </p:cNvPr>
          <p:cNvCxnSpPr/>
          <p:nvPr/>
        </p:nvCxnSpPr>
        <p:spPr>
          <a:xfrm>
            <a:off x="1596703" y="90872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F3562F3C-9467-4DBC-BED6-BD21C975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F45A30-29DA-4A95-BF58-0698B49F6665}" type="slidenum">
              <a:rPr lang="en-US" altLang="zh-CN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12643" name="Rectangle 2"/>
          <p:cNvSpPr>
            <a:spLocks noGrp="1" noRot="1"/>
          </p:cNvSpPr>
          <p:nvPr>
            <p:ph type="title"/>
          </p:nvPr>
        </p:nvSpPr>
        <p:spPr>
          <a:xfrm>
            <a:off x="1822450" y="404814"/>
            <a:ext cx="8540750" cy="966787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4000" b="1" dirty="0">
                <a:solidFill>
                  <a:srgbClr val="C00000"/>
                </a:solidFill>
              </a:rPr>
              <a:t>IPv4</a:t>
            </a:r>
            <a:r>
              <a:rPr lang="zh-CN" altLang="en-US" sz="4000" b="1" dirty="0">
                <a:solidFill>
                  <a:srgbClr val="C00000"/>
                </a:solidFill>
              </a:rPr>
              <a:t>数据报分段 </a:t>
            </a:r>
          </a:p>
        </p:txBody>
      </p:sp>
      <p:sp>
        <p:nvSpPr>
          <p:cNvPr id="112644" name="Rectangle 3"/>
          <p:cNvSpPr>
            <a:spLocks noGrp="1" noRot="1"/>
          </p:cNvSpPr>
          <p:nvPr>
            <p:ph type="body" sz="half" idx="1"/>
          </p:nvPr>
        </p:nvSpPr>
        <p:spPr>
          <a:xfrm>
            <a:off x="4008438" y="1412876"/>
            <a:ext cx="4000500" cy="46037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 sz="2400"/>
              <a:t> </a:t>
            </a:r>
            <a:r>
              <a:rPr lang="zh-CN" altLang="en-US" sz="2400"/>
              <a:t>最大传送单元（</a:t>
            </a:r>
            <a:r>
              <a:rPr lang="en-US" altLang="zh-CN" sz="2400"/>
              <a:t>MTU</a:t>
            </a:r>
            <a:r>
              <a:rPr lang="zh-CN" altLang="en-US" sz="2400"/>
              <a:t>） </a:t>
            </a:r>
          </a:p>
        </p:txBody>
      </p:sp>
      <p:pic>
        <p:nvPicPr>
          <p:cNvPr id="112645" name="图片 45" descr="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989139"/>
            <a:ext cx="5976938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8661" name="Group 5">
            <a:extLst>
              <a:ext uri="{FF2B5EF4-FFF2-40B4-BE49-F238E27FC236}">
                <a16:creationId xmlns:a16="http://schemas.microsoft.com/office/drawing/2014/main" id="{443D1C3B-937E-4710-8D80-4AE028803A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9617843"/>
              </p:ext>
            </p:extLst>
          </p:nvPr>
        </p:nvGraphicFramePr>
        <p:xfrm>
          <a:off x="3143251" y="3860800"/>
          <a:ext cx="6264275" cy="2102930"/>
        </p:xfrm>
        <a:graphic>
          <a:graphicData uri="http://schemas.openxmlformats.org/drawingml/2006/table">
            <a:tbl>
              <a:tblPr/>
              <a:tblGrid>
                <a:gridCol w="234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协   议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MTU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协   议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MTU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超级通道（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Hyperchannel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65535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以太网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1500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令牌环（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16Mbps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17914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X.25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576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令牌环（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4Mbps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4464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PPP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296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FDDI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4352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6CE973D8-2250-4E32-8C99-87ED13184DF1}"/>
              </a:ext>
            </a:extLst>
          </p:cNvPr>
          <p:cNvCxnSpPr/>
          <p:nvPr/>
        </p:nvCxnSpPr>
        <p:spPr>
          <a:xfrm>
            <a:off x="1847528" y="1316831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页脚占位符 3">
            <a:extLst>
              <a:ext uri="{FF2B5EF4-FFF2-40B4-BE49-F238E27FC236}">
                <a16:creationId xmlns:a16="http://schemas.microsoft.com/office/drawing/2014/main" id="{69708074-2DFB-4D64-ACE0-0655994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2682" name="灯片编号占位符 4"/>
          <p:cNvSpPr txBox="1">
            <a:spLocks/>
          </p:cNvSpPr>
          <p:nvPr/>
        </p:nvSpPr>
        <p:spPr bwMode="auto">
          <a:xfrm>
            <a:off x="8183563" y="6492876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8E231FA-AF65-41C5-AF94-9F585F0D41CD}" type="slidenum">
              <a:rPr lang="zh-CN" altLang="en-US" sz="1200"/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386640-CE6D-494B-B936-235E9C0E8B0B}"/>
              </a:ext>
            </a:extLst>
          </p:cNvPr>
          <p:cNvSpPr txBox="1"/>
          <p:nvPr/>
        </p:nvSpPr>
        <p:spPr>
          <a:xfrm>
            <a:off x="2898575" y="6068775"/>
            <a:ext cx="697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40C28"/>
                </a:solidFill>
                <a:latin typeface="Google Sans"/>
              </a:rPr>
              <a:t>查看系统</a:t>
            </a:r>
            <a:r>
              <a:rPr lang="en-US" altLang="zh-CN" dirty="0">
                <a:solidFill>
                  <a:srgbClr val="040C28"/>
                </a:solidFill>
                <a:latin typeface="Google Sans"/>
              </a:rPr>
              <a:t>MTU</a:t>
            </a:r>
            <a:r>
              <a:rPr lang="zh-CN" altLang="en-US" dirty="0">
                <a:solidFill>
                  <a:srgbClr val="040C28"/>
                </a:solidFill>
                <a:latin typeface="Google Sans"/>
              </a:rPr>
              <a:t>值命令：</a:t>
            </a:r>
            <a:r>
              <a:rPr lang="en-US" altLang="zh-CN" b="0" i="0" dirty="0" err="1">
                <a:solidFill>
                  <a:srgbClr val="040C28"/>
                </a:solidFill>
                <a:effectLst/>
                <a:latin typeface="Google Sans"/>
              </a:rPr>
              <a:t>netsh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 interface ipv4 show </a:t>
            </a:r>
            <a:r>
              <a:rPr lang="en-US" altLang="zh-CN" b="0" i="0" dirty="0" err="1">
                <a:solidFill>
                  <a:srgbClr val="040C28"/>
                </a:solidFill>
                <a:effectLst/>
                <a:latin typeface="Google Sans"/>
              </a:rPr>
              <a:t>subinterfaces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1087</Words>
  <Application>Microsoft Office PowerPoint</Application>
  <PresentationFormat>宽屏</PresentationFormat>
  <Paragraphs>250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Google Sans</vt:lpstr>
      <vt:lpstr>等线</vt:lpstr>
      <vt:lpstr>等线 Light</vt:lpstr>
      <vt:lpstr>华文行楷</vt:lpstr>
      <vt:lpstr>楷体</vt:lpstr>
      <vt:lpstr>隶书</vt:lpstr>
      <vt:lpstr>宋体</vt:lpstr>
      <vt:lpstr>Arial</vt:lpstr>
      <vt:lpstr>Calibri</vt:lpstr>
      <vt:lpstr>Tahoma</vt:lpstr>
      <vt:lpstr>Times New Roman</vt:lpstr>
      <vt:lpstr>Wingdings</vt:lpstr>
      <vt:lpstr>Office 主题​​</vt:lpstr>
      <vt:lpstr>实验2 </vt:lpstr>
      <vt:lpstr>IPv4报文格式</vt:lpstr>
      <vt:lpstr>IPv4报文格式(1)</vt:lpstr>
      <vt:lpstr>IPv4报文格式(2)</vt:lpstr>
      <vt:lpstr>IPv4报文格式(3)</vt:lpstr>
      <vt:lpstr>IPv4报文格式(4)</vt:lpstr>
      <vt:lpstr>IPv4报文格式(5)</vt:lpstr>
      <vt:lpstr>IPv4报文格式(6)</vt:lpstr>
      <vt:lpstr> IPv4数据报分段 </vt:lpstr>
      <vt:lpstr>数据报分段示例</vt:lpstr>
      <vt:lpstr>分片后有关字段的变化</vt:lpstr>
      <vt:lpstr>IPv4报文格式(7)</vt:lpstr>
      <vt:lpstr>IPv4报文格式(8)</vt:lpstr>
      <vt:lpstr>IPv6报文格式</vt:lpstr>
      <vt:lpstr>IPv6基本报头字段</vt:lpstr>
      <vt:lpstr>IPv6地址</vt:lpstr>
      <vt:lpstr>特殊的IP地址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实验2 </dc:title>
  <dc:creator>Huo yanmei</dc:creator>
  <cp:lastModifiedBy>JQ</cp:lastModifiedBy>
  <cp:revision>6</cp:revision>
  <dcterms:created xsi:type="dcterms:W3CDTF">2022-03-13T17:15:35Z</dcterms:created>
  <dcterms:modified xsi:type="dcterms:W3CDTF">2023-03-06T00:33:26Z</dcterms:modified>
</cp:coreProperties>
</file>