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832" r:id="rId4"/>
    <p:sldId id="833" r:id="rId5"/>
    <p:sldId id="257" r:id="rId6"/>
    <p:sldId id="834" r:id="rId7"/>
    <p:sldId id="835" r:id="rId8"/>
    <p:sldId id="831" r:id="rId9"/>
    <p:sldId id="258" r:id="rId10"/>
    <p:sldId id="836" r:id="rId11"/>
    <p:sldId id="830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2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949A-B835-4965-BDBD-CD1AB02FDF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ABAAF-CAC4-4708-92E4-C31C2C3CA8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7A408CD-68FA-417E-8876-3896961CA9B7}" type="slidenum">
              <a:rPr lang="en-US" altLang="zh-CN"/>
            </a:fld>
            <a:endParaRPr lang="en-US" altLang="zh-CN"/>
          </a:p>
        </p:txBody>
      </p:sp>
      <p:sp>
        <p:nvSpPr>
          <p:cNvPr id="65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9EAE-8267-4484-8A93-3AD0AC7592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591D-DE3D-4A8C-9F94-BF1ADA6C77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9EAE-8267-4484-8A93-3AD0AC7592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591D-DE3D-4A8C-9F94-BF1ADA6C77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9EAE-8267-4484-8A93-3AD0AC7592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591D-DE3D-4A8C-9F94-BF1ADA6C77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933" y="228600"/>
            <a:ext cx="11387667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12800" y="1600200"/>
            <a:ext cx="10871200" cy="4498975"/>
          </a:xfrm>
        </p:spPr>
        <p:txBody>
          <a:bodyPr rtlCol="0">
            <a:normAutofit/>
          </a:bodyPr>
          <a:lstStyle/>
          <a:p>
            <a:pPr lvl="0"/>
            <a:endParaRPr lang="zh-CN" altLang="en-US" noProof="0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C5958-C7F7-4EC3-8217-BE80D7CA816F}" type="datetime3">
              <a:rPr lang="zh-CN" altLang="en-US"/>
            </a:fld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378EEB-57AE-4407-8978-78A58530AFA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9EAE-8267-4484-8A93-3AD0AC7592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591D-DE3D-4A8C-9F94-BF1ADA6C77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9EAE-8267-4484-8A93-3AD0AC7592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591D-DE3D-4A8C-9F94-BF1ADA6C77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9EAE-8267-4484-8A93-3AD0AC7592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591D-DE3D-4A8C-9F94-BF1ADA6C77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9EAE-8267-4484-8A93-3AD0AC7592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591D-DE3D-4A8C-9F94-BF1ADA6C77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9EAE-8267-4484-8A93-3AD0AC7592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591D-DE3D-4A8C-9F94-BF1ADA6C77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9EAE-8267-4484-8A93-3AD0AC7592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591D-DE3D-4A8C-9F94-BF1ADA6C77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9EAE-8267-4484-8A93-3AD0AC7592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591D-DE3D-4A8C-9F94-BF1ADA6C77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9EAE-8267-4484-8A93-3AD0AC7592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591D-DE3D-4A8C-9F94-BF1ADA6C77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99EAE-8267-4484-8A93-3AD0AC7592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A591D-DE3D-4A8C-9F94-BF1ADA6C775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ARP</a:t>
            </a:r>
            <a:r>
              <a:rPr lang="zh-CN" altLang="en-US" b="1" dirty="0">
                <a:solidFill>
                  <a:srgbClr val="FF0000"/>
                </a:solidFill>
              </a:rPr>
              <a:t>：地址解析协议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3600" b="1" dirty="0"/>
              <a:t>2022-5-16</a:t>
            </a:r>
            <a:endParaRPr lang="zh-CN" altLang="en-US" sz="3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893" name="Freeform 301"/>
          <p:cNvSpPr/>
          <p:nvPr/>
        </p:nvSpPr>
        <p:spPr bwMode="auto">
          <a:xfrm>
            <a:off x="2784476" y="1790700"/>
            <a:ext cx="7192963" cy="1246188"/>
          </a:xfrm>
          <a:custGeom>
            <a:avLst/>
            <a:gdLst/>
            <a:ahLst/>
            <a:cxnLst>
              <a:cxn ang="0">
                <a:pos x="4531" y="781"/>
              </a:cxn>
              <a:cxn ang="0">
                <a:pos x="3709" y="243"/>
              </a:cxn>
              <a:cxn ang="0">
                <a:pos x="3709" y="0"/>
              </a:cxn>
              <a:cxn ang="0">
                <a:pos x="2638" y="0"/>
              </a:cxn>
              <a:cxn ang="0">
                <a:pos x="2638" y="240"/>
              </a:cxn>
              <a:cxn ang="0">
                <a:pos x="0" y="785"/>
              </a:cxn>
            </a:cxnLst>
            <a:rect l="0" t="0" r="r" b="b"/>
            <a:pathLst>
              <a:path w="4531" h="785">
                <a:moveTo>
                  <a:pt x="4531" y="781"/>
                </a:moveTo>
                <a:lnTo>
                  <a:pt x="3709" y="243"/>
                </a:lnTo>
                <a:lnTo>
                  <a:pt x="3709" y="0"/>
                </a:lnTo>
                <a:lnTo>
                  <a:pt x="2638" y="0"/>
                </a:lnTo>
                <a:lnTo>
                  <a:pt x="2638" y="240"/>
                </a:lnTo>
                <a:lnTo>
                  <a:pt x="0" y="785"/>
                </a:lnTo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2450" y="228601"/>
            <a:ext cx="8540750" cy="543595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ARP</a:t>
            </a:r>
            <a:r>
              <a:rPr lang="zh-CN" altLang="en-US" sz="4000" b="1" dirty="0">
                <a:solidFill>
                  <a:srgbClr val="C00000"/>
                </a:solidFill>
              </a:rPr>
              <a:t>封装与报文格式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  <p:graphicFrame>
        <p:nvGraphicFramePr>
          <p:cNvPr id="494910" name="Group 318"/>
          <p:cNvGraphicFramePr>
            <a:graphicFrameLocks noGrp="1"/>
          </p:cNvGraphicFramePr>
          <p:nvPr>
            <p:ph idx="1"/>
          </p:nvPr>
        </p:nvGraphicFramePr>
        <p:xfrm>
          <a:off x="1774825" y="1381125"/>
          <a:ext cx="8642350" cy="792480"/>
        </p:xfrm>
        <a:graphic>
          <a:graphicData uri="http://schemas.openxmlformats.org/drawingml/2006/table">
            <a:tbl>
              <a:tblPr/>
              <a:tblGrid>
                <a:gridCol w="1728788"/>
                <a:gridCol w="1728787"/>
                <a:gridCol w="1727200"/>
                <a:gridCol w="1728788"/>
                <a:gridCol w="1728787"/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6B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6B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2B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28B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4B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目的地址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源地址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类型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以太帧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0x0806)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CRC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4888" name="Group 29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782888" y="3036888"/>
          <a:ext cx="7199312" cy="2773680"/>
        </p:xfrm>
        <a:graphic>
          <a:graphicData uri="http://schemas.openxmlformats.org/drawingml/2006/table">
            <a:tbl>
              <a:tblPr/>
              <a:tblGrid>
                <a:gridCol w="1800225"/>
                <a:gridCol w="1800225"/>
                <a:gridCol w="3598862"/>
              </a:tblGrid>
              <a:tr h="2619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硬件类型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以太网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协议类型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(IP: 0x0800)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硬件地址长度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协议地址长度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操作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(ARP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请求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、应答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193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发送方硬件地址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(0~3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字节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2619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发送方硬件地址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(4~5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字节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发送方协议地址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(0~1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字节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19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发送方协议地址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(2~3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字节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目的硬件地址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(0~1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字节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03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目的硬件地址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(2~5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字节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429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目的协议地址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(0~3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字节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494889" name="Text Box 297"/>
          <p:cNvSpPr txBox="1">
            <a:spLocks noChangeArrowheads="1"/>
          </p:cNvSpPr>
          <p:nvPr/>
        </p:nvSpPr>
        <p:spPr bwMode="auto">
          <a:xfrm>
            <a:off x="2654300" y="2725739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0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94890" name="Text Box 298"/>
          <p:cNvSpPr txBox="1">
            <a:spLocks noChangeArrowheads="1"/>
          </p:cNvSpPr>
          <p:nvPr/>
        </p:nvSpPr>
        <p:spPr bwMode="auto">
          <a:xfrm>
            <a:off x="5911851" y="2725739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altLang="zh-CN" sz="2000" dirty="0">
                <a:solidFill>
                  <a:schemeClr val="bg1"/>
                </a:solidFill>
              </a:rPr>
              <a:t>15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94891" name="Text Box 299"/>
          <p:cNvSpPr txBox="1">
            <a:spLocks noChangeArrowheads="1"/>
          </p:cNvSpPr>
          <p:nvPr/>
        </p:nvSpPr>
        <p:spPr bwMode="auto">
          <a:xfrm>
            <a:off x="6311901" y="2725739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16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94892" name="Text Box 300"/>
          <p:cNvSpPr txBox="1">
            <a:spLocks noChangeArrowheads="1"/>
          </p:cNvSpPr>
          <p:nvPr/>
        </p:nvSpPr>
        <p:spPr bwMode="auto">
          <a:xfrm>
            <a:off x="9625014" y="2725739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altLang="zh-CN" sz="2000" dirty="0">
                <a:solidFill>
                  <a:schemeClr val="bg1"/>
                </a:solidFill>
              </a:rPr>
              <a:t>31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grpSp>
        <p:nvGrpSpPr>
          <p:cNvPr id="2" name="Group 309"/>
          <p:cNvGrpSpPr/>
          <p:nvPr/>
        </p:nvGrpSpPr>
        <p:grpSpPr bwMode="auto">
          <a:xfrm>
            <a:off x="1774826" y="1123950"/>
            <a:ext cx="5184775" cy="647700"/>
            <a:chOff x="158" y="754"/>
            <a:chExt cx="3266" cy="544"/>
          </a:xfrm>
        </p:grpSpPr>
        <p:sp>
          <p:nvSpPr>
            <p:cNvPr id="494896" name="Line 304"/>
            <p:cNvSpPr>
              <a:spLocks noChangeShapeType="1"/>
            </p:cNvSpPr>
            <p:nvPr/>
          </p:nvSpPr>
          <p:spPr bwMode="auto">
            <a:xfrm>
              <a:off x="158" y="754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94897" name="Line 305"/>
            <p:cNvSpPr>
              <a:spLocks noChangeShapeType="1"/>
            </p:cNvSpPr>
            <p:nvPr/>
          </p:nvSpPr>
          <p:spPr bwMode="auto">
            <a:xfrm>
              <a:off x="3424" y="754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94898" name="Line 306"/>
            <p:cNvSpPr>
              <a:spLocks noChangeShapeType="1"/>
            </p:cNvSpPr>
            <p:nvPr/>
          </p:nvSpPr>
          <p:spPr bwMode="auto">
            <a:xfrm>
              <a:off x="158" y="890"/>
              <a:ext cx="32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94900" name="Text Box 308"/>
          <p:cNvSpPr txBox="1">
            <a:spLocks noChangeArrowheads="1"/>
          </p:cNvSpPr>
          <p:nvPr/>
        </p:nvSpPr>
        <p:spPr bwMode="auto">
          <a:xfrm>
            <a:off x="3432175" y="1052514"/>
            <a:ext cx="1454150" cy="396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sz="2000"/>
              <a:t>以太网首部</a:t>
            </a:r>
            <a:endParaRPr lang="zh-CN" altLang="en-US" sz="2000"/>
          </a:p>
        </p:txBody>
      </p:sp>
      <p:cxnSp>
        <p:nvCxnSpPr>
          <p:cNvPr id="24" name="直接连接符 23"/>
          <p:cNvCxnSpPr/>
          <p:nvPr/>
        </p:nvCxnSpPr>
        <p:spPr>
          <a:xfrm>
            <a:off x="1847528" y="90872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地址 与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MAC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n"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n"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n"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n"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n"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地址：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172.16.0.31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MAC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地址：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00-E0-4D-3D-84-53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二者不存在简单的映射关系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44293" y="3289372"/>
            <a:ext cx="1193800" cy="596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2400"/>
              <a:t>帧首部</a:t>
            </a:r>
            <a:endParaRPr kumimoji="1" lang="zh-CN" altLang="en-US" sz="240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438093" y="2144784"/>
            <a:ext cx="4278312" cy="5969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2400" dirty="0"/>
              <a:t>IP </a:t>
            </a:r>
            <a:r>
              <a:rPr kumimoji="1" lang="zh-CN" altLang="en-US" sz="2400" dirty="0"/>
              <a:t>数据报</a:t>
            </a:r>
            <a:endParaRPr kumimoji="1" lang="zh-CN" altLang="en-US" sz="2400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438093" y="3289372"/>
            <a:ext cx="4278312" cy="5969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2400"/>
              <a:t>帧的数据部分</a:t>
            </a:r>
            <a:endParaRPr kumimoji="1" lang="zh-CN" altLang="en-US" sz="240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716405" y="3289372"/>
            <a:ext cx="1193800" cy="596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2400"/>
              <a:t>帧尾部</a:t>
            </a:r>
            <a:endParaRPr kumimoji="1" lang="zh-CN" altLang="en-US" sz="2400"/>
          </a:p>
        </p:txBody>
      </p:sp>
      <p:sp>
        <p:nvSpPr>
          <p:cNvPr id="8" name="AutoShape 17"/>
          <p:cNvSpPr>
            <a:spLocks noChangeArrowheads="1"/>
          </p:cNvSpPr>
          <p:nvPr/>
        </p:nvSpPr>
        <p:spPr bwMode="auto">
          <a:xfrm>
            <a:off x="5228793" y="2741684"/>
            <a:ext cx="696912" cy="59531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66FF33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pPr algn="ctr"/>
            <a:endParaRPr lang="zh-CN" altLang="zh-CN" sz="2400">
              <a:ea typeface="宋体" panose="02010600030101010101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981344" y="1480948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452" y="449784"/>
            <a:ext cx="8137310" cy="5493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1945" y="1082676"/>
            <a:ext cx="2637560" cy="4263448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在以太网中，一个主机要和另一个主机进行直接通信，必须通过地址解析协议获得目的主机的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MAC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地址。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117772" y="5751369"/>
            <a:ext cx="2052205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网络结构二</a:t>
            </a:r>
            <a:endParaRPr lang="zh-CN" altLang="zh-CN" sz="2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22568" y="713344"/>
            <a:ext cx="2275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网络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172.16.1.0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9812" y="645982"/>
            <a:ext cx="2275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网络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172.16.2.0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rgbClr val="C00000"/>
                </a:solidFill>
              </a:rPr>
              <a:t>ARP:</a:t>
            </a:r>
            <a:r>
              <a:rPr lang="zh-CN" altLang="en-US" sz="4400" b="1" dirty="0">
                <a:solidFill>
                  <a:srgbClr val="C00000"/>
                </a:solidFill>
              </a:rPr>
              <a:t>地址解析协议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394373" cy="4351338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ARP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协议的基本功能就是通过目的设备的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地址，查询目标设备的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MAC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地址，以保证通信的顺利进行。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981344" y="1480948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ARP</a:t>
            </a:r>
            <a:r>
              <a:rPr lang="zh-CN" altLang="en-US" sz="4000" b="1" dirty="0">
                <a:solidFill>
                  <a:srgbClr val="C00000"/>
                </a:solidFill>
              </a:rPr>
              <a:t>高速缓存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ARP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高速运行的关键是由于每个主机上都有一个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ARP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高速缓存。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这个高速缓存存放了本局域网上一些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地址到硬件地址的映射表。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通过使用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ARP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高速缓存，避免了广播发送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ARP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请求带来的远程访问的开销，提高了效率。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958096" y="1466915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1916978" y="3069937"/>
            <a:ext cx="7848600" cy="1944688"/>
          </a:xfrm>
          <a:prstGeom prst="rect">
            <a:avLst/>
          </a:prstGeom>
          <a:solidFill>
            <a:schemeClr val="tx1"/>
          </a:solidFill>
          <a:ln w="19050" algn="ctr">
            <a:solidFill>
              <a:srgbClr val="FF99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6147" y="1354336"/>
            <a:ext cx="9290248" cy="518457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主机的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ARP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缓存表是可以查询的，也可以添加和修改。</a:t>
            </a:r>
            <a:endParaRPr lang="zh-CN" altLang="en-US" sz="3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Windows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系统可在命令提示符下使用。</a:t>
            </a:r>
            <a:endParaRPr lang="en-US" altLang="zh-CN" sz="3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err="1">
                <a:latin typeface="Arial" panose="020B0604020202020204" pitchFamily="34" charset="0"/>
              </a:rPr>
              <a:t>arp</a:t>
            </a:r>
            <a:r>
              <a:rPr lang="en-US" altLang="zh-CN" dirty="0">
                <a:latin typeface="Arial" panose="020B0604020202020204" pitchFamily="34" charset="0"/>
              </a:rPr>
              <a:t> -a </a:t>
            </a:r>
            <a:r>
              <a:rPr lang="zh-CN" altLang="en-US" dirty="0"/>
              <a:t>可以查看</a:t>
            </a:r>
            <a:r>
              <a:rPr lang="en-US" altLang="zh-CN" dirty="0"/>
              <a:t>ARP</a:t>
            </a:r>
            <a:r>
              <a:rPr lang="zh-CN" altLang="en-US" dirty="0"/>
              <a:t>缓存表中的内容</a:t>
            </a:r>
            <a:endParaRPr lang="en-US" altLang="zh-CN" dirty="0"/>
          </a:p>
          <a:p>
            <a:pPr lvl="1">
              <a:lnSpc>
                <a:spcPct val="90000"/>
              </a:lnSpc>
            </a:pPr>
            <a:endParaRPr lang="en-US" altLang="zh-CN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F:\&gt;arp -a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Interface:192.168.1.1 on Interface 0x2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Internet Address   Physical Address     Type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192.168.1.1          00-e0-37-62-85-87   dynamic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latin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latin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err="1">
                <a:latin typeface="Arial" panose="020B0604020202020204" pitchFamily="34" charset="0"/>
              </a:rPr>
              <a:t>arp</a:t>
            </a:r>
            <a:r>
              <a:rPr lang="en-US" altLang="zh-CN" dirty="0">
                <a:latin typeface="Arial" panose="020B0604020202020204" pitchFamily="34" charset="0"/>
              </a:rPr>
              <a:t> -d </a:t>
            </a:r>
            <a:r>
              <a:rPr lang="zh-CN" altLang="en-US" dirty="0"/>
              <a:t>命令可以删除</a:t>
            </a:r>
            <a:r>
              <a:rPr lang="en-US" altLang="zh-CN" dirty="0"/>
              <a:t>ARP</a:t>
            </a:r>
            <a:r>
              <a:rPr lang="zh-CN" altLang="en-US" dirty="0"/>
              <a:t>表中某一行的内容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en-US" altLang="zh-CN" dirty="0" err="1">
                <a:latin typeface="Arial" panose="020B0604020202020204" pitchFamily="34" charset="0"/>
              </a:rPr>
              <a:t>arp</a:t>
            </a:r>
            <a:r>
              <a:rPr lang="en-US" altLang="zh-CN" dirty="0">
                <a:latin typeface="Arial" panose="020B0604020202020204" pitchFamily="34" charset="0"/>
              </a:rPr>
              <a:t> -s </a:t>
            </a:r>
            <a:r>
              <a:rPr lang="zh-CN" altLang="en-US" dirty="0"/>
              <a:t>可以手动在</a:t>
            </a:r>
            <a:r>
              <a:rPr lang="en-US" altLang="zh-CN" dirty="0"/>
              <a:t>ARP</a:t>
            </a:r>
            <a:r>
              <a:rPr lang="zh-CN" altLang="en-US" dirty="0"/>
              <a:t>表中指定</a:t>
            </a:r>
            <a:r>
              <a:rPr lang="en-US" altLang="zh-CN" dirty="0"/>
              <a:t>IP</a:t>
            </a:r>
            <a:r>
              <a:rPr lang="zh-CN" altLang="en-US" dirty="0"/>
              <a:t>地址与</a:t>
            </a:r>
            <a:r>
              <a:rPr lang="en-US" altLang="zh-CN" dirty="0"/>
              <a:t>MAC</a:t>
            </a:r>
            <a:r>
              <a:rPr lang="zh-CN" altLang="en-US" dirty="0"/>
              <a:t>地址的对应项。</a:t>
            </a:r>
            <a:endParaRPr lang="zh-CN" altLang="en-US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5520" y="0"/>
            <a:ext cx="8229600" cy="1143000"/>
          </a:xfrm>
        </p:spPr>
        <p:txBody>
          <a:bodyPr/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ARP</a:t>
            </a:r>
            <a:r>
              <a:rPr lang="zh-CN" altLang="en-US" sz="4000" b="1" dirty="0">
                <a:solidFill>
                  <a:srgbClr val="C00000"/>
                </a:solidFill>
              </a:rPr>
              <a:t>命令使用示例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847528" y="90872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8229600" cy="1143000"/>
          </a:xfrm>
        </p:spPr>
        <p:txBody>
          <a:bodyPr/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ARP</a:t>
            </a:r>
            <a:r>
              <a:rPr lang="zh-CN" altLang="en-US" sz="4000" b="1" dirty="0">
                <a:solidFill>
                  <a:srgbClr val="C00000"/>
                </a:solidFill>
              </a:rPr>
              <a:t>工作流程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  <p:sp>
        <p:nvSpPr>
          <p:cNvPr id="654341" name="AutoShape 5"/>
          <p:cNvSpPr>
            <a:spLocks noChangeArrowheads="1"/>
          </p:cNvSpPr>
          <p:nvPr/>
        </p:nvSpPr>
        <p:spPr bwMode="auto">
          <a:xfrm>
            <a:off x="4940301" y="981076"/>
            <a:ext cx="2955925" cy="5762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ARP</a:t>
            </a:r>
            <a:r>
              <a:rPr lang="zh-CN" altLang="en-US" sz="1600" b="1" dirty="0">
                <a:solidFill>
                  <a:schemeClr val="bg1"/>
                </a:solidFill>
              </a:rPr>
              <a:t>模块接收上层协议</a:t>
            </a:r>
            <a:r>
              <a:rPr lang="en-US" altLang="zh-CN" sz="1600" b="1" dirty="0">
                <a:solidFill>
                  <a:schemeClr val="bg1"/>
                </a:solidFill>
              </a:rPr>
              <a:t>(IP)</a:t>
            </a:r>
            <a:r>
              <a:rPr lang="zh-CN" altLang="en-US" sz="1600" b="1" dirty="0">
                <a:solidFill>
                  <a:schemeClr val="bg1"/>
                </a:solidFill>
              </a:rPr>
              <a:t>的</a:t>
            </a:r>
            <a:endParaRPr lang="zh-CN" altLang="en-US" sz="16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数据报后，提取下一跳</a:t>
            </a:r>
            <a:r>
              <a:rPr lang="en-US" altLang="zh-CN" sz="1600" b="1" dirty="0">
                <a:solidFill>
                  <a:schemeClr val="bg1"/>
                </a:solidFill>
              </a:rPr>
              <a:t>IP</a:t>
            </a:r>
            <a:r>
              <a:rPr lang="zh-CN" altLang="en-US" sz="1600" b="1" dirty="0">
                <a:solidFill>
                  <a:schemeClr val="bg1"/>
                </a:solidFill>
              </a:rPr>
              <a:t>地址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654342" name="AutoShape 6"/>
          <p:cNvSpPr>
            <a:spLocks noChangeArrowheads="1"/>
          </p:cNvSpPr>
          <p:nvPr/>
        </p:nvSpPr>
        <p:spPr bwMode="auto">
          <a:xfrm>
            <a:off x="4364038" y="1773239"/>
            <a:ext cx="4108450" cy="865187"/>
          </a:xfrm>
          <a:prstGeom prst="diamond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下一跳</a:t>
            </a:r>
            <a:r>
              <a:rPr lang="en-US" altLang="zh-CN" sz="1600" b="1" dirty="0">
                <a:solidFill>
                  <a:schemeClr val="bg1"/>
                </a:solidFill>
              </a:rPr>
              <a:t>IP</a:t>
            </a:r>
            <a:r>
              <a:rPr lang="zh-CN" altLang="en-US" sz="1600" b="1" dirty="0">
                <a:solidFill>
                  <a:schemeClr val="bg1"/>
                </a:solidFill>
              </a:rPr>
              <a:t>地址在</a:t>
            </a:r>
            <a:r>
              <a:rPr lang="en-US" altLang="zh-CN" sz="1600" b="1" dirty="0">
                <a:solidFill>
                  <a:schemeClr val="bg1"/>
                </a:solidFill>
              </a:rPr>
              <a:t>ARP</a:t>
            </a:r>
            <a:r>
              <a:rPr lang="zh-CN" altLang="en-US" sz="1600" b="1" dirty="0">
                <a:solidFill>
                  <a:schemeClr val="bg1"/>
                </a:solidFill>
              </a:rPr>
              <a:t>高</a:t>
            </a:r>
            <a:endParaRPr lang="zh-CN" altLang="en-US" sz="16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速缓存中有对应项目</a:t>
            </a:r>
            <a:r>
              <a:rPr lang="en-US" altLang="zh-CN" sz="1600" b="1" dirty="0">
                <a:solidFill>
                  <a:schemeClr val="bg1"/>
                </a:solidFill>
              </a:rPr>
              <a:t>?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654343" name="Rectangle 7"/>
          <p:cNvSpPr>
            <a:spLocks noChangeArrowheads="1"/>
          </p:cNvSpPr>
          <p:nvPr/>
        </p:nvSpPr>
        <p:spPr bwMode="auto">
          <a:xfrm>
            <a:off x="4906964" y="2997200"/>
            <a:ext cx="3024187" cy="5032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发送</a:t>
            </a:r>
            <a:r>
              <a:rPr lang="en-US" altLang="zh-CN" sz="1600" b="1" dirty="0">
                <a:solidFill>
                  <a:schemeClr val="bg1"/>
                </a:solidFill>
              </a:rPr>
              <a:t>ARP</a:t>
            </a:r>
            <a:r>
              <a:rPr lang="zh-CN" altLang="en-US" sz="1600" b="1" dirty="0">
                <a:solidFill>
                  <a:schemeClr val="bg1"/>
                </a:solidFill>
              </a:rPr>
              <a:t>请求广播报文来获取</a:t>
            </a:r>
            <a:endParaRPr lang="zh-CN" altLang="en-US" sz="16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下一跳</a:t>
            </a:r>
            <a:r>
              <a:rPr lang="en-US" altLang="zh-CN" sz="1600" b="1" dirty="0">
                <a:solidFill>
                  <a:schemeClr val="bg1"/>
                </a:solidFill>
              </a:rPr>
              <a:t>IP</a:t>
            </a:r>
            <a:r>
              <a:rPr lang="zh-CN" altLang="en-US" sz="1600" b="1" dirty="0">
                <a:solidFill>
                  <a:schemeClr val="bg1"/>
                </a:solidFill>
              </a:rPr>
              <a:t>地址对应的物理地址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654344" name="Rectangle 8"/>
          <p:cNvSpPr>
            <a:spLocks noChangeArrowheads="1"/>
          </p:cNvSpPr>
          <p:nvPr/>
        </p:nvSpPr>
        <p:spPr bwMode="auto">
          <a:xfrm>
            <a:off x="4906964" y="3789364"/>
            <a:ext cx="3024187" cy="2873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等待接收</a:t>
            </a:r>
            <a:r>
              <a:rPr lang="en-US" altLang="zh-CN" sz="1600" b="1" dirty="0">
                <a:solidFill>
                  <a:schemeClr val="bg1"/>
                </a:solidFill>
              </a:rPr>
              <a:t>ARP</a:t>
            </a:r>
            <a:r>
              <a:rPr lang="zh-CN" altLang="en-US" sz="1600" b="1" dirty="0">
                <a:solidFill>
                  <a:schemeClr val="bg1"/>
                </a:solidFill>
              </a:rPr>
              <a:t>应答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654345" name="AutoShape 9"/>
          <p:cNvSpPr>
            <a:spLocks noChangeArrowheads="1"/>
          </p:cNvSpPr>
          <p:nvPr/>
        </p:nvSpPr>
        <p:spPr bwMode="auto">
          <a:xfrm>
            <a:off x="5014914" y="4365626"/>
            <a:ext cx="2809875" cy="504825"/>
          </a:xfrm>
          <a:prstGeom prst="diamond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收到</a:t>
            </a:r>
            <a:r>
              <a:rPr lang="en-US" altLang="zh-CN" sz="1600" b="1" dirty="0">
                <a:solidFill>
                  <a:schemeClr val="bg1"/>
                </a:solidFill>
              </a:rPr>
              <a:t>ARP</a:t>
            </a:r>
            <a:r>
              <a:rPr lang="zh-CN" altLang="en-US" sz="1600" b="1" dirty="0">
                <a:solidFill>
                  <a:schemeClr val="bg1"/>
                </a:solidFill>
              </a:rPr>
              <a:t>应答</a:t>
            </a:r>
            <a:r>
              <a:rPr lang="en-US" altLang="zh-CN" sz="1600" b="1" dirty="0">
                <a:solidFill>
                  <a:schemeClr val="bg1"/>
                </a:solidFill>
              </a:rPr>
              <a:t>?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654346" name="Rectangle 10"/>
          <p:cNvSpPr>
            <a:spLocks noChangeArrowheads="1"/>
          </p:cNvSpPr>
          <p:nvPr/>
        </p:nvSpPr>
        <p:spPr bwMode="auto">
          <a:xfrm>
            <a:off x="4906964" y="5300664"/>
            <a:ext cx="3024187" cy="5032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使用应答中的物理地址</a:t>
            </a:r>
            <a:r>
              <a:rPr lang="en-US" altLang="zh-CN" sz="1600" b="1" dirty="0">
                <a:solidFill>
                  <a:schemeClr val="bg1"/>
                </a:solidFill>
              </a:rPr>
              <a:t>(MAC)</a:t>
            </a:r>
            <a:endParaRPr lang="en-US" altLang="zh-CN" sz="16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作为数据报的目的</a:t>
            </a:r>
            <a:r>
              <a:rPr lang="en-US" altLang="zh-CN" sz="1600" b="1" dirty="0">
                <a:solidFill>
                  <a:schemeClr val="bg1"/>
                </a:solidFill>
              </a:rPr>
              <a:t>MAC</a:t>
            </a:r>
            <a:r>
              <a:rPr lang="zh-CN" altLang="en-US" sz="1600" b="1" dirty="0">
                <a:solidFill>
                  <a:schemeClr val="bg1"/>
                </a:solidFill>
              </a:rPr>
              <a:t>地址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654347" name="Rectangle 11"/>
          <p:cNvSpPr>
            <a:spLocks noChangeArrowheads="1"/>
          </p:cNvSpPr>
          <p:nvPr/>
        </p:nvSpPr>
        <p:spPr bwMode="auto">
          <a:xfrm>
            <a:off x="4906964" y="6092825"/>
            <a:ext cx="3024187" cy="5032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将下一跳</a:t>
            </a:r>
            <a:r>
              <a:rPr lang="en-US" altLang="zh-CN" sz="1600" b="1" dirty="0">
                <a:solidFill>
                  <a:schemeClr val="bg1"/>
                </a:solidFill>
              </a:rPr>
              <a:t>IP</a:t>
            </a:r>
            <a:r>
              <a:rPr lang="zh-CN" altLang="en-US" sz="1600" b="1" dirty="0">
                <a:solidFill>
                  <a:schemeClr val="bg1"/>
                </a:solidFill>
              </a:rPr>
              <a:t>地址和应答中的物</a:t>
            </a:r>
            <a:endParaRPr lang="zh-CN" altLang="en-US" sz="16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理地址添加到</a:t>
            </a:r>
            <a:r>
              <a:rPr lang="en-US" altLang="zh-CN" sz="1600" b="1" dirty="0">
                <a:solidFill>
                  <a:schemeClr val="bg1"/>
                </a:solidFill>
              </a:rPr>
              <a:t>ARP</a:t>
            </a:r>
            <a:r>
              <a:rPr lang="zh-CN" altLang="en-US" sz="1600" b="1" dirty="0">
                <a:solidFill>
                  <a:schemeClr val="bg1"/>
                </a:solidFill>
              </a:rPr>
              <a:t>高速缓存中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654350" name="Line 14"/>
          <p:cNvSpPr>
            <a:spLocks noChangeShapeType="1"/>
          </p:cNvSpPr>
          <p:nvPr/>
        </p:nvSpPr>
        <p:spPr bwMode="auto">
          <a:xfrm>
            <a:off x="6418263" y="1557338"/>
            <a:ext cx="0" cy="2159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654351" name="Line 15"/>
          <p:cNvSpPr>
            <a:spLocks noChangeShapeType="1"/>
          </p:cNvSpPr>
          <p:nvPr/>
        </p:nvSpPr>
        <p:spPr bwMode="auto">
          <a:xfrm>
            <a:off x="6418263" y="2636838"/>
            <a:ext cx="0" cy="360362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654352" name="Line 16"/>
          <p:cNvSpPr>
            <a:spLocks noChangeShapeType="1"/>
          </p:cNvSpPr>
          <p:nvPr/>
        </p:nvSpPr>
        <p:spPr bwMode="auto">
          <a:xfrm>
            <a:off x="6418263" y="3500439"/>
            <a:ext cx="0" cy="288925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654353" name="Line 17"/>
          <p:cNvSpPr>
            <a:spLocks noChangeShapeType="1"/>
          </p:cNvSpPr>
          <p:nvPr/>
        </p:nvSpPr>
        <p:spPr bwMode="auto">
          <a:xfrm>
            <a:off x="6418263" y="4076701"/>
            <a:ext cx="0" cy="288925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654354" name="Line 18"/>
          <p:cNvSpPr>
            <a:spLocks noChangeShapeType="1"/>
          </p:cNvSpPr>
          <p:nvPr/>
        </p:nvSpPr>
        <p:spPr bwMode="auto">
          <a:xfrm>
            <a:off x="6418263" y="4868863"/>
            <a:ext cx="0" cy="4318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654355" name="Line 19"/>
          <p:cNvSpPr>
            <a:spLocks noChangeShapeType="1"/>
          </p:cNvSpPr>
          <p:nvPr/>
        </p:nvSpPr>
        <p:spPr bwMode="auto">
          <a:xfrm>
            <a:off x="6418263" y="5805489"/>
            <a:ext cx="0" cy="288925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654356" name="Rectangle 20"/>
          <p:cNvSpPr>
            <a:spLocks noChangeArrowheads="1"/>
          </p:cNvSpPr>
          <p:nvPr/>
        </p:nvSpPr>
        <p:spPr bwMode="auto">
          <a:xfrm>
            <a:off x="8328026" y="6308725"/>
            <a:ext cx="1800225" cy="2873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停止发送数据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654358" name="Rectangle 22"/>
          <p:cNvSpPr>
            <a:spLocks noChangeArrowheads="1"/>
          </p:cNvSpPr>
          <p:nvPr/>
        </p:nvSpPr>
        <p:spPr bwMode="auto">
          <a:xfrm>
            <a:off x="1919288" y="6092825"/>
            <a:ext cx="2736850" cy="5032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使用对应项的物理地址</a:t>
            </a:r>
            <a:r>
              <a:rPr lang="en-US" altLang="zh-CN" sz="1600" b="1" dirty="0">
                <a:solidFill>
                  <a:schemeClr val="bg1"/>
                </a:solidFill>
              </a:rPr>
              <a:t>(MAC)</a:t>
            </a:r>
            <a:endParaRPr lang="en-US" altLang="zh-CN" sz="16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作为数据报的目的</a:t>
            </a:r>
            <a:r>
              <a:rPr lang="en-US" altLang="zh-CN" sz="1600" b="1" dirty="0">
                <a:solidFill>
                  <a:schemeClr val="bg1"/>
                </a:solidFill>
              </a:rPr>
              <a:t>MAC</a:t>
            </a:r>
            <a:r>
              <a:rPr lang="zh-CN" altLang="en-US" sz="1600" b="1" dirty="0">
                <a:solidFill>
                  <a:schemeClr val="bg1"/>
                </a:solidFill>
              </a:rPr>
              <a:t>地址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654359" name="Freeform 23"/>
          <p:cNvSpPr/>
          <p:nvPr/>
        </p:nvSpPr>
        <p:spPr bwMode="auto">
          <a:xfrm>
            <a:off x="7824788" y="4622801"/>
            <a:ext cx="1439862" cy="1685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25" y="0"/>
              </a:cxn>
              <a:cxn ang="0">
                <a:pos x="1025" y="1062"/>
              </a:cxn>
            </a:cxnLst>
            <a:rect l="0" t="0" r="r" b="b"/>
            <a:pathLst>
              <a:path w="1025" h="1062">
                <a:moveTo>
                  <a:pt x="0" y="0"/>
                </a:moveTo>
                <a:lnTo>
                  <a:pt x="1025" y="0"/>
                </a:lnTo>
                <a:lnTo>
                  <a:pt x="1025" y="1062"/>
                </a:lnTo>
              </a:path>
            </a:pathLst>
          </a:custGeom>
          <a:noFill/>
          <a:ln w="19050" cap="flat" cmpd="sng">
            <a:solidFill>
              <a:srgbClr val="0066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654360" name="Freeform 24"/>
          <p:cNvSpPr/>
          <p:nvPr/>
        </p:nvSpPr>
        <p:spPr bwMode="auto">
          <a:xfrm>
            <a:off x="3289301" y="2203451"/>
            <a:ext cx="1077913" cy="3889375"/>
          </a:xfrm>
          <a:custGeom>
            <a:avLst/>
            <a:gdLst/>
            <a:ahLst/>
            <a:cxnLst>
              <a:cxn ang="0">
                <a:pos x="861" y="1"/>
              </a:cxn>
              <a:cxn ang="0">
                <a:pos x="0" y="0"/>
              </a:cxn>
              <a:cxn ang="0">
                <a:pos x="0" y="2450"/>
              </a:cxn>
            </a:cxnLst>
            <a:rect l="0" t="0" r="r" b="b"/>
            <a:pathLst>
              <a:path w="861" h="2450">
                <a:moveTo>
                  <a:pt x="861" y="1"/>
                </a:moveTo>
                <a:lnTo>
                  <a:pt x="0" y="0"/>
                </a:lnTo>
                <a:lnTo>
                  <a:pt x="0" y="2450"/>
                </a:lnTo>
              </a:path>
            </a:pathLst>
          </a:custGeom>
          <a:noFill/>
          <a:ln w="19050" cap="flat" cmpd="sng">
            <a:solidFill>
              <a:srgbClr val="0066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654361" name="Text Box 25"/>
          <p:cNvSpPr txBox="1">
            <a:spLocks noChangeArrowheads="1"/>
          </p:cNvSpPr>
          <p:nvPr/>
        </p:nvSpPr>
        <p:spPr bwMode="auto">
          <a:xfrm>
            <a:off x="6454775" y="2638425"/>
            <a:ext cx="360996" cy="36933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3300"/>
                </a:solidFill>
              </a:rPr>
              <a:t>N</a:t>
            </a:r>
            <a:endParaRPr lang="en-US" altLang="zh-CN" b="1" dirty="0">
              <a:solidFill>
                <a:srgbClr val="FF3300"/>
              </a:solidFill>
            </a:endParaRPr>
          </a:p>
        </p:txBody>
      </p:sp>
      <p:sp>
        <p:nvSpPr>
          <p:cNvPr id="654362" name="Text Box 26"/>
          <p:cNvSpPr txBox="1">
            <a:spLocks noChangeArrowheads="1"/>
          </p:cNvSpPr>
          <p:nvPr/>
        </p:nvSpPr>
        <p:spPr bwMode="auto">
          <a:xfrm>
            <a:off x="7967663" y="4294188"/>
            <a:ext cx="360996" cy="36933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3300"/>
                </a:solidFill>
              </a:rPr>
              <a:t>N</a:t>
            </a:r>
            <a:endParaRPr lang="en-US" altLang="zh-CN" b="1" dirty="0">
              <a:solidFill>
                <a:srgbClr val="FF3300"/>
              </a:solidFill>
            </a:endParaRPr>
          </a:p>
        </p:txBody>
      </p:sp>
      <p:sp>
        <p:nvSpPr>
          <p:cNvPr id="654363" name="Text Box 27"/>
          <p:cNvSpPr txBox="1">
            <a:spLocks noChangeArrowheads="1"/>
          </p:cNvSpPr>
          <p:nvPr/>
        </p:nvSpPr>
        <p:spPr bwMode="auto">
          <a:xfrm>
            <a:off x="6454775" y="4941888"/>
            <a:ext cx="317716" cy="36933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3300"/>
                </a:solidFill>
              </a:rPr>
              <a:t>Y</a:t>
            </a:r>
            <a:endParaRPr lang="en-US" altLang="zh-CN" b="1" dirty="0">
              <a:solidFill>
                <a:srgbClr val="FF3300"/>
              </a:solidFill>
            </a:endParaRPr>
          </a:p>
        </p:txBody>
      </p:sp>
      <p:sp>
        <p:nvSpPr>
          <p:cNvPr id="654364" name="Text Box 28"/>
          <p:cNvSpPr txBox="1">
            <a:spLocks noChangeArrowheads="1"/>
          </p:cNvSpPr>
          <p:nvPr/>
        </p:nvSpPr>
        <p:spPr bwMode="auto">
          <a:xfrm>
            <a:off x="3935413" y="1844675"/>
            <a:ext cx="317716" cy="36933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3300"/>
                </a:solidFill>
              </a:rPr>
              <a:t>Y</a:t>
            </a:r>
            <a:endParaRPr lang="en-US" altLang="zh-CN" b="1" dirty="0">
              <a:solidFill>
                <a:srgbClr val="FF3300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703512" y="836712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rgbClr val="C00000"/>
                </a:solidFill>
              </a:rPr>
              <a:t>ARP</a:t>
            </a:r>
            <a:r>
              <a:rPr lang="zh-CN" altLang="en-US" sz="4400" b="1" dirty="0">
                <a:solidFill>
                  <a:srgbClr val="C00000"/>
                </a:solidFill>
              </a:rPr>
              <a:t>协议的工作原理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ARP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协议的请求包是以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广播方式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发送的。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网段中的所有主机都会接收到这个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ARP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请求包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如果一个主机的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地址和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ARP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请求中的目的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地址相同，该主机会对这个请求数据包作出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ARP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应答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将其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MAC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地址发送给源端。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705985" y="1454971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9" name="Rectangle 9"/>
          <p:cNvSpPr>
            <a:spLocks noGrp="1" noChangeArrowheads="1"/>
          </p:cNvSpPr>
          <p:nvPr>
            <p:ph type="title"/>
          </p:nvPr>
        </p:nvSpPr>
        <p:spPr>
          <a:xfrm>
            <a:off x="1919536" y="0"/>
            <a:ext cx="8229600" cy="1143000"/>
          </a:xfrm>
          <a:noFill/>
        </p:spPr>
        <p:txBody>
          <a:bodyPr/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ARP</a:t>
            </a:r>
            <a:r>
              <a:rPr lang="zh-CN" altLang="en-US" sz="4000" b="1" dirty="0">
                <a:solidFill>
                  <a:srgbClr val="C00000"/>
                </a:solidFill>
              </a:rPr>
              <a:t>工作示例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  <p:grpSp>
        <p:nvGrpSpPr>
          <p:cNvPr id="2" name="Group 65"/>
          <p:cNvGrpSpPr/>
          <p:nvPr/>
        </p:nvGrpSpPr>
        <p:grpSpPr bwMode="auto">
          <a:xfrm>
            <a:off x="2279651" y="1052514"/>
            <a:ext cx="7561263" cy="2665413"/>
            <a:chOff x="476" y="663"/>
            <a:chExt cx="4763" cy="1679"/>
          </a:xfrm>
        </p:grpSpPr>
        <p:pic>
          <p:nvPicPr>
            <p:cNvPr id="327690" name="Picture 10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703" y="905"/>
              <a:ext cx="458" cy="489"/>
            </a:xfrm>
            <a:prstGeom prst="rect">
              <a:avLst/>
            </a:prstGeom>
            <a:noFill/>
            <a:ln w="25400" cap="rnd" algn="ctr">
              <a:noFill/>
              <a:miter lim="800000"/>
              <a:headEnd type="none" w="sm" len="sm"/>
              <a:tailEnd type="none" w="sm" len="sm"/>
            </a:ln>
            <a:effectLst/>
          </p:spPr>
        </p:pic>
        <p:sp>
          <p:nvSpPr>
            <p:cNvPr id="327693" name="Line 13"/>
            <p:cNvSpPr>
              <a:spLocks noChangeShapeType="1"/>
            </p:cNvSpPr>
            <p:nvPr/>
          </p:nvSpPr>
          <p:spPr bwMode="auto">
            <a:xfrm>
              <a:off x="703" y="1540"/>
              <a:ext cx="4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pic>
          <p:nvPicPr>
            <p:cNvPr id="327694" name="Picture 14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837" y="1676"/>
              <a:ext cx="458" cy="489"/>
            </a:xfrm>
            <a:prstGeom prst="rect">
              <a:avLst/>
            </a:prstGeom>
            <a:noFill/>
            <a:ln w="25400" cap="rnd" algn="ctr">
              <a:noFill/>
              <a:miter lim="800000"/>
              <a:headEnd type="none" w="sm" len="sm"/>
              <a:tailEnd type="none" w="sm" len="sm"/>
            </a:ln>
            <a:effectLst/>
          </p:spPr>
        </p:pic>
        <p:pic>
          <p:nvPicPr>
            <p:cNvPr id="327695" name="Picture 15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198" y="1676"/>
              <a:ext cx="458" cy="489"/>
            </a:xfrm>
            <a:prstGeom prst="rect">
              <a:avLst/>
            </a:prstGeom>
            <a:noFill/>
            <a:ln w="25400" cap="rnd" algn="ctr">
              <a:noFill/>
              <a:miter lim="800000"/>
              <a:headEnd type="none" w="sm" len="sm"/>
              <a:tailEnd type="none" w="sm" len="sm"/>
            </a:ln>
            <a:effectLst/>
          </p:spPr>
        </p:pic>
        <p:pic>
          <p:nvPicPr>
            <p:cNvPr id="327696" name="Picture 16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4558" y="1676"/>
              <a:ext cx="458" cy="489"/>
            </a:xfrm>
            <a:prstGeom prst="rect">
              <a:avLst/>
            </a:prstGeom>
            <a:noFill/>
            <a:ln w="25400" cap="rnd" algn="ctr">
              <a:noFill/>
              <a:miter lim="800000"/>
              <a:headEnd type="none" w="sm" len="sm"/>
              <a:tailEnd type="none" w="sm" len="sm"/>
            </a:ln>
            <a:effectLst/>
          </p:spPr>
        </p:pic>
        <p:sp>
          <p:nvSpPr>
            <p:cNvPr id="327697" name="Line 17"/>
            <p:cNvSpPr>
              <a:spLocks noChangeShapeType="1"/>
            </p:cNvSpPr>
            <p:nvPr/>
          </p:nvSpPr>
          <p:spPr bwMode="auto">
            <a:xfrm>
              <a:off x="930" y="1267"/>
              <a:ext cx="0" cy="2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7698" name="Line 18"/>
            <p:cNvSpPr>
              <a:spLocks noChangeShapeType="1"/>
            </p:cNvSpPr>
            <p:nvPr/>
          </p:nvSpPr>
          <p:spPr bwMode="auto">
            <a:xfrm>
              <a:off x="2064" y="1540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7699" name="Line 19"/>
            <p:cNvSpPr>
              <a:spLocks noChangeShapeType="1"/>
            </p:cNvSpPr>
            <p:nvPr/>
          </p:nvSpPr>
          <p:spPr bwMode="auto">
            <a:xfrm>
              <a:off x="3424" y="1540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7700" name="Line 20"/>
            <p:cNvSpPr>
              <a:spLocks noChangeShapeType="1"/>
            </p:cNvSpPr>
            <p:nvPr/>
          </p:nvSpPr>
          <p:spPr bwMode="auto">
            <a:xfrm>
              <a:off x="4785" y="1540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7706" name="Line 26"/>
            <p:cNvSpPr>
              <a:spLocks noChangeShapeType="1"/>
            </p:cNvSpPr>
            <p:nvPr/>
          </p:nvSpPr>
          <p:spPr bwMode="auto">
            <a:xfrm>
              <a:off x="1066" y="1161"/>
              <a:ext cx="3492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3" name="Group 31"/>
            <p:cNvGrpSpPr/>
            <p:nvPr/>
          </p:nvGrpSpPr>
          <p:grpSpPr bwMode="auto">
            <a:xfrm>
              <a:off x="1791" y="1161"/>
              <a:ext cx="227" cy="560"/>
              <a:chOff x="1837" y="1026"/>
              <a:chExt cx="227" cy="635"/>
            </a:xfrm>
          </p:grpSpPr>
          <p:sp>
            <p:nvSpPr>
              <p:cNvPr id="327703" name="Arc 23"/>
              <p:cNvSpPr/>
              <p:nvPr/>
            </p:nvSpPr>
            <p:spPr bwMode="auto">
              <a:xfrm>
                <a:off x="1837" y="1026"/>
                <a:ext cx="226" cy="18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66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327707" name="Line 27"/>
              <p:cNvSpPr>
                <a:spLocks noChangeShapeType="1"/>
              </p:cNvSpPr>
              <p:nvPr/>
            </p:nvSpPr>
            <p:spPr bwMode="auto">
              <a:xfrm>
                <a:off x="2064" y="1207"/>
                <a:ext cx="0" cy="454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tailEnd type="triangle" w="med" len="med"/>
              </a:ln>
              <a:effectLst/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30"/>
            <p:cNvGrpSpPr/>
            <p:nvPr/>
          </p:nvGrpSpPr>
          <p:grpSpPr bwMode="auto">
            <a:xfrm>
              <a:off x="3152" y="1161"/>
              <a:ext cx="227" cy="560"/>
              <a:chOff x="3152" y="1026"/>
              <a:chExt cx="227" cy="635"/>
            </a:xfrm>
          </p:grpSpPr>
          <p:sp>
            <p:nvSpPr>
              <p:cNvPr id="327704" name="Arc 24"/>
              <p:cNvSpPr/>
              <p:nvPr/>
            </p:nvSpPr>
            <p:spPr bwMode="auto">
              <a:xfrm>
                <a:off x="3152" y="1026"/>
                <a:ext cx="226" cy="18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66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327708" name="Line 28"/>
              <p:cNvSpPr>
                <a:spLocks noChangeShapeType="1"/>
              </p:cNvSpPr>
              <p:nvPr/>
            </p:nvSpPr>
            <p:spPr bwMode="auto">
              <a:xfrm>
                <a:off x="3379" y="1207"/>
                <a:ext cx="0" cy="454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tailEnd type="triangle" w="med" len="med"/>
              </a:ln>
              <a:effectLst/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32"/>
            <p:cNvGrpSpPr/>
            <p:nvPr/>
          </p:nvGrpSpPr>
          <p:grpSpPr bwMode="auto">
            <a:xfrm>
              <a:off x="4513" y="1161"/>
              <a:ext cx="227" cy="560"/>
              <a:chOff x="4558" y="1026"/>
              <a:chExt cx="227" cy="635"/>
            </a:xfrm>
          </p:grpSpPr>
          <p:sp>
            <p:nvSpPr>
              <p:cNvPr id="327705" name="Arc 25"/>
              <p:cNvSpPr/>
              <p:nvPr/>
            </p:nvSpPr>
            <p:spPr bwMode="auto">
              <a:xfrm>
                <a:off x="4558" y="1026"/>
                <a:ext cx="226" cy="18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66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327709" name="Line 29"/>
              <p:cNvSpPr>
                <a:spLocks noChangeShapeType="1"/>
              </p:cNvSpPr>
              <p:nvPr/>
            </p:nvSpPr>
            <p:spPr bwMode="auto">
              <a:xfrm>
                <a:off x="4785" y="1207"/>
                <a:ext cx="0" cy="454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tailEnd type="triangle" w="med" len="med"/>
              </a:ln>
              <a:effectLst/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pic>
          <p:nvPicPr>
            <p:cNvPr id="327714" name="Picture 34" descr="MC900441454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47" y="1071"/>
              <a:ext cx="363" cy="272"/>
            </a:xfrm>
            <a:prstGeom prst="rect">
              <a:avLst/>
            </a:prstGeom>
            <a:noFill/>
          </p:spPr>
        </p:pic>
        <p:sp>
          <p:nvSpPr>
            <p:cNvPr id="327715" name="Text Box 35"/>
            <p:cNvSpPr txBox="1">
              <a:spLocks noChangeArrowheads="1"/>
            </p:cNvSpPr>
            <p:nvPr/>
          </p:nvSpPr>
          <p:spPr bwMode="auto">
            <a:xfrm>
              <a:off x="1565" y="2129"/>
              <a:ext cx="810" cy="213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/>
                <a:t>172.16.0.110</a:t>
              </a:r>
              <a:endParaRPr lang="en-US" altLang="zh-CN" sz="1600"/>
            </a:p>
          </p:txBody>
        </p:sp>
        <p:sp>
          <p:nvSpPr>
            <p:cNvPr id="327716" name="Text Box 36"/>
            <p:cNvSpPr txBox="1">
              <a:spLocks noChangeArrowheads="1"/>
            </p:cNvSpPr>
            <p:nvPr/>
          </p:nvSpPr>
          <p:spPr bwMode="auto">
            <a:xfrm>
              <a:off x="2925" y="2129"/>
              <a:ext cx="810" cy="213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/>
                <a:t>172.16.0.120</a:t>
              </a:r>
              <a:endParaRPr lang="en-US" altLang="zh-CN" sz="1600"/>
            </a:p>
          </p:txBody>
        </p:sp>
        <p:sp>
          <p:nvSpPr>
            <p:cNvPr id="327717" name="Text Box 37"/>
            <p:cNvSpPr txBox="1">
              <a:spLocks noChangeArrowheads="1"/>
            </p:cNvSpPr>
            <p:nvPr/>
          </p:nvSpPr>
          <p:spPr bwMode="auto">
            <a:xfrm>
              <a:off x="4330" y="2129"/>
              <a:ext cx="810" cy="213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/>
                <a:t>172.16.0.130</a:t>
              </a:r>
              <a:endParaRPr lang="en-US" altLang="zh-CN" sz="1600"/>
            </a:p>
          </p:txBody>
        </p:sp>
        <p:sp>
          <p:nvSpPr>
            <p:cNvPr id="327718" name="Text Box 38"/>
            <p:cNvSpPr txBox="1">
              <a:spLocks noChangeArrowheads="1"/>
            </p:cNvSpPr>
            <p:nvPr/>
          </p:nvSpPr>
          <p:spPr bwMode="auto">
            <a:xfrm>
              <a:off x="476" y="678"/>
              <a:ext cx="810" cy="213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/>
                <a:t>172.16.0.100</a:t>
              </a:r>
              <a:endParaRPr lang="en-US" altLang="zh-CN" sz="1600"/>
            </a:p>
          </p:txBody>
        </p:sp>
        <p:sp>
          <p:nvSpPr>
            <p:cNvPr id="327719" name="AutoShape 39"/>
            <p:cNvSpPr>
              <a:spLocks noChangeArrowheads="1"/>
            </p:cNvSpPr>
            <p:nvPr/>
          </p:nvSpPr>
          <p:spPr bwMode="auto">
            <a:xfrm>
              <a:off x="1565" y="663"/>
              <a:ext cx="1678" cy="317"/>
            </a:xfrm>
            <a:prstGeom prst="wedgeRectCallout">
              <a:avLst>
                <a:gd name="adj1" fmla="val -51847"/>
                <a:gd name="adj2" fmla="val 99213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anchor="ctr"/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ARP</a:t>
              </a:r>
              <a:r>
                <a:rPr lang="zh-CN" altLang="en-US" b="1" dirty="0">
                  <a:solidFill>
                    <a:schemeClr val="bg1"/>
                  </a:solidFill>
                </a:rPr>
                <a:t>请求：</a:t>
              </a:r>
              <a:r>
                <a:rPr lang="en-US" altLang="zh-CN" b="1" dirty="0">
                  <a:solidFill>
                    <a:schemeClr val="bg1"/>
                  </a:solidFill>
                </a:rPr>
                <a:t>172.16.0.110</a:t>
              </a:r>
              <a:endParaRPr lang="en-US" altLang="zh-CN" b="1" dirty="0">
                <a:solidFill>
                  <a:schemeClr val="bg1"/>
                </a:solidFill>
              </a:endParaRPr>
            </a:p>
            <a:p>
              <a:r>
                <a:rPr lang="zh-CN" altLang="en-US" b="1" dirty="0">
                  <a:solidFill>
                    <a:schemeClr val="bg1"/>
                  </a:solidFill>
                </a:rPr>
                <a:t>的物理地址是什么？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27720" name="Picture 40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640014" y="4389439"/>
            <a:ext cx="727075" cy="776287"/>
          </a:xfrm>
          <a:prstGeom prst="rect">
            <a:avLst/>
          </a:prstGeom>
          <a:noFill/>
          <a:ln w="25400" cap="rnd" algn="ctr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27721" name="Line 41"/>
          <p:cNvSpPr>
            <a:spLocks noChangeShapeType="1"/>
          </p:cNvSpPr>
          <p:nvPr/>
        </p:nvSpPr>
        <p:spPr bwMode="auto">
          <a:xfrm>
            <a:off x="2640013" y="5397500"/>
            <a:ext cx="7200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anchor="ctr"/>
          <a:lstStyle/>
          <a:p>
            <a:endParaRPr lang="zh-CN" altLang="en-US"/>
          </a:p>
        </p:txBody>
      </p:sp>
      <p:pic>
        <p:nvPicPr>
          <p:cNvPr id="327722" name="Picture 4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440239" y="5613400"/>
            <a:ext cx="727075" cy="776288"/>
          </a:xfrm>
          <a:prstGeom prst="rect">
            <a:avLst/>
          </a:prstGeom>
          <a:noFill/>
          <a:ln w="25400" cap="rnd" algn="ctr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327723" name="Picture 4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600826" y="5613400"/>
            <a:ext cx="727075" cy="776288"/>
          </a:xfrm>
          <a:prstGeom prst="rect">
            <a:avLst/>
          </a:prstGeom>
          <a:noFill/>
          <a:ln w="25400" cap="rnd" algn="ctr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327724" name="Picture 4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759826" y="5613400"/>
            <a:ext cx="727075" cy="776288"/>
          </a:xfrm>
          <a:prstGeom prst="rect">
            <a:avLst/>
          </a:prstGeom>
          <a:noFill/>
          <a:ln w="25400" cap="rnd" algn="ctr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27725" name="Line 45"/>
          <p:cNvSpPr>
            <a:spLocks noChangeShapeType="1"/>
          </p:cNvSpPr>
          <p:nvPr/>
        </p:nvSpPr>
        <p:spPr bwMode="auto">
          <a:xfrm>
            <a:off x="3000375" y="4964114"/>
            <a:ext cx="0" cy="433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27726" name="Line 46"/>
          <p:cNvSpPr>
            <a:spLocks noChangeShapeType="1"/>
          </p:cNvSpPr>
          <p:nvPr/>
        </p:nvSpPr>
        <p:spPr bwMode="auto">
          <a:xfrm>
            <a:off x="4800600" y="5397500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27727" name="Line 47"/>
          <p:cNvSpPr>
            <a:spLocks noChangeShapeType="1"/>
          </p:cNvSpPr>
          <p:nvPr/>
        </p:nvSpPr>
        <p:spPr bwMode="auto">
          <a:xfrm>
            <a:off x="6959600" y="5397500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27728" name="Line 48"/>
          <p:cNvSpPr>
            <a:spLocks noChangeShapeType="1"/>
          </p:cNvSpPr>
          <p:nvPr/>
        </p:nvSpPr>
        <p:spPr bwMode="auto">
          <a:xfrm>
            <a:off x="9120188" y="5397500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27729" name="Line 49"/>
          <p:cNvSpPr>
            <a:spLocks noChangeShapeType="1"/>
          </p:cNvSpPr>
          <p:nvPr/>
        </p:nvSpPr>
        <p:spPr bwMode="auto">
          <a:xfrm flipV="1">
            <a:off x="3216275" y="4797425"/>
            <a:ext cx="1150938" cy="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6" name="Group 50"/>
          <p:cNvGrpSpPr/>
          <p:nvPr/>
        </p:nvGrpSpPr>
        <p:grpSpPr bwMode="auto">
          <a:xfrm>
            <a:off x="4367213" y="4797425"/>
            <a:ext cx="360362" cy="863600"/>
            <a:chOff x="1837" y="1026"/>
            <a:chExt cx="227" cy="635"/>
          </a:xfrm>
        </p:grpSpPr>
        <p:sp>
          <p:nvSpPr>
            <p:cNvPr id="327731" name="Arc 51"/>
            <p:cNvSpPr/>
            <p:nvPr/>
          </p:nvSpPr>
          <p:spPr bwMode="auto">
            <a:xfrm>
              <a:off x="1837" y="1026"/>
              <a:ext cx="226" cy="18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6600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327732" name="Line 52"/>
            <p:cNvSpPr>
              <a:spLocks noChangeShapeType="1"/>
            </p:cNvSpPr>
            <p:nvPr/>
          </p:nvSpPr>
          <p:spPr bwMode="auto">
            <a:xfrm>
              <a:off x="2064" y="1207"/>
              <a:ext cx="0" cy="454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327739" name="Picture 59" descr="MC900441454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3613" y="4652963"/>
            <a:ext cx="576262" cy="431800"/>
          </a:xfrm>
          <a:prstGeom prst="rect">
            <a:avLst/>
          </a:prstGeom>
          <a:noFill/>
        </p:spPr>
      </p:pic>
      <p:sp>
        <p:nvSpPr>
          <p:cNvPr id="327740" name="Text Box 60"/>
          <p:cNvSpPr txBox="1">
            <a:spLocks noChangeArrowheads="1"/>
          </p:cNvSpPr>
          <p:nvPr/>
        </p:nvSpPr>
        <p:spPr bwMode="auto">
          <a:xfrm>
            <a:off x="4008439" y="6332538"/>
            <a:ext cx="1285929" cy="338554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172.16.0.110</a:t>
            </a:r>
            <a:endParaRPr lang="en-US" altLang="zh-CN" sz="1600"/>
          </a:p>
        </p:txBody>
      </p:sp>
      <p:sp>
        <p:nvSpPr>
          <p:cNvPr id="327741" name="Text Box 61"/>
          <p:cNvSpPr txBox="1">
            <a:spLocks noChangeArrowheads="1"/>
          </p:cNvSpPr>
          <p:nvPr/>
        </p:nvSpPr>
        <p:spPr bwMode="auto">
          <a:xfrm>
            <a:off x="6167439" y="6332538"/>
            <a:ext cx="1285929" cy="338554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172.16.0.120</a:t>
            </a:r>
            <a:endParaRPr lang="en-US" altLang="zh-CN" sz="1600"/>
          </a:p>
        </p:txBody>
      </p:sp>
      <p:sp>
        <p:nvSpPr>
          <p:cNvPr id="327742" name="Text Box 62"/>
          <p:cNvSpPr txBox="1">
            <a:spLocks noChangeArrowheads="1"/>
          </p:cNvSpPr>
          <p:nvPr/>
        </p:nvSpPr>
        <p:spPr bwMode="auto">
          <a:xfrm>
            <a:off x="8397876" y="6332538"/>
            <a:ext cx="1285929" cy="338554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172.16.0.130</a:t>
            </a:r>
            <a:endParaRPr lang="en-US" altLang="zh-CN" sz="1600"/>
          </a:p>
        </p:txBody>
      </p:sp>
      <p:sp>
        <p:nvSpPr>
          <p:cNvPr id="327743" name="Text Box 63"/>
          <p:cNvSpPr txBox="1">
            <a:spLocks noChangeArrowheads="1"/>
          </p:cNvSpPr>
          <p:nvPr/>
        </p:nvSpPr>
        <p:spPr bwMode="auto">
          <a:xfrm>
            <a:off x="2279651" y="4029075"/>
            <a:ext cx="1285929" cy="338554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172.16.0.100</a:t>
            </a:r>
            <a:endParaRPr lang="en-US" altLang="zh-CN" sz="1600"/>
          </a:p>
        </p:txBody>
      </p:sp>
      <p:sp>
        <p:nvSpPr>
          <p:cNvPr id="327744" name="AutoShape 64"/>
          <p:cNvSpPr>
            <a:spLocks noChangeArrowheads="1"/>
          </p:cNvSpPr>
          <p:nvPr/>
        </p:nvSpPr>
        <p:spPr bwMode="auto">
          <a:xfrm>
            <a:off x="4008439" y="4005264"/>
            <a:ext cx="3213241" cy="503237"/>
          </a:xfrm>
          <a:prstGeom prst="wedgeRectCallout">
            <a:avLst>
              <a:gd name="adj1" fmla="val -51708"/>
              <a:gd name="adj2" fmla="val 9921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r>
              <a:rPr lang="en-US" altLang="zh-CN" b="1" dirty="0">
                <a:solidFill>
                  <a:schemeClr val="bg1"/>
                </a:solidFill>
              </a:rPr>
              <a:t>ARP</a:t>
            </a:r>
            <a:r>
              <a:rPr lang="zh-CN" altLang="en-US" b="1" dirty="0">
                <a:solidFill>
                  <a:schemeClr val="bg1"/>
                </a:solidFill>
              </a:rPr>
              <a:t>应答：</a:t>
            </a:r>
            <a:r>
              <a:rPr lang="en-US" altLang="zh-CN" b="1" dirty="0">
                <a:solidFill>
                  <a:schemeClr val="bg1"/>
                </a:solidFill>
              </a:rPr>
              <a:t>172.16.0.110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的物理地址是</a:t>
            </a:r>
            <a:r>
              <a:rPr lang="en-US" altLang="zh-CN" b="1" dirty="0">
                <a:solidFill>
                  <a:schemeClr val="bg1"/>
                </a:solidFill>
              </a:rPr>
              <a:t>00E04c414744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1847528" y="90872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83cabc0c-70ec-48d9-be70-09d020af1231}"/>
</p:tagLst>
</file>

<file path=ppt/tags/tag2.xml><?xml version="1.0" encoding="utf-8"?>
<p:tagLst xmlns:p="http://schemas.openxmlformats.org/presentationml/2006/main">
  <p:tag name="KSO_WPP_MARK_KEY" val="c2355c2e-632f-4c87-be56-e5a9984b3aee"/>
  <p:tag name="COMMONDATA" val="eyJoZGlkIjoiYTc2ZGZiNzZiNDVlOGViOWVmM2JhOTY0NGJkNjUyYz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1420</Words>
  <Application>WPS 演示</Application>
  <PresentationFormat>宽屏</PresentationFormat>
  <Paragraphs>202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楷体</vt:lpstr>
      <vt:lpstr>Times New Roman</vt:lpstr>
      <vt:lpstr>Calibri</vt:lpstr>
      <vt:lpstr>华文行楷</vt:lpstr>
      <vt:lpstr>等线 Light</vt:lpstr>
      <vt:lpstr>等线</vt:lpstr>
      <vt:lpstr>微软雅黑</vt:lpstr>
      <vt:lpstr>Arial Unicode MS</vt:lpstr>
      <vt:lpstr>Office 主题​​</vt:lpstr>
      <vt:lpstr>ARP：地址解析协议</vt:lpstr>
      <vt:lpstr>IP地址 与 MAC地址</vt:lpstr>
      <vt:lpstr>PowerPoint 演示文稿</vt:lpstr>
      <vt:lpstr>ARP:地址解析协议</vt:lpstr>
      <vt:lpstr>ARP高速缓存</vt:lpstr>
      <vt:lpstr>ARP命令使用示例</vt:lpstr>
      <vt:lpstr>ARP工作流程</vt:lpstr>
      <vt:lpstr>ARP协议的工作原理</vt:lpstr>
      <vt:lpstr>ARP工作示例</vt:lpstr>
      <vt:lpstr>ARP封装与报文格式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ARP 地址解析协议</dc:title>
  <dc:creator>Huo yanmei</dc:creator>
  <cp:lastModifiedBy>俏也不争春 </cp:lastModifiedBy>
  <cp:revision>17</cp:revision>
  <dcterms:created xsi:type="dcterms:W3CDTF">2022-03-20T08:05:00Z</dcterms:created>
  <dcterms:modified xsi:type="dcterms:W3CDTF">2023-03-13T05:35:30Z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CB3F9AC992CA4154AA5B4F1555AFFDC2</vt:lpwstr>
  </property>
  <property fmtid="{D5CDD505-2E9C-101B-9397-08002B2CF9AE}" pid="3" name="KSOProductBuildVer">
    <vt:lpwstr>2052-11.1.0.13703</vt:lpwstr>
  </property>
</Properties>
</file>