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69539" autoAdjust="0"/>
  </p:normalViewPr>
  <p:slideViewPr>
    <p:cSldViewPr snapToGrid="0">
      <p:cViewPr varScale="1">
        <p:scale>
          <a:sx n="60" d="100"/>
          <a:sy n="60" d="100"/>
        </p:scale>
        <p:origin x="-16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3BE8E-146C-4AEF-945C-DAE0673D340A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5AC90-F54D-4AD2-83C6-6E333E9D6E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9307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459736F-F7CF-459F-9DC0-F45F0AEAF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52599DF-DE75-402F-94DB-DC7BF8508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2B2AD67-49C9-4555-BFE6-793FA8E4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E050-4417-4080-8917-EC1613CDD655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E7ACC4E-251C-4886-8375-B514D271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17164E4-E3E3-4AC9-9D0C-3804F5E1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CF16-79D2-426B-AA92-45B59C4D9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212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5053A4D-DF08-4651-BDC9-7B414D6F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54E34741-66B4-4FD6-B3E5-BB8EFAE79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00921B6-AE81-4C2F-BEE6-89440A89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E050-4417-4080-8917-EC1613CDD655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1456F18-AC0E-48DF-973E-6CC774FB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A64D090-2B76-4EA8-9382-EAC62BF5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CF16-79D2-426B-AA92-45B59C4D9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0854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FD0BBC1-34A7-4E4F-8577-34E073B2D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B29823A-1EE3-4BC5-9C18-F11645EB4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E98093A-DF93-4093-B0D2-E7A0A677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E050-4417-4080-8917-EC1613CDD655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3FD2077-7B04-4314-9A0E-946B8FC9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23C581E-3509-4418-8D17-284FA322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CF16-79D2-426B-AA92-45B59C4D9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2372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322848D-599C-41A8-8487-6AEED306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764142D-48BB-485D-8DD5-F7AC775A9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7E3FA05-777B-43B2-AEF6-35815F5C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E050-4417-4080-8917-EC1613CDD655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10D2C89-02CE-4B9B-8CCF-11BDE2DD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11EE76D-A77F-478F-8607-59BE82AB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CF16-79D2-426B-AA92-45B59C4D9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5065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1984F1A-3E61-47B5-BAD4-42D60A3F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9CCC5A5-7568-4D83-8333-DA33F1BE2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C9AF173-D475-47B0-83C7-C318F0BA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E050-4417-4080-8917-EC1613CDD655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71ECF05-3312-497E-9BC2-C3EFAE01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3E0BED5-E5D3-4610-8030-21B066D5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CF16-79D2-426B-AA92-45B59C4D9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0259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3FCA2CB-1B49-4377-817F-140CD8B8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BDA8BCD-355B-4CA8-BAB9-238B23BD9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0820A26-904F-4F07-8B0B-970F5652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A39D141-1A3F-4FE0-BE1D-F5281068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E050-4417-4080-8917-EC1613CDD655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2E4F987-7E29-40D1-ACB0-3E7EB36E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98CF376-A381-4DCA-9E10-E97F8908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CF16-79D2-426B-AA92-45B59C4D9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473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79A5F2A-B35F-4F89-B154-E33A8715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8BBB5F0-C397-4375-8970-6878A00D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25A5B81-5227-4418-8365-6AFB6B5F7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7E846F67-E5BD-4B2D-87A2-882D945AB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1F16FBA7-9925-4840-B4CB-CB3AEBEF9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469F9764-CF40-41C3-8CE0-3649CFF1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E050-4417-4080-8917-EC1613CDD655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ECF8AD9F-2AE1-41B4-BD11-DDC96DF0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2C64DEF8-387D-4FC9-B011-087488DB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CF16-79D2-426B-AA92-45B59C4D9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36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05D565-75A2-4EB3-BCD9-8521A8AE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B967079-C9C4-4895-A8CC-EB0EB9C6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E050-4417-4080-8917-EC1613CDD655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D69F5E08-111E-4651-A317-E85C84AB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47AA153-2F61-4438-9497-872623F5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CF16-79D2-426B-AA92-45B59C4D9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035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C1C80FA-AB03-4BA0-B249-BB987446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E050-4417-4080-8917-EC1613CDD655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A580FE6-5AB6-4838-9B6A-521DBEA9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B400476-A721-4E77-834C-0F0B9977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CF16-79D2-426B-AA92-45B59C4D9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525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2867C4-D38E-44E4-AF07-45AA7FFFB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8975F66-B6DE-4BE4-85C7-4B883B9DF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515FE75-D9AC-4806-ABFD-8FD9A1284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D9E7827-5E3A-424D-A173-DD005F51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E050-4417-4080-8917-EC1613CDD655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5A87FAD-1A60-4AF1-B399-0DBBBC57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63FE4AF-F0A2-4E49-894F-50A10A9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CF16-79D2-426B-AA92-45B59C4D9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0607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B4C60D-96DC-478A-A062-5E59C976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7F6FB97-5163-4B38-9A83-4E8E90BF7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EEB7C39-2C63-486B-A657-F551011F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B975512-C03C-4204-BCFD-275F3092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E050-4417-4080-8917-EC1613CDD655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DA0EEFB-AA67-4C7C-9B30-F6BEA9FA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B631F6A-E9B5-4FC5-93F0-10CC2552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CF16-79D2-426B-AA92-45B59C4D9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1148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4C9E646F-5477-492F-BA1D-2AA5B660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A80F4D4-FC36-443C-B0F4-BE5C3B657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8C320DC-77B5-484F-A07A-84C69F460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CE050-4417-4080-8917-EC1613CDD655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C69DE4D-7A1D-4B72-BB48-78024FD97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8AD385A-A4FD-43C6-9A3F-958B0DD19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7CF16-79D2-426B-AA92-45B59C4D9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1858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954DF08-A2A6-493D-8A1B-4AEAE1159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协议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9B97866D-CE32-44BE-880B-A76433AA1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0234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2CEC5AC-7255-4255-B39C-A2CA65E95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009" y="1383884"/>
            <a:ext cx="10515600" cy="4351338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ICMP</a:t>
            </a:r>
            <a:r>
              <a:rPr lang="zh-CN" altLang="en-US" dirty="0"/>
              <a:t>有两种报文：差错报文和查询报文。两种报文都是封装在</a:t>
            </a:r>
            <a:r>
              <a:rPr lang="en-US" altLang="zh-CN" dirty="0"/>
              <a:t>IP</a:t>
            </a:r>
            <a:r>
              <a:rPr lang="zh-CN" altLang="en-US" dirty="0"/>
              <a:t>报文中进行传输，具体的封装格式见图：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B520830-C897-4257-9956-00C2F9C5B2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3479" y="2672520"/>
            <a:ext cx="6294782" cy="36922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C18E0B3-77EB-4F61-8606-33789B350725}"/>
              </a:ext>
            </a:extLst>
          </p:cNvPr>
          <p:cNvSpPr/>
          <p:nvPr/>
        </p:nvSpPr>
        <p:spPr>
          <a:xfrm>
            <a:off x="7138505" y="2968894"/>
            <a:ext cx="44924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ICMP</a:t>
            </a:r>
            <a:r>
              <a:rPr lang="zh-CN" altLang="en-US" sz="3200" dirty="0"/>
              <a:t>封装在</a:t>
            </a:r>
            <a:r>
              <a:rPr lang="en-US" altLang="zh-CN" sz="3200" dirty="0"/>
              <a:t>IP</a:t>
            </a:r>
            <a:r>
              <a:rPr lang="zh-CN" altLang="en-US" sz="3200" dirty="0"/>
              <a:t>报文，</a:t>
            </a:r>
            <a:endParaRPr lang="en-US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包</a:t>
            </a:r>
            <a:r>
              <a:rPr lang="zh-CN" altLang="zh-CN" sz="32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高层协议类型为</a:t>
            </a:r>
            <a:r>
              <a:rPr lang="en-US" altLang="zh-CN" sz="32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在封装在以太网帧里，</a:t>
            </a:r>
            <a:endParaRPr lang="en-US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以太网中上层协议类型为</a:t>
            </a:r>
            <a:r>
              <a:rPr lang="en-US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0800H</a:t>
            </a:r>
            <a:r>
              <a:rPr lang="zh-CN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8A81CE07-414E-4228-9AD9-9CF313E7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6" y="91555"/>
            <a:ext cx="10515600" cy="1325563"/>
          </a:xfrm>
        </p:spPr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报文封装</a:t>
            </a:r>
          </a:p>
        </p:txBody>
      </p:sp>
    </p:spTree>
    <p:extLst>
      <p:ext uri="{BB962C8B-B14F-4D97-AF65-F5344CB8AC3E}">
        <p14:creationId xmlns="" xmlns:p14="http://schemas.microsoft.com/office/powerpoint/2010/main" val="20458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3AABE83-EFD8-496A-90A5-156BE4AE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</a:t>
            </a:r>
            <a:r>
              <a:rPr lang="zh-CN" altLang="zh-CN" dirty="0"/>
              <a:t>报文的结构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0677F65E-8608-4B67-86E9-1817C2E29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364" y="1690688"/>
            <a:ext cx="6334125" cy="17145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554ECA3F-A0A8-4F49-9E82-80AC3C101191}"/>
              </a:ext>
            </a:extLst>
          </p:cNvPr>
          <p:cNvSpPr/>
          <p:nvPr/>
        </p:nvSpPr>
        <p:spPr>
          <a:xfrm>
            <a:off x="773043" y="3530422"/>
            <a:ext cx="594580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查询报文和差错报文内容是不同的，但是前</a:t>
            </a:r>
            <a:r>
              <a:rPr lang="en-US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个字段是相同的</a:t>
            </a:r>
          </a:p>
          <a:p>
            <a:pPr algn="just">
              <a:spcAft>
                <a:spcPts val="0"/>
              </a:spcAft>
            </a:pPr>
            <a:r>
              <a:rPr lang="zh-CN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类型</a:t>
            </a:r>
            <a:r>
              <a:rPr lang="en-US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8b+</a:t>
            </a:r>
            <a:r>
              <a:rPr lang="zh-CN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代码</a:t>
            </a:r>
            <a:r>
              <a:rPr lang="en-US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8b+</a:t>
            </a:r>
            <a:r>
              <a:rPr lang="zh-CN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校验和</a:t>
            </a:r>
            <a:r>
              <a:rPr lang="en-US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16b</a:t>
            </a:r>
            <a:r>
              <a:rPr lang="zh-CN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，类型和代码放在一起表明了一种具体的</a:t>
            </a:r>
            <a:r>
              <a:rPr lang="en-US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ICMP</a:t>
            </a:r>
            <a:r>
              <a:rPr lang="zh-CN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类型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4DD22E9-0DC1-4EA5-A2DD-5E7BFBE4F2CE}"/>
              </a:ext>
            </a:extLst>
          </p:cNvPr>
          <p:cNvSpPr/>
          <p:nvPr/>
        </p:nvSpPr>
        <p:spPr>
          <a:xfrm>
            <a:off x="7288489" y="1087061"/>
            <a:ext cx="46914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ICMP</a:t>
            </a:r>
            <a:r>
              <a:rPr lang="zh-CN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校验和和</a:t>
            </a:r>
            <a:r>
              <a:rPr lang="en-US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校验和的算法是一样的</a:t>
            </a:r>
            <a:r>
              <a:rPr lang="en-US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检查和算法</a:t>
            </a:r>
            <a:r>
              <a:rPr lang="en-US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，但是校验的范围是不一样的，</a:t>
            </a:r>
            <a:r>
              <a:rPr lang="en-US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是首部校验和，</a:t>
            </a:r>
            <a:r>
              <a:rPr lang="en-US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ICMP</a:t>
            </a:r>
            <a:r>
              <a:rPr lang="zh-CN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是全部校验和。</a:t>
            </a:r>
          </a:p>
        </p:txBody>
      </p:sp>
    </p:spTree>
    <p:extLst>
      <p:ext uri="{BB962C8B-B14F-4D97-AF65-F5344CB8AC3E}">
        <p14:creationId xmlns="" xmlns:p14="http://schemas.microsoft.com/office/powerpoint/2010/main" val="229965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A767B18-0189-4AB7-9CC8-6E3D263B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3711DA2-2146-4B58-A18D-B7713654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实验</a:t>
            </a:r>
            <a:r>
              <a:rPr lang="en-US" altLang="zh-CN" dirty="0"/>
              <a:t>3.1 </a:t>
            </a:r>
            <a:r>
              <a:rPr lang="zh-CN" altLang="zh-CN" b="1" dirty="0"/>
              <a:t>练习</a:t>
            </a:r>
            <a:r>
              <a:rPr lang="en-US" altLang="zh-CN" b="1" dirty="0"/>
              <a:t>1 </a:t>
            </a:r>
            <a:r>
              <a:rPr lang="zh-CN" altLang="zh-CN" b="1" dirty="0"/>
              <a:t>利用仿真编辑器编辑</a:t>
            </a:r>
            <a:r>
              <a:rPr lang="en-US" altLang="zh-CN" b="1" dirty="0"/>
              <a:t>ICMP</a:t>
            </a:r>
            <a:r>
              <a:rPr lang="zh-CN" altLang="zh-CN" b="1" dirty="0"/>
              <a:t>回显请求报文</a:t>
            </a:r>
          </a:p>
          <a:p>
            <a:r>
              <a:rPr lang="en-US" altLang="zh-CN" dirty="0"/>
              <a:t>ICMP</a:t>
            </a:r>
            <a:r>
              <a:rPr lang="zh-CN" altLang="zh-CN" dirty="0"/>
              <a:t>的数据部分填写</a:t>
            </a:r>
            <a:r>
              <a:rPr lang="en-US" altLang="zh-CN" dirty="0"/>
              <a:t>2</a:t>
            </a:r>
            <a:r>
              <a:rPr lang="zh-CN" altLang="zh-CN" dirty="0"/>
              <a:t>个人的姓名拼音和学号。</a:t>
            </a:r>
          </a:p>
          <a:p>
            <a:r>
              <a:rPr lang="en-US" altLang="zh-CN" dirty="0"/>
              <a:t> </a:t>
            </a:r>
            <a:r>
              <a:rPr lang="zh-CN" altLang="zh-CN" dirty="0"/>
              <a:t>过滤的时候使用协议过滤比较容易，使用</a:t>
            </a:r>
            <a:r>
              <a:rPr lang="en-US" altLang="zh-CN" dirty="0"/>
              <a:t>ICMP</a:t>
            </a:r>
            <a:r>
              <a:rPr lang="zh-CN" altLang="zh-CN" dirty="0"/>
              <a:t>协议过滤即可。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1799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C178EA2-72BD-4AEB-9CFA-17E0C771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en-US" altLang="zh-CN" dirty="0"/>
              <a:t>3.1 </a:t>
            </a:r>
            <a:r>
              <a:rPr lang="zh-CN" altLang="zh-CN" b="1" dirty="0"/>
              <a:t>练习</a:t>
            </a:r>
            <a:r>
              <a:rPr lang="en-US" altLang="zh-CN" b="1" dirty="0"/>
              <a:t>2 ICMP</a:t>
            </a:r>
            <a:r>
              <a:rPr lang="zh-CN" altLang="zh-CN" b="1" dirty="0"/>
              <a:t>差错报文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55FDFC2-F4C4-45A2-93EB-DDD00AA6D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大家比对下</a:t>
            </a:r>
            <a:r>
              <a:rPr lang="en-US" altLang="zh-CN" dirty="0"/>
              <a:t>ICMP</a:t>
            </a:r>
            <a:r>
              <a:rPr lang="zh-CN" altLang="zh-CN" dirty="0"/>
              <a:t>差错报文的数据字段（</a:t>
            </a:r>
            <a:r>
              <a:rPr lang="en-US" altLang="zh-CN" dirty="0"/>
              <a:t>28</a:t>
            </a:r>
            <a:r>
              <a:rPr lang="zh-CN" altLang="zh-CN" dirty="0"/>
              <a:t>字节</a:t>
            </a:r>
            <a:r>
              <a:rPr lang="zh-CN" altLang="en-US" dirty="0"/>
              <a:t>的</a:t>
            </a:r>
            <a:r>
              <a:rPr lang="zh-CN" altLang="zh-CN" b="1" dirty="0"/>
              <a:t>十六进制</a:t>
            </a:r>
            <a:r>
              <a:rPr lang="zh-CN" altLang="zh-CN" dirty="0"/>
              <a:t>）与</a:t>
            </a:r>
            <a:r>
              <a:rPr lang="zh-CN" altLang="zh-CN" b="1" dirty="0"/>
              <a:t>产生这个</a:t>
            </a:r>
            <a:r>
              <a:rPr lang="zh-CN" altLang="zh-CN" dirty="0"/>
              <a:t>差错报文的</a:t>
            </a:r>
            <a:r>
              <a:rPr lang="en-US" altLang="zh-CN" dirty="0"/>
              <a:t>IP</a:t>
            </a:r>
            <a:r>
              <a:rPr lang="zh-CN" altLang="zh-CN" dirty="0"/>
              <a:t>分组（到达不了就得丢弃，找到那个被丢弃的</a:t>
            </a:r>
            <a:r>
              <a:rPr lang="en-US" altLang="zh-CN" dirty="0"/>
              <a:t>IP</a:t>
            </a:r>
            <a:r>
              <a:rPr lang="zh-CN" altLang="zh-CN" dirty="0"/>
              <a:t>分组，）的前</a:t>
            </a:r>
            <a:r>
              <a:rPr lang="en-US" altLang="zh-CN" dirty="0"/>
              <a:t>28</a:t>
            </a:r>
            <a:r>
              <a:rPr lang="zh-CN" altLang="zh-CN" dirty="0"/>
              <a:t>个字节（首部</a:t>
            </a:r>
            <a:r>
              <a:rPr lang="en-US" altLang="zh-CN" dirty="0"/>
              <a:t>20</a:t>
            </a:r>
            <a:r>
              <a:rPr lang="zh-CN" altLang="zh-CN" dirty="0"/>
              <a:t>字节</a:t>
            </a:r>
            <a:r>
              <a:rPr lang="en-US" altLang="zh-CN" dirty="0"/>
              <a:t>+</a:t>
            </a:r>
            <a:r>
              <a:rPr lang="zh-CN" altLang="zh-CN" dirty="0"/>
              <a:t>数据字段前</a:t>
            </a:r>
            <a:r>
              <a:rPr lang="en-US" altLang="zh-CN" dirty="0"/>
              <a:t>8</a:t>
            </a:r>
            <a:r>
              <a:rPr lang="zh-CN" altLang="zh-CN" dirty="0"/>
              <a:t>个字节，</a:t>
            </a:r>
            <a:r>
              <a:rPr lang="zh-CN" altLang="zh-CN" b="1" dirty="0"/>
              <a:t>截图保存</a:t>
            </a:r>
            <a:r>
              <a:rPr lang="zh-CN" altLang="zh-CN" dirty="0"/>
              <a:t>）有什么关系？（</a:t>
            </a:r>
            <a:r>
              <a:rPr lang="zh-CN" altLang="zh-CN" b="1" dirty="0"/>
              <a:t>比对</a:t>
            </a:r>
            <a:r>
              <a:rPr lang="zh-CN" altLang="en-US" b="1" dirty="0"/>
              <a:t>两个</a:t>
            </a:r>
            <a:r>
              <a:rPr lang="zh-CN" altLang="zh-CN" b="1" dirty="0"/>
              <a:t>截图，写到报告里</a:t>
            </a:r>
            <a:r>
              <a:rPr lang="zh-CN" altLang="zh-CN" dirty="0"/>
              <a:t>），比对部分就是</a:t>
            </a:r>
            <a:r>
              <a:rPr lang="zh-CN" altLang="zh-CN" b="1" dirty="0"/>
              <a:t>十六进制</a:t>
            </a:r>
            <a:r>
              <a:rPr lang="zh-CN" altLang="zh-CN" dirty="0"/>
              <a:t>显示就可以。</a:t>
            </a:r>
          </a:p>
          <a:p>
            <a:r>
              <a:rPr lang="zh-CN" altLang="en-US" dirty="0"/>
              <a:t>思考问题：</a:t>
            </a:r>
            <a:r>
              <a:rPr lang="en-US" altLang="zh-CN" dirty="0"/>
              <a:t>ICMP</a:t>
            </a:r>
            <a:r>
              <a:rPr lang="zh-CN" altLang="zh-CN" b="1" dirty="0"/>
              <a:t>差错报文</a:t>
            </a:r>
            <a:r>
              <a:rPr lang="zh-CN" altLang="zh-CN" dirty="0"/>
              <a:t>数据字段来源于哪里？？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4941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900467F-BF67-45EB-8268-184912DC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练习</a:t>
            </a:r>
            <a:r>
              <a:rPr lang="en-US" altLang="zh-CN" dirty="0"/>
              <a:t>3  </a:t>
            </a:r>
            <a:r>
              <a:rPr lang="zh-CN" altLang="en-US" dirty="0"/>
              <a:t>超时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89CE028-A154-4268-841B-C22DB84E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/>
              <a:t>TTL</a:t>
            </a:r>
            <a:r>
              <a:rPr lang="zh-CN" altLang="zh-CN" sz="4000" dirty="0"/>
              <a:t>在路由器先减一再判断是否转发</a:t>
            </a:r>
            <a:r>
              <a:rPr lang="zh-CN" altLang="en-US" sz="4000" dirty="0"/>
              <a:t>，还是先转发，再减一？</a:t>
            </a:r>
            <a:endParaRPr lang="en-US" altLang="zh-CN" sz="4000" dirty="0"/>
          </a:p>
          <a:p>
            <a:r>
              <a:rPr lang="en-US" altLang="zh-CN" sz="4000" dirty="0"/>
              <a:t>TTL=0</a:t>
            </a:r>
            <a:r>
              <a:rPr lang="zh-CN" altLang="en-US" sz="4000" dirty="0"/>
              <a:t>，丢弃</a:t>
            </a:r>
            <a:r>
              <a:rPr lang="en-US" altLang="zh-CN" sz="4000" dirty="0"/>
              <a:t>IP</a:t>
            </a:r>
            <a:r>
              <a:rPr lang="zh-CN" altLang="en-US" sz="4000" dirty="0"/>
              <a:t>报文，同时路由器发送一个</a:t>
            </a:r>
            <a:r>
              <a:rPr lang="en-US" altLang="zh-CN" sz="4000" dirty="0"/>
              <a:t>ICMP</a:t>
            </a:r>
            <a:r>
              <a:rPr lang="zh-CN" altLang="en-US" sz="4000" dirty="0"/>
              <a:t>超时报文给源主机。</a:t>
            </a:r>
            <a:endParaRPr lang="zh-CN" altLang="zh-CN" sz="4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4383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315</Words>
  <Application>Microsoft Office PowerPoint</Application>
  <PresentationFormat>自定义</PresentationFormat>
  <Paragraphs>21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ICMP协议</vt:lpstr>
      <vt:lpstr>ICMP报文封装</vt:lpstr>
      <vt:lpstr>ICMP报文的结构</vt:lpstr>
      <vt:lpstr>实验注意事项</vt:lpstr>
      <vt:lpstr>实验3.1 练习2 ICMP差错报文</vt:lpstr>
      <vt:lpstr>练习3  超时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ICMP协议</dc:title>
  <dc:creator>JQ</dc:creator>
  <cp:lastModifiedBy>admin</cp:lastModifiedBy>
  <cp:revision>17</cp:revision>
  <dcterms:created xsi:type="dcterms:W3CDTF">2021-04-09T03:12:57Z</dcterms:created>
  <dcterms:modified xsi:type="dcterms:W3CDTF">2023-03-20T05:20:19Z</dcterms:modified>
</cp:coreProperties>
</file>