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512" r:id="rId9"/>
    <p:sldId id="51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386755BE-E8F6-4296-B718-30C39797CF18}">
          <p14:sldIdLst>
            <p14:sldId id="256"/>
            <p14:sldId id="257"/>
            <p14:sldId id="260"/>
            <p14:sldId id="258"/>
            <p14:sldId id="261"/>
            <p14:sldId id="262"/>
            <p14:sldId id="263"/>
            <p14:sldId id="512"/>
            <p14:sldId id="51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010" autoAdjust="0"/>
  </p:normalViewPr>
  <p:slideViewPr>
    <p:cSldViewPr snapToGrid="0">
      <p:cViewPr varScale="1">
        <p:scale>
          <a:sx n="52" d="100"/>
          <a:sy n="52" d="100"/>
        </p:scale>
        <p:origin x="-11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74099-F6EF-4E51-9A6A-8D73CDE5C22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91247-C969-4EFD-B1DC-F4906E092F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819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1247-C969-4EFD-B1DC-F4906E092FA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46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1247-C969-4EFD-B1DC-F4906E092FA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16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1247-C969-4EFD-B1DC-F4906E092FA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458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1247-C969-4EFD-B1DC-F4906E092F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18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1247-C969-4EFD-B1DC-F4906E092FA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452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91247-C969-4EFD-B1DC-F4906E092FA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504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2266FE-F9FB-46D1-A149-BB764154F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D2C71EB-62FA-4EA8-A163-9AAAAC4A4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2AA2003-259C-4F66-8B38-1FEC3A9C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9B02EB0-D789-44DC-9503-442041C2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EE179B3-F986-4F46-BEEA-559652F0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158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BF7A8F-68B3-45CD-AF68-BB1E1CA2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271232D-A911-49AC-BB8E-DC2C7FD5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0D6E39-8FAD-4955-910F-4BA8C3EE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6143927-ACD1-448E-A5BA-84A223D2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057774C-218F-40B8-9FC6-A7CF223F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406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D806307-442F-42C0-ACD0-CB6C9F629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0CAB130-11CB-4778-A22A-0276D8DEA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6D5F98A-EB72-4316-AB0E-D413A9B0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0C07C9-A412-40ED-9DF5-A486BC8B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D5DC91E-94CB-49E6-ACD5-2A4D538F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03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8D8C1F-5F3D-4F32-BCBE-D1100EA3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0CF447-2B26-44C4-8AA0-0C3538C1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5E91FC-F9F2-49F5-ADD9-9B2C224F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30D32B7-0882-4A9C-831C-2FB14B21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D872BFA-61B3-4BDF-9821-8EBBF7CE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47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ABC19E-45F4-4A29-8C3F-90F911B1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08FA728-7009-463A-AAE7-71385976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482001-01A9-41CB-9146-1316CAE6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E9CE57F-BF7E-4046-80A7-B524F8CE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6E2F0C0-9E4C-44FE-9943-70D09054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35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668198-2574-4919-A2EF-66F2C4A0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3A02B58-B516-42E9-A0BB-192A8BE6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E4298E3-3786-4FA3-B1D7-292D6587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66AA8AD-8675-4122-BA24-AED200BB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4BA3B8D-2BB4-4A18-953B-CFCBCAB2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A3C2555-D41E-4F36-9662-66582B11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088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6A3762-3A1F-475B-928C-75914319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EA1114B-4E46-4644-AC35-39DA2D15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0CCE5CC-9BD8-45ED-8189-5080EFD0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E1FC118-039A-4504-87BD-51EB4FD65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66E998B-B47A-4002-8FD3-10E92C8F7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8388F49-1639-4A49-BCB9-9195719C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40A9346-9A83-4545-8ED5-328F6129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B80513D-B306-47F8-A086-53C51E37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390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08C0A5-3068-4573-B4E0-BF98FE06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E1E9F0A-8168-4F25-A190-F4D357CF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2095D90-6748-4859-BBC3-4C6DA7A8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46952D2-23D0-463E-9B54-8A2716A4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359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8AD94FF-25EB-40F5-844A-55ED2583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E27C5D7-077C-4873-91A4-0791D1CC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74EB82D-2312-471B-8C86-5AF10F20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640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BA4B17-696D-412F-8208-F67ED90A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1EB4F0-E337-4D50-9CCF-BCA68679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8E1D3BB-FE47-4E0A-80CB-1AB3693C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E4A4BE-0A09-4FAF-9B8A-E32E0877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BD34374-B49D-430D-9C7E-49731F63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5F5F69-871F-4E4F-944E-34378FDF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786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3148A0-1670-4327-9CFA-0404AC91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1D5A34D-2E50-4994-BD37-38B771F49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7413931-3CBF-4BC9-9679-86249DE9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1CD7605-ED0F-40FA-924C-B933A30B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67C6093-BA0E-456C-A2CD-59ED95B3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B680C55-D0C4-4BEB-AEB3-1819B23E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10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3929BA9-B338-4002-AE21-4FA4B40D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4ECFA88-B48F-4A28-B625-1E12E490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20E447E-A546-4119-837D-4F2CEEF17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9FDF-BB8B-41F0-A967-9A2DE43A0381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AF5EC3-4FB3-422A-974D-6357469D5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C93F56B-4A45-4650-A0CE-99526941D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1A4D-9C03-4B5B-90A7-1A40CCA6A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770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37DF58-841A-4B81-89F4-296B807C0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端口扫描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60598A5-C40A-4897-987B-4DB505FDF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748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64BBAA-C7CD-4BAC-A1DD-0A17A546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6C5253-8E22-45BD-958A-939745AD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b="1" dirty="0"/>
              <a:t>面向连接</a:t>
            </a:r>
            <a:r>
              <a:rPr lang="zh-CN" altLang="en-US" dirty="0"/>
              <a:t>的，</a:t>
            </a:r>
            <a:r>
              <a:rPr lang="zh-CN" altLang="en-US" b="1" dirty="0"/>
              <a:t>可靠数据传输模式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可靠数据传输</a:t>
            </a:r>
            <a:r>
              <a:rPr lang="zh-CN" altLang="zh-CN" dirty="0"/>
              <a:t>（包括四个方面：不出错、不乱序、不重复、不丢失）</a:t>
            </a:r>
            <a:endParaRPr lang="en-US" altLang="zh-CN" dirty="0"/>
          </a:p>
          <a:p>
            <a:pPr lvl="1"/>
            <a:r>
              <a:rPr lang="zh-CN" altLang="zh-CN" dirty="0"/>
              <a:t>面向连接的协议，</a:t>
            </a:r>
            <a:r>
              <a:rPr lang="zh-CN" altLang="en-US" dirty="0"/>
              <a:t>传输数据前必须建立连接（三次握手过程）</a:t>
            </a:r>
            <a:endParaRPr lang="en-US" altLang="zh-CN" dirty="0"/>
          </a:p>
          <a:p>
            <a:r>
              <a:rPr lang="zh-CN" altLang="zh-CN" dirty="0"/>
              <a:t>保证可靠传输的机制：序号，</a:t>
            </a:r>
            <a:r>
              <a:rPr lang="zh-CN" altLang="zh-CN" b="1" dirty="0"/>
              <a:t>确认序号</a:t>
            </a:r>
            <a:r>
              <a:rPr lang="zh-CN" altLang="zh-CN" dirty="0"/>
              <a:t>，重传机制，校验和</a:t>
            </a:r>
          </a:p>
          <a:p>
            <a:r>
              <a:rPr lang="zh-CN" altLang="zh-CN" b="1" dirty="0"/>
              <a:t>确认机制</a:t>
            </a:r>
            <a:endParaRPr lang="en-US" altLang="zh-CN" b="1" dirty="0"/>
          </a:p>
          <a:p>
            <a:pPr lvl="1"/>
            <a:r>
              <a:rPr lang="zh-CN" altLang="zh-CN" dirty="0"/>
              <a:t>只有肯定确认，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zh-CN" dirty="0"/>
              <a:t>里没有否定确认</a:t>
            </a:r>
            <a:endParaRPr lang="en-US" altLang="zh-CN" dirty="0"/>
          </a:p>
          <a:p>
            <a:pPr lvl="1"/>
            <a:r>
              <a:rPr lang="zh-CN" altLang="zh-CN" dirty="0"/>
              <a:t>那错误的（校验和错误或者没有收到）不会有否定确认</a:t>
            </a:r>
            <a:endParaRPr lang="en-US" altLang="zh-CN" dirty="0"/>
          </a:p>
          <a:p>
            <a:pPr lvl="1"/>
            <a:r>
              <a:rPr lang="zh-CN" altLang="zh-CN" dirty="0"/>
              <a:t>只有发送端采用超时重传的机制。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090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104DE46C-7768-468F-8D9A-C98056FC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0"/>
            <a:ext cx="10515600" cy="1325563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的报头格式</a:t>
            </a: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xmlns="" id="{ABB9DDC2-0206-4BF7-8898-D3FCEE96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9" y="6137275"/>
            <a:ext cx="635000" cy="252413"/>
          </a:xfrm>
          <a:prstGeom prst="leftArrow">
            <a:avLst>
              <a:gd name="adj1" fmla="val 50000"/>
              <a:gd name="adj2" fmla="val 6289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xmlns="" id="{0782073C-4BD5-4A2D-9637-3F477416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2" y="6011863"/>
            <a:ext cx="1225550" cy="504825"/>
          </a:xfrm>
          <a:prstGeom prst="rect">
            <a:avLst/>
          </a:prstGeom>
          <a:solidFill>
            <a:srgbClr val="CC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xmlns="" id="{AB1D9C68-004E-42AA-98C4-677EA11D8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802" y="1544638"/>
            <a:ext cx="15875" cy="275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xmlns="" id="{876F91C2-EBD0-4F91-A6D5-A2E58C49B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9" y="2614613"/>
            <a:ext cx="587375" cy="53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106" name="Rectangle 10">
            <a:extLst>
              <a:ext uri="{FF2B5EF4-FFF2-40B4-BE49-F238E27FC236}">
                <a16:creationId xmlns:a16="http://schemas.microsoft.com/office/drawing/2014/main" xmlns="" id="{78E16104-DD79-4BEA-A507-C82B35A9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7" y="1543050"/>
            <a:ext cx="6810375" cy="2763838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7" name="Freeform 11">
            <a:extLst>
              <a:ext uri="{FF2B5EF4-FFF2-40B4-BE49-F238E27FC236}">
                <a16:creationId xmlns:a16="http://schemas.microsoft.com/office/drawing/2014/main" xmlns="" id="{FBDA4E8C-13AE-41B4-A495-B29170610A26}"/>
              </a:ext>
            </a:extLst>
          </p:cNvPr>
          <p:cNvSpPr>
            <a:spLocks/>
          </p:cNvSpPr>
          <p:nvPr/>
        </p:nvSpPr>
        <p:spPr bwMode="auto">
          <a:xfrm>
            <a:off x="603727" y="4311650"/>
            <a:ext cx="6811962" cy="752475"/>
          </a:xfrm>
          <a:custGeom>
            <a:avLst/>
            <a:gdLst>
              <a:gd name="T0" fmla="*/ 0 w 4291"/>
              <a:gd name="T1" fmla="*/ 1 h 474"/>
              <a:gd name="T2" fmla="*/ 806 w 4291"/>
              <a:gd name="T3" fmla="*/ 474 h 474"/>
              <a:gd name="T4" fmla="*/ 1692 w 4291"/>
              <a:gd name="T5" fmla="*/ 474 h 474"/>
              <a:gd name="T6" fmla="*/ 4291 w 4291"/>
              <a:gd name="T7" fmla="*/ 0 h 474"/>
              <a:gd name="T8" fmla="*/ 0 w 4291"/>
              <a:gd name="T9" fmla="*/ 1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1" h="474">
                <a:moveTo>
                  <a:pt x="0" y="1"/>
                </a:moveTo>
                <a:lnTo>
                  <a:pt x="806" y="474"/>
                </a:lnTo>
                <a:lnTo>
                  <a:pt x="1692" y="474"/>
                </a:lnTo>
                <a:lnTo>
                  <a:pt x="4291" y="0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rgbClr val="EAEAEA">
                  <a:gamma/>
                  <a:shade val="69804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12700" cap="flat" cmpd="sng">
            <a:solidFill>
              <a:srgbClr val="C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Line 12">
            <a:extLst>
              <a:ext uri="{FF2B5EF4-FFF2-40B4-BE49-F238E27FC236}">
                <a16:creationId xmlns:a16="http://schemas.microsoft.com/office/drawing/2014/main" xmlns="" id="{8CF2EE51-774A-45EE-9A7E-1085F2798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7" y="2012950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13">
            <a:extLst>
              <a:ext uri="{FF2B5EF4-FFF2-40B4-BE49-F238E27FC236}">
                <a16:creationId xmlns:a16="http://schemas.microsoft.com/office/drawing/2014/main" xmlns="" id="{27701FEF-97F7-4F32-B34C-282DEFFAC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7" y="2478088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14">
            <a:extLst>
              <a:ext uri="{FF2B5EF4-FFF2-40B4-BE49-F238E27FC236}">
                <a16:creationId xmlns:a16="http://schemas.microsoft.com/office/drawing/2014/main" xmlns="" id="{87A981DB-45A3-44EC-8C1F-521D96E0E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7" y="2941638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Line 15">
            <a:extLst>
              <a:ext uri="{FF2B5EF4-FFF2-40B4-BE49-F238E27FC236}">
                <a16:creationId xmlns:a16="http://schemas.microsoft.com/office/drawing/2014/main" xmlns="" id="{7F3D89BC-F67B-4296-8C03-716AE64E3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7" y="3405188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xmlns="" id="{56BF0AFE-320D-42E6-AC6C-F8A8E7253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7" y="3870325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xmlns="" id="{C03E3EC3-D76C-4CC5-A3B8-45A603F1F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502" y="1547813"/>
            <a:ext cx="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Rectangle 18">
            <a:extLst>
              <a:ext uri="{FF2B5EF4-FFF2-40B4-BE49-F238E27FC236}">
                <a16:creationId xmlns:a16="http://schemas.microsoft.com/office/drawing/2014/main" xmlns="" id="{9638E7EE-29E1-4679-A7CB-6E88F8B8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127" y="1633538"/>
            <a:ext cx="1336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的  端  口</a:t>
            </a:r>
          </a:p>
        </p:txBody>
      </p:sp>
      <p:sp>
        <p:nvSpPr>
          <p:cNvPr id="115" name="Rectangle 19">
            <a:extLst>
              <a:ext uri="{FF2B5EF4-FFF2-40B4-BE49-F238E27FC236}">
                <a16:creationId xmlns:a16="http://schemas.microsoft.com/office/drawing/2014/main" xmlns="" id="{AE367AB6-D51F-49DD-B424-2002F34B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2" y="2882900"/>
            <a:ext cx="5873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</a:p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偏移</a:t>
            </a:r>
          </a:p>
        </p:txBody>
      </p:sp>
      <p:sp>
        <p:nvSpPr>
          <p:cNvPr id="116" name="Rectangle 20">
            <a:extLst>
              <a:ext uri="{FF2B5EF4-FFF2-40B4-BE49-F238E27FC236}">
                <a16:creationId xmlns:a16="http://schemas.microsoft.com/office/drawing/2014/main" xmlns="" id="{3ADB785E-90C1-40A0-80F6-148740B0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27" y="3497263"/>
            <a:ext cx="1133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检   验   和</a:t>
            </a:r>
          </a:p>
        </p:txBody>
      </p:sp>
      <p:sp>
        <p:nvSpPr>
          <p:cNvPr id="117" name="Rectangle 21">
            <a:extLst>
              <a:ext uri="{FF2B5EF4-FFF2-40B4-BE49-F238E27FC236}">
                <a16:creationId xmlns:a16="http://schemas.microsoft.com/office/drawing/2014/main" xmlns="" id="{E572CAC5-62BF-440A-A16E-399EBB1A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14" y="3925888"/>
            <a:ext cx="283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选    项    （长  度  可  变）</a:t>
            </a:r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xmlns="" id="{07900415-BE23-4EC2-9200-ABB110A4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" y="1633538"/>
            <a:ext cx="1019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端  口</a:t>
            </a:r>
          </a:p>
        </p:txBody>
      </p:sp>
      <p:sp>
        <p:nvSpPr>
          <p:cNvPr id="119" name="Rectangle 23">
            <a:extLst>
              <a:ext uri="{FF2B5EF4-FFF2-40B4-BE49-F238E27FC236}">
                <a16:creationId xmlns:a16="http://schemas.microsoft.com/office/drawing/2014/main" xmlns="" id="{88BC21DC-D042-4840-AEF6-53D22A64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802" y="2092325"/>
            <a:ext cx="7699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序   号</a:t>
            </a:r>
          </a:p>
        </p:txBody>
      </p:sp>
      <p:sp>
        <p:nvSpPr>
          <p:cNvPr id="120" name="Line 24">
            <a:extLst>
              <a:ext uri="{FF2B5EF4-FFF2-40B4-BE49-F238E27FC236}">
                <a16:creationId xmlns:a16="http://schemas.microsoft.com/office/drawing/2014/main" xmlns="" id="{96AF91BF-E830-4D18-8E54-5B712A7FD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5264" y="2947988"/>
            <a:ext cx="0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xmlns="" id="{BBCFB353-EF97-4265-BEED-32487310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252" y="3497263"/>
            <a:ext cx="1508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紧   急   指   针</a:t>
            </a:r>
          </a:p>
        </p:txBody>
      </p:sp>
      <p:sp>
        <p:nvSpPr>
          <p:cNvPr id="122" name="Rectangle 26">
            <a:extLst>
              <a:ext uri="{FF2B5EF4-FFF2-40B4-BE49-F238E27FC236}">
                <a16:creationId xmlns:a16="http://schemas.microsoft.com/office/drawing/2014/main" xmlns="" id="{2AE329E6-1F6C-4074-9BA5-39AE234B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714" y="3016250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窗   口</a:t>
            </a:r>
          </a:p>
        </p:txBody>
      </p:sp>
      <p:sp>
        <p:nvSpPr>
          <p:cNvPr id="123" name="Rectangle 27">
            <a:extLst>
              <a:ext uri="{FF2B5EF4-FFF2-40B4-BE49-F238E27FC236}">
                <a16:creationId xmlns:a16="http://schemas.microsoft.com/office/drawing/2014/main" xmlns="" id="{8C63B8CA-F9DE-4C84-B310-E2CFD45C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314" y="2576513"/>
            <a:ext cx="12969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确    认    号</a:t>
            </a:r>
          </a:p>
        </p:txBody>
      </p:sp>
      <p:sp>
        <p:nvSpPr>
          <p:cNvPr id="124" name="Line 28">
            <a:extLst>
              <a:ext uri="{FF2B5EF4-FFF2-40B4-BE49-F238E27FC236}">
                <a16:creationId xmlns:a16="http://schemas.microsoft.com/office/drawing/2014/main" xmlns="" id="{EC37AFD2-AA6B-4B93-920D-43E1A28BA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452" y="2947988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29">
            <a:extLst>
              <a:ext uri="{FF2B5EF4-FFF2-40B4-BE49-F238E27FC236}">
                <a16:creationId xmlns:a16="http://schemas.microsoft.com/office/drawing/2014/main" xmlns="" id="{718099B8-42CE-469F-B6CC-51C869023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602" y="29432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30">
            <a:extLst>
              <a:ext uri="{FF2B5EF4-FFF2-40B4-BE49-F238E27FC236}">
                <a16:creationId xmlns:a16="http://schemas.microsoft.com/office/drawing/2014/main" xmlns="" id="{3CDA158E-2E33-4350-90B9-33F9D9948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452" y="2947988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31">
            <a:extLst>
              <a:ext uri="{FF2B5EF4-FFF2-40B4-BE49-F238E27FC236}">
                <a16:creationId xmlns:a16="http://schemas.microsoft.com/office/drawing/2014/main" xmlns="" id="{29EE14D9-A8D6-4F34-ABE9-17527D8A2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939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xmlns="" id="{08844F06-3FC6-4603-98E2-BA2387650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5052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xmlns="" id="{43E52398-62EA-4448-959D-2F06BBB55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2327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34">
            <a:extLst>
              <a:ext uri="{FF2B5EF4-FFF2-40B4-BE49-F238E27FC236}">
                <a16:creationId xmlns:a16="http://schemas.microsoft.com/office/drawing/2014/main" xmlns="" id="{E81C0F81-AA9B-4F90-85EA-E68A2D65E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539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Rectangle 35">
            <a:extLst>
              <a:ext uri="{FF2B5EF4-FFF2-40B4-BE49-F238E27FC236}">
                <a16:creationId xmlns:a16="http://schemas.microsoft.com/office/drawing/2014/main" xmlns="" id="{39D27BDE-3AD8-462F-A83E-F1D3CA1C1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152" y="3025775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保   留</a:t>
            </a:r>
          </a:p>
        </p:txBody>
      </p:sp>
      <p:sp>
        <p:nvSpPr>
          <p:cNvPr id="132" name="Rectangle 36">
            <a:extLst>
              <a:ext uri="{FF2B5EF4-FFF2-40B4-BE49-F238E27FC236}">
                <a16:creationId xmlns:a16="http://schemas.microsoft.com/office/drawing/2014/main" xmlns="" id="{4C340DCE-91FB-44CD-ACDB-AB1ADED8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139" y="2960688"/>
            <a:ext cx="2905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</a:t>
            </a:r>
          </a:p>
          <a:p>
            <a:pPr algn="ctr"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</a:p>
          <a:p>
            <a:pPr algn="ctr"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33" name="Line 38">
            <a:extLst>
              <a:ext uri="{FF2B5EF4-FFF2-40B4-BE49-F238E27FC236}">
                <a16:creationId xmlns:a16="http://schemas.microsoft.com/office/drawing/2014/main" xmlns="" id="{F6ACB092-4D41-4ECB-8A2A-8DD7BDB1A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552" y="1438275"/>
            <a:ext cx="680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39">
            <a:extLst>
              <a:ext uri="{FF2B5EF4-FFF2-40B4-BE49-F238E27FC236}">
                <a16:creationId xmlns:a16="http://schemas.microsoft.com/office/drawing/2014/main" xmlns="" id="{76B9533E-CD9A-4AA8-9F32-1FD73ED7E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552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40">
            <a:extLst>
              <a:ext uri="{FF2B5EF4-FFF2-40B4-BE49-F238E27FC236}">
                <a16:creationId xmlns:a16="http://schemas.microsoft.com/office/drawing/2014/main" xmlns="" id="{D90EEBC7-2628-4CE4-B015-9D6E88E51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41">
            <a:extLst>
              <a:ext uri="{FF2B5EF4-FFF2-40B4-BE49-F238E27FC236}">
                <a16:creationId xmlns:a16="http://schemas.microsoft.com/office/drawing/2014/main" xmlns="" id="{3671DE22-23EC-4E9E-A875-C35F8C5C6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0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42">
            <a:extLst>
              <a:ext uri="{FF2B5EF4-FFF2-40B4-BE49-F238E27FC236}">
                <a16:creationId xmlns:a16="http://schemas.microsoft.com/office/drawing/2014/main" xmlns="" id="{AC6EFCCB-11FF-42C3-B573-DAE18F791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72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43">
            <a:extLst>
              <a:ext uri="{FF2B5EF4-FFF2-40B4-BE49-F238E27FC236}">
                <a16:creationId xmlns:a16="http://schemas.microsoft.com/office/drawing/2014/main" xmlns="" id="{80F5BB9E-B133-464E-AD74-03D219C19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4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44">
            <a:extLst>
              <a:ext uri="{FF2B5EF4-FFF2-40B4-BE49-F238E27FC236}">
                <a16:creationId xmlns:a16="http://schemas.microsoft.com/office/drawing/2014/main" xmlns="" id="{4C59FB79-A1DF-41A0-A580-576CA2A32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1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Line 45">
            <a:extLst>
              <a:ext uri="{FF2B5EF4-FFF2-40B4-BE49-F238E27FC236}">
                <a16:creationId xmlns:a16="http://schemas.microsoft.com/office/drawing/2014/main" xmlns="" id="{C29436C2-51B6-438E-A918-CFBB843E7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53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Line 46">
            <a:extLst>
              <a:ext uri="{FF2B5EF4-FFF2-40B4-BE49-F238E27FC236}">
                <a16:creationId xmlns:a16="http://schemas.microsoft.com/office/drawing/2014/main" xmlns="" id="{A1A2576A-246B-4657-A4FA-DACCDF06E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80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Line 47">
            <a:extLst>
              <a:ext uri="{FF2B5EF4-FFF2-40B4-BE49-F238E27FC236}">
                <a16:creationId xmlns:a16="http://schemas.microsoft.com/office/drawing/2014/main" xmlns="" id="{6993DE06-9F38-49B8-AC31-2F329AAF2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764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48">
            <a:extLst>
              <a:ext uri="{FF2B5EF4-FFF2-40B4-BE49-F238E27FC236}">
                <a16:creationId xmlns:a16="http://schemas.microsoft.com/office/drawing/2014/main" xmlns="" id="{56F703BF-6E0D-4FD0-A9BD-FE0DB71AF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48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49">
            <a:extLst>
              <a:ext uri="{FF2B5EF4-FFF2-40B4-BE49-F238E27FC236}">
                <a16:creationId xmlns:a16="http://schemas.microsoft.com/office/drawing/2014/main" xmlns="" id="{12335697-88ED-4777-9A6F-273DAB987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62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50">
            <a:extLst>
              <a:ext uri="{FF2B5EF4-FFF2-40B4-BE49-F238E27FC236}">
                <a16:creationId xmlns:a16="http://schemas.microsoft.com/office/drawing/2014/main" xmlns="" id="{16EB5CEB-6C44-49EE-8F09-3234F7296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9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51">
            <a:extLst>
              <a:ext uri="{FF2B5EF4-FFF2-40B4-BE49-F238E27FC236}">
                <a16:creationId xmlns:a16="http://schemas.microsoft.com/office/drawing/2014/main" xmlns="" id="{B21258D9-C47E-4CA2-B79E-AEEA47C07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66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52">
            <a:extLst>
              <a:ext uri="{FF2B5EF4-FFF2-40B4-BE49-F238E27FC236}">
                <a16:creationId xmlns:a16="http://schemas.microsoft.com/office/drawing/2014/main" xmlns="" id="{49052ED9-AF95-48AE-BB0B-77356750A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38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53">
            <a:extLst>
              <a:ext uri="{FF2B5EF4-FFF2-40B4-BE49-F238E27FC236}">
                <a16:creationId xmlns:a16="http://schemas.microsoft.com/office/drawing/2014/main" xmlns="" id="{90CBD9B6-379E-4AEB-8CF6-91A8DEDF0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52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54">
            <a:extLst>
              <a:ext uri="{FF2B5EF4-FFF2-40B4-BE49-F238E27FC236}">
                <a16:creationId xmlns:a16="http://schemas.microsoft.com/office/drawing/2014/main" xmlns="" id="{E3A835E6-37C8-4CC0-B4D2-1A065F226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82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55">
            <a:extLst>
              <a:ext uri="{FF2B5EF4-FFF2-40B4-BE49-F238E27FC236}">
                <a16:creationId xmlns:a16="http://schemas.microsoft.com/office/drawing/2014/main" xmlns="" id="{95DEA6B2-CCF3-4B2B-B4C5-1E2D00B1D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977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56">
            <a:extLst>
              <a:ext uri="{FF2B5EF4-FFF2-40B4-BE49-F238E27FC236}">
                <a16:creationId xmlns:a16="http://schemas.microsoft.com/office/drawing/2014/main" xmlns="" id="{A90BED58-FE33-4923-AD5D-8C81B03D1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70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Line 57">
            <a:extLst>
              <a:ext uri="{FF2B5EF4-FFF2-40B4-BE49-F238E27FC236}">
                <a16:creationId xmlns:a16="http://schemas.microsoft.com/office/drawing/2014/main" xmlns="" id="{06132C8C-35FF-4793-8BE7-0C5F272A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42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Line 58">
            <a:extLst>
              <a:ext uri="{FF2B5EF4-FFF2-40B4-BE49-F238E27FC236}">
                <a16:creationId xmlns:a16="http://schemas.microsoft.com/office/drawing/2014/main" xmlns="" id="{2A38F4E1-3D79-42CB-9D23-87676E9D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1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Line 59">
            <a:extLst>
              <a:ext uri="{FF2B5EF4-FFF2-40B4-BE49-F238E27FC236}">
                <a16:creationId xmlns:a16="http://schemas.microsoft.com/office/drawing/2014/main" xmlns="" id="{4711A9E6-52CF-424C-8F8C-1CD23B994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8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Line 60">
            <a:extLst>
              <a:ext uri="{FF2B5EF4-FFF2-40B4-BE49-F238E27FC236}">
                <a16:creationId xmlns:a16="http://schemas.microsoft.com/office/drawing/2014/main" xmlns="" id="{010F287F-3BA1-4309-8944-D84197D6C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60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Line 61">
            <a:extLst>
              <a:ext uri="{FF2B5EF4-FFF2-40B4-BE49-F238E27FC236}">
                <a16:creationId xmlns:a16="http://schemas.microsoft.com/office/drawing/2014/main" xmlns="" id="{D3943334-04C2-4B93-A2E1-E645CC854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7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Line 62">
            <a:extLst>
              <a:ext uri="{FF2B5EF4-FFF2-40B4-BE49-F238E27FC236}">
                <a16:creationId xmlns:a16="http://schemas.microsoft.com/office/drawing/2014/main" xmlns="" id="{6037BA0B-088D-4828-957E-10F9946D0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846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Line 63">
            <a:extLst>
              <a:ext uri="{FF2B5EF4-FFF2-40B4-BE49-F238E27FC236}">
                <a16:creationId xmlns:a16="http://schemas.microsoft.com/office/drawing/2014/main" xmlns="" id="{167386E5-3592-4ABB-BC6A-70AFC13B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1189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64">
            <a:extLst>
              <a:ext uri="{FF2B5EF4-FFF2-40B4-BE49-F238E27FC236}">
                <a16:creationId xmlns:a16="http://schemas.microsoft.com/office/drawing/2014/main" xmlns="" id="{6146FDC8-A716-419D-91DA-337B5A65E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9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Line 65">
            <a:extLst>
              <a:ext uri="{FF2B5EF4-FFF2-40B4-BE49-F238E27FC236}">
                <a16:creationId xmlns:a16="http://schemas.microsoft.com/office/drawing/2014/main" xmlns="" id="{D129C32A-5525-4086-8AFE-6703D391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6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66">
            <a:extLst>
              <a:ext uri="{FF2B5EF4-FFF2-40B4-BE49-F238E27FC236}">
                <a16:creationId xmlns:a16="http://schemas.microsoft.com/office/drawing/2014/main" xmlns="" id="{9FCB0BE2-0242-4D5D-B0D8-6B5A91D91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936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67">
            <a:extLst>
              <a:ext uri="{FF2B5EF4-FFF2-40B4-BE49-F238E27FC236}">
                <a16:creationId xmlns:a16="http://schemas.microsoft.com/office/drawing/2014/main" xmlns="" id="{AB9F0C60-C4EE-4905-A5F9-4E0AE16F9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208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68">
            <a:extLst>
              <a:ext uri="{FF2B5EF4-FFF2-40B4-BE49-F238E27FC236}">
                <a16:creationId xmlns:a16="http://schemas.microsoft.com/office/drawing/2014/main" xmlns="" id="{5B1739BA-0AE8-4D04-8A10-262EEA963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8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69">
            <a:extLst>
              <a:ext uri="{FF2B5EF4-FFF2-40B4-BE49-F238E27FC236}">
                <a16:creationId xmlns:a16="http://schemas.microsoft.com/office/drawing/2014/main" xmlns="" id="{08245051-C648-4373-A2CF-20EB6AEFE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9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Line 70">
            <a:extLst>
              <a:ext uri="{FF2B5EF4-FFF2-40B4-BE49-F238E27FC236}">
                <a16:creationId xmlns:a16="http://schemas.microsoft.com/office/drawing/2014/main" xmlns="" id="{88C00151-2CD5-473F-8EAC-2D169C3FB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6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Line 71">
            <a:extLst>
              <a:ext uri="{FF2B5EF4-FFF2-40B4-BE49-F238E27FC236}">
                <a16:creationId xmlns:a16="http://schemas.microsoft.com/office/drawing/2014/main" xmlns="" id="{E120CE29-AF0F-446D-B27F-77E191191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402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Rectangle 72">
            <a:extLst>
              <a:ext uri="{FF2B5EF4-FFF2-40B4-BE49-F238E27FC236}">
                <a16:creationId xmlns:a16="http://schemas.microsoft.com/office/drawing/2014/main" xmlns="" id="{852C80A7-679D-4F34-933D-BB3CEAA3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9" y="1171575"/>
            <a:ext cx="1417638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68" name="Rectangle 73">
            <a:extLst>
              <a:ext uri="{FF2B5EF4-FFF2-40B4-BE49-F238E27FC236}">
                <a16:creationId xmlns:a16="http://schemas.microsoft.com/office/drawing/2014/main" xmlns="" id="{6F0F84AE-9312-49BA-964E-FA7517913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52" y="1171575"/>
            <a:ext cx="1417637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69" name="Rectangle 74">
            <a:extLst>
              <a:ext uri="{FF2B5EF4-FFF2-40B4-BE49-F238E27FC236}">
                <a16:creationId xmlns:a16="http://schemas.microsoft.com/office/drawing/2014/main" xmlns="" id="{50114889-9D1C-4B94-B288-2F78BA6D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64" y="1171575"/>
            <a:ext cx="1417638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0" name="Rectangle 75">
            <a:extLst>
              <a:ext uri="{FF2B5EF4-FFF2-40B4-BE49-F238E27FC236}">
                <a16:creationId xmlns:a16="http://schemas.microsoft.com/office/drawing/2014/main" xmlns="" id="{098BFE67-4C7B-490C-A3E9-8F575F6C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477" y="1171575"/>
            <a:ext cx="1417637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1" name="Rectangle 76">
            <a:extLst>
              <a:ext uri="{FF2B5EF4-FFF2-40B4-BE49-F238E27FC236}">
                <a16:creationId xmlns:a16="http://schemas.microsoft.com/office/drawing/2014/main" xmlns="" id="{56CBC2C3-4CC7-40E2-A22C-BAA61AFE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527" y="2960688"/>
            <a:ext cx="290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72" name="Rectangle 77">
            <a:extLst>
              <a:ext uri="{FF2B5EF4-FFF2-40B4-BE49-F238E27FC236}">
                <a16:creationId xmlns:a16="http://schemas.microsoft.com/office/drawing/2014/main" xmlns="" id="{75470FC5-31A3-4924-A780-0E733163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389" y="2960688"/>
            <a:ext cx="2905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73" name="Rectangle 78">
            <a:extLst>
              <a:ext uri="{FF2B5EF4-FFF2-40B4-BE49-F238E27FC236}">
                <a16:creationId xmlns:a16="http://schemas.microsoft.com/office/drawing/2014/main" xmlns="" id="{C5B319AB-A0DC-4A57-B669-CEC61236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377" y="2960688"/>
            <a:ext cx="290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</a:p>
        </p:txBody>
      </p:sp>
      <p:sp>
        <p:nvSpPr>
          <p:cNvPr id="174" name="Rectangle 79">
            <a:extLst>
              <a:ext uri="{FF2B5EF4-FFF2-40B4-BE49-F238E27FC236}">
                <a16:creationId xmlns:a16="http://schemas.microsoft.com/office/drawing/2014/main" xmlns="" id="{C48B1B2A-FAB6-4F72-AE21-F7D86CF2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652" y="2960688"/>
            <a:ext cx="290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</a:p>
        </p:txBody>
      </p:sp>
      <p:sp>
        <p:nvSpPr>
          <p:cNvPr id="175" name="Rectangle 80">
            <a:extLst>
              <a:ext uri="{FF2B5EF4-FFF2-40B4-BE49-F238E27FC236}">
                <a16:creationId xmlns:a16="http://schemas.microsoft.com/office/drawing/2014/main" xmlns="" id="{10C83890-C6B5-404A-97ED-3C3879C7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877" y="2960688"/>
            <a:ext cx="3000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</a:t>
            </a:r>
          </a:p>
        </p:txBody>
      </p:sp>
      <p:sp>
        <p:nvSpPr>
          <p:cNvPr id="176" name="Rectangle 81">
            <a:extLst>
              <a:ext uri="{FF2B5EF4-FFF2-40B4-BE49-F238E27FC236}">
                <a16:creationId xmlns:a16="http://schemas.microsoft.com/office/drawing/2014/main" xmlns="" id="{6C725DCD-E4E9-49E1-B162-AF862336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9" y="1052513"/>
            <a:ext cx="7229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  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0                           8                           16                          24                      31</a:t>
            </a:r>
          </a:p>
        </p:txBody>
      </p:sp>
      <p:sp>
        <p:nvSpPr>
          <p:cNvPr id="177" name="Line 82">
            <a:extLst>
              <a:ext uri="{FF2B5EF4-FFF2-40B4-BE49-F238E27FC236}">
                <a16:creationId xmlns:a16="http://schemas.microsoft.com/office/drawing/2014/main" xmlns="" id="{FC020F87-9BF8-4EF1-958B-425209512A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9602" y="3881438"/>
            <a:ext cx="3175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Rectangle 83">
            <a:extLst>
              <a:ext uri="{FF2B5EF4-FFF2-40B4-BE49-F238E27FC236}">
                <a16:creationId xmlns:a16="http://schemas.microsoft.com/office/drawing/2014/main" xmlns="" id="{23AFA093-10E4-4ADF-9D6C-C389021CD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414" y="5089525"/>
            <a:ext cx="4305300" cy="493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9" name="Rectangle 84">
            <a:extLst>
              <a:ext uri="{FF2B5EF4-FFF2-40B4-BE49-F238E27FC236}">
                <a16:creationId xmlns:a16="http://schemas.microsoft.com/office/drawing/2014/main" xmlns="" id="{1ADB071B-28AB-48B8-887A-CDD19F00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627" y="3925888"/>
            <a:ext cx="8223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80" name="Rectangle 85">
            <a:extLst>
              <a:ext uri="{FF2B5EF4-FFF2-40B4-BE49-F238E27FC236}">
                <a16:creationId xmlns:a16="http://schemas.microsoft.com/office/drawing/2014/main" xmlns="" id="{B748AEF3-134F-4F4A-A913-E49581BD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302" y="5145088"/>
            <a:ext cx="14557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 </a:t>
            </a: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数据部分</a:t>
            </a:r>
          </a:p>
        </p:txBody>
      </p:sp>
      <p:sp>
        <p:nvSpPr>
          <p:cNvPr id="181" name="Rectangle 86">
            <a:extLst>
              <a:ext uri="{FF2B5EF4-FFF2-40B4-BE49-F238E27FC236}">
                <a16:creationId xmlns:a16="http://schemas.microsoft.com/office/drawing/2014/main" xmlns="" id="{84A75AC0-DEE8-4021-88A8-EFD49ADC0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52" y="5064125"/>
            <a:ext cx="1406525" cy="5064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2" name="Rectangle 87">
            <a:extLst>
              <a:ext uri="{FF2B5EF4-FFF2-40B4-BE49-F238E27FC236}">
                <a16:creationId xmlns:a16="http://schemas.microsoft.com/office/drawing/2014/main" xmlns="" id="{6A90AF8E-A053-4D5B-A1B4-093DF157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52" y="5064125"/>
            <a:ext cx="5757862" cy="506413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3" name="Line 88">
            <a:extLst>
              <a:ext uri="{FF2B5EF4-FFF2-40B4-BE49-F238E27FC236}">
                <a16:creationId xmlns:a16="http://schemas.microsoft.com/office/drawing/2014/main" xmlns="" id="{91960ABE-10DF-4B4E-9359-9446A02A5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9777" y="5075238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Rectangle 89">
            <a:extLst>
              <a:ext uri="{FF2B5EF4-FFF2-40B4-BE49-F238E27FC236}">
                <a16:creationId xmlns:a16="http://schemas.microsoft.com/office/drawing/2014/main" xmlns="" id="{1B9B55EB-6EAE-42E1-9C6D-380AEC7FF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514" y="5192713"/>
            <a:ext cx="7207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5" name="Rectangle 90">
            <a:extLst>
              <a:ext uri="{FF2B5EF4-FFF2-40B4-BE49-F238E27FC236}">
                <a16:creationId xmlns:a16="http://schemas.microsoft.com/office/drawing/2014/main" xmlns="" id="{F05785EB-473A-48E0-AAB4-322A88DF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452" y="5145088"/>
            <a:ext cx="10493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 </a:t>
            </a: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186" name="Rectangle 91">
            <a:extLst>
              <a:ext uri="{FF2B5EF4-FFF2-40B4-BE49-F238E27FC236}">
                <a16:creationId xmlns:a16="http://schemas.microsoft.com/office/drawing/2014/main" xmlns="" id="{88CC3B67-C6F7-4315-A13D-F2B6D5738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9" y="5162550"/>
            <a:ext cx="16303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 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报文段</a:t>
            </a:r>
          </a:p>
        </p:txBody>
      </p:sp>
      <p:sp>
        <p:nvSpPr>
          <p:cNvPr id="187" name="Rectangle 92">
            <a:extLst>
              <a:ext uri="{FF2B5EF4-FFF2-40B4-BE49-F238E27FC236}">
                <a16:creationId xmlns:a16="http://schemas.microsoft.com/office/drawing/2014/main" xmlns="" id="{F0E6FA09-CCB0-4722-9881-61DE5DB90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552" y="6011863"/>
            <a:ext cx="5770562" cy="504825"/>
          </a:xfrm>
          <a:prstGeom prst="rect">
            <a:avLst/>
          </a:prstGeom>
          <a:solidFill>
            <a:srgbClr val="FFCCFF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8" name="Rectangle 93">
            <a:extLst>
              <a:ext uri="{FF2B5EF4-FFF2-40B4-BE49-F238E27FC236}">
                <a16:creationId xmlns:a16="http://schemas.microsoft.com/office/drawing/2014/main" xmlns="" id="{33963A6C-2AA9-49E1-BBD3-F55A95ED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439" y="6070600"/>
            <a:ext cx="1374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数据部分</a:t>
            </a:r>
          </a:p>
        </p:txBody>
      </p:sp>
      <p:sp>
        <p:nvSpPr>
          <p:cNvPr id="189" name="Rectangle 94">
            <a:extLst>
              <a:ext uri="{FF2B5EF4-FFF2-40B4-BE49-F238E27FC236}">
                <a16:creationId xmlns:a16="http://schemas.microsoft.com/office/drawing/2014/main" xmlns="" id="{E249D832-7874-4730-9E96-C399496E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39" y="6070600"/>
            <a:ext cx="917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190" name="AutoShape 95">
            <a:extLst>
              <a:ext uri="{FF2B5EF4-FFF2-40B4-BE49-F238E27FC236}">
                <a16:creationId xmlns:a16="http://schemas.microsoft.com/office/drawing/2014/main" xmlns="" id="{796896D5-AAE6-44A8-87FE-CB4C8F1E3EB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241233" y="5814219"/>
            <a:ext cx="758825" cy="268287"/>
          </a:xfrm>
          <a:prstGeom prst="leftArrow">
            <a:avLst>
              <a:gd name="adj1" fmla="val 50000"/>
              <a:gd name="adj2" fmla="val 70710"/>
            </a:avLst>
          </a:prstGeom>
          <a:solidFill>
            <a:schemeClr val="accent2">
              <a:alpha val="42999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91" name="AutoShape 96">
            <a:extLst>
              <a:ext uri="{FF2B5EF4-FFF2-40B4-BE49-F238E27FC236}">
                <a16:creationId xmlns:a16="http://schemas.microsoft.com/office/drawing/2014/main" xmlns="" id="{DF0DEECD-FCEE-4E74-B57B-43F79CF5EA1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85251" y="5815013"/>
            <a:ext cx="758825" cy="266700"/>
          </a:xfrm>
          <a:prstGeom prst="leftArrow">
            <a:avLst>
              <a:gd name="adj1" fmla="val 50000"/>
              <a:gd name="adj2" fmla="val 71131"/>
            </a:avLst>
          </a:prstGeom>
          <a:solidFill>
            <a:schemeClr val="accent1">
              <a:alpha val="42999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92" name="Line 97">
            <a:extLst>
              <a:ext uri="{FF2B5EF4-FFF2-40B4-BE49-F238E27FC236}">
                <a16:creationId xmlns:a16="http://schemas.microsoft.com/office/drawing/2014/main" xmlns="" id="{CD6FABDF-3178-464B-8A9C-E49D73787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7" y="1552575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98">
            <a:extLst>
              <a:ext uri="{FF2B5EF4-FFF2-40B4-BE49-F238E27FC236}">
                <a16:creationId xmlns:a16="http://schemas.microsoft.com/office/drawing/2014/main" xmlns="" id="{3CE8F99C-F47A-44C0-A694-7459006CB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7" y="42941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xmlns="" id="{A2979221-0941-48A4-9AA0-916B4014A333}"/>
              </a:ext>
            </a:extLst>
          </p:cNvPr>
          <p:cNvSpPr/>
          <p:nvPr/>
        </p:nvSpPr>
        <p:spPr>
          <a:xfrm>
            <a:off x="7209316" y="957959"/>
            <a:ext cx="496681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zh-CN" sz="3200" dirty="0"/>
              <a:t>这个报文里封装数据的第一个字节在此次通信里的位置，利用序号值进行排序</a:t>
            </a:r>
            <a:r>
              <a:rPr lang="en-US" altLang="zh-CN" sz="3200" dirty="0"/>
              <a:t>;</a:t>
            </a:r>
          </a:p>
          <a:p>
            <a:pPr lvl="1">
              <a:spcBef>
                <a:spcPts val="1200"/>
              </a:spcBef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确认序号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设确认序号为</a:t>
            </a:r>
            <a:r>
              <a:rPr lang="en-US" altLang="zh-CN" sz="3200" dirty="0"/>
              <a:t>X</a:t>
            </a:r>
            <a:r>
              <a:rPr lang="zh-CN" altLang="en-US" sz="3200" dirty="0"/>
              <a:t>，该字段表示</a:t>
            </a:r>
            <a:r>
              <a:rPr lang="en-US" altLang="zh-CN" sz="3200" dirty="0"/>
              <a:t>X</a:t>
            </a:r>
            <a:r>
              <a:rPr lang="zh-CN" altLang="zh-CN" sz="3200" dirty="0"/>
              <a:t>之前的我都收到了，下一个</a:t>
            </a:r>
            <a:r>
              <a:rPr lang="zh-CN" altLang="en-US" sz="3200" dirty="0"/>
              <a:t>应该收的是</a:t>
            </a:r>
            <a:r>
              <a:rPr lang="en-US" altLang="zh-CN" sz="3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142211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104DE46C-7768-468F-8D9A-C98056FC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0"/>
            <a:ext cx="10515600" cy="1325563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的报头格式</a:t>
            </a: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xmlns="" id="{ABB9DDC2-0206-4BF7-8898-D3FCEE96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9" y="6137275"/>
            <a:ext cx="635000" cy="252413"/>
          </a:xfrm>
          <a:prstGeom prst="leftArrow">
            <a:avLst>
              <a:gd name="adj1" fmla="val 50000"/>
              <a:gd name="adj2" fmla="val 6289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xmlns="" id="{0782073C-4BD5-4A2D-9637-3F477416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2" y="6011863"/>
            <a:ext cx="1225550" cy="504825"/>
          </a:xfrm>
          <a:prstGeom prst="rect">
            <a:avLst/>
          </a:prstGeom>
          <a:solidFill>
            <a:srgbClr val="CC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xmlns="" id="{AB1D9C68-004E-42AA-98C4-677EA11D8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802" y="1544638"/>
            <a:ext cx="15875" cy="275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xmlns="" id="{876F91C2-EBD0-4F91-A6D5-A2E58C49B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9" y="2614613"/>
            <a:ext cx="587375" cy="53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106" name="Rectangle 10">
            <a:extLst>
              <a:ext uri="{FF2B5EF4-FFF2-40B4-BE49-F238E27FC236}">
                <a16:creationId xmlns:a16="http://schemas.microsoft.com/office/drawing/2014/main" xmlns="" id="{78E16104-DD79-4BEA-A507-C82B35A9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7" y="1543050"/>
            <a:ext cx="6810375" cy="2763838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7" name="Freeform 11">
            <a:extLst>
              <a:ext uri="{FF2B5EF4-FFF2-40B4-BE49-F238E27FC236}">
                <a16:creationId xmlns:a16="http://schemas.microsoft.com/office/drawing/2014/main" xmlns="" id="{FBDA4E8C-13AE-41B4-A495-B29170610A26}"/>
              </a:ext>
            </a:extLst>
          </p:cNvPr>
          <p:cNvSpPr>
            <a:spLocks/>
          </p:cNvSpPr>
          <p:nvPr/>
        </p:nvSpPr>
        <p:spPr bwMode="auto">
          <a:xfrm>
            <a:off x="603727" y="4311650"/>
            <a:ext cx="6811962" cy="752475"/>
          </a:xfrm>
          <a:custGeom>
            <a:avLst/>
            <a:gdLst>
              <a:gd name="T0" fmla="*/ 0 w 4291"/>
              <a:gd name="T1" fmla="*/ 1 h 474"/>
              <a:gd name="T2" fmla="*/ 806 w 4291"/>
              <a:gd name="T3" fmla="*/ 474 h 474"/>
              <a:gd name="T4" fmla="*/ 1692 w 4291"/>
              <a:gd name="T5" fmla="*/ 474 h 474"/>
              <a:gd name="T6" fmla="*/ 4291 w 4291"/>
              <a:gd name="T7" fmla="*/ 0 h 474"/>
              <a:gd name="T8" fmla="*/ 0 w 4291"/>
              <a:gd name="T9" fmla="*/ 1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1" h="474">
                <a:moveTo>
                  <a:pt x="0" y="1"/>
                </a:moveTo>
                <a:lnTo>
                  <a:pt x="806" y="474"/>
                </a:lnTo>
                <a:lnTo>
                  <a:pt x="1692" y="474"/>
                </a:lnTo>
                <a:lnTo>
                  <a:pt x="4291" y="0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rgbClr val="EAEAEA">
                  <a:gamma/>
                  <a:shade val="69804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12700" cap="flat" cmpd="sng">
            <a:solidFill>
              <a:srgbClr val="C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Line 12">
            <a:extLst>
              <a:ext uri="{FF2B5EF4-FFF2-40B4-BE49-F238E27FC236}">
                <a16:creationId xmlns:a16="http://schemas.microsoft.com/office/drawing/2014/main" xmlns="" id="{8CF2EE51-774A-45EE-9A7E-1085F2798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7" y="2012950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13">
            <a:extLst>
              <a:ext uri="{FF2B5EF4-FFF2-40B4-BE49-F238E27FC236}">
                <a16:creationId xmlns:a16="http://schemas.microsoft.com/office/drawing/2014/main" xmlns="" id="{27701FEF-97F7-4F32-B34C-282DEFFAC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7" y="2478088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14">
            <a:extLst>
              <a:ext uri="{FF2B5EF4-FFF2-40B4-BE49-F238E27FC236}">
                <a16:creationId xmlns:a16="http://schemas.microsoft.com/office/drawing/2014/main" xmlns="" id="{87A981DB-45A3-44EC-8C1F-521D96E0E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7" y="2941638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Line 15">
            <a:extLst>
              <a:ext uri="{FF2B5EF4-FFF2-40B4-BE49-F238E27FC236}">
                <a16:creationId xmlns:a16="http://schemas.microsoft.com/office/drawing/2014/main" xmlns="" id="{7F3D89BC-F67B-4296-8C03-716AE64E3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7" y="3405188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xmlns="" id="{56BF0AFE-320D-42E6-AC6C-F8A8E7253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7" y="3870325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xmlns="" id="{C03E3EC3-D76C-4CC5-A3B8-45A603F1F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502" y="1547813"/>
            <a:ext cx="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Rectangle 18">
            <a:extLst>
              <a:ext uri="{FF2B5EF4-FFF2-40B4-BE49-F238E27FC236}">
                <a16:creationId xmlns:a16="http://schemas.microsoft.com/office/drawing/2014/main" xmlns="" id="{9638E7EE-29E1-4679-A7CB-6E88F8B8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127" y="1633538"/>
            <a:ext cx="1336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的  端  口</a:t>
            </a:r>
          </a:p>
        </p:txBody>
      </p:sp>
      <p:sp>
        <p:nvSpPr>
          <p:cNvPr id="115" name="Rectangle 19">
            <a:extLst>
              <a:ext uri="{FF2B5EF4-FFF2-40B4-BE49-F238E27FC236}">
                <a16:creationId xmlns:a16="http://schemas.microsoft.com/office/drawing/2014/main" xmlns="" id="{AE367AB6-D51F-49DD-B424-2002F34B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2" y="2882900"/>
            <a:ext cx="5873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</a:p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偏移</a:t>
            </a:r>
          </a:p>
        </p:txBody>
      </p:sp>
      <p:sp>
        <p:nvSpPr>
          <p:cNvPr id="116" name="Rectangle 20">
            <a:extLst>
              <a:ext uri="{FF2B5EF4-FFF2-40B4-BE49-F238E27FC236}">
                <a16:creationId xmlns:a16="http://schemas.microsoft.com/office/drawing/2014/main" xmlns="" id="{3ADB785E-90C1-40A0-80F6-148740B0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27" y="3497263"/>
            <a:ext cx="1133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检   验   和</a:t>
            </a:r>
          </a:p>
        </p:txBody>
      </p:sp>
      <p:sp>
        <p:nvSpPr>
          <p:cNvPr id="117" name="Rectangle 21">
            <a:extLst>
              <a:ext uri="{FF2B5EF4-FFF2-40B4-BE49-F238E27FC236}">
                <a16:creationId xmlns:a16="http://schemas.microsoft.com/office/drawing/2014/main" xmlns="" id="{E572CAC5-62BF-440A-A16E-399EBB1A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14" y="3925888"/>
            <a:ext cx="283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选    项    （长  度  可  变）</a:t>
            </a:r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xmlns="" id="{07900415-BE23-4EC2-9200-ABB110A4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" y="1633538"/>
            <a:ext cx="1019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端  口</a:t>
            </a:r>
          </a:p>
        </p:txBody>
      </p:sp>
      <p:sp>
        <p:nvSpPr>
          <p:cNvPr id="119" name="Rectangle 23">
            <a:extLst>
              <a:ext uri="{FF2B5EF4-FFF2-40B4-BE49-F238E27FC236}">
                <a16:creationId xmlns:a16="http://schemas.microsoft.com/office/drawing/2014/main" xmlns="" id="{88BC21DC-D042-4840-AEF6-53D22A64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802" y="2092325"/>
            <a:ext cx="7699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序   号</a:t>
            </a:r>
          </a:p>
        </p:txBody>
      </p:sp>
      <p:sp>
        <p:nvSpPr>
          <p:cNvPr id="120" name="Line 24">
            <a:extLst>
              <a:ext uri="{FF2B5EF4-FFF2-40B4-BE49-F238E27FC236}">
                <a16:creationId xmlns:a16="http://schemas.microsoft.com/office/drawing/2014/main" xmlns="" id="{96AF91BF-E830-4D18-8E54-5B712A7FD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5264" y="2947988"/>
            <a:ext cx="0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xmlns="" id="{BBCFB353-EF97-4265-BEED-32487310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252" y="3497263"/>
            <a:ext cx="1508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紧   急   指   针</a:t>
            </a:r>
          </a:p>
        </p:txBody>
      </p:sp>
      <p:sp>
        <p:nvSpPr>
          <p:cNvPr id="122" name="Rectangle 26">
            <a:extLst>
              <a:ext uri="{FF2B5EF4-FFF2-40B4-BE49-F238E27FC236}">
                <a16:creationId xmlns:a16="http://schemas.microsoft.com/office/drawing/2014/main" xmlns="" id="{2AE329E6-1F6C-4074-9BA5-39AE234B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714" y="3016250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窗   口</a:t>
            </a:r>
          </a:p>
        </p:txBody>
      </p:sp>
      <p:sp>
        <p:nvSpPr>
          <p:cNvPr id="123" name="Rectangle 27">
            <a:extLst>
              <a:ext uri="{FF2B5EF4-FFF2-40B4-BE49-F238E27FC236}">
                <a16:creationId xmlns:a16="http://schemas.microsoft.com/office/drawing/2014/main" xmlns="" id="{8C63B8CA-F9DE-4C84-B310-E2CFD45C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314" y="2576513"/>
            <a:ext cx="12969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确    认    号</a:t>
            </a:r>
          </a:p>
        </p:txBody>
      </p:sp>
      <p:sp>
        <p:nvSpPr>
          <p:cNvPr id="124" name="Line 28">
            <a:extLst>
              <a:ext uri="{FF2B5EF4-FFF2-40B4-BE49-F238E27FC236}">
                <a16:creationId xmlns:a16="http://schemas.microsoft.com/office/drawing/2014/main" xmlns="" id="{EC37AFD2-AA6B-4B93-920D-43E1A28BA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452" y="2947988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29">
            <a:extLst>
              <a:ext uri="{FF2B5EF4-FFF2-40B4-BE49-F238E27FC236}">
                <a16:creationId xmlns:a16="http://schemas.microsoft.com/office/drawing/2014/main" xmlns="" id="{718099B8-42CE-469F-B6CC-51C869023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602" y="29432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30">
            <a:extLst>
              <a:ext uri="{FF2B5EF4-FFF2-40B4-BE49-F238E27FC236}">
                <a16:creationId xmlns:a16="http://schemas.microsoft.com/office/drawing/2014/main" xmlns="" id="{3CDA158E-2E33-4350-90B9-33F9D9948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452" y="2947988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31">
            <a:extLst>
              <a:ext uri="{FF2B5EF4-FFF2-40B4-BE49-F238E27FC236}">
                <a16:creationId xmlns:a16="http://schemas.microsoft.com/office/drawing/2014/main" xmlns="" id="{29EE14D9-A8D6-4F34-ABE9-17527D8A2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939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xmlns="" id="{08844F06-3FC6-4603-98E2-BA2387650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5052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xmlns="" id="{43E52398-62EA-4448-959D-2F06BBB55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2327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34">
            <a:extLst>
              <a:ext uri="{FF2B5EF4-FFF2-40B4-BE49-F238E27FC236}">
                <a16:creationId xmlns:a16="http://schemas.microsoft.com/office/drawing/2014/main" xmlns="" id="{E81C0F81-AA9B-4F90-85EA-E68A2D65E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539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Rectangle 35">
            <a:extLst>
              <a:ext uri="{FF2B5EF4-FFF2-40B4-BE49-F238E27FC236}">
                <a16:creationId xmlns:a16="http://schemas.microsoft.com/office/drawing/2014/main" xmlns="" id="{39D27BDE-3AD8-462F-A83E-F1D3CA1C1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152" y="3025775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保   留</a:t>
            </a:r>
          </a:p>
        </p:txBody>
      </p:sp>
      <p:sp>
        <p:nvSpPr>
          <p:cNvPr id="132" name="Rectangle 36">
            <a:extLst>
              <a:ext uri="{FF2B5EF4-FFF2-40B4-BE49-F238E27FC236}">
                <a16:creationId xmlns:a16="http://schemas.microsoft.com/office/drawing/2014/main" xmlns="" id="{4C340DCE-91FB-44CD-ACDB-AB1ADED8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139" y="2960688"/>
            <a:ext cx="2905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</a:t>
            </a:r>
          </a:p>
          <a:p>
            <a:pPr algn="ctr"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</a:p>
          <a:p>
            <a:pPr algn="ctr"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33" name="Line 38">
            <a:extLst>
              <a:ext uri="{FF2B5EF4-FFF2-40B4-BE49-F238E27FC236}">
                <a16:creationId xmlns:a16="http://schemas.microsoft.com/office/drawing/2014/main" xmlns="" id="{F6ACB092-4D41-4ECB-8A2A-8DD7BDB1A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552" y="1438275"/>
            <a:ext cx="680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39">
            <a:extLst>
              <a:ext uri="{FF2B5EF4-FFF2-40B4-BE49-F238E27FC236}">
                <a16:creationId xmlns:a16="http://schemas.microsoft.com/office/drawing/2014/main" xmlns="" id="{76B9533E-CD9A-4AA8-9F32-1FD73ED7E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552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40">
            <a:extLst>
              <a:ext uri="{FF2B5EF4-FFF2-40B4-BE49-F238E27FC236}">
                <a16:creationId xmlns:a16="http://schemas.microsoft.com/office/drawing/2014/main" xmlns="" id="{D90EEBC7-2628-4CE4-B015-9D6E88E51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41">
            <a:extLst>
              <a:ext uri="{FF2B5EF4-FFF2-40B4-BE49-F238E27FC236}">
                <a16:creationId xmlns:a16="http://schemas.microsoft.com/office/drawing/2014/main" xmlns="" id="{3671DE22-23EC-4E9E-A875-C35F8C5C6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0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42">
            <a:extLst>
              <a:ext uri="{FF2B5EF4-FFF2-40B4-BE49-F238E27FC236}">
                <a16:creationId xmlns:a16="http://schemas.microsoft.com/office/drawing/2014/main" xmlns="" id="{AC6EFCCB-11FF-42C3-B573-DAE18F791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72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43">
            <a:extLst>
              <a:ext uri="{FF2B5EF4-FFF2-40B4-BE49-F238E27FC236}">
                <a16:creationId xmlns:a16="http://schemas.microsoft.com/office/drawing/2014/main" xmlns="" id="{80F5BB9E-B133-464E-AD74-03D219C19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4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44">
            <a:extLst>
              <a:ext uri="{FF2B5EF4-FFF2-40B4-BE49-F238E27FC236}">
                <a16:creationId xmlns:a16="http://schemas.microsoft.com/office/drawing/2014/main" xmlns="" id="{4C59FB79-A1DF-41A0-A580-576CA2A32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1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Line 45">
            <a:extLst>
              <a:ext uri="{FF2B5EF4-FFF2-40B4-BE49-F238E27FC236}">
                <a16:creationId xmlns:a16="http://schemas.microsoft.com/office/drawing/2014/main" xmlns="" id="{C29436C2-51B6-438E-A918-CFBB843E7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53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Line 46">
            <a:extLst>
              <a:ext uri="{FF2B5EF4-FFF2-40B4-BE49-F238E27FC236}">
                <a16:creationId xmlns:a16="http://schemas.microsoft.com/office/drawing/2014/main" xmlns="" id="{A1A2576A-246B-4657-A4FA-DACCDF06E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80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Line 47">
            <a:extLst>
              <a:ext uri="{FF2B5EF4-FFF2-40B4-BE49-F238E27FC236}">
                <a16:creationId xmlns:a16="http://schemas.microsoft.com/office/drawing/2014/main" xmlns="" id="{6993DE06-9F38-49B8-AC31-2F329AAF2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764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48">
            <a:extLst>
              <a:ext uri="{FF2B5EF4-FFF2-40B4-BE49-F238E27FC236}">
                <a16:creationId xmlns:a16="http://schemas.microsoft.com/office/drawing/2014/main" xmlns="" id="{56F703BF-6E0D-4FD0-A9BD-FE0DB71AF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48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49">
            <a:extLst>
              <a:ext uri="{FF2B5EF4-FFF2-40B4-BE49-F238E27FC236}">
                <a16:creationId xmlns:a16="http://schemas.microsoft.com/office/drawing/2014/main" xmlns="" id="{12335697-88ED-4777-9A6F-273DAB987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62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50">
            <a:extLst>
              <a:ext uri="{FF2B5EF4-FFF2-40B4-BE49-F238E27FC236}">
                <a16:creationId xmlns:a16="http://schemas.microsoft.com/office/drawing/2014/main" xmlns="" id="{16EB5CEB-6C44-49EE-8F09-3234F7296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9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51">
            <a:extLst>
              <a:ext uri="{FF2B5EF4-FFF2-40B4-BE49-F238E27FC236}">
                <a16:creationId xmlns:a16="http://schemas.microsoft.com/office/drawing/2014/main" xmlns="" id="{B21258D9-C47E-4CA2-B79E-AEEA47C07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66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52">
            <a:extLst>
              <a:ext uri="{FF2B5EF4-FFF2-40B4-BE49-F238E27FC236}">
                <a16:creationId xmlns:a16="http://schemas.microsoft.com/office/drawing/2014/main" xmlns="" id="{49052ED9-AF95-48AE-BB0B-77356750A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38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53">
            <a:extLst>
              <a:ext uri="{FF2B5EF4-FFF2-40B4-BE49-F238E27FC236}">
                <a16:creationId xmlns:a16="http://schemas.microsoft.com/office/drawing/2014/main" xmlns="" id="{90CBD9B6-379E-4AEB-8CF6-91A8DEDF0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52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54">
            <a:extLst>
              <a:ext uri="{FF2B5EF4-FFF2-40B4-BE49-F238E27FC236}">
                <a16:creationId xmlns:a16="http://schemas.microsoft.com/office/drawing/2014/main" xmlns="" id="{E3A835E6-37C8-4CC0-B4D2-1A065F226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82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55">
            <a:extLst>
              <a:ext uri="{FF2B5EF4-FFF2-40B4-BE49-F238E27FC236}">
                <a16:creationId xmlns:a16="http://schemas.microsoft.com/office/drawing/2014/main" xmlns="" id="{95DEA6B2-CCF3-4B2B-B4C5-1E2D00B1D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977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56">
            <a:extLst>
              <a:ext uri="{FF2B5EF4-FFF2-40B4-BE49-F238E27FC236}">
                <a16:creationId xmlns:a16="http://schemas.microsoft.com/office/drawing/2014/main" xmlns="" id="{A90BED58-FE33-4923-AD5D-8C81B03D1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70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Line 57">
            <a:extLst>
              <a:ext uri="{FF2B5EF4-FFF2-40B4-BE49-F238E27FC236}">
                <a16:creationId xmlns:a16="http://schemas.microsoft.com/office/drawing/2014/main" xmlns="" id="{06132C8C-35FF-4793-8BE7-0C5F272A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42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Line 58">
            <a:extLst>
              <a:ext uri="{FF2B5EF4-FFF2-40B4-BE49-F238E27FC236}">
                <a16:creationId xmlns:a16="http://schemas.microsoft.com/office/drawing/2014/main" xmlns="" id="{2A38F4E1-3D79-42CB-9D23-87676E9D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1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Line 59">
            <a:extLst>
              <a:ext uri="{FF2B5EF4-FFF2-40B4-BE49-F238E27FC236}">
                <a16:creationId xmlns:a16="http://schemas.microsoft.com/office/drawing/2014/main" xmlns="" id="{4711A9E6-52CF-424C-8F8C-1CD23B994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8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Line 60">
            <a:extLst>
              <a:ext uri="{FF2B5EF4-FFF2-40B4-BE49-F238E27FC236}">
                <a16:creationId xmlns:a16="http://schemas.microsoft.com/office/drawing/2014/main" xmlns="" id="{010F287F-3BA1-4309-8944-D84197D6C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60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Line 61">
            <a:extLst>
              <a:ext uri="{FF2B5EF4-FFF2-40B4-BE49-F238E27FC236}">
                <a16:creationId xmlns:a16="http://schemas.microsoft.com/office/drawing/2014/main" xmlns="" id="{D3943334-04C2-4B93-A2E1-E645CC854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7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Line 62">
            <a:extLst>
              <a:ext uri="{FF2B5EF4-FFF2-40B4-BE49-F238E27FC236}">
                <a16:creationId xmlns:a16="http://schemas.microsoft.com/office/drawing/2014/main" xmlns="" id="{6037BA0B-088D-4828-957E-10F9946D0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846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Line 63">
            <a:extLst>
              <a:ext uri="{FF2B5EF4-FFF2-40B4-BE49-F238E27FC236}">
                <a16:creationId xmlns:a16="http://schemas.microsoft.com/office/drawing/2014/main" xmlns="" id="{167386E5-3592-4ABB-BC6A-70AFC13B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1189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64">
            <a:extLst>
              <a:ext uri="{FF2B5EF4-FFF2-40B4-BE49-F238E27FC236}">
                <a16:creationId xmlns:a16="http://schemas.microsoft.com/office/drawing/2014/main" xmlns="" id="{6146FDC8-A716-419D-91DA-337B5A65E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9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Line 65">
            <a:extLst>
              <a:ext uri="{FF2B5EF4-FFF2-40B4-BE49-F238E27FC236}">
                <a16:creationId xmlns:a16="http://schemas.microsoft.com/office/drawing/2014/main" xmlns="" id="{D129C32A-5525-4086-8AFE-6703D391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6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66">
            <a:extLst>
              <a:ext uri="{FF2B5EF4-FFF2-40B4-BE49-F238E27FC236}">
                <a16:creationId xmlns:a16="http://schemas.microsoft.com/office/drawing/2014/main" xmlns="" id="{9FCB0BE2-0242-4D5D-B0D8-6B5A91D91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936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67">
            <a:extLst>
              <a:ext uri="{FF2B5EF4-FFF2-40B4-BE49-F238E27FC236}">
                <a16:creationId xmlns:a16="http://schemas.microsoft.com/office/drawing/2014/main" xmlns="" id="{AB9F0C60-C4EE-4905-A5F9-4E0AE16F9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208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68">
            <a:extLst>
              <a:ext uri="{FF2B5EF4-FFF2-40B4-BE49-F238E27FC236}">
                <a16:creationId xmlns:a16="http://schemas.microsoft.com/office/drawing/2014/main" xmlns="" id="{5B1739BA-0AE8-4D04-8A10-262EEA963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8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69">
            <a:extLst>
              <a:ext uri="{FF2B5EF4-FFF2-40B4-BE49-F238E27FC236}">
                <a16:creationId xmlns:a16="http://schemas.microsoft.com/office/drawing/2014/main" xmlns="" id="{08245051-C648-4373-A2CF-20EB6AEFE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9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Line 70">
            <a:extLst>
              <a:ext uri="{FF2B5EF4-FFF2-40B4-BE49-F238E27FC236}">
                <a16:creationId xmlns:a16="http://schemas.microsoft.com/office/drawing/2014/main" xmlns="" id="{88C00151-2CD5-473F-8EAC-2D169C3FB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6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Line 71">
            <a:extLst>
              <a:ext uri="{FF2B5EF4-FFF2-40B4-BE49-F238E27FC236}">
                <a16:creationId xmlns:a16="http://schemas.microsoft.com/office/drawing/2014/main" xmlns="" id="{E120CE29-AF0F-446D-B27F-77E191191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402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Rectangle 72">
            <a:extLst>
              <a:ext uri="{FF2B5EF4-FFF2-40B4-BE49-F238E27FC236}">
                <a16:creationId xmlns:a16="http://schemas.microsoft.com/office/drawing/2014/main" xmlns="" id="{852C80A7-679D-4F34-933D-BB3CEAA3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9" y="1171575"/>
            <a:ext cx="1417638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68" name="Rectangle 73">
            <a:extLst>
              <a:ext uri="{FF2B5EF4-FFF2-40B4-BE49-F238E27FC236}">
                <a16:creationId xmlns:a16="http://schemas.microsoft.com/office/drawing/2014/main" xmlns="" id="{6F0F84AE-9312-49BA-964E-FA7517913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52" y="1171575"/>
            <a:ext cx="1417637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69" name="Rectangle 74">
            <a:extLst>
              <a:ext uri="{FF2B5EF4-FFF2-40B4-BE49-F238E27FC236}">
                <a16:creationId xmlns:a16="http://schemas.microsoft.com/office/drawing/2014/main" xmlns="" id="{50114889-9D1C-4B94-B288-2F78BA6D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64" y="1171575"/>
            <a:ext cx="1417638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0" name="Rectangle 75">
            <a:extLst>
              <a:ext uri="{FF2B5EF4-FFF2-40B4-BE49-F238E27FC236}">
                <a16:creationId xmlns:a16="http://schemas.microsoft.com/office/drawing/2014/main" xmlns="" id="{098BFE67-4C7B-490C-A3E9-8F575F6C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477" y="1171575"/>
            <a:ext cx="1417637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1" name="Rectangle 76">
            <a:extLst>
              <a:ext uri="{FF2B5EF4-FFF2-40B4-BE49-F238E27FC236}">
                <a16:creationId xmlns:a16="http://schemas.microsoft.com/office/drawing/2014/main" xmlns="" id="{56CBC2C3-4CC7-40E2-A22C-BAA61AFE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527" y="2960688"/>
            <a:ext cx="290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72" name="Rectangle 77">
            <a:extLst>
              <a:ext uri="{FF2B5EF4-FFF2-40B4-BE49-F238E27FC236}">
                <a16:creationId xmlns:a16="http://schemas.microsoft.com/office/drawing/2014/main" xmlns="" id="{75470FC5-31A3-4924-A780-0E733163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389" y="2960688"/>
            <a:ext cx="2905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73" name="Rectangle 78">
            <a:extLst>
              <a:ext uri="{FF2B5EF4-FFF2-40B4-BE49-F238E27FC236}">
                <a16:creationId xmlns:a16="http://schemas.microsoft.com/office/drawing/2014/main" xmlns="" id="{C5B319AB-A0DC-4A57-B669-CEC61236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377" y="2960688"/>
            <a:ext cx="290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</a:p>
        </p:txBody>
      </p:sp>
      <p:sp>
        <p:nvSpPr>
          <p:cNvPr id="174" name="Rectangle 79">
            <a:extLst>
              <a:ext uri="{FF2B5EF4-FFF2-40B4-BE49-F238E27FC236}">
                <a16:creationId xmlns:a16="http://schemas.microsoft.com/office/drawing/2014/main" xmlns="" id="{C48B1B2A-FAB6-4F72-AE21-F7D86CF2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652" y="2960688"/>
            <a:ext cx="290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</a:p>
        </p:txBody>
      </p:sp>
      <p:sp>
        <p:nvSpPr>
          <p:cNvPr id="175" name="Rectangle 80">
            <a:extLst>
              <a:ext uri="{FF2B5EF4-FFF2-40B4-BE49-F238E27FC236}">
                <a16:creationId xmlns:a16="http://schemas.microsoft.com/office/drawing/2014/main" xmlns="" id="{10C83890-C6B5-404A-97ED-3C3879C7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877" y="2960688"/>
            <a:ext cx="3000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</a:t>
            </a:r>
          </a:p>
        </p:txBody>
      </p:sp>
      <p:sp>
        <p:nvSpPr>
          <p:cNvPr id="176" name="Rectangle 81">
            <a:extLst>
              <a:ext uri="{FF2B5EF4-FFF2-40B4-BE49-F238E27FC236}">
                <a16:creationId xmlns:a16="http://schemas.microsoft.com/office/drawing/2014/main" xmlns="" id="{6C725DCD-E4E9-49E1-B162-AF862336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9" y="1052513"/>
            <a:ext cx="7229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  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0                           8                           16                          24                      31</a:t>
            </a:r>
          </a:p>
        </p:txBody>
      </p:sp>
      <p:sp>
        <p:nvSpPr>
          <p:cNvPr id="177" name="Line 82">
            <a:extLst>
              <a:ext uri="{FF2B5EF4-FFF2-40B4-BE49-F238E27FC236}">
                <a16:creationId xmlns:a16="http://schemas.microsoft.com/office/drawing/2014/main" xmlns="" id="{FC020F87-9BF8-4EF1-958B-425209512A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9602" y="3881438"/>
            <a:ext cx="3175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Rectangle 83">
            <a:extLst>
              <a:ext uri="{FF2B5EF4-FFF2-40B4-BE49-F238E27FC236}">
                <a16:creationId xmlns:a16="http://schemas.microsoft.com/office/drawing/2014/main" xmlns="" id="{23AFA093-10E4-4ADF-9D6C-C389021CD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414" y="5089525"/>
            <a:ext cx="4305300" cy="493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9" name="Rectangle 84">
            <a:extLst>
              <a:ext uri="{FF2B5EF4-FFF2-40B4-BE49-F238E27FC236}">
                <a16:creationId xmlns:a16="http://schemas.microsoft.com/office/drawing/2014/main" xmlns="" id="{1ADB071B-28AB-48B8-887A-CDD19F00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627" y="3925888"/>
            <a:ext cx="8223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80" name="Rectangle 85">
            <a:extLst>
              <a:ext uri="{FF2B5EF4-FFF2-40B4-BE49-F238E27FC236}">
                <a16:creationId xmlns:a16="http://schemas.microsoft.com/office/drawing/2014/main" xmlns="" id="{B748AEF3-134F-4F4A-A913-E49581BD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302" y="5145088"/>
            <a:ext cx="14557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 </a:t>
            </a: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数据部分</a:t>
            </a:r>
          </a:p>
        </p:txBody>
      </p:sp>
      <p:sp>
        <p:nvSpPr>
          <p:cNvPr id="181" name="Rectangle 86">
            <a:extLst>
              <a:ext uri="{FF2B5EF4-FFF2-40B4-BE49-F238E27FC236}">
                <a16:creationId xmlns:a16="http://schemas.microsoft.com/office/drawing/2014/main" xmlns="" id="{84A75AC0-DEE8-4021-88A8-EFD49ADC0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52" y="5064125"/>
            <a:ext cx="1406525" cy="5064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2" name="Rectangle 87">
            <a:extLst>
              <a:ext uri="{FF2B5EF4-FFF2-40B4-BE49-F238E27FC236}">
                <a16:creationId xmlns:a16="http://schemas.microsoft.com/office/drawing/2014/main" xmlns="" id="{6A90AF8E-A053-4D5B-A1B4-093DF157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52" y="5064125"/>
            <a:ext cx="5757862" cy="506413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3" name="Line 88">
            <a:extLst>
              <a:ext uri="{FF2B5EF4-FFF2-40B4-BE49-F238E27FC236}">
                <a16:creationId xmlns:a16="http://schemas.microsoft.com/office/drawing/2014/main" xmlns="" id="{91960ABE-10DF-4B4E-9359-9446A02A5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9777" y="5075238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Rectangle 89">
            <a:extLst>
              <a:ext uri="{FF2B5EF4-FFF2-40B4-BE49-F238E27FC236}">
                <a16:creationId xmlns:a16="http://schemas.microsoft.com/office/drawing/2014/main" xmlns="" id="{1B9B55EB-6EAE-42E1-9C6D-380AEC7FF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514" y="5192713"/>
            <a:ext cx="7207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5" name="Rectangle 90">
            <a:extLst>
              <a:ext uri="{FF2B5EF4-FFF2-40B4-BE49-F238E27FC236}">
                <a16:creationId xmlns:a16="http://schemas.microsoft.com/office/drawing/2014/main" xmlns="" id="{F05785EB-473A-48E0-AAB4-322A88DF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452" y="5145088"/>
            <a:ext cx="10493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 </a:t>
            </a: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186" name="Rectangle 91">
            <a:extLst>
              <a:ext uri="{FF2B5EF4-FFF2-40B4-BE49-F238E27FC236}">
                <a16:creationId xmlns:a16="http://schemas.microsoft.com/office/drawing/2014/main" xmlns="" id="{88CC3B67-C6F7-4315-A13D-F2B6D5738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9" y="5162550"/>
            <a:ext cx="16303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 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报文段</a:t>
            </a:r>
          </a:p>
        </p:txBody>
      </p:sp>
      <p:sp>
        <p:nvSpPr>
          <p:cNvPr id="187" name="Rectangle 92">
            <a:extLst>
              <a:ext uri="{FF2B5EF4-FFF2-40B4-BE49-F238E27FC236}">
                <a16:creationId xmlns:a16="http://schemas.microsoft.com/office/drawing/2014/main" xmlns="" id="{F0E6FA09-CCB0-4722-9881-61DE5DB90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552" y="6011863"/>
            <a:ext cx="5770562" cy="504825"/>
          </a:xfrm>
          <a:prstGeom prst="rect">
            <a:avLst/>
          </a:prstGeom>
          <a:solidFill>
            <a:srgbClr val="FFCCFF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8" name="Rectangle 93">
            <a:extLst>
              <a:ext uri="{FF2B5EF4-FFF2-40B4-BE49-F238E27FC236}">
                <a16:creationId xmlns:a16="http://schemas.microsoft.com/office/drawing/2014/main" xmlns="" id="{33963A6C-2AA9-49E1-BBD3-F55A95ED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439" y="6070600"/>
            <a:ext cx="1374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数据部分</a:t>
            </a:r>
          </a:p>
        </p:txBody>
      </p:sp>
      <p:sp>
        <p:nvSpPr>
          <p:cNvPr id="189" name="Rectangle 94">
            <a:extLst>
              <a:ext uri="{FF2B5EF4-FFF2-40B4-BE49-F238E27FC236}">
                <a16:creationId xmlns:a16="http://schemas.microsoft.com/office/drawing/2014/main" xmlns="" id="{E249D832-7874-4730-9E96-C399496E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39" y="6070600"/>
            <a:ext cx="917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190" name="AutoShape 95">
            <a:extLst>
              <a:ext uri="{FF2B5EF4-FFF2-40B4-BE49-F238E27FC236}">
                <a16:creationId xmlns:a16="http://schemas.microsoft.com/office/drawing/2014/main" xmlns="" id="{796896D5-AAE6-44A8-87FE-CB4C8F1E3EB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241233" y="5814219"/>
            <a:ext cx="758825" cy="268287"/>
          </a:xfrm>
          <a:prstGeom prst="leftArrow">
            <a:avLst>
              <a:gd name="adj1" fmla="val 50000"/>
              <a:gd name="adj2" fmla="val 70710"/>
            </a:avLst>
          </a:prstGeom>
          <a:solidFill>
            <a:schemeClr val="accent2">
              <a:alpha val="42999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91" name="AutoShape 96">
            <a:extLst>
              <a:ext uri="{FF2B5EF4-FFF2-40B4-BE49-F238E27FC236}">
                <a16:creationId xmlns:a16="http://schemas.microsoft.com/office/drawing/2014/main" xmlns="" id="{DF0DEECD-FCEE-4E74-B57B-43F79CF5EA1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85251" y="5815013"/>
            <a:ext cx="758825" cy="266700"/>
          </a:xfrm>
          <a:prstGeom prst="leftArrow">
            <a:avLst>
              <a:gd name="adj1" fmla="val 50000"/>
              <a:gd name="adj2" fmla="val 71131"/>
            </a:avLst>
          </a:prstGeom>
          <a:solidFill>
            <a:schemeClr val="accent1">
              <a:alpha val="42999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92" name="Line 97">
            <a:extLst>
              <a:ext uri="{FF2B5EF4-FFF2-40B4-BE49-F238E27FC236}">
                <a16:creationId xmlns:a16="http://schemas.microsoft.com/office/drawing/2014/main" xmlns="" id="{CD6FABDF-3178-464B-8A9C-E49D73787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7" y="1552575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98">
            <a:extLst>
              <a:ext uri="{FF2B5EF4-FFF2-40B4-BE49-F238E27FC236}">
                <a16:creationId xmlns:a16="http://schemas.microsoft.com/office/drawing/2014/main" xmlns="" id="{3CE8F99C-F47A-44C0-A694-7459006CB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7" y="42941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xmlns="" id="{A2979221-0941-48A4-9AA0-916B4014A333}"/>
              </a:ext>
            </a:extLst>
          </p:cNvPr>
          <p:cNvSpPr/>
          <p:nvPr/>
        </p:nvSpPr>
        <p:spPr>
          <a:xfrm>
            <a:off x="7195028" y="139878"/>
            <a:ext cx="5003260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数据偏移字段：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/>
              <a:t>它指出</a:t>
            </a:r>
            <a:r>
              <a:rPr lang="en-US" altLang="zh-CN" sz="3200" dirty="0"/>
              <a:t>TCP</a:t>
            </a:r>
            <a:r>
              <a:rPr lang="zh-CN" altLang="en-US" sz="3200" dirty="0"/>
              <a:t>报文段的数据起始处距离</a:t>
            </a:r>
            <a:r>
              <a:rPr lang="en-US" altLang="zh-CN" sz="3200" dirty="0"/>
              <a:t>TCP</a:t>
            </a:r>
            <a:r>
              <a:rPr lang="zh-CN" altLang="en-US" sz="3200" dirty="0"/>
              <a:t>报文段的起始处有多远。也就是首部长度，是以</a:t>
            </a:r>
            <a:r>
              <a:rPr lang="en-US" altLang="zh-CN" sz="3200" dirty="0"/>
              <a:t>4</a:t>
            </a:r>
            <a:r>
              <a:rPr lang="zh-CN" altLang="en-US" sz="3200" dirty="0"/>
              <a:t>个字节为单位。首部长度</a:t>
            </a:r>
            <a:r>
              <a:rPr lang="en-US" altLang="zh-CN" sz="3200" dirty="0"/>
              <a:t>20-60</a:t>
            </a:r>
            <a:r>
              <a:rPr lang="zh-CN" altLang="en-US" sz="3200" dirty="0"/>
              <a:t>字节。</a:t>
            </a:r>
            <a:endParaRPr lang="en-US" altLang="zh-CN" sz="3200" dirty="0"/>
          </a:p>
          <a:p>
            <a:pPr lvl="1">
              <a:spcBef>
                <a:spcPts val="1200"/>
              </a:spcBef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窗口大小值：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zh-CN" sz="3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是可变的，根据系统的缓冲区大小来调整这个值，告诉发送方可以连续发送多少字节。</a:t>
            </a:r>
          </a:p>
          <a:p>
            <a:pPr lvl="1">
              <a:spcBef>
                <a:spcPts val="1200"/>
              </a:spcBef>
            </a:pPr>
            <a:endParaRPr lang="en-US" altLang="zh-CN" sz="3200" dirty="0"/>
          </a:p>
          <a:p>
            <a:pPr lvl="1"/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265071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104DE46C-7768-468F-8D9A-C98056FC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0"/>
            <a:ext cx="10515600" cy="1325563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的报头格式</a:t>
            </a: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xmlns="" id="{ABB9DDC2-0206-4BF7-8898-D3FCEE96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9" y="6137275"/>
            <a:ext cx="635000" cy="252413"/>
          </a:xfrm>
          <a:prstGeom prst="leftArrow">
            <a:avLst>
              <a:gd name="adj1" fmla="val 50000"/>
              <a:gd name="adj2" fmla="val 6289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3" name="Rectangle 6">
            <a:extLst>
              <a:ext uri="{FF2B5EF4-FFF2-40B4-BE49-F238E27FC236}">
                <a16:creationId xmlns:a16="http://schemas.microsoft.com/office/drawing/2014/main" xmlns="" id="{0782073C-4BD5-4A2D-9637-3F477416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2" y="6011863"/>
            <a:ext cx="1225550" cy="504825"/>
          </a:xfrm>
          <a:prstGeom prst="rect">
            <a:avLst/>
          </a:prstGeom>
          <a:solidFill>
            <a:srgbClr val="CCFF99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xmlns="" id="{AB1D9C68-004E-42AA-98C4-677EA11D8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802" y="1544638"/>
            <a:ext cx="15875" cy="275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xmlns="" id="{876F91C2-EBD0-4F91-A6D5-A2E58C49B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9" y="2614613"/>
            <a:ext cx="587375" cy="53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106" name="Rectangle 10">
            <a:extLst>
              <a:ext uri="{FF2B5EF4-FFF2-40B4-BE49-F238E27FC236}">
                <a16:creationId xmlns:a16="http://schemas.microsoft.com/office/drawing/2014/main" xmlns="" id="{78E16104-DD79-4BEA-A507-C82B35A9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7" y="1543050"/>
            <a:ext cx="6810375" cy="2763838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7" name="Freeform 11">
            <a:extLst>
              <a:ext uri="{FF2B5EF4-FFF2-40B4-BE49-F238E27FC236}">
                <a16:creationId xmlns:a16="http://schemas.microsoft.com/office/drawing/2014/main" xmlns="" id="{FBDA4E8C-13AE-41B4-A495-B29170610A26}"/>
              </a:ext>
            </a:extLst>
          </p:cNvPr>
          <p:cNvSpPr>
            <a:spLocks/>
          </p:cNvSpPr>
          <p:nvPr/>
        </p:nvSpPr>
        <p:spPr bwMode="auto">
          <a:xfrm>
            <a:off x="603727" y="4311650"/>
            <a:ext cx="6811962" cy="752475"/>
          </a:xfrm>
          <a:custGeom>
            <a:avLst/>
            <a:gdLst>
              <a:gd name="T0" fmla="*/ 0 w 4291"/>
              <a:gd name="T1" fmla="*/ 1 h 474"/>
              <a:gd name="T2" fmla="*/ 806 w 4291"/>
              <a:gd name="T3" fmla="*/ 474 h 474"/>
              <a:gd name="T4" fmla="*/ 1692 w 4291"/>
              <a:gd name="T5" fmla="*/ 474 h 474"/>
              <a:gd name="T6" fmla="*/ 4291 w 4291"/>
              <a:gd name="T7" fmla="*/ 0 h 474"/>
              <a:gd name="T8" fmla="*/ 0 w 4291"/>
              <a:gd name="T9" fmla="*/ 1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1" h="474">
                <a:moveTo>
                  <a:pt x="0" y="1"/>
                </a:moveTo>
                <a:lnTo>
                  <a:pt x="806" y="474"/>
                </a:lnTo>
                <a:lnTo>
                  <a:pt x="1692" y="474"/>
                </a:lnTo>
                <a:lnTo>
                  <a:pt x="4291" y="0"/>
                </a:lnTo>
                <a:lnTo>
                  <a:pt x="0" y="1"/>
                </a:lnTo>
                <a:close/>
              </a:path>
            </a:pathLst>
          </a:custGeom>
          <a:gradFill rotWithShape="1">
            <a:gsLst>
              <a:gs pos="0">
                <a:srgbClr val="EAEAEA">
                  <a:gamma/>
                  <a:shade val="69804"/>
                  <a:invGamma/>
                </a:srgbClr>
              </a:gs>
              <a:gs pos="100000">
                <a:srgbClr val="EAEAEA"/>
              </a:gs>
            </a:gsLst>
            <a:lin ang="5400000" scaled="1"/>
          </a:gradFill>
          <a:ln w="12700" cap="flat" cmpd="sng">
            <a:solidFill>
              <a:srgbClr val="C0C0C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Line 12">
            <a:extLst>
              <a:ext uri="{FF2B5EF4-FFF2-40B4-BE49-F238E27FC236}">
                <a16:creationId xmlns:a16="http://schemas.microsoft.com/office/drawing/2014/main" xmlns="" id="{8CF2EE51-774A-45EE-9A7E-1085F2798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7" y="2012950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13">
            <a:extLst>
              <a:ext uri="{FF2B5EF4-FFF2-40B4-BE49-F238E27FC236}">
                <a16:creationId xmlns:a16="http://schemas.microsoft.com/office/drawing/2014/main" xmlns="" id="{27701FEF-97F7-4F32-B34C-282DEFFAC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7" y="2478088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Line 14">
            <a:extLst>
              <a:ext uri="{FF2B5EF4-FFF2-40B4-BE49-F238E27FC236}">
                <a16:creationId xmlns:a16="http://schemas.microsoft.com/office/drawing/2014/main" xmlns="" id="{87A981DB-45A3-44EC-8C1F-521D96E0E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7" y="2941638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Line 15">
            <a:extLst>
              <a:ext uri="{FF2B5EF4-FFF2-40B4-BE49-F238E27FC236}">
                <a16:creationId xmlns:a16="http://schemas.microsoft.com/office/drawing/2014/main" xmlns="" id="{7F3D89BC-F67B-4296-8C03-716AE64E3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7" y="3405188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Line 16">
            <a:extLst>
              <a:ext uri="{FF2B5EF4-FFF2-40B4-BE49-F238E27FC236}">
                <a16:creationId xmlns:a16="http://schemas.microsoft.com/office/drawing/2014/main" xmlns="" id="{56BF0AFE-320D-42E6-AC6C-F8A8E7253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7" y="3870325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17">
            <a:extLst>
              <a:ext uri="{FF2B5EF4-FFF2-40B4-BE49-F238E27FC236}">
                <a16:creationId xmlns:a16="http://schemas.microsoft.com/office/drawing/2014/main" xmlns="" id="{C03E3EC3-D76C-4CC5-A3B8-45A603F1F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502" y="1547813"/>
            <a:ext cx="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Rectangle 18">
            <a:extLst>
              <a:ext uri="{FF2B5EF4-FFF2-40B4-BE49-F238E27FC236}">
                <a16:creationId xmlns:a16="http://schemas.microsoft.com/office/drawing/2014/main" xmlns="" id="{9638E7EE-29E1-4679-A7CB-6E88F8B8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127" y="1633538"/>
            <a:ext cx="1336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  的  端  口</a:t>
            </a:r>
          </a:p>
        </p:txBody>
      </p:sp>
      <p:sp>
        <p:nvSpPr>
          <p:cNvPr id="115" name="Rectangle 19">
            <a:extLst>
              <a:ext uri="{FF2B5EF4-FFF2-40B4-BE49-F238E27FC236}">
                <a16:creationId xmlns:a16="http://schemas.microsoft.com/office/drawing/2014/main" xmlns="" id="{AE367AB6-D51F-49DD-B424-2002F34B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2" y="2882900"/>
            <a:ext cx="5873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</a:p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偏移</a:t>
            </a:r>
          </a:p>
        </p:txBody>
      </p:sp>
      <p:sp>
        <p:nvSpPr>
          <p:cNvPr id="116" name="Rectangle 20">
            <a:extLst>
              <a:ext uri="{FF2B5EF4-FFF2-40B4-BE49-F238E27FC236}">
                <a16:creationId xmlns:a16="http://schemas.microsoft.com/office/drawing/2014/main" xmlns="" id="{3ADB785E-90C1-40A0-80F6-148740B0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27" y="3497263"/>
            <a:ext cx="1133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检   验   和</a:t>
            </a:r>
          </a:p>
        </p:txBody>
      </p:sp>
      <p:sp>
        <p:nvSpPr>
          <p:cNvPr id="117" name="Rectangle 21">
            <a:extLst>
              <a:ext uri="{FF2B5EF4-FFF2-40B4-BE49-F238E27FC236}">
                <a16:creationId xmlns:a16="http://schemas.microsoft.com/office/drawing/2014/main" xmlns="" id="{E572CAC5-62BF-440A-A16E-399EBB1A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14" y="3925888"/>
            <a:ext cx="283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选    项    （长  度  可  变）</a:t>
            </a:r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xmlns="" id="{07900415-BE23-4EC2-9200-ABB110A4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27" y="1633538"/>
            <a:ext cx="1019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  端  口</a:t>
            </a:r>
          </a:p>
        </p:txBody>
      </p:sp>
      <p:sp>
        <p:nvSpPr>
          <p:cNvPr id="119" name="Rectangle 23">
            <a:extLst>
              <a:ext uri="{FF2B5EF4-FFF2-40B4-BE49-F238E27FC236}">
                <a16:creationId xmlns:a16="http://schemas.microsoft.com/office/drawing/2014/main" xmlns="" id="{88BC21DC-D042-4840-AEF6-53D22A648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802" y="2092325"/>
            <a:ext cx="7699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序   号</a:t>
            </a:r>
          </a:p>
        </p:txBody>
      </p:sp>
      <p:sp>
        <p:nvSpPr>
          <p:cNvPr id="120" name="Line 24">
            <a:extLst>
              <a:ext uri="{FF2B5EF4-FFF2-40B4-BE49-F238E27FC236}">
                <a16:creationId xmlns:a16="http://schemas.microsoft.com/office/drawing/2014/main" xmlns="" id="{96AF91BF-E830-4D18-8E54-5B712A7FD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5264" y="2947988"/>
            <a:ext cx="0" cy="91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Rectangle 25">
            <a:extLst>
              <a:ext uri="{FF2B5EF4-FFF2-40B4-BE49-F238E27FC236}">
                <a16:creationId xmlns:a16="http://schemas.microsoft.com/office/drawing/2014/main" xmlns="" id="{BBCFB353-EF97-4265-BEED-32487310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252" y="3497263"/>
            <a:ext cx="1508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紧   急   指   针</a:t>
            </a:r>
          </a:p>
        </p:txBody>
      </p:sp>
      <p:sp>
        <p:nvSpPr>
          <p:cNvPr id="122" name="Rectangle 26">
            <a:extLst>
              <a:ext uri="{FF2B5EF4-FFF2-40B4-BE49-F238E27FC236}">
                <a16:creationId xmlns:a16="http://schemas.microsoft.com/office/drawing/2014/main" xmlns="" id="{2AE329E6-1F6C-4074-9BA5-39AE234B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714" y="3016250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窗   口</a:t>
            </a:r>
          </a:p>
        </p:txBody>
      </p:sp>
      <p:sp>
        <p:nvSpPr>
          <p:cNvPr id="123" name="Rectangle 27">
            <a:extLst>
              <a:ext uri="{FF2B5EF4-FFF2-40B4-BE49-F238E27FC236}">
                <a16:creationId xmlns:a16="http://schemas.microsoft.com/office/drawing/2014/main" xmlns="" id="{8C63B8CA-F9DE-4C84-B310-E2CFD45C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314" y="2576513"/>
            <a:ext cx="12969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确    认    号</a:t>
            </a:r>
          </a:p>
        </p:txBody>
      </p:sp>
      <p:sp>
        <p:nvSpPr>
          <p:cNvPr id="124" name="Line 28">
            <a:extLst>
              <a:ext uri="{FF2B5EF4-FFF2-40B4-BE49-F238E27FC236}">
                <a16:creationId xmlns:a16="http://schemas.microsoft.com/office/drawing/2014/main" xmlns="" id="{EC37AFD2-AA6B-4B93-920D-43E1A28BA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452" y="2947988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Line 29">
            <a:extLst>
              <a:ext uri="{FF2B5EF4-FFF2-40B4-BE49-F238E27FC236}">
                <a16:creationId xmlns:a16="http://schemas.microsoft.com/office/drawing/2014/main" xmlns="" id="{718099B8-42CE-469F-B6CC-51C869023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602" y="29432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Line 30">
            <a:extLst>
              <a:ext uri="{FF2B5EF4-FFF2-40B4-BE49-F238E27FC236}">
                <a16:creationId xmlns:a16="http://schemas.microsoft.com/office/drawing/2014/main" xmlns="" id="{3CDA158E-2E33-4350-90B9-33F9D9948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452" y="2947988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31">
            <a:extLst>
              <a:ext uri="{FF2B5EF4-FFF2-40B4-BE49-F238E27FC236}">
                <a16:creationId xmlns:a16="http://schemas.microsoft.com/office/drawing/2014/main" xmlns="" id="{29EE14D9-A8D6-4F34-ABE9-17527D8A2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939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32">
            <a:extLst>
              <a:ext uri="{FF2B5EF4-FFF2-40B4-BE49-F238E27FC236}">
                <a16:creationId xmlns:a16="http://schemas.microsoft.com/office/drawing/2014/main" xmlns="" id="{08844F06-3FC6-4603-98E2-BA2387650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5052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33">
            <a:extLst>
              <a:ext uri="{FF2B5EF4-FFF2-40B4-BE49-F238E27FC236}">
                <a16:creationId xmlns:a16="http://schemas.microsoft.com/office/drawing/2014/main" xmlns="" id="{43E52398-62EA-4448-959D-2F06BBB55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2327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34">
            <a:extLst>
              <a:ext uri="{FF2B5EF4-FFF2-40B4-BE49-F238E27FC236}">
                <a16:creationId xmlns:a16="http://schemas.microsoft.com/office/drawing/2014/main" xmlns="" id="{E81C0F81-AA9B-4F90-85EA-E68A2D65E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539" y="29479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Rectangle 35">
            <a:extLst>
              <a:ext uri="{FF2B5EF4-FFF2-40B4-BE49-F238E27FC236}">
                <a16:creationId xmlns:a16="http://schemas.microsoft.com/office/drawing/2014/main" xmlns="" id="{39D27BDE-3AD8-462F-A83E-F1D3CA1C1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152" y="3025775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保   留</a:t>
            </a:r>
          </a:p>
        </p:txBody>
      </p:sp>
      <p:sp>
        <p:nvSpPr>
          <p:cNvPr id="132" name="Rectangle 36">
            <a:extLst>
              <a:ext uri="{FF2B5EF4-FFF2-40B4-BE49-F238E27FC236}">
                <a16:creationId xmlns:a16="http://schemas.microsoft.com/office/drawing/2014/main" xmlns="" id="{4C340DCE-91FB-44CD-ACDB-AB1ADED8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139" y="2960688"/>
            <a:ext cx="2905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</a:t>
            </a:r>
          </a:p>
          <a:p>
            <a:pPr algn="ctr"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</a:p>
          <a:p>
            <a:pPr algn="ctr"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33" name="Line 38">
            <a:extLst>
              <a:ext uri="{FF2B5EF4-FFF2-40B4-BE49-F238E27FC236}">
                <a16:creationId xmlns:a16="http://schemas.microsoft.com/office/drawing/2014/main" xmlns="" id="{F6ACB092-4D41-4ECB-8A2A-8DD7BDB1A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552" y="1438275"/>
            <a:ext cx="680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39">
            <a:extLst>
              <a:ext uri="{FF2B5EF4-FFF2-40B4-BE49-F238E27FC236}">
                <a16:creationId xmlns:a16="http://schemas.microsoft.com/office/drawing/2014/main" xmlns="" id="{76B9533E-CD9A-4AA8-9F32-1FD73ED7E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552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40">
            <a:extLst>
              <a:ext uri="{FF2B5EF4-FFF2-40B4-BE49-F238E27FC236}">
                <a16:creationId xmlns:a16="http://schemas.microsoft.com/office/drawing/2014/main" xmlns="" id="{D90EEBC7-2628-4CE4-B015-9D6E88E51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41">
            <a:extLst>
              <a:ext uri="{FF2B5EF4-FFF2-40B4-BE49-F238E27FC236}">
                <a16:creationId xmlns:a16="http://schemas.microsoft.com/office/drawing/2014/main" xmlns="" id="{3671DE22-23EC-4E9E-A875-C35F8C5C6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0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42">
            <a:extLst>
              <a:ext uri="{FF2B5EF4-FFF2-40B4-BE49-F238E27FC236}">
                <a16:creationId xmlns:a16="http://schemas.microsoft.com/office/drawing/2014/main" xmlns="" id="{AC6EFCCB-11FF-42C3-B573-DAE18F791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72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43">
            <a:extLst>
              <a:ext uri="{FF2B5EF4-FFF2-40B4-BE49-F238E27FC236}">
                <a16:creationId xmlns:a16="http://schemas.microsoft.com/office/drawing/2014/main" xmlns="" id="{80F5BB9E-B133-464E-AD74-03D219C19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4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44">
            <a:extLst>
              <a:ext uri="{FF2B5EF4-FFF2-40B4-BE49-F238E27FC236}">
                <a16:creationId xmlns:a16="http://schemas.microsoft.com/office/drawing/2014/main" xmlns="" id="{4C59FB79-A1DF-41A0-A580-576CA2A32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1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Line 45">
            <a:extLst>
              <a:ext uri="{FF2B5EF4-FFF2-40B4-BE49-F238E27FC236}">
                <a16:creationId xmlns:a16="http://schemas.microsoft.com/office/drawing/2014/main" xmlns="" id="{C29436C2-51B6-438E-A918-CFBB843E7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53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Line 46">
            <a:extLst>
              <a:ext uri="{FF2B5EF4-FFF2-40B4-BE49-F238E27FC236}">
                <a16:creationId xmlns:a16="http://schemas.microsoft.com/office/drawing/2014/main" xmlns="" id="{A1A2576A-246B-4657-A4FA-DACCDF06E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80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Line 47">
            <a:extLst>
              <a:ext uri="{FF2B5EF4-FFF2-40B4-BE49-F238E27FC236}">
                <a16:creationId xmlns:a16="http://schemas.microsoft.com/office/drawing/2014/main" xmlns="" id="{6993DE06-9F38-49B8-AC31-2F329AAF2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764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48">
            <a:extLst>
              <a:ext uri="{FF2B5EF4-FFF2-40B4-BE49-F238E27FC236}">
                <a16:creationId xmlns:a16="http://schemas.microsoft.com/office/drawing/2014/main" xmlns="" id="{56F703BF-6E0D-4FD0-A9BD-FE0DB71AF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48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49">
            <a:extLst>
              <a:ext uri="{FF2B5EF4-FFF2-40B4-BE49-F238E27FC236}">
                <a16:creationId xmlns:a16="http://schemas.microsoft.com/office/drawing/2014/main" xmlns="" id="{12335697-88ED-4777-9A6F-273DAB987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62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50">
            <a:extLst>
              <a:ext uri="{FF2B5EF4-FFF2-40B4-BE49-F238E27FC236}">
                <a16:creationId xmlns:a16="http://schemas.microsoft.com/office/drawing/2014/main" xmlns="" id="{16EB5CEB-6C44-49EE-8F09-3234F7296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9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51">
            <a:extLst>
              <a:ext uri="{FF2B5EF4-FFF2-40B4-BE49-F238E27FC236}">
                <a16:creationId xmlns:a16="http://schemas.microsoft.com/office/drawing/2014/main" xmlns="" id="{B21258D9-C47E-4CA2-B79E-AEEA47C07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66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52">
            <a:extLst>
              <a:ext uri="{FF2B5EF4-FFF2-40B4-BE49-F238E27FC236}">
                <a16:creationId xmlns:a16="http://schemas.microsoft.com/office/drawing/2014/main" xmlns="" id="{49052ED9-AF95-48AE-BB0B-77356750A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38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Line 53">
            <a:extLst>
              <a:ext uri="{FF2B5EF4-FFF2-40B4-BE49-F238E27FC236}">
                <a16:creationId xmlns:a16="http://schemas.microsoft.com/office/drawing/2014/main" xmlns="" id="{90CBD9B6-379E-4AEB-8CF6-91A8DEDF0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52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54">
            <a:extLst>
              <a:ext uri="{FF2B5EF4-FFF2-40B4-BE49-F238E27FC236}">
                <a16:creationId xmlns:a16="http://schemas.microsoft.com/office/drawing/2014/main" xmlns="" id="{E3A835E6-37C8-4CC0-B4D2-1A065F226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82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55">
            <a:extLst>
              <a:ext uri="{FF2B5EF4-FFF2-40B4-BE49-F238E27FC236}">
                <a16:creationId xmlns:a16="http://schemas.microsoft.com/office/drawing/2014/main" xmlns="" id="{95DEA6B2-CCF3-4B2B-B4C5-1E2D00B1D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977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56">
            <a:extLst>
              <a:ext uri="{FF2B5EF4-FFF2-40B4-BE49-F238E27FC236}">
                <a16:creationId xmlns:a16="http://schemas.microsoft.com/office/drawing/2014/main" xmlns="" id="{A90BED58-FE33-4923-AD5D-8C81B03D1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70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Line 57">
            <a:extLst>
              <a:ext uri="{FF2B5EF4-FFF2-40B4-BE49-F238E27FC236}">
                <a16:creationId xmlns:a16="http://schemas.microsoft.com/office/drawing/2014/main" xmlns="" id="{06132C8C-35FF-4793-8BE7-0C5F272A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42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Line 58">
            <a:extLst>
              <a:ext uri="{FF2B5EF4-FFF2-40B4-BE49-F238E27FC236}">
                <a16:creationId xmlns:a16="http://schemas.microsoft.com/office/drawing/2014/main" xmlns="" id="{2A38F4E1-3D79-42CB-9D23-87676E9D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1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Line 59">
            <a:extLst>
              <a:ext uri="{FF2B5EF4-FFF2-40B4-BE49-F238E27FC236}">
                <a16:creationId xmlns:a16="http://schemas.microsoft.com/office/drawing/2014/main" xmlns="" id="{4711A9E6-52CF-424C-8F8C-1CD23B994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8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Line 60">
            <a:extLst>
              <a:ext uri="{FF2B5EF4-FFF2-40B4-BE49-F238E27FC236}">
                <a16:creationId xmlns:a16="http://schemas.microsoft.com/office/drawing/2014/main" xmlns="" id="{010F287F-3BA1-4309-8944-D84197D6C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60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Line 61">
            <a:extLst>
              <a:ext uri="{FF2B5EF4-FFF2-40B4-BE49-F238E27FC236}">
                <a16:creationId xmlns:a16="http://schemas.microsoft.com/office/drawing/2014/main" xmlns="" id="{D3943334-04C2-4B93-A2E1-E645CC854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7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Line 62">
            <a:extLst>
              <a:ext uri="{FF2B5EF4-FFF2-40B4-BE49-F238E27FC236}">
                <a16:creationId xmlns:a16="http://schemas.microsoft.com/office/drawing/2014/main" xmlns="" id="{6037BA0B-088D-4828-957E-10F9946D0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846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Line 63">
            <a:extLst>
              <a:ext uri="{FF2B5EF4-FFF2-40B4-BE49-F238E27FC236}">
                <a16:creationId xmlns:a16="http://schemas.microsoft.com/office/drawing/2014/main" xmlns="" id="{167386E5-3592-4ABB-BC6A-70AFC13B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1189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64">
            <a:extLst>
              <a:ext uri="{FF2B5EF4-FFF2-40B4-BE49-F238E27FC236}">
                <a16:creationId xmlns:a16="http://schemas.microsoft.com/office/drawing/2014/main" xmlns="" id="{6146FDC8-A716-419D-91DA-337B5A65E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9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Line 65">
            <a:extLst>
              <a:ext uri="{FF2B5EF4-FFF2-40B4-BE49-F238E27FC236}">
                <a16:creationId xmlns:a16="http://schemas.microsoft.com/office/drawing/2014/main" xmlns="" id="{D129C32A-5525-4086-8AFE-6703D391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63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66">
            <a:extLst>
              <a:ext uri="{FF2B5EF4-FFF2-40B4-BE49-F238E27FC236}">
                <a16:creationId xmlns:a16="http://schemas.microsoft.com/office/drawing/2014/main" xmlns="" id="{9FCB0BE2-0242-4D5D-B0D8-6B5A91D91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936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67">
            <a:extLst>
              <a:ext uri="{FF2B5EF4-FFF2-40B4-BE49-F238E27FC236}">
                <a16:creationId xmlns:a16="http://schemas.microsoft.com/office/drawing/2014/main" xmlns="" id="{AB9F0C60-C4EE-4905-A5F9-4E0AE16F9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2089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68">
            <a:extLst>
              <a:ext uri="{FF2B5EF4-FFF2-40B4-BE49-F238E27FC236}">
                <a16:creationId xmlns:a16="http://schemas.microsoft.com/office/drawing/2014/main" xmlns="" id="{5B1739BA-0AE8-4D04-8A10-262EEA963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814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Line 69">
            <a:extLst>
              <a:ext uri="{FF2B5EF4-FFF2-40B4-BE49-F238E27FC236}">
                <a16:creationId xmlns:a16="http://schemas.microsoft.com/office/drawing/2014/main" xmlns="" id="{08245051-C648-4373-A2CF-20EB6AEFE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952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Line 70">
            <a:extLst>
              <a:ext uri="{FF2B5EF4-FFF2-40B4-BE49-F238E27FC236}">
                <a16:creationId xmlns:a16="http://schemas.microsoft.com/office/drawing/2014/main" xmlns="" id="{88C00151-2CD5-473F-8EAC-2D169C3FB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677" y="12382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Line 71">
            <a:extLst>
              <a:ext uri="{FF2B5EF4-FFF2-40B4-BE49-F238E27FC236}">
                <a16:creationId xmlns:a16="http://schemas.microsoft.com/office/drawing/2014/main" xmlns="" id="{E120CE29-AF0F-446D-B27F-77E191191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402" y="1304925"/>
            <a:ext cx="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Rectangle 72">
            <a:extLst>
              <a:ext uri="{FF2B5EF4-FFF2-40B4-BE49-F238E27FC236}">
                <a16:creationId xmlns:a16="http://schemas.microsoft.com/office/drawing/2014/main" xmlns="" id="{852C80A7-679D-4F34-933D-BB3CEAA3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9" y="1171575"/>
            <a:ext cx="1417638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68" name="Rectangle 73">
            <a:extLst>
              <a:ext uri="{FF2B5EF4-FFF2-40B4-BE49-F238E27FC236}">
                <a16:creationId xmlns:a16="http://schemas.microsoft.com/office/drawing/2014/main" xmlns="" id="{6F0F84AE-9312-49BA-964E-FA7517913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52" y="1171575"/>
            <a:ext cx="1417637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69" name="Rectangle 74">
            <a:extLst>
              <a:ext uri="{FF2B5EF4-FFF2-40B4-BE49-F238E27FC236}">
                <a16:creationId xmlns:a16="http://schemas.microsoft.com/office/drawing/2014/main" xmlns="" id="{50114889-9D1C-4B94-B288-2F78BA6D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264" y="1171575"/>
            <a:ext cx="1417638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0" name="Rectangle 75">
            <a:extLst>
              <a:ext uri="{FF2B5EF4-FFF2-40B4-BE49-F238E27FC236}">
                <a16:creationId xmlns:a16="http://schemas.microsoft.com/office/drawing/2014/main" xmlns="" id="{098BFE67-4C7B-490C-A3E9-8F575F6C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477" y="1171575"/>
            <a:ext cx="1417637" cy="200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1" name="Rectangle 76">
            <a:extLst>
              <a:ext uri="{FF2B5EF4-FFF2-40B4-BE49-F238E27FC236}">
                <a16:creationId xmlns:a16="http://schemas.microsoft.com/office/drawing/2014/main" xmlns="" id="{56CBC2C3-4CC7-40E2-A22C-BAA61AFE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527" y="2960688"/>
            <a:ext cx="290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72" name="Rectangle 77">
            <a:extLst>
              <a:ext uri="{FF2B5EF4-FFF2-40B4-BE49-F238E27FC236}">
                <a16:creationId xmlns:a16="http://schemas.microsoft.com/office/drawing/2014/main" xmlns="" id="{75470FC5-31A3-4924-A780-0E733163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389" y="2960688"/>
            <a:ext cx="2905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73" name="Rectangle 78">
            <a:extLst>
              <a:ext uri="{FF2B5EF4-FFF2-40B4-BE49-F238E27FC236}">
                <a16:creationId xmlns:a16="http://schemas.microsoft.com/office/drawing/2014/main" xmlns="" id="{C5B319AB-A0DC-4A57-B669-CEC61236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377" y="2960688"/>
            <a:ext cx="290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</a:p>
        </p:txBody>
      </p:sp>
      <p:sp>
        <p:nvSpPr>
          <p:cNvPr id="174" name="Rectangle 79">
            <a:extLst>
              <a:ext uri="{FF2B5EF4-FFF2-40B4-BE49-F238E27FC236}">
                <a16:creationId xmlns:a16="http://schemas.microsoft.com/office/drawing/2014/main" xmlns="" id="{C48B1B2A-FAB6-4F72-AE21-F7D86CF2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652" y="2960688"/>
            <a:ext cx="290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</a:p>
        </p:txBody>
      </p:sp>
      <p:sp>
        <p:nvSpPr>
          <p:cNvPr id="175" name="Rectangle 80">
            <a:extLst>
              <a:ext uri="{FF2B5EF4-FFF2-40B4-BE49-F238E27FC236}">
                <a16:creationId xmlns:a16="http://schemas.microsoft.com/office/drawing/2014/main" xmlns="" id="{10C83890-C6B5-404A-97ED-3C3879C7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877" y="2960688"/>
            <a:ext cx="3000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75000"/>
              </a:lnSpc>
            </a:pPr>
            <a:r>
              <a:rPr lang="en-US" altLang="zh-CN" sz="12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  <a:p>
            <a:pPr eaLnBrk="0" hangingPunct="0">
              <a:lnSpc>
                <a:spcPct val="75000"/>
              </a:lnSpc>
            </a:pPr>
            <a:r>
              <a:rPr lang="en-US" altLang="zh-CN" sz="1200" b="1" dirty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</a:t>
            </a:r>
          </a:p>
        </p:txBody>
      </p:sp>
      <p:sp>
        <p:nvSpPr>
          <p:cNvPr id="176" name="Rectangle 81">
            <a:extLst>
              <a:ext uri="{FF2B5EF4-FFF2-40B4-BE49-F238E27FC236}">
                <a16:creationId xmlns:a16="http://schemas.microsoft.com/office/drawing/2014/main" xmlns="" id="{6C725DCD-E4E9-49E1-B162-AF862336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9" y="1052513"/>
            <a:ext cx="7229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  </a:t>
            </a:r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0                           8                           16                          24                      31</a:t>
            </a:r>
          </a:p>
        </p:txBody>
      </p:sp>
      <p:sp>
        <p:nvSpPr>
          <p:cNvPr id="177" name="Line 82">
            <a:extLst>
              <a:ext uri="{FF2B5EF4-FFF2-40B4-BE49-F238E27FC236}">
                <a16:creationId xmlns:a16="http://schemas.microsoft.com/office/drawing/2014/main" xmlns="" id="{FC020F87-9BF8-4EF1-958B-425209512A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9602" y="3881438"/>
            <a:ext cx="3175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Rectangle 83">
            <a:extLst>
              <a:ext uri="{FF2B5EF4-FFF2-40B4-BE49-F238E27FC236}">
                <a16:creationId xmlns:a16="http://schemas.microsoft.com/office/drawing/2014/main" xmlns="" id="{23AFA093-10E4-4ADF-9D6C-C389021CD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414" y="5089525"/>
            <a:ext cx="4305300" cy="493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79" name="Rectangle 84">
            <a:extLst>
              <a:ext uri="{FF2B5EF4-FFF2-40B4-BE49-F238E27FC236}">
                <a16:creationId xmlns:a16="http://schemas.microsoft.com/office/drawing/2014/main" xmlns="" id="{1ADB071B-28AB-48B8-887A-CDD19F00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627" y="3925888"/>
            <a:ext cx="8223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    充</a:t>
            </a:r>
          </a:p>
        </p:txBody>
      </p:sp>
      <p:sp>
        <p:nvSpPr>
          <p:cNvPr id="180" name="Rectangle 85">
            <a:extLst>
              <a:ext uri="{FF2B5EF4-FFF2-40B4-BE49-F238E27FC236}">
                <a16:creationId xmlns:a16="http://schemas.microsoft.com/office/drawing/2014/main" xmlns="" id="{B748AEF3-134F-4F4A-A913-E49581BD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302" y="5145088"/>
            <a:ext cx="14557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 </a:t>
            </a: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数据部分</a:t>
            </a:r>
          </a:p>
        </p:txBody>
      </p:sp>
      <p:sp>
        <p:nvSpPr>
          <p:cNvPr id="181" name="Rectangle 86">
            <a:extLst>
              <a:ext uri="{FF2B5EF4-FFF2-40B4-BE49-F238E27FC236}">
                <a16:creationId xmlns:a16="http://schemas.microsoft.com/office/drawing/2014/main" xmlns="" id="{84A75AC0-DEE8-4021-88A8-EFD49ADC0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52" y="5064125"/>
            <a:ext cx="1406525" cy="5064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2" name="Rectangle 87">
            <a:extLst>
              <a:ext uri="{FF2B5EF4-FFF2-40B4-BE49-F238E27FC236}">
                <a16:creationId xmlns:a16="http://schemas.microsoft.com/office/drawing/2014/main" xmlns="" id="{6A90AF8E-A053-4D5B-A1B4-093DF157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52" y="5064125"/>
            <a:ext cx="5757862" cy="506413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3" name="Line 88">
            <a:extLst>
              <a:ext uri="{FF2B5EF4-FFF2-40B4-BE49-F238E27FC236}">
                <a16:creationId xmlns:a16="http://schemas.microsoft.com/office/drawing/2014/main" xmlns="" id="{91960ABE-10DF-4B4E-9359-9446A02A5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9777" y="5075238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Rectangle 89">
            <a:extLst>
              <a:ext uri="{FF2B5EF4-FFF2-40B4-BE49-F238E27FC236}">
                <a16:creationId xmlns:a16="http://schemas.microsoft.com/office/drawing/2014/main" xmlns="" id="{1B9B55EB-6EAE-42E1-9C6D-380AEC7FF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514" y="5192713"/>
            <a:ext cx="7207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5" name="Rectangle 90">
            <a:extLst>
              <a:ext uri="{FF2B5EF4-FFF2-40B4-BE49-F238E27FC236}">
                <a16:creationId xmlns:a16="http://schemas.microsoft.com/office/drawing/2014/main" xmlns="" id="{F05785EB-473A-48E0-AAB4-322A88DF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452" y="5145088"/>
            <a:ext cx="10493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 </a:t>
            </a:r>
            <a:r>
              <a:rPr lang="zh-CN" altLang="en-US" sz="16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186" name="Rectangle 91">
            <a:extLst>
              <a:ext uri="{FF2B5EF4-FFF2-40B4-BE49-F238E27FC236}">
                <a16:creationId xmlns:a16="http://schemas.microsoft.com/office/drawing/2014/main" xmlns="" id="{88CC3B67-C6F7-4315-A13D-F2B6D5738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9" y="5162550"/>
            <a:ext cx="16303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 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报文段</a:t>
            </a:r>
          </a:p>
        </p:txBody>
      </p:sp>
      <p:sp>
        <p:nvSpPr>
          <p:cNvPr id="187" name="Rectangle 92">
            <a:extLst>
              <a:ext uri="{FF2B5EF4-FFF2-40B4-BE49-F238E27FC236}">
                <a16:creationId xmlns:a16="http://schemas.microsoft.com/office/drawing/2014/main" xmlns="" id="{F0E6FA09-CCB0-4722-9881-61DE5DB90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552" y="6011863"/>
            <a:ext cx="5770562" cy="504825"/>
          </a:xfrm>
          <a:prstGeom prst="rect">
            <a:avLst/>
          </a:prstGeom>
          <a:solidFill>
            <a:srgbClr val="FFCCFF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88" name="Rectangle 93">
            <a:extLst>
              <a:ext uri="{FF2B5EF4-FFF2-40B4-BE49-F238E27FC236}">
                <a16:creationId xmlns:a16="http://schemas.microsoft.com/office/drawing/2014/main" xmlns="" id="{33963A6C-2AA9-49E1-BBD3-F55A95ED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439" y="6070600"/>
            <a:ext cx="1374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数据部分</a:t>
            </a:r>
          </a:p>
        </p:txBody>
      </p:sp>
      <p:sp>
        <p:nvSpPr>
          <p:cNvPr id="189" name="Rectangle 94">
            <a:extLst>
              <a:ext uri="{FF2B5EF4-FFF2-40B4-BE49-F238E27FC236}">
                <a16:creationId xmlns:a16="http://schemas.microsoft.com/office/drawing/2014/main" xmlns="" id="{E249D832-7874-4730-9E96-C399496E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39" y="6070600"/>
            <a:ext cx="917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IP </a:t>
            </a:r>
            <a:r>
              <a:rPr lang="zh-CN" altLang="en-US" sz="18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首部</a:t>
            </a:r>
          </a:p>
        </p:txBody>
      </p:sp>
      <p:sp>
        <p:nvSpPr>
          <p:cNvPr id="190" name="AutoShape 95">
            <a:extLst>
              <a:ext uri="{FF2B5EF4-FFF2-40B4-BE49-F238E27FC236}">
                <a16:creationId xmlns:a16="http://schemas.microsoft.com/office/drawing/2014/main" xmlns="" id="{796896D5-AAE6-44A8-87FE-CB4C8F1E3EB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241233" y="5814219"/>
            <a:ext cx="758825" cy="268287"/>
          </a:xfrm>
          <a:prstGeom prst="leftArrow">
            <a:avLst>
              <a:gd name="adj1" fmla="val 50000"/>
              <a:gd name="adj2" fmla="val 70710"/>
            </a:avLst>
          </a:prstGeom>
          <a:solidFill>
            <a:schemeClr val="accent2">
              <a:alpha val="42999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91" name="AutoShape 96">
            <a:extLst>
              <a:ext uri="{FF2B5EF4-FFF2-40B4-BE49-F238E27FC236}">
                <a16:creationId xmlns:a16="http://schemas.microsoft.com/office/drawing/2014/main" xmlns="" id="{DF0DEECD-FCEE-4E74-B57B-43F79CF5EA1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185251" y="5815013"/>
            <a:ext cx="758825" cy="266700"/>
          </a:xfrm>
          <a:prstGeom prst="leftArrow">
            <a:avLst>
              <a:gd name="adj1" fmla="val 50000"/>
              <a:gd name="adj2" fmla="val 71131"/>
            </a:avLst>
          </a:prstGeom>
          <a:solidFill>
            <a:schemeClr val="accent1">
              <a:alpha val="42999"/>
            </a:schemeClr>
          </a:solidFill>
          <a:ln w="127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92" name="Line 97">
            <a:extLst>
              <a:ext uri="{FF2B5EF4-FFF2-40B4-BE49-F238E27FC236}">
                <a16:creationId xmlns:a16="http://schemas.microsoft.com/office/drawing/2014/main" xmlns="" id="{CD6FABDF-3178-464B-8A9C-E49D73787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7" y="1552575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98">
            <a:extLst>
              <a:ext uri="{FF2B5EF4-FFF2-40B4-BE49-F238E27FC236}">
                <a16:creationId xmlns:a16="http://schemas.microsoft.com/office/drawing/2014/main" xmlns="" id="{3CE8F99C-F47A-44C0-A694-7459006CB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7" y="4294188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xmlns="" id="{A2979221-0941-48A4-9AA0-916B4014A333}"/>
              </a:ext>
            </a:extLst>
          </p:cNvPr>
          <p:cNvSpPr/>
          <p:nvPr/>
        </p:nvSpPr>
        <p:spPr>
          <a:xfrm>
            <a:off x="7195028" y="139878"/>
            <a:ext cx="500326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校验和：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/>
              <a:t>伪首部</a:t>
            </a:r>
            <a:r>
              <a:rPr lang="en-US" altLang="zh-CN" sz="3200" dirty="0"/>
              <a:t>+TCP/UDP</a:t>
            </a:r>
            <a:r>
              <a:rPr lang="zh-CN" altLang="en-US" sz="3200" dirty="0"/>
              <a:t>报头</a:t>
            </a:r>
            <a:r>
              <a:rPr lang="en-US" altLang="zh-CN" sz="3200" dirty="0"/>
              <a:t>+</a:t>
            </a:r>
            <a:r>
              <a:rPr lang="zh-CN" altLang="en-US" sz="3200" dirty="0"/>
              <a:t>数据</a:t>
            </a:r>
          </a:p>
          <a:p>
            <a:pPr lvl="1">
              <a:spcBef>
                <a:spcPts val="12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伪首部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个字节包括</a:t>
            </a:r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源</a:t>
            </a:r>
            <a:r>
              <a:rPr lang="en-US" altLang="zh-CN" sz="3200" dirty="0"/>
              <a:t>IP(4B)</a:t>
            </a:r>
            <a:r>
              <a:rPr lang="zh-CN" altLang="en-US" sz="3200" dirty="0"/>
              <a:t>、目的</a:t>
            </a:r>
            <a:r>
              <a:rPr lang="en-US" altLang="zh-CN" sz="3200" dirty="0"/>
              <a:t>IP(4B)</a:t>
            </a:r>
            <a:r>
              <a:rPr lang="zh-CN" altLang="en-US" sz="3200" dirty="0"/>
              <a:t>、</a:t>
            </a:r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协议类型（</a:t>
            </a:r>
            <a:r>
              <a:rPr lang="en-US" altLang="zh-CN" sz="3200" dirty="0"/>
              <a:t>UDP</a:t>
            </a:r>
            <a:r>
              <a:rPr lang="zh-CN" altLang="en-US" sz="3200" dirty="0"/>
              <a:t>十进制</a:t>
            </a:r>
            <a:r>
              <a:rPr lang="en-US" altLang="zh-CN" sz="3200" dirty="0"/>
              <a:t>17 </a:t>
            </a:r>
            <a:r>
              <a:rPr lang="zh-CN" altLang="en-US" sz="3200" dirty="0"/>
              <a:t>、十六进制</a:t>
            </a:r>
            <a:r>
              <a:rPr lang="en-US" altLang="zh-CN" sz="3200" dirty="0"/>
              <a:t>0011H TCP</a:t>
            </a:r>
            <a:r>
              <a:rPr lang="zh-CN" altLang="en-US" sz="3200" dirty="0"/>
              <a:t>十进制是</a:t>
            </a:r>
            <a:r>
              <a:rPr lang="en-US" altLang="zh-CN" sz="3200" dirty="0"/>
              <a:t>6</a:t>
            </a:r>
            <a:r>
              <a:rPr lang="zh-CN" altLang="en-US" sz="3200" dirty="0"/>
              <a:t>）</a:t>
            </a:r>
            <a:r>
              <a:rPr lang="en-US" altLang="zh-CN" sz="3200" dirty="0"/>
              <a:t>(2B)</a:t>
            </a:r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总长度</a:t>
            </a:r>
            <a:r>
              <a:rPr lang="en-US" altLang="zh-CN" sz="3200" dirty="0"/>
              <a:t>(2B, TCP/UDP</a:t>
            </a:r>
            <a:r>
              <a:rPr lang="zh-CN" altLang="en-US" sz="3200" dirty="0"/>
              <a:t>包的总长度</a:t>
            </a:r>
            <a:r>
              <a:rPr lang="en-US" altLang="zh-CN" sz="3200" dirty="0"/>
              <a:t>)</a:t>
            </a:r>
          </a:p>
          <a:p>
            <a:pPr lvl="1">
              <a:spcBef>
                <a:spcPts val="1200"/>
              </a:spcBef>
            </a:pPr>
            <a:endParaRPr lang="en-US" altLang="zh-CN" sz="3200" dirty="0"/>
          </a:p>
          <a:p>
            <a:pPr lvl="1"/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190991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ECDF9B-E17D-437D-A09E-AFE23E3F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的标志位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74C36C-C9C0-49EA-98DA-6F82C89B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29" y="1193523"/>
            <a:ext cx="10515600" cy="537297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800" dirty="0"/>
              <a:t>SYN </a:t>
            </a:r>
            <a:r>
              <a:rPr lang="zh-CN" altLang="en-US" sz="4000" dirty="0"/>
              <a:t>同步</a:t>
            </a:r>
            <a:r>
              <a:rPr lang="en-US" altLang="zh-CN" sz="4000" dirty="0"/>
              <a:t>SYN=1</a:t>
            </a:r>
            <a:r>
              <a:rPr lang="zh-CN" altLang="en-US" sz="4000" dirty="0"/>
              <a:t>表示这是一个连接请求或连接接受报文</a:t>
            </a:r>
            <a:endParaRPr lang="en-US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/>
              <a:t>FIN </a:t>
            </a:r>
            <a:r>
              <a:rPr lang="zh-CN" altLang="en-US" sz="3800" dirty="0"/>
              <a:t>用来释放一个连接。</a:t>
            </a:r>
            <a:r>
              <a:rPr lang="en-US" altLang="zh-CN" sz="3800" dirty="0"/>
              <a:t>FIN=1</a:t>
            </a:r>
            <a:r>
              <a:rPr lang="zh-CN" altLang="en-US" sz="3800" dirty="0"/>
              <a:t>表明此报文段的发送端的数据已发送完毕，并要求释放运输连接。 </a:t>
            </a:r>
            <a:endParaRPr lang="zh-CN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/>
              <a:t>ACK </a:t>
            </a:r>
            <a:r>
              <a:rPr lang="zh-CN" altLang="zh-CN" sz="3800" dirty="0"/>
              <a:t>确认序号有效标志 </a:t>
            </a:r>
            <a:r>
              <a:rPr lang="zh-CN" altLang="en-US" sz="3800" dirty="0"/>
              <a:t>当 </a:t>
            </a:r>
            <a:r>
              <a:rPr lang="en-US" altLang="zh-CN" sz="3800" dirty="0"/>
              <a:t>ACK=1</a:t>
            </a:r>
            <a:r>
              <a:rPr lang="zh-CN" altLang="en-US" sz="3800" dirty="0"/>
              <a:t>时确认号字段才有效。当</a:t>
            </a:r>
            <a:r>
              <a:rPr lang="en-US" altLang="zh-CN" sz="3800" dirty="0"/>
              <a:t>ACK=0 </a:t>
            </a:r>
            <a:r>
              <a:rPr lang="zh-CN" altLang="en-US" sz="3800" dirty="0"/>
              <a:t>时，确认号无效。 </a:t>
            </a:r>
          </a:p>
          <a:p>
            <a:pPr lvl="1">
              <a:lnSpc>
                <a:spcPct val="120000"/>
              </a:lnSpc>
            </a:pPr>
            <a:r>
              <a:rPr lang="zh-CN" altLang="en-US" sz="3600" dirty="0"/>
              <a:t>一次连接中，</a:t>
            </a:r>
            <a:r>
              <a:rPr lang="zh-CN" altLang="zh-CN" sz="3600" dirty="0"/>
              <a:t>除了第一个是</a:t>
            </a:r>
            <a:r>
              <a:rPr lang="en-US" altLang="zh-CN" sz="3600" dirty="0"/>
              <a:t>0</a:t>
            </a:r>
            <a:r>
              <a:rPr lang="zh-CN" altLang="zh-CN" sz="3600" dirty="0"/>
              <a:t>之外，</a:t>
            </a:r>
            <a:r>
              <a:rPr lang="zh-CN" altLang="zh-CN" sz="3400" dirty="0"/>
              <a:t>后面的</a:t>
            </a:r>
            <a:r>
              <a:rPr lang="en-US" altLang="zh-CN" sz="3400" dirty="0"/>
              <a:t>ACK</a:t>
            </a:r>
            <a:r>
              <a:rPr lang="zh-CN" altLang="zh-CN" sz="3400" dirty="0"/>
              <a:t>都是</a:t>
            </a:r>
            <a:r>
              <a:rPr lang="en-US" altLang="zh-CN" sz="3400" dirty="0"/>
              <a:t>1</a:t>
            </a:r>
            <a:r>
              <a:rPr lang="zh-CN" altLang="zh-CN" sz="3400" dirty="0"/>
              <a:t>，</a:t>
            </a:r>
            <a:r>
              <a:rPr lang="zh-CN" altLang="en-US" sz="3400" dirty="0"/>
              <a:t>表示</a:t>
            </a:r>
            <a:r>
              <a:rPr lang="zh-CN" altLang="zh-CN" sz="3400" dirty="0"/>
              <a:t>除了第一个报文</a:t>
            </a:r>
            <a:r>
              <a:rPr lang="zh-CN" altLang="en-US" sz="3400" dirty="0"/>
              <a:t>以外剩下的</a:t>
            </a:r>
            <a:r>
              <a:rPr lang="en-US" altLang="zh-CN" sz="3400" dirty="0"/>
              <a:t>ACK</a:t>
            </a:r>
            <a:r>
              <a:rPr lang="zh-CN" altLang="zh-CN" sz="3400" dirty="0"/>
              <a:t>都是有效的，能捎带确认就捎带，捎带确认机制</a:t>
            </a:r>
          </a:p>
          <a:p>
            <a:pPr>
              <a:lnSpc>
                <a:spcPct val="120000"/>
              </a:lnSpc>
            </a:pPr>
            <a:r>
              <a:rPr lang="en-US" altLang="zh-CN" sz="3800" dirty="0"/>
              <a:t>RST </a:t>
            </a:r>
            <a:r>
              <a:rPr lang="zh-CN" altLang="zh-CN" sz="3800" dirty="0"/>
              <a:t>连接复位标志位</a:t>
            </a:r>
            <a:r>
              <a:rPr lang="zh-CN" altLang="en-US" sz="3800" dirty="0"/>
              <a:t>，</a:t>
            </a:r>
            <a:r>
              <a:rPr lang="zh-CN" altLang="en-US" sz="4000" dirty="0"/>
              <a:t>当</a:t>
            </a:r>
            <a:r>
              <a:rPr lang="en-US" altLang="zh-CN" sz="4000" dirty="0"/>
              <a:t>RST</a:t>
            </a:r>
            <a:r>
              <a:rPr lang="en-US" altLang="zh-CN" sz="4000" dirty="0">
                <a:sym typeface="Symbol" panose="05050102010706020507" pitchFamily="18" charset="2"/>
              </a:rPr>
              <a:t></a:t>
            </a:r>
            <a:r>
              <a:rPr lang="en-US" altLang="zh-CN" sz="4000" dirty="0"/>
              <a:t>1</a:t>
            </a:r>
            <a:r>
              <a:rPr lang="zh-CN" altLang="en-US" sz="4000" dirty="0"/>
              <a:t>时，表明</a:t>
            </a:r>
            <a:r>
              <a:rPr lang="en-US" altLang="zh-CN" sz="4000" dirty="0"/>
              <a:t>TCP</a:t>
            </a:r>
            <a:r>
              <a:rPr lang="zh-CN" altLang="en-US" sz="4000" dirty="0"/>
              <a:t>连接中出现严重差错</a:t>
            </a:r>
            <a:r>
              <a:rPr lang="en-US" altLang="zh-CN" sz="4000" dirty="0"/>
              <a:t>(</a:t>
            </a:r>
            <a:r>
              <a:rPr lang="zh-CN" altLang="en-US" sz="4000" dirty="0"/>
              <a:t>如由于主机崩溃或其他原因</a:t>
            </a:r>
            <a:r>
              <a:rPr lang="en-US" altLang="zh-CN" sz="4000" dirty="0"/>
              <a:t>)</a:t>
            </a:r>
            <a:r>
              <a:rPr lang="zh-CN" altLang="en-US" sz="4000" dirty="0"/>
              <a:t>，必须释放连接，然后再重新建立运输连接。 </a:t>
            </a:r>
            <a:endParaRPr lang="zh-CN" altLang="zh-CN" sz="3800" dirty="0"/>
          </a:p>
          <a:p>
            <a:pPr>
              <a:lnSpc>
                <a:spcPct val="120000"/>
              </a:lnSpc>
            </a:pPr>
            <a:r>
              <a:rPr lang="en-US" altLang="zh-CN" sz="3800" dirty="0"/>
              <a:t>PSH </a:t>
            </a:r>
            <a:r>
              <a:rPr lang="zh-CN" altLang="zh-CN" sz="3800" dirty="0"/>
              <a:t>推标志</a:t>
            </a:r>
            <a:r>
              <a:rPr lang="en-US" altLang="zh-CN" sz="3800" dirty="0"/>
              <a:t> </a:t>
            </a:r>
            <a:r>
              <a:rPr lang="zh-CN" altLang="en-US" sz="3800" dirty="0"/>
              <a:t>接收</a:t>
            </a:r>
            <a:r>
              <a:rPr lang="en-US" altLang="zh-CN" sz="3800" dirty="0"/>
              <a:t>TCP</a:t>
            </a:r>
            <a:r>
              <a:rPr lang="zh-CN" altLang="en-US" sz="3800" dirty="0"/>
              <a:t>收到</a:t>
            </a:r>
            <a:r>
              <a:rPr lang="en-US" altLang="zh-CN" sz="3800" dirty="0"/>
              <a:t>PSH=1</a:t>
            </a:r>
            <a:r>
              <a:rPr lang="zh-CN" altLang="en-US" sz="3800" dirty="0"/>
              <a:t>的报文段，就尽快地交付接收应用进程，而不再等到整个缓存都填满了后再向上交付。 </a:t>
            </a:r>
            <a:r>
              <a:rPr lang="en-US" altLang="zh-CN" sz="3800" dirty="0"/>
              <a:t>telnet </a:t>
            </a:r>
            <a:r>
              <a:rPr lang="zh-CN" altLang="zh-CN" sz="3800" dirty="0"/>
              <a:t>直接发送</a:t>
            </a:r>
          </a:p>
          <a:p>
            <a:pPr>
              <a:lnSpc>
                <a:spcPct val="120000"/>
              </a:lnSpc>
            </a:pPr>
            <a:r>
              <a:rPr lang="en-US" altLang="zh-CN" sz="3800" dirty="0"/>
              <a:t>URG </a:t>
            </a:r>
            <a:r>
              <a:rPr lang="zh-CN" altLang="zh-CN" sz="3800" dirty="0"/>
              <a:t>紧急指针有效标志位，紧急数据在每个报文的最开头，</a:t>
            </a:r>
            <a:r>
              <a:rPr lang="en-US" altLang="zh-CN" sz="3800" dirty="0"/>
              <a:t>TCP</a:t>
            </a:r>
            <a:r>
              <a:rPr lang="zh-CN" altLang="zh-CN" sz="3800" dirty="0"/>
              <a:t>头部</a:t>
            </a:r>
            <a:r>
              <a:rPr lang="en-US" altLang="zh-CN" sz="3800" dirty="0"/>
              <a:t>20</a:t>
            </a:r>
            <a:r>
              <a:rPr lang="zh-CN" altLang="zh-CN" sz="3800" dirty="0"/>
              <a:t>个字节之后，紧急指针指向紧急数据的末尾，如果你收到紧急数据，要求你优先处理，即使缓冲区里有很多其他数据，也优先处理这个数据，有可能这个数据包紧急数据通知缓冲区里的数据都无效了，就不用处理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778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994B2D-42C4-4AAC-8765-A0158F69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的报头可选项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D65F14C-D8D8-46BB-9038-085B44EF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MSS</a:t>
            </a:r>
            <a:r>
              <a:rPr lang="zh-CN" altLang="en-US" dirty="0"/>
              <a:t>（</a:t>
            </a:r>
            <a:r>
              <a:rPr lang="en-US" altLang="zh-CN" dirty="0"/>
              <a:t> Maximum Segment Size </a:t>
            </a:r>
            <a:r>
              <a:rPr lang="zh-CN" altLang="en-US" dirty="0"/>
              <a:t>）</a:t>
            </a:r>
            <a:r>
              <a:rPr lang="zh-CN" altLang="zh-CN" dirty="0"/>
              <a:t>最大分段长度，</a:t>
            </a:r>
            <a:r>
              <a:rPr lang="en-US" altLang="zh-CN" dirty="0"/>
              <a:t>MSS</a:t>
            </a:r>
            <a:r>
              <a:rPr lang="zh-CN" altLang="zh-CN" dirty="0"/>
              <a:t>指</a:t>
            </a:r>
            <a:r>
              <a:rPr lang="en-US" altLang="zh-CN" dirty="0"/>
              <a:t>TCP</a:t>
            </a:r>
            <a:r>
              <a:rPr lang="zh-CN" altLang="zh-CN" dirty="0"/>
              <a:t>报文里数据字段的最大长度，</a:t>
            </a:r>
            <a:endParaRPr lang="en-US" altLang="zh-CN" dirty="0"/>
          </a:p>
          <a:p>
            <a:r>
              <a:rPr lang="zh-CN" altLang="zh-CN" dirty="0"/>
              <a:t>跟</a:t>
            </a:r>
            <a:r>
              <a:rPr lang="en-US" altLang="zh-CN" dirty="0"/>
              <a:t>MTU</a:t>
            </a:r>
            <a:r>
              <a:rPr lang="zh-CN" altLang="zh-CN" dirty="0"/>
              <a:t>的关系</a:t>
            </a:r>
            <a:r>
              <a:rPr lang="zh-CN" altLang="en-US" dirty="0"/>
              <a:t>是什么？</a:t>
            </a:r>
            <a:endParaRPr lang="zh-CN" altLang="zh-CN" dirty="0"/>
          </a:p>
          <a:p>
            <a:r>
              <a:rPr lang="en-US" altLang="zh-CN" dirty="0"/>
              <a:t>TCP</a:t>
            </a:r>
            <a:r>
              <a:rPr lang="zh-CN" altLang="zh-CN" dirty="0"/>
              <a:t>封装到</a:t>
            </a:r>
            <a:r>
              <a:rPr lang="en-US" altLang="zh-CN" dirty="0"/>
              <a:t>IP</a:t>
            </a:r>
            <a:r>
              <a:rPr lang="zh-CN" altLang="zh-CN" dirty="0"/>
              <a:t>，</a:t>
            </a:r>
            <a:r>
              <a:rPr lang="en-US" altLang="zh-CN" dirty="0"/>
              <a:t>IP</a:t>
            </a:r>
            <a:r>
              <a:rPr lang="zh-CN" altLang="zh-CN" dirty="0"/>
              <a:t>封装再以太网的帧里一般是</a:t>
            </a:r>
            <a:r>
              <a:rPr lang="en-US" altLang="zh-CN" dirty="0"/>
              <a:t>1500-20</a:t>
            </a:r>
            <a:r>
              <a:rPr lang="zh-CN" altLang="zh-CN" dirty="0"/>
              <a:t>（</a:t>
            </a:r>
            <a:r>
              <a:rPr lang="en-US" altLang="zh-CN" dirty="0"/>
              <a:t>IP</a:t>
            </a:r>
            <a:r>
              <a:rPr lang="zh-CN" altLang="zh-CN" dirty="0"/>
              <a:t>首部）</a:t>
            </a:r>
            <a:r>
              <a:rPr lang="en-US" altLang="zh-CN" dirty="0"/>
              <a:t>-20</a:t>
            </a:r>
            <a:r>
              <a:rPr lang="zh-CN" altLang="zh-CN" dirty="0"/>
              <a:t>（</a:t>
            </a:r>
            <a:r>
              <a:rPr lang="en-US" altLang="zh-CN" dirty="0"/>
              <a:t>TCP</a:t>
            </a:r>
            <a:r>
              <a:rPr lang="zh-CN" altLang="zh-CN" dirty="0"/>
              <a:t>首部）</a:t>
            </a:r>
            <a:r>
              <a:rPr lang="en-US" altLang="zh-CN" dirty="0"/>
              <a:t>=1460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F6F4D4-D676-47CC-BB38-7CFCEC8D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标志位，序号和确认序号是什么样的关系？</a:t>
            </a:r>
            <a:endParaRPr lang="zh-CN" altLang="zh-C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23BF5D6-5793-4CF5-8030-8FB72CC31B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970" y="1500369"/>
            <a:ext cx="11960843" cy="525637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CN" altLang="zh-CN" sz="3600" b="1" dirty="0"/>
              <a:t>注意观察</a:t>
            </a:r>
            <a:r>
              <a:rPr lang="zh-CN" altLang="en-US" sz="3600" b="1" dirty="0"/>
              <a:t>实验结果，是否能得到下面的结论？</a:t>
            </a:r>
            <a:endParaRPr lang="en-US" altLang="zh-CN" sz="3600" b="1" dirty="0"/>
          </a:p>
          <a:p>
            <a:r>
              <a:rPr lang="zh-CN" altLang="en-US" dirty="0"/>
              <a:t>建立一个</a:t>
            </a:r>
            <a:r>
              <a:rPr lang="en-US" altLang="zh-CN" dirty="0"/>
              <a:t>TCP</a:t>
            </a:r>
            <a:r>
              <a:rPr lang="zh-CN" altLang="en-US" dirty="0"/>
              <a:t>连接需要三次握手，而释放一个</a:t>
            </a:r>
            <a:r>
              <a:rPr lang="en-US" altLang="zh-CN" dirty="0"/>
              <a:t>TCP</a:t>
            </a:r>
            <a:r>
              <a:rPr lang="zh-CN" altLang="en-US" dirty="0"/>
              <a:t>连接需要经过</a:t>
            </a:r>
            <a:r>
              <a:rPr lang="en-US" altLang="zh-CN" dirty="0"/>
              <a:t>4</a:t>
            </a:r>
            <a:r>
              <a:rPr lang="zh-CN" altLang="en-US" dirty="0"/>
              <a:t>次握手。</a:t>
            </a:r>
            <a:endParaRPr lang="en-US" altLang="zh-CN" dirty="0"/>
          </a:p>
          <a:p>
            <a:r>
              <a:rPr lang="en-US" altLang="zh-CN" b="1" dirty="0"/>
              <a:t>SYN=1 OR FIN=1</a:t>
            </a:r>
            <a:r>
              <a:rPr lang="zh-CN" altLang="zh-CN" b="1" dirty="0"/>
              <a:t>的报文不包含任何数据</a:t>
            </a:r>
            <a:r>
              <a:rPr lang="zh-CN" altLang="en-US" b="1" dirty="0"/>
              <a:t>，</a:t>
            </a:r>
            <a:r>
              <a:rPr lang="zh-CN" altLang="zh-CN" b="1" dirty="0"/>
              <a:t>占有序号</a:t>
            </a:r>
            <a:endParaRPr lang="zh-CN" altLang="zh-CN" dirty="0"/>
          </a:p>
          <a:p>
            <a:r>
              <a:rPr lang="en-US" altLang="zh-CN" b="1" dirty="0"/>
              <a:t>SYN &amp; FIN</a:t>
            </a:r>
            <a:r>
              <a:rPr lang="zh-CN" altLang="zh-CN" b="1" dirty="0"/>
              <a:t>！</a:t>
            </a:r>
            <a:r>
              <a:rPr lang="en-US" altLang="zh-CN" b="1" dirty="0"/>
              <a:t>=1</a:t>
            </a:r>
            <a:r>
              <a:rPr lang="zh-CN" altLang="zh-CN" b="1" dirty="0"/>
              <a:t>，</a:t>
            </a:r>
            <a:r>
              <a:rPr lang="en-US" altLang="zh-CN" b="1"/>
              <a:t>ACK=1</a:t>
            </a:r>
            <a:r>
              <a:rPr lang="zh-CN" altLang="zh-CN" b="1"/>
              <a:t>不</a:t>
            </a:r>
            <a:r>
              <a:rPr lang="zh-CN" altLang="zh-CN" b="1" dirty="0"/>
              <a:t>占序号</a:t>
            </a:r>
            <a:endParaRPr lang="en-US" altLang="zh-CN" b="1" dirty="0"/>
          </a:p>
          <a:p>
            <a:r>
              <a:rPr lang="zh-CN" altLang="en-US" dirty="0"/>
              <a:t>一次连接中，</a:t>
            </a:r>
            <a:r>
              <a:rPr lang="zh-CN" altLang="zh-CN" dirty="0"/>
              <a:t>除了第一个是</a:t>
            </a:r>
            <a:r>
              <a:rPr lang="en-US" altLang="zh-CN" dirty="0"/>
              <a:t>0</a:t>
            </a:r>
            <a:r>
              <a:rPr lang="zh-CN" altLang="zh-CN" dirty="0"/>
              <a:t>之外，后面的</a:t>
            </a:r>
            <a:r>
              <a:rPr lang="en-US" altLang="zh-CN" dirty="0"/>
              <a:t>ACK</a:t>
            </a:r>
            <a:r>
              <a:rPr lang="zh-CN" altLang="zh-CN" dirty="0"/>
              <a:t>都是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zh-CN" altLang="en-US" dirty="0"/>
              <a:t>表示</a:t>
            </a:r>
            <a:r>
              <a:rPr lang="zh-CN" altLang="zh-CN" dirty="0"/>
              <a:t>除了第一个报文</a:t>
            </a:r>
            <a:r>
              <a:rPr lang="zh-CN" altLang="en-US" dirty="0"/>
              <a:t>以外剩下的</a:t>
            </a:r>
            <a:r>
              <a:rPr lang="en-US" altLang="zh-CN" dirty="0"/>
              <a:t>ACK</a:t>
            </a:r>
            <a:r>
              <a:rPr lang="zh-CN" altLang="zh-CN" dirty="0"/>
              <a:t>都是有效的，能捎带确认就捎带，捎带确认机制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102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BE326D-1C75-48A5-9592-109A48EA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1363"/>
            <a:ext cx="3952172" cy="56046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1 C-&gt;S </a:t>
            </a:r>
          </a:p>
          <a:p>
            <a:pPr marL="457200" lvl="1" algn="just"/>
            <a:r>
              <a:rPr lang="en-US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SYN=1 ACK=0 </a:t>
            </a:r>
          </a:p>
          <a:p>
            <a:pPr marL="457200" lvl="1" algn="just"/>
            <a:r>
              <a:rPr lang="en-US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seq=X</a:t>
            </a:r>
            <a:r>
              <a:rPr lang="zh-CN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ISN</a:t>
            </a:r>
            <a:r>
              <a:rPr lang="zh-CN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 </a:t>
            </a:r>
            <a:endParaRPr lang="en-US" altLang="zh-CN" sz="2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 algn="just"/>
            <a:r>
              <a:rPr lang="zh-CN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可选项 最大报文段</a:t>
            </a:r>
            <a:r>
              <a:rPr lang="en-US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MSS</a:t>
            </a:r>
            <a:r>
              <a:rPr lang="zh-CN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长度等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2 S-&gt;C </a:t>
            </a:r>
          </a:p>
          <a:p>
            <a:pPr marL="457200" lvl="1" algn="just"/>
            <a:r>
              <a:rPr lang="en-US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SYN=1 ACK=1 </a:t>
            </a:r>
          </a:p>
          <a:p>
            <a:pPr marL="457200" lvl="1" algn="just"/>
            <a:r>
              <a:rPr lang="en-US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seq=Y </a:t>
            </a:r>
          </a:p>
          <a:p>
            <a:pPr marL="457200" lvl="1" algn="just"/>
            <a:r>
              <a:rPr lang="en-US" altLang="zh-CN" sz="2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ACKnum</a:t>
            </a:r>
            <a:r>
              <a:rPr lang="en-US" altLang="zh-CN" sz="2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=X+1 </a:t>
            </a:r>
          </a:p>
          <a:p>
            <a:r>
              <a:rPr lang="en-US" altLang="zh-CN" dirty="0">
                <a:latin typeface="Arial Black" panose="020B0A04020102020204" pitchFamily="34" charset="0"/>
              </a:rPr>
              <a:t>3 C-&gt;S </a:t>
            </a:r>
          </a:p>
          <a:p>
            <a:pPr marL="457200" lvl="1"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ACK=1 </a:t>
            </a:r>
          </a:p>
          <a:p>
            <a:pPr marL="457200" lvl="1"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seq=X+1</a:t>
            </a:r>
          </a:p>
          <a:p>
            <a:pPr marL="457200" lvl="1"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ACKnum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=Y+1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DD24C7A-5BDD-467D-BC22-DA46B8737C68}"/>
              </a:ext>
            </a:extLst>
          </p:cNvPr>
          <p:cNvSpPr/>
          <p:nvPr/>
        </p:nvSpPr>
        <p:spPr>
          <a:xfrm>
            <a:off x="82213" y="56139"/>
            <a:ext cx="3634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建立连接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三次握手</a:t>
            </a:r>
            <a:r>
              <a:rPr lang="en-US" altLang="zh-CN" sz="2800" b="1" dirty="0"/>
              <a:t>)</a:t>
            </a:r>
            <a:endParaRPr lang="zh-CN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1563A792-62D2-463B-89AC-FF75DB739AFD}"/>
              </a:ext>
            </a:extLst>
          </p:cNvPr>
          <p:cNvSpPr txBox="1">
            <a:spLocks/>
          </p:cNvSpPr>
          <p:nvPr/>
        </p:nvSpPr>
        <p:spPr>
          <a:xfrm>
            <a:off x="4132700" y="616366"/>
            <a:ext cx="4158268" cy="604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</a:t>
            </a:r>
            <a:r>
              <a:rPr lang="zh-CN" altLang="zh-CN" dirty="0"/>
              <a:t>发送</a:t>
            </a:r>
            <a:r>
              <a:rPr lang="en-US" altLang="zh-CN" dirty="0"/>
              <a:t>100</a:t>
            </a:r>
            <a:r>
              <a:rPr lang="zh-CN" altLang="zh-CN" dirty="0"/>
              <a:t>字节的数据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>
                <a:latin typeface="Arial Black" panose="020B0A04020102020204" pitchFamily="34" charset="0"/>
              </a:rPr>
              <a:t>C-&gt;S </a:t>
            </a:r>
          </a:p>
          <a:p>
            <a:pPr marL="457200" lvl="1"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ACK=1</a:t>
            </a:r>
          </a:p>
          <a:p>
            <a:pPr marL="457200" lvl="1"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seq=x+1 </a:t>
            </a:r>
          </a:p>
          <a:p>
            <a:pPr marL="457200" lvl="1"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ACKnum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=y+1 </a:t>
            </a:r>
          </a:p>
          <a:p>
            <a:pPr marL="457200" lvl="1"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100B</a:t>
            </a:r>
          </a:p>
          <a:p>
            <a:r>
              <a:rPr lang="zh-CN" altLang="en-US" dirty="0"/>
              <a:t>服务器</a:t>
            </a:r>
            <a:r>
              <a:rPr lang="zh-CN" altLang="zh-CN" dirty="0"/>
              <a:t>发送</a:t>
            </a:r>
            <a:r>
              <a:rPr lang="en-US" altLang="zh-CN" dirty="0"/>
              <a:t>200</a:t>
            </a:r>
            <a:r>
              <a:rPr lang="zh-CN" altLang="zh-CN" dirty="0"/>
              <a:t>字节的数据</a:t>
            </a:r>
            <a:endParaRPr lang="en-US" altLang="zh-CN" dirty="0"/>
          </a:p>
          <a:p>
            <a:r>
              <a:rPr lang="en-US" altLang="zh-CN" dirty="0">
                <a:latin typeface="Arial Black" panose="020B0A04020102020204" pitchFamily="34" charset="0"/>
              </a:rPr>
              <a:t>S-&gt;C </a:t>
            </a:r>
          </a:p>
          <a:p>
            <a:pPr marL="457200" lvl="1"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Ack=1</a:t>
            </a:r>
          </a:p>
          <a:p>
            <a:pPr marL="457200" lvl="1"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seq=y+1 </a:t>
            </a:r>
          </a:p>
          <a:p>
            <a:pPr marL="457200" lvl="1"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ACKnum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=x+101</a:t>
            </a:r>
          </a:p>
          <a:p>
            <a:pPr marL="457200" lvl="1"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200B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8CA96C-026C-407C-9E26-533BB4C477FF}"/>
              </a:ext>
            </a:extLst>
          </p:cNvPr>
          <p:cNvSpPr/>
          <p:nvPr/>
        </p:nvSpPr>
        <p:spPr>
          <a:xfrm>
            <a:off x="4149370" y="5613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传输数据</a:t>
            </a:r>
            <a:endParaRPr lang="zh-CN" altLang="zh-CN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5A47BD3-3569-4C9C-8F1A-91CB6D122665}"/>
              </a:ext>
            </a:extLst>
          </p:cNvPr>
          <p:cNvSpPr/>
          <p:nvPr/>
        </p:nvSpPr>
        <p:spPr>
          <a:xfrm>
            <a:off x="8389158" y="13181"/>
            <a:ext cx="3614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断开连接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四次握手</a:t>
            </a:r>
            <a:r>
              <a:rPr lang="en-US" altLang="zh-CN" sz="2800" b="1" dirty="0"/>
              <a:t>)</a:t>
            </a:r>
            <a:endParaRPr lang="zh-CN" altLang="zh-CN" sz="28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537BE171-BDDB-4E28-9C98-824630936FF5}"/>
              </a:ext>
            </a:extLst>
          </p:cNvPr>
          <p:cNvCxnSpPr/>
          <p:nvPr/>
        </p:nvCxnSpPr>
        <p:spPr>
          <a:xfrm>
            <a:off x="3952172" y="135012"/>
            <a:ext cx="0" cy="611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490487AD-1254-4F1F-9E68-B5AC61870FA9}"/>
              </a:ext>
            </a:extLst>
          </p:cNvPr>
          <p:cNvCxnSpPr/>
          <p:nvPr/>
        </p:nvCxnSpPr>
        <p:spPr>
          <a:xfrm>
            <a:off x="8290969" y="147286"/>
            <a:ext cx="0" cy="611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752F43E-BECA-48F8-849D-172FC04544ED}"/>
              </a:ext>
            </a:extLst>
          </p:cNvPr>
          <p:cNvSpPr/>
          <p:nvPr/>
        </p:nvSpPr>
        <p:spPr>
          <a:xfrm>
            <a:off x="8389158" y="492351"/>
            <a:ext cx="3706692" cy="646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 Black" panose="020B0A04020102020204" pitchFamily="34" charset="0"/>
              </a:rPr>
              <a:t>C-&gt;S </a:t>
            </a:r>
          </a:p>
          <a:p>
            <a:pPr lvl="1" algn="just"/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FIN=1 ACK=1</a:t>
            </a:r>
          </a:p>
          <a:p>
            <a:pPr lvl="1" algn="just"/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seq= X+101 </a:t>
            </a:r>
          </a:p>
          <a:p>
            <a:pPr lvl="1" algn="just"/>
            <a:r>
              <a:rPr lang="en-US" altLang="zh-CN" sz="2400" dirty="0" err="1"/>
              <a:t>ACKnum</a:t>
            </a:r>
            <a:r>
              <a:rPr lang="en-US" altLang="zh-CN" sz="2400" dirty="0"/>
              <a:t> 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=Y+201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 Black" panose="020B0A04020102020204" pitchFamily="34" charset="0"/>
              </a:rPr>
              <a:t>S-&gt;C</a:t>
            </a:r>
          </a:p>
          <a:p>
            <a:pPr lvl="1" algn="just"/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ACK=1</a:t>
            </a:r>
          </a:p>
          <a:p>
            <a:pPr lvl="1" algn="just"/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seq=y+201</a:t>
            </a:r>
          </a:p>
          <a:p>
            <a:pPr lvl="1" algn="just"/>
            <a:r>
              <a:rPr lang="en-US" altLang="zh-CN" sz="2400" dirty="0" err="1"/>
              <a:t>ACKnum</a:t>
            </a:r>
            <a:r>
              <a:rPr lang="en-US" altLang="zh-CN" sz="2400" dirty="0"/>
              <a:t> 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=X+102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 Black" panose="020B0A04020102020204" pitchFamily="34" charset="0"/>
              </a:rPr>
              <a:t>S-&gt;C </a:t>
            </a:r>
          </a:p>
          <a:p>
            <a:pPr lvl="1" algn="just"/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FIN=1 ACK=1</a:t>
            </a:r>
          </a:p>
          <a:p>
            <a:pPr lvl="1" algn="just"/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seq=y+201 </a:t>
            </a:r>
          </a:p>
          <a:p>
            <a:pPr lvl="1" algn="just"/>
            <a:r>
              <a:rPr lang="en-US" altLang="zh-CN" sz="2400" dirty="0" err="1"/>
              <a:t>ACKnum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 X+102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 Black" panose="020B0A04020102020204" pitchFamily="34" charset="0"/>
              </a:rPr>
              <a:t>C-&gt;S </a:t>
            </a:r>
          </a:p>
          <a:p>
            <a:pPr lvl="1" algn="just"/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ACK=1</a:t>
            </a:r>
          </a:p>
          <a:p>
            <a:pPr lvl="1" algn="just"/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seq=X+102</a:t>
            </a:r>
          </a:p>
          <a:p>
            <a:pPr lvl="1" algn="just"/>
            <a:r>
              <a:rPr lang="en-US" altLang="zh-CN" sz="2400" dirty="0" err="1"/>
              <a:t>ACKnum</a:t>
            </a:r>
            <a:r>
              <a:rPr lang="en-US" altLang="zh-CN" sz="2400" dirty="0"/>
              <a:t> 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=Y+202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87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941</Words>
  <Application>Microsoft Office PowerPoint</Application>
  <PresentationFormat>自定义</PresentationFormat>
  <Paragraphs>211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TCP 端口扫描</vt:lpstr>
      <vt:lpstr>TCP</vt:lpstr>
      <vt:lpstr>TCP的报头格式</vt:lpstr>
      <vt:lpstr>TCP的报头格式</vt:lpstr>
      <vt:lpstr>TCP的报头格式</vt:lpstr>
      <vt:lpstr>TCP的标志位</vt:lpstr>
      <vt:lpstr>TCP的报头可选项</vt:lpstr>
      <vt:lpstr>标志位，序号和确认序号是什么样的关系？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端口扫描</dc:title>
  <dc:creator>JQ</dc:creator>
  <cp:lastModifiedBy>admin</cp:lastModifiedBy>
  <cp:revision>20</cp:revision>
  <dcterms:created xsi:type="dcterms:W3CDTF">2021-04-21T07:01:11Z</dcterms:created>
  <dcterms:modified xsi:type="dcterms:W3CDTF">2023-04-03T05:21:58Z</dcterms:modified>
</cp:coreProperties>
</file>