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79" r:id="rId2"/>
    <p:sldId id="881" r:id="rId3"/>
    <p:sldId id="882" r:id="rId4"/>
    <p:sldId id="897" r:id="rId5"/>
    <p:sldId id="883" r:id="rId6"/>
    <p:sldId id="884" r:id="rId7"/>
    <p:sldId id="885" r:id="rId8"/>
    <p:sldId id="886" r:id="rId9"/>
    <p:sldId id="901" r:id="rId10"/>
    <p:sldId id="438" r:id="rId11"/>
    <p:sldId id="441" r:id="rId12"/>
    <p:sldId id="442" r:id="rId13"/>
    <p:sldId id="439" r:id="rId14"/>
    <p:sldId id="440" r:id="rId15"/>
    <p:sldId id="892" r:id="rId16"/>
    <p:sldId id="893" r:id="rId17"/>
    <p:sldId id="894" r:id="rId18"/>
    <p:sldId id="857" r:id="rId19"/>
    <p:sldId id="898" r:id="rId20"/>
    <p:sldId id="859" r:id="rId21"/>
    <p:sldId id="900" r:id="rId22"/>
    <p:sldId id="783" r:id="rId23"/>
    <p:sldId id="784" r:id="rId24"/>
    <p:sldId id="785" r:id="rId25"/>
    <p:sldId id="786" r:id="rId26"/>
    <p:sldId id="787" r:id="rId27"/>
    <p:sldId id="788" r:id="rId28"/>
    <p:sldId id="789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756" autoAdjust="0"/>
  </p:normalViewPr>
  <p:slideViewPr>
    <p:cSldViewPr>
      <p:cViewPr varScale="1">
        <p:scale>
          <a:sx n="74" d="100"/>
          <a:sy n="74" d="100"/>
        </p:scale>
        <p:origin x="-185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4B9E2E-3F91-4476-9972-4268D412C208}" type="datetimeFigureOut">
              <a:rPr lang="zh-CN" altLang="en-US"/>
              <a:pPr>
                <a:defRPr/>
              </a:pPr>
              <a:t>2023/4/10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5C4AF29-CCA4-4070-9887-1CC9312371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8921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901C4-164B-4998-BEFA-EAC4D59460D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B0E7E-3840-46A3-B1C9-2FE38D95210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560888"/>
            <a:ext cx="5680075" cy="4319587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4128310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426EF-B379-4513-83CE-8F1BCCD9B3F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560888"/>
            <a:ext cx="5680075" cy="4319587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10815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EF12C8-A4E4-413C-A953-BB48E434BB1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560888"/>
            <a:ext cx="5680075" cy="4319587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75620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C4AF29-CCA4-4070-9887-1CC93123719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9637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86CC8-9DF0-4558-A810-3DC708BA585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C4AF29-CCA4-4070-9887-1CC93123719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FB19D-35F5-4557-8820-BD22B54F038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59704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E833FE-7747-4D82-928F-193D7F96501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77705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F7204-B3F4-41F1-A9BE-1BB2AFBFFF3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70023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A66FD-9780-4D0E-AC5C-B57990EAD46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560888"/>
            <a:ext cx="5680075" cy="4319587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418845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1E78C-081F-4BE2-BBA4-2C4E6F7ADC14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560888"/>
            <a:ext cx="5680075" cy="4319587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98748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7E6F9-9459-47CB-A232-21258B1C1726}" type="datetimeFigureOut">
              <a:rPr lang="zh-CN" altLang="en-US"/>
              <a:pPr>
                <a:defRPr/>
              </a:pPr>
              <a:t>2023/4/10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007F7-406D-4810-9627-5632F696A6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260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9285A-8BCA-4A2D-8CA8-DB24DCAD87EC}" type="datetimeFigureOut">
              <a:rPr lang="zh-CN" altLang="en-US"/>
              <a:pPr>
                <a:defRPr/>
              </a:pPr>
              <a:t>2023/4/10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C4CC2-1376-453A-B231-F7DD30F638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5114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0475D-7CD1-4189-A5C3-B3A42020179C}" type="datetimeFigureOut">
              <a:rPr lang="zh-CN" altLang="en-US"/>
              <a:pPr>
                <a:defRPr/>
              </a:pPr>
              <a:t>2023/4/10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F8262-C404-41D1-A045-2925BD85D0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6519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71438"/>
            <a:ext cx="84963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5" y="1052513"/>
            <a:ext cx="8642350" cy="54371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888" y="657860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063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94513" y="657860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0B48537C-F00E-4DE2-A8FA-7034CC398F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5951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B0F87-7069-4B41-9740-D4D5C64F391D}" type="datetimeFigureOut">
              <a:rPr lang="zh-CN" altLang="en-US"/>
              <a:pPr>
                <a:defRPr/>
              </a:pPr>
              <a:t>2023/4/10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15C57-B622-40ED-8F97-1192F3EBF1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31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5DEA2-30A4-46BD-8FC4-89EEB48CE622}" type="datetimeFigureOut">
              <a:rPr lang="zh-CN" altLang="en-US"/>
              <a:pPr>
                <a:defRPr/>
              </a:pPr>
              <a:t>2023/4/10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D033E-54F3-48AE-A8CA-53BFDFBDAC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387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FB821-0307-40B2-BEE9-92595EA6A96B}" type="datetimeFigureOut">
              <a:rPr lang="zh-CN" altLang="en-US"/>
              <a:pPr>
                <a:defRPr/>
              </a:pPr>
              <a:t>2023/4/10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BD189-EE71-408F-8BE6-F2DDA8EA3B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250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67431-FC7B-464E-9963-660BAB93B07A}" type="datetimeFigureOut">
              <a:rPr lang="zh-CN" altLang="en-US"/>
              <a:pPr>
                <a:defRPr/>
              </a:pPr>
              <a:t>2023/4/10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600BD-9C1D-407B-A736-DBE0C830B7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029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7A7C8-D9D8-4289-905B-51817B9304F6}" type="datetimeFigureOut">
              <a:rPr lang="zh-CN" altLang="en-US"/>
              <a:pPr>
                <a:defRPr/>
              </a:pPr>
              <a:t>2023/4/10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EB634-5D18-4069-BEF6-974C83EFDF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489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D7E8-0743-4B1C-997A-1B42C153F49C}" type="datetimeFigureOut">
              <a:rPr lang="zh-CN" altLang="en-US"/>
              <a:pPr>
                <a:defRPr/>
              </a:pPr>
              <a:t>2023/4/10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9E845-FA2F-41CC-BAEC-26BC837A60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706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4273B-DA9B-4756-8CD3-92C1A6E112B6}" type="datetimeFigureOut">
              <a:rPr lang="zh-CN" altLang="en-US"/>
              <a:pPr>
                <a:defRPr/>
              </a:pPr>
              <a:t>2023/4/10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AF8E3-E8E9-4C31-B145-DF8CB8F40A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855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94AD3-2A05-4FB8-AE07-1929F2BF2403}" type="datetimeFigureOut">
              <a:rPr lang="zh-CN" altLang="en-US"/>
              <a:pPr>
                <a:defRPr/>
              </a:pPr>
              <a:t>2023/4/10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E0228-BBFC-4CCB-A2DE-DFCAAD5A9E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470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578D6CC-C01F-43E6-A56F-175BB4766418}" type="datetimeFigureOut">
              <a:rPr lang="zh-CN" altLang="en-US"/>
              <a:pPr>
                <a:defRPr/>
              </a:pPr>
              <a:t>2023/4/10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1ED8A3F-FE1E-4015-9D57-3ABD209C09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567585-187C-49E5-8819-EB37CEB4F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实验七  </a:t>
            </a:r>
            <a:r>
              <a:rPr lang="en-US" altLang="zh-CN" b="1" dirty="0">
                <a:solidFill>
                  <a:srgbClr val="FF0000"/>
                </a:solidFill>
              </a:rPr>
              <a:t>FTP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 HTTP</a:t>
            </a:r>
            <a:r>
              <a:rPr lang="zh-CN" altLang="en-US" b="1" dirty="0">
                <a:solidFill>
                  <a:srgbClr val="FF0000"/>
                </a:solidFill>
              </a:rPr>
              <a:t> 、 </a:t>
            </a:r>
            <a:r>
              <a:rPr lang="en-US" altLang="zh-CN" b="1" dirty="0">
                <a:solidFill>
                  <a:srgbClr val="FF0000"/>
                </a:solidFill>
              </a:rPr>
              <a:t>DHCP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088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04813"/>
            <a:ext cx="8540750" cy="731837"/>
          </a:xfrm>
        </p:spPr>
        <p:txBody>
          <a:bodyPr/>
          <a:lstStyle/>
          <a:p>
            <a:pPr marL="342900" indent="-342900"/>
            <a:r>
              <a:rPr lang="zh-CN" altLang="en-US" sz="4000" b="1" dirty="0"/>
              <a:t>万维网服务</a:t>
            </a:r>
            <a:endParaRPr lang="zh-CN" altLang="en-US" sz="36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700213"/>
            <a:ext cx="8496300" cy="462915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万维网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(World Wide Web)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是一个分布式超文本系统。使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Internet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中不同计算机的文件相互链接。</a:t>
            </a:r>
            <a:endParaRPr lang="en-US" altLang="zh-CN" b="1" dirty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endParaRPr lang="zh-CN" altLang="en-US" b="1" dirty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WEB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服务器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是指服务器及运行在服务器上运行的软件。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b="1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cxnSp>
        <p:nvCxnSpPr>
          <p:cNvPr id="11" name="直接连接符 9"/>
          <p:cNvCxnSpPr/>
          <p:nvPr/>
        </p:nvCxnSpPr>
        <p:spPr>
          <a:xfrm>
            <a:off x="323528" y="1298575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921" name="灯片编号占位符 4"/>
          <p:cNvSpPr txBox="1">
            <a:spLocks noChangeArrowheads="1"/>
          </p:cNvSpPr>
          <p:nvPr/>
        </p:nvSpPr>
        <p:spPr bwMode="auto">
          <a:xfrm>
            <a:off x="6659563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F2839F6-BA29-4BEF-9385-A74E1A6A78A0}" type="slidenum">
              <a:rPr lang="zh-CN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zh-CN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04813"/>
            <a:ext cx="8540750" cy="658812"/>
          </a:xfrm>
        </p:spPr>
        <p:txBody>
          <a:bodyPr/>
          <a:lstStyle/>
          <a:p>
            <a:pPr marL="342900" indent="-342900"/>
            <a:r>
              <a:rPr lang="en-US" altLang="zh-CN" sz="3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超文本</a:t>
            </a:r>
            <a:endParaRPr lang="zh-CN" altLang="en-US" sz="36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HTML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(Hypertext Markup Language)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超文本标记语言，万维网文档发布和浏览的基本文件格式。</a:t>
            </a:r>
          </a:p>
          <a:p>
            <a:pPr eaLnBrk="1" hangingPunct="1"/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特点：</a:t>
            </a:r>
          </a:p>
          <a:p>
            <a:pPr eaLnBrk="1" hangingPunct="1"/>
            <a:r>
              <a:rPr lang="zh-CN" altLang="en-US" b="1" dirty="0">
                <a:solidFill>
                  <a:srgbClr val="000000"/>
                </a:solidFill>
              </a:rPr>
              <a:t>⑴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独立于平台的格式</a:t>
            </a:r>
          </a:p>
          <a:p>
            <a:pPr eaLnBrk="1" hangingPunct="1"/>
            <a:r>
              <a:rPr lang="zh-CN" altLang="en-US" b="1" dirty="0">
                <a:solidFill>
                  <a:srgbClr val="000000"/>
                </a:solidFill>
              </a:rPr>
              <a:t>⑵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超文本：允许文档之间漫游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不是顺序关系，而是链接关系</a:t>
            </a:r>
          </a:p>
          <a:p>
            <a:pPr eaLnBrk="1" hangingPunct="1"/>
            <a:r>
              <a:rPr lang="zh-CN" altLang="en-US" b="1" dirty="0">
                <a:solidFill>
                  <a:srgbClr val="000000"/>
                </a:solidFill>
              </a:rPr>
              <a:t>⑶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结构化设计</a:t>
            </a: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b="1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cxnSp>
        <p:nvCxnSpPr>
          <p:cNvPr id="11" name="直接连接符 9"/>
          <p:cNvCxnSpPr/>
          <p:nvPr/>
        </p:nvCxnSpPr>
        <p:spPr>
          <a:xfrm>
            <a:off x="323528" y="1298575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945" name="灯片编号占位符 4"/>
          <p:cNvSpPr txBox="1">
            <a:spLocks noChangeArrowheads="1"/>
          </p:cNvSpPr>
          <p:nvPr/>
        </p:nvSpPr>
        <p:spPr bwMode="auto">
          <a:xfrm>
            <a:off x="6659563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12E51B1-ED8D-46A0-8A2F-57F1012ABF17}" type="slidenum">
              <a:rPr lang="zh-CN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zh-CN" alt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C00000"/>
                </a:solidFill>
              </a:rPr>
              <a:t>统一资源定位器</a:t>
            </a:r>
            <a:r>
              <a:rPr lang="en-US" altLang="zh-CN" b="1" dirty="0">
                <a:solidFill>
                  <a:srgbClr val="000000"/>
                </a:solidFill>
              </a:rPr>
              <a:t>(URL:</a:t>
            </a:r>
            <a:r>
              <a:rPr lang="en-US" altLang="zh-CN" dirty="0"/>
              <a:t> Universal Resource Locator</a:t>
            </a:r>
            <a:r>
              <a:rPr lang="en-US" altLang="zh-CN" b="1" dirty="0">
                <a:solidFill>
                  <a:srgbClr val="000000"/>
                </a:solidFill>
              </a:rPr>
              <a:t>),</a:t>
            </a:r>
            <a:r>
              <a:rPr lang="zh-CN" altLang="en-US" dirty="0"/>
              <a:t>对各种资源统一定位</a:t>
            </a:r>
            <a:endParaRPr lang="en-US" altLang="zh-CN" b="1" dirty="0">
              <a:solidFill>
                <a:srgbClr val="000000"/>
              </a:solidFill>
            </a:endParaRPr>
          </a:p>
          <a:p>
            <a:pPr eaLnBrk="1" hangingPunct="1"/>
            <a:endParaRPr lang="en-US" altLang="zh-CN" b="1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3200" b="1" dirty="0">
                <a:solidFill>
                  <a:srgbClr val="000000"/>
                </a:solidFill>
              </a:rPr>
              <a:t>标识网络上资源位置而设计的一种编址方式。一般由</a:t>
            </a:r>
            <a:r>
              <a:rPr lang="en-US" altLang="zh-CN" sz="3200" b="1" dirty="0">
                <a:solidFill>
                  <a:srgbClr val="000000"/>
                </a:solidFill>
              </a:rPr>
              <a:t>3</a:t>
            </a:r>
            <a:r>
              <a:rPr lang="zh-CN" altLang="en-US" sz="3200" b="1" dirty="0">
                <a:solidFill>
                  <a:srgbClr val="000000"/>
                </a:solidFill>
              </a:rPr>
              <a:t>部分组成：</a:t>
            </a:r>
            <a:endParaRPr lang="en-US" altLang="zh-CN" sz="3200" b="1" dirty="0">
              <a:solidFill>
                <a:srgbClr val="000000"/>
              </a:solidFill>
            </a:endParaRPr>
          </a:p>
          <a:p>
            <a:pPr eaLnBrk="1" hangingPunct="1"/>
            <a:endParaRPr lang="zh-CN" altLang="en-US" sz="1200" b="1" dirty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    传输协议：</a:t>
            </a:r>
            <a:r>
              <a:rPr lang="en-US" altLang="zh-CN" b="1" dirty="0">
                <a:solidFill>
                  <a:srgbClr val="C00000"/>
                </a:solidFill>
              </a:rPr>
              <a:t>//</a:t>
            </a:r>
            <a:r>
              <a:rPr lang="zh-CN" altLang="en-US" b="1" dirty="0">
                <a:solidFill>
                  <a:srgbClr val="C00000"/>
                </a:solidFill>
              </a:rPr>
              <a:t>主机地址</a:t>
            </a:r>
            <a:r>
              <a:rPr lang="en-US" altLang="zh-CN" b="1" dirty="0">
                <a:solidFill>
                  <a:srgbClr val="C00000"/>
                </a:solidFill>
              </a:rPr>
              <a:t>/</a:t>
            </a:r>
            <a:r>
              <a:rPr lang="zh-CN" altLang="en-US" b="1" dirty="0">
                <a:solidFill>
                  <a:srgbClr val="C00000"/>
                </a:solidFill>
              </a:rPr>
              <a:t>路径和文件名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b="1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23528" y="1298575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968" name="灯片编号占位符 4"/>
          <p:cNvSpPr txBox="1">
            <a:spLocks noChangeArrowheads="1"/>
          </p:cNvSpPr>
          <p:nvPr/>
        </p:nvSpPr>
        <p:spPr bwMode="auto">
          <a:xfrm>
            <a:off x="6659563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D0E32FD-05FC-433F-9445-FFD25B1E83D5}" type="slidenum">
              <a:rPr lang="zh-CN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zh-CN" altLang="en-US" sz="1200"/>
          </a:p>
        </p:txBody>
      </p:sp>
      <p:sp>
        <p:nvSpPr>
          <p:cNvPr id="4096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8540750" cy="658813"/>
          </a:xfrm>
        </p:spPr>
        <p:txBody>
          <a:bodyPr/>
          <a:lstStyle/>
          <a:p>
            <a:pPr eaLnBrk="1" hangingPunct="1"/>
            <a:r>
              <a:rPr lang="en-US" altLang="zh-CN" sz="3600" b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URL</a:t>
            </a:r>
            <a:endParaRPr lang="zh-CN" altLang="en-US" sz="3600" b="1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76250"/>
            <a:ext cx="8540750" cy="587375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超文本传输协议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HTTP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(Hypertext Transfer Protocol)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超文本传输协议：</a:t>
            </a:r>
            <a:endParaRPr lang="en-US" altLang="zh-CN" b="1" dirty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endParaRPr lang="zh-CN" altLang="en-US" b="1" dirty="0">
              <a:solidFill>
                <a:srgbClr val="000000"/>
              </a:solidFill>
              <a:latin typeface="宋体" pitchFamily="2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协议以普通文本、超文本、音频、视频等格式传输数据。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en-US" altLang="zh-CN" dirty="0">
              <a:solidFill>
                <a:srgbClr val="000000"/>
              </a:solidFill>
              <a:latin typeface="宋体" pitchFamily="2" charset="-122"/>
            </a:endParaRPr>
          </a:p>
          <a:p>
            <a:pPr lvl="1" eaLnBrk="1" hangingPunct="1"/>
            <a:endParaRPr lang="zh-CN" altLang="en-US" dirty="0">
              <a:solidFill>
                <a:srgbClr val="000000"/>
              </a:solidFill>
              <a:latin typeface="宋体" pitchFamily="2" charset="-122"/>
            </a:endParaRPr>
          </a:p>
          <a:p>
            <a:pPr lvl="1" eaLnBrk="1" hangingPunct="1"/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HTTP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在公认端口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80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上使用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TCP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服务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endParaRPr lang="zh-CN" altLang="en-US" b="1" dirty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b="1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cxnSp>
        <p:nvCxnSpPr>
          <p:cNvPr id="11" name="直接连接符 9"/>
          <p:cNvCxnSpPr/>
          <p:nvPr/>
        </p:nvCxnSpPr>
        <p:spPr>
          <a:xfrm>
            <a:off x="323528" y="1298575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993" name="灯片编号占位符 4"/>
          <p:cNvSpPr txBox="1">
            <a:spLocks noChangeArrowheads="1"/>
          </p:cNvSpPr>
          <p:nvPr/>
        </p:nvSpPr>
        <p:spPr bwMode="auto">
          <a:xfrm>
            <a:off x="6659563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E5CC22A-23CC-4A75-9AF1-2A431235AA2D}" type="slidenum">
              <a:rPr lang="zh-CN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CN" alt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700213"/>
            <a:ext cx="8785225" cy="403225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HTTP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是典型的客户</a:t>
            </a:r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服务器模式。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客户是浏览器，服务是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WWW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服务器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。</a:t>
            </a:r>
            <a:endParaRPr lang="en-US" altLang="zh-CN" b="1" dirty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endParaRPr lang="zh-CN" altLang="en-US" sz="1200" b="1" dirty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HTTP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协议定义了这些报文的结构和交换的规范。</a:t>
            </a:r>
            <a:endParaRPr lang="en-US" altLang="zh-CN" b="1" dirty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endParaRPr lang="zh-CN" altLang="en-US" sz="1200" b="1" dirty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HTTP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协议是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无状态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协议：不保留客户的状态</a:t>
            </a:r>
            <a:endParaRPr lang="en-US" altLang="zh-CN" b="1" dirty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endParaRPr lang="zh-CN" altLang="en-US" sz="1200" b="1" dirty="0">
              <a:solidFill>
                <a:srgbClr val="000000"/>
              </a:solidFill>
              <a:latin typeface="宋体" pitchFamily="2" charset="-122"/>
            </a:endParaRP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宋体" pitchFamily="2" charset="-122"/>
              </a:rPr>
              <a:t>HTTP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协议有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持续连接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非持续连接</a:t>
            </a: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</a:rPr>
              <a:t>。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rgbClr val="8A0000"/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b="1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23528" y="1298575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016" name="灯片编号占位符 4"/>
          <p:cNvSpPr txBox="1">
            <a:spLocks noChangeArrowheads="1"/>
          </p:cNvSpPr>
          <p:nvPr/>
        </p:nvSpPr>
        <p:spPr bwMode="auto">
          <a:xfrm>
            <a:off x="6659563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AE0BA1A-DC0A-44D6-8F2C-D4BA962A8CFA}" type="slidenum">
              <a:rPr lang="zh-CN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CN" altLang="en-US" sz="1200"/>
          </a:p>
        </p:txBody>
      </p:sp>
      <p:sp>
        <p:nvSpPr>
          <p:cNvPr id="4301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476250"/>
            <a:ext cx="8540750" cy="587375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超文本传输协议</a:t>
            </a:r>
            <a:r>
              <a:rPr lang="en-US" altLang="zh-CN" sz="3600" b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HTTP</a:t>
            </a:r>
            <a:endParaRPr lang="zh-CN" altLang="en-US" sz="3600" b="1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2FCA-6E64-4ED9-AF67-831DC751F750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种主要的</a:t>
            </a:r>
            <a:r>
              <a:rPr lang="en-US" altLang="zh-CN" dirty="0">
                <a:solidFill>
                  <a:srgbClr val="C00000"/>
                </a:solidFill>
              </a:rPr>
              <a:t>HTTP</a:t>
            </a:r>
            <a:r>
              <a:rPr lang="zh-CN" altLang="en-US" dirty="0">
                <a:solidFill>
                  <a:srgbClr val="C00000"/>
                </a:solidFill>
              </a:rPr>
              <a:t>请求类型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5184576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GET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：请求一个文档</a:t>
            </a:r>
          </a:p>
          <a:p>
            <a:pPr lvl="1"/>
            <a:r>
              <a:rPr lang="zh-CN" altLang="en-US" sz="2400" dirty="0"/>
              <a:t>服务器响应：发送状态信息，紧接着发送该文档的一个副本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HEAD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：请求状态信息</a:t>
            </a:r>
          </a:p>
          <a:p>
            <a:pPr lvl="1"/>
            <a:r>
              <a:rPr lang="zh-CN" altLang="en-US" sz="2400" dirty="0"/>
              <a:t>服务器响应：发送状态信息，但不发送文档副本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POST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：发送数据给服务器</a:t>
            </a:r>
          </a:p>
          <a:p>
            <a:pPr lvl="1"/>
            <a:r>
              <a:rPr lang="zh-CN" altLang="en-US" sz="2400" dirty="0"/>
              <a:t>服务器将该数据添加到指定的项上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PUT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：发送数据给服务器</a:t>
            </a:r>
          </a:p>
          <a:p>
            <a:pPr lvl="1"/>
            <a:r>
              <a:rPr lang="zh-CN" altLang="en-US" sz="2400" dirty="0"/>
              <a:t>服务器用该数据完全替代指定项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02406CD1-B197-4D4C-9B8D-CCF398C76899}"/>
              </a:ext>
            </a:extLst>
          </p:cNvPr>
          <p:cNvCxnSpPr/>
          <p:nvPr/>
        </p:nvCxnSpPr>
        <p:spPr>
          <a:xfrm>
            <a:off x="323528" y="98072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页脚占位符 3">
            <a:extLst>
              <a:ext uri="{FF2B5EF4-FFF2-40B4-BE49-F238E27FC236}">
                <a16:creationId xmlns:a16="http://schemas.microsoft.com/office/drawing/2014/main" xmlns="" id="{7A237FFE-3184-4FE8-A474-8EA57D28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7284-B4C4-4200-96B1-1CC062038ED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72748" name="Rectangle 12"/>
          <p:cNvSpPr>
            <a:spLocks noChangeArrowheads="1"/>
          </p:cNvSpPr>
          <p:nvPr/>
        </p:nvSpPr>
        <p:spPr bwMode="auto">
          <a:xfrm>
            <a:off x="1657350" y="1268412"/>
            <a:ext cx="6048375" cy="4608513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CN" altLang="en-US" dirty="0"/>
              <a:t>浏览器结构</a:t>
            </a:r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2228850" y="1484313"/>
            <a:ext cx="1944688" cy="1223962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200"/>
              <a:t>控制器</a:t>
            </a:r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5037138" y="1484313"/>
            <a:ext cx="1511300" cy="86360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/>
              <a:t>HTML</a:t>
            </a:r>
          </a:p>
          <a:p>
            <a:pPr algn="ctr"/>
            <a:r>
              <a:rPr lang="zh-CN" altLang="en-US" sz="2400"/>
              <a:t>解释器</a:t>
            </a:r>
          </a:p>
        </p:txBody>
      </p:sp>
      <p:sp>
        <p:nvSpPr>
          <p:cNvPr id="372742" name="Rectangle 6"/>
          <p:cNvSpPr>
            <a:spLocks noChangeArrowheads="1"/>
          </p:cNvSpPr>
          <p:nvPr/>
        </p:nvSpPr>
        <p:spPr bwMode="auto">
          <a:xfrm>
            <a:off x="5037138" y="2563813"/>
            <a:ext cx="1511300" cy="86360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/>
              <a:t>其它</a:t>
            </a:r>
          </a:p>
          <a:p>
            <a:pPr algn="ctr"/>
            <a:r>
              <a:rPr lang="zh-CN" altLang="en-US" sz="2400"/>
              <a:t>解释器</a:t>
            </a:r>
          </a:p>
        </p:txBody>
      </p:sp>
      <p:sp>
        <p:nvSpPr>
          <p:cNvPr id="372743" name="Rectangle 7"/>
          <p:cNvSpPr>
            <a:spLocks noChangeArrowheads="1"/>
          </p:cNvSpPr>
          <p:nvPr/>
        </p:nvSpPr>
        <p:spPr bwMode="auto">
          <a:xfrm>
            <a:off x="1797050" y="3716338"/>
            <a:ext cx="1657350" cy="720725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dirty="0"/>
              <a:t>HTTP</a:t>
            </a:r>
            <a:r>
              <a:rPr lang="zh-CN" altLang="en-US" sz="2400" dirty="0"/>
              <a:t>客户</a:t>
            </a:r>
          </a:p>
        </p:txBody>
      </p:sp>
      <p:sp>
        <p:nvSpPr>
          <p:cNvPr id="372745" name="Rectangle 9"/>
          <p:cNvSpPr>
            <a:spLocks noChangeArrowheads="1"/>
          </p:cNvSpPr>
          <p:nvPr/>
        </p:nvSpPr>
        <p:spPr bwMode="auto">
          <a:xfrm>
            <a:off x="3675062" y="3787775"/>
            <a:ext cx="1657350" cy="720725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/>
              <a:t>其它客户</a:t>
            </a:r>
          </a:p>
        </p:txBody>
      </p:sp>
      <p:sp>
        <p:nvSpPr>
          <p:cNvPr id="372746" name="Rectangle 10"/>
          <p:cNvSpPr>
            <a:spLocks noChangeArrowheads="1"/>
          </p:cNvSpPr>
          <p:nvPr/>
        </p:nvSpPr>
        <p:spPr bwMode="auto">
          <a:xfrm>
            <a:off x="1797050" y="4868863"/>
            <a:ext cx="3529013" cy="720725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/>
              <a:t>网络接口</a:t>
            </a:r>
          </a:p>
        </p:txBody>
      </p:sp>
      <p:sp>
        <p:nvSpPr>
          <p:cNvPr id="372747" name="Rectangle 11"/>
          <p:cNvSpPr>
            <a:spLocks noChangeArrowheads="1"/>
          </p:cNvSpPr>
          <p:nvPr/>
        </p:nvSpPr>
        <p:spPr bwMode="auto">
          <a:xfrm>
            <a:off x="6910388" y="1339850"/>
            <a:ext cx="576262" cy="230505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/>
              <a:t>驱</a:t>
            </a:r>
          </a:p>
          <a:p>
            <a:pPr algn="ctr"/>
            <a:r>
              <a:rPr lang="zh-CN" altLang="en-US" sz="2400"/>
              <a:t>动</a:t>
            </a:r>
          </a:p>
          <a:p>
            <a:pPr algn="ctr"/>
            <a:r>
              <a:rPr lang="zh-CN" altLang="en-US" sz="2400"/>
              <a:t>软</a:t>
            </a:r>
          </a:p>
          <a:p>
            <a:pPr algn="ctr"/>
            <a:r>
              <a:rPr lang="zh-CN" altLang="en-US" sz="2400"/>
              <a:t>件</a:t>
            </a:r>
          </a:p>
        </p:txBody>
      </p:sp>
      <p:sp>
        <p:nvSpPr>
          <p:cNvPr id="372749" name="Text Box 13"/>
          <p:cNvSpPr txBox="1">
            <a:spLocks noChangeArrowheads="1"/>
          </p:cNvSpPr>
          <p:nvPr/>
        </p:nvSpPr>
        <p:spPr bwMode="auto">
          <a:xfrm>
            <a:off x="185738" y="1628775"/>
            <a:ext cx="125095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键盘鼠</a:t>
            </a:r>
          </a:p>
          <a:p>
            <a:r>
              <a:rPr lang="zh-CN" altLang="en-US" sz="2800"/>
              <a:t>标输入</a:t>
            </a:r>
          </a:p>
        </p:txBody>
      </p:sp>
      <p:sp>
        <p:nvSpPr>
          <p:cNvPr id="372750" name="AutoShape 14"/>
          <p:cNvSpPr>
            <a:spLocks noChangeArrowheads="1"/>
          </p:cNvSpPr>
          <p:nvPr/>
        </p:nvSpPr>
        <p:spPr bwMode="auto">
          <a:xfrm>
            <a:off x="1436688" y="1916113"/>
            <a:ext cx="719137" cy="431800"/>
          </a:xfrm>
          <a:prstGeom prst="rightArrow">
            <a:avLst>
              <a:gd name="adj1" fmla="val 50000"/>
              <a:gd name="adj2" fmla="val 41636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72751" name="AutoShape 15"/>
          <p:cNvSpPr>
            <a:spLocks noChangeArrowheads="1"/>
          </p:cNvSpPr>
          <p:nvPr/>
        </p:nvSpPr>
        <p:spPr bwMode="auto">
          <a:xfrm>
            <a:off x="7556500" y="2133600"/>
            <a:ext cx="433388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72752" name="Text Box 16"/>
          <p:cNvSpPr txBox="1">
            <a:spLocks noChangeArrowheads="1"/>
          </p:cNvSpPr>
          <p:nvPr/>
        </p:nvSpPr>
        <p:spPr bwMode="auto">
          <a:xfrm>
            <a:off x="7997825" y="1844675"/>
            <a:ext cx="89535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显示</a:t>
            </a:r>
          </a:p>
          <a:p>
            <a:r>
              <a:rPr lang="zh-CN" altLang="en-US" sz="2800"/>
              <a:t>输出</a:t>
            </a:r>
          </a:p>
        </p:txBody>
      </p:sp>
      <p:sp>
        <p:nvSpPr>
          <p:cNvPr id="372753" name="Line 17"/>
          <p:cNvSpPr>
            <a:spLocks noChangeShapeType="1"/>
          </p:cNvSpPr>
          <p:nvPr/>
        </p:nvSpPr>
        <p:spPr bwMode="auto">
          <a:xfrm>
            <a:off x="3597275" y="566102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72754" name="Line 18"/>
          <p:cNvSpPr>
            <a:spLocks noChangeShapeType="1"/>
          </p:cNvSpPr>
          <p:nvPr/>
        </p:nvSpPr>
        <p:spPr bwMode="auto">
          <a:xfrm>
            <a:off x="2660650" y="443706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72755" name="Line 19"/>
          <p:cNvSpPr>
            <a:spLocks noChangeShapeType="1"/>
          </p:cNvSpPr>
          <p:nvPr/>
        </p:nvSpPr>
        <p:spPr bwMode="auto">
          <a:xfrm>
            <a:off x="4460875" y="443706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72756" name="Line 20"/>
          <p:cNvSpPr>
            <a:spLocks noChangeShapeType="1"/>
          </p:cNvSpPr>
          <p:nvPr/>
        </p:nvSpPr>
        <p:spPr bwMode="auto">
          <a:xfrm flipH="1">
            <a:off x="2660650" y="2708275"/>
            <a:ext cx="0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72757" name="Line 21"/>
          <p:cNvSpPr>
            <a:spLocks noChangeShapeType="1"/>
          </p:cNvSpPr>
          <p:nvPr/>
        </p:nvSpPr>
        <p:spPr bwMode="auto">
          <a:xfrm>
            <a:off x="3741738" y="2708275"/>
            <a:ext cx="719137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72758" name="Line 22"/>
          <p:cNvSpPr>
            <a:spLocks noChangeShapeType="1"/>
          </p:cNvSpPr>
          <p:nvPr/>
        </p:nvSpPr>
        <p:spPr bwMode="auto">
          <a:xfrm>
            <a:off x="4171950" y="1916113"/>
            <a:ext cx="865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72759" name="Line 23"/>
          <p:cNvSpPr>
            <a:spLocks noChangeShapeType="1"/>
          </p:cNvSpPr>
          <p:nvPr/>
        </p:nvSpPr>
        <p:spPr bwMode="auto">
          <a:xfrm>
            <a:off x="4171950" y="2276475"/>
            <a:ext cx="865188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72760" name="Line 24"/>
          <p:cNvSpPr>
            <a:spLocks noChangeShapeType="1"/>
          </p:cNvSpPr>
          <p:nvPr/>
        </p:nvSpPr>
        <p:spPr bwMode="auto">
          <a:xfrm>
            <a:off x="6548438" y="1916113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72761" name="Line 25"/>
          <p:cNvSpPr>
            <a:spLocks noChangeShapeType="1"/>
          </p:cNvSpPr>
          <p:nvPr/>
        </p:nvSpPr>
        <p:spPr bwMode="auto">
          <a:xfrm>
            <a:off x="6548438" y="2997200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2771775" y="6092825"/>
            <a:ext cx="16065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网路通信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02406CD1-B197-4D4C-9B8D-CCF398C76899}"/>
              </a:ext>
            </a:extLst>
          </p:cNvPr>
          <p:cNvCxnSpPr/>
          <p:nvPr/>
        </p:nvCxnSpPr>
        <p:spPr>
          <a:xfrm>
            <a:off x="323528" y="116329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页脚占位符 3">
            <a:extLst>
              <a:ext uri="{FF2B5EF4-FFF2-40B4-BE49-F238E27FC236}">
                <a16:creationId xmlns:a16="http://schemas.microsoft.com/office/drawing/2014/main" xmlns="" id="{7A237FFE-3184-4FE8-A474-8EA57D28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75437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5C61-A9C1-4C9E-9E5F-E8145C8821B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73762" name="Rectangle 2"/>
          <p:cNvSpPr>
            <a:spLocks noChangeArrowheads="1"/>
          </p:cNvSpPr>
          <p:nvPr/>
        </p:nvSpPr>
        <p:spPr bwMode="auto">
          <a:xfrm>
            <a:off x="2771775" y="1485900"/>
            <a:ext cx="5113338" cy="3887788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服务器结构</a:t>
            </a: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3165475" y="1773238"/>
            <a:ext cx="1944688" cy="1223962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/>
              <a:t>WEB</a:t>
            </a:r>
          </a:p>
          <a:p>
            <a:pPr algn="ctr"/>
            <a:r>
              <a:rPr lang="zh-CN" altLang="en-US" sz="3200"/>
              <a:t>服务器</a:t>
            </a:r>
          </a:p>
        </p:txBody>
      </p:sp>
      <p:sp>
        <p:nvSpPr>
          <p:cNvPr id="373767" name="Rectangle 7"/>
          <p:cNvSpPr>
            <a:spLocks noChangeArrowheads="1"/>
          </p:cNvSpPr>
          <p:nvPr/>
        </p:nvSpPr>
        <p:spPr bwMode="auto">
          <a:xfrm>
            <a:off x="3348038" y="3933825"/>
            <a:ext cx="1657350" cy="1152525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/>
              <a:t>CGI/</a:t>
            </a:r>
            <a:r>
              <a:rPr lang="zh-CN" altLang="en-US" sz="2400"/>
              <a:t>脚本</a:t>
            </a:r>
          </a:p>
          <a:p>
            <a:pPr algn="ctr"/>
            <a:r>
              <a:rPr lang="zh-CN" altLang="en-US" sz="2400"/>
              <a:t>中间件</a:t>
            </a:r>
          </a:p>
        </p:txBody>
      </p:sp>
      <p:sp>
        <p:nvSpPr>
          <p:cNvPr id="373778" name="Line 18"/>
          <p:cNvSpPr>
            <a:spLocks noChangeShapeType="1"/>
          </p:cNvSpPr>
          <p:nvPr/>
        </p:nvSpPr>
        <p:spPr bwMode="auto">
          <a:xfrm flipH="1">
            <a:off x="4140200" y="2997200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73780" name="Line 20"/>
          <p:cNvSpPr>
            <a:spLocks noChangeShapeType="1"/>
          </p:cNvSpPr>
          <p:nvPr/>
        </p:nvSpPr>
        <p:spPr bwMode="auto">
          <a:xfrm>
            <a:off x="5076825" y="2422525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pic>
        <p:nvPicPr>
          <p:cNvPr id="373786" name="Picture 26" descr="ANd9GcRFNc5AMWsLELGH832hhVFcRHXlfZYbF75LIl4n8xebgBLLQyO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9350" y="1773238"/>
            <a:ext cx="1357313" cy="1357312"/>
          </a:xfrm>
          <a:prstGeom prst="rect">
            <a:avLst/>
          </a:prstGeom>
          <a:noFill/>
        </p:spPr>
      </p:pic>
      <p:pic>
        <p:nvPicPr>
          <p:cNvPr id="373789" name="Picture 29" descr="ANd9GcQDC2YOqed-x-qK0tKfZur4UPMA4ivI6e4rHB3R6rSFqUU64Z2j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325" y="3789363"/>
            <a:ext cx="1368425" cy="1368425"/>
          </a:xfrm>
          <a:prstGeom prst="rect">
            <a:avLst/>
          </a:prstGeom>
          <a:noFill/>
        </p:spPr>
      </p:pic>
      <p:sp>
        <p:nvSpPr>
          <p:cNvPr id="373790" name="Line 30"/>
          <p:cNvSpPr>
            <a:spLocks noChangeShapeType="1"/>
          </p:cNvSpPr>
          <p:nvPr/>
        </p:nvSpPr>
        <p:spPr bwMode="auto">
          <a:xfrm>
            <a:off x="5003800" y="4508500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pic>
        <p:nvPicPr>
          <p:cNvPr id="373791" name="Picture 31" descr="Picture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850" y="1773238"/>
            <a:ext cx="1260475" cy="1165225"/>
          </a:xfrm>
          <a:prstGeom prst="rect">
            <a:avLst/>
          </a:prstGeom>
          <a:noFill/>
        </p:spPr>
      </p:pic>
      <p:sp>
        <p:nvSpPr>
          <p:cNvPr id="373792" name="Line 32"/>
          <p:cNvSpPr>
            <a:spLocks noChangeShapeType="1"/>
          </p:cNvSpPr>
          <p:nvPr/>
        </p:nvSpPr>
        <p:spPr bwMode="auto">
          <a:xfrm>
            <a:off x="1476375" y="2349500"/>
            <a:ext cx="1655763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02406CD1-B197-4D4C-9B8D-CCF398C76899}"/>
              </a:ext>
            </a:extLst>
          </p:cNvPr>
          <p:cNvCxnSpPr/>
          <p:nvPr/>
        </p:nvCxnSpPr>
        <p:spPr>
          <a:xfrm>
            <a:off x="323528" y="98072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页脚占位符 3">
            <a:extLst>
              <a:ext uri="{FF2B5EF4-FFF2-40B4-BE49-F238E27FC236}">
                <a16:creationId xmlns:a16="http://schemas.microsoft.com/office/drawing/2014/main" xmlns="" id="{7A237FFE-3184-4FE8-A474-8EA57D28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7BAF-A859-4BDC-904A-8E7DF859DF7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76243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DHCP</a:t>
            </a:r>
            <a:r>
              <a:rPr lang="zh-CN" altLang="en-US" sz="4000" b="1" dirty="0">
                <a:solidFill>
                  <a:srgbClr val="C00000"/>
                </a:solidFill>
              </a:rPr>
              <a:t>协议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528" y="1333485"/>
            <a:ext cx="8367944" cy="4851411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8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DHCP--Dynamic Host Configuration Protocol </a:t>
            </a:r>
          </a:p>
          <a:p>
            <a:pPr>
              <a:lnSpc>
                <a:spcPct val="90000"/>
              </a:lnSpc>
              <a:buClr>
                <a:srgbClr val="C8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动态主机配置协议，它提供了一种动态指定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地址和配置参数的机制，用于简化主机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配置管理。</a:t>
            </a:r>
          </a:p>
          <a:p>
            <a:pPr>
              <a:lnSpc>
                <a:spcPct val="90000"/>
              </a:lnSpc>
              <a:buClr>
                <a:srgbClr val="C8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通过采用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，可以使用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DHCP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服务器为网络上启用了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DHCP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的客户端管理动态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地址分配和其它相关配置细节：</a:t>
            </a:r>
          </a:p>
          <a:p>
            <a:pPr lvl="1">
              <a:lnSpc>
                <a:spcPct val="90000"/>
              </a:lnSpc>
              <a:buClr>
                <a:srgbClr val="00C8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  <a:p>
            <a:pPr lvl="1">
              <a:lnSpc>
                <a:spcPct val="90000"/>
              </a:lnSpc>
              <a:buClr>
                <a:srgbClr val="00C8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子网掩码</a:t>
            </a:r>
          </a:p>
          <a:p>
            <a:pPr lvl="1">
              <a:lnSpc>
                <a:spcPct val="90000"/>
              </a:lnSpc>
              <a:buClr>
                <a:srgbClr val="00C8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默认网关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  <a:p>
            <a:pPr lvl="1">
              <a:lnSpc>
                <a:spcPct val="90000"/>
              </a:lnSpc>
              <a:buClr>
                <a:srgbClr val="00C8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地址 </a:t>
            </a:r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34925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400">
                <a:solidFill>
                  <a:schemeClr val="bg2"/>
                </a:solidFill>
              </a:rPr>
              <a:t>动态主机自动配置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6F7D2146-5E29-489B-A2AE-4BD40E2751D8}"/>
              </a:ext>
            </a:extLst>
          </p:cNvPr>
          <p:cNvCxnSpPr/>
          <p:nvPr/>
        </p:nvCxnSpPr>
        <p:spPr>
          <a:xfrm>
            <a:off x="161764" y="98106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页脚占位符 3">
            <a:extLst>
              <a:ext uri="{FF2B5EF4-FFF2-40B4-BE49-F238E27FC236}">
                <a16:creationId xmlns:a16="http://schemas.microsoft.com/office/drawing/2014/main" xmlns="" id="{08EEA010-9F9A-4944-A649-060EC8D8EA21}"/>
              </a:ext>
            </a:extLst>
          </p:cNvPr>
          <p:cNvSpPr txBox="1">
            <a:spLocks/>
          </p:cNvSpPr>
          <p:nvPr/>
        </p:nvSpPr>
        <p:spPr>
          <a:xfrm>
            <a:off x="3155" y="6415087"/>
            <a:ext cx="9144000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 cap="flat" cmpd="sng" algn="ctr">
            <a:solidFill>
              <a:schemeClr val="accent2">
                <a:shade val="5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1400" b="1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361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0F9F-C4B5-4B25-9B82-0BC35B4338F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28638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DHCP</a:t>
            </a:r>
            <a:r>
              <a:rPr lang="zh-CN" altLang="en-US" sz="4000" b="1" dirty="0">
                <a:solidFill>
                  <a:srgbClr val="C00000"/>
                </a:solidFill>
              </a:rPr>
              <a:t>工作原理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9302"/>
            <a:ext cx="8568952" cy="4966001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8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DHCP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使用客户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服务器模型，指定的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服务器负责分配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地址，并将配置参数传送为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客户。</a:t>
            </a:r>
          </a:p>
          <a:p>
            <a:pPr>
              <a:lnSpc>
                <a:spcPct val="90000"/>
              </a:lnSpc>
              <a:buClr>
                <a:srgbClr val="C8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UDP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协议，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服务器端使用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67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号端口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客户端使用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UDP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号端口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90000"/>
              </a:lnSpc>
              <a:buClr>
                <a:srgbClr val="C8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支持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地址分配机制：</a:t>
            </a:r>
          </a:p>
          <a:p>
            <a:pPr lvl="1">
              <a:lnSpc>
                <a:spcPct val="90000"/>
              </a:lnSpc>
              <a:buClr>
                <a:srgbClr val="00C8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自动分配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—DHCP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客户分配一个永久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  <a:p>
            <a:pPr lvl="1">
              <a:lnSpc>
                <a:spcPct val="90000"/>
              </a:lnSpc>
              <a:buClr>
                <a:srgbClr val="00C8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动态分配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—DHCP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客户分配一个有租赁期的临时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  <a:p>
            <a:pPr lvl="1">
              <a:lnSpc>
                <a:spcPct val="90000"/>
              </a:lnSpc>
              <a:buClr>
                <a:srgbClr val="00C8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人工分配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—DHCP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客户的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地址有管理员分配好，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只负责传达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34925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400">
                <a:solidFill>
                  <a:schemeClr val="bg2"/>
                </a:solidFill>
              </a:rPr>
              <a:t>动态主机自动配置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022BCD08-A186-44B5-8637-174B73B5AEA6}"/>
              </a:ext>
            </a:extLst>
          </p:cNvPr>
          <p:cNvCxnSpPr/>
          <p:nvPr/>
        </p:nvCxnSpPr>
        <p:spPr>
          <a:xfrm>
            <a:off x="161764" y="98106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页脚占位符 3">
            <a:extLst>
              <a:ext uri="{FF2B5EF4-FFF2-40B4-BE49-F238E27FC236}">
                <a16:creationId xmlns:a16="http://schemas.microsoft.com/office/drawing/2014/main" xmlns="" id="{67823A48-0B1F-4F07-87FC-47FF9006BAF1}"/>
              </a:ext>
            </a:extLst>
          </p:cNvPr>
          <p:cNvSpPr txBox="1">
            <a:spLocks/>
          </p:cNvSpPr>
          <p:nvPr/>
        </p:nvSpPr>
        <p:spPr>
          <a:xfrm>
            <a:off x="3155" y="6415087"/>
            <a:ext cx="9144000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 cap="flat" cmpd="sng" algn="ctr">
            <a:solidFill>
              <a:schemeClr val="accent2">
                <a:shade val="5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1400" b="1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601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D127-3408-4166-84D0-690655E4F99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/>
          <a:lstStyle/>
          <a:p>
            <a:r>
              <a:rPr lang="zh-CN" altLang="en-US" dirty="0"/>
              <a:t>文件传输服务</a:t>
            </a:r>
            <a:r>
              <a:rPr lang="en-US" altLang="zh-CN" dirty="0"/>
              <a:t>FTP</a:t>
            </a:r>
            <a:endParaRPr lang="zh-CN" altLang="en-US" dirty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FTP(File Transfer Protocol)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文件传输协议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FTP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是基于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TCP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的文件传输协议，用于在两台异构的主机间传输文件，可靠性由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TCP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保障。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主要功能是减少或消除不同操作系统下处理文件的不兼容性。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有两种类型：匿名、非匿名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02406CD1-B197-4D4C-9B8D-CCF398C76899}"/>
              </a:ext>
            </a:extLst>
          </p:cNvPr>
          <p:cNvCxnSpPr/>
          <p:nvPr/>
        </p:nvCxnSpPr>
        <p:spPr>
          <a:xfrm>
            <a:off x="323528" y="98072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页脚占位符 3">
            <a:extLst>
              <a:ext uri="{FF2B5EF4-FFF2-40B4-BE49-F238E27FC236}">
                <a16:creationId xmlns:a16="http://schemas.microsoft.com/office/drawing/2014/main" xmlns="" id="{7A237FFE-3184-4FE8-A474-8EA57D28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C177-4C8D-4904-8FEB-B20E9C0D58A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0759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DHCP</a:t>
            </a:r>
            <a:r>
              <a:rPr lang="zh-CN" altLang="en-US" sz="4000" b="1" dirty="0">
                <a:solidFill>
                  <a:srgbClr val="C00000"/>
                </a:solidFill>
              </a:rPr>
              <a:t>中继代理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2881312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8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不是每个网络上都有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DHCP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服务器，可以设置一个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DHCP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中继代理，它配置了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DHCP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服务器的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地址信息。</a:t>
            </a:r>
          </a:p>
          <a:p>
            <a:pPr>
              <a:lnSpc>
                <a:spcPct val="90000"/>
              </a:lnSpc>
              <a:buClr>
                <a:srgbClr val="C8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DHCP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中继代理收到主机发送的发现报文后，就以单播方式向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DHCP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服务器转发此报文。并等待其回答。收到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DHCP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服务器回答的提供报文后，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DHCP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中继代理再将此提供报文发回给主机。</a:t>
            </a:r>
          </a:p>
        </p:txBody>
      </p:sp>
      <p:sp>
        <p:nvSpPr>
          <p:cNvPr id="762884" name="Rectangle 4"/>
          <p:cNvSpPr>
            <a:spLocks noChangeArrowheads="1"/>
          </p:cNvSpPr>
          <p:nvPr/>
        </p:nvSpPr>
        <p:spPr bwMode="auto">
          <a:xfrm>
            <a:off x="34925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400">
                <a:solidFill>
                  <a:schemeClr val="bg2"/>
                </a:solidFill>
              </a:rPr>
              <a:t>动态主机自动配置</a:t>
            </a:r>
          </a:p>
        </p:txBody>
      </p:sp>
      <p:sp>
        <p:nvSpPr>
          <p:cNvPr id="762885" name="Line 5"/>
          <p:cNvSpPr>
            <a:spLocks noChangeShapeType="1"/>
          </p:cNvSpPr>
          <p:nvPr/>
        </p:nvSpPr>
        <p:spPr bwMode="auto">
          <a:xfrm>
            <a:off x="1573213" y="5195888"/>
            <a:ext cx="0" cy="422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2886" name="Line 6"/>
          <p:cNvSpPr>
            <a:spLocks noChangeShapeType="1"/>
          </p:cNvSpPr>
          <p:nvPr/>
        </p:nvSpPr>
        <p:spPr bwMode="auto">
          <a:xfrm flipV="1">
            <a:off x="3625850" y="5853113"/>
            <a:ext cx="48656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62887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3075" y="4865688"/>
            <a:ext cx="871538" cy="159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2888" name="Text Box 8"/>
          <p:cNvSpPr txBox="1">
            <a:spLocks noChangeArrowheads="1"/>
          </p:cNvSpPr>
          <p:nvPr/>
        </p:nvSpPr>
        <p:spPr bwMode="auto">
          <a:xfrm>
            <a:off x="322263" y="403542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</a:rPr>
              <a:t>主机</a:t>
            </a:r>
          </a:p>
        </p:txBody>
      </p:sp>
      <p:sp>
        <p:nvSpPr>
          <p:cNvPr id="762889" name="Text Box 9"/>
          <p:cNvSpPr txBox="1">
            <a:spLocks noChangeArrowheads="1"/>
          </p:cNvSpPr>
          <p:nvPr/>
        </p:nvSpPr>
        <p:spPr bwMode="auto">
          <a:xfrm>
            <a:off x="7956550" y="4264025"/>
            <a:ext cx="979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1800">
                <a:solidFill>
                  <a:srgbClr val="333399"/>
                </a:solidFill>
              </a:rPr>
              <a:t>DHCP</a:t>
            </a:r>
          </a:p>
          <a:p>
            <a:pPr algn="ctr"/>
            <a:r>
              <a:rPr kumimoji="1" lang="zh-CN" altLang="en-US" sz="1800">
                <a:solidFill>
                  <a:srgbClr val="333399"/>
                </a:solidFill>
              </a:rPr>
              <a:t>服务器</a:t>
            </a:r>
          </a:p>
        </p:txBody>
      </p:sp>
      <p:grpSp>
        <p:nvGrpSpPr>
          <p:cNvPr id="762890" name="Group 10"/>
          <p:cNvGrpSpPr>
            <a:grpSpLocks/>
          </p:cNvGrpSpPr>
          <p:nvPr/>
        </p:nvGrpSpPr>
        <p:grpSpPr bwMode="auto">
          <a:xfrm>
            <a:off x="6372225" y="5229225"/>
            <a:ext cx="1635125" cy="1223963"/>
            <a:chOff x="3204" y="2684"/>
            <a:chExt cx="1080" cy="854"/>
          </a:xfrm>
        </p:grpSpPr>
        <p:sp>
          <p:nvSpPr>
            <p:cNvPr id="762891" name="Oval 11"/>
            <p:cNvSpPr>
              <a:spLocks noChangeArrowheads="1"/>
            </p:cNvSpPr>
            <p:nvPr/>
          </p:nvSpPr>
          <p:spPr bwMode="auto">
            <a:xfrm>
              <a:off x="3457" y="2684"/>
              <a:ext cx="464" cy="228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892" name="Freeform 12"/>
            <p:cNvSpPr>
              <a:spLocks/>
            </p:cNvSpPr>
            <p:nvPr/>
          </p:nvSpPr>
          <p:spPr bwMode="auto">
            <a:xfrm>
              <a:off x="3853" y="2753"/>
              <a:ext cx="312" cy="202"/>
            </a:xfrm>
            <a:custGeom>
              <a:avLst/>
              <a:gdLst>
                <a:gd name="T0" fmla="*/ 182 w 312"/>
                <a:gd name="T1" fmla="*/ 10 h 202"/>
                <a:gd name="T2" fmla="*/ 150 w 312"/>
                <a:gd name="T3" fmla="*/ 4 h 202"/>
                <a:gd name="T4" fmla="*/ 119 w 312"/>
                <a:gd name="T5" fmla="*/ 0 h 202"/>
                <a:gd name="T6" fmla="*/ 91 w 312"/>
                <a:gd name="T7" fmla="*/ 2 h 202"/>
                <a:gd name="T8" fmla="*/ 67 w 312"/>
                <a:gd name="T9" fmla="*/ 8 h 202"/>
                <a:gd name="T10" fmla="*/ 44 w 312"/>
                <a:gd name="T11" fmla="*/ 16 h 202"/>
                <a:gd name="T12" fmla="*/ 25 w 312"/>
                <a:gd name="T13" fmla="*/ 29 h 202"/>
                <a:gd name="T14" fmla="*/ 12 w 312"/>
                <a:gd name="T15" fmla="*/ 44 h 202"/>
                <a:gd name="T16" fmla="*/ 2 w 312"/>
                <a:gd name="T17" fmla="*/ 61 h 202"/>
                <a:gd name="T18" fmla="*/ 0 w 312"/>
                <a:gd name="T19" fmla="*/ 80 h 202"/>
                <a:gd name="T20" fmla="*/ 6 w 312"/>
                <a:gd name="T21" fmla="*/ 99 h 202"/>
                <a:gd name="T22" fmla="*/ 16 w 312"/>
                <a:gd name="T23" fmla="*/ 117 h 202"/>
                <a:gd name="T24" fmla="*/ 31 w 312"/>
                <a:gd name="T25" fmla="*/ 136 h 202"/>
                <a:gd name="T26" fmla="*/ 51 w 312"/>
                <a:gd name="T27" fmla="*/ 153 h 202"/>
                <a:gd name="T28" fmla="*/ 74 w 312"/>
                <a:gd name="T29" fmla="*/ 170 h 202"/>
                <a:gd name="T30" fmla="*/ 102 w 312"/>
                <a:gd name="T31" fmla="*/ 183 h 202"/>
                <a:gd name="T32" fmla="*/ 133 w 312"/>
                <a:gd name="T33" fmla="*/ 193 h 202"/>
                <a:gd name="T34" fmla="*/ 165 w 312"/>
                <a:gd name="T35" fmla="*/ 199 h 202"/>
                <a:gd name="T36" fmla="*/ 195 w 312"/>
                <a:gd name="T37" fmla="*/ 202 h 202"/>
                <a:gd name="T38" fmla="*/ 223 w 312"/>
                <a:gd name="T39" fmla="*/ 200 h 202"/>
                <a:gd name="T40" fmla="*/ 248 w 312"/>
                <a:gd name="T41" fmla="*/ 195 h 202"/>
                <a:gd name="T42" fmla="*/ 271 w 312"/>
                <a:gd name="T43" fmla="*/ 187 h 202"/>
                <a:gd name="T44" fmla="*/ 289 w 312"/>
                <a:gd name="T45" fmla="*/ 174 h 202"/>
                <a:gd name="T46" fmla="*/ 303 w 312"/>
                <a:gd name="T47" fmla="*/ 159 h 202"/>
                <a:gd name="T48" fmla="*/ 310 w 312"/>
                <a:gd name="T49" fmla="*/ 142 h 202"/>
                <a:gd name="T50" fmla="*/ 312 w 312"/>
                <a:gd name="T51" fmla="*/ 123 h 202"/>
                <a:gd name="T52" fmla="*/ 308 w 312"/>
                <a:gd name="T53" fmla="*/ 104 h 202"/>
                <a:gd name="T54" fmla="*/ 297 w 312"/>
                <a:gd name="T55" fmla="*/ 85 h 202"/>
                <a:gd name="T56" fmla="*/ 284 w 312"/>
                <a:gd name="T57" fmla="*/ 66 h 202"/>
                <a:gd name="T58" fmla="*/ 263 w 312"/>
                <a:gd name="T59" fmla="*/ 50 h 202"/>
                <a:gd name="T60" fmla="*/ 240 w 312"/>
                <a:gd name="T61" fmla="*/ 33 h 202"/>
                <a:gd name="T62" fmla="*/ 212 w 312"/>
                <a:gd name="T63" fmla="*/ 19 h 202"/>
                <a:gd name="T64" fmla="*/ 182 w 312"/>
                <a:gd name="T65" fmla="*/ 1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02">
                  <a:moveTo>
                    <a:pt x="182" y="10"/>
                  </a:moveTo>
                  <a:lnTo>
                    <a:pt x="150" y="4"/>
                  </a:lnTo>
                  <a:lnTo>
                    <a:pt x="119" y="0"/>
                  </a:lnTo>
                  <a:lnTo>
                    <a:pt x="91" y="2"/>
                  </a:lnTo>
                  <a:lnTo>
                    <a:pt x="67" y="8"/>
                  </a:lnTo>
                  <a:lnTo>
                    <a:pt x="44" y="16"/>
                  </a:lnTo>
                  <a:lnTo>
                    <a:pt x="25" y="29"/>
                  </a:lnTo>
                  <a:lnTo>
                    <a:pt x="12" y="44"/>
                  </a:lnTo>
                  <a:lnTo>
                    <a:pt x="2" y="61"/>
                  </a:lnTo>
                  <a:lnTo>
                    <a:pt x="0" y="80"/>
                  </a:lnTo>
                  <a:lnTo>
                    <a:pt x="6" y="99"/>
                  </a:lnTo>
                  <a:lnTo>
                    <a:pt x="16" y="117"/>
                  </a:lnTo>
                  <a:lnTo>
                    <a:pt x="31" y="136"/>
                  </a:lnTo>
                  <a:lnTo>
                    <a:pt x="51" y="153"/>
                  </a:lnTo>
                  <a:lnTo>
                    <a:pt x="74" y="170"/>
                  </a:lnTo>
                  <a:lnTo>
                    <a:pt x="102" y="183"/>
                  </a:lnTo>
                  <a:lnTo>
                    <a:pt x="133" y="193"/>
                  </a:lnTo>
                  <a:lnTo>
                    <a:pt x="165" y="199"/>
                  </a:lnTo>
                  <a:lnTo>
                    <a:pt x="195" y="202"/>
                  </a:lnTo>
                  <a:lnTo>
                    <a:pt x="223" y="200"/>
                  </a:lnTo>
                  <a:lnTo>
                    <a:pt x="248" y="195"/>
                  </a:lnTo>
                  <a:lnTo>
                    <a:pt x="271" y="187"/>
                  </a:lnTo>
                  <a:lnTo>
                    <a:pt x="289" y="174"/>
                  </a:lnTo>
                  <a:lnTo>
                    <a:pt x="303" y="159"/>
                  </a:lnTo>
                  <a:lnTo>
                    <a:pt x="310" y="142"/>
                  </a:lnTo>
                  <a:lnTo>
                    <a:pt x="312" y="123"/>
                  </a:lnTo>
                  <a:lnTo>
                    <a:pt x="308" y="104"/>
                  </a:lnTo>
                  <a:lnTo>
                    <a:pt x="297" y="85"/>
                  </a:lnTo>
                  <a:lnTo>
                    <a:pt x="284" y="66"/>
                  </a:lnTo>
                  <a:lnTo>
                    <a:pt x="263" y="50"/>
                  </a:lnTo>
                  <a:lnTo>
                    <a:pt x="240" y="33"/>
                  </a:lnTo>
                  <a:lnTo>
                    <a:pt x="212" y="19"/>
                  </a:lnTo>
                  <a:lnTo>
                    <a:pt x="182" y="10"/>
                  </a:lnTo>
                  <a:close/>
                </a:path>
              </a:pathLst>
            </a:custGeom>
            <a:solidFill>
              <a:srgbClr val="EAEAEA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893" name="Freeform 13"/>
            <p:cNvSpPr>
              <a:spLocks/>
            </p:cNvSpPr>
            <p:nvPr/>
          </p:nvSpPr>
          <p:spPr bwMode="auto">
            <a:xfrm>
              <a:off x="4014" y="2946"/>
              <a:ext cx="270" cy="232"/>
            </a:xfrm>
            <a:custGeom>
              <a:avLst/>
              <a:gdLst>
                <a:gd name="T0" fmla="*/ 181 w 270"/>
                <a:gd name="T1" fmla="*/ 15 h 232"/>
                <a:gd name="T2" fmla="*/ 155 w 270"/>
                <a:gd name="T3" fmla="*/ 6 h 232"/>
                <a:gd name="T4" fmla="*/ 128 w 270"/>
                <a:gd name="T5" fmla="*/ 0 h 232"/>
                <a:gd name="T6" fmla="*/ 104 w 270"/>
                <a:gd name="T7" fmla="*/ 0 h 232"/>
                <a:gd name="T8" fmla="*/ 79 w 270"/>
                <a:gd name="T9" fmla="*/ 4 h 232"/>
                <a:gd name="T10" fmla="*/ 57 w 270"/>
                <a:gd name="T11" fmla="*/ 11 h 232"/>
                <a:gd name="T12" fmla="*/ 38 w 270"/>
                <a:gd name="T13" fmla="*/ 23 h 232"/>
                <a:gd name="T14" fmla="*/ 21 w 270"/>
                <a:gd name="T15" fmla="*/ 38 h 232"/>
                <a:gd name="T16" fmla="*/ 9 w 270"/>
                <a:gd name="T17" fmla="*/ 56 h 232"/>
                <a:gd name="T18" fmla="*/ 2 w 270"/>
                <a:gd name="T19" fmla="*/ 79 h 232"/>
                <a:gd name="T20" fmla="*/ 0 w 270"/>
                <a:gd name="T21" fmla="*/ 100 h 232"/>
                <a:gd name="T22" fmla="*/ 4 w 270"/>
                <a:gd name="T23" fmla="*/ 123 h 232"/>
                <a:gd name="T24" fmla="*/ 13 w 270"/>
                <a:gd name="T25" fmla="*/ 145 h 232"/>
                <a:gd name="T26" fmla="*/ 26 w 270"/>
                <a:gd name="T27" fmla="*/ 166 h 232"/>
                <a:gd name="T28" fmla="*/ 43 w 270"/>
                <a:gd name="T29" fmla="*/ 185 h 232"/>
                <a:gd name="T30" fmla="*/ 64 w 270"/>
                <a:gd name="T31" fmla="*/ 202 h 232"/>
                <a:gd name="T32" fmla="*/ 89 w 270"/>
                <a:gd name="T33" fmla="*/ 217 h 232"/>
                <a:gd name="T34" fmla="*/ 115 w 270"/>
                <a:gd name="T35" fmla="*/ 226 h 232"/>
                <a:gd name="T36" fmla="*/ 142 w 270"/>
                <a:gd name="T37" fmla="*/ 232 h 232"/>
                <a:gd name="T38" fmla="*/ 166 w 270"/>
                <a:gd name="T39" fmla="*/ 232 h 232"/>
                <a:gd name="T40" fmla="*/ 191 w 270"/>
                <a:gd name="T41" fmla="*/ 228 h 232"/>
                <a:gd name="T42" fmla="*/ 213 w 270"/>
                <a:gd name="T43" fmla="*/ 221 h 232"/>
                <a:gd name="T44" fmla="*/ 232 w 270"/>
                <a:gd name="T45" fmla="*/ 209 h 232"/>
                <a:gd name="T46" fmla="*/ 249 w 270"/>
                <a:gd name="T47" fmla="*/ 194 h 232"/>
                <a:gd name="T48" fmla="*/ 261 w 270"/>
                <a:gd name="T49" fmla="*/ 175 h 232"/>
                <a:gd name="T50" fmla="*/ 268 w 270"/>
                <a:gd name="T51" fmla="*/ 155 h 232"/>
                <a:gd name="T52" fmla="*/ 270 w 270"/>
                <a:gd name="T53" fmla="*/ 132 h 232"/>
                <a:gd name="T54" fmla="*/ 266 w 270"/>
                <a:gd name="T55" fmla="*/ 109 h 232"/>
                <a:gd name="T56" fmla="*/ 257 w 270"/>
                <a:gd name="T57" fmla="*/ 87 h 232"/>
                <a:gd name="T58" fmla="*/ 244 w 270"/>
                <a:gd name="T59" fmla="*/ 66 h 232"/>
                <a:gd name="T60" fmla="*/ 227 w 270"/>
                <a:gd name="T61" fmla="*/ 47 h 232"/>
                <a:gd name="T62" fmla="*/ 206 w 270"/>
                <a:gd name="T63" fmla="*/ 30 h 232"/>
                <a:gd name="T64" fmla="*/ 181 w 270"/>
                <a:gd name="T65" fmla="*/ 1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0" h="232">
                  <a:moveTo>
                    <a:pt x="181" y="15"/>
                  </a:moveTo>
                  <a:lnTo>
                    <a:pt x="155" y="6"/>
                  </a:lnTo>
                  <a:lnTo>
                    <a:pt x="128" y="0"/>
                  </a:lnTo>
                  <a:lnTo>
                    <a:pt x="104" y="0"/>
                  </a:lnTo>
                  <a:lnTo>
                    <a:pt x="79" y="4"/>
                  </a:lnTo>
                  <a:lnTo>
                    <a:pt x="57" y="11"/>
                  </a:lnTo>
                  <a:lnTo>
                    <a:pt x="38" y="23"/>
                  </a:lnTo>
                  <a:lnTo>
                    <a:pt x="21" y="38"/>
                  </a:lnTo>
                  <a:lnTo>
                    <a:pt x="9" y="56"/>
                  </a:lnTo>
                  <a:lnTo>
                    <a:pt x="2" y="79"/>
                  </a:lnTo>
                  <a:lnTo>
                    <a:pt x="0" y="100"/>
                  </a:lnTo>
                  <a:lnTo>
                    <a:pt x="4" y="123"/>
                  </a:lnTo>
                  <a:lnTo>
                    <a:pt x="13" y="145"/>
                  </a:lnTo>
                  <a:lnTo>
                    <a:pt x="26" y="166"/>
                  </a:lnTo>
                  <a:lnTo>
                    <a:pt x="43" y="185"/>
                  </a:lnTo>
                  <a:lnTo>
                    <a:pt x="64" y="202"/>
                  </a:lnTo>
                  <a:lnTo>
                    <a:pt x="89" y="217"/>
                  </a:lnTo>
                  <a:lnTo>
                    <a:pt x="115" y="226"/>
                  </a:lnTo>
                  <a:lnTo>
                    <a:pt x="142" y="232"/>
                  </a:lnTo>
                  <a:lnTo>
                    <a:pt x="166" y="232"/>
                  </a:lnTo>
                  <a:lnTo>
                    <a:pt x="191" y="228"/>
                  </a:lnTo>
                  <a:lnTo>
                    <a:pt x="213" y="221"/>
                  </a:lnTo>
                  <a:lnTo>
                    <a:pt x="232" y="209"/>
                  </a:lnTo>
                  <a:lnTo>
                    <a:pt x="249" y="194"/>
                  </a:lnTo>
                  <a:lnTo>
                    <a:pt x="261" y="175"/>
                  </a:lnTo>
                  <a:lnTo>
                    <a:pt x="268" y="155"/>
                  </a:lnTo>
                  <a:lnTo>
                    <a:pt x="270" y="132"/>
                  </a:lnTo>
                  <a:lnTo>
                    <a:pt x="266" y="109"/>
                  </a:lnTo>
                  <a:lnTo>
                    <a:pt x="257" y="87"/>
                  </a:lnTo>
                  <a:lnTo>
                    <a:pt x="244" y="66"/>
                  </a:lnTo>
                  <a:lnTo>
                    <a:pt x="227" y="47"/>
                  </a:lnTo>
                  <a:lnTo>
                    <a:pt x="206" y="30"/>
                  </a:lnTo>
                  <a:lnTo>
                    <a:pt x="181" y="15"/>
                  </a:lnTo>
                  <a:close/>
                </a:path>
              </a:pathLst>
            </a:custGeom>
            <a:solidFill>
              <a:srgbClr val="EAEAEA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894" name="Freeform 14"/>
            <p:cNvSpPr>
              <a:spLocks/>
            </p:cNvSpPr>
            <p:nvPr/>
          </p:nvSpPr>
          <p:spPr bwMode="auto">
            <a:xfrm>
              <a:off x="3927" y="3165"/>
              <a:ext cx="325" cy="285"/>
            </a:xfrm>
            <a:custGeom>
              <a:avLst/>
              <a:gdLst>
                <a:gd name="T0" fmla="*/ 102 w 325"/>
                <a:gd name="T1" fmla="*/ 19 h 285"/>
                <a:gd name="T2" fmla="*/ 74 w 325"/>
                <a:gd name="T3" fmla="*/ 36 h 285"/>
                <a:gd name="T4" fmla="*/ 49 w 325"/>
                <a:gd name="T5" fmla="*/ 58 h 285"/>
                <a:gd name="T6" fmla="*/ 28 w 325"/>
                <a:gd name="T7" fmla="*/ 81 h 285"/>
                <a:gd name="T8" fmla="*/ 13 w 325"/>
                <a:gd name="T9" fmla="*/ 107 h 285"/>
                <a:gd name="T10" fmla="*/ 4 w 325"/>
                <a:gd name="T11" fmla="*/ 134 h 285"/>
                <a:gd name="T12" fmla="*/ 0 w 325"/>
                <a:gd name="T13" fmla="*/ 162 h 285"/>
                <a:gd name="T14" fmla="*/ 2 w 325"/>
                <a:gd name="T15" fmla="*/ 188 h 285"/>
                <a:gd name="T16" fmla="*/ 11 w 325"/>
                <a:gd name="T17" fmla="*/ 215 h 285"/>
                <a:gd name="T18" fmla="*/ 27 w 325"/>
                <a:gd name="T19" fmla="*/ 237 h 285"/>
                <a:gd name="T20" fmla="*/ 45 w 325"/>
                <a:gd name="T21" fmla="*/ 256 h 285"/>
                <a:gd name="T22" fmla="*/ 70 w 325"/>
                <a:gd name="T23" fmla="*/ 271 h 285"/>
                <a:gd name="T24" fmla="*/ 98 w 325"/>
                <a:gd name="T25" fmla="*/ 279 h 285"/>
                <a:gd name="T26" fmla="*/ 127 w 325"/>
                <a:gd name="T27" fmla="*/ 285 h 285"/>
                <a:gd name="T28" fmla="*/ 159 w 325"/>
                <a:gd name="T29" fmla="*/ 283 h 285"/>
                <a:gd name="T30" fmla="*/ 191 w 325"/>
                <a:gd name="T31" fmla="*/ 275 h 285"/>
                <a:gd name="T32" fmla="*/ 223 w 325"/>
                <a:gd name="T33" fmla="*/ 264 h 285"/>
                <a:gd name="T34" fmla="*/ 251 w 325"/>
                <a:gd name="T35" fmla="*/ 247 h 285"/>
                <a:gd name="T36" fmla="*/ 276 w 325"/>
                <a:gd name="T37" fmla="*/ 226 h 285"/>
                <a:gd name="T38" fmla="*/ 297 w 325"/>
                <a:gd name="T39" fmla="*/ 202 h 285"/>
                <a:gd name="T40" fmla="*/ 312 w 325"/>
                <a:gd name="T41" fmla="*/ 175 h 285"/>
                <a:gd name="T42" fmla="*/ 321 w 325"/>
                <a:gd name="T43" fmla="*/ 149 h 285"/>
                <a:gd name="T44" fmla="*/ 325 w 325"/>
                <a:gd name="T45" fmla="*/ 120 h 285"/>
                <a:gd name="T46" fmla="*/ 323 w 325"/>
                <a:gd name="T47" fmla="*/ 94 h 285"/>
                <a:gd name="T48" fmla="*/ 314 w 325"/>
                <a:gd name="T49" fmla="*/ 68 h 285"/>
                <a:gd name="T50" fmla="*/ 299 w 325"/>
                <a:gd name="T51" fmla="*/ 45 h 285"/>
                <a:gd name="T52" fmla="*/ 280 w 325"/>
                <a:gd name="T53" fmla="*/ 26 h 285"/>
                <a:gd name="T54" fmla="*/ 255 w 325"/>
                <a:gd name="T55" fmla="*/ 11 h 285"/>
                <a:gd name="T56" fmla="*/ 229 w 325"/>
                <a:gd name="T57" fmla="*/ 4 h 285"/>
                <a:gd name="T58" fmla="*/ 198 w 325"/>
                <a:gd name="T59" fmla="*/ 0 h 285"/>
                <a:gd name="T60" fmla="*/ 166 w 325"/>
                <a:gd name="T61" fmla="*/ 0 h 285"/>
                <a:gd name="T62" fmla="*/ 134 w 325"/>
                <a:gd name="T63" fmla="*/ 7 h 285"/>
                <a:gd name="T64" fmla="*/ 102 w 325"/>
                <a:gd name="T65" fmla="*/ 1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5" h="285">
                  <a:moveTo>
                    <a:pt x="102" y="19"/>
                  </a:moveTo>
                  <a:lnTo>
                    <a:pt x="74" y="36"/>
                  </a:lnTo>
                  <a:lnTo>
                    <a:pt x="49" y="58"/>
                  </a:lnTo>
                  <a:lnTo>
                    <a:pt x="28" y="81"/>
                  </a:lnTo>
                  <a:lnTo>
                    <a:pt x="13" y="107"/>
                  </a:lnTo>
                  <a:lnTo>
                    <a:pt x="4" y="134"/>
                  </a:lnTo>
                  <a:lnTo>
                    <a:pt x="0" y="162"/>
                  </a:lnTo>
                  <a:lnTo>
                    <a:pt x="2" y="188"/>
                  </a:lnTo>
                  <a:lnTo>
                    <a:pt x="11" y="215"/>
                  </a:lnTo>
                  <a:lnTo>
                    <a:pt x="27" y="237"/>
                  </a:lnTo>
                  <a:lnTo>
                    <a:pt x="45" y="256"/>
                  </a:lnTo>
                  <a:lnTo>
                    <a:pt x="70" y="271"/>
                  </a:lnTo>
                  <a:lnTo>
                    <a:pt x="98" y="279"/>
                  </a:lnTo>
                  <a:lnTo>
                    <a:pt x="127" y="285"/>
                  </a:lnTo>
                  <a:lnTo>
                    <a:pt x="159" y="283"/>
                  </a:lnTo>
                  <a:lnTo>
                    <a:pt x="191" y="275"/>
                  </a:lnTo>
                  <a:lnTo>
                    <a:pt x="223" y="264"/>
                  </a:lnTo>
                  <a:lnTo>
                    <a:pt x="251" y="247"/>
                  </a:lnTo>
                  <a:lnTo>
                    <a:pt x="276" y="226"/>
                  </a:lnTo>
                  <a:lnTo>
                    <a:pt x="297" y="202"/>
                  </a:lnTo>
                  <a:lnTo>
                    <a:pt x="312" y="175"/>
                  </a:lnTo>
                  <a:lnTo>
                    <a:pt x="321" y="149"/>
                  </a:lnTo>
                  <a:lnTo>
                    <a:pt x="325" y="120"/>
                  </a:lnTo>
                  <a:lnTo>
                    <a:pt x="323" y="94"/>
                  </a:lnTo>
                  <a:lnTo>
                    <a:pt x="314" y="68"/>
                  </a:lnTo>
                  <a:lnTo>
                    <a:pt x="299" y="45"/>
                  </a:lnTo>
                  <a:lnTo>
                    <a:pt x="280" y="26"/>
                  </a:lnTo>
                  <a:lnTo>
                    <a:pt x="255" y="11"/>
                  </a:lnTo>
                  <a:lnTo>
                    <a:pt x="229" y="4"/>
                  </a:lnTo>
                  <a:lnTo>
                    <a:pt x="198" y="0"/>
                  </a:lnTo>
                  <a:lnTo>
                    <a:pt x="166" y="0"/>
                  </a:lnTo>
                  <a:lnTo>
                    <a:pt x="134" y="7"/>
                  </a:lnTo>
                  <a:lnTo>
                    <a:pt x="102" y="19"/>
                  </a:lnTo>
                  <a:close/>
                </a:path>
              </a:pathLst>
            </a:custGeom>
            <a:solidFill>
              <a:srgbClr val="EAEAEA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895" name="Oval 15"/>
            <p:cNvSpPr>
              <a:spLocks noChangeArrowheads="1"/>
            </p:cNvSpPr>
            <p:nvPr/>
          </p:nvSpPr>
          <p:spPr bwMode="auto">
            <a:xfrm>
              <a:off x="3514" y="3201"/>
              <a:ext cx="538" cy="337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896" name="Freeform 16"/>
            <p:cNvSpPr>
              <a:spLocks/>
            </p:cNvSpPr>
            <p:nvPr/>
          </p:nvSpPr>
          <p:spPr bwMode="auto">
            <a:xfrm>
              <a:off x="3289" y="3193"/>
              <a:ext cx="300" cy="232"/>
            </a:xfrm>
            <a:custGeom>
              <a:avLst/>
              <a:gdLst>
                <a:gd name="T0" fmla="*/ 185 w 300"/>
                <a:gd name="T1" fmla="*/ 9 h 232"/>
                <a:gd name="T2" fmla="*/ 155 w 300"/>
                <a:gd name="T3" fmla="*/ 2 h 232"/>
                <a:gd name="T4" fmla="*/ 124 w 300"/>
                <a:gd name="T5" fmla="*/ 0 h 232"/>
                <a:gd name="T6" fmla="*/ 98 w 300"/>
                <a:gd name="T7" fmla="*/ 2 h 232"/>
                <a:gd name="T8" fmla="*/ 71 w 300"/>
                <a:gd name="T9" fmla="*/ 8 h 232"/>
                <a:gd name="T10" fmla="*/ 49 w 300"/>
                <a:gd name="T11" fmla="*/ 17 h 232"/>
                <a:gd name="T12" fmla="*/ 30 w 300"/>
                <a:gd name="T13" fmla="*/ 30 h 232"/>
                <a:gd name="T14" fmla="*/ 15 w 300"/>
                <a:gd name="T15" fmla="*/ 47 h 232"/>
                <a:gd name="T16" fmla="*/ 3 w 300"/>
                <a:gd name="T17" fmla="*/ 68 h 232"/>
                <a:gd name="T18" fmla="*/ 0 w 300"/>
                <a:gd name="T19" fmla="*/ 91 h 232"/>
                <a:gd name="T20" fmla="*/ 2 w 300"/>
                <a:gd name="T21" fmla="*/ 113 h 232"/>
                <a:gd name="T22" fmla="*/ 9 w 300"/>
                <a:gd name="T23" fmla="*/ 136 h 232"/>
                <a:gd name="T24" fmla="*/ 22 w 300"/>
                <a:gd name="T25" fmla="*/ 157 h 232"/>
                <a:gd name="T26" fmla="*/ 39 w 300"/>
                <a:gd name="T27" fmla="*/ 177 h 232"/>
                <a:gd name="T28" fmla="*/ 62 w 300"/>
                <a:gd name="T29" fmla="*/ 196 h 232"/>
                <a:gd name="T30" fmla="*/ 87 w 300"/>
                <a:gd name="T31" fmla="*/ 211 h 232"/>
                <a:gd name="T32" fmla="*/ 115 w 300"/>
                <a:gd name="T33" fmla="*/ 223 h 232"/>
                <a:gd name="T34" fmla="*/ 145 w 300"/>
                <a:gd name="T35" fmla="*/ 230 h 232"/>
                <a:gd name="T36" fmla="*/ 175 w 300"/>
                <a:gd name="T37" fmla="*/ 232 h 232"/>
                <a:gd name="T38" fmla="*/ 202 w 300"/>
                <a:gd name="T39" fmla="*/ 230 h 232"/>
                <a:gd name="T40" fmla="*/ 228 w 300"/>
                <a:gd name="T41" fmla="*/ 225 h 232"/>
                <a:gd name="T42" fmla="*/ 251 w 300"/>
                <a:gd name="T43" fmla="*/ 213 h 232"/>
                <a:gd name="T44" fmla="*/ 270 w 300"/>
                <a:gd name="T45" fmla="*/ 200 h 232"/>
                <a:gd name="T46" fmla="*/ 287 w 300"/>
                <a:gd name="T47" fmla="*/ 183 h 232"/>
                <a:gd name="T48" fmla="*/ 296 w 300"/>
                <a:gd name="T49" fmla="*/ 162 h 232"/>
                <a:gd name="T50" fmla="*/ 300 w 300"/>
                <a:gd name="T51" fmla="*/ 140 h 232"/>
                <a:gd name="T52" fmla="*/ 298 w 300"/>
                <a:gd name="T53" fmla="*/ 117 h 232"/>
                <a:gd name="T54" fmla="*/ 291 w 300"/>
                <a:gd name="T55" fmla="*/ 94 h 232"/>
                <a:gd name="T56" fmla="*/ 277 w 300"/>
                <a:gd name="T57" fmla="*/ 74 h 232"/>
                <a:gd name="T58" fmla="*/ 260 w 300"/>
                <a:gd name="T59" fmla="*/ 55 h 232"/>
                <a:gd name="T60" fmla="*/ 238 w 300"/>
                <a:gd name="T61" fmla="*/ 36 h 232"/>
                <a:gd name="T62" fmla="*/ 213 w 300"/>
                <a:gd name="T63" fmla="*/ 21 h 232"/>
                <a:gd name="T64" fmla="*/ 185 w 300"/>
                <a:gd name="T65" fmla="*/ 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232">
                  <a:moveTo>
                    <a:pt x="185" y="9"/>
                  </a:moveTo>
                  <a:lnTo>
                    <a:pt x="155" y="2"/>
                  </a:lnTo>
                  <a:lnTo>
                    <a:pt x="124" y="0"/>
                  </a:lnTo>
                  <a:lnTo>
                    <a:pt x="98" y="2"/>
                  </a:lnTo>
                  <a:lnTo>
                    <a:pt x="71" y="8"/>
                  </a:lnTo>
                  <a:lnTo>
                    <a:pt x="49" y="17"/>
                  </a:lnTo>
                  <a:lnTo>
                    <a:pt x="30" y="30"/>
                  </a:lnTo>
                  <a:lnTo>
                    <a:pt x="15" y="47"/>
                  </a:lnTo>
                  <a:lnTo>
                    <a:pt x="3" y="68"/>
                  </a:lnTo>
                  <a:lnTo>
                    <a:pt x="0" y="91"/>
                  </a:lnTo>
                  <a:lnTo>
                    <a:pt x="2" y="113"/>
                  </a:lnTo>
                  <a:lnTo>
                    <a:pt x="9" y="136"/>
                  </a:lnTo>
                  <a:lnTo>
                    <a:pt x="22" y="157"/>
                  </a:lnTo>
                  <a:lnTo>
                    <a:pt x="39" y="177"/>
                  </a:lnTo>
                  <a:lnTo>
                    <a:pt x="62" y="196"/>
                  </a:lnTo>
                  <a:lnTo>
                    <a:pt x="87" y="211"/>
                  </a:lnTo>
                  <a:lnTo>
                    <a:pt x="115" y="223"/>
                  </a:lnTo>
                  <a:lnTo>
                    <a:pt x="145" y="230"/>
                  </a:lnTo>
                  <a:lnTo>
                    <a:pt x="175" y="232"/>
                  </a:lnTo>
                  <a:lnTo>
                    <a:pt x="202" y="230"/>
                  </a:lnTo>
                  <a:lnTo>
                    <a:pt x="228" y="225"/>
                  </a:lnTo>
                  <a:lnTo>
                    <a:pt x="251" y="213"/>
                  </a:lnTo>
                  <a:lnTo>
                    <a:pt x="270" y="200"/>
                  </a:lnTo>
                  <a:lnTo>
                    <a:pt x="287" y="183"/>
                  </a:lnTo>
                  <a:lnTo>
                    <a:pt x="296" y="162"/>
                  </a:lnTo>
                  <a:lnTo>
                    <a:pt x="300" y="140"/>
                  </a:lnTo>
                  <a:lnTo>
                    <a:pt x="298" y="117"/>
                  </a:lnTo>
                  <a:lnTo>
                    <a:pt x="291" y="94"/>
                  </a:lnTo>
                  <a:lnTo>
                    <a:pt x="277" y="74"/>
                  </a:lnTo>
                  <a:lnTo>
                    <a:pt x="260" y="55"/>
                  </a:lnTo>
                  <a:lnTo>
                    <a:pt x="238" y="36"/>
                  </a:lnTo>
                  <a:lnTo>
                    <a:pt x="213" y="21"/>
                  </a:lnTo>
                  <a:lnTo>
                    <a:pt x="185" y="9"/>
                  </a:lnTo>
                  <a:close/>
                </a:path>
              </a:pathLst>
            </a:custGeom>
            <a:solidFill>
              <a:srgbClr val="EAEAEA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897" name="Oval 17"/>
            <p:cNvSpPr>
              <a:spLocks noChangeArrowheads="1"/>
            </p:cNvSpPr>
            <p:nvPr/>
          </p:nvSpPr>
          <p:spPr bwMode="auto">
            <a:xfrm>
              <a:off x="3204" y="3023"/>
              <a:ext cx="245" cy="21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898" name="Freeform 18"/>
            <p:cNvSpPr>
              <a:spLocks/>
            </p:cNvSpPr>
            <p:nvPr/>
          </p:nvSpPr>
          <p:spPr bwMode="auto">
            <a:xfrm>
              <a:off x="3253" y="2827"/>
              <a:ext cx="315" cy="259"/>
            </a:xfrm>
            <a:custGeom>
              <a:avLst/>
              <a:gdLst>
                <a:gd name="T0" fmla="*/ 100 w 315"/>
                <a:gd name="T1" fmla="*/ 32 h 259"/>
                <a:gd name="T2" fmla="*/ 72 w 315"/>
                <a:gd name="T3" fmla="*/ 53 h 259"/>
                <a:gd name="T4" fmla="*/ 47 w 315"/>
                <a:gd name="T5" fmla="*/ 74 h 259"/>
                <a:gd name="T6" fmla="*/ 28 w 315"/>
                <a:gd name="T7" fmla="*/ 98 h 259"/>
                <a:gd name="T8" fmla="*/ 13 w 315"/>
                <a:gd name="T9" fmla="*/ 123 h 259"/>
                <a:gd name="T10" fmla="*/ 4 w 315"/>
                <a:gd name="T11" fmla="*/ 149 h 259"/>
                <a:gd name="T12" fmla="*/ 0 w 315"/>
                <a:gd name="T13" fmla="*/ 174 h 259"/>
                <a:gd name="T14" fmla="*/ 2 w 315"/>
                <a:gd name="T15" fmla="*/ 196 h 259"/>
                <a:gd name="T16" fmla="*/ 11 w 315"/>
                <a:gd name="T17" fmla="*/ 217 h 259"/>
                <a:gd name="T18" fmla="*/ 26 w 315"/>
                <a:gd name="T19" fmla="*/ 234 h 259"/>
                <a:gd name="T20" fmla="*/ 45 w 315"/>
                <a:gd name="T21" fmla="*/ 247 h 259"/>
                <a:gd name="T22" fmla="*/ 70 w 315"/>
                <a:gd name="T23" fmla="*/ 257 h 259"/>
                <a:gd name="T24" fmla="*/ 96 w 315"/>
                <a:gd name="T25" fmla="*/ 259 h 259"/>
                <a:gd name="T26" fmla="*/ 124 w 315"/>
                <a:gd name="T27" fmla="*/ 259 h 259"/>
                <a:gd name="T28" fmla="*/ 155 w 315"/>
                <a:gd name="T29" fmla="*/ 253 h 259"/>
                <a:gd name="T30" fmla="*/ 185 w 315"/>
                <a:gd name="T31" fmla="*/ 242 h 259"/>
                <a:gd name="T32" fmla="*/ 215 w 315"/>
                <a:gd name="T33" fmla="*/ 226 h 259"/>
                <a:gd name="T34" fmla="*/ 243 w 315"/>
                <a:gd name="T35" fmla="*/ 208 h 259"/>
                <a:gd name="T36" fmla="*/ 268 w 315"/>
                <a:gd name="T37" fmla="*/ 185 h 259"/>
                <a:gd name="T38" fmla="*/ 287 w 315"/>
                <a:gd name="T39" fmla="*/ 160 h 259"/>
                <a:gd name="T40" fmla="*/ 302 w 315"/>
                <a:gd name="T41" fmla="*/ 136 h 259"/>
                <a:gd name="T42" fmla="*/ 311 w 315"/>
                <a:gd name="T43" fmla="*/ 109 h 259"/>
                <a:gd name="T44" fmla="*/ 315 w 315"/>
                <a:gd name="T45" fmla="*/ 87 h 259"/>
                <a:gd name="T46" fmla="*/ 313 w 315"/>
                <a:gd name="T47" fmla="*/ 62 h 259"/>
                <a:gd name="T48" fmla="*/ 304 w 315"/>
                <a:gd name="T49" fmla="*/ 42 h 259"/>
                <a:gd name="T50" fmla="*/ 289 w 315"/>
                <a:gd name="T51" fmla="*/ 25 h 259"/>
                <a:gd name="T52" fmla="*/ 270 w 315"/>
                <a:gd name="T53" fmla="*/ 11 h 259"/>
                <a:gd name="T54" fmla="*/ 247 w 315"/>
                <a:gd name="T55" fmla="*/ 4 h 259"/>
                <a:gd name="T56" fmla="*/ 221 w 315"/>
                <a:gd name="T57" fmla="*/ 0 h 259"/>
                <a:gd name="T58" fmla="*/ 192 w 315"/>
                <a:gd name="T59" fmla="*/ 0 h 259"/>
                <a:gd name="T60" fmla="*/ 162 w 315"/>
                <a:gd name="T61" fmla="*/ 6 h 259"/>
                <a:gd name="T62" fmla="*/ 130 w 315"/>
                <a:gd name="T63" fmla="*/ 17 h 259"/>
                <a:gd name="T64" fmla="*/ 100 w 315"/>
                <a:gd name="T65" fmla="*/ 3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5" h="259">
                  <a:moveTo>
                    <a:pt x="100" y="32"/>
                  </a:moveTo>
                  <a:lnTo>
                    <a:pt x="72" y="53"/>
                  </a:lnTo>
                  <a:lnTo>
                    <a:pt x="47" y="74"/>
                  </a:lnTo>
                  <a:lnTo>
                    <a:pt x="28" y="98"/>
                  </a:lnTo>
                  <a:lnTo>
                    <a:pt x="13" y="123"/>
                  </a:lnTo>
                  <a:lnTo>
                    <a:pt x="4" y="149"/>
                  </a:lnTo>
                  <a:lnTo>
                    <a:pt x="0" y="174"/>
                  </a:lnTo>
                  <a:lnTo>
                    <a:pt x="2" y="196"/>
                  </a:lnTo>
                  <a:lnTo>
                    <a:pt x="11" y="217"/>
                  </a:lnTo>
                  <a:lnTo>
                    <a:pt x="26" y="234"/>
                  </a:lnTo>
                  <a:lnTo>
                    <a:pt x="45" y="247"/>
                  </a:lnTo>
                  <a:lnTo>
                    <a:pt x="70" y="257"/>
                  </a:lnTo>
                  <a:lnTo>
                    <a:pt x="96" y="259"/>
                  </a:lnTo>
                  <a:lnTo>
                    <a:pt x="124" y="259"/>
                  </a:lnTo>
                  <a:lnTo>
                    <a:pt x="155" y="253"/>
                  </a:lnTo>
                  <a:lnTo>
                    <a:pt x="185" y="242"/>
                  </a:lnTo>
                  <a:lnTo>
                    <a:pt x="215" y="226"/>
                  </a:lnTo>
                  <a:lnTo>
                    <a:pt x="243" y="208"/>
                  </a:lnTo>
                  <a:lnTo>
                    <a:pt x="268" y="185"/>
                  </a:lnTo>
                  <a:lnTo>
                    <a:pt x="287" y="160"/>
                  </a:lnTo>
                  <a:lnTo>
                    <a:pt x="302" y="136"/>
                  </a:lnTo>
                  <a:lnTo>
                    <a:pt x="311" y="109"/>
                  </a:lnTo>
                  <a:lnTo>
                    <a:pt x="315" y="87"/>
                  </a:lnTo>
                  <a:lnTo>
                    <a:pt x="313" y="62"/>
                  </a:lnTo>
                  <a:lnTo>
                    <a:pt x="304" y="42"/>
                  </a:lnTo>
                  <a:lnTo>
                    <a:pt x="289" y="25"/>
                  </a:lnTo>
                  <a:lnTo>
                    <a:pt x="270" y="11"/>
                  </a:lnTo>
                  <a:lnTo>
                    <a:pt x="247" y="4"/>
                  </a:lnTo>
                  <a:lnTo>
                    <a:pt x="221" y="0"/>
                  </a:lnTo>
                  <a:lnTo>
                    <a:pt x="192" y="0"/>
                  </a:lnTo>
                  <a:lnTo>
                    <a:pt x="162" y="6"/>
                  </a:lnTo>
                  <a:lnTo>
                    <a:pt x="130" y="17"/>
                  </a:lnTo>
                  <a:lnTo>
                    <a:pt x="100" y="32"/>
                  </a:lnTo>
                  <a:close/>
                </a:path>
              </a:pathLst>
            </a:custGeom>
            <a:solidFill>
              <a:srgbClr val="EAEAEA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899" name="Freeform 19"/>
            <p:cNvSpPr>
              <a:spLocks/>
            </p:cNvSpPr>
            <p:nvPr/>
          </p:nvSpPr>
          <p:spPr bwMode="auto">
            <a:xfrm>
              <a:off x="3319" y="2831"/>
              <a:ext cx="850" cy="583"/>
            </a:xfrm>
            <a:custGeom>
              <a:avLst/>
              <a:gdLst>
                <a:gd name="T0" fmla="*/ 125 w 850"/>
                <a:gd name="T1" fmla="*/ 117 h 583"/>
                <a:gd name="T2" fmla="*/ 166 w 850"/>
                <a:gd name="T3" fmla="*/ 109 h 583"/>
                <a:gd name="T4" fmla="*/ 210 w 850"/>
                <a:gd name="T5" fmla="*/ 102 h 583"/>
                <a:gd name="T6" fmla="*/ 247 w 850"/>
                <a:gd name="T7" fmla="*/ 96 h 583"/>
                <a:gd name="T8" fmla="*/ 272 w 850"/>
                <a:gd name="T9" fmla="*/ 66 h 583"/>
                <a:gd name="T10" fmla="*/ 234 w 850"/>
                <a:gd name="T11" fmla="*/ 58 h 583"/>
                <a:gd name="T12" fmla="*/ 198 w 850"/>
                <a:gd name="T13" fmla="*/ 66 h 583"/>
                <a:gd name="T14" fmla="*/ 179 w 850"/>
                <a:gd name="T15" fmla="*/ 66 h 583"/>
                <a:gd name="T16" fmla="*/ 217 w 850"/>
                <a:gd name="T17" fmla="*/ 36 h 583"/>
                <a:gd name="T18" fmla="*/ 261 w 850"/>
                <a:gd name="T19" fmla="*/ 21 h 583"/>
                <a:gd name="T20" fmla="*/ 296 w 850"/>
                <a:gd name="T21" fmla="*/ 13 h 583"/>
                <a:gd name="T22" fmla="*/ 334 w 850"/>
                <a:gd name="T23" fmla="*/ 5 h 583"/>
                <a:gd name="T24" fmla="*/ 372 w 850"/>
                <a:gd name="T25" fmla="*/ 0 h 583"/>
                <a:gd name="T26" fmla="*/ 410 w 850"/>
                <a:gd name="T27" fmla="*/ 0 h 583"/>
                <a:gd name="T28" fmla="*/ 446 w 850"/>
                <a:gd name="T29" fmla="*/ 0 h 583"/>
                <a:gd name="T30" fmla="*/ 534 w 850"/>
                <a:gd name="T31" fmla="*/ 0 h 583"/>
                <a:gd name="T32" fmla="*/ 584 w 850"/>
                <a:gd name="T33" fmla="*/ 0 h 583"/>
                <a:gd name="T34" fmla="*/ 627 w 850"/>
                <a:gd name="T35" fmla="*/ 21 h 583"/>
                <a:gd name="T36" fmla="*/ 657 w 850"/>
                <a:gd name="T37" fmla="*/ 51 h 583"/>
                <a:gd name="T38" fmla="*/ 695 w 850"/>
                <a:gd name="T39" fmla="*/ 72 h 583"/>
                <a:gd name="T40" fmla="*/ 733 w 850"/>
                <a:gd name="T41" fmla="*/ 81 h 583"/>
                <a:gd name="T42" fmla="*/ 771 w 850"/>
                <a:gd name="T43" fmla="*/ 109 h 583"/>
                <a:gd name="T44" fmla="*/ 801 w 850"/>
                <a:gd name="T45" fmla="*/ 139 h 583"/>
                <a:gd name="T46" fmla="*/ 825 w 850"/>
                <a:gd name="T47" fmla="*/ 183 h 583"/>
                <a:gd name="T48" fmla="*/ 833 w 850"/>
                <a:gd name="T49" fmla="*/ 234 h 583"/>
                <a:gd name="T50" fmla="*/ 839 w 850"/>
                <a:gd name="T51" fmla="*/ 279 h 583"/>
                <a:gd name="T52" fmla="*/ 839 w 850"/>
                <a:gd name="T53" fmla="*/ 324 h 583"/>
                <a:gd name="T54" fmla="*/ 839 w 850"/>
                <a:gd name="T55" fmla="*/ 368 h 583"/>
                <a:gd name="T56" fmla="*/ 850 w 850"/>
                <a:gd name="T57" fmla="*/ 413 h 583"/>
                <a:gd name="T58" fmla="*/ 850 w 850"/>
                <a:gd name="T59" fmla="*/ 456 h 583"/>
                <a:gd name="T60" fmla="*/ 825 w 850"/>
                <a:gd name="T61" fmla="*/ 500 h 583"/>
                <a:gd name="T62" fmla="*/ 782 w 850"/>
                <a:gd name="T63" fmla="*/ 524 h 583"/>
                <a:gd name="T64" fmla="*/ 746 w 850"/>
                <a:gd name="T65" fmla="*/ 545 h 583"/>
                <a:gd name="T66" fmla="*/ 708 w 850"/>
                <a:gd name="T67" fmla="*/ 568 h 583"/>
                <a:gd name="T68" fmla="*/ 670 w 850"/>
                <a:gd name="T69" fmla="*/ 575 h 583"/>
                <a:gd name="T70" fmla="*/ 621 w 850"/>
                <a:gd name="T71" fmla="*/ 583 h 583"/>
                <a:gd name="T72" fmla="*/ 576 w 850"/>
                <a:gd name="T73" fmla="*/ 583 h 583"/>
                <a:gd name="T74" fmla="*/ 540 w 850"/>
                <a:gd name="T75" fmla="*/ 583 h 583"/>
                <a:gd name="T76" fmla="*/ 502 w 850"/>
                <a:gd name="T77" fmla="*/ 583 h 583"/>
                <a:gd name="T78" fmla="*/ 465 w 850"/>
                <a:gd name="T79" fmla="*/ 583 h 583"/>
                <a:gd name="T80" fmla="*/ 427 w 850"/>
                <a:gd name="T81" fmla="*/ 583 h 583"/>
                <a:gd name="T82" fmla="*/ 391 w 850"/>
                <a:gd name="T83" fmla="*/ 583 h 583"/>
                <a:gd name="T84" fmla="*/ 353 w 850"/>
                <a:gd name="T85" fmla="*/ 583 h 583"/>
                <a:gd name="T86" fmla="*/ 310 w 850"/>
                <a:gd name="T87" fmla="*/ 583 h 583"/>
                <a:gd name="T88" fmla="*/ 272 w 850"/>
                <a:gd name="T89" fmla="*/ 583 h 583"/>
                <a:gd name="T90" fmla="*/ 234 w 850"/>
                <a:gd name="T91" fmla="*/ 583 h 583"/>
                <a:gd name="T92" fmla="*/ 198 w 850"/>
                <a:gd name="T93" fmla="*/ 560 h 583"/>
                <a:gd name="T94" fmla="*/ 160 w 850"/>
                <a:gd name="T95" fmla="*/ 545 h 583"/>
                <a:gd name="T96" fmla="*/ 125 w 850"/>
                <a:gd name="T97" fmla="*/ 524 h 583"/>
                <a:gd name="T98" fmla="*/ 92 w 850"/>
                <a:gd name="T99" fmla="*/ 487 h 583"/>
                <a:gd name="T100" fmla="*/ 68 w 850"/>
                <a:gd name="T101" fmla="*/ 456 h 583"/>
                <a:gd name="T102" fmla="*/ 43 w 850"/>
                <a:gd name="T103" fmla="*/ 413 h 583"/>
                <a:gd name="T104" fmla="*/ 17 w 850"/>
                <a:gd name="T105" fmla="*/ 360 h 583"/>
                <a:gd name="T106" fmla="*/ 0 w 850"/>
                <a:gd name="T107" fmla="*/ 309 h 583"/>
                <a:gd name="T108" fmla="*/ 0 w 850"/>
                <a:gd name="T109" fmla="*/ 264 h 583"/>
                <a:gd name="T110" fmla="*/ 6 w 850"/>
                <a:gd name="T111" fmla="*/ 213 h 583"/>
                <a:gd name="T112" fmla="*/ 30 w 850"/>
                <a:gd name="T113" fmla="*/ 175 h 583"/>
                <a:gd name="T114" fmla="*/ 62 w 850"/>
                <a:gd name="T115" fmla="*/ 155 h 583"/>
                <a:gd name="T116" fmla="*/ 98 w 850"/>
                <a:gd name="T117" fmla="*/ 139 h 583"/>
                <a:gd name="T118" fmla="*/ 130 w 850"/>
                <a:gd name="T119" fmla="*/ 117 h 583"/>
                <a:gd name="T120" fmla="*/ 147 w 850"/>
                <a:gd name="T121" fmla="*/ 139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0" h="583">
                  <a:moveTo>
                    <a:pt x="104" y="117"/>
                  </a:moveTo>
                  <a:lnTo>
                    <a:pt x="125" y="117"/>
                  </a:lnTo>
                  <a:lnTo>
                    <a:pt x="142" y="117"/>
                  </a:lnTo>
                  <a:lnTo>
                    <a:pt x="166" y="109"/>
                  </a:lnTo>
                  <a:lnTo>
                    <a:pt x="185" y="109"/>
                  </a:lnTo>
                  <a:lnTo>
                    <a:pt x="210" y="102"/>
                  </a:lnTo>
                  <a:lnTo>
                    <a:pt x="228" y="102"/>
                  </a:lnTo>
                  <a:lnTo>
                    <a:pt x="247" y="96"/>
                  </a:lnTo>
                  <a:lnTo>
                    <a:pt x="266" y="88"/>
                  </a:lnTo>
                  <a:lnTo>
                    <a:pt x="272" y="66"/>
                  </a:lnTo>
                  <a:lnTo>
                    <a:pt x="255" y="58"/>
                  </a:lnTo>
                  <a:lnTo>
                    <a:pt x="234" y="58"/>
                  </a:lnTo>
                  <a:lnTo>
                    <a:pt x="217" y="66"/>
                  </a:lnTo>
                  <a:lnTo>
                    <a:pt x="198" y="66"/>
                  </a:lnTo>
                  <a:lnTo>
                    <a:pt x="179" y="88"/>
                  </a:lnTo>
                  <a:lnTo>
                    <a:pt x="179" y="66"/>
                  </a:lnTo>
                  <a:lnTo>
                    <a:pt x="198" y="51"/>
                  </a:lnTo>
                  <a:lnTo>
                    <a:pt x="217" y="36"/>
                  </a:lnTo>
                  <a:lnTo>
                    <a:pt x="242" y="28"/>
                  </a:lnTo>
                  <a:lnTo>
                    <a:pt x="261" y="21"/>
                  </a:lnTo>
                  <a:lnTo>
                    <a:pt x="279" y="21"/>
                  </a:lnTo>
                  <a:lnTo>
                    <a:pt x="296" y="13"/>
                  </a:lnTo>
                  <a:lnTo>
                    <a:pt x="315" y="13"/>
                  </a:lnTo>
                  <a:lnTo>
                    <a:pt x="334" y="5"/>
                  </a:lnTo>
                  <a:lnTo>
                    <a:pt x="353" y="5"/>
                  </a:lnTo>
                  <a:lnTo>
                    <a:pt x="372" y="0"/>
                  </a:lnTo>
                  <a:lnTo>
                    <a:pt x="391" y="0"/>
                  </a:lnTo>
                  <a:lnTo>
                    <a:pt x="410" y="0"/>
                  </a:lnTo>
                  <a:lnTo>
                    <a:pt x="427" y="0"/>
                  </a:lnTo>
                  <a:lnTo>
                    <a:pt x="446" y="0"/>
                  </a:lnTo>
                  <a:lnTo>
                    <a:pt x="483" y="0"/>
                  </a:lnTo>
                  <a:lnTo>
                    <a:pt x="534" y="0"/>
                  </a:lnTo>
                  <a:lnTo>
                    <a:pt x="559" y="0"/>
                  </a:lnTo>
                  <a:lnTo>
                    <a:pt x="584" y="0"/>
                  </a:lnTo>
                  <a:lnTo>
                    <a:pt x="608" y="5"/>
                  </a:lnTo>
                  <a:lnTo>
                    <a:pt x="627" y="21"/>
                  </a:lnTo>
                  <a:lnTo>
                    <a:pt x="638" y="43"/>
                  </a:lnTo>
                  <a:lnTo>
                    <a:pt x="657" y="51"/>
                  </a:lnTo>
                  <a:lnTo>
                    <a:pt x="676" y="66"/>
                  </a:lnTo>
                  <a:lnTo>
                    <a:pt x="695" y="72"/>
                  </a:lnTo>
                  <a:lnTo>
                    <a:pt x="714" y="72"/>
                  </a:lnTo>
                  <a:lnTo>
                    <a:pt x="733" y="81"/>
                  </a:lnTo>
                  <a:lnTo>
                    <a:pt x="752" y="96"/>
                  </a:lnTo>
                  <a:lnTo>
                    <a:pt x="771" y="109"/>
                  </a:lnTo>
                  <a:lnTo>
                    <a:pt x="782" y="132"/>
                  </a:lnTo>
                  <a:lnTo>
                    <a:pt x="801" y="139"/>
                  </a:lnTo>
                  <a:lnTo>
                    <a:pt x="806" y="162"/>
                  </a:lnTo>
                  <a:lnTo>
                    <a:pt x="825" y="183"/>
                  </a:lnTo>
                  <a:lnTo>
                    <a:pt x="833" y="213"/>
                  </a:lnTo>
                  <a:lnTo>
                    <a:pt x="833" y="234"/>
                  </a:lnTo>
                  <a:lnTo>
                    <a:pt x="839" y="258"/>
                  </a:lnTo>
                  <a:lnTo>
                    <a:pt x="839" y="279"/>
                  </a:lnTo>
                  <a:lnTo>
                    <a:pt x="839" y="302"/>
                  </a:lnTo>
                  <a:lnTo>
                    <a:pt x="839" y="324"/>
                  </a:lnTo>
                  <a:lnTo>
                    <a:pt x="839" y="347"/>
                  </a:lnTo>
                  <a:lnTo>
                    <a:pt x="839" y="368"/>
                  </a:lnTo>
                  <a:lnTo>
                    <a:pt x="850" y="390"/>
                  </a:lnTo>
                  <a:lnTo>
                    <a:pt x="850" y="413"/>
                  </a:lnTo>
                  <a:lnTo>
                    <a:pt x="850" y="434"/>
                  </a:lnTo>
                  <a:lnTo>
                    <a:pt x="850" y="456"/>
                  </a:lnTo>
                  <a:lnTo>
                    <a:pt x="844" y="479"/>
                  </a:lnTo>
                  <a:lnTo>
                    <a:pt x="825" y="500"/>
                  </a:lnTo>
                  <a:lnTo>
                    <a:pt x="801" y="517"/>
                  </a:lnTo>
                  <a:lnTo>
                    <a:pt x="782" y="524"/>
                  </a:lnTo>
                  <a:lnTo>
                    <a:pt x="765" y="537"/>
                  </a:lnTo>
                  <a:lnTo>
                    <a:pt x="746" y="545"/>
                  </a:lnTo>
                  <a:lnTo>
                    <a:pt x="725" y="553"/>
                  </a:lnTo>
                  <a:lnTo>
                    <a:pt x="708" y="568"/>
                  </a:lnTo>
                  <a:lnTo>
                    <a:pt x="689" y="575"/>
                  </a:lnTo>
                  <a:lnTo>
                    <a:pt x="670" y="575"/>
                  </a:lnTo>
                  <a:lnTo>
                    <a:pt x="644" y="583"/>
                  </a:lnTo>
                  <a:lnTo>
                    <a:pt x="621" y="583"/>
                  </a:lnTo>
                  <a:lnTo>
                    <a:pt x="602" y="583"/>
                  </a:lnTo>
                  <a:lnTo>
                    <a:pt x="576" y="583"/>
                  </a:lnTo>
                  <a:lnTo>
                    <a:pt x="559" y="583"/>
                  </a:lnTo>
                  <a:lnTo>
                    <a:pt x="540" y="583"/>
                  </a:lnTo>
                  <a:lnTo>
                    <a:pt x="521" y="583"/>
                  </a:lnTo>
                  <a:lnTo>
                    <a:pt x="502" y="583"/>
                  </a:lnTo>
                  <a:lnTo>
                    <a:pt x="483" y="583"/>
                  </a:lnTo>
                  <a:lnTo>
                    <a:pt x="465" y="583"/>
                  </a:lnTo>
                  <a:lnTo>
                    <a:pt x="446" y="583"/>
                  </a:lnTo>
                  <a:lnTo>
                    <a:pt x="427" y="583"/>
                  </a:lnTo>
                  <a:lnTo>
                    <a:pt x="410" y="583"/>
                  </a:lnTo>
                  <a:lnTo>
                    <a:pt x="391" y="583"/>
                  </a:lnTo>
                  <a:lnTo>
                    <a:pt x="372" y="583"/>
                  </a:lnTo>
                  <a:lnTo>
                    <a:pt x="353" y="583"/>
                  </a:lnTo>
                  <a:lnTo>
                    <a:pt x="329" y="583"/>
                  </a:lnTo>
                  <a:lnTo>
                    <a:pt x="310" y="583"/>
                  </a:lnTo>
                  <a:lnTo>
                    <a:pt x="291" y="583"/>
                  </a:lnTo>
                  <a:lnTo>
                    <a:pt x="272" y="583"/>
                  </a:lnTo>
                  <a:lnTo>
                    <a:pt x="255" y="583"/>
                  </a:lnTo>
                  <a:lnTo>
                    <a:pt x="234" y="583"/>
                  </a:lnTo>
                  <a:lnTo>
                    <a:pt x="217" y="568"/>
                  </a:lnTo>
                  <a:lnTo>
                    <a:pt x="198" y="560"/>
                  </a:lnTo>
                  <a:lnTo>
                    <a:pt x="179" y="553"/>
                  </a:lnTo>
                  <a:lnTo>
                    <a:pt x="160" y="545"/>
                  </a:lnTo>
                  <a:lnTo>
                    <a:pt x="142" y="537"/>
                  </a:lnTo>
                  <a:lnTo>
                    <a:pt x="125" y="524"/>
                  </a:lnTo>
                  <a:lnTo>
                    <a:pt x="104" y="509"/>
                  </a:lnTo>
                  <a:lnTo>
                    <a:pt x="92" y="487"/>
                  </a:lnTo>
                  <a:lnTo>
                    <a:pt x="74" y="479"/>
                  </a:lnTo>
                  <a:lnTo>
                    <a:pt x="68" y="456"/>
                  </a:lnTo>
                  <a:lnTo>
                    <a:pt x="49" y="434"/>
                  </a:lnTo>
                  <a:lnTo>
                    <a:pt x="43" y="413"/>
                  </a:lnTo>
                  <a:lnTo>
                    <a:pt x="24" y="390"/>
                  </a:lnTo>
                  <a:lnTo>
                    <a:pt x="17" y="360"/>
                  </a:lnTo>
                  <a:lnTo>
                    <a:pt x="6" y="330"/>
                  </a:lnTo>
                  <a:lnTo>
                    <a:pt x="0" y="309"/>
                  </a:lnTo>
                  <a:lnTo>
                    <a:pt x="0" y="287"/>
                  </a:lnTo>
                  <a:lnTo>
                    <a:pt x="0" y="264"/>
                  </a:lnTo>
                  <a:lnTo>
                    <a:pt x="0" y="243"/>
                  </a:lnTo>
                  <a:lnTo>
                    <a:pt x="6" y="213"/>
                  </a:lnTo>
                  <a:lnTo>
                    <a:pt x="11" y="192"/>
                  </a:lnTo>
                  <a:lnTo>
                    <a:pt x="30" y="175"/>
                  </a:lnTo>
                  <a:lnTo>
                    <a:pt x="43" y="155"/>
                  </a:lnTo>
                  <a:lnTo>
                    <a:pt x="62" y="155"/>
                  </a:lnTo>
                  <a:lnTo>
                    <a:pt x="79" y="147"/>
                  </a:lnTo>
                  <a:lnTo>
                    <a:pt x="98" y="139"/>
                  </a:lnTo>
                  <a:lnTo>
                    <a:pt x="117" y="139"/>
                  </a:lnTo>
                  <a:lnTo>
                    <a:pt x="130" y="117"/>
                  </a:lnTo>
                  <a:lnTo>
                    <a:pt x="130" y="96"/>
                  </a:lnTo>
                  <a:lnTo>
                    <a:pt x="147" y="139"/>
                  </a:lnTo>
                  <a:lnTo>
                    <a:pt x="104" y="117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00" name="Freeform 20"/>
            <p:cNvSpPr>
              <a:spLocks/>
            </p:cNvSpPr>
            <p:nvPr/>
          </p:nvSpPr>
          <p:spPr bwMode="auto">
            <a:xfrm>
              <a:off x="3483" y="2787"/>
              <a:ext cx="132" cy="168"/>
            </a:xfrm>
            <a:custGeom>
              <a:avLst/>
              <a:gdLst>
                <a:gd name="T0" fmla="*/ 6 w 132"/>
                <a:gd name="T1" fmla="*/ 95 h 168"/>
                <a:gd name="T2" fmla="*/ 0 w 132"/>
                <a:gd name="T3" fmla="*/ 72 h 168"/>
                <a:gd name="T4" fmla="*/ 0 w 132"/>
                <a:gd name="T5" fmla="*/ 51 h 168"/>
                <a:gd name="T6" fmla="*/ 17 w 132"/>
                <a:gd name="T7" fmla="*/ 36 h 168"/>
                <a:gd name="T8" fmla="*/ 36 w 132"/>
                <a:gd name="T9" fmla="*/ 21 h 168"/>
                <a:gd name="T10" fmla="*/ 53 w 132"/>
                <a:gd name="T11" fmla="*/ 0 h 168"/>
                <a:gd name="T12" fmla="*/ 72 w 132"/>
                <a:gd name="T13" fmla="*/ 0 h 168"/>
                <a:gd name="T14" fmla="*/ 91 w 132"/>
                <a:gd name="T15" fmla="*/ 0 h 168"/>
                <a:gd name="T16" fmla="*/ 97 w 132"/>
                <a:gd name="T17" fmla="*/ 21 h 168"/>
                <a:gd name="T18" fmla="*/ 110 w 132"/>
                <a:gd name="T19" fmla="*/ 44 h 168"/>
                <a:gd name="T20" fmla="*/ 121 w 132"/>
                <a:gd name="T21" fmla="*/ 66 h 168"/>
                <a:gd name="T22" fmla="*/ 127 w 132"/>
                <a:gd name="T23" fmla="*/ 87 h 168"/>
                <a:gd name="T24" fmla="*/ 132 w 132"/>
                <a:gd name="T25" fmla="*/ 108 h 168"/>
                <a:gd name="T26" fmla="*/ 132 w 132"/>
                <a:gd name="T27" fmla="*/ 132 h 168"/>
                <a:gd name="T28" fmla="*/ 132 w 132"/>
                <a:gd name="T29" fmla="*/ 153 h 168"/>
                <a:gd name="T30" fmla="*/ 115 w 132"/>
                <a:gd name="T31" fmla="*/ 168 h 168"/>
                <a:gd name="T32" fmla="*/ 97 w 132"/>
                <a:gd name="T33" fmla="*/ 168 h 168"/>
                <a:gd name="T34" fmla="*/ 80 w 132"/>
                <a:gd name="T35" fmla="*/ 168 h 168"/>
                <a:gd name="T36" fmla="*/ 61 w 132"/>
                <a:gd name="T37" fmla="*/ 168 h 168"/>
                <a:gd name="T38" fmla="*/ 42 w 132"/>
                <a:gd name="T39" fmla="*/ 161 h 168"/>
                <a:gd name="T40" fmla="*/ 23 w 132"/>
                <a:gd name="T41" fmla="*/ 146 h 168"/>
                <a:gd name="T42" fmla="*/ 12 w 132"/>
                <a:gd name="T43" fmla="*/ 123 h 168"/>
                <a:gd name="T44" fmla="*/ 6 w 132"/>
                <a:gd name="T45" fmla="*/ 102 h 168"/>
                <a:gd name="T46" fmla="*/ 6 w 132"/>
                <a:gd name="T47" fmla="*/ 9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8">
                  <a:moveTo>
                    <a:pt x="6" y="95"/>
                  </a:moveTo>
                  <a:lnTo>
                    <a:pt x="0" y="72"/>
                  </a:lnTo>
                  <a:lnTo>
                    <a:pt x="0" y="51"/>
                  </a:lnTo>
                  <a:lnTo>
                    <a:pt x="17" y="36"/>
                  </a:lnTo>
                  <a:lnTo>
                    <a:pt x="36" y="21"/>
                  </a:lnTo>
                  <a:lnTo>
                    <a:pt x="53" y="0"/>
                  </a:lnTo>
                  <a:lnTo>
                    <a:pt x="72" y="0"/>
                  </a:lnTo>
                  <a:lnTo>
                    <a:pt x="91" y="0"/>
                  </a:lnTo>
                  <a:lnTo>
                    <a:pt x="97" y="21"/>
                  </a:lnTo>
                  <a:lnTo>
                    <a:pt x="110" y="44"/>
                  </a:lnTo>
                  <a:lnTo>
                    <a:pt x="121" y="66"/>
                  </a:lnTo>
                  <a:lnTo>
                    <a:pt x="127" y="87"/>
                  </a:lnTo>
                  <a:lnTo>
                    <a:pt x="132" y="108"/>
                  </a:lnTo>
                  <a:lnTo>
                    <a:pt x="132" y="132"/>
                  </a:lnTo>
                  <a:lnTo>
                    <a:pt x="132" y="153"/>
                  </a:lnTo>
                  <a:lnTo>
                    <a:pt x="115" y="168"/>
                  </a:lnTo>
                  <a:lnTo>
                    <a:pt x="97" y="168"/>
                  </a:lnTo>
                  <a:lnTo>
                    <a:pt x="80" y="168"/>
                  </a:lnTo>
                  <a:lnTo>
                    <a:pt x="61" y="168"/>
                  </a:lnTo>
                  <a:lnTo>
                    <a:pt x="42" y="161"/>
                  </a:lnTo>
                  <a:lnTo>
                    <a:pt x="23" y="146"/>
                  </a:lnTo>
                  <a:lnTo>
                    <a:pt x="12" y="123"/>
                  </a:lnTo>
                  <a:lnTo>
                    <a:pt x="6" y="102"/>
                  </a:lnTo>
                  <a:lnTo>
                    <a:pt x="6" y="95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901" name="Freeform 21"/>
            <p:cNvSpPr>
              <a:spLocks/>
            </p:cNvSpPr>
            <p:nvPr/>
          </p:nvSpPr>
          <p:spPr bwMode="auto">
            <a:xfrm>
              <a:off x="3802" y="2742"/>
              <a:ext cx="93" cy="123"/>
            </a:xfrm>
            <a:custGeom>
              <a:avLst/>
              <a:gdLst>
                <a:gd name="T0" fmla="*/ 0 w 93"/>
                <a:gd name="T1" fmla="*/ 0 h 123"/>
                <a:gd name="T2" fmla="*/ 17 w 93"/>
                <a:gd name="T3" fmla="*/ 15 h 123"/>
                <a:gd name="T4" fmla="*/ 36 w 93"/>
                <a:gd name="T5" fmla="*/ 28 h 123"/>
                <a:gd name="T6" fmla="*/ 55 w 93"/>
                <a:gd name="T7" fmla="*/ 28 h 123"/>
                <a:gd name="T8" fmla="*/ 74 w 93"/>
                <a:gd name="T9" fmla="*/ 44 h 123"/>
                <a:gd name="T10" fmla="*/ 87 w 93"/>
                <a:gd name="T11" fmla="*/ 66 h 123"/>
                <a:gd name="T12" fmla="*/ 93 w 93"/>
                <a:gd name="T13" fmla="*/ 87 h 123"/>
                <a:gd name="T14" fmla="*/ 93 w 93"/>
                <a:gd name="T15" fmla="*/ 110 h 123"/>
                <a:gd name="T16" fmla="*/ 74 w 93"/>
                <a:gd name="T17" fmla="*/ 123 h 123"/>
                <a:gd name="T18" fmla="*/ 55 w 93"/>
                <a:gd name="T19" fmla="*/ 123 h 123"/>
                <a:gd name="T20" fmla="*/ 31 w 93"/>
                <a:gd name="T21" fmla="*/ 115 h 123"/>
                <a:gd name="T22" fmla="*/ 12 w 93"/>
                <a:gd name="T23" fmla="*/ 102 h 123"/>
                <a:gd name="T24" fmla="*/ 6 w 93"/>
                <a:gd name="T25" fmla="*/ 79 h 123"/>
                <a:gd name="T26" fmla="*/ 0 w 93"/>
                <a:gd name="T27" fmla="*/ 57 h 123"/>
                <a:gd name="T28" fmla="*/ 0 w 93"/>
                <a:gd name="T29" fmla="*/ 36 h 123"/>
                <a:gd name="T30" fmla="*/ 12 w 93"/>
                <a:gd name="T31" fmla="*/ 15 h 123"/>
                <a:gd name="T32" fmla="*/ 0 w 93"/>
                <a:gd name="T3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123">
                  <a:moveTo>
                    <a:pt x="0" y="0"/>
                  </a:moveTo>
                  <a:lnTo>
                    <a:pt x="17" y="15"/>
                  </a:lnTo>
                  <a:lnTo>
                    <a:pt x="36" y="28"/>
                  </a:lnTo>
                  <a:lnTo>
                    <a:pt x="55" y="28"/>
                  </a:lnTo>
                  <a:lnTo>
                    <a:pt x="74" y="44"/>
                  </a:lnTo>
                  <a:lnTo>
                    <a:pt x="87" y="66"/>
                  </a:lnTo>
                  <a:lnTo>
                    <a:pt x="93" y="87"/>
                  </a:lnTo>
                  <a:lnTo>
                    <a:pt x="93" y="110"/>
                  </a:lnTo>
                  <a:lnTo>
                    <a:pt x="74" y="123"/>
                  </a:lnTo>
                  <a:lnTo>
                    <a:pt x="55" y="123"/>
                  </a:lnTo>
                  <a:lnTo>
                    <a:pt x="31" y="115"/>
                  </a:lnTo>
                  <a:lnTo>
                    <a:pt x="12" y="102"/>
                  </a:lnTo>
                  <a:lnTo>
                    <a:pt x="6" y="79"/>
                  </a:lnTo>
                  <a:lnTo>
                    <a:pt x="0" y="57"/>
                  </a:lnTo>
                  <a:lnTo>
                    <a:pt x="0" y="36"/>
                  </a:lnTo>
                  <a:lnTo>
                    <a:pt x="12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2902" name="Line 22"/>
          <p:cNvSpPr>
            <a:spLocks noChangeShapeType="1"/>
          </p:cNvSpPr>
          <p:nvPr/>
        </p:nvSpPr>
        <p:spPr bwMode="auto">
          <a:xfrm>
            <a:off x="250825" y="5187950"/>
            <a:ext cx="352901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2903" name="Line 23"/>
          <p:cNvSpPr>
            <a:spLocks noChangeShapeType="1"/>
          </p:cNvSpPr>
          <p:nvPr/>
        </p:nvSpPr>
        <p:spPr bwMode="auto">
          <a:xfrm>
            <a:off x="611188" y="4764088"/>
            <a:ext cx="0" cy="4238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2904" name="Line 24"/>
          <p:cNvSpPr>
            <a:spLocks noChangeShapeType="1"/>
          </p:cNvSpPr>
          <p:nvPr/>
        </p:nvSpPr>
        <p:spPr bwMode="auto">
          <a:xfrm>
            <a:off x="3433763" y="5197475"/>
            <a:ext cx="0" cy="422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2906" name="Text Box 26"/>
          <p:cNvSpPr txBox="1">
            <a:spLocks noChangeArrowheads="1"/>
          </p:cNvSpPr>
          <p:nvPr/>
        </p:nvSpPr>
        <p:spPr bwMode="auto">
          <a:xfrm>
            <a:off x="6804025" y="5445125"/>
            <a:ext cx="69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>
                <a:solidFill>
                  <a:srgbClr val="333399"/>
                </a:solidFill>
              </a:rPr>
              <a:t>其他</a:t>
            </a:r>
          </a:p>
          <a:p>
            <a:pPr algn="ctr"/>
            <a:r>
              <a:rPr kumimoji="1" lang="zh-CN" altLang="en-US" sz="2000">
                <a:solidFill>
                  <a:srgbClr val="333399"/>
                </a:solidFill>
              </a:rPr>
              <a:t>网络</a:t>
            </a:r>
          </a:p>
        </p:txBody>
      </p:sp>
      <p:sp>
        <p:nvSpPr>
          <p:cNvPr id="762907" name="Text Box 27"/>
          <p:cNvSpPr txBox="1">
            <a:spLocks noChangeArrowheads="1"/>
          </p:cNvSpPr>
          <p:nvPr/>
        </p:nvSpPr>
        <p:spPr bwMode="auto">
          <a:xfrm>
            <a:off x="2555875" y="6122988"/>
            <a:ext cx="1865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1800">
                <a:solidFill>
                  <a:srgbClr val="333399"/>
                </a:solidFill>
              </a:rPr>
              <a:t>DHCP</a:t>
            </a:r>
            <a:r>
              <a:rPr kumimoji="1" lang="zh-CN" altLang="en-US" sz="1800">
                <a:solidFill>
                  <a:srgbClr val="333399"/>
                </a:solidFill>
              </a:rPr>
              <a:t>中继代理</a:t>
            </a:r>
          </a:p>
        </p:txBody>
      </p:sp>
      <p:grpSp>
        <p:nvGrpSpPr>
          <p:cNvPr id="762908" name="Group 28"/>
          <p:cNvGrpSpPr>
            <a:grpSpLocks/>
          </p:cNvGrpSpPr>
          <p:nvPr/>
        </p:nvGrpSpPr>
        <p:grpSpPr bwMode="auto">
          <a:xfrm>
            <a:off x="1258888" y="4205288"/>
            <a:ext cx="2576512" cy="833437"/>
            <a:chOff x="571" y="1496"/>
            <a:chExt cx="1623" cy="525"/>
          </a:xfrm>
        </p:grpSpPr>
        <p:grpSp>
          <p:nvGrpSpPr>
            <p:cNvPr id="762909" name="Group 29"/>
            <p:cNvGrpSpPr>
              <a:grpSpLocks/>
            </p:cNvGrpSpPr>
            <p:nvPr/>
          </p:nvGrpSpPr>
          <p:grpSpPr bwMode="auto">
            <a:xfrm>
              <a:off x="571" y="1754"/>
              <a:ext cx="1623" cy="267"/>
              <a:chOff x="1008" y="2400"/>
              <a:chExt cx="1296" cy="192"/>
            </a:xfrm>
          </p:grpSpPr>
          <p:sp>
            <p:nvSpPr>
              <p:cNvPr id="762910" name="AutoShape 30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240" cy="96"/>
              </a:xfrm>
              <a:prstGeom prst="rightArrow">
                <a:avLst>
                  <a:gd name="adj1" fmla="val 50000"/>
                  <a:gd name="adj2" fmla="val 62500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911" name="Rectangle 31"/>
              <p:cNvSpPr>
                <a:spLocks noChangeArrowheads="1"/>
              </p:cNvSpPr>
              <p:nvPr/>
            </p:nvSpPr>
            <p:spPr bwMode="auto">
              <a:xfrm>
                <a:off x="1008" y="2400"/>
                <a:ext cx="1056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>
                    <a:solidFill>
                      <a:srgbClr val="333399"/>
                    </a:solidFill>
                  </a:rPr>
                  <a:t>DHCPDISCOVER</a:t>
                </a:r>
              </a:p>
            </p:txBody>
          </p:sp>
        </p:grpSp>
        <p:sp>
          <p:nvSpPr>
            <p:cNvPr id="762912" name="Text Box 32"/>
            <p:cNvSpPr txBox="1">
              <a:spLocks noChangeArrowheads="1"/>
            </p:cNvSpPr>
            <p:nvPr/>
          </p:nvSpPr>
          <p:spPr bwMode="auto">
            <a:xfrm>
              <a:off x="967" y="1496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>
                  <a:solidFill>
                    <a:srgbClr val="333399"/>
                  </a:solidFill>
                </a:rPr>
                <a:t>广播</a:t>
              </a:r>
            </a:p>
          </p:txBody>
        </p:sp>
      </p:grpSp>
      <p:grpSp>
        <p:nvGrpSpPr>
          <p:cNvPr id="762913" name="Group 33"/>
          <p:cNvGrpSpPr>
            <a:grpSpLocks/>
          </p:cNvGrpSpPr>
          <p:nvPr/>
        </p:nvGrpSpPr>
        <p:grpSpPr bwMode="auto">
          <a:xfrm>
            <a:off x="3938588" y="4803775"/>
            <a:ext cx="2578100" cy="838200"/>
            <a:chOff x="2334" y="2025"/>
            <a:chExt cx="1624" cy="528"/>
          </a:xfrm>
        </p:grpSpPr>
        <p:grpSp>
          <p:nvGrpSpPr>
            <p:cNvPr id="762914" name="Group 34"/>
            <p:cNvGrpSpPr>
              <a:grpSpLocks/>
            </p:cNvGrpSpPr>
            <p:nvPr/>
          </p:nvGrpSpPr>
          <p:grpSpPr bwMode="auto">
            <a:xfrm>
              <a:off x="2334" y="2287"/>
              <a:ext cx="1624" cy="266"/>
              <a:chOff x="1008" y="2400"/>
              <a:chExt cx="1296" cy="192"/>
            </a:xfrm>
          </p:grpSpPr>
          <p:sp>
            <p:nvSpPr>
              <p:cNvPr id="762915" name="AutoShape 35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240" cy="96"/>
              </a:xfrm>
              <a:prstGeom prst="rightArrow">
                <a:avLst>
                  <a:gd name="adj1" fmla="val 50000"/>
                  <a:gd name="adj2" fmla="val 62500"/>
                </a:avLst>
              </a:prstGeom>
              <a:solidFill>
                <a:srgbClr val="FFCC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2916" name="Rectangle 36"/>
              <p:cNvSpPr>
                <a:spLocks noChangeArrowheads="1"/>
              </p:cNvSpPr>
              <p:nvPr/>
            </p:nvSpPr>
            <p:spPr bwMode="auto">
              <a:xfrm>
                <a:off x="1008" y="2400"/>
                <a:ext cx="1056" cy="19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>
                    <a:solidFill>
                      <a:srgbClr val="333399"/>
                    </a:solidFill>
                  </a:rPr>
                  <a:t>DHCPDISCOVER</a:t>
                </a:r>
              </a:p>
            </p:txBody>
          </p:sp>
        </p:grpSp>
        <p:sp>
          <p:nvSpPr>
            <p:cNvPr id="762917" name="Text Box 37"/>
            <p:cNvSpPr txBox="1">
              <a:spLocks noChangeArrowheads="1"/>
            </p:cNvSpPr>
            <p:nvPr/>
          </p:nvSpPr>
          <p:spPr bwMode="auto">
            <a:xfrm>
              <a:off x="2764" y="2025"/>
              <a:ext cx="4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</a:rPr>
                <a:t>单播</a:t>
              </a:r>
            </a:p>
          </p:txBody>
        </p:sp>
      </p:grpSp>
      <p:pic>
        <p:nvPicPr>
          <p:cNvPr id="762921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263" y="4395788"/>
            <a:ext cx="56515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cap="rnd" algn="ctr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2922" name="Picture 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675" y="5548313"/>
            <a:ext cx="935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2923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518150"/>
            <a:ext cx="5651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cap="rnd" algn="ctr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7550B07B-05D1-4FEA-951E-CE08C218D33B}"/>
              </a:ext>
            </a:extLst>
          </p:cNvPr>
          <p:cNvCxnSpPr/>
          <p:nvPr/>
        </p:nvCxnSpPr>
        <p:spPr>
          <a:xfrm>
            <a:off x="161764" y="98106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49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6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8B93-42F0-4B20-9A03-AD372FB9582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718083" name="Freeform 259"/>
          <p:cNvSpPr>
            <a:spLocks/>
          </p:cNvSpPr>
          <p:nvPr/>
        </p:nvSpPr>
        <p:spPr bwMode="auto">
          <a:xfrm>
            <a:off x="539750" y="1284288"/>
            <a:ext cx="8064500" cy="739775"/>
          </a:xfrm>
          <a:custGeom>
            <a:avLst/>
            <a:gdLst>
              <a:gd name="T0" fmla="*/ 5080 w 5080"/>
              <a:gd name="T1" fmla="*/ 464 h 466"/>
              <a:gd name="T2" fmla="*/ 4158 w 5080"/>
              <a:gd name="T3" fmla="*/ 246 h 466"/>
              <a:gd name="T4" fmla="*/ 4159 w 5080"/>
              <a:gd name="T5" fmla="*/ 0 h 466"/>
              <a:gd name="T6" fmla="*/ 2003 w 5080"/>
              <a:gd name="T7" fmla="*/ 1 h 466"/>
              <a:gd name="T8" fmla="*/ 2003 w 5080"/>
              <a:gd name="T9" fmla="*/ 247 h 466"/>
              <a:gd name="T10" fmla="*/ 0 w 5080"/>
              <a:gd name="T11" fmla="*/ 466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80" h="466">
                <a:moveTo>
                  <a:pt x="5080" y="464"/>
                </a:moveTo>
                <a:lnTo>
                  <a:pt x="4158" y="246"/>
                </a:lnTo>
                <a:lnTo>
                  <a:pt x="4159" y="0"/>
                </a:lnTo>
                <a:lnTo>
                  <a:pt x="2003" y="1"/>
                </a:lnTo>
                <a:lnTo>
                  <a:pt x="2003" y="247"/>
                </a:lnTo>
                <a:lnTo>
                  <a:pt x="0" y="466"/>
                </a:lnTo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28600"/>
            <a:ext cx="8540750" cy="608111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DHCP</a:t>
            </a:r>
            <a:r>
              <a:rPr lang="zh-CN" altLang="en-US" sz="4000" b="1" dirty="0">
                <a:solidFill>
                  <a:srgbClr val="C00000"/>
                </a:solidFill>
              </a:rPr>
              <a:t>报文格式</a:t>
            </a:r>
          </a:p>
        </p:txBody>
      </p:sp>
      <p:sp>
        <p:nvSpPr>
          <p:cNvPr id="717828" name="Rectangle 4"/>
          <p:cNvSpPr>
            <a:spLocks noChangeArrowheads="1"/>
          </p:cNvSpPr>
          <p:nvPr/>
        </p:nvSpPr>
        <p:spPr bwMode="auto">
          <a:xfrm>
            <a:off x="34925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400">
                <a:solidFill>
                  <a:schemeClr val="bg2"/>
                </a:solidFill>
              </a:rPr>
              <a:t>动态主机自动配置</a:t>
            </a:r>
          </a:p>
        </p:txBody>
      </p:sp>
      <p:graphicFrame>
        <p:nvGraphicFramePr>
          <p:cNvPr id="718115" name="Group 291"/>
          <p:cNvGraphicFramePr>
            <a:graphicFrameLocks noGrp="1"/>
          </p:cNvGraphicFramePr>
          <p:nvPr>
            <p:ph idx="1"/>
          </p:nvPr>
        </p:nvGraphicFramePr>
        <p:xfrm>
          <a:off x="539750" y="2024063"/>
          <a:ext cx="8066088" cy="4358640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77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操作码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硬件类型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硬件地址长度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跳数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22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事务标识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81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秒数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标志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8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客户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IP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8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您的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IP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622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服务器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IP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78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网关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IP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78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客户硬件地址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(16B)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78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服务器名字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(64B)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622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引导文件名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(128B)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78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选项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最大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321B)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718126" name="Group 302"/>
          <p:cNvGraphicFramePr>
            <a:graphicFrameLocks noGrp="1"/>
          </p:cNvGraphicFramePr>
          <p:nvPr/>
        </p:nvGraphicFramePr>
        <p:xfrm>
          <a:off x="1908175" y="1268413"/>
          <a:ext cx="5256213" cy="39624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559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UDP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首部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UDP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DB2249E0-097B-4945-95ED-0FFD6828CB1A}"/>
              </a:ext>
            </a:extLst>
          </p:cNvPr>
          <p:cNvCxnSpPr/>
          <p:nvPr/>
        </p:nvCxnSpPr>
        <p:spPr>
          <a:xfrm>
            <a:off x="161764" y="98106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>
            <a:extLst>
              <a:ext uri="{FF2B5EF4-FFF2-40B4-BE49-F238E27FC236}">
                <a16:creationId xmlns:a16="http://schemas.microsoft.com/office/drawing/2014/main" xmlns="" id="{82FC483B-A58C-46A5-866A-0FFDD6DCF23F}"/>
              </a:ext>
            </a:extLst>
          </p:cNvPr>
          <p:cNvSpPr txBox="1">
            <a:spLocks/>
          </p:cNvSpPr>
          <p:nvPr/>
        </p:nvSpPr>
        <p:spPr>
          <a:xfrm>
            <a:off x="3155" y="6415087"/>
            <a:ext cx="9144000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 cap="flat" cmpd="sng" algn="ctr">
            <a:solidFill>
              <a:schemeClr val="accent2">
                <a:shade val="5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1400" b="1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858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FC2-52F7-4AB0-AA4B-919364F7BF2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788482" name="Freeform 2"/>
          <p:cNvSpPr>
            <a:spLocks/>
          </p:cNvSpPr>
          <p:nvPr/>
        </p:nvSpPr>
        <p:spPr bwMode="auto">
          <a:xfrm>
            <a:off x="539750" y="1284288"/>
            <a:ext cx="8064500" cy="739775"/>
          </a:xfrm>
          <a:custGeom>
            <a:avLst/>
            <a:gdLst>
              <a:gd name="T0" fmla="*/ 5080 w 5080"/>
              <a:gd name="T1" fmla="*/ 464 h 466"/>
              <a:gd name="T2" fmla="*/ 4158 w 5080"/>
              <a:gd name="T3" fmla="*/ 246 h 466"/>
              <a:gd name="T4" fmla="*/ 4159 w 5080"/>
              <a:gd name="T5" fmla="*/ 0 h 466"/>
              <a:gd name="T6" fmla="*/ 2003 w 5080"/>
              <a:gd name="T7" fmla="*/ 1 h 466"/>
              <a:gd name="T8" fmla="*/ 2003 w 5080"/>
              <a:gd name="T9" fmla="*/ 247 h 466"/>
              <a:gd name="T10" fmla="*/ 0 w 5080"/>
              <a:gd name="T11" fmla="*/ 466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80" h="466">
                <a:moveTo>
                  <a:pt x="5080" y="464"/>
                </a:moveTo>
                <a:lnTo>
                  <a:pt x="4158" y="246"/>
                </a:lnTo>
                <a:lnTo>
                  <a:pt x="4159" y="0"/>
                </a:lnTo>
                <a:lnTo>
                  <a:pt x="2003" y="1"/>
                </a:lnTo>
                <a:lnTo>
                  <a:pt x="2003" y="247"/>
                </a:lnTo>
                <a:lnTo>
                  <a:pt x="0" y="466"/>
                </a:lnTo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title"/>
          </p:nvPr>
        </p:nvSpPr>
        <p:spPr>
          <a:xfrm>
            <a:off x="298450" y="228600"/>
            <a:ext cx="8540750" cy="608108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DHCP</a:t>
            </a:r>
            <a:r>
              <a:rPr lang="zh-CN" altLang="en-US" sz="4000" b="1" dirty="0">
                <a:solidFill>
                  <a:srgbClr val="C00000"/>
                </a:solidFill>
              </a:rPr>
              <a:t>报文格式</a:t>
            </a:r>
          </a:p>
        </p:txBody>
      </p:sp>
      <p:sp>
        <p:nvSpPr>
          <p:cNvPr id="788484" name="Rectangle 4"/>
          <p:cNvSpPr>
            <a:spLocks noChangeArrowheads="1"/>
          </p:cNvSpPr>
          <p:nvPr/>
        </p:nvSpPr>
        <p:spPr bwMode="auto">
          <a:xfrm>
            <a:off x="34925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400">
                <a:solidFill>
                  <a:schemeClr val="bg2"/>
                </a:solidFill>
              </a:rPr>
              <a:t>动态主机自动配置</a:t>
            </a:r>
          </a:p>
        </p:txBody>
      </p:sp>
      <p:graphicFrame>
        <p:nvGraphicFramePr>
          <p:cNvPr id="788485" name="Group 5"/>
          <p:cNvGraphicFramePr>
            <a:graphicFrameLocks noGrp="1"/>
          </p:cNvGraphicFramePr>
          <p:nvPr>
            <p:ph idx="1"/>
          </p:nvPr>
        </p:nvGraphicFramePr>
        <p:xfrm>
          <a:off x="539750" y="2024063"/>
          <a:ext cx="8066088" cy="4358640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77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操作码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硬件类型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硬件地址长度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跳数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22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事务标识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81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秒数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标志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8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客户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IP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8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您的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IP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622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服务器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IP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78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网关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IP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78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客户硬件地址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(16B)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78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服务器名字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(64B)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622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引导文件名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(128B)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78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选项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最大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321B)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788519" name="Group 39"/>
          <p:cNvGraphicFramePr>
            <a:graphicFrameLocks noGrp="1"/>
          </p:cNvGraphicFramePr>
          <p:nvPr/>
        </p:nvGraphicFramePr>
        <p:xfrm>
          <a:off x="1908175" y="1304290"/>
          <a:ext cx="5256213" cy="39624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559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UDP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首部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UDP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88527" name="Rectangle 47"/>
          <p:cNvSpPr>
            <a:spLocks noChangeArrowheads="1"/>
          </p:cNvSpPr>
          <p:nvPr/>
        </p:nvSpPr>
        <p:spPr bwMode="auto">
          <a:xfrm>
            <a:off x="250825" y="3860800"/>
            <a:ext cx="8640763" cy="25304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操作码：若是</a:t>
            </a:r>
            <a:r>
              <a:rPr lang="en-US" altLang="zh-CN" sz="2000"/>
              <a:t>client</a:t>
            </a:r>
            <a:r>
              <a:rPr lang="zh-CN" altLang="en-US" sz="2000"/>
              <a:t>送给</a:t>
            </a:r>
            <a:r>
              <a:rPr lang="en-US" altLang="zh-CN" sz="2000"/>
              <a:t>server</a:t>
            </a:r>
            <a:r>
              <a:rPr lang="zh-CN" altLang="en-US" sz="2000"/>
              <a:t>的封包，设为</a:t>
            </a:r>
            <a:r>
              <a:rPr lang="en-US" altLang="zh-CN" sz="2000"/>
              <a:t>1</a:t>
            </a:r>
            <a:r>
              <a:rPr lang="zh-CN" altLang="en-US" sz="2000"/>
              <a:t>，反向为</a:t>
            </a:r>
            <a:r>
              <a:rPr lang="en-US" altLang="zh-CN" sz="2000"/>
              <a:t>2</a:t>
            </a:r>
            <a:r>
              <a:rPr lang="zh-CN" altLang="en-US" sz="2000"/>
              <a:t>；</a:t>
            </a:r>
          </a:p>
          <a:p>
            <a:r>
              <a:rPr lang="zh-CN" altLang="en-US" sz="2000"/>
              <a:t>硬件类型：硬件类别，</a:t>
            </a:r>
            <a:r>
              <a:rPr lang="en-US" altLang="zh-CN" sz="2000"/>
              <a:t>ethernet</a:t>
            </a:r>
            <a:r>
              <a:rPr lang="zh-CN" altLang="en-US" sz="2000"/>
              <a:t>为</a:t>
            </a:r>
            <a:r>
              <a:rPr lang="en-US" altLang="zh-CN" sz="2000"/>
              <a:t>1</a:t>
            </a:r>
            <a:r>
              <a:rPr lang="zh-CN" altLang="en-US" sz="2000"/>
              <a:t>；</a:t>
            </a:r>
          </a:p>
          <a:p>
            <a:r>
              <a:rPr lang="zh-CN" altLang="en-US" sz="2000"/>
              <a:t>硬件地址长度：</a:t>
            </a:r>
            <a:r>
              <a:rPr lang="en-US" altLang="zh-CN" sz="2000"/>
              <a:t>ethernet</a:t>
            </a:r>
            <a:r>
              <a:rPr lang="zh-CN" altLang="en-US" sz="2000"/>
              <a:t>为</a:t>
            </a:r>
            <a:r>
              <a:rPr lang="en-US" altLang="zh-CN" sz="2000"/>
              <a:t>6</a:t>
            </a:r>
            <a:r>
              <a:rPr lang="zh-CN" altLang="en-US" sz="2000"/>
              <a:t>；</a:t>
            </a:r>
          </a:p>
          <a:p>
            <a:r>
              <a:rPr lang="zh-CN" altLang="en-US" sz="2000"/>
              <a:t>跳数：若数据包需经过</a:t>
            </a:r>
            <a:r>
              <a:rPr lang="en-US" altLang="zh-CN" sz="2000"/>
              <a:t>router</a:t>
            </a:r>
            <a:r>
              <a:rPr lang="zh-CN" altLang="en-US" sz="2000"/>
              <a:t>传送，每站加</a:t>
            </a:r>
            <a:r>
              <a:rPr lang="en-US" altLang="zh-CN" sz="2000"/>
              <a:t>1</a:t>
            </a:r>
            <a:r>
              <a:rPr lang="zh-CN" altLang="en-US" sz="2000"/>
              <a:t>，若在同一网内，为</a:t>
            </a:r>
            <a:r>
              <a:rPr lang="en-US" altLang="zh-CN" sz="2000"/>
              <a:t>0</a:t>
            </a:r>
            <a:r>
              <a:rPr lang="zh-CN" altLang="en-US" sz="2000"/>
              <a:t>；</a:t>
            </a:r>
          </a:p>
          <a:p>
            <a:r>
              <a:rPr lang="zh-CN" altLang="en-US" sz="2000"/>
              <a:t>事务标识：随机数，用于客户和服务器之间匹配请求和相应消息；</a:t>
            </a:r>
          </a:p>
          <a:p>
            <a:r>
              <a:rPr lang="zh-CN" altLang="en-US" sz="2000"/>
              <a:t>秒数：由用户指定的时间，指开始地址获取和更新进行后的时间；</a:t>
            </a:r>
          </a:p>
          <a:p>
            <a:r>
              <a:rPr lang="zh-CN" altLang="en-US" sz="2000"/>
              <a:t>标志：从</a:t>
            </a:r>
            <a:r>
              <a:rPr lang="en-US" altLang="zh-CN" sz="2000"/>
              <a:t>0-15bits</a:t>
            </a:r>
            <a:r>
              <a:rPr lang="zh-CN" altLang="en-US" sz="2000"/>
              <a:t>，最左</a:t>
            </a:r>
            <a:r>
              <a:rPr lang="en-US" altLang="zh-CN" sz="2000"/>
              <a:t>1</a:t>
            </a:r>
            <a:r>
              <a:rPr lang="zh-CN" altLang="en-US" sz="2000"/>
              <a:t>位为</a:t>
            </a:r>
            <a:r>
              <a:rPr lang="en-US" altLang="zh-CN" sz="2000"/>
              <a:t>1</a:t>
            </a:r>
            <a:r>
              <a:rPr lang="zh-CN" altLang="en-US" sz="2000"/>
              <a:t>时表示</a:t>
            </a:r>
            <a:r>
              <a:rPr lang="en-US" altLang="zh-CN" sz="2000"/>
              <a:t>server</a:t>
            </a:r>
            <a:r>
              <a:rPr lang="zh-CN" altLang="en-US" sz="2000"/>
              <a:t>将以广播方式传送封包给 </a:t>
            </a:r>
            <a:r>
              <a:rPr lang="en-US" altLang="zh-CN" sz="2000"/>
              <a:t>client</a:t>
            </a:r>
            <a:r>
              <a:rPr lang="zh-CN" altLang="en-US" sz="2000"/>
              <a:t>，其余尚未使用；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673B46A0-99F8-4354-8454-F44CC80A84B6}"/>
              </a:ext>
            </a:extLst>
          </p:cNvPr>
          <p:cNvCxnSpPr/>
          <p:nvPr/>
        </p:nvCxnSpPr>
        <p:spPr>
          <a:xfrm>
            <a:off x="161764" y="98106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>
            <a:extLst>
              <a:ext uri="{FF2B5EF4-FFF2-40B4-BE49-F238E27FC236}">
                <a16:creationId xmlns:a16="http://schemas.microsoft.com/office/drawing/2014/main" xmlns="" id="{75173F71-7989-49C0-99E1-B5ED739F27F4}"/>
              </a:ext>
            </a:extLst>
          </p:cNvPr>
          <p:cNvSpPr txBox="1">
            <a:spLocks/>
          </p:cNvSpPr>
          <p:nvPr/>
        </p:nvSpPr>
        <p:spPr>
          <a:xfrm>
            <a:off x="3155" y="6415087"/>
            <a:ext cx="9144000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 cap="flat" cmpd="sng" algn="ctr">
            <a:solidFill>
              <a:schemeClr val="accent2">
                <a:shade val="5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1400" b="1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1438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83D-68FE-4973-8B4C-AD8CB493625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7502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DHCP</a:t>
            </a:r>
            <a:r>
              <a:rPr lang="zh-CN" altLang="en-US" sz="4000" b="1" dirty="0">
                <a:solidFill>
                  <a:srgbClr val="C00000"/>
                </a:solidFill>
              </a:rPr>
              <a:t>工作过程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3632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8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工作过程包括：</a:t>
            </a:r>
          </a:p>
          <a:p>
            <a:pPr lvl="1">
              <a:lnSpc>
                <a:spcPct val="90000"/>
              </a:lnSpc>
              <a:buClr>
                <a:srgbClr val="00C8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请求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  <a:p>
            <a:pPr lvl="2"/>
            <a:r>
              <a:rPr lang="zh-CN" altLang="en-US" dirty="0"/>
              <a:t>发现阶段</a:t>
            </a:r>
          </a:p>
          <a:p>
            <a:pPr lvl="2"/>
            <a:r>
              <a:rPr lang="zh-CN" altLang="en-US" dirty="0"/>
              <a:t>提供阶段</a:t>
            </a:r>
          </a:p>
          <a:p>
            <a:pPr lvl="2"/>
            <a:r>
              <a:rPr lang="zh-CN" altLang="en-US" dirty="0"/>
              <a:t>选择阶段</a:t>
            </a:r>
          </a:p>
          <a:p>
            <a:pPr lvl="2"/>
            <a:r>
              <a:rPr lang="zh-CN" altLang="en-US" dirty="0"/>
              <a:t>确认阶段</a:t>
            </a:r>
          </a:p>
          <a:p>
            <a:pPr lvl="1">
              <a:lnSpc>
                <a:spcPct val="90000"/>
              </a:lnSpc>
              <a:buClr>
                <a:srgbClr val="00C8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续租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  <a:p>
            <a:pPr lvl="2"/>
            <a:r>
              <a:rPr lang="en-US" altLang="zh-CN" dirty="0"/>
              <a:t>DHCP </a:t>
            </a:r>
            <a:r>
              <a:rPr lang="zh-CN" altLang="en-US" dirty="0"/>
              <a:t>服务器分配给 </a:t>
            </a:r>
            <a:r>
              <a:rPr lang="en-US" altLang="zh-CN" dirty="0"/>
              <a:t>DHCP </a:t>
            </a:r>
            <a:r>
              <a:rPr lang="zh-CN" altLang="en-US" dirty="0"/>
              <a:t>客户的 </a:t>
            </a:r>
            <a:r>
              <a:rPr lang="en-US" altLang="zh-CN" dirty="0"/>
              <a:t>IP </a:t>
            </a:r>
            <a:r>
              <a:rPr lang="zh-CN" altLang="en-US" dirty="0"/>
              <a:t>地址的临时的， </a:t>
            </a:r>
            <a:r>
              <a:rPr lang="en-US" altLang="zh-CN" dirty="0"/>
              <a:t>DHCP </a:t>
            </a:r>
            <a:r>
              <a:rPr lang="zh-CN" altLang="en-US" dirty="0"/>
              <a:t>客户只能在一段有限的时间内使用这个分配到的 </a:t>
            </a:r>
            <a:r>
              <a:rPr lang="en-US" altLang="zh-CN" dirty="0"/>
              <a:t>IP </a:t>
            </a:r>
            <a:r>
              <a:rPr lang="zh-CN" altLang="en-US" dirty="0"/>
              <a:t>地址。这段时间称为租用期。 </a:t>
            </a:r>
          </a:p>
          <a:p>
            <a:pPr lvl="1">
              <a:lnSpc>
                <a:spcPct val="90000"/>
              </a:lnSpc>
              <a:buClr>
                <a:srgbClr val="00C8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释放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</p:txBody>
      </p:sp>
      <p:sp>
        <p:nvSpPr>
          <p:cNvPr id="718852" name="Rectangle 4"/>
          <p:cNvSpPr>
            <a:spLocks noChangeArrowheads="1"/>
          </p:cNvSpPr>
          <p:nvPr/>
        </p:nvSpPr>
        <p:spPr bwMode="auto">
          <a:xfrm>
            <a:off x="34925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400">
                <a:solidFill>
                  <a:schemeClr val="bg2"/>
                </a:solidFill>
              </a:rPr>
              <a:t>动态主机自动配置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FA96D097-68C1-4C0A-BED4-079D84221949}"/>
              </a:ext>
            </a:extLst>
          </p:cNvPr>
          <p:cNvCxnSpPr/>
          <p:nvPr/>
        </p:nvCxnSpPr>
        <p:spPr>
          <a:xfrm>
            <a:off x="161764" y="98106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页脚占位符 3">
            <a:extLst>
              <a:ext uri="{FF2B5EF4-FFF2-40B4-BE49-F238E27FC236}">
                <a16:creationId xmlns:a16="http://schemas.microsoft.com/office/drawing/2014/main" xmlns="" id="{B50319EA-2F58-4DB4-A7AA-F20E32CDFC15}"/>
              </a:ext>
            </a:extLst>
          </p:cNvPr>
          <p:cNvSpPr txBox="1">
            <a:spLocks/>
          </p:cNvSpPr>
          <p:nvPr/>
        </p:nvSpPr>
        <p:spPr>
          <a:xfrm>
            <a:off x="3155" y="6415087"/>
            <a:ext cx="9144000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 cap="flat" cmpd="sng" algn="ctr">
            <a:solidFill>
              <a:schemeClr val="accent2">
                <a:shade val="5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1400" b="1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369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532-5633-4BAE-9AC8-FBFD025A4B7A}" type="slidenum">
              <a:rPr lang="en-US" altLang="zh-CN"/>
              <a:pPr/>
              <a:t>24</a:t>
            </a:fld>
            <a:endParaRPr lang="en-US" altLang="zh-CN"/>
          </a:p>
        </p:txBody>
      </p:sp>
      <p:grpSp>
        <p:nvGrpSpPr>
          <p:cNvPr id="720983" name="Group 87"/>
          <p:cNvGrpSpPr>
            <a:grpSpLocks/>
          </p:cNvGrpSpPr>
          <p:nvPr/>
        </p:nvGrpSpPr>
        <p:grpSpPr bwMode="auto">
          <a:xfrm>
            <a:off x="79375" y="981075"/>
            <a:ext cx="8948738" cy="5268913"/>
            <a:chOff x="50" y="618"/>
            <a:chExt cx="5637" cy="3319"/>
          </a:xfrm>
        </p:grpSpPr>
        <p:sp>
          <p:nvSpPr>
            <p:cNvPr id="720899" name="Line 3"/>
            <p:cNvSpPr>
              <a:spLocks noChangeShapeType="1"/>
            </p:cNvSpPr>
            <p:nvPr/>
          </p:nvSpPr>
          <p:spPr bwMode="auto">
            <a:xfrm flipH="1">
              <a:off x="3565" y="930"/>
              <a:ext cx="876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00" name="Line 4"/>
            <p:cNvSpPr>
              <a:spLocks noChangeShapeType="1"/>
            </p:cNvSpPr>
            <p:nvPr/>
          </p:nvSpPr>
          <p:spPr bwMode="auto">
            <a:xfrm>
              <a:off x="1427" y="1292"/>
              <a:ext cx="3003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01" name="Rectangle 5"/>
            <p:cNvSpPr>
              <a:spLocks noChangeArrowheads="1"/>
            </p:cNvSpPr>
            <p:nvPr/>
          </p:nvSpPr>
          <p:spPr bwMode="auto">
            <a:xfrm>
              <a:off x="363" y="1184"/>
              <a:ext cx="626" cy="21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20902" name="Rectangle 6"/>
            <p:cNvSpPr>
              <a:spLocks noChangeArrowheads="1"/>
            </p:cNvSpPr>
            <p:nvPr/>
          </p:nvSpPr>
          <p:spPr bwMode="auto">
            <a:xfrm>
              <a:off x="2052" y="1210"/>
              <a:ext cx="1689" cy="1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DHCPDISCOVER</a:t>
              </a:r>
            </a:p>
          </p:txBody>
        </p:sp>
        <p:sp>
          <p:nvSpPr>
            <p:cNvPr id="720903" name="Rectangle 7"/>
            <p:cNvSpPr>
              <a:spLocks noChangeArrowheads="1"/>
            </p:cNvSpPr>
            <p:nvPr/>
          </p:nvSpPr>
          <p:spPr bwMode="auto">
            <a:xfrm>
              <a:off x="4742" y="1184"/>
              <a:ext cx="626" cy="21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20904" name="Rectangle 8"/>
            <p:cNvSpPr>
              <a:spLocks noChangeArrowheads="1"/>
            </p:cNvSpPr>
            <p:nvPr/>
          </p:nvSpPr>
          <p:spPr bwMode="auto">
            <a:xfrm>
              <a:off x="4430" y="1210"/>
              <a:ext cx="312" cy="16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20905" name="Rectangle 9"/>
            <p:cNvSpPr>
              <a:spLocks noChangeArrowheads="1"/>
            </p:cNvSpPr>
            <p:nvPr/>
          </p:nvSpPr>
          <p:spPr bwMode="auto">
            <a:xfrm>
              <a:off x="989" y="1210"/>
              <a:ext cx="438" cy="1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20908" name="Line 12"/>
            <p:cNvSpPr>
              <a:spLocks noChangeShapeType="1"/>
            </p:cNvSpPr>
            <p:nvPr/>
          </p:nvSpPr>
          <p:spPr bwMode="auto">
            <a:xfrm flipH="1">
              <a:off x="1426" y="1656"/>
              <a:ext cx="300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09" name="Rectangle 13"/>
            <p:cNvSpPr>
              <a:spLocks noChangeArrowheads="1"/>
            </p:cNvSpPr>
            <p:nvPr/>
          </p:nvSpPr>
          <p:spPr bwMode="auto">
            <a:xfrm>
              <a:off x="363" y="1548"/>
              <a:ext cx="625" cy="21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20910" name="Rectangle 14"/>
            <p:cNvSpPr>
              <a:spLocks noChangeArrowheads="1"/>
            </p:cNvSpPr>
            <p:nvPr/>
          </p:nvSpPr>
          <p:spPr bwMode="auto">
            <a:xfrm>
              <a:off x="2052" y="1575"/>
              <a:ext cx="1689" cy="16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DHCPOFFER</a:t>
              </a:r>
            </a:p>
          </p:txBody>
        </p:sp>
        <p:sp>
          <p:nvSpPr>
            <p:cNvPr id="720911" name="Rectangle 15"/>
            <p:cNvSpPr>
              <a:spLocks noChangeArrowheads="1"/>
            </p:cNvSpPr>
            <p:nvPr/>
          </p:nvSpPr>
          <p:spPr bwMode="auto">
            <a:xfrm>
              <a:off x="4742" y="1548"/>
              <a:ext cx="626" cy="21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20912" name="Rectangle 16"/>
            <p:cNvSpPr>
              <a:spLocks noChangeArrowheads="1"/>
            </p:cNvSpPr>
            <p:nvPr/>
          </p:nvSpPr>
          <p:spPr bwMode="auto">
            <a:xfrm>
              <a:off x="4430" y="1575"/>
              <a:ext cx="312" cy="1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20913" name="Rectangle 17"/>
            <p:cNvSpPr>
              <a:spLocks noChangeArrowheads="1"/>
            </p:cNvSpPr>
            <p:nvPr/>
          </p:nvSpPr>
          <p:spPr bwMode="auto">
            <a:xfrm>
              <a:off x="988" y="1575"/>
              <a:ext cx="438" cy="16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20916" name="Line 20"/>
            <p:cNvSpPr>
              <a:spLocks noChangeShapeType="1"/>
            </p:cNvSpPr>
            <p:nvPr/>
          </p:nvSpPr>
          <p:spPr bwMode="auto">
            <a:xfrm>
              <a:off x="1427" y="1985"/>
              <a:ext cx="3003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17" name="Rectangle 21"/>
            <p:cNvSpPr>
              <a:spLocks noChangeArrowheads="1"/>
            </p:cNvSpPr>
            <p:nvPr/>
          </p:nvSpPr>
          <p:spPr bwMode="auto">
            <a:xfrm>
              <a:off x="363" y="1878"/>
              <a:ext cx="626" cy="21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20918" name="Rectangle 22"/>
            <p:cNvSpPr>
              <a:spLocks noChangeArrowheads="1"/>
            </p:cNvSpPr>
            <p:nvPr/>
          </p:nvSpPr>
          <p:spPr bwMode="auto">
            <a:xfrm>
              <a:off x="2052" y="1905"/>
              <a:ext cx="1689" cy="16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DHCPREQUEST</a:t>
              </a:r>
            </a:p>
          </p:txBody>
        </p:sp>
        <p:sp>
          <p:nvSpPr>
            <p:cNvPr id="720919" name="Rectangle 23"/>
            <p:cNvSpPr>
              <a:spLocks noChangeArrowheads="1"/>
            </p:cNvSpPr>
            <p:nvPr/>
          </p:nvSpPr>
          <p:spPr bwMode="auto">
            <a:xfrm>
              <a:off x="4742" y="1878"/>
              <a:ext cx="626" cy="21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20920" name="Rectangle 24"/>
            <p:cNvSpPr>
              <a:spLocks noChangeArrowheads="1"/>
            </p:cNvSpPr>
            <p:nvPr/>
          </p:nvSpPr>
          <p:spPr bwMode="auto">
            <a:xfrm>
              <a:off x="4430" y="1905"/>
              <a:ext cx="312" cy="1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20921" name="Rectangle 25"/>
            <p:cNvSpPr>
              <a:spLocks noChangeArrowheads="1"/>
            </p:cNvSpPr>
            <p:nvPr/>
          </p:nvSpPr>
          <p:spPr bwMode="auto">
            <a:xfrm>
              <a:off x="989" y="1905"/>
              <a:ext cx="438" cy="16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20924" name="Line 28"/>
            <p:cNvSpPr>
              <a:spLocks noChangeShapeType="1"/>
            </p:cNvSpPr>
            <p:nvPr/>
          </p:nvSpPr>
          <p:spPr bwMode="auto">
            <a:xfrm flipH="1">
              <a:off x="1426" y="2345"/>
              <a:ext cx="300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25" name="Rectangle 29"/>
            <p:cNvSpPr>
              <a:spLocks noChangeArrowheads="1"/>
            </p:cNvSpPr>
            <p:nvPr/>
          </p:nvSpPr>
          <p:spPr bwMode="auto">
            <a:xfrm>
              <a:off x="363" y="2238"/>
              <a:ext cx="625" cy="21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20926" name="Rectangle 30"/>
            <p:cNvSpPr>
              <a:spLocks noChangeArrowheads="1"/>
            </p:cNvSpPr>
            <p:nvPr/>
          </p:nvSpPr>
          <p:spPr bwMode="auto">
            <a:xfrm>
              <a:off x="2052" y="2265"/>
              <a:ext cx="1689" cy="16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DHCPACK</a:t>
              </a:r>
            </a:p>
          </p:txBody>
        </p:sp>
        <p:sp>
          <p:nvSpPr>
            <p:cNvPr id="720927" name="Rectangle 31"/>
            <p:cNvSpPr>
              <a:spLocks noChangeArrowheads="1"/>
            </p:cNvSpPr>
            <p:nvPr/>
          </p:nvSpPr>
          <p:spPr bwMode="auto">
            <a:xfrm>
              <a:off x="4742" y="2238"/>
              <a:ext cx="626" cy="21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20928" name="Rectangle 32"/>
            <p:cNvSpPr>
              <a:spLocks noChangeArrowheads="1"/>
            </p:cNvSpPr>
            <p:nvPr/>
          </p:nvSpPr>
          <p:spPr bwMode="auto">
            <a:xfrm>
              <a:off x="4430" y="2265"/>
              <a:ext cx="312" cy="16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20929" name="Rectangle 33"/>
            <p:cNvSpPr>
              <a:spLocks noChangeArrowheads="1"/>
            </p:cNvSpPr>
            <p:nvPr/>
          </p:nvSpPr>
          <p:spPr bwMode="auto">
            <a:xfrm>
              <a:off x="988" y="2265"/>
              <a:ext cx="438" cy="16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20932" name="Line 36"/>
            <p:cNvSpPr>
              <a:spLocks noChangeShapeType="1"/>
            </p:cNvSpPr>
            <p:nvPr/>
          </p:nvSpPr>
          <p:spPr bwMode="auto">
            <a:xfrm>
              <a:off x="1427" y="2688"/>
              <a:ext cx="3003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33" name="Rectangle 37"/>
            <p:cNvSpPr>
              <a:spLocks noChangeArrowheads="1"/>
            </p:cNvSpPr>
            <p:nvPr/>
          </p:nvSpPr>
          <p:spPr bwMode="auto">
            <a:xfrm>
              <a:off x="363" y="2581"/>
              <a:ext cx="626" cy="2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20934" name="Rectangle 38"/>
            <p:cNvSpPr>
              <a:spLocks noChangeArrowheads="1"/>
            </p:cNvSpPr>
            <p:nvPr/>
          </p:nvSpPr>
          <p:spPr bwMode="auto">
            <a:xfrm>
              <a:off x="2052" y="2608"/>
              <a:ext cx="1689" cy="16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DHCPREQUEST</a:t>
              </a:r>
            </a:p>
          </p:txBody>
        </p:sp>
        <p:sp>
          <p:nvSpPr>
            <p:cNvPr id="720935" name="Rectangle 39"/>
            <p:cNvSpPr>
              <a:spLocks noChangeArrowheads="1"/>
            </p:cNvSpPr>
            <p:nvPr/>
          </p:nvSpPr>
          <p:spPr bwMode="auto">
            <a:xfrm>
              <a:off x="4742" y="2581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20936" name="Rectangle 40"/>
            <p:cNvSpPr>
              <a:spLocks noChangeArrowheads="1"/>
            </p:cNvSpPr>
            <p:nvPr/>
          </p:nvSpPr>
          <p:spPr bwMode="auto">
            <a:xfrm>
              <a:off x="4430" y="2608"/>
              <a:ext cx="312" cy="16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20937" name="Rectangle 41"/>
            <p:cNvSpPr>
              <a:spLocks noChangeArrowheads="1"/>
            </p:cNvSpPr>
            <p:nvPr/>
          </p:nvSpPr>
          <p:spPr bwMode="auto">
            <a:xfrm>
              <a:off x="989" y="2608"/>
              <a:ext cx="438" cy="16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20940" name="Line 44"/>
            <p:cNvSpPr>
              <a:spLocks noChangeShapeType="1"/>
            </p:cNvSpPr>
            <p:nvPr/>
          </p:nvSpPr>
          <p:spPr bwMode="auto">
            <a:xfrm flipH="1">
              <a:off x="1426" y="3019"/>
              <a:ext cx="300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41" name="Rectangle 45"/>
            <p:cNvSpPr>
              <a:spLocks noChangeArrowheads="1"/>
            </p:cNvSpPr>
            <p:nvPr/>
          </p:nvSpPr>
          <p:spPr bwMode="auto">
            <a:xfrm>
              <a:off x="363" y="2911"/>
              <a:ext cx="625" cy="2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20942" name="Rectangle 46"/>
            <p:cNvSpPr>
              <a:spLocks noChangeArrowheads="1"/>
            </p:cNvSpPr>
            <p:nvPr/>
          </p:nvSpPr>
          <p:spPr bwMode="auto">
            <a:xfrm>
              <a:off x="2052" y="2938"/>
              <a:ext cx="1689" cy="16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dirty="0">
                  <a:solidFill>
                    <a:srgbClr val="333399"/>
                  </a:solidFill>
                </a:rPr>
                <a:t>DHCPACK</a:t>
              </a:r>
            </a:p>
          </p:txBody>
        </p:sp>
        <p:sp>
          <p:nvSpPr>
            <p:cNvPr id="720943" name="Rectangle 47"/>
            <p:cNvSpPr>
              <a:spLocks noChangeArrowheads="1"/>
            </p:cNvSpPr>
            <p:nvPr/>
          </p:nvSpPr>
          <p:spPr bwMode="auto">
            <a:xfrm>
              <a:off x="4742" y="2911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20944" name="Rectangle 48"/>
            <p:cNvSpPr>
              <a:spLocks noChangeArrowheads="1"/>
            </p:cNvSpPr>
            <p:nvPr/>
          </p:nvSpPr>
          <p:spPr bwMode="auto">
            <a:xfrm>
              <a:off x="4430" y="2938"/>
              <a:ext cx="312" cy="1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20945" name="Rectangle 49"/>
            <p:cNvSpPr>
              <a:spLocks noChangeArrowheads="1"/>
            </p:cNvSpPr>
            <p:nvPr/>
          </p:nvSpPr>
          <p:spPr bwMode="auto">
            <a:xfrm>
              <a:off x="988" y="2938"/>
              <a:ext cx="438" cy="16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20948" name="Line 52"/>
            <p:cNvSpPr>
              <a:spLocks noChangeShapeType="1"/>
            </p:cNvSpPr>
            <p:nvPr/>
          </p:nvSpPr>
          <p:spPr bwMode="auto">
            <a:xfrm flipH="1">
              <a:off x="1426" y="3354"/>
              <a:ext cx="300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49" name="Rectangle 53"/>
            <p:cNvSpPr>
              <a:spLocks noChangeArrowheads="1"/>
            </p:cNvSpPr>
            <p:nvPr/>
          </p:nvSpPr>
          <p:spPr bwMode="auto">
            <a:xfrm>
              <a:off x="363" y="3246"/>
              <a:ext cx="625" cy="2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20950" name="Rectangle 54"/>
            <p:cNvSpPr>
              <a:spLocks noChangeArrowheads="1"/>
            </p:cNvSpPr>
            <p:nvPr/>
          </p:nvSpPr>
          <p:spPr bwMode="auto">
            <a:xfrm>
              <a:off x="2052" y="3273"/>
              <a:ext cx="1689" cy="16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dirty="0">
                  <a:solidFill>
                    <a:srgbClr val="333399"/>
                  </a:solidFill>
                </a:rPr>
                <a:t>DHCPNACK</a:t>
              </a:r>
            </a:p>
          </p:txBody>
        </p:sp>
        <p:sp>
          <p:nvSpPr>
            <p:cNvPr id="720951" name="Rectangle 55"/>
            <p:cNvSpPr>
              <a:spLocks noChangeArrowheads="1"/>
            </p:cNvSpPr>
            <p:nvPr/>
          </p:nvSpPr>
          <p:spPr bwMode="auto">
            <a:xfrm>
              <a:off x="4742" y="3246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20952" name="Rectangle 56"/>
            <p:cNvSpPr>
              <a:spLocks noChangeArrowheads="1"/>
            </p:cNvSpPr>
            <p:nvPr/>
          </p:nvSpPr>
          <p:spPr bwMode="auto">
            <a:xfrm>
              <a:off x="4430" y="3273"/>
              <a:ext cx="312" cy="1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20953" name="Rectangle 57"/>
            <p:cNvSpPr>
              <a:spLocks noChangeArrowheads="1"/>
            </p:cNvSpPr>
            <p:nvPr/>
          </p:nvSpPr>
          <p:spPr bwMode="auto">
            <a:xfrm>
              <a:off x="988" y="3273"/>
              <a:ext cx="438" cy="16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20956" name="Line 60"/>
            <p:cNvSpPr>
              <a:spLocks noChangeShapeType="1"/>
            </p:cNvSpPr>
            <p:nvPr/>
          </p:nvSpPr>
          <p:spPr bwMode="auto">
            <a:xfrm>
              <a:off x="1427" y="3831"/>
              <a:ext cx="3003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57" name="Rectangle 61"/>
            <p:cNvSpPr>
              <a:spLocks noChangeArrowheads="1"/>
            </p:cNvSpPr>
            <p:nvPr/>
          </p:nvSpPr>
          <p:spPr bwMode="auto">
            <a:xfrm>
              <a:off x="363" y="3724"/>
              <a:ext cx="626" cy="2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20958" name="Rectangle 62"/>
            <p:cNvSpPr>
              <a:spLocks noChangeArrowheads="1"/>
            </p:cNvSpPr>
            <p:nvPr/>
          </p:nvSpPr>
          <p:spPr bwMode="auto">
            <a:xfrm>
              <a:off x="2052" y="3751"/>
              <a:ext cx="1689" cy="16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DHCPRELEASE</a:t>
              </a:r>
            </a:p>
          </p:txBody>
        </p:sp>
        <p:sp>
          <p:nvSpPr>
            <p:cNvPr id="720959" name="Rectangle 63"/>
            <p:cNvSpPr>
              <a:spLocks noChangeArrowheads="1"/>
            </p:cNvSpPr>
            <p:nvPr/>
          </p:nvSpPr>
          <p:spPr bwMode="auto">
            <a:xfrm>
              <a:off x="4742" y="3724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20960" name="Rectangle 64"/>
            <p:cNvSpPr>
              <a:spLocks noChangeArrowheads="1"/>
            </p:cNvSpPr>
            <p:nvPr/>
          </p:nvSpPr>
          <p:spPr bwMode="auto">
            <a:xfrm>
              <a:off x="4430" y="3751"/>
              <a:ext cx="312" cy="16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20961" name="Rectangle 65"/>
            <p:cNvSpPr>
              <a:spLocks noChangeArrowheads="1"/>
            </p:cNvSpPr>
            <p:nvPr/>
          </p:nvSpPr>
          <p:spPr bwMode="auto">
            <a:xfrm>
              <a:off x="989" y="3751"/>
              <a:ext cx="438" cy="16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20964" name="Rectangle 68"/>
            <p:cNvSpPr>
              <a:spLocks noChangeArrowheads="1"/>
            </p:cNvSpPr>
            <p:nvPr/>
          </p:nvSpPr>
          <p:spPr bwMode="auto">
            <a:xfrm>
              <a:off x="4742" y="827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20965" name="Rectangle 69"/>
            <p:cNvSpPr>
              <a:spLocks noChangeArrowheads="1"/>
            </p:cNvSpPr>
            <p:nvPr/>
          </p:nvSpPr>
          <p:spPr bwMode="auto">
            <a:xfrm>
              <a:off x="4430" y="853"/>
              <a:ext cx="312" cy="16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20967" name="Text Box 71"/>
            <p:cNvSpPr txBox="1">
              <a:spLocks noChangeArrowheads="1"/>
            </p:cNvSpPr>
            <p:nvPr/>
          </p:nvSpPr>
          <p:spPr bwMode="auto">
            <a:xfrm>
              <a:off x="3616" y="618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</a:rPr>
                <a:t>被动打开</a:t>
              </a:r>
            </a:p>
          </p:txBody>
        </p:sp>
        <p:sp>
          <p:nvSpPr>
            <p:cNvPr id="720968" name="Text Box 72"/>
            <p:cNvSpPr txBox="1">
              <a:spLocks noChangeArrowheads="1"/>
            </p:cNvSpPr>
            <p:nvPr/>
          </p:nvSpPr>
          <p:spPr bwMode="auto">
            <a:xfrm>
              <a:off x="5371" y="754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</a:t>
              </a:r>
            </a:p>
          </p:txBody>
        </p:sp>
        <p:sp>
          <p:nvSpPr>
            <p:cNvPr id="720969" name="Text Box 73"/>
            <p:cNvSpPr txBox="1">
              <a:spLocks noChangeArrowheads="1"/>
            </p:cNvSpPr>
            <p:nvPr/>
          </p:nvSpPr>
          <p:spPr bwMode="auto">
            <a:xfrm>
              <a:off x="50" y="1115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</a:t>
              </a:r>
            </a:p>
          </p:txBody>
        </p:sp>
        <p:sp>
          <p:nvSpPr>
            <p:cNvPr id="720970" name="Text Box 74"/>
            <p:cNvSpPr txBox="1">
              <a:spLocks noChangeArrowheads="1"/>
            </p:cNvSpPr>
            <p:nvPr/>
          </p:nvSpPr>
          <p:spPr bwMode="auto">
            <a:xfrm>
              <a:off x="5371" y="1478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</a:t>
              </a:r>
            </a:p>
          </p:txBody>
        </p:sp>
        <p:sp>
          <p:nvSpPr>
            <p:cNvPr id="720971" name="Text Box 75"/>
            <p:cNvSpPr txBox="1">
              <a:spLocks noChangeArrowheads="1"/>
            </p:cNvSpPr>
            <p:nvPr/>
          </p:nvSpPr>
          <p:spPr bwMode="auto">
            <a:xfrm>
              <a:off x="50" y="1824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</a:t>
              </a:r>
            </a:p>
          </p:txBody>
        </p:sp>
        <p:sp>
          <p:nvSpPr>
            <p:cNvPr id="720972" name="Text Box 76"/>
            <p:cNvSpPr txBox="1">
              <a:spLocks noChangeArrowheads="1"/>
            </p:cNvSpPr>
            <p:nvPr/>
          </p:nvSpPr>
          <p:spPr bwMode="auto">
            <a:xfrm>
              <a:off x="5368" y="2155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</a:t>
              </a:r>
            </a:p>
          </p:txBody>
        </p:sp>
        <p:sp>
          <p:nvSpPr>
            <p:cNvPr id="720973" name="Text Box 77"/>
            <p:cNvSpPr txBox="1">
              <a:spLocks noChangeArrowheads="1"/>
            </p:cNvSpPr>
            <p:nvPr/>
          </p:nvSpPr>
          <p:spPr bwMode="auto">
            <a:xfrm>
              <a:off x="50" y="2508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</a:t>
              </a:r>
            </a:p>
          </p:txBody>
        </p:sp>
        <p:sp>
          <p:nvSpPr>
            <p:cNvPr id="720974" name="Text Box 78"/>
            <p:cNvSpPr txBox="1">
              <a:spLocks noChangeArrowheads="1"/>
            </p:cNvSpPr>
            <p:nvPr/>
          </p:nvSpPr>
          <p:spPr bwMode="auto">
            <a:xfrm>
              <a:off x="5368" y="2867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</a:t>
              </a:r>
            </a:p>
          </p:txBody>
        </p:sp>
        <p:sp>
          <p:nvSpPr>
            <p:cNvPr id="720975" name="Text Box 79"/>
            <p:cNvSpPr txBox="1">
              <a:spLocks noChangeArrowheads="1"/>
            </p:cNvSpPr>
            <p:nvPr/>
          </p:nvSpPr>
          <p:spPr bwMode="auto">
            <a:xfrm>
              <a:off x="5368" y="3184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</a:t>
              </a:r>
            </a:p>
          </p:txBody>
        </p:sp>
        <p:sp>
          <p:nvSpPr>
            <p:cNvPr id="720976" name="Text Box 80"/>
            <p:cNvSpPr txBox="1">
              <a:spLocks noChangeArrowheads="1"/>
            </p:cNvSpPr>
            <p:nvPr/>
          </p:nvSpPr>
          <p:spPr bwMode="auto">
            <a:xfrm rot="-5400000">
              <a:off x="2536" y="3399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333399"/>
                  </a:solidFill>
                </a:rPr>
                <a:t>…</a:t>
              </a:r>
            </a:p>
          </p:txBody>
        </p:sp>
        <p:sp>
          <p:nvSpPr>
            <p:cNvPr id="720977" name="Text Box 81"/>
            <p:cNvSpPr txBox="1">
              <a:spLocks noChangeArrowheads="1"/>
            </p:cNvSpPr>
            <p:nvPr/>
          </p:nvSpPr>
          <p:spPr bwMode="auto">
            <a:xfrm>
              <a:off x="50" y="3602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</a:t>
              </a:r>
            </a:p>
          </p:txBody>
        </p:sp>
      </p:grpSp>
      <p:sp>
        <p:nvSpPr>
          <p:cNvPr id="720981" name="Rectangle 85"/>
          <p:cNvSpPr>
            <a:spLocks noChangeArrowheads="1"/>
          </p:cNvSpPr>
          <p:nvPr/>
        </p:nvSpPr>
        <p:spPr bwMode="auto">
          <a:xfrm>
            <a:off x="34925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400">
                <a:solidFill>
                  <a:schemeClr val="bg2"/>
                </a:solidFill>
              </a:rPr>
              <a:t>动态主机自动配置</a:t>
            </a:r>
          </a:p>
        </p:txBody>
      </p:sp>
      <p:sp>
        <p:nvSpPr>
          <p:cNvPr id="720982" name="Rectangle 8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96874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DHCP </a:t>
            </a:r>
            <a:r>
              <a:rPr lang="zh-CN" altLang="en-US" sz="4000" b="1" dirty="0">
                <a:solidFill>
                  <a:srgbClr val="C00000"/>
                </a:solidFill>
              </a:rPr>
              <a:t>协议的工作过程</a:t>
            </a: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xmlns="" id="{57382607-FF9B-4DAC-9360-F7202C14FD11}"/>
              </a:ext>
            </a:extLst>
          </p:cNvPr>
          <p:cNvCxnSpPr/>
          <p:nvPr/>
        </p:nvCxnSpPr>
        <p:spPr>
          <a:xfrm>
            <a:off x="161764" y="98106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页脚占位符 3">
            <a:extLst>
              <a:ext uri="{FF2B5EF4-FFF2-40B4-BE49-F238E27FC236}">
                <a16:creationId xmlns:a16="http://schemas.microsoft.com/office/drawing/2014/main" xmlns="" id="{ADBD697C-0AFE-4188-9F05-91764ACEF1AC}"/>
              </a:ext>
            </a:extLst>
          </p:cNvPr>
          <p:cNvSpPr txBox="1">
            <a:spLocks/>
          </p:cNvSpPr>
          <p:nvPr/>
        </p:nvSpPr>
        <p:spPr>
          <a:xfrm>
            <a:off x="3155" y="6415087"/>
            <a:ext cx="9144000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 cap="flat" cmpd="sng" algn="ctr">
            <a:solidFill>
              <a:schemeClr val="accent2">
                <a:shade val="5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1400" b="1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2622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D367-68BD-420F-B287-91FA6E07EA10}" type="slidenum">
              <a:rPr lang="en-US" altLang="zh-CN"/>
              <a:pPr/>
              <a:t>25</a:t>
            </a:fld>
            <a:endParaRPr lang="en-US" altLang="zh-CN"/>
          </a:p>
        </p:txBody>
      </p:sp>
      <p:grpSp>
        <p:nvGrpSpPr>
          <p:cNvPr id="747522" name="Group 2"/>
          <p:cNvGrpSpPr>
            <a:grpSpLocks/>
          </p:cNvGrpSpPr>
          <p:nvPr/>
        </p:nvGrpSpPr>
        <p:grpSpPr bwMode="auto">
          <a:xfrm>
            <a:off x="79375" y="981075"/>
            <a:ext cx="8948738" cy="5268913"/>
            <a:chOff x="50" y="618"/>
            <a:chExt cx="5637" cy="3319"/>
          </a:xfrm>
        </p:grpSpPr>
        <p:sp>
          <p:nvSpPr>
            <p:cNvPr id="747523" name="Line 3"/>
            <p:cNvSpPr>
              <a:spLocks noChangeShapeType="1"/>
            </p:cNvSpPr>
            <p:nvPr/>
          </p:nvSpPr>
          <p:spPr bwMode="auto">
            <a:xfrm flipH="1">
              <a:off x="3565" y="930"/>
              <a:ext cx="876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24" name="Line 4"/>
            <p:cNvSpPr>
              <a:spLocks noChangeShapeType="1"/>
            </p:cNvSpPr>
            <p:nvPr/>
          </p:nvSpPr>
          <p:spPr bwMode="auto">
            <a:xfrm>
              <a:off x="1427" y="1292"/>
              <a:ext cx="3003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25" name="Rectangle 5"/>
            <p:cNvSpPr>
              <a:spLocks noChangeArrowheads="1"/>
            </p:cNvSpPr>
            <p:nvPr/>
          </p:nvSpPr>
          <p:spPr bwMode="auto">
            <a:xfrm>
              <a:off x="363" y="1184"/>
              <a:ext cx="626" cy="21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47526" name="Rectangle 6"/>
            <p:cNvSpPr>
              <a:spLocks noChangeArrowheads="1"/>
            </p:cNvSpPr>
            <p:nvPr/>
          </p:nvSpPr>
          <p:spPr bwMode="auto">
            <a:xfrm>
              <a:off x="2052" y="1210"/>
              <a:ext cx="1689" cy="1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DHCPDISCOVER</a:t>
              </a:r>
            </a:p>
          </p:txBody>
        </p:sp>
        <p:sp>
          <p:nvSpPr>
            <p:cNvPr id="747527" name="Rectangle 7"/>
            <p:cNvSpPr>
              <a:spLocks noChangeArrowheads="1"/>
            </p:cNvSpPr>
            <p:nvPr/>
          </p:nvSpPr>
          <p:spPr bwMode="auto">
            <a:xfrm>
              <a:off x="4742" y="1184"/>
              <a:ext cx="626" cy="21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47528" name="Rectangle 8"/>
            <p:cNvSpPr>
              <a:spLocks noChangeArrowheads="1"/>
            </p:cNvSpPr>
            <p:nvPr/>
          </p:nvSpPr>
          <p:spPr bwMode="auto">
            <a:xfrm>
              <a:off x="4430" y="1210"/>
              <a:ext cx="312" cy="16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47529" name="Rectangle 9"/>
            <p:cNvSpPr>
              <a:spLocks noChangeArrowheads="1"/>
            </p:cNvSpPr>
            <p:nvPr/>
          </p:nvSpPr>
          <p:spPr bwMode="auto">
            <a:xfrm>
              <a:off x="989" y="1210"/>
              <a:ext cx="438" cy="1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47530" name="Line 10"/>
            <p:cNvSpPr>
              <a:spLocks noChangeShapeType="1"/>
            </p:cNvSpPr>
            <p:nvPr/>
          </p:nvSpPr>
          <p:spPr bwMode="auto">
            <a:xfrm flipH="1">
              <a:off x="1426" y="1656"/>
              <a:ext cx="300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31" name="Rectangle 11"/>
            <p:cNvSpPr>
              <a:spLocks noChangeArrowheads="1"/>
            </p:cNvSpPr>
            <p:nvPr/>
          </p:nvSpPr>
          <p:spPr bwMode="auto">
            <a:xfrm>
              <a:off x="363" y="1548"/>
              <a:ext cx="625" cy="21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47532" name="Rectangle 12"/>
            <p:cNvSpPr>
              <a:spLocks noChangeArrowheads="1"/>
            </p:cNvSpPr>
            <p:nvPr/>
          </p:nvSpPr>
          <p:spPr bwMode="auto">
            <a:xfrm>
              <a:off x="2052" y="1575"/>
              <a:ext cx="1689" cy="16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DHCPOFFER</a:t>
              </a:r>
            </a:p>
          </p:txBody>
        </p:sp>
        <p:sp>
          <p:nvSpPr>
            <p:cNvPr id="747533" name="Rectangle 13"/>
            <p:cNvSpPr>
              <a:spLocks noChangeArrowheads="1"/>
            </p:cNvSpPr>
            <p:nvPr/>
          </p:nvSpPr>
          <p:spPr bwMode="auto">
            <a:xfrm>
              <a:off x="4742" y="1548"/>
              <a:ext cx="626" cy="21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47534" name="Rectangle 14"/>
            <p:cNvSpPr>
              <a:spLocks noChangeArrowheads="1"/>
            </p:cNvSpPr>
            <p:nvPr/>
          </p:nvSpPr>
          <p:spPr bwMode="auto">
            <a:xfrm>
              <a:off x="4430" y="1575"/>
              <a:ext cx="312" cy="1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47535" name="Rectangle 15"/>
            <p:cNvSpPr>
              <a:spLocks noChangeArrowheads="1"/>
            </p:cNvSpPr>
            <p:nvPr/>
          </p:nvSpPr>
          <p:spPr bwMode="auto">
            <a:xfrm>
              <a:off x="988" y="1575"/>
              <a:ext cx="438" cy="16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47536" name="Line 16"/>
            <p:cNvSpPr>
              <a:spLocks noChangeShapeType="1"/>
            </p:cNvSpPr>
            <p:nvPr/>
          </p:nvSpPr>
          <p:spPr bwMode="auto">
            <a:xfrm>
              <a:off x="1427" y="1985"/>
              <a:ext cx="3003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37" name="Rectangle 17"/>
            <p:cNvSpPr>
              <a:spLocks noChangeArrowheads="1"/>
            </p:cNvSpPr>
            <p:nvPr/>
          </p:nvSpPr>
          <p:spPr bwMode="auto">
            <a:xfrm>
              <a:off x="363" y="1878"/>
              <a:ext cx="626" cy="21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47538" name="Rectangle 18"/>
            <p:cNvSpPr>
              <a:spLocks noChangeArrowheads="1"/>
            </p:cNvSpPr>
            <p:nvPr/>
          </p:nvSpPr>
          <p:spPr bwMode="auto">
            <a:xfrm>
              <a:off x="2052" y="1905"/>
              <a:ext cx="1689" cy="16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DHCPREQUEST</a:t>
              </a:r>
            </a:p>
          </p:txBody>
        </p:sp>
        <p:sp>
          <p:nvSpPr>
            <p:cNvPr id="747539" name="Rectangle 19"/>
            <p:cNvSpPr>
              <a:spLocks noChangeArrowheads="1"/>
            </p:cNvSpPr>
            <p:nvPr/>
          </p:nvSpPr>
          <p:spPr bwMode="auto">
            <a:xfrm>
              <a:off x="4742" y="1878"/>
              <a:ext cx="626" cy="21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47540" name="Rectangle 20"/>
            <p:cNvSpPr>
              <a:spLocks noChangeArrowheads="1"/>
            </p:cNvSpPr>
            <p:nvPr/>
          </p:nvSpPr>
          <p:spPr bwMode="auto">
            <a:xfrm>
              <a:off x="4430" y="1905"/>
              <a:ext cx="312" cy="1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47541" name="Rectangle 21"/>
            <p:cNvSpPr>
              <a:spLocks noChangeArrowheads="1"/>
            </p:cNvSpPr>
            <p:nvPr/>
          </p:nvSpPr>
          <p:spPr bwMode="auto">
            <a:xfrm>
              <a:off x="989" y="1905"/>
              <a:ext cx="438" cy="16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47542" name="Line 22"/>
            <p:cNvSpPr>
              <a:spLocks noChangeShapeType="1"/>
            </p:cNvSpPr>
            <p:nvPr/>
          </p:nvSpPr>
          <p:spPr bwMode="auto">
            <a:xfrm flipH="1">
              <a:off x="1426" y="2345"/>
              <a:ext cx="300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43" name="Rectangle 23"/>
            <p:cNvSpPr>
              <a:spLocks noChangeArrowheads="1"/>
            </p:cNvSpPr>
            <p:nvPr/>
          </p:nvSpPr>
          <p:spPr bwMode="auto">
            <a:xfrm>
              <a:off x="363" y="2238"/>
              <a:ext cx="625" cy="21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47544" name="Rectangle 24"/>
            <p:cNvSpPr>
              <a:spLocks noChangeArrowheads="1"/>
            </p:cNvSpPr>
            <p:nvPr/>
          </p:nvSpPr>
          <p:spPr bwMode="auto">
            <a:xfrm>
              <a:off x="2052" y="2265"/>
              <a:ext cx="1689" cy="16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DHCPACK</a:t>
              </a:r>
            </a:p>
          </p:txBody>
        </p:sp>
        <p:sp>
          <p:nvSpPr>
            <p:cNvPr id="747545" name="Rectangle 25"/>
            <p:cNvSpPr>
              <a:spLocks noChangeArrowheads="1"/>
            </p:cNvSpPr>
            <p:nvPr/>
          </p:nvSpPr>
          <p:spPr bwMode="auto">
            <a:xfrm>
              <a:off x="4742" y="2238"/>
              <a:ext cx="626" cy="21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47546" name="Rectangle 26"/>
            <p:cNvSpPr>
              <a:spLocks noChangeArrowheads="1"/>
            </p:cNvSpPr>
            <p:nvPr/>
          </p:nvSpPr>
          <p:spPr bwMode="auto">
            <a:xfrm>
              <a:off x="4430" y="2265"/>
              <a:ext cx="312" cy="16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47547" name="Rectangle 27"/>
            <p:cNvSpPr>
              <a:spLocks noChangeArrowheads="1"/>
            </p:cNvSpPr>
            <p:nvPr/>
          </p:nvSpPr>
          <p:spPr bwMode="auto">
            <a:xfrm>
              <a:off x="988" y="2265"/>
              <a:ext cx="438" cy="16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47548" name="Line 28"/>
            <p:cNvSpPr>
              <a:spLocks noChangeShapeType="1"/>
            </p:cNvSpPr>
            <p:nvPr/>
          </p:nvSpPr>
          <p:spPr bwMode="auto">
            <a:xfrm>
              <a:off x="1427" y="2688"/>
              <a:ext cx="3003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49" name="Rectangle 29"/>
            <p:cNvSpPr>
              <a:spLocks noChangeArrowheads="1"/>
            </p:cNvSpPr>
            <p:nvPr/>
          </p:nvSpPr>
          <p:spPr bwMode="auto">
            <a:xfrm>
              <a:off x="363" y="2581"/>
              <a:ext cx="626" cy="2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47550" name="Rectangle 30"/>
            <p:cNvSpPr>
              <a:spLocks noChangeArrowheads="1"/>
            </p:cNvSpPr>
            <p:nvPr/>
          </p:nvSpPr>
          <p:spPr bwMode="auto">
            <a:xfrm>
              <a:off x="2052" y="2608"/>
              <a:ext cx="1689" cy="16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DHCPREQUEST</a:t>
              </a:r>
            </a:p>
          </p:txBody>
        </p:sp>
        <p:sp>
          <p:nvSpPr>
            <p:cNvPr id="747551" name="Rectangle 31"/>
            <p:cNvSpPr>
              <a:spLocks noChangeArrowheads="1"/>
            </p:cNvSpPr>
            <p:nvPr/>
          </p:nvSpPr>
          <p:spPr bwMode="auto">
            <a:xfrm>
              <a:off x="4742" y="2581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47552" name="Rectangle 32"/>
            <p:cNvSpPr>
              <a:spLocks noChangeArrowheads="1"/>
            </p:cNvSpPr>
            <p:nvPr/>
          </p:nvSpPr>
          <p:spPr bwMode="auto">
            <a:xfrm>
              <a:off x="4430" y="2608"/>
              <a:ext cx="312" cy="16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47553" name="Rectangle 33"/>
            <p:cNvSpPr>
              <a:spLocks noChangeArrowheads="1"/>
            </p:cNvSpPr>
            <p:nvPr/>
          </p:nvSpPr>
          <p:spPr bwMode="auto">
            <a:xfrm>
              <a:off x="989" y="2608"/>
              <a:ext cx="438" cy="16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47554" name="Line 34"/>
            <p:cNvSpPr>
              <a:spLocks noChangeShapeType="1"/>
            </p:cNvSpPr>
            <p:nvPr/>
          </p:nvSpPr>
          <p:spPr bwMode="auto">
            <a:xfrm flipH="1">
              <a:off x="1426" y="3019"/>
              <a:ext cx="300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55" name="Rectangle 35"/>
            <p:cNvSpPr>
              <a:spLocks noChangeArrowheads="1"/>
            </p:cNvSpPr>
            <p:nvPr/>
          </p:nvSpPr>
          <p:spPr bwMode="auto">
            <a:xfrm>
              <a:off x="363" y="2911"/>
              <a:ext cx="625" cy="2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47556" name="Rectangle 36"/>
            <p:cNvSpPr>
              <a:spLocks noChangeArrowheads="1"/>
            </p:cNvSpPr>
            <p:nvPr/>
          </p:nvSpPr>
          <p:spPr bwMode="auto">
            <a:xfrm>
              <a:off x="2052" y="2938"/>
              <a:ext cx="1689" cy="16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DHCPNACK</a:t>
              </a:r>
            </a:p>
          </p:txBody>
        </p:sp>
        <p:sp>
          <p:nvSpPr>
            <p:cNvPr id="747557" name="Rectangle 37"/>
            <p:cNvSpPr>
              <a:spLocks noChangeArrowheads="1"/>
            </p:cNvSpPr>
            <p:nvPr/>
          </p:nvSpPr>
          <p:spPr bwMode="auto">
            <a:xfrm>
              <a:off x="4742" y="2911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47558" name="Rectangle 38"/>
            <p:cNvSpPr>
              <a:spLocks noChangeArrowheads="1"/>
            </p:cNvSpPr>
            <p:nvPr/>
          </p:nvSpPr>
          <p:spPr bwMode="auto">
            <a:xfrm>
              <a:off x="4430" y="2938"/>
              <a:ext cx="312" cy="1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47559" name="Rectangle 39"/>
            <p:cNvSpPr>
              <a:spLocks noChangeArrowheads="1"/>
            </p:cNvSpPr>
            <p:nvPr/>
          </p:nvSpPr>
          <p:spPr bwMode="auto">
            <a:xfrm>
              <a:off x="988" y="2938"/>
              <a:ext cx="438" cy="16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47560" name="Line 40"/>
            <p:cNvSpPr>
              <a:spLocks noChangeShapeType="1"/>
            </p:cNvSpPr>
            <p:nvPr/>
          </p:nvSpPr>
          <p:spPr bwMode="auto">
            <a:xfrm flipH="1">
              <a:off x="1426" y="3354"/>
              <a:ext cx="300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61" name="Rectangle 41"/>
            <p:cNvSpPr>
              <a:spLocks noChangeArrowheads="1"/>
            </p:cNvSpPr>
            <p:nvPr/>
          </p:nvSpPr>
          <p:spPr bwMode="auto">
            <a:xfrm>
              <a:off x="363" y="3246"/>
              <a:ext cx="625" cy="2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47562" name="Rectangle 42"/>
            <p:cNvSpPr>
              <a:spLocks noChangeArrowheads="1"/>
            </p:cNvSpPr>
            <p:nvPr/>
          </p:nvSpPr>
          <p:spPr bwMode="auto">
            <a:xfrm>
              <a:off x="2052" y="3273"/>
              <a:ext cx="1689" cy="16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DHCPACK</a:t>
              </a:r>
            </a:p>
          </p:txBody>
        </p:sp>
        <p:sp>
          <p:nvSpPr>
            <p:cNvPr id="747563" name="Rectangle 43"/>
            <p:cNvSpPr>
              <a:spLocks noChangeArrowheads="1"/>
            </p:cNvSpPr>
            <p:nvPr/>
          </p:nvSpPr>
          <p:spPr bwMode="auto">
            <a:xfrm>
              <a:off x="4742" y="3246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47564" name="Rectangle 44"/>
            <p:cNvSpPr>
              <a:spLocks noChangeArrowheads="1"/>
            </p:cNvSpPr>
            <p:nvPr/>
          </p:nvSpPr>
          <p:spPr bwMode="auto">
            <a:xfrm>
              <a:off x="4430" y="3273"/>
              <a:ext cx="312" cy="1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47565" name="Rectangle 45"/>
            <p:cNvSpPr>
              <a:spLocks noChangeArrowheads="1"/>
            </p:cNvSpPr>
            <p:nvPr/>
          </p:nvSpPr>
          <p:spPr bwMode="auto">
            <a:xfrm>
              <a:off x="988" y="3273"/>
              <a:ext cx="438" cy="16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47566" name="Line 46"/>
            <p:cNvSpPr>
              <a:spLocks noChangeShapeType="1"/>
            </p:cNvSpPr>
            <p:nvPr/>
          </p:nvSpPr>
          <p:spPr bwMode="auto">
            <a:xfrm>
              <a:off x="1427" y="3831"/>
              <a:ext cx="3003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67" name="Rectangle 47"/>
            <p:cNvSpPr>
              <a:spLocks noChangeArrowheads="1"/>
            </p:cNvSpPr>
            <p:nvPr/>
          </p:nvSpPr>
          <p:spPr bwMode="auto">
            <a:xfrm>
              <a:off x="363" y="3724"/>
              <a:ext cx="626" cy="2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47568" name="Rectangle 48"/>
            <p:cNvSpPr>
              <a:spLocks noChangeArrowheads="1"/>
            </p:cNvSpPr>
            <p:nvPr/>
          </p:nvSpPr>
          <p:spPr bwMode="auto">
            <a:xfrm>
              <a:off x="2052" y="3751"/>
              <a:ext cx="1689" cy="16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DHCPRELEASE</a:t>
              </a:r>
            </a:p>
          </p:txBody>
        </p:sp>
        <p:sp>
          <p:nvSpPr>
            <p:cNvPr id="747569" name="Rectangle 49"/>
            <p:cNvSpPr>
              <a:spLocks noChangeArrowheads="1"/>
            </p:cNvSpPr>
            <p:nvPr/>
          </p:nvSpPr>
          <p:spPr bwMode="auto">
            <a:xfrm>
              <a:off x="4742" y="3724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47570" name="Rectangle 50"/>
            <p:cNvSpPr>
              <a:spLocks noChangeArrowheads="1"/>
            </p:cNvSpPr>
            <p:nvPr/>
          </p:nvSpPr>
          <p:spPr bwMode="auto">
            <a:xfrm>
              <a:off x="4430" y="3751"/>
              <a:ext cx="312" cy="16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47571" name="Rectangle 51"/>
            <p:cNvSpPr>
              <a:spLocks noChangeArrowheads="1"/>
            </p:cNvSpPr>
            <p:nvPr/>
          </p:nvSpPr>
          <p:spPr bwMode="auto">
            <a:xfrm>
              <a:off x="989" y="3751"/>
              <a:ext cx="438" cy="16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47572" name="Rectangle 52"/>
            <p:cNvSpPr>
              <a:spLocks noChangeArrowheads="1"/>
            </p:cNvSpPr>
            <p:nvPr/>
          </p:nvSpPr>
          <p:spPr bwMode="auto">
            <a:xfrm>
              <a:off x="4742" y="827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47573" name="Rectangle 53"/>
            <p:cNvSpPr>
              <a:spLocks noChangeArrowheads="1"/>
            </p:cNvSpPr>
            <p:nvPr/>
          </p:nvSpPr>
          <p:spPr bwMode="auto">
            <a:xfrm>
              <a:off x="4430" y="853"/>
              <a:ext cx="312" cy="16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47574" name="Text Box 54"/>
            <p:cNvSpPr txBox="1">
              <a:spLocks noChangeArrowheads="1"/>
            </p:cNvSpPr>
            <p:nvPr/>
          </p:nvSpPr>
          <p:spPr bwMode="auto">
            <a:xfrm>
              <a:off x="3616" y="618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</a:rPr>
                <a:t>被动打开</a:t>
              </a:r>
            </a:p>
          </p:txBody>
        </p:sp>
        <p:sp>
          <p:nvSpPr>
            <p:cNvPr id="747575" name="Text Box 55"/>
            <p:cNvSpPr txBox="1">
              <a:spLocks noChangeArrowheads="1"/>
            </p:cNvSpPr>
            <p:nvPr/>
          </p:nvSpPr>
          <p:spPr bwMode="auto">
            <a:xfrm>
              <a:off x="5371" y="754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</a:t>
              </a:r>
            </a:p>
          </p:txBody>
        </p:sp>
        <p:sp>
          <p:nvSpPr>
            <p:cNvPr id="747576" name="Text Box 56"/>
            <p:cNvSpPr txBox="1">
              <a:spLocks noChangeArrowheads="1"/>
            </p:cNvSpPr>
            <p:nvPr/>
          </p:nvSpPr>
          <p:spPr bwMode="auto">
            <a:xfrm>
              <a:off x="50" y="1115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</a:t>
              </a:r>
            </a:p>
          </p:txBody>
        </p:sp>
        <p:sp>
          <p:nvSpPr>
            <p:cNvPr id="747577" name="Text Box 57"/>
            <p:cNvSpPr txBox="1">
              <a:spLocks noChangeArrowheads="1"/>
            </p:cNvSpPr>
            <p:nvPr/>
          </p:nvSpPr>
          <p:spPr bwMode="auto">
            <a:xfrm>
              <a:off x="5371" y="1478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</a:t>
              </a:r>
            </a:p>
          </p:txBody>
        </p:sp>
        <p:sp>
          <p:nvSpPr>
            <p:cNvPr id="747578" name="Text Box 58"/>
            <p:cNvSpPr txBox="1">
              <a:spLocks noChangeArrowheads="1"/>
            </p:cNvSpPr>
            <p:nvPr/>
          </p:nvSpPr>
          <p:spPr bwMode="auto">
            <a:xfrm>
              <a:off x="50" y="1824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</a:t>
              </a:r>
            </a:p>
          </p:txBody>
        </p:sp>
        <p:sp>
          <p:nvSpPr>
            <p:cNvPr id="747579" name="Text Box 59"/>
            <p:cNvSpPr txBox="1">
              <a:spLocks noChangeArrowheads="1"/>
            </p:cNvSpPr>
            <p:nvPr/>
          </p:nvSpPr>
          <p:spPr bwMode="auto">
            <a:xfrm>
              <a:off x="5368" y="2155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</a:t>
              </a:r>
            </a:p>
          </p:txBody>
        </p:sp>
        <p:sp>
          <p:nvSpPr>
            <p:cNvPr id="747580" name="Text Box 60"/>
            <p:cNvSpPr txBox="1">
              <a:spLocks noChangeArrowheads="1"/>
            </p:cNvSpPr>
            <p:nvPr/>
          </p:nvSpPr>
          <p:spPr bwMode="auto">
            <a:xfrm>
              <a:off x="50" y="2508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</a:t>
              </a:r>
            </a:p>
          </p:txBody>
        </p:sp>
        <p:sp>
          <p:nvSpPr>
            <p:cNvPr id="747581" name="Text Box 61"/>
            <p:cNvSpPr txBox="1">
              <a:spLocks noChangeArrowheads="1"/>
            </p:cNvSpPr>
            <p:nvPr/>
          </p:nvSpPr>
          <p:spPr bwMode="auto">
            <a:xfrm>
              <a:off x="5368" y="2867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</a:t>
              </a:r>
            </a:p>
          </p:txBody>
        </p:sp>
        <p:sp>
          <p:nvSpPr>
            <p:cNvPr id="747582" name="Text Box 62"/>
            <p:cNvSpPr txBox="1">
              <a:spLocks noChangeArrowheads="1"/>
            </p:cNvSpPr>
            <p:nvPr/>
          </p:nvSpPr>
          <p:spPr bwMode="auto">
            <a:xfrm>
              <a:off x="5368" y="3184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</a:t>
              </a:r>
            </a:p>
          </p:txBody>
        </p:sp>
        <p:sp>
          <p:nvSpPr>
            <p:cNvPr id="747583" name="Text Box 63"/>
            <p:cNvSpPr txBox="1">
              <a:spLocks noChangeArrowheads="1"/>
            </p:cNvSpPr>
            <p:nvPr/>
          </p:nvSpPr>
          <p:spPr bwMode="auto">
            <a:xfrm rot="-5400000">
              <a:off x="2536" y="3399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333399"/>
                  </a:solidFill>
                </a:rPr>
                <a:t>…</a:t>
              </a:r>
            </a:p>
          </p:txBody>
        </p:sp>
        <p:sp>
          <p:nvSpPr>
            <p:cNvPr id="747584" name="Text Box 64"/>
            <p:cNvSpPr txBox="1">
              <a:spLocks noChangeArrowheads="1"/>
            </p:cNvSpPr>
            <p:nvPr/>
          </p:nvSpPr>
          <p:spPr bwMode="auto">
            <a:xfrm>
              <a:off x="50" y="3602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</a:t>
              </a:r>
            </a:p>
          </p:txBody>
        </p:sp>
      </p:grpSp>
      <p:sp>
        <p:nvSpPr>
          <p:cNvPr id="747585" name="Rectangle 65"/>
          <p:cNvSpPr>
            <a:spLocks noChangeArrowheads="1"/>
          </p:cNvSpPr>
          <p:nvPr/>
        </p:nvSpPr>
        <p:spPr bwMode="auto">
          <a:xfrm>
            <a:off x="34925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400">
                <a:solidFill>
                  <a:schemeClr val="bg2"/>
                </a:solidFill>
              </a:rPr>
              <a:t>动态主机自动配置</a:t>
            </a:r>
          </a:p>
        </p:txBody>
      </p:sp>
      <p:sp>
        <p:nvSpPr>
          <p:cNvPr id="747586" name="Rectangle 6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68312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DHCP </a:t>
            </a:r>
            <a:r>
              <a:rPr lang="zh-CN" altLang="en-US" sz="4000" b="1" dirty="0">
                <a:solidFill>
                  <a:srgbClr val="C00000"/>
                </a:solidFill>
              </a:rPr>
              <a:t>协议的工作过程</a:t>
            </a:r>
            <a:r>
              <a:rPr lang="en-US" altLang="zh-CN" sz="4000" b="1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747588" name="Rectangle 68"/>
          <p:cNvSpPr>
            <a:spLocks noChangeArrowheads="1"/>
          </p:cNvSpPr>
          <p:nvPr/>
        </p:nvSpPr>
        <p:spPr bwMode="auto">
          <a:xfrm>
            <a:off x="0" y="3357563"/>
            <a:ext cx="9144000" cy="324008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47589" name="Text Box 69"/>
          <p:cNvSpPr txBox="1">
            <a:spLocks noChangeArrowheads="1"/>
          </p:cNvSpPr>
          <p:nvPr/>
        </p:nvSpPr>
        <p:spPr bwMode="auto">
          <a:xfrm>
            <a:off x="539750" y="3429000"/>
            <a:ext cx="7997825" cy="466725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sym typeface="Wingdings" panose="05000000000000000000" pitchFamily="2" charset="2"/>
              </a:rPr>
              <a:t> </a:t>
            </a:r>
            <a:r>
              <a:rPr lang="en-US" altLang="zh-CN" sz="2400">
                <a:solidFill>
                  <a:srgbClr val="333399"/>
                </a:solidFill>
              </a:rPr>
              <a:t>DHCP</a:t>
            </a:r>
            <a:r>
              <a:rPr lang="zh-CN" altLang="en-US" sz="2400">
                <a:solidFill>
                  <a:srgbClr val="333399"/>
                </a:solidFill>
              </a:rPr>
              <a:t>服务器被动打开</a:t>
            </a:r>
            <a:r>
              <a:rPr lang="en-US" altLang="zh-CN" sz="2400">
                <a:solidFill>
                  <a:srgbClr val="333399"/>
                </a:solidFill>
              </a:rPr>
              <a:t>UDP</a:t>
            </a:r>
            <a:r>
              <a:rPr lang="zh-CN" altLang="en-US" sz="2400">
                <a:solidFill>
                  <a:srgbClr val="333399"/>
                </a:solidFill>
              </a:rPr>
              <a:t>端口</a:t>
            </a:r>
            <a:r>
              <a:rPr lang="en-US" altLang="zh-CN" sz="2400">
                <a:solidFill>
                  <a:srgbClr val="333399"/>
                </a:solidFill>
              </a:rPr>
              <a:t>67</a:t>
            </a:r>
            <a:r>
              <a:rPr lang="zh-CN" altLang="en-US" sz="2400">
                <a:solidFill>
                  <a:srgbClr val="333399"/>
                </a:solidFill>
              </a:rPr>
              <a:t>，处于等待状态。</a:t>
            </a:r>
          </a:p>
        </p:txBody>
      </p:sp>
      <p:sp>
        <p:nvSpPr>
          <p:cNvPr id="747590" name="Text Box 70"/>
          <p:cNvSpPr txBox="1">
            <a:spLocks noChangeArrowheads="1"/>
          </p:cNvSpPr>
          <p:nvPr/>
        </p:nvSpPr>
        <p:spPr bwMode="auto">
          <a:xfrm>
            <a:off x="539750" y="4005263"/>
            <a:ext cx="7993063" cy="466725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sym typeface="Wingdings" panose="05000000000000000000" pitchFamily="2" charset="2"/>
              </a:rPr>
              <a:t> </a:t>
            </a:r>
            <a:r>
              <a:rPr lang="en-US" altLang="zh-CN" sz="2400">
                <a:solidFill>
                  <a:srgbClr val="333399"/>
                </a:solidFill>
              </a:rPr>
              <a:t>DHCP</a:t>
            </a:r>
            <a:r>
              <a:rPr lang="zh-CN" altLang="en-US" sz="2400">
                <a:solidFill>
                  <a:srgbClr val="333399"/>
                </a:solidFill>
              </a:rPr>
              <a:t>客户从</a:t>
            </a:r>
            <a:r>
              <a:rPr lang="en-US" altLang="zh-CN" sz="2400">
                <a:solidFill>
                  <a:srgbClr val="333399"/>
                </a:solidFill>
              </a:rPr>
              <a:t>UDP</a:t>
            </a:r>
            <a:r>
              <a:rPr lang="zh-CN" altLang="en-US" sz="2400">
                <a:solidFill>
                  <a:srgbClr val="333399"/>
                </a:solidFill>
              </a:rPr>
              <a:t>端口</a:t>
            </a:r>
            <a:r>
              <a:rPr lang="en-US" altLang="zh-CN" sz="2400">
                <a:solidFill>
                  <a:srgbClr val="333399"/>
                </a:solidFill>
              </a:rPr>
              <a:t>68</a:t>
            </a:r>
            <a:r>
              <a:rPr lang="zh-CN" altLang="en-US" sz="2400">
                <a:solidFill>
                  <a:srgbClr val="333399"/>
                </a:solidFill>
              </a:rPr>
              <a:t>发送</a:t>
            </a:r>
            <a:r>
              <a:rPr lang="en-US" altLang="zh-CN" sz="2400">
                <a:solidFill>
                  <a:srgbClr val="333399"/>
                </a:solidFill>
              </a:rPr>
              <a:t>DHCP</a:t>
            </a:r>
            <a:r>
              <a:rPr lang="zh-CN" altLang="en-US" sz="2400">
                <a:solidFill>
                  <a:srgbClr val="333399"/>
                </a:solidFill>
              </a:rPr>
              <a:t>发现报文。</a:t>
            </a:r>
          </a:p>
        </p:txBody>
      </p:sp>
      <p:sp>
        <p:nvSpPr>
          <p:cNvPr id="747591" name="Text Box 71"/>
          <p:cNvSpPr txBox="1">
            <a:spLocks noChangeArrowheads="1"/>
          </p:cNvSpPr>
          <p:nvPr/>
        </p:nvSpPr>
        <p:spPr bwMode="auto">
          <a:xfrm>
            <a:off x="539750" y="4613275"/>
            <a:ext cx="7993063" cy="831850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400">
                <a:solidFill>
                  <a:srgbClr val="333399"/>
                </a:solidFill>
                <a:sym typeface="Wingdings" panose="05000000000000000000" pitchFamily="2" charset="2"/>
              </a:rPr>
              <a:t></a:t>
            </a:r>
            <a:r>
              <a:rPr lang="zh-CN" altLang="en-US" sz="2400">
                <a:solidFill>
                  <a:srgbClr val="333399"/>
                </a:solidFill>
              </a:rPr>
              <a:t>凡收到</a:t>
            </a:r>
            <a:r>
              <a:rPr lang="en-US" altLang="zh-CN" sz="2400">
                <a:solidFill>
                  <a:srgbClr val="333399"/>
                </a:solidFill>
              </a:rPr>
              <a:t>DHCP</a:t>
            </a:r>
            <a:r>
              <a:rPr lang="zh-CN" altLang="en-US" sz="2400">
                <a:solidFill>
                  <a:srgbClr val="333399"/>
                </a:solidFill>
              </a:rPr>
              <a:t>发现报文的</a:t>
            </a:r>
            <a:r>
              <a:rPr lang="en-US" altLang="zh-CN" sz="2400">
                <a:solidFill>
                  <a:srgbClr val="333399"/>
                </a:solidFill>
              </a:rPr>
              <a:t>DHCP</a:t>
            </a:r>
            <a:r>
              <a:rPr lang="zh-CN" altLang="en-US" sz="2400">
                <a:solidFill>
                  <a:srgbClr val="333399"/>
                </a:solidFill>
              </a:rPr>
              <a:t>服务器都发出</a:t>
            </a:r>
            <a:r>
              <a:rPr lang="en-US" altLang="zh-CN" sz="2400">
                <a:solidFill>
                  <a:srgbClr val="333399"/>
                </a:solidFill>
              </a:rPr>
              <a:t>DHCP</a:t>
            </a:r>
            <a:r>
              <a:rPr lang="zh-CN" altLang="en-US" sz="2400">
                <a:solidFill>
                  <a:srgbClr val="333399"/>
                </a:solidFill>
              </a:rPr>
              <a:t>提供</a:t>
            </a:r>
          </a:p>
          <a:p>
            <a:pPr algn="just"/>
            <a:r>
              <a:rPr lang="zh-CN" altLang="en-US" sz="2400">
                <a:solidFill>
                  <a:srgbClr val="333399"/>
                </a:solidFill>
              </a:rPr>
              <a:t>   报文，因此</a:t>
            </a:r>
            <a:r>
              <a:rPr lang="en-US" altLang="zh-CN" sz="2400">
                <a:solidFill>
                  <a:srgbClr val="333399"/>
                </a:solidFill>
              </a:rPr>
              <a:t>DHCP</a:t>
            </a:r>
            <a:r>
              <a:rPr lang="zh-CN" altLang="en-US" sz="2400">
                <a:solidFill>
                  <a:srgbClr val="333399"/>
                </a:solidFill>
              </a:rPr>
              <a:t>客户可能收到多个</a:t>
            </a:r>
            <a:r>
              <a:rPr lang="en-US" altLang="zh-CN" sz="2400">
                <a:solidFill>
                  <a:srgbClr val="333399"/>
                </a:solidFill>
              </a:rPr>
              <a:t>DHCP</a:t>
            </a:r>
            <a:r>
              <a:rPr lang="zh-CN" altLang="en-US" sz="2400">
                <a:solidFill>
                  <a:srgbClr val="333399"/>
                </a:solidFill>
              </a:rPr>
              <a:t>提供报文。</a:t>
            </a:r>
          </a:p>
        </p:txBody>
      </p:sp>
      <p:sp>
        <p:nvSpPr>
          <p:cNvPr id="747592" name="Text Box 72"/>
          <p:cNvSpPr txBox="1">
            <a:spLocks noChangeArrowheads="1"/>
          </p:cNvSpPr>
          <p:nvPr/>
        </p:nvSpPr>
        <p:spPr bwMode="auto">
          <a:xfrm>
            <a:off x="539750" y="5662613"/>
            <a:ext cx="7993063" cy="83185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sym typeface="Wingdings" panose="05000000000000000000" pitchFamily="2" charset="2"/>
              </a:rPr>
              <a:t> </a:t>
            </a:r>
            <a:r>
              <a:rPr lang="en-US" altLang="zh-CN" sz="2400">
                <a:solidFill>
                  <a:srgbClr val="333399"/>
                </a:solidFill>
              </a:rPr>
              <a:t>DHCP</a:t>
            </a:r>
            <a:r>
              <a:rPr lang="zh-CN" altLang="en-US" sz="2400">
                <a:solidFill>
                  <a:srgbClr val="333399"/>
                </a:solidFill>
              </a:rPr>
              <a:t>客户从几个</a:t>
            </a:r>
            <a:r>
              <a:rPr lang="en-US" altLang="zh-CN" sz="2400">
                <a:solidFill>
                  <a:srgbClr val="333399"/>
                </a:solidFill>
              </a:rPr>
              <a:t>DHCP</a:t>
            </a:r>
            <a:r>
              <a:rPr lang="zh-CN" altLang="en-US" sz="2400">
                <a:solidFill>
                  <a:srgbClr val="333399"/>
                </a:solidFill>
              </a:rPr>
              <a:t>服务器中选择其中的一个，</a:t>
            </a:r>
          </a:p>
          <a:p>
            <a:r>
              <a:rPr lang="zh-CN" altLang="en-US" sz="2400">
                <a:solidFill>
                  <a:srgbClr val="333399"/>
                </a:solidFill>
              </a:rPr>
              <a:t>    并向所选择的</a:t>
            </a:r>
            <a:r>
              <a:rPr lang="en-US" altLang="zh-CN" sz="2400">
                <a:solidFill>
                  <a:srgbClr val="333399"/>
                </a:solidFill>
              </a:rPr>
              <a:t>DHCP</a:t>
            </a:r>
            <a:r>
              <a:rPr lang="zh-CN" altLang="en-US" sz="2400">
                <a:solidFill>
                  <a:srgbClr val="333399"/>
                </a:solidFill>
              </a:rPr>
              <a:t>服务器发送</a:t>
            </a:r>
            <a:r>
              <a:rPr lang="en-US" altLang="zh-CN" sz="2400">
                <a:solidFill>
                  <a:srgbClr val="333399"/>
                </a:solidFill>
              </a:rPr>
              <a:t>DHCP</a:t>
            </a:r>
            <a:r>
              <a:rPr lang="zh-CN" altLang="en-US" sz="2400">
                <a:solidFill>
                  <a:srgbClr val="333399"/>
                </a:solidFill>
              </a:rPr>
              <a:t>请求报文。</a:t>
            </a: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xmlns="" id="{159FF5DC-B632-4B0A-B383-03693929C17F}"/>
              </a:ext>
            </a:extLst>
          </p:cNvPr>
          <p:cNvCxnSpPr/>
          <p:nvPr/>
        </p:nvCxnSpPr>
        <p:spPr>
          <a:xfrm>
            <a:off x="161764" y="98106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页脚占位符 3">
            <a:extLst>
              <a:ext uri="{FF2B5EF4-FFF2-40B4-BE49-F238E27FC236}">
                <a16:creationId xmlns:a16="http://schemas.microsoft.com/office/drawing/2014/main" xmlns="" id="{8A0BF157-1B0A-4C9B-88CA-2E4244DD1F10}"/>
              </a:ext>
            </a:extLst>
          </p:cNvPr>
          <p:cNvSpPr txBox="1">
            <a:spLocks/>
          </p:cNvSpPr>
          <p:nvPr/>
        </p:nvSpPr>
        <p:spPr>
          <a:xfrm>
            <a:off x="3155" y="6415087"/>
            <a:ext cx="9144000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 cap="flat" cmpd="sng" algn="ctr">
            <a:solidFill>
              <a:schemeClr val="accent2">
                <a:shade val="5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1400" b="1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4450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BFF0-13F1-4807-84D3-4D031243630F}" type="slidenum">
              <a:rPr lang="en-US" altLang="zh-CN"/>
              <a:pPr/>
              <a:t>26</a:t>
            </a:fld>
            <a:endParaRPr lang="en-US" altLang="zh-CN"/>
          </a:p>
        </p:txBody>
      </p:sp>
      <p:grpSp>
        <p:nvGrpSpPr>
          <p:cNvPr id="749570" name="Group 2"/>
          <p:cNvGrpSpPr>
            <a:grpSpLocks/>
          </p:cNvGrpSpPr>
          <p:nvPr/>
        </p:nvGrpSpPr>
        <p:grpSpPr bwMode="auto">
          <a:xfrm>
            <a:off x="79375" y="981075"/>
            <a:ext cx="8948738" cy="5268913"/>
            <a:chOff x="50" y="618"/>
            <a:chExt cx="5637" cy="3319"/>
          </a:xfrm>
        </p:grpSpPr>
        <p:sp>
          <p:nvSpPr>
            <p:cNvPr id="749571" name="Line 3"/>
            <p:cNvSpPr>
              <a:spLocks noChangeShapeType="1"/>
            </p:cNvSpPr>
            <p:nvPr/>
          </p:nvSpPr>
          <p:spPr bwMode="auto">
            <a:xfrm flipH="1">
              <a:off x="3565" y="930"/>
              <a:ext cx="876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572" name="Line 4"/>
            <p:cNvSpPr>
              <a:spLocks noChangeShapeType="1"/>
            </p:cNvSpPr>
            <p:nvPr/>
          </p:nvSpPr>
          <p:spPr bwMode="auto">
            <a:xfrm>
              <a:off x="1427" y="1292"/>
              <a:ext cx="3003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573" name="Rectangle 5"/>
            <p:cNvSpPr>
              <a:spLocks noChangeArrowheads="1"/>
            </p:cNvSpPr>
            <p:nvPr/>
          </p:nvSpPr>
          <p:spPr bwMode="auto">
            <a:xfrm>
              <a:off x="363" y="1184"/>
              <a:ext cx="626" cy="21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49574" name="Rectangle 6"/>
            <p:cNvSpPr>
              <a:spLocks noChangeArrowheads="1"/>
            </p:cNvSpPr>
            <p:nvPr/>
          </p:nvSpPr>
          <p:spPr bwMode="auto">
            <a:xfrm>
              <a:off x="2052" y="1210"/>
              <a:ext cx="1689" cy="1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DHCPDISCOVER</a:t>
              </a:r>
            </a:p>
          </p:txBody>
        </p:sp>
        <p:sp>
          <p:nvSpPr>
            <p:cNvPr id="749575" name="Rectangle 7"/>
            <p:cNvSpPr>
              <a:spLocks noChangeArrowheads="1"/>
            </p:cNvSpPr>
            <p:nvPr/>
          </p:nvSpPr>
          <p:spPr bwMode="auto">
            <a:xfrm>
              <a:off x="4742" y="1184"/>
              <a:ext cx="626" cy="21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49576" name="Rectangle 8"/>
            <p:cNvSpPr>
              <a:spLocks noChangeArrowheads="1"/>
            </p:cNvSpPr>
            <p:nvPr/>
          </p:nvSpPr>
          <p:spPr bwMode="auto">
            <a:xfrm>
              <a:off x="4430" y="1210"/>
              <a:ext cx="312" cy="16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49577" name="Rectangle 9"/>
            <p:cNvSpPr>
              <a:spLocks noChangeArrowheads="1"/>
            </p:cNvSpPr>
            <p:nvPr/>
          </p:nvSpPr>
          <p:spPr bwMode="auto">
            <a:xfrm>
              <a:off x="989" y="1210"/>
              <a:ext cx="438" cy="1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49578" name="Line 10"/>
            <p:cNvSpPr>
              <a:spLocks noChangeShapeType="1"/>
            </p:cNvSpPr>
            <p:nvPr/>
          </p:nvSpPr>
          <p:spPr bwMode="auto">
            <a:xfrm flipH="1">
              <a:off x="1426" y="1656"/>
              <a:ext cx="300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579" name="Rectangle 11"/>
            <p:cNvSpPr>
              <a:spLocks noChangeArrowheads="1"/>
            </p:cNvSpPr>
            <p:nvPr/>
          </p:nvSpPr>
          <p:spPr bwMode="auto">
            <a:xfrm>
              <a:off x="363" y="1548"/>
              <a:ext cx="625" cy="21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49580" name="Rectangle 12"/>
            <p:cNvSpPr>
              <a:spLocks noChangeArrowheads="1"/>
            </p:cNvSpPr>
            <p:nvPr/>
          </p:nvSpPr>
          <p:spPr bwMode="auto">
            <a:xfrm>
              <a:off x="2052" y="1575"/>
              <a:ext cx="1689" cy="16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DHCPOFFER</a:t>
              </a:r>
            </a:p>
          </p:txBody>
        </p:sp>
        <p:sp>
          <p:nvSpPr>
            <p:cNvPr id="749581" name="Rectangle 13"/>
            <p:cNvSpPr>
              <a:spLocks noChangeArrowheads="1"/>
            </p:cNvSpPr>
            <p:nvPr/>
          </p:nvSpPr>
          <p:spPr bwMode="auto">
            <a:xfrm>
              <a:off x="4742" y="1548"/>
              <a:ext cx="626" cy="21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49582" name="Rectangle 14"/>
            <p:cNvSpPr>
              <a:spLocks noChangeArrowheads="1"/>
            </p:cNvSpPr>
            <p:nvPr/>
          </p:nvSpPr>
          <p:spPr bwMode="auto">
            <a:xfrm>
              <a:off x="4430" y="1575"/>
              <a:ext cx="312" cy="1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49583" name="Rectangle 15"/>
            <p:cNvSpPr>
              <a:spLocks noChangeArrowheads="1"/>
            </p:cNvSpPr>
            <p:nvPr/>
          </p:nvSpPr>
          <p:spPr bwMode="auto">
            <a:xfrm>
              <a:off x="988" y="1575"/>
              <a:ext cx="438" cy="16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49584" name="Line 16"/>
            <p:cNvSpPr>
              <a:spLocks noChangeShapeType="1"/>
            </p:cNvSpPr>
            <p:nvPr/>
          </p:nvSpPr>
          <p:spPr bwMode="auto">
            <a:xfrm>
              <a:off x="1427" y="1985"/>
              <a:ext cx="3003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585" name="Rectangle 17"/>
            <p:cNvSpPr>
              <a:spLocks noChangeArrowheads="1"/>
            </p:cNvSpPr>
            <p:nvPr/>
          </p:nvSpPr>
          <p:spPr bwMode="auto">
            <a:xfrm>
              <a:off x="363" y="1878"/>
              <a:ext cx="626" cy="21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49586" name="Rectangle 18"/>
            <p:cNvSpPr>
              <a:spLocks noChangeArrowheads="1"/>
            </p:cNvSpPr>
            <p:nvPr/>
          </p:nvSpPr>
          <p:spPr bwMode="auto">
            <a:xfrm>
              <a:off x="2052" y="1905"/>
              <a:ext cx="1689" cy="16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DHCPREQUEST</a:t>
              </a:r>
            </a:p>
          </p:txBody>
        </p:sp>
        <p:sp>
          <p:nvSpPr>
            <p:cNvPr id="749587" name="Rectangle 19"/>
            <p:cNvSpPr>
              <a:spLocks noChangeArrowheads="1"/>
            </p:cNvSpPr>
            <p:nvPr/>
          </p:nvSpPr>
          <p:spPr bwMode="auto">
            <a:xfrm>
              <a:off x="4742" y="1878"/>
              <a:ext cx="626" cy="21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49588" name="Rectangle 20"/>
            <p:cNvSpPr>
              <a:spLocks noChangeArrowheads="1"/>
            </p:cNvSpPr>
            <p:nvPr/>
          </p:nvSpPr>
          <p:spPr bwMode="auto">
            <a:xfrm>
              <a:off x="4430" y="1905"/>
              <a:ext cx="312" cy="1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49589" name="Rectangle 21"/>
            <p:cNvSpPr>
              <a:spLocks noChangeArrowheads="1"/>
            </p:cNvSpPr>
            <p:nvPr/>
          </p:nvSpPr>
          <p:spPr bwMode="auto">
            <a:xfrm>
              <a:off x="989" y="1905"/>
              <a:ext cx="438" cy="16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49590" name="Line 22"/>
            <p:cNvSpPr>
              <a:spLocks noChangeShapeType="1"/>
            </p:cNvSpPr>
            <p:nvPr/>
          </p:nvSpPr>
          <p:spPr bwMode="auto">
            <a:xfrm flipH="1">
              <a:off x="1426" y="2345"/>
              <a:ext cx="300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591" name="Rectangle 23"/>
            <p:cNvSpPr>
              <a:spLocks noChangeArrowheads="1"/>
            </p:cNvSpPr>
            <p:nvPr/>
          </p:nvSpPr>
          <p:spPr bwMode="auto">
            <a:xfrm>
              <a:off x="363" y="2238"/>
              <a:ext cx="625" cy="21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49592" name="Rectangle 24"/>
            <p:cNvSpPr>
              <a:spLocks noChangeArrowheads="1"/>
            </p:cNvSpPr>
            <p:nvPr/>
          </p:nvSpPr>
          <p:spPr bwMode="auto">
            <a:xfrm>
              <a:off x="2052" y="2265"/>
              <a:ext cx="1689" cy="16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DHCPACK</a:t>
              </a:r>
            </a:p>
          </p:txBody>
        </p:sp>
        <p:sp>
          <p:nvSpPr>
            <p:cNvPr id="749593" name="Rectangle 25"/>
            <p:cNvSpPr>
              <a:spLocks noChangeArrowheads="1"/>
            </p:cNvSpPr>
            <p:nvPr/>
          </p:nvSpPr>
          <p:spPr bwMode="auto">
            <a:xfrm>
              <a:off x="4742" y="2238"/>
              <a:ext cx="626" cy="21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49594" name="Rectangle 26"/>
            <p:cNvSpPr>
              <a:spLocks noChangeArrowheads="1"/>
            </p:cNvSpPr>
            <p:nvPr/>
          </p:nvSpPr>
          <p:spPr bwMode="auto">
            <a:xfrm>
              <a:off x="4430" y="2265"/>
              <a:ext cx="312" cy="16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49595" name="Rectangle 27"/>
            <p:cNvSpPr>
              <a:spLocks noChangeArrowheads="1"/>
            </p:cNvSpPr>
            <p:nvPr/>
          </p:nvSpPr>
          <p:spPr bwMode="auto">
            <a:xfrm>
              <a:off x="988" y="2265"/>
              <a:ext cx="438" cy="16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49596" name="Line 28"/>
            <p:cNvSpPr>
              <a:spLocks noChangeShapeType="1"/>
            </p:cNvSpPr>
            <p:nvPr/>
          </p:nvSpPr>
          <p:spPr bwMode="auto">
            <a:xfrm>
              <a:off x="1427" y="2688"/>
              <a:ext cx="3003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597" name="Rectangle 29"/>
            <p:cNvSpPr>
              <a:spLocks noChangeArrowheads="1"/>
            </p:cNvSpPr>
            <p:nvPr/>
          </p:nvSpPr>
          <p:spPr bwMode="auto">
            <a:xfrm>
              <a:off x="363" y="2581"/>
              <a:ext cx="626" cy="2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49598" name="Rectangle 30"/>
            <p:cNvSpPr>
              <a:spLocks noChangeArrowheads="1"/>
            </p:cNvSpPr>
            <p:nvPr/>
          </p:nvSpPr>
          <p:spPr bwMode="auto">
            <a:xfrm>
              <a:off x="2052" y="2608"/>
              <a:ext cx="1689" cy="16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DHCPREQUEST</a:t>
              </a:r>
            </a:p>
          </p:txBody>
        </p:sp>
        <p:sp>
          <p:nvSpPr>
            <p:cNvPr id="749599" name="Rectangle 31"/>
            <p:cNvSpPr>
              <a:spLocks noChangeArrowheads="1"/>
            </p:cNvSpPr>
            <p:nvPr/>
          </p:nvSpPr>
          <p:spPr bwMode="auto">
            <a:xfrm>
              <a:off x="4742" y="2581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49600" name="Rectangle 32"/>
            <p:cNvSpPr>
              <a:spLocks noChangeArrowheads="1"/>
            </p:cNvSpPr>
            <p:nvPr/>
          </p:nvSpPr>
          <p:spPr bwMode="auto">
            <a:xfrm>
              <a:off x="4430" y="2608"/>
              <a:ext cx="312" cy="16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49601" name="Rectangle 33"/>
            <p:cNvSpPr>
              <a:spLocks noChangeArrowheads="1"/>
            </p:cNvSpPr>
            <p:nvPr/>
          </p:nvSpPr>
          <p:spPr bwMode="auto">
            <a:xfrm>
              <a:off x="989" y="2608"/>
              <a:ext cx="438" cy="16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49602" name="Line 34"/>
            <p:cNvSpPr>
              <a:spLocks noChangeShapeType="1"/>
            </p:cNvSpPr>
            <p:nvPr/>
          </p:nvSpPr>
          <p:spPr bwMode="auto">
            <a:xfrm flipH="1">
              <a:off x="1426" y="3019"/>
              <a:ext cx="300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603" name="Rectangle 35"/>
            <p:cNvSpPr>
              <a:spLocks noChangeArrowheads="1"/>
            </p:cNvSpPr>
            <p:nvPr/>
          </p:nvSpPr>
          <p:spPr bwMode="auto">
            <a:xfrm>
              <a:off x="363" y="2911"/>
              <a:ext cx="625" cy="2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49604" name="Rectangle 36"/>
            <p:cNvSpPr>
              <a:spLocks noChangeArrowheads="1"/>
            </p:cNvSpPr>
            <p:nvPr/>
          </p:nvSpPr>
          <p:spPr bwMode="auto">
            <a:xfrm>
              <a:off x="2052" y="2938"/>
              <a:ext cx="1689" cy="16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DHCPNACK</a:t>
              </a:r>
            </a:p>
          </p:txBody>
        </p:sp>
        <p:sp>
          <p:nvSpPr>
            <p:cNvPr id="749605" name="Rectangle 37"/>
            <p:cNvSpPr>
              <a:spLocks noChangeArrowheads="1"/>
            </p:cNvSpPr>
            <p:nvPr/>
          </p:nvSpPr>
          <p:spPr bwMode="auto">
            <a:xfrm>
              <a:off x="4742" y="2911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49606" name="Rectangle 38"/>
            <p:cNvSpPr>
              <a:spLocks noChangeArrowheads="1"/>
            </p:cNvSpPr>
            <p:nvPr/>
          </p:nvSpPr>
          <p:spPr bwMode="auto">
            <a:xfrm>
              <a:off x="4430" y="2938"/>
              <a:ext cx="312" cy="1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49607" name="Rectangle 39"/>
            <p:cNvSpPr>
              <a:spLocks noChangeArrowheads="1"/>
            </p:cNvSpPr>
            <p:nvPr/>
          </p:nvSpPr>
          <p:spPr bwMode="auto">
            <a:xfrm>
              <a:off x="988" y="2938"/>
              <a:ext cx="438" cy="16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49608" name="Line 40"/>
            <p:cNvSpPr>
              <a:spLocks noChangeShapeType="1"/>
            </p:cNvSpPr>
            <p:nvPr/>
          </p:nvSpPr>
          <p:spPr bwMode="auto">
            <a:xfrm flipH="1">
              <a:off x="1426" y="3354"/>
              <a:ext cx="300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609" name="Rectangle 41"/>
            <p:cNvSpPr>
              <a:spLocks noChangeArrowheads="1"/>
            </p:cNvSpPr>
            <p:nvPr/>
          </p:nvSpPr>
          <p:spPr bwMode="auto">
            <a:xfrm>
              <a:off x="363" y="3246"/>
              <a:ext cx="625" cy="2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49610" name="Rectangle 42"/>
            <p:cNvSpPr>
              <a:spLocks noChangeArrowheads="1"/>
            </p:cNvSpPr>
            <p:nvPr/>
          </p:nvSpPr>
          <p:spPr bwMode="auto">
            <a:xfrm>
              <a:off x="2052" y="3273"/>
              <a:ext cx="1689" cy="16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DHCPACK</a:t>
              </a:r>
            </a:p>
          </p:txBody>
        </p:sp>
        <p:sp>
          <p:nvSpPr>
            <p:cNvPr id="749611" name="Rectangle 43"/>
            <p:cNvSpPr>
              <a:spLocks noChangeArrowheads="1"/>
            </p:cNvSpPr>
            <p:nvPr/>
          </p:nvSpPr>
          <p:spPr bwMode="auto">
            <a:xfrm>
              <a:off x="4742" y="3246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49612" name="Rectangle 44"/>
            <p:cNvSpPr>
              <a:spLocks noChangeArrowheads="1"/>
            </p:cNvSpPr>
            <p:nvPr/>
          </p:nvSpPr>
          <p:spPr bwMode="auto">
            <a:xfrm>
              <a:off x="4430" y="3273"/>
              <a:ext cx="312" cy="1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49613" name="Rectangle 45"/>
            <p:cNvSpPr>
              <a:spLocks noChangeArrowheads="1"/>
            </p:cNvSpPr>
            <p:nvPr/>
          </p:nvSpPr>
          <p:spPr bwMode="auto">
            <a:xfrm>
              <a:off x="988" y="3273"/>
              <a:ext cx="438" cy="16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49614" name="Line 46"/>
            <p:cNvSpPr>
              <a:spLocks noChangeShapeType="1"/>
            </p:cNvSpPr>
            <p:nvPr/>
          </p:nvSpPr>
          <p:spPr bwMode="auto">
            <a:xfrm>
              <a:off x="1427" y="3831"/>
              <a:ext cx="3003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615" name="Rectangle 47"/>
            <p:cNvSpPr>
              <a:spLocks noChangeArrowheads="1"/>
            </p:cNvSpPr>
            <p:nvPr/>
          </p:nvSpPr>
          <p:spPr bwMode="auto">
            <a:xfrm>
              <a:off x="363" y="3724"/>
              <a:ext cx="626" cy="2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49616" name="Rectangle 48"/>
            <p:cNvSpPr>
              <a:spLocks noChangeArrowheads="1"/>
            </p:cNvSpPr>
            <p:nvPr/>
          </p:nvSpPr>
          <p:spPr bwMode="auto">
            <a:xfrm>
              <a:off x="2052" y="3751"/>
              <a:ext cx="1689" cy="16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DHCPRELEASE</a:t>
              </a:r>
            </a:p>
          </p:txBody>
        </p:sp>
        <p:sp>
          <p:nvSpPr>
            <p:cNvPr id="749617" name="Rectangle 49"/>
            <p:cNvSpPr>
              <a:spLocks noChangeArrowheads="1"/>
            </p:cNvSpPr>
            <p:nvPr/>
          </p:nvSpPr>
          <p:spPr bwMode="auto">
            <a:xfrm>
              <a:off x="4742" y="3724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49618" name="Rectangle 50"/>
            <p:cNvSpPr>
              <a:spLocks noChangeArrowheads="1"/>
            </p:cNvSpPr>
            <p:nvPr/>
          </p:nvSpPr>
          <p:spPr bwMode="auto">
            <a:xfrm>
              <a:off x="4430" y="3751"/>
              <a:ext cx="312" cy="16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49619" name="Rectangle 51"/>
            <p:cNvSpPr>
              <a:spLocks noChangeArrowheads="1"/>
            </p:cNvSpPr>
            <p:nvPr/>
          </p:nvSpPr>
          <p:spPr bwMode="auto">
            <a:xfrm>
              <a:off x="989" y="3751"/>
              <a:ext cx="438" cy="16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49620" name="Rectangle 52"/>
            <p:cNvSpPr>
              <a:spLocks noChangeArrowheads="1"/>
            </p:cNvSpPr>
            <p:nvPr/>
          </p:nvSpPr>
          <p:spPr bwMode="auto">
            <a:xfrm>
              <a:off x="4742" y="827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49621" name="Rectangle 53"/>
            <p:cNvSpPr>
              <a:spLocks noChangeArrowheads="1"/>
            </p:cNvSpPr>
            <p:nvPr/>
          </p:nvSpPr>
          <p:spPr bwMode="auto">
            <a:xfrm>
              <a:off x="4430" y="853"/>
              <a:ext cx="312" cy="16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49622" name="Text Box 54"/>
            <p:cNvSpPr txBox="1">
              <a:spLocks noChangeArrowheads="1"/>
            </p:cNvSpPr>
            <p:nvPr/>
          </p:nvSpPr>
          <p:spPr bwMode="auto">
            <a:xfrm>
              <a:off x="3616" y="618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</a:rPr>
                <a:t>被动打开</a:t>
              </a:r>
            </a:p>
          </p:txBody>
        </p:sp>
        <p:sp>
          <p:nvSpPr>
            <p:cNvPr id="749623" name="Text Box 55"/>
            <p:cNvSpPr txBox="1">
              <a:spLocks noChangeArrowheads="1"/>
            </p:cNvSpPr>
            <p:nvPr/>
          </p:nvSpPr>
          <p:spPr bwMode="auto">
            <a:xfrm>
              <a:off x="5371" y="754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</a:t>
              </a:r>
            </a:p>
          </p:txBody>
        </p:sp>
        <p:sp>
          <p:nvSpPr>
            <p:cNvPr id="749624" name="Text Box 56"/>
            <p:cNvSpPr txBox="1">
              <a:spLocks noChangeArrowheads="1"/>
            </p:cNvSpPr>
            <p:nvPr/>
          </p:nvSpPr>
          <p:spPr bwMode="auto">
            <a:xfrm>
              <a:off x="50" y="1115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</a:t>
              </a:r>
            </a:p>
          </p:txBody>
        </p:sp>
        <p:sp>
          <p:nvSpPr>
            <p:cNvPr id="749625" name="Text Box 57"/>
            <p:cNvSpPr txBox="1">
              <a:spLocks noChangeArrowheads="1"/>
            </p:cNvSpPr>
            <p:nvPr/>
          </p:nvSpPr>
          <p:spPr bwMode="auto">
            <a:xfrm>
              <a:off x="5371" y="1478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</a:t>
              </a:r>
            </a:p>
          </p:txBody>
        </p:sp>
        <p:sp>
          <p:nvSpPr>
            <p:cNvPr id="749626" name="Text Box 58"/>
            <p:cNvSpPr txBox="1">
              <a:spLocks noChangeArrowheads="1"/>
            </p:cNvSpPr>
            <p:nvPr/>
          </p:nvSpPr>
          <p:spPr bwMode="auto">
            <a:xfrm>
              <a:off x="50" y="1824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</a:t>
              </a:r>
            </a:p>
          </p:txBody>
        </p:sp>
        <p:sp>
          <p:nvSpPr>
            <p:cNvPr id="749627" name="Text Box 59"/>
            <p:cNvSpPr txBox="1">
              <a:spLocks noChangeArrowheads="1"/>
            </p:cNvSpPr>
            <p:nvPr/>
          </p:nvSpPr>
          <p:spPr bwMode="auto">
            <a:xfrm>
              <a:off x="5368" y="2155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</a:t>
              </a:r>
            </a:p>
          </p:txBody>
        </p:sp>
        <p:sp>
          <p:nvSpPr>
            <p:cNvPr id="749628" name="Text Box 60"/>
            <p:cNvSpPr txBox="1">
              <a:spLocks noChangeArrowheads="1"/>
            </p:cNvSpPr>
            <p:nvPr/>
          </p:nvSpPr>
          <p:spPr bwMode="auto">
            <a:xfrm>
              <a:off x="50" y="2508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</a:t>
              </a:r>
            </a:p>
          </p:txBody>
        </p:sp>
        <p:sp>
          <p:nvSpPr>
            <p:cNvPr id="749629" name="Text Box 61"/>
            <p:cNvSpPr txBox="1">
              <a:spLocks noChangeArrowheads="1"/>
            </p:cNvSpPr>
            <p:nvPr/>
          </p:nvSpPr>
          <p:spPr bwMode="auto">
            <a:xfrm>
              <a:off x="5368" y="2867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</a:t>
              </a:r>
            </a:p>
          </p:txBody>
        </p:sp>
        <p:sp>
          <p:nvSpPr>
            <p:cNvPr id="749630" name="Text Box 62"/>
            <p:cNvSpPr txBox="1">
              <a:spLocks noChangeArrowheads="1"/>
            </p:cNvSpPr>
            <p:nvPr/>
          </p:nvSpPr>
          <p:spPr bwMode="auto">
            <a:xfrm>
              <a:off x="5368" y="3184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</a:t>
              </a:r>
            </a:p>
          </p:txBody>
        </p:sp>
        <p:sp>
          <p:nvSpPr>
            <p:cNvPr id="749631" name="Text Box 63"/>
            <p:cNvSpPr txBox="1">
              <a:spLocks noChangeArrowheads="1"/>
            </p:cNvSpPr>
            <p:nvPr/>
          </p:nvSpPr>
          <p:spPr bwMode="auto">
            <a:xfrm rot="-5400000">
              <a:off x="2536" y="3399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333399"/>
                  </a:solidFill>
                </a:rPr>
                <a:t>…</a:t>
              </a:r>
            </a:p>
          </p:txBody>
        </p:sp>
        <p:sp>
          <p:nvSpPr>
            <p:cNvPr id="749632" name="Text Box 64"/>
            <p:cNvSpPr txBox="1">
              <a:spLocks noChangeArrowheads="1"/>
            </p:cNvSpPr>
            <p:nvPr/>
          </p:nvSpPr>
          <p:spPr bwMode="auto">
            <a:xfrm>
              <a:off x="50" y="3602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</a:t>
              </a:r>
            </a:p>
          </p:txBody>
        </p:sp>
      </p:grpSp>
      <p:sp>
        <p:nvSpPr>
          <p:cNvPr id="749633" name="Rectangle 65"/>
          <p:cNvSpPr>
            <a:spLocks noChangeArrowheads="1"/>
          </p:cNvSpPr>
          <p:nvPr/>
        </p:nvSpPr>
        <p:spPr bwMode="auto">
          <a:xfrm>
            <a:off x="34925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400">
                <a:solidFill>
                  <a:schemeClr val="bg2"/>
                </a:solidFill>
              </a:rPr>
              <a:t>动态主机自动配置</a:t>
            </a:r>
          </a:p>
        </p:txBody>
      </p:sp>
      <p:sp>
        <p:nvSpPr>
          <p:cNvPr id="749634" name="Rectangle 6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41325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DHCP </a:t>
            </a:r>
            <a:r>
              <a:rPr lang="zh-CN" altLang="en-US" sz="4000" b="1" dirty="0">
                <a:solidFill>
                  <a:srgbClr val="C00000"/>
                </a:solidFill>
              </a:rPr>
              <a:t>协议的工作过程</a:t>
            </a:r>
            <a:r>
              <a:rPr lang="en-US" altLang="zh-CN" sz="4000" b="1" dirty="0">
                <a:solidFill>
                  <a:srgbClr val="C00000"/>
                </a:solidFill>
              </a:rPr>
              <a:t>(2)</a:t>
            </a:r>
          </a:p>
        </p:txBody>
      </p:sp>
      <p:sp>
        <p:nvSpPr>
          <p:cNvPr id="749635" name="Rectangle 67"/>
          <p:cNvSpPr>
            <a:spLocks noChangeArrowheads="1"/>
          </p:cNvSpPr>
          <p:nvPr/>
        </p:nvSpPr>
        <p:spPr bwMode="auto">
          <a:xfrm>
            <a:off x="0" y="3933825"/>
            <a:ext cx="9144000" cy="26638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49637" name="Text Box 69"/>
          <p:cNvSpPr txBox="1">
            <a:spLocks noChangeArrowheads="1"/>
          </p:cNvSpPr>
          <p:nvPr/>
        </p:nvSpPr>
        <p:spPr bwMode="auto">
          <a:xfrm>
            <a:off x="539750" y="4181475"/>
            <a:ext cx="7993063" cy="83185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333399"/>
                </a:solidFill>
                <a:sym typeface="Wingdings" panose="05000000000000000000" pitchFamily="2" charset="2"/>
              </a:rPr>
              <a:t>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lang="zh-CN" altLang="en-US" sz="2400" dirty="0">
                <a:solidFill>
                  <a:srgbClr val="333399"/>
                </a:solidFill>
              </a:rPr>
              <a:t>被选择的</a:t>
            </a:r>
            <a:r>
              <a:rPr lang="en-US" altLang="zh-CN" sz="2400" dirty="0">
                <a:solidFill>
                  <a:srgbClr val="333399"/>
                </a:solidFill>
              </a:rPr>
              <a:t>DHCP</a:t>
            </a:r>
            <a:r>
              <a:rPr lang="zh-CN" altLang="en-US" sz="2400" dirty="0">
                <a:solidFill>
                  <a:srgbClr val="333399"/>
                </a:solidFill>
              </a:rPr>
              <a:t>服务器发送确认报文</a:t>
            </a:r>
            <a:r>
              <a:rPr lang="en-US" altLang="zh-CN" sz="2400" dirty="0">
                <a:solidFill>
                  <a:srgbClr val="333399"/>
                </a:solidFill>
              </a:rPr>
              <a:t>DHCPACK</a:t>
            </a:r>
            <a:r>
              <a:rPr lang="zh-CN" altLang="en-US" sz="2400" dirty="0">
                <a:solidFill>
                  <a:srgbClr val="333399"/>
                </a:solidFill>
              </a:rPr>
              <a:t>，</a:t>
            </a:r>
          </a:p>
          <a:p>
            <a:r>
              <a:rPr lang="zh-CN" altLang="en-US" sz="2400" dirty="0">
                <a:solidFill>
                  <a:srgbClr val="333399"/>
                </a:solidFill>
              </a:rPr>
              <a:t>    进入已绑定状态，并可开始使用得到的临时</a:t>
            </a:r>
            <a:r>
              <a:rPr lang="en-US" altLang="zh-CN" sz="2400" dirty="0">
                <a:solidFill>
                  <a:srgbClr val="333399"/>
                </a:solidFill>
              </a:rPr>
              <a:t>IP</a:t>
            </a:r>
            <a:r>
              <a:rPr lang="zh-CN" altLang="en-US" sz="2400" dirty="0">
                <a:solidFill>
                  <a:srgbClr val="333399"/>
                </a:solidFill>
              </a:rPr>
              <a:t>地址了。</a:t>
            </a:r>
          </a:p>
        </p:txBody>
      </p:sp>
      <p:sp>
        <p:nvSpPr>
          <p:cNvPr id="749639" name="Text Box 71"/>
          <p:cNvSpPr txBox="1">
            <a:spLocks noChangeArrowheads="1"/>
          </p:cNvSpPr>
          <p:nvPr/>
        </p:nvSpPr>
        <p:spPr bwMode="auto">
          <a:xfrm>
            <a:off x="539750" y="5184775"/>
            <a:ext cx="7993063" cy="1196975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</a:rPr>
              <a:t>DHCP </a:t>
            </a:r>
            <a:r>
              <a:rPr lang="zh-CN" altLang="en-US" sz="2400">
                <a:solidFill>
                  <a:srgbClr val="333399"/>
                </a:solidFill>
              </a:rPr>
              <a:t>客户现在要根据服务器提供的租用期 </a:t>
            </a:r>
            <a:r>
              <a:rPr lang="en-US" altLang="zh-CN" sz="2400">
                <a:solidFill>
                  <a:srgbClr val="333399"/>
                </a:solidFill>
              </a:rPr>
              <a:t>T </a:t>
            </a:r>
            <a:r>
              <a:rPr lang="zh-CN" altLang="en-US" sz="2400">
                <a:solidFill>
                  <a:srgbClr val="333399"/>
                </a:solidFill>
              </a:rPr>
              <a:t>设置两个计时器 </a:t>
            </a:r>
            <a:r>
              <a:rPr lang="en-US" altLang="zh-CN" sz="2400">
                <a:solidFill>
                  <a:srgbClr val="333399"/>
                </a:solidFill>
              </a:rPr>
              <a:t>T1 </a:t>
            </a:r>
            <a:r>
              <a:rPr lang="zh-CN" altLang="en-US" sz="2400">
                <a:solidFill>
                  <a:srgbClr val="333399"/>
                </a:solidFill>
              </a:rPr>
              <a:t>和 </a:t>
            </a:r>
            <a:r>
              <a:rPr lang="en-US" altLang="zh-CN" sz="2400">
                <a:solidFill>
                  <a:srgbClr val="333399"/>
                </a:solidFill>
              </a:rPr>
              <a:t>T2</a:t>
            </a:r>
            <a:r>
              <a:rPr lang="zh-CN" altLang="en-US" sz="2400">
                <a:solidFill>
                  <a:srgbClr val="333399"/>
                </a:solidFill>
              </a:rPr>
              <a:t>，它们的超时时间分别是 </a:t>
            </a:r>
            <a:r>
              <a:rPr lang="en-US" altLang="zh-CN" sz="2400">
                <a:solidFill>
                  <a:srgbClr val="333399"/>
                </a:solidFill>
              </a:rPr>
              <a:t>0.5T </a:t>
            </a:r>
            <a:r>
              <a:rPr lang="zh-CN" altLang="en-US" sz="2400">
                <a:solidFill>
                  <a:srgbClr val="333399"/>
                </a:solidFill>
              </a:rPr>
              <a:t>和 </a:t>
            </a:r>
            <a:r>
              <a:rPr lang="en-US" altLang="zh-CN" sz="2400">
                <a:solidFill>
                  <a:srgbClr val="333399"/>
                </a:solidFill>
              </a:rPr>
              <a:t>0.875T</a:t>
            </a:r>
            <a:r>
              <a:rPr lang="zh-CN" altLang="en-US" sz="2400">
                <a:solidFill>
                  <a:srgbClr val="333399"/>
                </a:solidFill>
              </a:rPr>
              <a:t>。当超时时间到就要请求更新租用期。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xmlns="" id="{C224CEF8-5DEB-4F36-9A48-5AE7C17AAB97}"/>
              </a:ext>
            </a:extLst>
          </p:cNvPr>
          <p:cNvCxnSpPr/>
          <p:nvPr/>
        </p:nvCxnSpPr>
        <p:spPr>
          <a:xfrm>
            <a:off x="161764" y="98106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页脚占位符 3">
            <a:extLst>
              <a:ext uri="{FF2B5EF4-FFF2-40B4-BE49-F238E27FC236}">
                <a16:creationId xmlns:a16="http://schemas.microsoft.com/office/drawing/2014/main" xmlns="" id="{E17861E6-36E6-48F5-8CE7-65C666243AC4}"/>
              </a:ext>
            </a:extLst>
          </p:cNvPr>
          <p:cNvSpPr txBox="1">
            <a:spLocks/>
          </p:cNvSpPr>
          <p:nvPr/>
        </p:nvSpPr>
        <p:spPr>
          <a:xfrm>
            <a:off x="3155" y="6415087"/>
            <a:ext cx="9144000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 cap="flat" cmpd="sng" algn="ctr">
            <a:solidFill>
              <a:schemeClr val="accent2">
                <a:shade val="5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1400" b="1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5841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0834-AF69-41F7-883B-8E3D32E53479}" type="slidenum">
              <a:rPr lang="en-US" altLang="zh-CN"/>
              <a:pPr/>
              <a:t>27</a:t>
            </a:fld>
            <a:endParaRPr lang="en-US" altLang="zh-CN"/>
          </a:p>
        </p:txBody>
      </p:sp>
      <p:grpSp>
        <p:nvGrpSpPr>
          <p:cNvPr id="753666" name="Group 2"/>
          <p:cNvGrpSpPr>
            <a:grpSpLocks/>
          </p:cNvGrpSpPr>
          <p:nvPr/>
        </p:nvGrpSpPr>
        <p:grpSpPr bwMode="auto">
          <a:xfrm>
            <a:off x="79375" y="981075"/>
            <a:ext cx="8948738" cy="5268913"/>
            <a:chOff x="50" y="618"/>
            <a:chExt cx="5637" cy="3319"/>
          </a:xfrm>
        </p:grpSpPr>
        <p:sp>
          <p:nvSpPr>
            <p:cNvPr id="753667" name="Line 3"/>
            <p:cNvSpPr>
              <a:spLocks noChangeShapeType="1"/>
            </p:cNvSpPr>
            <p:nvPr/>
          </p:nvSpPr>
          <p:spPr bwMode="auto">
            <a:xfrm flipH="1">
              <a:off x="3565" y="930"/>
              <a:ext cx="876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3668" name="Line 4"/>
            <p:cNvSpPr>
              <a:spLocks noChangeShapeType="1"/>
            </p:cNvSpPr>
            <p:nvPr/>
          </p:nvSpPr>
          <p:spPr bwMode="auto">
            <a:xfrm>
              <a:off x="1427" y="1292"/>
              <a:ext cx="3003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3669" name="Rectangle 5"/>
            <p:cNvSpPr>
              <a:spLocks noChangeArrowheads="1"/>
            </p:cNvSpPr>
            <p:nvPr/>
          </p:nvSpPr>
          <p:spPr bwMode="auto">
            <a:xfrm>
              <a:off x="363" y="1184"/>
              <a:ext cx="626" cy="21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53670" name="Rectangle 6"/>
            <p:cNvSpPr>
              <a:spLocks noChangeArrowheads="1"/>
            </p:cNvSpPr>
            <p:nvPr/>
          </p:nvSpPr>
          <p:spPr bwMode="auto">
            <a:xfrm>
              <a:off x="2052" y="1210"/>
              <a:ext cx="1689" cy="1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DHCPDISCOVER</a:t>
              </a:r>
            </a:p>
          </p:txBody>
        </p:sp>
        <p:sp>
          <p:nvSpPr>
            <p:cNvPr id="753671" name="Rectangle 7"/>
            <p:cNvSpPr>
              <a:spLocks noChangeArrowheads="1"/>
            </p:cNvSpPr>
            <p:nvPr/>
          </p:nvSpPr>
          <p:spPr bwMode="auto">
            <a:xfrm>
              <a:off x="4742" y="1184"/>
              <a:ext cx="626" cy="21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53672" name="Rectangle 8"/>
            <p:cNvSpPr>
              <a:spLocks noChangeArrowheads="1"/>
            </p:cNvSpPr>
            <p:nvPr/>
          </p:nvSpPr>
          <p:spPr bwMode="auto">
            <a:xfrm>
              <a:off x="4430" y="1210"/>
              <a:ext cx="312" cy="16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53673" name="Rectangle 9"/>
            <p:cNvSpPr>
              <a:spLocks noChangeArrowheads="1"/>
            </p:cNvSpPr>
            <p:nvPr/>
          </p:nvSpPr>
          <p:spPr bwMode="auto">
            <a:xfrm>
              <a:off x="989" y="1210"/>
              <a:ext cx="438" cy="1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53674" name="Line 10"/>
            <p:cNvSpPr>
              <a:spLocks noChangeShapeType="1"/>
            </p:cNvSpPr>
            <p:nvPr/>
          </p:nvSpPr>
          <p:spPr bwMode="auto">
            <a:xfrm flipH="1">
              <a:off x="1426" y="1656"/>
              <a:ext cx="300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3675" name="Rectangle 11"/>
            <p:cNvSpPr>
              <a:spLocks noChangeArrowheads="1"/>
            </p:cNvSpPr>
            <p:nvPr/>
          </p:nvSpPr>
          <p:spPr bwMode="auto">
            <a:xfrm>
              <a:off x="363" y="1548"/>
              <a:ext cx="625" cy="21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53676" name="Rectangle 12"/>
            <p:cNvSpPr>
              <a:spLocks noChangeArrowheads="1"/>
            </p:cNvSpPr>
            <p:nvPr/>
          </p:nvSpPr>
          <p:spPr bwMode="auto">
            <a:xfrm>
              <a:off x="2052" y="1575"/>
              <a:ext cx="1689" cy="16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DHCPOFFER</a:t>
              </a:r>
            </a:p>
          </p:txBody>
        </p:sp>
        <p:sp>
          <p:nvSpPr>
            <p:cNvPr id="753677" name="Rectangle 13"/>
            <p:cNvSpPr>
              <a:spLocks noChangeArrowheads="1"/>
            </p:cNvSpPr>
            <p:nvPr/>
          </p:nvSpPr>
          <p:spPr bwMode="auto">
            <a:xfrm>
              <a:off x="4742" y="1548"/>
              <a:ext cx="626" cy="21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53678" name="Rectangle 14"/>
            <p:cNvSpPr>
              <a:spLocks noChangeArrowheads="1"/>
            </p:cNvSpPr>
            <p:nvPr/>
          </p:nvSpPr>
          <p:spPr bwMode="auto">
            <a:xfrm>
              <a:off x="4430" y="1575"/>
              <a:ext cx="312" cy="1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53679" name="Rectangle 15"/>
            <p:cNvSpPr>
              <a:spLocks noChangeArrowheads="1"/>
            </p:cNvSpPr>
            <p:nvPr/>
          </p:nvSpPr>
          <p:spPr bwMode="auto">
            <a:xfrm>
              <a:off x="988" y="1575"/>
              <a:ext cx="438" cy="16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53680" name="Line 16"/>
            <p:cNvSpPr>
              <a:spLocks noChangeShapeType="1"/>
            </p:cNvSpPr>
            <p:nvPr/>
          </p:nvSpPr>
          <p:spPr bwMode="auto">
            <a:xfrm>
              <a:off x="1427" y="1985"/>
              <a:ext cx="3003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3681" name="Rectangle 17"/>
            <p:cNvSpPr>
              <a:spLocks noChangeArrowheads="1"/>
            </p:cNvSpPr>
            <p:nvPr/>
          </p:nvSpPr>
          <p:spPr bwMode="auto">
            <a:xfrm>
              <a:off x="363" y="1878"/>
              <a:ext cx="626" cy="21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53682" name="Rectangle 18"/>
            <p:cNvSpPr>
              <a:spLocks noChangeArrowheads="1"/>
            </p:cNvSpPr>
            <p:nvPr/>
          </p:nvSpPr>
          <p:spPr bwMode="auto">
            <a:xfrm>
              <a:off x="2052" y="1905"/>
              <a:ext cx="1689" cy="16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DHCPREQUEST</a:t>
              </a:r>
            </a:p>
          </p:txBody>
        </p:sp>
        <p:sp>
          <p:nvSpPr>
            <p:cNvPr id="753683" name="Rectangle 19"/>
            <p:cNvSpPr>
              <a:spLocks noChangeArrowheads="1"/>
            </p:cNvSpPr>
            <p:nvPr/>
          </p:nvSpPr>
          <p:spPr bwMode="auto">
            <a:xfrm>
              <a:off x="4742" y="1878"/>
              <a:ext cx="626" cy="21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53684" name="Rectangle 20"/>
            <p:cNvSpPr>
              <a:spLocks noChangeArrowheads="1"/>
            </p:cNvSpPr>
            <p:nvPr/>
          </p:nvSpPr>
          <p:spPr bwMode="auto">
            <a:xfrm>
              <a:off x="4430" y="1905"/>
              <a:ext cx="312" cy="1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53685" name="Rectangle 21"/>
            <p:cNvSpPr>
              <a:spLocks noChangeArrowheads="1"/>
            </p:cNvSpPr>
            <p:nvPr/>
          </p:nvSpPr>
          <p:spPr bwMode="auto">
            <a:xfrm>
              <a:off x="989" y="1905"/>
              <a:ext cx="438" cy="16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53686" name="Line 22"/>
            <p:cNvSpPr>
              <a:spLocks noChangeShapeType="1"/>
            </p:cNvSpPr>
            <p:nvPr/>
          </p:nvSpPr>
          <p:spPr bwMode="auto">
            <a:xfrm flipH="1">
              <a:off x="1426" y="2345"/>
              <a:ext cx="300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3687" name="Rectangle 23"/>
            <p:cNvSpPr>
              <a:spLocks noChangeArrowheads="1"/>
            </p:cNvSpPr>
            <p:nvPr/>
          </p:nvSpPr>
          <p:spPr bwMode="auto">
            <a:xfrm>
              <a:off x="363" y="2238"/>
              <a:ext cx="625" cy="21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53688" name="Rectangle 24"/>
            <p:cNvSpPr>
              <a:spLocks noChangeArrowheads="1"/>
            </p:cNvSpPr>
            <p:nvPr/>
          </p:nvSpPr>
          <p:spPr bwMode="auto">
            <a:xfrm>
              <a:off x="2052" y="2265"/>
              <a:ext cx="1689" cy="16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DHCPACK</a:t>
              </a:r>
            </a:p>
          </p:txBody>
        </p:sp>
        <p:sp>
          <p:nvSpPr>
            <p:cNvPr id="753689" name="Rectangle 25"/>
            <p:cNvSpPr>
              <a:spLocks noChangeArrowheads="1"/>
            </p:cNvSpPr>
            <p:nvPr/>
          </p:nvSpPr>
          <p:spPr bwMode="auto">
            <a:xfrm>
              <a:off x="4742" y="2238"/>
              <a:ext cx="626" cy="21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53690" name="Rectangle 26"/>
            <p:cNvSpPr>
              <a:spLocks noChangeArrowheads="1"/>
            </p:cNvSpPr>
            <p:nvPr/>
          </p:nvSpPr>
          <p:spPr bwMode="auto">
            <a:xfrm>
              <a:off x="4430" y="2265"/>
              <a:ext cx="312" cy="16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53691" name="Rectangle 27"/>
            <p:cNvSpPr>
              <a:spLocks noChangeArrowheads="1"/>
            </p:cNvSpPr>
            <p:nvPr/>
          </p:nvSpPr>
          <p:spPr bwMode="auto">
            <a:xfrm>
              <a:off x="988" y="2265"/>
              <a:ext cx="438" cy="16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53692" name="Line 28"/>
            <p:cNvSpPr>
              <a:spLocks noChangeShapeType="1"/>
            </p:cNvSpPr>
            <p:nvPr/>
          </p:nvSpPr>
          <p:spPr bwMode="auto">
            <a:xfrm>
              <a:off x="1427" y="2688"/>
              <a:ext cx="3003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3693" name="Rectangle 29"/>
            <p:cNvSpPr>
              <a:spLocks noChangeArrowheads="1"/>
            </p:cNvSpPr>
            <p:nvPr/>
          </p:nvSpPr>
          <p:spPr bwMode="auto">
            <a:xfrm>
              <a:off x="363" y="2581"/>
              <a:ext cx="626" cy="2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53694" name="Rectangle 30"/>
            <p:cNvSpPr>
              <a:spLocks noChangeArrowheads="1"/>
            </p:cNvSpPr>
            <p:nvPr/>
          </p:nvSpPr>
          <p:spPr bwMode="auto">
            <a:xfrm>
              <a:off x="2052" y="2608"/>
              <a:ext cx="1689" cy="16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DHCPREQUEST</a:t>
              </a:r>
            </a:p>
          </p:txBody>
        </p:sp>
        <p:sp>
          <p:nvSpPr>
            <p:cNvPr id="753695" name="Rectangle 31"/>
            <p:cNvSpPr>
              <a:spLocks noChangeArrowheads="1"/>
            </p:cNvSpPr>
            <p:nvPr/>
          </p:nvSpPr>
          <p:spPr bwMode="auto">
            <a:xfrm>
              <a:off x="4742" y="2581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53696" name="Rectangle 32"/>
            <p:cNvSpPr>
              <a:spLocks noChangeArrowheads="1"/>
            </p:cNvSpPr>
            <p:nvPr/>
          </p:nvSpPr>
          <p:spPr bwMode="auto">
            <a:xfrm>
              <a:off x="4430" y="2608"/>
              <a:ext cx="312" cy="16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53697" name="Rectangle 33"/>
            <p:cNvSpPr>
              <a:spLocks noChangeArrowheads="1"/>
            </p:cNvSpPr>
            <p:nvPr/>
          </p:nvSpPr>
          <p:spPr bwMode="auto">
            <a:xfrm>
              <a:off x="989" y="2608"/>
              <a:ext cx="438" cy="16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53698" name="Line 34"/>
            <p:cNvSpPr>
              <a:spLocks noChangeShapeType="1"/>
            </p:cNvSpPr>
            <p:nvPr/>
          </p:nvSpPr>
          <p:spPr bwMode="auto">
            <a:xfrm flipH="1">
              <a:off x="1426" y="3019"/>
              <a:ext cx="300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3699" name="Rectangle 35"/>
            <p:cNvSpPr>
              <a:spLocks noChangeArrowheads="1"/>
            </p:cNvSpPr>
            <p:nvPr/>
          </p:nvSpPr>
          <p:spPr bwMode="auto">
            <a:xfrm>
              <a:off x="363" y="2911"/>
              <a:ext cx="625" cy="2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53700" name="Rectangle 36"/>
            <p:cNvSpPr>
              <a:spLocks noChangeArrowheads="1"/>
            </p:cNvSpPr>
            <p:nvPr/>
          </p:nvSpPr>
          <p:spPr bwMode="auto">
            <a:xfrm>
              <a:off x="2052" y="2938"/>
              <a:ext cx="1689" cy="16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dirty="0">
                  <a:solidFill>
                    <a:srgbClr val="333399"/>
                  </a:solidFill>
                </a:rPr>
                <a:t>DHCPACK</a:t>
              </a:r>
            </a:p>
          </p:txBody>
        </p:sp>
        <p:sp>
          <p:nvSpPr>
            <p:cNvPr id="753701" name="Rectangle 37"/>
            <p:cNvSpPr>
              <a:spLocks noChangeArrowheads="1"/>
            </p:cNvSpPr>
            <p:nvPr/>
          </p:nvSpPr>
          <p:spPr bwMode="auto">
            <a:xfrm>
              <a:off x="4742" y="2911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53702" name="Rectangle 38"/>
            <p:cNvSpPr>
              <a:spLocks noChangeArrowheads="1"/>
            </p:cNvSpPr>
            <p:nvPr/>
          </p:nvSpPr>
          <p:spPr bwMode="auto">
            <a:xfrm>
              <a:off x="4430" y="2938"/>
              <a:ext cx="312" cy="1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53703" name="Rectangle 39"/>
            <p:cNvSpPr>
              <a:spLocks noChangeArrowheads="1"/>
            </p:cNvSpPr>
            <p:nvPr/>
          </p:nvSpPr>
          <p:spPr bwMode="auto">
            <a:xfrm>
              <a:off x="988" y="2938"/>
              <a:ext cx="438" cy="16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53704" name="Line 40"/>
            <p:cNvSpPr>
              <a:spLocks noChangeShapeType="1"/>
            </p:cNvSpPr>
            <p:nvPr/>
          </p:nvSpPr>
          <p:spPr bwMode="auto">
            <a:xfrm flipH="1">
              <a:off x="1426" y="3354"/>
              <a:ext cx="300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3705" name="Rectangle 41"/>
            <p:cNvSpPr>
              <a:spLocks noChangeArrowheads="1"/>
            </p:cNvSpPr>
            <p:nvPr/>
          </p:nvSpPr>
          <p:spPr bwMode="auto">
            <a:xfrm>
              <a:off x="363" y="3246"/>
              <a:ext cx="625" cy="2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53706" name="Rectangle 42"/>
            <p:cNvSpPr>
              <a:spLocks noChangeArrowheads="1"/>
            </p:cNvSpPr>
            <p:nvPr/>
          </p:nvSpPr>
          <p:spPr bwMode="auto">
            <a:xfrm>
              <a:off x="2052" y="3273"/>
              <a:ext cx="1689" cy="16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dirty="0">
                  <a:solidFill>
                    <a:srgbClr val="333399"/>
                  </a:solidFill>
                </a:rPr>
                <a:t>DHCPNACK</a:t>
              </a:r>
            </a:p>
          </p:txBody>
        </p:sp>
        <p:sp>
          <p:nvSpPr>
            <p:cNvPr id="753707" name="Rectangle 43"/>
            <p:cNvSpPr>
              <a:spLocks noChangeArrowheads="1"/>
            </p:cNvSpPr>
            <p:nvPr/>
          </p:nvSpPr>
          <p:spPr bwMode="auto">
            <a:xfrm>
              <a:off x="4742" y="3246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53708" name="Rectangle 44"/>
            <p:cNvSpPr>
              <a:spLocks noChangeArrowheads="1"/>
            </p:cNvSpPr>
            <p:nvPr/>
          </p:nvSpPr>
          <p:spPr bwMode="auto">
            <a:xfrm>
              <a:off x="4430" y="3273"/>
              <a:ext cx="312" cy="1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53709" name="Rectangle 45"/>
            <p:cNvSpPr>
              <a:spLocks noChangeArrowheads="1"/>
            </p:cNvSpPr>
            <p:nvPr/>
          </p:nvSpPr>
          <p:spPr bwMode="auto">
            <a:xfrm>
              <a:off x="988" y="3273"/>
              <a:ext cx="438" cy="16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53710" name="Line 46"/>
            <p:cNvSpPr>
              <a:spLocks noChangeShapeType="1"/>
            </p:cNvSpPr>
            <p:nvPr/>
          </p:nvSpPr>
          <p:spPr bwMode="auto">
            <a:xfrm>
              <a:off x="1427" y="3831"/>
              <a:ext cx="3003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3711" name="Rectangle 47"/>
            <p:cNvSpPr>
              <a:spLocks noChangeArrowheads="1"/>
            </p:cNvSpPr>
            <p:nvPr/>
          </p:nvSpPr>
          <p:spPr bwMode="auto">
            <a:xfrm>
              <a:off x="363" y="3724"/>
              <a:ext cx="626" cy="2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53712" name="Rectangle 48"/>
            <p:cNvSpPr>
              <a:spLocks noChangeArrowheads="1"/>
            </p:cNvSpPr>
            <p:nvPr/>
          </p:nvSpPr>
          <p:spPr bwMode="auto">
            <a:xfrm>
              <a:off x="2052" y="3751"/>
              <a:ext cx="1689" cy="16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DHCPRELEASE</a:t>
              </a:r>
            </a:p>
          </p:txBody>
        </p:sp>
        <p:sp>
          <p:nvSpPr>
            <p:cNvPr id="753713" name="Rectangle 49"/>
            <p:cNvSpPr>
              <a:spLocks noChangeArrowheads="1"/>
            </p:cNvSpPr>
            <p:nvPr/>
          </p:nvSpPr>
          <p:spPr bwMode="auto">
            <a:xfrm>
              <a:off x="4742" y="3724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53714" name="Rectangle 50"/>
            <p:cNvSpPr>
              <a:spLocks noChangeArrowheads="1"/>
            </p:cNvSpPr>
            <p:nvPr/>
          </p:nvSpPr>
          <p:spPr bwMode="auto">
            <a:xfrm>
              <a:off x="4430" y="3751"/>
              <a:ext cx="312" cy="16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53715" name="Rectangle 51"/>
            <p:cNvSpPr>
              <a:spLocks noChangeArrowheads="1"/>
            </p:cNvSpPr>
            <p:nvPr/>
          </p:nvSpPr>
          <p:spPr bwMode="auto">
            <a:xfrm>
              <a:off x="989" y="3751"/>
              <a:ext cx="438" cy="16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53716" name="Rectangle 52"/>
            <p:cNvSpPr>
              <a:spLocks noChangeArrowheads="1"/>
            </p:cNvSpPr>
            <p:nvPr/>
          </p:nvSpPr>
          <p:spPr bwMode="auto">
            <a:xfrm>
              <a:off x="4742" y="827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53717" name="Rectangle 53"/>
            <p:cNvSpPr>
              <a:spLocks noChangeArrowheads="1"/>
            </p:cNvSpPr>
            <p:nvPr/>
          </p:nvSpPr>
          <p:spPr bwMode="auto">
            <a:xfrm>
              <a:off x="4430" y="853"/>
              <a:ext cx="312" cy="16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53718" name="Text Box 54"/>
            <p:cNvSpPr txBox="1">
              <a:spLocks noChangeArrowheads="1"/>
            </p:cNvSpPr>
            <p:nvPr/>
          </p:nvSpPr>
          <p:spPr bwMode="auto">
            <a:xfrm>
              <a:off x="3616" y="618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</a:rPr>
                <a:t>被动打开</a:t>
              </a:r>
            </a:p>
          </p:txBody>
        </p:sp>
        <p:sp>
          <p:nvSpPr>
            <p:cNvPr id="753719" name="Text Box 55"/>
            <p:cNvSpPr txBox="1">
              <a:spLocks noChangeArrowheads="1"/>
            </p:cNvSpPr>
            <p:nvPr/>
          </p:nvSpPr>
          <p:spPr bwMode="auto">
            <a:xfrm>
              <a:off x="5371" y="754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</a:t>
              </a:r>
            </a:p>
          </p:txBody>
        </p:sp>
        <p:sp>
          <p:nvSpPr>
            <p:cNvPr id="753720" name="Text Box 56"/>
            <p:cNvSpPr txBox="1">
              <a:spLocks noChangeArrowheads="1"/>
            </p:cNvSpPr>
            <p:nvPr/>
          </p:nvSpPr>
          <p:spPr bwMode="auto">
            <a:xfrm>
              <a:off x="50" y="1115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</a:t>
              </a:r>
            </a:p>
          </p:txBody>
        </p:sp>
        <p:sp>
          <p:nvSpPr>
            <p:cNvPr id="753721" name="Text Box 57"/>
            <p:cNvSpPr txBox="1">
              <a:spLocks noChangeArrowheads="1"/>
            </p:cNvSpPr>
            <p:nvPr/>
          </p:nvSpPr>
          <p:spPr bwMode="auto">
            <a:xfrm>
              <a:off x="5371" y="1478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</a:t>
              </a:r>
            </a:p>
          </p:txBody>
        </p:sp>
        <p:sp>
          <p:nvSpPr>
            <p:cNvPr id="753722" name="Text Box 58"/>
            <p:cNvSpPr txBox="1">
              <a:spLocks noChangeArrowheads="1"/>
            </p:cNvSpPr>
            <p:nvPr/>
          </p:nvSpPr>
          <p:spPr bwMode="auto">
            <a:xfrm>
              <a:off x="50" y="1824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</a:t>
              </a:r>
            </a:p>
          </p:txBody>
        </p:sp>
        <p:sp>
          <p:nvSpPr>
            <p:cNvPr id="753723" name="Text Box 59"/>
            <p:cNvSpPr txBox="1">
              <a:spLocks noChangeArrowheads="1"/>
            </p:cNvSpPr>
            <p:nvPr/>
          </p:nvSpPr>
          <p:spPr bwMode="auto">
            <a:xfrm>
              <a:off x="5368" y="2155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</a:t>
              </a:r>
            </a:p>
          </p:txBody>
        </p:sp>
        <p:sp>
          <p:nvSpPr>
            <p:cNvPr id="753724" name="Text Box 60"/>
            <p:cNvSpPr txBox="1">
              <a:spLocks noChangeArrowheads="1"/>
            </p:cNvSpPr>
            <p:nvPr/>
          </p:nvSpPr>
          <p:spPr bwMode="auto">
            <a:xfrm>
              <a:off x="50" y="2508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</a:t>
              </a:r>
            </a:p>
          </p:txBody>
        </p:sp>
        <p:sp>
          <p:nvSpPr>
            <p:cNvPr id="753725" name="Text Box 61"/>
            <p:cNvSpPr txBox="1">
              <a:spLocks noChangeArrowheads="1"/>
            </p:cNvSpPr>
            <p:nvPr/>
          </p:nvSpPr>
          <p:spPr bwMode="auto">
            <a:xfrm>
              <a:off x="5368" y="2867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</a:t>
              </a:r>
            </a:p>
          </p:txBody>
        </p:sp>
        <p:sp>
          <p:nvSpPr>
            <p:cNvPr id="753726" name="Text Box 62"/>
            <p:cNvSpPr txBox="1">
              <a:spLocks noChangeArrowheads="1"/>
            </p:cNvSpPr>
            <p:nvPr/>
          </p:nvSpPr>
          <p:spPr bwMode="auto">
            <a:xfrm>
              <a:off x="5368" y="3184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</a:t>
              </a:r>
            </a:p>
          </p:txBody>
        </p:sp>
        <p:sp>
          <p:nvSpPr>
            <p:cNvPr id="753727" name="Text Box 63"/>
            <p:cNvSpPr txBox="1">
              <a:spLocks noChangeArrowheads="1"/>
            </p:cNvSpPr>
            <p:nvPr/>
          </p:nvSpPr>
          <p:spPr bwMode="auto">
            <a:xfrm rot="-5400000">
              <a:off x="2536" y="3399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333399"/>
                  </a:solidFill>
                </a:rPr>
                <a:t>…</a:t>
              </a:r>
            </a:p>
          </p:txBody>
        </p:sp>
        <p:sp>
          <p:nvSpPr>
            <p:cNvPr id="753728" name="Text Box 64"/>
            <p:cNvSpPr txBox="1">
              <a:spLocks noChangeArrowheads="1"/>
            </p:cNvSpPr>
            <p:nvPr/>
          </p:nvSpPr>
          <p:spPr bwMode="auto">
            <a:xfrm>
              <a:off x="50" y="3602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</a:t>
              </a:r>
            </a:p>
          </p:txBody>
        </p:sp>
      </p:grpSp>
      <p:sp>
        <p:nvSpPr>
          <p:cNvPr id="753729" name="Rectangle 65"/>
          <p:cNvSpPr>
            <a:spLocks noChangeArrowheads="1"/>
          </p:cNvSpPr>
          <p:nvPr/>
        </p:nvSpPr>
        <p:spPr bwMode="auto">
          <a:xfrm>
            <a:off x="34925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400">
                <a:solidFill>
                  <a:schemeClr val="bg2"/>
                </a:solidFill>
              </a:rPr>
              <a:t>动态主机自动配置</a:t>
            </a:r>
          </a:p>
        </p:txBody>
      </p:sp>
      <p:sp>
        <p:nvSpPr>
          <p:cNvPr id="753730" name="Rectangle 6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9099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DHCP </a:t>
            </a:r>
            <a:r>
              <a:rPr lang="zh-CN" altLang="en-US" sz="4000" b="1" dirty="0">
                <a:solidFill>
                  <a:srgbClr val="C00000"/>
                </a:solidFill>
              </a:rPr>
              <a:t>协议的工作过程</a:t>
            </a:r>
            <a:r>
              <a:rPr lang="en-US" altLang="zh-CN" sz="4000" b="1" dirty="0">
                <a:solidFill>
                  <a:srgbClr val="C00000"/>
                </a:solidFill>
              </a:rPr>
              <a:t>(3)</a:t>
            </a:r>
          </a:p>
        </p:txBody>
      </p:sp>
      <p:sp>
        <p:nvSpPr>
          <p:cNvPr id="753731" name="Rectangle 67"/>
          <p:cNvSpPr>
            <a:spLocks noChangeArrowheads="1"/>
          </p:cNvSpPr>
          <p:nvPr/>
        </p:nvSpPr>
        <p:spPr bwMode="auto">
          <a:xfrm>
            <a:off x="0" y="1557338"/>
            <a:ext cx="9144000" cy="237648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53734" name="Text Box 70"/>
          <p:cNvSpPr txBox="1">
            <a:spLocks noChangeArrowheads="1"/>
          </p:cNvSpPr>
          <p:nvPr/>
        </p:nvSpPr>
        <p:spPr bwMode="auto">
          <a:xfrm>
            <a:off x="611188" y="1876425"/>
            <a:ext cx="7921625" cy="83185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sym typeface="Wingdings" panose="05000000000000000000" pitchFamily="2" charset="2"/>
              </a:rPr>
              <a:t> </a:t>
            </a:r>
            <a:r>
              <a:rPr lang="zh-CN" altLang="en-US" sz="2400">
                <a:solidFill>
                  <a:srgbClr val="333399"/>
                </a:solidFill>
              </a:rPr>
              <a:t>租用期过了一半</a:t>
            </a:r>
            <a:r>
              <a:rPr lang="en-US" altLang="zh-CN" sz="2400">
                <a:solidFill>
                  <a:srgbClr val="333399"/>
                </a:solidFill>
              </a:rPr>
              <a:t>(T1 </a:t>
            </a:r>
            <a:r>
              <a:rPr lang="zh-CN" altLang="en-US" sz="2400">
                <a:solidFill>
                  <a:srgbClr val="333399"/>
                </a:solidFill>
              </a:rPr>
              <a:t>时间到</a:t>
            </a:r>
            <a:r>
              <a:rPr lang="en-US" altLang="zh-CN" sz="2400">
                <a:solidFill>
                  <a:srgbClr val="333399"/>
                </a:solidFill>
              </a:rPr>
              <a:t>)</a:t>
            </a:r>
            <a:r>
              <a:rPr lang="zh-CN" altLang="en-US" sz="2400">
                <a:solidFill>
                  <a:srgbClr val="333399"/>
                </a:solidFill>
              </a:rPr>
              <a:t>，</a:t>
            </a:r>
            <a:r>
              <a:rPr lang="en-US" altLang="zh-CN" sz="2400">
                <a:solidFill>
                  <a:srgbClr val="333399"/>
                </a:solidFill>
              </a:rPr>
              <a:t>DHCP</a:t>
            </a:r>
            <a:r>
              <a:rPr lang="zh-CN" altLang="en-US" sz="2400">
                <a:solidFill>
                  <a:srgbClr val="333399"/>
                </a:solidFill>
              </a:rPr>
              <a:t>发送</a:t>
            </a:r>
          </a:p>
          <a:p>
            <a:r>
              <a:rPr lang="zh-CN" altLang="en-US" sz="2400">
                <a:solidFill>
                  <a:srgbClr val="333399"/>
                </a:solidFill>
              </a:rPr>
              <a:t>    请求报文</a:t>
            </a:r>
            <a:r>
              <a:rPr lang="en-US" altLang="zh-CN" sz="2400">
                <a:solidFill>
                  <a:srgbClr val="333399"/>
                </a:solidFill>
              </a:rPr>
              <a:t>DHCPREQUEST</a:t>
            </a:r>
            <a:r>
              <a:rPr lang="zh-CN" altLang="en-US" sz="2400">
                <a:solidFill>
                  <a:srgbClr val="333399"/>
                </a:solidFill>
              </a:rPr>
              <a:t>要求更新租用期。 </a:t>
            </a:r>
          </a:p>
        </p:txBody>
      </p:sp>
      <p:sp>
        <p:nvSpPr>
          <p:cNvPr id="753735" name="Text Box 71"/>
          <p:cNvSpPr txBox="1">
            <a:spLocks noChangeArrowheads="1"/>
          </p:cNvSpPr>
          <p:nvPr/>
        </p:nvSpPr>
        <p:spPr bwMode="auto">
          <a:xfrm>
            <a:off x="611188" y="2884488"/>
            <a:ext cx="7921625" cy="83185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sym typeface="Wingdings" panose="05000000000000000000" pitchFamily="2" charset="2"/>
              </a:rPr>
              <a:t> </a:t>
            </a:r>
            <a:r>
              <a:rPr lang="en-US" altLang="zh-CN" sz="2400">
                <a:solidFill>
                  <a:srgbClr val="333399"/>
                </a:solidFill>
              </a:rPr>
              <a:t>DHCP </a:t>
            </a:r>
            <a:r>
              <a:rPr lang="zh-CN" altLang="en-US" sz="2400">
                <a:solidFill>
                  <a:srgbClr val="333399"/>
                </a:solidFill>
              </a:rPr>
              <a:t>服务器若同意，则发回确认报文</a:t>
            </a:r>
            <a:r>
              <a:rPr lang="en-US" altLang="zh-CN" sz="2400">
                <a:solidFill>
                  <a:srgbClr val="333399"/>
                </a:solidFill>
              </a:rPr>
              <a:t>DHCPACK</a:t>
            </a:r>
            <a:r>
              <a:rPr lang="zh-CN" altLang="en-US" sz="2400">
                <a:solidFill>
                  <a:srgbClr val="333399"/>
                </a:solidFill>
              </a:rPr>
              <a:t>。</a:t>
            </a:r>
          </a:p>
          <a:p>
            <a:r>
              <a:rPr lang="zh-CN" altLang="en-US" sz="2400">
                <a:solidFill>
                  <a:srgbClr val="333399"/>
                </a:solidFill>
              </a:rPr>
              <a:t>    </a:t>
            </a:r>
            <a:r>
              <a:rPr lang="en-US" altLang="zh-CN" sz="2400">
                <a:solidFill>
                  <a:srgbClr val="333399"/>
                </a:solidFill>
              </a:rPr>
              <a:t>DHCP </a:t>
            </a:r>
            <a:r>
              <a:rPr lang="zh-CN" altLang="en-US" sz="2400">
                <a:solidFill>
                  <a:srgbClr val="333399"/>
                </a:solidFill>
              </a:rPr>
              <a:t>客户得到了新的租用期，重新设置计时器。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xmlns="" id="{045CF1DA-B3B3-417B-AE92-B319A9EB47CE}"/>
              </a:ext>
            </a:extLst>
          </p:cNvPr>
          <p:cNvCxnSpPr/>
          <p:nvPr/>
        </p:nvCxnSpPr>
        <p:spPr>
          <a:xfrm>
            <a:off x="161764" y="98106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页脚占位符 3">
            <a:extLst>
              <a:ext uri="{FF2B5EF4-FFF2-40B4-BE49-F238E27FC236}">
                <a16:creationId xmlns:a16="http://schemas.microsoft.com/office/drawing/2014/main" xmlns="" id="{CC63E36D-F833-4DAB-A58D-640AEABDED87}"/>
              </a:ext>
            </a:extLst>
          </p:cNvPr>
          <p:cNvSpPr txBox="1">
            <a:spLocks/>
          </p:cNvSpPr>
          <p:nvPr/>
        </p:nvSpPr>
        <p:spPr>
          <a:xfrm>
            <a:off x="3155" y="6415087"/>
            <a:ext cx="9144000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 cap="flat" cmpd="sng" algn="ctr">
            <a:solidFill>
              <a:schemeClr val="accent2">
                <a:shade val="5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1400" b="1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1239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A8E7-320C-4D3E-9789-B19DAB999A90}" type="slidenum">
              <a:rPr lang="en-US" altLang="zh-CN"/>
              <a:pPr/>
              <a:t>28</a:t>
            </a:fld>
            <a:endParaRPr lang="en-US" altLang="zh-CN"/>
          </a:p>
        </p:txBody>
      </p:sp>
      <p:grpSp>
        <p:nvGrpSpPr>
          <p:cNvPr id="751618" name="Group 2"/>
          <p:cNvGrpSpPr>
            <a:grpSpLocks/>
          </p:cNvGrpSpPr>
          <p:nvPr/>
        </p:nvGrpSpPr>
        <p:grpSpPr bwMode="auto">
          <a:xfrm>
            <a:off x="79375" y="981075"/>
            <a:ext cx="8948738" cy="5268913"/>
            <a:chOff x="50" y="618"/>
            <a:chExt cx="5637" cy="3319"/>
          </a:xfrm>
        </p:grpSpPr>
        <p:sp>
          <p:nvSpPr>
            <p:cNvPr id="751619" name="Line 3"/>
            <p:cNvSpPr>
              <a:spLocks noChangeShapeType="1"/>
            </p:cNvSpPr>
            <p:nvPr/>
          </p:nvSpPr>
          <p:spPr bwMode="auto">
            <a:xfrm flipH="1">
              <a:off x="3565" y="930"/>
              <a:ext cx="876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1620" name="Line 4"/>
            <p:cNvSpPr>
              <a:spLocks noChangeShapeType="1"/>
            </p:cNvSpPr>
            <p:nvPr/>
          </p:nvSpPr>
          <p:spPr bwMode="auto">
            <a:xfrm>
              <a:off x="1427" y="1292"/>
              <a:ext cx="3003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1621" name="Rectangle 5"/>
            <p:cNvSpPr>
              <a:spLocks noChangeArrowheads="1"/>
            </p:cNvSpPr>
            <p:nvPr/>
          </p:nvSpPr>
          <p:spPr bwMode="auto">
            <a:xfrm>
              <a:off x="363" y="1184"/>
              <a:ext cx="626" cy="21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51622" name="Rectangle 6"/>
            <p:cNvSpPr>
              <a:spLocks noChangeArrowheads="1"/>
            </p:cNvSpPr>
            <p:nvPr/>
          </p:nvSpPr>
          <p:spPr bwMode="auto">
            <a:xfrm>
              <a:off x="2052" y="1210"/>
              <a:ext cx="1689" cy="1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DHCPDISCOVER</a:t>
              </a:r>
            </a:p>
          </p:txBody>
        </p:sp>
        <p:sp>
          <p:nvSpPr>
            <p:cNvPr id="751623" name="Rectangle 7"/>
            <p:cNvSpPr>
              <a:spLocks noChangeArrowheads="1"/>
            </p:cNvSpPr>
            <p:nvPr/>
          </p:nvSpPr>
          <p:spPr bwMode="auto">
            <a:xfrm>
              <a:off x="4742" y="1184"/>
              <a:ext cx="626" cy="21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51624" name="Rectangle 8"/>
            <p:cNvSpPr>
              <a:spLocks noChangeArrowheads="1"/>
            </p:cNvSpPr>
            <p:nvPr/>
          </p:nvSpPr>
          <p:spPr bwMode="auto">
            <a:xfrm>
              <a:off x="4430" y="1210"/>
              <a:ext cx="312" cy="16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51625" name="Rectangle 9"/>
            <p:cNvSpPr>
              <a:spLocks noChangeArrowheads="1"/>
            </p:cNvSpPr>
            <p:nvPr/>
          </p:nvSpPr>
          <p:spPr bwMode="auto">
            <a:xfrm>
              <a:off x="989" y="1210"/>
              <a:ext cx="438" cy="1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51626" name="Line 10"/>
            <p:cNvSpPr>
              <a:spLocks noChangeShapeType="1"/>
            </p:cNvSpPr>
            <p:nvPr/>
          </p:nvSpPr>
          <p:spPr bwMode="auto">
            <a:xfrm flipH="1">
              <a:off x="1426" y="1656"/>
              <a:ext cx="300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1627" name="Rectangle 11"/>
            <p:cNvSpPr>
              <a:spLocks noChangeArrowheads="1"/>
            </p:cNvSpPr>
            <p:nvPr/>
          </p:nvSpPr>
          <p:spPr bwMode="auto">
            <a:xfrm>
              <a:off x="363" y="1548"/>
              <a:ext cx="625" cy="21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51628" name="Rectangle 12"/>
            <p:cNvSpPr>
              <a:spLocks noChangeArrowheads="1"/>
            </p:cNvSpPr>
            <p:nvPr/>
          </p:nvSpPr>
          <p:spPr bwMode="auto">
            <a:xfrm>
              <a:off x="2052" y="1575"/>
              <a:ext cx="1689" cy="16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DHCPOFFER</a:t>
              </a:r>
            </a:p>
          </p:txBody>
        </p:sp>
        <p:sp>
          <p:nvSpPr>
            <p:cNvPr id="751629" name="Rectangle 13"/>
            <p:cNvSpPr>
              <a:spLocks noChangeArrowheads="1"/>
            </p:cNvSpPr>
            <p:nvPr/>
          </p:nvSpPr>
          <p:spPr bwMode="auto">
            <a:xfrm>
              <a:off x="4742" y="1548"/>
              <a:ext cx="626" cy="21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51630" name="Rectangle 14"/>
            <p:cNvSpPr>
              <a:spLocks noChangeArrowheads="1"/>
            </p:cNvSpPr>
            <p:nvPr/>
          </p:nvSpPr>
          <p:spPr bwMode="auto">
            <a:xfrm>
              <a:off x="4430" y="1575"/>
              <a:ext cx="312" cy="1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51631" name="Rectangle 15"/>
            <p:cNvSpPr>
              <a:spLocks noChangeArrowheads="1"/>
            </p:cNvSpPr>
            <p:nvPr/>
          </p:nvSpPr>
          <p:spPr bwMode="auto">
            <a:xfrm>
              <a:off x="988" y="1575"/>
              <a:ext cx="438" cy="16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51632" name="Line 16"/>
            <p:cNvSpPr>
              <a:spLocks noChangeShapeType="1"/>
            </p:cNvSpPr>
            <p:nvPr/>
          </p:nvSpPr>
          <p:spPr bwMode="auto">
            <a:xfrm>
              <a:off x="1427" y="1985"/>
              <a:ext cx="3003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1633" name="Rectangle 17"/>
            <p:cNvSpPr>
              <a:spLocks noChangeArrowheads="1"/>
            </p:cNvSpPr>
            <p:nvPr/>
          </p:nvSpPr>
          <p:spPr bwMode="auto">
            <a:xfrm>
              <a:off x="363" y="1878"/>
              <a:ext cx="626" cy="21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51634" name="Rectangle 18"/>
            <p:cNvSpPr>
              <a:spLocks noChangeArrowheads="1"/>
            </p:cNvSpPr>
            <p:nvPr/>
          </p:nvSpPr>
          <p:spPr bwMode="auto">
            <a:xfrm>
              <a:off x="2052" y="1905"/>
              <a:ext cx="1689" cy="16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DHCPREQUEST</a:t>
              </a:r>
            </a:p>
          </p:txBody>
        </p:sp>
        <p:sp>
          <p:nvSpPr>
            <p:cNvPr id="751635" name="Rectangle 19"/>
            <p:cNvSpPr>
              <a:spLocks noChangeArrowheads="1"/>
            </p:cNvSpPr>
            <p:nvPr/>
          </p:nvSpPr>
          <p:spPr bwMode="auto">
            <a:xfrm>
              <a:off x="4742" y="1878"/>
              <a:ext cx="626" cy="21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51636" name="Rectangle 20"/>
            <p:cNvSpPr>
              <a:spLocks noChangeArrowheads="1"/>
            </p:cNvSpPr>
            <p:nvPr/>
          </p:nvSpPr>
          <p:spPr bwMode="auto">
            <a:xfrm>
              <a:off x="4430" y="1905"/>
              <a:ext cx="312" cy="1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51637" name="Rectangle 21"/>
            <p:cNvSpPr>
              <a:spLocks noChangeArrowheads="1"/>
            </p:cNvSpPr>
            <p:nvPr/>
          </p:nvSpPr>
          <p:spPr bwMode="auto">
            <a:xfrm>
              <a:off x="989" y="1905"/>
              <a:ext cx="438" cy="16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51638" name="Line 22"/>
            <p:cNvSpPr>
              <a:spLocks noChangeShapeType="1"/>
            </p:cNvSpPr>
            <p:nvPr/>
          </p:nvSpPr>
          <p:spPr bwMode="auto">
            <a:xfrm flipH="1">
              <a:off x="1426" y="2345"/>
              <a:ext cx="300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1639" name="Rectangle 23"/>
            <p:cNvSpPr>
              <a:spLocks noChangeArrowheads="1"/>
            </p:cNvSpPr>
            <p:nvPr/>
          </p:nvSpPr>
          <p:spPr bwMode="auto">
            <a:xfrm>
              <a:off x="363" y="2238"/>
              <a:ext cx="625" cy="21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51640" name="Rectangle 24"/>
            <p:cNvSpPr>
              <a:spLocks noChangeArrowheads="1"/>
            </p:cNvSpPr>
            <p:nvPr/>
          </p:nvSpPr>
          <p:spPr bwMode="auto">
            <a:xfrm>
              <a:off x="2052" y="2265"/>
              <a:ext cx="1689" cy="16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DHCPACK</a:t>
              </a:r>
            </a:p>
          </p:txBody>
        </p:sp>
        <p:sp>
          <p:nvSpPr>
            <p:cNvPr id="751641" name="Rectangle 25"/>
            <p:cNvSpPr>
              <a:spLocks noChangeArrowheads="1"/>
            </p:cNvSpPr>
            <p:nvPr/>
          </p:nvSpPr>
          <p:spPr bwMode="auto">
            <a:xfrm>
              <a:off x="4742" y="2238"/>
              <a:ext cx="626" cy="21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51642" name="Rectangle 26"/>
            <p:cNvSpPr>
              <a:spLocks noChangeArrowheads="1"/>
            </p:cNvSpPr>
            <p:nvPr/>
          </p:nvSpPr>
          <p:spPr bwMode="auto">
            <a:xfrm>
              <a:off x="4430" y="2265"/>
              <a:ext cx="312" cy="16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51643" name="Rectangle 27"/>
            <p:cNvSpPr>
              <a:spLocks noChangeArrowheads="1"/>
            </p:cNvSpPr>
            <p:nvPr/>
          </p:nvSpPr>
          <p:spPr bwMode="auto">
            <a:xfrm>
              <a:off x="988" y="2265"/>
              <a:ext cx="438" cy="16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51644" name="Line 28"/>
            <p:cNvSpPr>
              <a:spLocks noChangeShapeType="1"/>
            </p:cNvSpPr>
            <p:nvPr/>
          </p:nvSpPr>
          <p:spPr bwMode="auto">
            <a:xfrm>
              <a:off x="1427" y="2688"/>
              <a:ext cx="3003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1645" name="Rectangle 29"/>
            <p:cNvSpPr>
              <a:spLocks noChangeArrowheads="1"/>
            </p:cNvSpPr>
            <p:nvPr/>
          </p:nvSpPr>
          <p:spPr bwMode="auto">
            <a:xfrm>
              <a:off x="363" y="2581"/>
              <a:ext cx="626" cy="2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51646" name="Rectangle 30"/>
            <p:cNvSpPr>
              <a:spLocks noChangeArrowheads="1"/>
            </p:cNvSpPr>
            <p:nvPr/>
          </p:nvSpPr>
          <p:spPr bwMode="auto">
            <a:xfrm>
              <a:off x="2052" y="2608"/>
              <a:ext cx="1689" cy="16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DHCPREQUEST</a:t>
              </a:r>
            </a:p>
          </p:txBody>
        </p:sp>
        <p:sp>
          <p:nvSpPr>
            <p:cNvPr id="751647" name="Rectangle 31"/>
            <p:cNvSpPr>
              <a:spLocks noChangeArrowheads="1"/>
            </p:cNvSpPr>
            <p:nvPr/>
          </p:nvSpPr>
          <p:spPr bwMode="auto">
            <a:xfrm>
              <a:off x="4742" y="2581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51648" name="Rectangle 32"/>
            <p:cNvSpPr>
              <a:spLocks noChangeArrowheads="1"/>
            </p:cNvSpPr>
            <p:nvPr/>
          </p:nvSpPr>
          <p:spPr bwMode="auto">
            <a:xfrm>
              <a:off x="4430" y="2608"/>
              <a:ext cx="312" cy="16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51649" name="Rectangle 33"/>
            <p:cNvSpPr>
              <a:spLocks noChangeArrowheads="1"/>
            </p:cNvSpPr>
            <p:nvPr/>
          </p:nvSpPr>
          <p:spPr bwMode="auto">
            <a:xfrm>
              <a:off x="989" y="2608"/>
              <a:ext cx="438" cy="16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51650" name="Line 34"/>
            <p:cNvSpPr>
              <a:spLocks noChangeShapeType="1"/>
            </p:cNvSpPr>
            <p:nvPr/>
          </p:nvSpPr>
          <p:spPr bwMode="auto">
            <a:xfrm flipH="1">
              <a:off x="1426" y="3019"/>
              <a:ext cx="300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1651" name="Rectangle 35"/>
            <p:cNvSpPr>
              <a:spLocks noChangeArrowheads="1"/>
            </p:cNvSpPr>
            <p:nvPr/>
          </p:nvSpPr>
          <p:spPr bwMode="auto">
            <a:xfrm>
              <a:off x="363" y="2911"/>
              <a:ext cx="625" cy="2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51652" name="Rectangle 36"/>
            <p:cNvSpPr>
              <a:spLocks noChangeArrowheads="1"/>
            </p:cNvSpPr>
            <p:nvPr/>
          </p:nvSpPr>
          <p:spPr bwMode="auto">
            <a:xfrm>
              <a:off x="2052" y="2938"/>
              <a:ext cx="1689" cy="16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DHCPNACK</a:t>
              </a:r>
            </a:p>
          </p:txBody>
        </p:sp>
        <p:sp>
          <p:nvSpPr>
            <p:cNvPr id="751653" name="Rectangle 37"/>
            <p:cNvSpPr>
              <a:spLocks noChangeArrowheads="1"/>
            </p:cNvSpPr>
            <p:nvPr/>
          </p:nvSpPr>
          <p:spPr bwMode="auto">
            <a:xfrm>
              <a:off x="4742" y="2911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51654" name="Rectangle 38"/>
            <p:cNvSpPr>
              <a:spLocks noChangeArrowheads="1"/>
            </p:cNvSpPr>
            <p:nvPr/>
          </p:nvSpPr>
          <p:spPr bwMode="auto">
            <a:xfrm>
              <a:off x="4430" y="2938"/>
              <a:ext cx="312" cy="1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51655" name="Rectangle 39"/>
            <p:cNvSpPr>
              <a:spLocks noChangeArrowheads="1"/>
            </p:cNvSpPr>
            <p:nvPr/>
          </p:nvSpPr>
          <p:spPr bwMode="auto">
            <a:xfrm>
              <a:off x="988" y="2938"/>
              <a:ext cx="438" cy="16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51656" name="Line 40"/>
            <p:cNvSpPr>
              <a:spLocks noChangeShapeType="1"/>
            </p:cNvSpPr>
            <p:nvPr/>
          </p:nvSpPr>
          <p:spPr bwMode="auto">
            <a:xfrm flipH="1">
              <a:off x="1426" y="3354"/>
              <a:ext cx="300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1657" name="Rectangle 41"/>
            <p:cNvSpPr>
              <a:spLocks noChangeArrowheads="1"/>
            </p:cNvSpPr>
            <p:nvPr/>
          </p:nvSpPr>
          <p:spPr bwMode="auto">
            <a:xfrm>
              <a:off x="363" y="3246"/>
              <a:ext cx="625" cy="2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51658" name="Rectangle 42"/>
            <p:cNvSpPr>
              <a:spLocks noChangeArrowheads="1"/>
            </p:cNvSpPr>
            <p:nvPr/>
          </p:nvSpPr>
          <p:spPr bwMode="auto">
            <a:xfrm>
              <a:off x="2052" y="3273"/>
              <a:ext cx="1689" cy="16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dirty="0">
                  <a:solidFill>
                    <a:srgbClr val="333399"/>
                  </a:solidFill>
                </a:rPr>
                <a:t>DHCPNACK</a:t>
              </a:r>
            </a:p>
          </p:txBody>
        </p:sp>
        <p:sp>
          <p:nvSpPr>
            <p:cNvPr id="751659" name="Rectangle 43"/>
            <p:cNvSpPr>
              <a:spLocks noChangeArrowheads="1"/>
            </p:cNvSpPr>
            <p:nvPr/>
          </p:nvSpPr>
          <p:spPr bwMode="auto">
            <a:xfrm>
              <a:off x="4742" y="3246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51660" name="Rectangle 44"/>
            <p:cNvSpPr>
              <a:spLocks noChangeArrowheads="1"/>
            </p:cNvSpPr>
            <p:nvPr/>
          </p:nvSpPr>
          <p:spPr bwMode="auto">
            <a:xfrm>
              <a:off x="4430" y="3273"/>
              <a:ext cx="312" cy="1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51661" name="Rectangle 45"/>
            <p:cNvSpPr>
              <a:spLocks noChangeArrowheads="1"/>
            </p:cNvSpPr>
            <p:nvPr/>
          </p:nvSpPr>
          <p:spPr bwMode="auto">
            <a:xfrm>
              <a:off x="988" y="3273"/>
              <a:ext cx="438" cy="16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51662" name="Line 46"/>
            <p:cNvSpPr>
              <a:spLocks noChangeShapeType="1"/>
            </p:cNvSpPr>
            <p:nvPr/>
          </p:nvSpPr>
          <p:spPr bwMode="auto">
            <a:xfrm>
              <a:off x="1427" y="3831"/>
              <a:ext cx="3003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1663" name="Rectangle 47"/>
            <p:cNvSpPr>
              <a:spLocks noChangeArrowheads="1"/>
            </p:cNvSpPr>
            <p:nvPr/>
          </p:nvSpPr>
          <p:spPr bwMode="auto">
            <a:xfrm>
              <a:off x="363" y="3724"/>
              <a:ext cx="626" cy="21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客户</a:t>
              </a:r>
            </a:p>
          </p:txBody>
        </p:sp>
        <p:sp>
          <p:nvSpPr>
            <p:cNvPr id="751664" name="Rectangle 48"/>
            <p:cNvSpPr>
              <a:spLocks noChangeArrowheads="1"/>
            </p:cNvSpPr>
            <p:nvPr/>
          </p:nvSpPr>
          <p:spPr bwMode="auto">
            <a:xfrm>
              <a:off x="2052" y="3751"/>
              <a:ext cx="1689" cy="16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DHCPRELEASE</a:t>
              </a:r>
            </a:p>
          </p:txBody>
        </p:sp>
        <p:sp>
          <p:nvSpPr>
            <p:cNvPr id="751665" name="Rectangle 49"/>
            <p:cNvSpPr>
              <a:spLocks noChangeArrowheads="1"/>
            </p:cNvSpPr>
            <p:nvPr/>
          </p:nvSpPr>
          <p:spPr bwMode="auto">
            <a:xfrm>
              <a:off x="4742" y="3724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51666" name="Rectangle 50"/>
            <p:cNvSpPr>
              <a:spLocks noChangeArrowheads="1"/>
            </p:cNvSpPr>
            <p:nvPr/>
          </p:nvSpPr>
          <p:spPr bwMode="auto">
            <a:xfrm>
              <a:off x="4430" y="3751"/>
              <a:ext cx="312" cy="16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51667" name="Rectangle 51"/>
            <p:cNvSpPr>
              <a:spLocks noChangeArrowheads="1"/>
            </p:cNvSpPr>
            <p:nvPr/>
          </p:nvSpPr>
          <p:spPr bwMode="auto">
            <a:xfrm>
              <a:off x="989" y="3751"/>
              <a:ext cx="438" cy="16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68</a:t>
              </a:r>
            </a:p>
          </p:txBody>
        </p:sp>
        <p:sp>
          <p:nvSpPr>
            <p:cNvPr id="751668" name="Rectangle 52"/>
            <p:cNvSpPr>
              <a:spLocks noChangeArrowheads="1"/>
            </p:cNvSpPr>
            <p:nvPr/>
          </p:nvSpPr>
          <p:spPr bwMode="auto">
            <a:xfrm>
              <a:off x="4742" y="827"/>
              <a:ext cx="626" cy="2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333399"/>
                  </a:solidFill>
                </a:rPr>
                <a:t>服务器</a:t>
              </a:r>
            </a:p>
          </p:txBody>
        </p:sp>
        <p:sp>
          <p:nvSpPr>
            <p:cNvPr id="751669" name="Rectangle 53"/>
            <p:cNvSpPr>
              <a:spLocks noChangeArrowheads="1"/>
            </p:cNvSpPr>
            <p:nvPr/>
          </p:nvSpPr>
          <p:spPr bwMode="auto">
            <a:xfrm>
              <a:off x="4430" y="853"/>
              <a:ext cx="312" cy="16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333399"/>
                  </a:solidFill>
                </a:rPr>
                <a:t>67</a:t>
              </a:r>
            </a:p>
          </p:txBody>
        </p:sp>
        <p:sp>
          <p:nvSpPr>
            <p:cNvPr id="751670" name="Text Box 54"/>
            <p:cNvSpPr txBox="1">
              <a:spLocks noChangeArrowheads="1"/>
            </p:cNvSpPr>
            <p:nvPr/>
          </p:nvSpPr>
          <p:spPr bwMode="auto">
            <a:xfrm>
              <a:off x="3616" y="618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</a:rPr>
                <a:t>被动打开</a:t>
              </a:r>
            </a:p>
          </p:txBody>
        </p:sp>
        <p:sp>
          <p:nvSpPr>
            <p:cNvPr id="751671" name="Text Box 55"/>
            <p:cNvSpPr txBox="1">
              <a:spLocks noChangeArrowheads="1"/>
            </p:cNvSpPr>
            <p:nvPr/>
          </p:nvSpPr>
          <p:spPr bwMode="auto">
            <a:xfrm>
              <a:off x="5371" y="754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</a:t>
              </a:r>
            </a:p>
          </p:txBody>
        </p:sp>
        <p:sp>
          <p:nvSpPr>
            <p:cNvPr id="751672" name="Text Box 56"/>
            <p:cNvSpPr txBox="1">
              <a:spLocks noChangeArrowheads="1"/>
            </p:cNvSpPr>
            <p:nvPr/>
          </p:nvSpPr>
          <p:spPr bwMode="auto">
            <a:xfrm>
              <a:off x="50" y="1115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</a:t>
              </a:r>
            </a:p>
          </p:txBody>
        </p:sp>
        <p:sp>
          <p:nvSpPr>
            <p:cNvPr id="751673" name="Text Box 57"/>
            <p:cNvSpPr txBox="1">
              <a:spLocks noChangeArrowheads="1"/>
            </p:cNvSpPr>
            <p:nvPr/>
          </p:nvSpPr>
          <p:spPr bwMode="auto">
            <a:xfrm>
              <a:off x="5371" y="1478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</a:t>
              </a:r>
            </a:p>
          </p:txBody>
        </p:sp>
        <p:sp>
          <p:nvSpPr>
            <p:cNvPr id="751674" name="Text Box 58"/>
            <p:cNvSpPr txBox="1">
              <a:spLocks noChangeArrowheads="1"/>
            </p:cNvSpPr>
            <p:nvPr/>
          </p:nvSpPr>
          <p:spPr bwMode="auto">
            <a:xfrm>
              <a:off x="50" y="1824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</a:t>
              </a:r>
            </a:p>
          </p:txBody>
        </p:sp>
        <p:sp>
          <p:nvSpPr>
            <p:cNvPr id="751675" name="Text Box 59"/>
            <p:cNvSpPr txBox="1">
              <a:spLocks noChangeArrowheads="1"/>
            </p:cNvSpPr>
            <p:nvPr/>
          </p:nvSpPr>
          <p:spPr bwMode="auto">
            <a:xfrm>
              <a:off x="5368" y="2155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</a:t>
              </a:r>
            </a:p>
          </p:txBody>
        </p:sp>
        <p:sp>
          <p:nvSpPr>
            <p:cNvPr id="751676" name="Text Box 60"/>
            <p:cNvSpPr txBox="1">
              <a:spLocks noChangeArrowheads="1"/>
            </p:cNvSpPr>
            <p:nvPr/>
          </p:nvSpPr>
          <p:spPr bwMode="auto">
            <a:xfrm>
              <a:off x="50" y="2508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</a:t>
              </a:r>
            </a:p>
          </p:txBody>
        </p:sp>
        <p:sp>
          <p:nvSpPr>
            <p:cNvPr id="751677" name="Text Box 61"/>
            <p:cNvSpPr txBox="1">
              <a:spLocks noChangeArrowheads="1"/>
            </p:cNvSpPr>
            <p:nvPr/>
          </p:nvSpPr>
          <p:spPr bwMode="auto">
            <a:xfrm>
              <a:off x="5368" y="2867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</a:t>
              </a:r>
            </a:p>
          </p:txBody>
        </p:sp>
        <p:sp>
          <p:nvSpPr>
            <p:cNvPr id="751678" name="Text Box 62"/>
            <p:cNvSpPr txBox="1">
              <a:spLocks noChangeArrowheads="1"/>
            </p:cNvSpPr>
            <p:nvPr/>
          </p:nvSpPr>
          <p:spPr bwMode="auto">
            <a:xfrm>
              <a:off x="5368" y="3184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</a:t>
              </a:r>
            </a:p>
          </p:txBody>
        </p:sp>
        <p:sp>
          <p:nvSpPr>
            <p:cNvPr id="751679" name="Text Box 63"/>
            <p:cNvSpPr txBox="1">
              <a:spLocks noChangeArrowheads="1"/>
            </p:cNvSpPr>
            <p:nvPr/>
          </p:nvSpPr>
          <p:spPr bwMode="auto">
            <a:xfrm rot="-5400000">
              <a:off x="2536" y="3399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333399"/>
                  </a:solidFill>
                </a:rPr>
                <a:t>…</a:t>
              </a:r>
            </a:p>
          </p:txBody>
        </p:sp>
        <p:sp>
          <p:nvSpPr>
            <p:cNvPr id="751680" name="Text Box 64"/>
            <p:cNvSpPr txBox="1">
              <a:spLocks noChangeArrowheads="1"/>
            </p:cNvSpPr>
            <p:nvPr/>
          </p:nvSpPr>
          <p:spPr bwMode="auto">
            <a:xfrm>
              <a:off x="50" y="3602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333399"/>
                  </a:solidFill>
                  <a:sym typeface="Wingdings" panose="05000000000000000000" pitchFamily="2" charset="2"/>
                </a:rPr>
                <a:t></a:t>
              </a:r>
            </a:p>
          </p:txBody>
        </p:sp>
      </p:grpSp>
      <p:sp>
        <p:nvSpPr>
          <p:cNvPr id="751681" name="Rectangle 65"/>
          <p:cNvSpPr>
            <a:spLocks noChangeArrowheads="1"/>
          </p:cNvSpPr>
          <p:nvPr/>
        </p:nvSpPr>
        <p:spPr bwMode="auto">
          <a:xfrm>
            <a:off x="34925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400">
                <a:solidFill>
                  <a:schemeClr val="bg2"/>
                </a:solidFill>
              </a:rPr>
              <a:t>动态主机自动配置</a:t>
            </a:r>
          </a:p>
        </p:txBody>
      </p:sp>
      <p:sp>
        <p:nvSpPr>
          <p:cNvPr id="751682" name="Rectangle 6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6738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DHCP </a:t>
            </a:r>
            <a:r>
              <a:rPr lang="zh-CN" altLang="en-US" sz="4000" b="1" dirty="0">
                <a:solidFill>
                  <a:srgbClr val="C00000"/>
                </a:solidFill>
              </a:rPr>
              <a:t>协议的工作过程</a:t>
            </a:r>
            <a:r>
              <a:rPr lang="en-US" altLang="zh-CN" sz="4000" b="1" dirty="0">
                <a:solidFill>
                  <a:srgbClr val="C00000"/>
                </a:solidFill>
              </a:rPr>
              <a:t>(3)</a:t>
            </a:r>
          </a:p>
        </p:txBody>
      </p:sp>
      <p:sp>
        <p:nvSpPr>
          <p:cNvPr id="751683" name="Rectangle 67"/>
          <p:cNvSpPr>
            <a:spLocks noChangeArrowheads="1"/>
          </p:cNvSpPr>
          <p:nvPr/>
        </p:nvSpPr>
        <p:spPr bwMode="auto">
          <a:xfrm>
            <a:off x="0" y="1052513"/>
            <a:ext cx="9144000" cy="396081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51687" name="Text Box 71"/>
          <p:cNvSpPr txBox="1">
            <a:spLocks noChangeArrowheads="1"/>
          </p:cNvSpPr>
          <p:nvPr/>
        </p:nvSpPr>
        <p:spPr bwMode="auto">
          <a:xfrm>
            <a:off x="676764" y="1194470"/>
            <a:ext cx="8064896" cy="1196975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99"/>
                </a:solidFill>
                <a:sym typeface="Wingdings" panose="05000000000000000000" pitchFamily="2" charset="2"/>
              </a:rPr>
              <a:t> </a:t>
            </a:r>
            <a:r>
              <a:rPr lang="en-US" altLang="zh-CN" sz="2400" dirty="0">
                <a:solidFill>
                  <a:srgbClr val="333399"/>
                </a:solidFill>
              </a:rPr>
              <a:t>DHCP</a:t>
            </a:r>
            <a:r>
              <a:rPr lang="zh-CN" altLang="en-US" sz="2400" dirty="0">
                <a:solidFill>
                  <a:srgbClr val="333399"/>
                </a:solidFill>
              </a:rPr>
              <a:t>服务器若不同意，则发回否认报文</a:t>
            </a:r>
            <a:r>
              <a:rPr lang="en-US" altLang="zh-CN" sz="2400" dirty="0">
                <a:solidFill>
                  <a:srgbClr val="333399"/>
                </a:solidFill>
              </a:rPr>
              <a:t>DHCPNACK</a:t>
            </a:r>
            <a:r>
              <a:rPr lang="zh-CN" altLang="en-US" sz="2400" dirty="0">
                <a:solidFill>
                  <a:srgbClr val="333399"/>
                </a:solidFill>
              </a:rPr>
              <a:t>。</a:t>
            </a:r>
          </a:p>
          <a:p>
            <a:r>
              <a:rPr lang="zh-CN" altLang="en-US" sz="2400" dirty="0">
                <a:solidFill>
                  <a:srgbClr val="333399"/>
                </a:solidFill>
              </a:rPr>
              <a:t>    这时 </a:t>
            </a:r>
            <a:r>
              <a:rPr lang="en-US" altLang="zh-CN" sz="2400" dirty="0">
                <a:solidFill>
                  <a:srgbClr val="333399"/>
                </a:solidFill>
              </a:rPr>
              <a:t>DHCP </a:t>
            </a:r>
            <a:r>
              <a:rPr lang="zh-CN" altLang="en-US" sz="2400" dirty="0">
                <a:solidFill>
                  <a:srgbClr val="333399"/>
                </a:solidFill>
              </a:rPr>
              <a:t>客户必须立即停止使用原来的 </a:t>
            </a:r>
            <a:r>
              <a:rPr lang="en-US" altLang="zh-CN" sz="2400" dirty="0">
                <a:solidFill>
                  <a:srgbClr val="333399"/>
                </a:solidFill>
              </a:rPr>
              <a:t>IP </a:t>
            </a:r>
            <a:r>
              <a:rPr lang="zh-CN" altLang="en-US" sz="2400" dirty="0">
                <a:solidFill>
                  <a:srgbClr val="333399"/>
                </a:solidFill>
              </a:rPr>
              <a:t>地址，</a:t>
            </a:r>
          </a:p>
          <a:p>
            <a:r>
              <a:rPr lang="zh-CN" altLang="en-US" sz="2400" dirty="0">
                <a:solidFill>
                  <a:srgbClr val="333399"/>
                </a:solidFill>
              </a:rPr>
              <a:t>    必须重新申请 </a:t>
            </a:r>
            <a:r>
              <a:rPr lang="en-US" altLang="zh-CN" sz="2400" dirty="0">
                <a:solidFill>
                  <a:srgbClr val="333399"/>
                </a:solidFill>
              </a:rPr>
              <a:t>IP </a:t>
            </a:r>
            <a:r>
              <a:rPr lang="zh-CN" altLang="en-US" sz="2400" dirty="0">
                <a:solidFill>
                  <a:srgbClr val="333399"/>
                </a:solidFill>
              </a:rPr>
              <a:t>地址（回到步骤</a:t>
            </a:r>
            <a:r>
              <a:rPr lang="zh-CN" altLang="en-US" sz="2400" dirty="0">
                <a:solidFill>
                  <a:srgbClr val="333399"/>
                </a:solidFill>
                <a:sym typeface="Wingdings" panose="05000000000000000000" pitchFamily="2" charset="2"/>
              </a:rPr>
              <a:t></a:t>
            </a:r>
            <a:r>
              <a:rPr lang="zh-CN" altLang="en-US" sz="2400" dirty="0">
                <a:solidFill>
                  <a:srgbClr val="333399"/>
                </a:solidFill>
              </a:rPr>
              <a:t>）。</a:t>
            </a:r>
          </a:p>
        </p:txBody>
      </p:sp>
      <p:sp>
        <p:nvSpPr>
          <p:cNvPr id="751688" name="Text Box 72"/>
          <p:cNvSpPr txBox="1">
            <a:spLocks noChangeArrowheads="1"/>
          </p:cNvSpPr>
          <p:nvPr/>
        </p:nvSpPr>
        <p:spPr bwMode="auto">
          <a:xfrm>
            <a:off x="765175" y="2538413"/>
            <a:ext cx="7921625" cy="1196975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333399"/>
                </a:solidFill>
              </a:rPr>
              <a:t>若</a:t>
            </a:r>
            <a:r>
              <a:rPr lang="en-US" altLang="zh-CN" sz="2400" dirty="0">
                <a:solidFill>
                  <a:srgbClr val="333399"/>
                </a:solidFill>
              </a:rPr>
              <a:t>DHCP</a:t>
            </a:r>
            <a:r>
              <a:rPr lang="zh-CN" altLang="en-US" sz="2400" dirty="0">
                <a:solidFill>
                  <a:srgbClr val="333399"/>
                </a:solidFill>
              </a:rPr>
              <a:t>服务器不响应</a:t>
            </a:r>
            <a:r>
              <a:rPr lang="zh-CN" altLang="en-US" sz="2400" dirty="0">
                <a:solidFill>
                  <a:srgbClr val="333399"/>
                </a:solidFill>
                <a:sym typeface="Wingdings" panose="05000000000000000000" pitchFamily="2" charset="2"/>
              </a:rPr>
              <a:t></a:t>
            </a:r>
            <a:r>
              <a:rPr lang="zh-CN" altLang="en-US" sz="2400" dirty="0">
                <a:solidFill>
                  <a:srgbClr val="333399"/>
                </a:solidFill>
              </a:rPr>
              <a:t>的请求报文</a:t>
            </a:r>
            <a:r>
              <a:rPr lang="en-US" altLang="zh-CN" sz="2400" dirty="0">
                <a:solidFill>
                  <a:srgbClr val="333399"/>
                </a:solidFill>
              </a:rPr>
              <a:t>DHCPREQUEST</a:t>
            </a:r>
            <a:r>
              <a:rPr lang="zh-CN" altLang="en-US" sz="2400" dirty="0">
                <a:solidFill>
                  <a:srgbClr val="333399"/>
                </a:solidFill>
              </a:rPr>
              <a:t>，则在租用期过了</a:t>
            </a:r>
            <a:r>
              <a:rPr lang="en-US" altLang="zh-CN" sz="2400" dirty="0">
                <a:solidFill>
                  <a:srgbClr val="333399"/>
                </a:solidFill>
              </a:rPr>
              <a:t>87.5%</a:t>
            </a:r>
            <a:r>
              <a:rPr lang="zh-CN" altLang="en-US" sz="2400" dirty="0">
                <a:solidFill>
                  <a:srgbClr val="333399"/>
                </a:solidFill>
              </a:rPr>
              <a:t>时，</a:t>
            </a:r>
            <a:r>
              <a:rPr lang="en-US" altLang="zh-CN" sz="2400" dirty="0">
                <a:solidFill>
                  <a:srgbClr val="333399"/>
                </a:solidFill>
              </a:rPr>
              <a:t>DHCP</a:t>
            </a:r>
            <a:r>
              <a:rPr lang="zh-CN" altLang="en-US" sz="2400" dirty="0">
                <a:solidFill>
                  <a:srgbClr val="333399"/>
                </a:solidFill>
              </a:rPr>
              <a:t>客户必须重新发送请求报文 </a:t>
            </a:r>
            <a:r>
              <a:rPr lang="en-US" altLang="zh-CN" sz="2400" dirty="0">
                <a:solidFill>
                  <a:srgbClr val="333399"/>
                </a:solidFill>
              </a:rPr>
              <a:t>DHCPREQUEST(</a:t>
            </a:r>
            <a:r>
              <a:rPr lang="zh-CN" altLang="en-US" sz="2400" dirty="0">
                <a:solidFill>
                  <a:srgbClr val="333399"/>
                </a:solidFill>
              </a:rPr>
              <a:t>重复</a:t>
            </a:r>
            <a:r>
              <a:rPr lang="zh-CN" altLang="en-US" sz="2400" dirty="0">
                <a:solidFill>
                  <a:srgbClr val="333399"/>
                </a:solidFill>
                <a:sym typeface="Wingdings" panose="05000000000000000000" pitchFamily="2" charset="2"/>
              </a:rPr>
              <a:t></a:t>
            </a:r>
            <a:r>
              <a:rPr lang="en-US" altLang="zh-CN" sz="2400" dirty="0">
                <a:solidFill>
                  <a:srgbClr val="333399"/>
                </a:solidFill>
              </a:rPr>
              <a:t>)</a:t>
            </a:r>
            <a:r>
              <a:rPr lang="zh-CN" altLang="en-US" sz="2400" dirty="0">
                <a:solidFill>
                  <a:srgbClr val="333399"/>
                </a:solidFill>
              </a:rPr>
              <a:t>，然后又继续后面的步骤。 </a:t>
            </a:r>
          </a:p>
        </p:txBody>
      </p:sp>
      <p:sp>
        <p:nvSpPr>
          <p:cNvPr id="751689" name="Text Box 73"/>
          <p:cNvSpPr txBox="1">
            <a:spLocks noChangeArrowheads="1"/>
          </p:cNvSpPr>
          <p:nvPr/>
        </p:nvSpPr>
        <p:spPr bwMode="auto">
          <a:xfrm>
            <a:off x="611188" y="3965575"/>
            <a:ext cx="7921625" cy="83185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sym typeface="Wingdings" panose="05000000000000000000" pitchFamily="2" charset="2"/>
              </a:rPr>
              <a:t> </a:t>
            </a:r>
            <a:r>
              <a:rPr lang="en-US" altLang="zh-CN" sz="2400">
                <a:solidFill>
                  <a:srgbClr val="333399"/>
                </a:solidFill>
              </a:rPr>
              <a:t>DHCP</a:t>
            </a:r>
            <a:r>
              <a:rPr lang="zh-CN" altLang="en-US" sz="2400">
                <a:solidFill>
                  <a:srgbClr val="333399"/>
                </a:solidFill>
              </a:rPr>
              <a:t>客户可随时提前终止租用期，这时只需向</a:t>
            </a:r>
            <a:r>
              <a:rPr lang="en-US" altLang="zh-CN" sz="2400">
                <a:solidFill>
                  <a:srgbClr val="333399"/>
                </a:solidFill>
              </a:rPr>
              <a:t>DHCP</a:t>
            </a:r>
          </a:p>
          <a:p>
            <a:r>
              <a:rPr lang="en-US" altLang="zh-CN" sz="2400">
                <a:solidFill>
                  <a:srgbClr val="333399"/>
                </a:solidFill>
              </a:rPr>
              <a:t>    </a:t>
            </a:r>
            <a:r>
              <a:rPr lang="zh-CN" altLang="en-US" sz="2400">
                <a:solidFill>
                  <a:srgbClr val="333399"/>
                </a:solidFill>
              </a:rPr>
              <a:t>服务器发送释放报文</a:t>
            </a:r>
            <a:r>
              <a:rPr lang="en-US" altLang="zh-CN" sz="2400">
                <a:solidFill>
                  <a:srgbClr val="333399"/>
                </a:solidFill>
              </a:rPr>
              <a:t>DHCPRELEASE </a:t>
            </a:r>
            <a:r>
              <a:rPr lang="zh-CN" altLang="en-US" sz="2400">
                <a:solidFill>
                  <a:srgbClr val="333399"/>
                </a:solidFill>
              </a:rPr>
              <a:t>即可。</a:t>
            </a: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xmlns="" id="{1C79CAD6-7AC2-4D1E-BDFE-DBDD1CC43320}"/>
              </a:ext>
            </a:extLst>
          </p:cNvPr>
          <p:cNvCxnSpPr/>
          <p:nvPr/>
        </p:nvCxnSpPr>
        <p:spPr>
          <a:xfrm>
            <a:off x="161764" y="98106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页脚占位符 3">
            <a:extLst>
              <a:ext uri="{FF2B5EF4-FFF2-40B4-BE49-F238E27FC236}">
                <a16:creationId xmlns:a16="http://schemas.microsoft.com/office/drawing/2014/main" xmlns="" id="{254AAB2C-D3B9-4E2A-B696-B4CD28E458FF}"/>
              </a:ext>
            </a:extLst>
          </p:cNvPr>
          <p:cNvSpPr txBox="1">
            <a:spLocks/>
          </p:cNvSpPr>
          <p:nvPr/>
        </p:nvSpPr>
        <p:spPr>
          <a:xfrm>
            <a:off x="3155" y="6415087"/>
            <a:ext cx="9144000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 cap="flat" cmpd="sng" algn="ctr">
            <a:solidFill>
              <a:schemeClr val="accent2">
                <a:shade val="5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1400" b="1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945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04248" y="6675437"/>
            <a:ext cx="2133600" cy="365125"/>
          </a:xfrm>
        </p:spPr>
        <p:txBody>
          <a:bodyPr/>
          <a:lstStyle/>
          <a:p>
            <a:fld id="{C9A40A29-2C5B-488B-B841-DDF831358FF0}" type="slidenum">
              <a:rPr lang="en-US" altLang="zh-CN"/>
              <a:pPr/>
              <a:t>3</a:t>
            </a:fld>
            <a:endParaRPr lang="en-US" altLang="zh-CN" dirty="0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CN" dirty="0"/>
              <a:t>FTP</a:t>
            </a:r>
            <a:r>
              <a:rPr lang="zh-CN" altLang="en-US" dirty="0"/>
              <a:t>的工作原理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542312" cy="5877272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FTP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是一个客户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服务员系统。</a:t>
            </a:r>
          </a:p>
          <a:p>
            <a:pPr lvl="1"/>
            <a:endParaRPr lang="en-US" altLang="zh-CN" sz="3200" dirty="0"/>
          </a:p>
          <a:p>
            <a:pPr lvl="1"/>
            <a:r>
              <a:rPr lang="zh-CN" altLang="en-US" sz="3200" dirty="0"/>
              <a:t>用户通过一个支持</a:t>
            </a:r>
            <a:r>
              <a:rPr lang="en-US" altLang="zh-CN" sz="3200" dirty="0"/>
              <a:t>FTP</a:t>
            </a:r>
            <a:r>
              <a:rPr lang="zh-CN" altLang="en-US" sz="3200" dirty="0"/>
              <a:t>协议的客户机程序，连接到在远程主机上的</a:t>
            </a:r>
            <a:r>
              <a:rPr lang="en-US" altLang="zh-CN" sz="3200" dirty="0"/>
              <a:t>FTP</a:t>
            </a:r>
            <a:r>
              <a:rPr lang="zh-CN" altLang="en-US" sz="3200" dirty="0"/>
              <a:t>服务器程序。</a:t>
            </a:r>
          </a:p>
          <a:p>
            <a:pPr lvl="1"/>
            <a:r>
              <a:rPr lang="zh-CN" altLang="en-US" sz="3200" dirty="0"/>
              <a:t>用户通过客户机程序向服务器程序发出命令，服务器程序执行用户所发出的命令，并将执行的结果返回到客户机。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02406CD1-B197-4D4C-9B8D-CCF398C76899}"/>
              </a:ext>
            </a:extLst>
          </p:cNvPr>
          <p:cNvCxnSpPr/>
          <p:nvPr/>
        </p:nvCxnSpPr>
        <p:spPr>
          <a:xfrm>
            <a:off x="323528" y="98072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页脚占位符 3">
            <a:extLst>
              <a:ext uri="{FF2B5EF4-FFF2-40B4-BE49-F238E27FC236}">
                <a16:creationId xmlns:a16="http://schemas.microsoft.com/office/drawing/2014/main" xmlns="" id="{7A237FFE-3184-4FE8-A474-8EA57D28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04248" y="6675437"/>
            <a:ext cx="2133600" cy="365125"/>
          </a:xfrm>
        </p:spPr>
        <p:txBody>
          <a:bodyPr/>
          <a:lstStyle/>
          <a:p>
            <a:fld id="{C9A40A29-2C5B-488B-B841-DDF831358FF0}" type="slidenum">
              <a:rPr lang="en-US" altLang="zh-CN"/>
              <a:pPr/>
              <a:t>4</a:t>
            </a:fld>
            <a:endParaRPr lang="en-US" altLang="zh-CN" dirty="0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CN" dirty="0"/>
              <a:t>FTP</a:t>
            </a:r>
            <a:r>
              <a:rPr lang="zh-CN" altLang="en-US" dirty="0"/>
              <a:t>的工作原理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4095"/>
            <a:ext cx="8229600" cy="4863207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FTP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客户端与服务器建立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FTP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连接时，将与服务器上的两个端口建立联系</a:t>
            </a:r>
          </a:p>
          <a:p>
            <a:pPr lvl="1"/>
            <a:endParaRPr lang="en-US" altLang="zh-CN" sz="1100" dirty="0"/>
          </a:p>
          <a:p>
            <a:pPr lvl="1"/>
            <a:r>
              <a:rPr lang="zh-CN" altLang="en-US" dirty="0"/>
              <a:t>端口</a:t>
            </a:r>
            <a:r>
              <a:rPr lang="en-US" altLang="zh-CN" dirty="0"/>
              <a:t>21</a:t>
            </a:r>
            <a:r>
              <a:rPr lang="zh-CN" altLang="en-US" dirty="0"/>
              <a:t>用于控制连接，如用户标识、操作命令</a:t>
            </a:r>
          </a:p>
          <a:p>
            <a:pPr lvl="1"/>
            <a:r>
              <a:rPr lang="zh-CN" altLang="en-US" dirty="0"/>
              <a:t>端口</a:t>
            </a:r>
            <a:r>
              <a:rPr lang="en-US" altLang="zh-CN" dirty="0"/>
              <a:t>20</a:t>
            </a:r>
            <a:r>
              <a:rPr lang="zh-CN" altLang="en-US" dirty="0"/>
              <a:t>用于数据连接（在</a:t>
            </a:r>
            <a:r>
              <a:rPr lang="en-US" altLang="zh-CN" dirty="0"/>
              <a:t>PORT</a:t>
            </a:r>
            <a:r>
              <a:rPr lang="zh-CN" altLang="en-US" dirty="0"/>
              <a:t>模式中） </a:t>
            </a:r>
            <a:endParaRPr lang="en-US" altLang="zh-CN" dirty="0"/>
          </a:p>
          <a:p>
            <a:pPr lvl="1"/>
            <a:endParaRPr lang="zh-CN" altLang="en-US" sz="1400" dirty="0"/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在一次会话过程中，控制始终保持，数据连接随文件的传输会不断地打开与关闭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FTP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的控制信息是带外传送的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02406CD1-B197-4D4C-9B8D-CCF398C76899}"/>
              </a:ext>
            </a:extLst>
          </p:cNvPr>
          <p:cNvCxnSpPr/>
          <p:nvPr/>
        </p:nvCxnSpPr>
        <p:spPr>
          <a:xfrm>
            <a:off x="323528" y="98072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页脚占位符 3">
            <a:extLst>
              <a:ext uri="{FF2B5EF4-FFF2-40B4-BE49-F238E27FC236}">
                <a16:creationId xmlns:a16="http://schemas.microsoft.com/office/drawing/2014/main" xmlns="" id="{7A237FFE-3184-4FE8-A474-8EA57D28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05511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F089-847E-4BD2-9728-E8B8801D14B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229600" cy="1143000"/>
          </a:xfrm>
        </p:spPr>
        <p:txBody>
          <a:bodyPr/>
          <a:lstStyle/>
          <a:p>
            <a:r>
              <a:rPr lang="en-US" altLang="zh-CN" dirty="0"/>
              <a:t>FTP</a:t>
            </a:r>
            <a:r>
              <a:rPr lang="zh-CN" altLang="en-US" dirty="0"/>
              <a:t>工作方式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FTP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的两种工作方式：</a:t>
            </a:r>
          </a:p>
          <a:p>
            <a:pPr lvl="1"/>
            <a:endParaRPr lang="en-US" altLang="zh-CN" sz="3200" dirty="0"/>
          </a:p>
          <a:p>
            <a:pPr lvl="1"/>
            <a:r>
              <a:rPr lang="zh-CN" altLang="en-US" sz="3200" dirty="0"/>
              <a:t>主动</a:t>
            </a:r>
            <a:r>
              <a:rPr lang="en-US" altLang="zh-CN" sz="3200" dirty="0"/>
              <a:t>(PORT)</a:t>
            </a:r>
            <a:r>
              <a:rPr lang="zh-CN" altLang="en-US" sz="3200" dirty="0"/>
              <a:t>模式</a:t>
            </a:r>
          </a:p>
          <a:p>
            <a:pPr lvl="1"/>
            <a:endParaRPr lang="en-US" altLang="zh-CN" sz="3200" dirty="0"/>
          </a:p>
          <a:p>
            <a:pPr lvl="1"/>
            <a:r>
              <a:rPr lang="zh-CN" altLang="en-US" sz="3200" dirty="0"/>
              <a:t>被动</a:t>
            </a:r>
            <a:r>
              <a:rPr lang="en-US" altLang="zh-CN" sz="3200" dirty="0"/>
              <a:t>(PASV)</a:t>
            </a:r>
            <a:r>
              <a:rPr lang="zh-CN" altLang="en-US" sz="3200" dirty="0"/>
              <a:t>模式</a:t>
            </a:r>
          </a:p>
          <a:p>
            <a:endParaRPr lang="en-US" altLang="zh-CN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02406CD1-B197-4D4C-9B8D-CCF398C76899}"/>
              </a:ext>
            </a:extLst>
          </p:cNvPr>
          <p:cNvCxnSpPr/>
          <p:nvPr/>
        </p:nvCxnSpPr>
        <p:spPr>
          <a:xfrm>
            <a:off x="323528" y="98072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页脚占位符 3">
            <a:extLst>
              <a:ext uri="{FF2B5EF4-FFF2-40B4-BE49-F238E27FC236}">
                <a16:creationId xmlns:a16="http://schemas.microsoft.com/office/drawing/2014/main" xmlns="" id="{7A237FFE-3184-4FE8-A474-8EA57D28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5DE2-D093-4ED1-BE57-EF50CD9C40E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229600" cy="1143000"/>
          </a:xfrm>
        </p:spPr>
        <p:txBody>
          <a:bodyPr/>
          <a:lstStyle/>
          <a:p>
            <a:r>
              <a:rPr lang="zh-CN" altLang="en-US" dirty="0"/>
              <a:t>主动模式</a:t>
            </a:r>
          </a:p>
        </p:txBody>
      </p:sp>
      <p:sp>
        <p:nvSpPr>
          <p:cNvPr id="299015" name="Text Box 7"/>
          <p:cNvSpPr txBox="1">
            <a:spLocks noChangeArrowheads="1"/>
          </p:cNvSpPr>
          <p:nvPr/>
        </p:nvSpPr>
        <p:spPr bwMode="auto">
          <a:xfrm>
            <a:off x="6804025" y="1171575"/>
            <a:ext cx="1098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客户端</a:t>
            </a:r>
          </a:p>
        </p:txBody>
      </p:sp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468313" y="1268413"/>
            <a:ext cx="16732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2400"/>
              <a:t>FTP</a:t>
            </a:r>
            <a:r>
              <a:rPr lang="zh-CN" altLang="en-US" sz="2400"/>
              <a:t>服务器</a:t>
            </a:r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auto">
          <a:xfrm>
            <a:off x="3132138" y="2924175"/>
            <a:ext cx="2663825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99018" name="Line 10"/>
          <p:cNvSpPr>
            <a:spLocks noChangeShapeType="1"/>
          </p:cNvSpPr>
          <p:nvPr/>
        </p:nvSpPr>
        <p:spPr bwMode="auto">
          <a:xfrm flipV="1">
            <a:off x="3132138" y="2636838"/>
            <a:ext cx="2663825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med"/>
            <a:tailEnd type="none" w="lg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99022" name="Line 14"/>
          <p:cNvSpPr>
            <a:spLocks noChangeShapeType="1"/>
          </p:cNvSpPr>
          <p:nvPr/>
        </p:nvSpPr>
        <p:spPr bwMode="auto">
          <a:xfrm flipV="1">
            <a:off x="1547813" y="3716338"/>
            <a:ext cx="5761037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med"/>
            <a:tailEnd type="none" w="lg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99023" name="Line 15"/>
          <p:cNvSpPr>
            <a:spLocks noChangeShapeType="1"/>
          </p:cNvSpPr>
          <p:nvPr/>
        </p:nvSpPr>
        <p:spPr bwMode="auto">
          <a:xfrm>
            <a:off x="1547813" y="3284538"/>
            <a:ext cx="5761037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99032" name="Text Box 24"/>
          <p:cNvSpPr txBox="1">
            <a:spLocks noChangeArrowheads="1"/>
          </p:cNvSpPr>
          <p:nvPr/>
        </p:nvSpPr>
        <p:spPr bwMode="auto">
          <a:xfrm>
            <a:off x="996950" y="1963738"/>
            <a:ext cx="1162050" cy="415925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Data: 20</a:t>
            </a:r>
          </a:p>
        </p:txBody>
      </p:sp>
      <p:sp>
        <p:nvSpPr>
          <p:cNvPr id="299033" name="Text Box 25"/>
          <p:cNvSpPr txBox="1">
            <a:spLocks noChangeArrowheads="1"/>
          </p:cNvSpPr>
          <p:nvPr/>
        </p:nvSpPr>
        <p:spPr bwMode="auto">
          <a:xfrm>
            <a:off x="2509838" y="1963738"/>
            <a:ext cx="1162050" cy="415925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Cmd: 21</a:t>
            </a:r>
          </a:p>
        </p:txBody>
      </p:sp>
      <p:sp>
        <p:nvSpPr>
          <p:cNvPr id="299034" name="Text Box 26"/>
          <p:cNvSpPr txBox="1">
            <a:spLocks noChangeArrowheads="1"/>
          </p:cNvSpPr>
          <p:nvPr/>
        </p:nvSpPr>
        <p:spPr bwMode="auto">
          <a:xfrm>
            <a:off x="5067300" y="1963738"/>
            <a:ext cx="1374775" cy="415925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Cmd:1026</a:t>
            </a:r>
          </a:p>
        </p:txBody>
      </p:sp>
      <p:sp>
        <p:nvSpPr>
          <p:cNvPr id="299035" name="Text Box 27"/>
          <p:cNvSpPr txBox="1">
            <a:spLocks noChangeArrowheads="1"/>
          </p:cNvSpPr>
          <p:nvPr/>
        </p:nvSpPr>
        <p:spPr bwMode="auto">
          <a:xfrm>
            <a:off x="6546850" y="1963738"/>
            <a:ext cx="1444625" cy="415925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Data: 1027</a:t>
            </a:r>
          </a:p>
        </p:txBody>
      </p:sp>
      <p:sp>
        <p:nvSpPr>
          <p:cNvPr id="299036" name="Line 28"/>
          <p:cNvSpPr>
            <a:spLocks noChangeShapeType="1"/>
          </p:cNvSpPr>
          <p:nvPr/>
        </p:nvSpPr>
        <p:spPr bwMode="auto">
          <a:xfrm>
            <a:off x="1547813" y="2420938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99037" name="Line 29"/>
          <p:cNvSpPr>
            <a:spLocks noChangeShapeType="1"/>
          </p:cNvSpPr>
          <p:nvPr/>
        </p:nvSpPr>
        <p:spPr bwMode="auto">
          <a:xfrm>
            <a:off x="3132138" y="2420938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99038" name="Line 30"/>
          <p:cNvSpPr>
            <a:spLocks noChangeShapeType="1"/>
          </p:cNvSpPr>
          <p:nvPr/>
        </p:nvSpPr>
        <p:spPr bwMode="auto">
          <a:xfrm>
            <a:off x="5795963" y="2420938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99039" name="Line 31"/>
          <p:cNvSpPr>
            <a:spLocks noChangeShapeType="1"/>
          </p:cNvSpPr>
          <p:nvPr/>
        </p:nvSpPr>
        <p:spPr bwMode="auto">
          <a:xfrm>
            <a:off x="7308850" y="2420938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99043" name="AutoShape 35"/>
          <p:cNvSpPr>
            <a:spLocks noChangeArrowheads="1"/>
          </p:cNvSpPr>
          <p:nvPr/>
        </p:nvSpPr>
        <p:spPr bwMode="auto">
          <a:xfrm>
            <a:off x="4211638" y="2492375"/>
            <a:ext cx="360362" cy="36036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800"/>
              <a:t>1</a:t>
            </a:r>
          </a:p>
        </p:txBody>
      </p:sp>
      <p:sp>
        <p:nvSpPr>
          <p:cNvPr id="299044" name="AutoShape 36"/>
          <p:cNvSpPr>
            <a:spLocks noChangeArrowheads="1"/>
          </p:cNvSpPr>
          <p:nvPr/>
        </p:nvSpPr>
        <p:spPr bwMode="auto">
          <a:xfrm>
            <a:off x="4211638" y="2852738"/>
            <a:ext cx="360362" cy="360362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800"/>
              <a:t>2</a:t>
            </a:r>
          </a:p>
        </p:txBody>
      </p:sp>
      <p:sp>
        <p:nvSpPr>
          <p:cNvPr id="299045" name="AutoShape 37"/>
          <p:cNvSpPr>
            <a:spLocks noChangeArrowheads="1"/>
          </p:cNvSpPr>
          <p:nvPr/>
        </p:nvSpPr>
        <p:spPr bwMode="auto">
          <a:xfrm>
            <a:off x="4211638" y="3284538"/>
            <a:ext cx="360362" cy="360362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800"/>
              <a:t>3</a:t>
            </a:r>
          </a:p>
        </p:txBody>
      </p:sp>
      <p:sp>
        <p:nvSpPr>
          <p:cNvPr id="299046" name="AutoShape 38"/>
          <p:cNvSpPr>
            <a:spLocks noChangeArrowheads="1"/>
          </p:cNvSpPr>
          <p:nvPr/>
        </p:nvSpPr>
        <p:spPr bwMode="auto">
          <a:xfrm>
            <a:off x="4211638" y="3644900"/>
            <a:ext cx="360362" cy="36036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800"/>
              <a:t>4</a:t>
            </a:r>
          </a:p>
        </p:txBody>
      </p:sp>
      <p:sp>
        <p:nvSpPr>
          <p:cNvPr id="299047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250825" y="4292600"/>
            <a:ext cx="8642350" cy="2303463"/>
          </a:xfrm>
          <a:solidFill>
            <a:srgbClr val="EAEAEA"/>
          </a:solidFill>
          <a:ln/>
        </p:spPr>
        <p:txBody>
          <a:bodyPr/>
          <a:lstStyle/>
          <a:p>
            <a:pPr marL="265113" indent="-265113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>
                <a:latin typeface="Arial" charset="0"/>
              </a:rPr>
              <a:t>Server's port 21 from anywhere (Client initiates connection)</a:t>
            </a:r>
          </a:p>
          <a:p>
            <a:pPr marL="265113" indent="-265113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>
                <a:latin typeface="Arial" charset="0"/>
              </a:rPr>
              <a:t>Server's port 21 to ports&gt;1023 (Server responds to client's control port)</a:t>
            </a:r>
          </a:p>
          <a:p>
            <a:pPr marL="265113" indent="-265113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>
                <a:latin typeface="Arial" charset="0"/>
              </a:rPr>
              <a:t>Server's port 20 to ports&gt;1023 (Server initiates data connection to client's data port)</a:t>
            </a:r>
          </a:p>
          <a:p>
            <a:pPr marL="265113" indent="-265113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>
                <a:latin typeface="Arial" charset="0"/>
              </a:rPr>
              <a:t>Server's port 20 from ports&gt;1023 (Client sends ACKs to server's data port)</a:t>
            </a:r>
          </a:p>
        </p:txBody>
      </p:sp>
      <p:pic>
        <p:nvPicPr>
          <p:cNvPr id="299048" name="Picture 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1182688"/>
            <a:ext cx="619125" cy="661987"/>
          </a:xfrm>
          <a:prstGeom prst="rect">
            <a:avLst/>
          </a:prstGeom>
          <a:noFill/>
          <a:ln w="25400" cap="rnd" algn="ctr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99049" name="Line 41"/>
          <p:cNvSpPr>
            <a:spLocks noChangeShapeType="1"/>
          </p:cNvSpPr>
          <p:nvPr/>
        </p:nvSpPr>
        <p:spPr bwMode="auto">
          <a:xfrm>
            <a:off x="2627313" y="1484313"/>
            <a:ext cx="3744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pic>
        <p:nvPicPr>
          <p:cNvPr id="299050" name="Picture 42" descr="Picture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4075" y="1052513"/>
            <a:ext cx="590550" cy="800100"/>
          </a:xfrm>
          <a:prstGeom prst="rect">
            <a:avLst/>
          </a:prstGeom>
          <a:noFill/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02406CD1-B197-4D4C-9B8D-CCF398C76899}"/>
              </a:ext>
            </a:extLst>
          </p:cNvPr>
          <p:cNvCxnSpPr/>
          <p:nvPr/>
        </p:nvCxnSpPr>
        <p:spPr>
          <a:xfrm>
            <a:off x="323528" y="98072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页脚占位符 3">
            <a:extLst>
              <a:ext uri="{FF2B5EF4-FFF2-40B4-BE49-F238E27FC236}">
                <a16:creationId xmlns:a16="http://schemas.microsoft.com/office/drawing/2014/main" xmlns="" id="{7A237FFE-3184-4FE8-A474-8EA57D28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75437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93AC-3199-4F80-8EE2-80AF6D1FB1C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zh-CN" altLang="en-US" dirty="0"/>
              <a:t>被动模式</a:t>
            </a:r>
          </a:p>
        </p:txBody>
      </p:sp>
      <p:pic>
        <p:nvPicPr>
          <p:cNvPr id="300057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7763" y="1182688"/>
            <a:ext cx="619125" cy="661987"/>
          </a:xfrm>
          <a:prstGeom prst="rect">
            <a:avLst/>
          </a:prstGeom>
          <a:noFill/>
          <a:ln w="25400" cap="rnd" algn="ctr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00059" name="Text Box 27"/>
          <p:cNvSpPr txBox="1">
            <a:spLocks noChangeArrowheads="1"/>
          </p:cNvSpPr>
          <p:nvPr/>
        </p:nvSpPr>
        <p:spPr bwMode="auto">
          <a:xfrm>
            <a:off x="6804025" y="1171575"/>
            <a:ext cx="1098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客户端</a:t>
            </a:r>
          </a:p>
        </p:txBody>
      </p:sp>
      <p:sp>
        <p:nvSpPr>
          <p:cNvPr id="300060" name="Text Box 28"/>
          <p:cNvSpPr txBox="1">
            <a:spLocks noChangeArrowheads="1"/>
          </p:cNvSpPr>
          <p:nvPr/>
        </p:nvSpPr>
        <p:spPr bwMode="auto">
          <a:xfrm>
            <a:off x="468313" y="1268413"/>
            <a:ext cx="16732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zh-CN" sz="2400"/>
              <a:t>FTP</a:t>
            </a:r>
            <a:r>
              <a:rPr lang="zh-CN" altLang="en-US" sz="2400"/>
              <a:t>服务器</a:t>
            </a:r>
          </a:p>
        </p:txBody>
      </p:sp>
      <p:sp>
        <p:nvSpPr>
          <p:cNvPr id="300061" name="Line 29"/>
          <p:cNvSpPr>
            <a:spLocks noChangeShapeType="1"/>
          </p:cNvSpPr>
          <p:nvPr/>
        </p:nvSpPr>
        <p:spPr bwMode="auto">
          <a:xfrm>
            <a:off x="3132138" y="2924175"/>
            <a:ext cx="2663825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00062" name="Line 30"/>
          <p:cNvSpPr>
            <a:spLocks noChangeShapeType="1"/>
          </p:cNvSpPr>
          <p:nvPr/>
        </p:nvSpPr>
        <p:spPr bwMode="auto">
          <a:xfrm flipV="1">
            <a:off x="3132138" y="2636838"/>
            <a:ext cx="2663825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med"/>
            <a:tailEnd type="none" w="lg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00063" name="Line 31"/>
          <p:cNvSpPr>
            <a:spLocks noChangeShapeType="1"/>
          </p:cNvSpPr>
          <p:nvPr/>
        </p:nvSpPr>
        <p:spPr bwMode="auto">
          <a:xfrm flipV="1">
            <a:off x="2268538" y="3284538"/>
            <a:ext cx="5040312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med"/>
            <a:tailEnd type="none" w="lg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00064" name="Line 32"/>
          <p:cNvSpPr>
            <a:spLocks noChangeShapeType="1"/>
          </p:cNvSpPr>
          <p:nvPr/>
        </p:nvSpPr>
        <p:spPr bwMode="auto">
          <a:xfrm>
            <a:off x="2268538" y="3717925"/>
            <a:ext cx="5040312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00065" name="Text Box 33"/>
          <p:cNvSpPr txBox="1">
            <a:spLocks noChangeArrowheads="1"/>
          </p:cNvSpPr>
          <p:nvPr/>
        </p:nvSpPr>
        <p:spPr bwMode="auto">
          <a:xfrm>
            <a:off x="996950" y="1963738"/>
            <a:ext cx="1162050" cy="415925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Data: 20</a:t>
            </a:r>
          </a:p>
        </p:txBody>
      </p:sp>
      <p:sp>
        <p:nvSpPr>
          <p:cNvPr id="300066" name="Text Box 34"/>
          <p:cNvSpPr txBox="1">
            <a:spLocks noChangeArrowheads="1"/>
          </p:cNvSpPr>
          <p:nvPr/>
        </p:nvSpPr>
        <p:spPr bwMode="auto">
          <a:xfrm>
            <a:off x="2509838" y="1963738"/>
            <a:ext cx="1162050" cy="415925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Cmd: 21</a:t>
            </a:r>
          </a:p>
        </p:txBody>
      </p:sp>
      <p:sp>
        <p:nvSpPr>
          <p:cNvPr id="300067" name="Text Box 35"/>
          <p:cNvSpPr txBox="1">
            <a:spLocks noChangeArrowheads="1"/>
          </p:cNvSpPr>
          <p:nvPr/>
        </p:nvSpPr>
        <p:spPr bwMode="auto">
          <a:xfrm>
            <a:off x="5067300" y="1963738"/>
            <a:ext cx="1374775" cy="415925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Cmd:1026</a:t>
            </a:r>
          </a:p>
        </p:txBody>
      </p:sp>
      <p:sp>
        <p:nvSpPr>
          <p:cNvPr id="300068" name="Text Box 36"/>
          <p:cNvSpPr txBox="1">
            <a:spLocks noChangeArrowheads="1"/>
          </p:cNvSpPr>
          <p:nvPr/>
        </p:nvSpPr>
        <p:spPr bwMode="auto">
          <a:xfrm>
            <a:off x="6546850" y="1963738"/>
            <a:ext cx="1444625" cy="415925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Data: 1027</a:t>
            </a:r>
          </a:p>
        </p:txBody>
      </p:sp>
      <p:sp>
        <p:nvSpPr>
          <p:cNvPr id="300069" name="Line 37"/>
          <p:cNvSpPr>
            <a:spLocks noChangeShapeType="1"/>
          </p:cNvSpPr>
          <p:nvPr/>
        </p:nvSpPr>
        <p:spPr bwMode="auto">
          <a:xfrm>
            <a:off x="1547813" y="2420938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00070" name="Line 38"/>
          <p:cNvSpPr>
            <a:spLocks noChangeShapeType="1"/>
          </p:cNvSpPr>
          <p:nvPr/>
        </p:nvSpPr>
        <p:spPr bwMode="auto">
          <a:xfrm>
            <a:off x="3132138" y="2420938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00071" name="Line 39"/>
          <p:cNvSpPr>
            <a:spLocks noChangeShapeType="1"/>
          </p:cNvSpPr>
          <p:nvPr/>
        </p:nvSpPr>
        <p:spPr bwMode="auto">
          <a:xfrm>
            <a:off x="5795963" y="2420938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00072" name="Line 40"/>
          <p:cNvSpPr>
            <a:spLocks noChangeShapeType="1"/>
          </p:cNvSpPr>
          <p:nvPr/>
        </p:nvSpPr>
        <p:spPr bwMode="auto">
          <a:xfrm>
            <a:off x="7308850" y="2420938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00075" name="AutoShape 43"/>
          <p:cNvSpPr>
            <a:spLocks noChangeArrowheads="1"/>
          </p:cNvSpPr>
          <p:nvPr/>
        </p:nvSpPr>
        <p:spPr bwMode="auto">
          <a:xfrm>
            <a:off x="4211638" y="2492375"/>
            <a:ext cx="360362" cy="36036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800"/>
              <a:t>1</a:t>
            </a:r>
          </a:p>
        </p:txBody>
      </p:sp>
      <p:sp>
        <p:nvSpPr>
          <p:cNvPr id="300076" name="AutoShape 44"/>
          <p:cNvSpPr>
            <a:spLocks noChangeArrowheads="1"/>
          </p:cNvSpPr>
          <p:nvPr/>
        </p:nvSpPr>
        <p:spPr bwMode="auto">
          <a:xfrm>
            <a:off x="4211638" y="2852738"/>
            <a:ext cx="360362" cy="360362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800"/>
              <a:t>2</a:t>
            </a:r>
          </a:p>
        </p:txBody>
      </p:sp>
      <p:sp>
        <p:nvSpPr>
          <p:cNvPr id="300077" name="AutoShape 45"/>
          <p:cNvSpPr>
            <a:spLocks noChangeArrowheads="1"/>
          </p:cNvSpPr>
          <p:nvPr/>
        </p:nvSpPr>
        <p:spPr bwMode="auto">
          <a:xfrm>
            <a:off x="4211638" y="3284538"/>
            <a:ext cx="360362" cy="360362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800"/>
              <a:t>3</a:t>
            </a:r>
          </a:p>
        </p:txBody>
      </p:sp>
      <p:sp>
        <p:nvSpPr>
          <p:cNvPr id="300078" name="AutoShape 46"/>
          <p:cNvSpPr>
            <a:spLocks noChangeArrowheads="1"/>
          </p:cNvSpPr>
          <p:nvPr/>
        </p:nvSpPr>
        <p:spPr bwMode="auto">
          <a:xfrm>
            <a:off x="4211638" y="3644900"/>
            <a:ext cx="360362" cy="36036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800"/>
              <a:t>4</a:t>
            </a:r>
          </a:p>
        </p:txBody>
      </p:sp>
      <p:sp>
        <p:nvSpPr>
          <p:cNvPr id="300079" name="Text Box 47"/>
          <p:cNvSpPr txBox="1">
            <a:spLocks noChangeArrowheads="1"/>
          </p:cNvSpPr>
          <p:nvPr/>
        </p:nvSpPr>
        <p:spPr bwMode="auto">
          <a:xfrm>
            <a:off x="1908175" y="2420938"/>
            <a:ext cx="768350" cy="415925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2024</a:t>
            </a:r>
          </a:p>
        </p:txBody>
      </p:sp>
      <p:sp>
        <p:nvSpPr>
          <p:cNvPr id="300080" name="Line 48"/>
          <p:cNvSpPr>
            <a:spLocks noChangeShapeType="1"/>
          </p:cNvSpPr>
          <p:nvPr/>
        </p:nvSpPr>
        <p:spPr bwMode="auto">
          <a:xfrm>
            <a:off x="2268538" y="2852738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00082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250825" y="4221163"/>
            <a:ext cx="8642350" cy="2376487"/>
          </a:xfrm>
          <a:solidFill>
            <a:srgbClr val="EAEAEA"/>
          </a:solidFill>
          <a:ln/>
        </p:spPr>
        <p:txBody>
          <a:bodyPr/>
          <a:lstStyle/>
          <a:p>
            <a:pPr marL="265113" indent="-265113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 dirty="0">
                <a:latin typeface="Arial" charset="0"/>
              </a:rPr>
              <a:t>Server's port 21 from anywhere (Client initiates connection)</a:t>
            </a:r>
          </a:p>
          <a:p>
            <a:pPr marL="265113" indent="-265113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 dirty="0">
                <a:latin typeface="Arial" charset="0"/>
              </a:rPr>
              <a:t>Server's port 21 to ports&gt;1026 (Server responds to client's control port)</a:t>
            </a:r>
          </a:p>
          <a:p>
            <a:pPr marL="265113" indent="-265113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 dirty="0">
                <a:latin typeface="Arial" charset="0"/>
              </a:rPr>
              <a:t>Server's ports&gt;2024 from anywhere (Client initiates data connection to random port specified by server)</a:t>
            </a:r>
          </a:p>
          <a:p>
            <a:pPr marL="265113" indent="-265113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400" dirty="0">
                <a:latin typeface="Arial" charset="0"/>
              </a:rPr>
              <a:t>Server's ports&gt;2024 to remote ports&gt;1027 (Server sends ACKs (and data) to client's data port)</a:t>
            </a:r>
          </a:p>
        </p:txBody>
      </p:sp>
      <p:sp>
        <p:nvSpPr>
          <p:cNvPr id="300083" name="Line 51"/>
          <p:cNvSpPr>
            <a:spLocks noChangeShapeType="1"/>
          </p:cNvSpPr>
          <p:nvPr/>
        </p:nvSpPr>
        <p:spPr bwMode="auto">
          <a:xfrm>
            <a:off x="2627313" y="1484313"/>
            <a:ext cx="3744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pic>
        <p:nvPicPr>
          <p:cNvPr id="300084" name="Picture 52" descr="Picture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075" y="1052513"/>
            <a:ext cx="590550" cy="800100"/>
          </a:xfrm>
          <a:prstGeom prst="rect">
            <a:avLst/>
          </a:prstGeom>
          <a:noFill/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02406CD1-B197-4D4C-9B8D-CCF398C76899}"/>
              </a:ext>
            </a:extLst>
          </p:cNvPr>
          <p:cNvCxnSpPr/>
          <p:nvPr/>
        </p:nvCxnSpPr>
        <p:spPr>
          <a:xfrm>
            <a:off x="323528" y="98072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页脚占位符 3">
            <a:extLst>
              <a:ext uri="{FF2B5EF4-FFF2-40B4-BE49-F238E27FC236}">
                <a16:creationId xmlns:a16="http://schemas.microsoft.com/office/drawing/2014/main" xmlns="" id="{7A237FFE-3184-4FE8-A474-8EA57D28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75437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0E3E-9DC5-4150-8664-AAA0EF0716B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/>
          <a:lstStyle/>
          <a:p>
            <a:r>
              <a:rPr lang="en-US" altLang="zh-CN" dirty="0"/>
              <a:t>FTP</a:t>
            </a:r>
            <a:r>
              <a:rPr lang="zh-CN" altLang="en-US" dirty="0"/>
              <a:t>的主要命令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LIST --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目录名列出子目录或文件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RETR --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文件从服务器传送到客户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USER --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用户信息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PASS --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用户口令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QUIT --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向系统注销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STOR --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文件从客户传送到服务器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02406CD1-B197-4D4C-9B8D-CCF398C76899}"/>
              </a:ext>
            </a:extLst>
          </p:cNvPr>
          <p:cNvCxnSpPr/>
          <p:nvPr/>
        </p:nvCxnSpPr>
        <p:spPr>
          <a:xfrm>
            <a:off x="323528" y="98072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页脚占位符 3">
            <a:extLst>
              <a:ext uri="{FF2B5EF4-FFF2-40B4-BE49-F238E27FC236}">
                <a16:creationId xmlns:a16="http://schemas.microsoft.com/office/drawing/2014/main" xmlns="" id="{7A237FFE-3184-4FE8-A474-8EA57D28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500B31-BC79-41B4-8DA8-3ABB1D3A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注意观察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9A0AA5-1857-4E30-A4B2-ECD28352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主动</a:t>
            </a:r>
            <a:r>
              <a:rPr lang="zh-CN" altLang="zh-CN" sz="2400" b="1" dirty="0"/>
              <a:t>模式</a:t>
            </a:r>
            <a:r>
              <a:rPr lang="en-US" altLang="zh-CN" sz="2400" b="1" dirty="0"/>
              <a:t> FTP</a:t>
            </a:r>
            <a:r>
              <a:rPr lang="zh-CN" altLang="zh-CN" sz="2400" b="1" dirty="0"/>
              <a:t>的客户端发送</a:t>
            </a:r>
            <a:r>
              <a:rPr lang="en-US" altLang="zh-CN" sz="2400" b="1" dirty="0"/>
              <a:t> PORT </a:t>
            </a:r>
            <a:r>
              <a:rPr lang="zh-CN" altLang="zh-CN" sz="2400" b="1" dirty="0"/>
              <a:t>命令到</a:t>
            </a:r>
            <a:r>
              <a:rPr lang="en-US" altLang="zh-CN" sz="2400" b="1" dirty="0"/>
              <a:t>FTP</a:t>
            </a:r>
            <a:r>
              <a:rPr lang="zh-CN" altLang="zh-CN" sz="2400" b="1" dirty="0"/>
              <a:t>服务器。</a:t>
            </a:r>
            <a:endParaRPr lang="en-US" altLang="zh-CN" sz="2400" b="1" dirty="0"/>
          </a:p>
          <a:p>
            <a:r>
              <a:rPr lang="zh-CN" altLang="en-US" sz="2400" b="1" dirty="0"/>
              <a:t>被动</a:t>
            </a:r>
            <a:r>
              <a:rPr lang="zh-CN" altLang="zh-CN" sz="2400" b="1" dirty="0"/>
              <a:t>模式</a:t>
            </a:r>
            <a:r>
              <a:rPr lang="en-US" altLang="zh-CN" sz="2400" b="1" dirty="0"/>
              <a:t>FTP</a:t>
            </a:r>
            <a:r>
              <a:rPr lang="zh-CN" altLang="zh-CN" sz="2400" b="1" dirty="0"/>
              <a:t>的客户端发送</a:t>
            </a:r>
            <a:r>
              <a:rPr lang="en-US" altLang="zh-CN" sz="2400" b="1" dirty="0"/>
              <a:t> PASV</a:t>
            </a:r>
            <a:r>
              <a:rPr lang="zh-CN" altLang="zh-CN" sz="2400" b="1" dirty="0"/>
              <a:t>命令到</a:t>
            </a:r>
            <a:r>
              <a:rPr lang="en-US" altLang="zh-CN" sz="2400" b="1" dirty="0"/>
              <a:t> FTP Server</a:t>
            </a:r>
            <a:r>
              <a:rPr lang="zh-CN" altLang="zh-CN" sz="2400" b="1" dirty="0"/>
              <a:t>。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dirty="0"/>
              <a:t>PORT</a:t>
            </a:r>
            <a:r>
              <a:rPr lang="zh-CN" altLang="zh-CN" sz="2400" dirty="0"/>
              <a:t>后面有</a:t>
            </a:r>
            <a:r>
              <a:rPr lang="en-US" altLang="zh-CN" sz="2400" dirty="0"/>
              <a:t>m</a:t>
            </a:r>
            <a:r>
              <a:rPr lang="zh-CN" altLang="zh-CN" sz="2400" dirty="0"/>
              <a:t>和</a:t>
            </a:r>
            <a:r>
              <a:rPr lang="en-US" altLang="zh-CN" sz="2400" dirty="0"/>
              <a:t>n </a:t>
            </a:r>
            <a:r>
              <a:rPr lang="zh-CN" altLang="zh-CN" sz="2400" dirty="0"/>
              <a:t>两个参数</a:t>
            </a:r>
            <a:r>
              <a:rPr lang="en-US" altLang="zh-CN" sz="2400" b="1" dirty="0"/>
              <a:t>,(PASV</a:t>
            </a:r>
            <a:r>
              <a:rPr lang="zh-CN" altLang="en-US" sz="2400" b="1" dirty="0"/>
              <a:t>的回复</a:t>
            </a:r>
            <a:r>
              <a:rPr lang="en-US" altLang="zh-CN" sz="2400" b="1" dirty="0"/>
              <a:t>ACK</a:t>
            </a:r>
            <a:r>
              <a:rPr lang="zh-CN" altLang="en-US" sz="2400" b="1" dirty="0"/>
              <a:t>报文</a:t>
            </a:r>
            <a:r>
              <a:rPr lang="en-US" altLang="zh-CN" sz="2400" dirty="0"/>
              <a:t>)</a:t>
            </a:r>
            <a:r>
              <a:rPr lang="zh-CN" altLang="zh-CN" sz="2400" dirty="0"/>
              <a:t>，</a:t>
            </a:r>
            <a:r>
              <a:rPr lang="zh-CN" altLang="zh-CN" sz="2400" b="1" dirty="0"/>
              <a:t>找到</a:t>
            </a:r>
            <a:r>
              <a:rPr lang="en-US" altLang="zh-CN" sz="2400" b="1" dirty="0"/>
              <a:t>m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n</a:t>
            </a:r>
            <a:r>
              <a:rPr lang="en-US" altLang="zh-CN" sz="2400" dirty="0"/>
              <a:t> </a:t>
            </a:r>
            <a:r>
              <a:rPr lang="zh-CN" altLang="zh-CN" sz="2400" dirty="0"/>
              <a:t>通过</a:t>
            </a:r>
            <a:r>
              <a:rPr lang="en-US" altLang="zh-CN" sz="2400" dirty="0"/>
              <a:t>m</a:t>
            </a:r>
            <a:r>
              <a:rPr lang="zh-CN" altLang="en-US" sz="2400" dirty="0"/>
              <a:t>表示</a:t>
            </a:r>
            <a:r>
              <a:rPr lang="zh-CN" altLang="zh-CN" sz="2400" dirty="0"/>
              <a:t>高</a:t>
            </a:r>
            <a:r>
              <a:rPr lang="en-US" altLang="zh-CN" sz="2400" dirty="0"/>
              <a:t>8</a:t>
            </a:r>
            <a:r>
              <a:rPr lang="zh-CN" altLang="zh-CN" sz="2400" dirty="0"/>
              <a:t>位</a:t>
            </a:r>
            <a:r>
              <a:rPr lang="zh-CN" altLang="en-US" sz="2400" dirty="0"/>
              <a:t>，</a:t>
            </a:r>
            <a:r>
              <a:rPr lang="zh-CN" altLang="zh-CN" sz="2400" dirty="0"/>
              <a:t>和</a:t>
            </a:r>
            <a:r>
              <a:rPr lang="en-US" altLang="zh-CN" sz="2400" dirty="0"/>
              <a:t>n</a:t>
            </a:r>
            <a:r>
              <a:rPr lang="zh-CN" altLang="en-US" sz="2400" dirty="0"/>
              <a:t>表示</a:t>
            </a:r>
            <a:r>
              <a:rPr lang="zh-CN" altLang="zh-CN" sz="2400" dirty="0"/>
              <a:t>低</a:t>
            </a:r>
            <a:r>
              <a:rPr lang="en-US" altLang="zh-CN" sz="2400" dirty="0"/>
              <a:t>8</a:t>
            </a:r>
            <a:r>
              <a:rPr lang="zh-CN" altLang="zh-CN" sz="2400" dirty="0"/>
              <a:t>位，计算出连接的端口号</a:t>
            </a:r>
            <a:endParaRPr lang="en-US" altLang="zh-CN" sz="2400" dirty="0"/>
          </a:p>
          <a:p>
            <a:endParaRPr lang="zh-CN" altLang="zh-CN" sz="2400" dirty="0"/>
          </a:p>
          <a:p>
            <a:r>
              <a:rPr lang="en-US" altLang="zh-CN" sz="2400" dirty="0"/>
              <a:t>M=4 n=245 port=1269</a:t>
            </a:r>
            <a:endParaRPr lang="zh-CN" altLang="zh-CN" sz="2400" dirty="0"/>
          </a:p>
          <a:p>
            <a:r>
              <a:rPr lang="en-US" altLang="zh-CN" sz="2400" b="1" dirty="0"/>
              <a:t>M</a:t>
            </a:r>
            <a:r>
              <a:rPr lang="zh-CN" altLang="zh-CN" sz="2400" b="1" dirty="0"/>
              <a:t>是高八位</a:t>
            </a:r>
            <a:r>
              <a:rPr lang="en-US" altLang="zh-CN" sz="2400" b="1" dirty="0"/>
              <a:t>*256+N=1269</a:t>
            </a:r>
            <a:endParaRPr lang="zh-CN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哪些客户端是主动连接？哪些客户端是被动连接？</a:t>
            </a:r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3282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2113</Words>
  <Application>Microsoft Office PowerPoint</Application>
  <PresentationFormat>全屏显示(4:3)</PresentationFormat>
  <Paragraphs>583</Paragraphs>
  <Slides>28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Theme</vt:lpstr>
      <vt:lpstr>实验七  FTP、 HTTP 、 DHCP</vt:lpstr>
      <vt:lpstr>文件传输服务FTP</vt:lpstr>
      <vt:lpstr>FTP的工作原理</vt:lpstr>
      <vt:lpstr>FTP的工作原理</vt:lpstr>
      <vt:lpstr>FTP工作方式</vt:lpstr>
      <vt:lpstr>主动模式</vt:lpstr>
      <vt:lpstr>被动模式</vt:lpstr>
      <vt:lpstr>FTP的主要命令</vt:lpstr>
      <vt:lpstr>注意观察</vt:lpstr>
      <vt:lpstr>万维网服务</vt:lpstr>
      <vt:lpstr> 超文本</vt:lpstr>
      <vt:lpstr>URL</vt:lpstr>
      <vt:lpstr>超文本传输协议</vt:lpstr>
      <vt:lpstr>超文本传输协议HTTP</vt:lpstr>
      <vt:lpstr>4种主要的HTTP请求类型</vt:lpstr>
      <vt:lpstr>浏览器结构</vt:lpstr>
      <vt:lpstr>WEB服务器结构</vt:lpstr>
      <vt:lpstr>DHCP协议</vt:lpstr>
      <vt:lpstr>DHCP工作原理</vt:lpstr>
      <vt:lpstr>DHCP中继代理</vt:lpstr>
      <vt:lpstr>DHCP报文格式</vt:lpstr>
      <vt:lpstr>DHCP报文格式</vt:lpstr>
      <vt:lpstr>DHCP工作过程</vt:lpstr>
      <vt:lpstr>DHCP 协议的工作过程</vt:lpstr>
      <vt:lpstr>DHCP 协议的工作过程(1)</vt:lpstr>
      <vt:lpstr>DHCP 协议的工作过程(2)</vt:lpstr>
      <vt:lpstr>DHCP 协议的工作过程(3)</vt:lpstr>
      <vt:lpstr>DHCP 协议的工作过程(3)</vt:lpstr>
    </vt:vector>
  </TitlesOfParts>
  <Company>Magna Steyr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 computer Network</dc:title>
  <dc:creator>tomeagle</dc:creator>
  <cp:lastModifiedBy>admin</cp:lastModifiedBy>
  <cp:revision>288</cp:revision>
  <dcterms:created xsi:type="dcterms:W3CDTF">2013-09-15T22:48:15Z</dcterms:created>
  <dcterms:modified xsi:type="dcterms:W3CDTF">2023-04-10T05:23:18Z</dcterms:modified>
</cp:coreProperties>
</file>