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79" r:id="rId2"/>
    <p:sldId id="875" r:id="rId3"/>
    <p:sldId id="876" r:id="rId4"/>
    <p:sldId id="877" r:id="rId5"/>
    <p:sldId id="878" r:id="rId6"/>
    <p:sldId id="879" r:id="rId7"/>
    <p:sldId id="881" r:id="rId8"/>
    <p:sldId id="880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3756" autoAdjust="0"/>
  </p:normalViewPr>
  <p:slideViewPr>
    <p:cSldViewPr>
      <p:cViewPr varScale="1">
        <p:scale>
          <a:sx n="74" d="100"/>
          <a:sy n="74" d="100"/>
        </p:scale>
        <p:origin x="-18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C4B9E2E-3F91-4476-9972-4268D412C208}" type="datetimeFigureOut">
              <a:rPr lang="zh-CN" altLang="en-US"/>
              <a:pPr>
                <a:defRPr/>
              </a:pPr>
              <a:t>2023/4/17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5C4AF29-CCA4-4070-9887-1CC9312371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98921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262BE6-2DC5-478D-89C8-01BBA1BD43C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zh-CN" sz="10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7E6F9-9459-47CB-A232-21258B1C1726}" type="datetimeFigureOut">
              <a:rPr lang="zh-CN" altLang="en-US"/>
              <a:pPr>
                <a:defRPr/>
              </a:pPr>
              <a:t>2023/4/17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007F7-406D-4810-9627-5632F696A6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260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9285A-8BCA-4A2D-8CA8-DB24DCAD87EC}" type="datetimeFigureOut">
              <a:rPr lang="zh-CN" altLang="en-US"/>
              <a:pPr>
                <a:defRPr/>
              </a:pPr>
              <a:t>2023/4/17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C4CC2-1376-453A-B231-F7DD30F638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5114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0475D-7CD1-4189-A5C3-B3A42020179C}" type="datetimeFigureOut">
              <a:rPr lang="zh-CN" altLang="en-US"/>
              <a:pPr>
                <a:defRPr/>
              </a:pPr>
              <a:t>2023/4/17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F8262-C404-41D1-A045-2925BD85D0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651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B0F87-7069-4B41-9740-D4D5C64F391D}" type="datetimeFigureOut">
              <a:rPr lang="zh-CN" altLang="en-US"/>
              <a:pPr>
                <a:defRPr/>
              </a:pPr>
              <a:t>2023/4/17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15C57-B622-40ED-8F97-1192F3EBF1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331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5DEA2-30A4-46BD-8FC4-89EEB48CE622}" type="datetimeFigureOut">
              <a:rPr lang="zh-CN" altLang="en-US"/>
              <a:pPr>
                <a:defRPr/>
              </a:pPr>
              <a:t>2023/4/17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D033E-54F3-48AE-A8CA-53BFDFBDAC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1387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FB821-0307-40B2-BEE9-92595EA6A96B}" type="datetimeFigureOut">
              <a:rPr lang="zh-CN" altLang="en-US"/>
              <a:pPr>
                <a:defRPr/>
              </a:pPr>
              <a:t>2023/4/17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BD189-EE71-408F-8BE6-F2DDA8EA3B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250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67431-FC7B-464E-9963-660BAB93B07A}" type="datetimeFigureOut">
              <a:rPr lang="zh-CN" altLang="en-US"/>
              <a:pPr>
                <a:defRPr/>
              </a:pPr>
              <a:t>2023/4/17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600BD-9C1D-407B-A736-DBE0C830B7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029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7A7C8-D9D8-4289-905B-51817B9304F6}" type="datetimeFigureOut">
              <a:rPr lang="zh-CN" altLang="en-US"/>
              <a:pPr>
                <a:defRPr/>
              </a:pPr>
              <a:t>2023/4/17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EB634-5D18-4069-BEF6-974C83EFDF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489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2D7E8-0743-4B1C-997A-1B42C153F49C}" type="datetimeFigureOut">
              <a:rPr lang="zh-CN" altLang="en-US"/>
              <a:pPr>
                <a:defRPr/>
              </a:pPr>
              <a:t>2023/4/17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9E845-FA2F-41CC-BAEC-26BC837A60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3706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4273B-DA9B-4756-8CD3-92C1A6E112B6}" type="datetimeFigureOut">
              <a:rPr lang="zh-CN" altLang="en-US"/>
              <a:pPr>
                <a:defRPr/>
              </a:pPr>
              <a:t>2023/4/17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AF8E3-E8E9-4C31-B145-DF8CB8F40A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0855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94AD3-2A05-4FB8-AE07-1929F2BF2403}" type="datetimeFigureOut">
              <a:rPr lang="zh-CN" altLang="en-US"/>
              <a:pPr>
                <a:defRPr/>
              </a:pPr>
              <a:t>2023/4/17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E0228-BBFC-4CCB-A2DE-DFCAAD5A9E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2470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578D6CC-C01F-43E6-A56F-175BB4766418}" type="datetimeFigureOut">
              <a:rPr lang="zh-CN" altLang="en-US"/>
              <a:pPr>
                <a:defRPr/>
              </a:pPr>
              <a:t>2023/4/17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1ED8A3F-FE1E-4015-9D57-3ABD209C09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7567585-187C-49E5-8819-EB37CEB4F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实验八 </a:t>
            </a:r>
            <a:r>
              <a:rPr lang="en-US" altLang="zh-CN" b="1" dirty="0">
                <a:solidFill>
                  <a:srgbClr val="FF0000"/>
                </a:solidFill>
              </a:rPr>
              <a:t>SMTP POP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xmlns="" id="{54B5430D-25D8-4531-87FA-41772A6382AB}"/>
              </a:ext>
            </a:extLst>
          </p:cNvPr>
          <p:cNvSpPr txBox="1">
            <a:spLocks/>
          </p:cNvSpPr>
          <p:nvPr/>
        </p:nvSpPr>
        <p:spPr bwMode="auto">
          <a:xfrm>
            <a:off x="899592" y="3581224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5088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07DB-54D3-46E5-A972-64311AC6B79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algn="ctr"/>
            <a:r>
              <a:rPr lang="zh-CN" altLang="en-US" dirty="0"/>
              <a:t>电子邮件服务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Email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Internet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上使用最多的一种应用。</a:t>
            </a: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一个电子邮件系统由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部分组成：</a:t>
            </a:r>
          </a:p>
          <a:p>
            <a:pPr lvl="1"/>
            <a:r>
              <a:rPr lang="zh-CN" altLang="en-US" dirty="0"/>
              <a:t>用户代理：用户与电子邮件系统的接口，是用户机上运行的程序。</a:t>
            </a:r>
          </a:p>
          <a:p>
            <a:pPr lvl="1"/>
            <a:r>
              <a:rPr lang="zh-CN" altLang="en-US" dirty="0"/>
              <a:t>邮件服务器：收发邮件，运行邮件服务程序。</a:t>
            </a:r>
          </a:p>
          <a:p>
            <a:pPr lvl="1"/>
            <a:r>
              <a:rPr lang="zh-CN" altLang="en-US" dirty="0"/>
              <a:t>电子邮件协议： </a:t>
            </a:r>
            <a:r>
              <a:rPr lang="en-US" altLang="zh-CN" dirty="0"/>
              <a:t>SMTP</a:t>
            </a:r>
            <a:r>
              <a:rPr lang="zh-CN" altLang="en-US" dirty="0"/>
              <a:t>、</a:t>
            </a:r>
            <a:r>
              <a:rPr lang="en-US" altLang="zh-CN" dirty="0"/>
              <a:t>POP3</a:t>
            </a:r>
            <a:r>
              <a:rPr lang="zh-CN" altLang="en-US" dirty="0"/>
              <a:t>、</a:t>
            </a:r>
            <a:r>
              <a:rPr lang="en-US" altLang="zh-CN" dirty="0"/>
              <a:t>IMAP</a:t>
            </a: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电子邮件不是一种“终端到终端”的服务，而是一种“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存贮转发式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”服务。 </a:t>
            </a:r>
          </a:p>
          <a:p>
            <a:endParaRPr lang="en-US" alt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02406CD1-B197-4D4C-9B8D-CCF398C76899}"/>
              </a:ext>
            </a:extLst>
          </p:cNvPr>
          <p:cNvCxnSpPr/>
          <p:nvPr/>
        </p:nvCxnSpPr>
        <p:spPr>
          <a:xfrm>
            <a:off x="323528" y="98072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页脚占位符 3">
            <a:extLst>
              <a:ext uri="{FF2B5EF4-FFF2-40B4-BE49-F238E27FC236}">
                <a16:creationId xmlns:a16="http://schemas.microsoft.com/office/drawing/2014/main" xmlns="" id="{7A237FFE-3184-4FE8-A474-8EA57D28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05CC-808F-415C-8F58-35824D229805}" type="slidenum">
              <a:rPr lang="en-US" altLang="zh-CN"/>
              <a:pPr/>
              <a:t>3</a:t>
            </a:fld>
            <a:endParaRPr lang="en-US" altLang="zh-CN"/>
          </a:p>
        </p:txBody>
      </p:sp>
      <p:grpSp>
        <p:nvGrpSpPr>
          <p:cNvPr id="2" name="Group 438"/>
          <p:cNvGrpSpPr>
            <a:grpSpLocks/>
          </p:cNvGrpSpPr>
          <p:nvPr/>
        </p:nvGrpSpPr>
        <p:grpSpPr bwMode="auto">
          <a:xfrm flipH="1">
            <a:off x="7812088" y="4437063"/>
            <a:ext cx="884237" cy="1014412"/>
            <a:chOff x="246" y="1767"/>
            <a:chExt cx="557" cy="639"/>
          </a:xfrm>
        </p:grpSpPr>
        <p:grpSp>
          <p:nvGrpSpPr>
            <p:cNvPr id="3" name="Group 439"/>
            <p:cNvGrpSpPr>
              <a:grpSpLocks/>
            </p:cNvGrpSpPr>
            <p:nvPr/>
          </p:nvGrpSpPr>
          <p:grpSpPr bwMode="auto">
            <a:xfrm>
              <a:off x="246" y="1943"/>
              <a:ext cx="557" cy="463"/>
              <a:chOff x="246" y="1943"/>
              <a:chExt cx="557" cy="463"/>
            </a:xfrm>
          </p:grpSpPr>
          <p:sp>
            <p:nvSpPr>
              <p:cNvPr id="367032" name="Freeform 440"/>
              <p:cNvSpPr>
                <a:spLocks/>
              </p:cNvSpPr>
              <p:nvPr/>
            </p:nvSpPr>
            <p:spPr bwMode="auto">
              <a:xfrm>
                <a:off x="373" y="2005"/>
                <a:ext cx="196" cy="295"/>
              </a:xfrm>
              <a:custGeom>
                <a:avLst/>
                <a:gdLst/>
                <a:ahLst/>
                <a:cxnLst>
                  <a:cxn ang="0">
                    <a:pos x="652" y="26"/>
                  </a:cxn>
                  <a:cxn ang="0">
                    <a:pos x="982" y="1347"/>
                  </a:cxn>
                  <a:cxn ang="0">
                    <a:pos x="0" y="1477"/>
                  </a:cxn>
                  <a:cxn ang="0">
                    <a:pos x="252" y="0"/>
                  </a:cxn>
                </a:cxnLst>
                <a:rect l="0" t="0" r="r" b="b"/>
                <a:pathLst>
                  <a:path w="982" h="1477">
                    <a:moveTo>
                      <a:pt x="652" y="26"/>
                    </a:moveTo>
                    <a:lnTo>
                      <a:pt x="982" y="1347"/>
                    </a:lnTo>
                    <a:lnTo>
                      <a:pt x="0" y="1477"/>
                    </a:lnTo>
                    <a:lnTo>
                      <a:pt x="252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441"/>
              <p:cNvGrpSpPr>
                <a:grpSpLocks/>
              </p:cNvGrpSpPr>
              <p:nvPr/>
            </p:nvGrpSpPr>
            <p:grpSpPr bwMode="auto">
              <a:xfrm>
                <a:off x="246" y="1943"/>
                <a:ext cx="551" cy="121"/>
                <a:chOff x="246" y="1943"/>
                <a:chExt cx="551" cy="121"/>
              </a:xfrm>
            </p:grpSpPr>
            <p:sp>
              <p:nvSpPr>
                <p:cNvPr id="367034" name="Freeform 442"/>
                <p:cNvSpPr>
                  <a:spLocks/>
                </p:cNvSpPr>
                <p:nvPr/>
              </p:nvSpPr>
              <p:spPr bwMode="auto">
                <a:xfrm>
                  <a:off x="246" y="1943"/>
                  <a:ext cx="551" cy="104"/>
                </a:xfrm>
                <a:custGeom>
                  <a:avLst/>
                  <a:gdLst/>
                  <a:ahLst/>
                  <a:cxnLst>
                    <a:cxn ang="0">
                      <a:pos x="2751" y="270"/>
                    </a:cxn>
                    <a:cxn ang="0">
                      <a:pos x="1016" y="522"/>
                    </a:cxn>
                    <a:cxn ang="0">
                      <a:pos x="0" y="132"/>
                    </a:cxn>
                    <a:cxn ang="0">
                      <a:pos x="1302" y="0"/>
                    </a:cxn>
                    <a:cxn ang="0">
                      <a:pos x="2751" y="270"/>
                    </a:cxn>
                  </a:cxnLst>
                  <a:rect l="0" t="0" r="r" b="b"/>
                  <a:pathLst>
                    <a:path w="2751" h="522">
                      <a:moveTo>
                        <a:pt x="2751" y="270"/>
                      </a:moveTo>
                      <a:lnTo>
                        <a:pt x="1016" y="522"/>
                      </a:lnTo>
                      <a:lnTo>
                        <a:pt x="0" y="132"/>
                      </a:lnTo>
                      <a:lnTo>
                        <a:pt x="1302" y="0"/>
                      </a:lnTo>
                      <a:lnTo>
                        <a:pt x="2751" y="2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7035" name="Freeform 443"/>
                <p:cNvSpPr>
                  <a:spLocks/>
                </p:cNvSpPr>
                <p:nvPr/>
              </p:nvSpPr>
              <p:spPr bwMode="auto">
                <a:xfrm>
                  <a:off x="450" y="1997"/>
                  <a:ext cx="345" cy="67"/>
                </a:xfrm>
                <a:custGeom>
                  <a:avLst/>
                  <a:gdLst/>
                  <a:ahLst/>
                  <a:cxnLst>
                    <a:cxn ang="0">
                      <a:pos x="1728" y="0"/>
                    </a:cxn>
                    <a:cxn ang="0">
                      <a:pos x="0" y="251"/>
                    </a:cxn>
                    <a:cxn ang="0">
                      <a:pos x="0" y="337"/>
                    </a:cxn>
                    <a:cxn ang="0">
                      <a:pos x="1728" y="88"/>
                    </a:cxn>
                    <a:cxn ang="0">
                      <a:pos x="1728" y="0"/>
                    </a:cxn>
                  </a:cxnLst>
                  <a:rect l="0" t="0" r="r" b="b"/>
                  <a:pathLst>
                    <a:path w="1728" h="337">
                      <a:moveTo>
                        <a:pt x="1728" y="0"/>
                      </a:moveTo>
                      <a:lnTo>
                        <a:pt x="0" y="251"/>
                      </a:lnTo>
                      <a:lnTo>
                        <a:pt x="0" y="337"/>
                      </a:lnTo>
                      <a:lnTo>
                        <a:pt x="1728" y="88"/>
                      </a:lnTo>
                      <a:lnTo>
                        <a:pt x="1728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7036" name="Freeform 444"/>
                <p:cNvSpPr>
                  <a:spLocks/>
                </p:cNvSpPr>
                <p:nvPr/>
              </p:nvSpPr>
              <p:spPr bwMode="auto">
                <a:xfrm>
                  <a:off x="246" y="1969"/>
                  <a:ext cx="204" cy="95"/>
                </a:xfrm>
                <a:custGeom>
                  <a:avLst/>
                  <a:gdLst/>
                  <a:ahLst/>
                  <a:cxnLst>
                    <a:cxn ang="0">
                      <a:pos x="1016" y="476"/>
                    </a:cxn>
                    <a:cxn ang="0">
                      <a:pos x="1016" y="390"/>
                    </a:cxn>
                    <a:cxn ang="0">
                      <a:pos x="0" y="0"/>
                    </a:cxn>
                    <a:cxn ang="0">
                      <a:pos x="0" y="60"/>
                    </a:cxn>
                    <a:cxn ang="0">
                      <a:pos x="1016" y="476"/>
                    </a:cxn>
                  </a:cxnLst>
                  <a:rect l="0" t="0" r="r" b="b"/>
                  <a:pathLst>
                    <a:path w="1016" h="476">
                      <a:moveTo>
                        <a:pt x="1016" y="476"/>
                      </a:moveTo>
                      <a:lnTo>
                        <a:pt x="1016" y="39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1016" y="47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7037" name="Freeform 445"/>
              <p:cNvSpPr>
                <a:spLocks/>
              </p:cNvSpPr>
              <p:nvPr/>
            </p:nvSpPr>
            <p:spPr bwMode="auto">
              <a:xfrm>
                <a:off x="564" y="2028"/>
                <a:ext cx="239" cy="378"/>
              </a:xfrm>
              <a:custGeom>
                <a:avLst/>
                <a:gdLst/>
                <a:ahLst/>
                <a:cxnLst>
                  <a:cxn ang="0">
                    <a:pos x="660" y="0"/>
                  </a:cxn>
                  <a:cxn ang="0">
                    <a:pos x="1195" y="1747"/>
                  </a:cxn>
                  <a:cxn ang="0">
                    <a:pos x="0" y="1893"/>
                  </a:cxn>
                  <a:cxn ang="0">
                    <a:pos x="191" y="35"/>
                  </a:cxn>
                </a:cxnLst>
                <a:rect l="0" t="0" r="r" b="b"/>
                <a:pathLst>
                  <a:path w="1195" h="1893">
                    <a:moveTo>
                      <a:pt x="660" y="0"/>
                    </a:moveTo>
                    <a:lnTo>
                      <a:pt x="1195" y="1747"/>
                    </a:lnTo>
                    <a:lnTo>
                      <a:pt x="0" y="1893"/>
                    </a:lnTo>
                    <a:lnTo>
                      <a:pt x="191" y="35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446"/>
            <p:cNvGrpSpPr>
              <a:grpSpLocks/>
            </p:cNvGrpSpPr>
            <p:nvPr/>
          </p:nvGrpSpPr>
          <p:grpSpPr bwMode="auto">
            <a:xfrm>
              <a:off x="325" y="1767"/>
              <a:ext cx="383" cy="268"/>
              <a:chOff x="325" y="1767"/>
              <a:chExt cx="383" cy="268"/>
            </a:xfrm>
          </p:grpSpPr>
          <p:grpSp>
            <p:nvGrpSpPr>
              <p:cNvPr id="6" name="Group 447"/>
              <p:cNvGrpSpPr>
                <a:grpSpLocks/>
              </p:cNvGrpSpPr>
              <p:nvPr/>
            </p:nvGrpSpPr>
            <p:grpSpPr bwMode="auto">
              <a:xfrm>
                <a:off x="412" y="1767"/>
                <a:ext cx="296" cy="243"/>
                <a:chOff x="412" y="1767"/>
                <a:chExt cx="296" cy="243"/>
              </a:xfrm>
            </p:grpSpPr>
            <p:grpSp>
              <p:nvGrpSpPr>
                <p:cNvPr id="7" name="Group 448"/>
                <p:cNvGrpSpPr>
                  <a:grpSpLocks/>
                </p:cNvGrpSpPr>
                <p:nvPr/>
              </p:nvGrpSpPr>
              <p:grpSpPr bwMode="auto">
                <a:xfrm>
                  <a:off x="412" y="1767"/>
                  <a:ext cx="296" cy="243"/>
                  <a:chOff x="412" y="1767"/>
                  <a:chExt cx="296" cy="243"/>
                </a:xfrm>
              </p:grpSpPr>
              <p:grpSp>
                <p:nvGrpSpPr>
                  <p:cNvPr id="8" name="Group 449"/>
                  <p:cNvGrpSpPr>
                    <a:grpSpLocks/>
                  </p:cNvGrpSpPr>
                  <p:nvPr/>
                </p:nvGrpSpPr>
                <p:grpSpPr bwMode="auto">
                  <a:xfrm>
                    <a:off x="412" y="1904"/>
                    <a:ext cx="296" cy="106"/>
                    <a:chOff x="412" y="1904"/>
                    <a:chExt cx="296" cy="106"/>
                  </a:xfrm>
                </p:grpSpPr>
                <p:sp>
                  <p:nvSpPr>
                    <p:cNvPr id="367042" name="Freeform 450"/>
                    <p:cNvSpPr>
                      <a:spLocks/>
                    </p:cNvSpPr>
                    <p:nvPr/>
                  </p:nvSpPr>
                  <p:spPr bwMode="auto">
                    <a:xfrm>
                      <a:off x="412" y="1904"/>
                      <a:ext cx="170" cy="106"/>
                    </a:xfrm>
                    <a:custGeom>
                      <a:avLst/>
                      <a:gdLst/>
                      <a:ahLst/>
                      <a:cxnLst>
                        <a:cxn ang="0">
                          <a:pos x="848" y="162"/>
                        </a:cxn>
                        <a:cxn ang="0">
                          <a:pos x="848" y="530"/>
                        </a:cxn>
                        <a:cxn ang="0">
                          <a:pos x="0" y="258"/>
                        </a:cxn>
                        <a:cxn ang="0">
                          <a:pos x="0" y="0"/>
                        </a:cxn>
                        <a:cxn ang="0">
                          <a:pos x="848" y="162"/>
                        </a:cxn>
                      </a:cxnLst>
                      <a:rect l="0" t="0" r="r" b="b"/>
                      <a:pathLst>
                        <a:path w="848" h="530">
                          <a:moveTo>
                            <a:pt x="848" y="162"/>
                          </a:moveTo>
                          <a:lnTo>
                            <a:pt x="848" y="530"/>
                          </a:lnTo>
                          <a:lnTo>
                            <a:pt x="0" y="258"/>
                          </a:lnTo>
                          <a:lnTo>
                            <a:pt x="0" y="0"/>
                          </a:lnTo>
                          <a:lnTo>
                            <a:pt x="848" y="162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7043" name="Freeform 451"/>
                    <p:cNvSpPr>
                      <a:spLocks/>
                    </p:cNvSpPr>
                    <p:nvPr/>
                  </p:nvSpPr>
                  <p:spPr bwMode="auto">
                    <a:xfrm>
                      <a:off x="582" y="1929"/>
                      <a:ext cx="126" cy="8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6"/>
                        </a:cxn>
                        <a:cxn ang="0">
                          <a:pos x="0" y="404"/>
                        </a:cxn>
                        <a:cxn ang="0">
                          <a:pos x="631" y="312"/>
                        </a:cxn>
                        <a:cxn ang="0">
                          <a:pos x="631" y="0"/>
                        </a:cxn>
                        <a:cxn ang="0">
                          <a:pos x="0" y="36"/>
                        </a:cxn>
                      </a:cxnLst>
                      <a:rect l="0" t="0" r="r" b="b"/>
                      <a:pathLst>
                        <a:path w="631" h="404">
                          <a:moveTo>
                            <a:pt x="0" y="36"/>
                          </a:moveTo>
                          <a:lnTo>
                            <a:pt x="0" y="404"/>
                          </a:lnTo>
                          <a:lnTo>
                            <a:pt x="631" y="312"/>
                          </a:lnTo>
                          <a:lnTo>
                            <a:pt x="631" y="0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7044" name="Freeform 452"/>
                    <p:cNvSpPr>
                      <a:spLocks/>
                    </p:cNvSpPr>
                    <p:nvPr/>
                  </p:nvSpPr>
                  <p:spPr bwMode="auto">
                    <a:xfrm>
                      <a:off x="412" y="1904"/>
                      <a:ext cx="296" cy="32"/>
                    </a:xfrm>
                    <a:custGeom>
                      <a:avLst/>
                      <a:gdLst/>
                      <a:ahLst/>
                      <a:cxnLst>
                        <a:cxn ang="0">
                          <a:pos x="1479" y="126"/>
                        </a:cxn>
                        <a:cxn ang="0">
                          <a:pos x="842" y="162"/>
                        </a:cxn>
                        <a:cxn ang="0">
                          <a:pos x="0" y="0"/>
                        </a:cxn>
                        <a:cxn ang="0">
                          <a:pos x="619" y="0"/>
                        </a:cxn>
                        <a:cxn ang="0">
                          <a:pos x="1479" y="126"/>
                        </a:cxn>
                      </a:cxnLst>
                      <a:rect l="0" t="0" r="r" b="b"/>
                      <a:pathLst>
                        <a:path w="1479" h="162">
                          <a:moveTo>
                            <a:pt x="1479" y="126"/>
                          </a:moveTo>
                          <a:lnTo>
                            <a:pt x="842" y="162"/>
                          </a:lnTo>
                          <a:lnTo>
                            <a:pt x="0" y="0"/>
                          </a:lnTo>
                          <a:lnTo>
                            <a:pt x="619" y="0"/>
                          </a:lnTo>
                          <a:lnTo>
                            <a:pt x="1479" y="12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67045" name="Freeform 453"/>
                  <p:cNvSpPr>
                    <a:spLocks/>
                  </p:cNvSpPr>
                  <p:nvPr/>
                </p:nvSpPr>
                <p:spPr bwMode="auto">
                  <a:xfrm>
                    <a:off x="504" y="1895"/>
                    <a:ext cx="108" cy="30"/>
                  </a:xfrm>
                  <a:custGeom>
                    <a:avLst/>
                    <a:gdLst/>
                    <a:ahLst/>
                    <a:cxnLst>
                      <a:cxn ang="0">
                        <a:pos x="538" y="86"/>
                      </a:cxn>
                      <a:cxn ang="0">
                        <a:pos x="538" y="135"/>
                      </a:cxn>
                      <a:cxn ang="0">
                        <a:pos x="287" y="151"/>
                      </a:cxn>
                      <a:cxn ang="0">
                        <a:pos x="0" y="97"/>
                      </a:cxn>
                      <a:cxn ang="0">
                        <a:pos x="0" y="0"/>
                      </a:cxn>
                      <a:cxn ang="0">
                        <a:pos x="538" y="86"/>
                      </a:cxn>
                    </a:cxnLst>
                    <a:rect l="0" t="0" r="r" b="b"/>
                    <a:pathLst>
                      <a:path w="538" h="151">
                        <a:moveTo>
                          <a:pt x="538" y="86"/>
                        </a:moveTo>
                        <a:lnTo>
                          <a:pt x="538" y="135"/>
                        </a:lnTo>
                        <a:lnTo>
                          <a:pt x="287" y="151"/>
                        </a:lnTo>
                        <a:lnTo>
                          <a:pt x="0" y="97"/>
                        </a:lnTo>
                        <a:lnTo>
                          <a:pt x="0" y="0"/>
                        </a:lnTo>
                        <a:lnTo>
                          <a:pt x="538" y="86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9" name="Group 454"/>
                  <p:cNvGrpSpPr>
                    <a:grpSpLocks/>
                  </p:cNvGrpSpPr>
                  <p:nvPr/>
                </p:nvGrpSpPr>
                <p:grpSpPr bwMode="auto">
                  <a:xfrm>
                    <a:off x="446" y="1767"/>
                    <a:ext cx="239" cy="151"/>
                    <a:chOff x="446" y="1767"/>
                    <a:chExt cx="239" cy="151"/>
                  </a:xfrm>
                </p:grpSpPr>
                <p:sp>
                  <p:nvSpPr>
                    <p:cNvPr id="367047" name="Freeform 455"/>
                    <p:cNvSpPr>
                      <a:spLocks/>
                    </p:cNvSpPr>
                    <p:nvPr/>
                  </p:nvSpPr>
                  <p:spPr bwMode="auto">
                    <a:xfrm>
                      <a:off x="446" y="1767"/>
                      <a:ext cx="137" cy="148"/>
                    </a:xfrm>
                    <a:custGeom>
                      <a:avLst/>
                      <a:gdLst/>
                      <a:ahLst/>
                      <a:cxnLst>
                        <a:cxn ang="0">
                          <a:pos x="589" y="740"/>
                        </a:cxn>
                        <a:cxn ang="0">
                          <a:pos x="686" y="24"/>
                        </a:cxn>
                        <a:cxn ang="0">
                          <a:pos x="95" y="0"/>
                        </a:cxn>
                        <a:cxn ang="0">
                          <a:pos x="0" y="638"/>
                        </a:cxn>
                        <a:cxn ang="0">
                          <a:pos x="589" y="740"/>
                        </a:cxn>
                      </a:cxnLst>
                      <a:rect l="0" t="0" r="r" b="b"/>
                      <a:pathLst>
                        <a:path w="686" h="740">
                          <a:moveTo>
                            <a:pt x="589" y="740"/>
                          </a:moveTo>
                          <a:lnTo>
                            <a:pt x="686" y="24"/>
                          </a:lnTo>
                          <a:lnTo>
                            <a:pt x="95" y="0"/>
                          </a:lnTo>
                          <a:lnTo>
                            <a:pt x="0" y="638"/>
                          </a:lnTo>
                          <a:lnTo>
                            <a:pt x="589" y="74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7048" name="Freeform 456"/>
                    <p:cNvSpPr>
                      <a:spLocks/>
                    </p:cNvSpPr>
                    <p:nvPr/>
                  </p:nvSpPr>
                  <p:spPr bwMode="auto">
                    <a:xfrm>
                      <a:off x="564" y="1771"/>
                      <a:ext cx="121" cy="147"/>
                    </a:xfrm>
                    <a:custGeom>
                      <a:avLst/>
                      <a:gdLst/>
                      <a:ahLst/>
                      <a:cxnLst>
                        <a:cxn ang="0">
                          <a:pos x="97" y="0"/>
                        </a:cxn>
                        <a:cxn ang="0">
                          <a:pos x="608" y="163"/>
                        </a:cxn>
                        <a:cxn ang="0">
                          <a:pos x="536" y="735"/>
                        </a:cxn>
                        <a:cxn ang="0">
                          <a:pos x="0" y="717"/>
                        </a:cxn>
                        <a:cxn ang="0">
                          <a:pos x="97" y="0"/>
                        </a:cxn>
                      </a:cxnLst>
                      <a:rect l="0" t="0" r="r" b="b"/>
                      <a:pathLst>
                        <a:path w="608" h="735">
                          <a:moveTo>
                            <a:pt x="97" y="0"/>
                          </a:moveTo>
                          <a:lnTo>
                            <a:pt x="608" y="163"/>
                          </a:lnTo>
                          <a:lnTo>
                            <a:pt x="536" y="735"/>
                          </a:lnTo>
                          <a:lnTo>
                            <a:pt x="0" y="717"/>
                          </a:lnTo>
                          <a:lnTo>
                            <a:pt x="97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7049" name="Freeform 457"/>
                    <p:cNvSpPr>
                      <a:spLocks/>
                    </p:cNvSpPr>
                    <p:nvPr/>
                  </p:nvSpPr>
                  <p:spPr bwMode="auto">
                    <a:xfrm>
                      <a:off x="462" y="1781"/>
                      <a:ext cx="98" cy="112"/>
                    </a:xfrm>
                    <a:custGeom>
                      <a:avLst/>
                      <a:gdLst/>
                      <a:ahLst/>
                      <a:cxnLst>
                        <a:cxn ang="0">
                          <a:pos x="493" y="25"/>
                        </a:cxn>
                        <a:cxn ang="0">
                          <a:pos x="423" y="557"/>
                        </a:cxn>
                        <a:cxn ang="0">
                          <a:pos x="0" y="494"/>
                        </a:cxn>
                        <a:cxn ang="0">
                          <a:pos x="73" y="0"/>
                        </a:cxn>
                        <a:cxn ang="0">
                          <a:pos x="493" y="25"/>
                        </a:cxn>
                      </a:cxnLst>
                      <a:rect l="0" t="0" r="r" b="b"/>
                      <a:pathLst>
                        <a:path w="493" h="557">
                          <a:moveTo>
                            <a:pt x="493" y="25"/>
                          </a:moveTo>
                          <a:lnTo>
                            <a:pt x="423" y="557"/>
                          </a:lnTo>
                          <a:lnTo>
                            <a:pt x="0" y="494"/>
                          </a:lnTo>
                          <a:lnTo>
                            <a:pt x="73" y="0"/>
                          </a:lnTo>
                          <a:lnTo>
                            <a:pt x="493" y="25"/>
                          </a:lnTo>
                          <a:close/>
                        </a:path>
                      </a:pathLst>
                    </a:custGeom>
                    <a:solidFill>
                      <a:srgbClr val="00C0C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0" name="Group 458"/>
                <p:cNvGrpSpPr>
                  <a:grpSpLocks/>
                </p:cNvGrpSpPr>
                <p:nvPr/>
              </p:nvGrpSpPr>
              <p:grpSpPr bwMode="auto">
                <a:xfrm>
                  <a:off x="424" y="1915"/>
                  <a:ext cx="97" cy="69"/>
                  <a:chOff x="424" y="1915"/>
                  <a:chExt cx="97" cy="69"/>
                </a:xfrm>
              </p:grpSpPr>
              <p:sp>
                <p:nvSpPr>
                  <p:cNvPr id="367051" name="Freeform 459"/>
                  <p:cNvSpPr>
                    <a:spLocks/>
                  </p:cNvSpPr>
                  <p:nvPr/>
                </p:nvSpPr>
                <p:spPr bwMode="auto">
                  <a:xfrm>
                    <a:off x="424" y="1915"/>
                    <a:ext cx="97" cy="6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83" y="104"/>
                      </a:cxn>
                      <a:cxn ang="0">
                        <a:pos x="483" y="346"/>
                      </a:cxn>
                      <a:cxn ang="0">
                        <a:pos x="0" y="19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483" h="346">
                        <a:moveTo>
                          <a:pt x="0" y="0"/>
                        </a:moveTo>
                        <a:lnTo>
                          <a:pt x="483" y="104"/>
                        </a:lnTo>
                        <a:lnTo>
                          <a:pt x="483" y="346"/>
                        </a:lnTo>
                        <a:lnTo>
                          <a:pt x="0" y="1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52" name="Line 46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33" y="1933"/>
                    <a:ext cx="26" cy="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53" name="Line 461"/>
                  <p:cNvSpPr>
                    <a:spLocks noChangeShapeType="1"/>
                  </p:cNvSpPr>
                  <p:nvPr/>
                </p:nvSpPr>
                <p:spPr bwMode="auto">
                  <a:xfrm>
                    <a:off x="472" y="1941"/>
                    <a:ext cx="34" cy="7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54" name="Line 462"/>
                  <p:cNvSpPr>
                    <a:spLocks noChangeShapeType="1"/>
                  </p:cNvSpPr>
                  <p:nvPr/>
                </p:nvSpPr>
                <p:spPr bwMode="auto">
                  <a:xfrm>
                    <a:off x="465" y="1924"/>
                    <a:ext cx="1" cy="45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55" name="Line 463"/>
                  <p:cNvSpPr>
                    <a:spLocks noChangeShapeType="1"/>
                  </p:cNvSpPr>
                  <p:nvPr/>
                </p:nvSpPr>
                <p:spPr bwMode="auto">
                  <a:xfrm>
                    <a:off x="511" y="1934"/>
                    <a:ext cx="1" cy="49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56" name="Line 464"/>
                  <p:cNvSpPr>
                    <a:spLocks noChangeShapeType="1"/>
                  </p:cNvSpPr>
                  <p:nvPr/>
                </p:nvSpPr>
                <p:spPr bwMode="auto">
                  <a:xfrm>
                    <a:off x="425" y="1933"/>
                    <a:ext cx="88" cy="2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57" name="Line 46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4" y="1926"/>
                    <a:ext cx="89" cy="2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" name="Group 466"/>
              <p:cNvGrpSpPr>
                <a:grpSpLocks/>
              </p:cNvGrpSpPr>
              <p:nvPr/>
            </p:nvGrpSpPr>
            <p:grpSpPr bwMode="auto">
              <a:xfrm>
                <a:off x="325" y="1917"/>
                <a:ext cx="231" cy="118"/>
                <a:chOff x="325" y="1917"/>
                <a:chExt cx="231" cy="118"/>
              </a:xfrm>
            </p:grpSpPr>
            <p:grpSp>
              <p:nvGrpSpPr>
                <p:cNvPr id="12" name="Group 467"/>
                <p:cNvGrpSpPr>
                  <a:grpSpLocks/>
                </p:cNvGrpSpPr>
                <p:nvPr/>
              </p:nvGrpSpPr>
              <p:grpSpPr bwMode="auto">
                <a:xfrm>
                  <a:off x="504" y="1981"/>
                  <a:ext cx="37" cy="28"/>
                  <a:chOff x="504" y="1981"/>
                  <a:chExt cx="37" cy="28"/>
                </a:xfrm>
              </p:grpSpPr>
              <p:sp>
                <p:nvSpPr>
                  <p:cNvPr id="367060" name="Freeform 468"/>
                  <p:cNvSpPr>
                    <a:spLocks/>
                  </p:cNvSpPr>
                  <p:nvPr/>
                </p:nvSpPr>
                <p:spPr bwMode="auto">
                  <a:xfrm>
                    <a:off x="531" y="1981"/>
                    <a:ext cx="10" cy="28"/>
                  </a:xfrm>
                  <a:custGeom>
                    <a:avLst/>
                    <a:gdLst/>
                    <a:ahLst/>
                    <a:cxnLst>
                      <a:cxn ang="0">
                        <a:pos x="37" y="0"/>
                      </a:cxn>
                      <a:cxn ang="0">
                        <a:pos x="53" y="131"/>
                      </a:cxn>
                      <a:cxn ang="0">
                        <a:pos x="14" y="140"/>
                      </a:cxn>
                      <a:cxn ang="0">
                        <a:pos x="0" y="6"/>
                      </a:cxn>
                      <a:cxn ang="0">
                        <a:pos x="37" y="0"/>
                      </a:cxn>
                    </a:cxnLst>
                    <a:rect l="0" t="0" r="r" b="b"/>
                    <a:pathLst>
                      <a:path w="53" h="140">
                        <a:moveTo>
                          <a:pt x="37" y="0"/>
                        </a:moveTo>
                        <a:lnTo>
                          <a:pt x="53" y="131"/>
                        </a:lnTo>
                        <a:lnTo>
                          <a:pt x="14" y="140"/>
                        </a:lnTo>
                        <a:lnTo>
                          <a:pt x="0" y="6"/>
                        </a:lnTo>
                        <a:lnTo>
                          <a:pt x="37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61" name="Freeform 469"/>
                  <p:cNvSpPr>
                    <a:spLocks/>
                  </p:cNvSpPr>
                  <p:nvPr/>
                </p:nvSpPr>
                <p:spPr bwMode="auto">
                  <a:xfrm>
                    <a:off x="504" y="1985"/>
                    <a:ext cx="29" cy="24"/>
                  </a:xfrm>
                  <a:custGeom>
                    <a:avLst/>
                    <a:gdLst/>
                    <a:ahLst/>
                    <a:cxnLst>
                      <a:cxn ang="0">
                        <a:pos x="136" y="5"/>
                      </a:cxn>
                      <a:cxn ang="0">
                        <a:pos x="148" y="122"/>
                      </a:cxn>
                      <a:cxn ang="0">
                        <a:pos x="0" y="61"/>
                      </a:cxn>
                      <a:cxn ang="0">
                        <a:pos x="58" y="43"/>
                      </a:cxn>
                      <a:cxn ang="0">
                        <a:pos x="111" y="70"/>
                      </a:cxn>
                      <a:cxn ang="0">
                        <a:pos x="94" y="0"/>
                      </a:cxn>
                      <a:cxn ang="0">
                        <a:pos x="136" y="5"/>
                      </a:cxn>
                    </a:cxnLst>
                    <a:rect l="0" t="0" r="r" b="b"/>
                    <a:pathLst>
                      <a:path w="148" h="122">
                        <a:moveTo>
                          <a:pt x="136" y="5"/>
                        </a:moveTo>
                        <a:lnTo>
                          <a:pt x="148" y="122"/>
                        </a:lnTo>
                        <a:lnTo>
                          <a:pt x="0" y="61"/>
                        </a:lnTo>
                        <a:lnTo>
                          <a:pt x="58" y="43"/>
                        </a:lnTo>
                        <a:lnTo>
                          <a:pt x="111" y="70"/>
                        </a:lnTo>
                        <a:lnTo>
                          <a:pt x="94" y="0"/>
                        </a:lnTo>
                        <a:lnTo>
                          <a:pt x="136" y="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" name="Group 470"/>
                <p:cNvGrpSpPr>
                  <a:grpSpLocks/>
                </p:cNvGrpSpPr>
                <p:nvPr/>
              </p:nvGrpSpPr>
              <p:grpSpPr bwMode="auto">
                <a:xfrm>
                  <a:off x="325" y="1917"/>
                  <a:ext cx="231" cy="118"/>
                  <a:chOff x="325" y="1917"/>
                  <a:chExt cx="231" cy="118"/>
                </a:xfrm>
              </p:grpSpPr>
              <p:sp>
                <p:nvSpPr>
                  <p:cNvPr id="367063" name="Freeform 471"/>
                  <p:cNvSpPr>
                    <a:spLocks/>
                  </p:cNvSpPr>
                  <p:nvPr/>
                </p:nvSpPr>
                <p:spPr bwMode="auto">
                  <a:xfrm>
                    <a:off x="326" y="1917"/>
                    <a:ext cx="226" cy="105"/>
                  </a:xfrm>
                  <a:custGeom>
                    <a:avLst/>
                    <a:gdLst/>
                    <a:ahLst/>
                    <a:cxnLst>
                      <a:cxn ang="0">
                        <a:pos x="1132" y="223"/>
                      </a:cxn>
                      <a:cxn ang="0">
                        <a:pos x="589" y="525"/>
                      </a:cxn>
                      <a:cxn ang="0">
                        <a:pos x="0" y="230"/>
                      </a:cxn>
                      <a:cxn ang="0">
                        <a:pos x="452" y="0"/>
                      </a:cxn>
                      <a:cxn ang="0">
                        <a:pos x="1132" y="223"/>
                      </a:cxn>
                    </a:cxnLst>
                    <a:rect l="0" t="0" r="r" b="b"/>
                    <a:pathLst>
                      <a:path w="1132" h="525">
                        <a:moveTo>
                          <a:pt x="1132" y="223"/>
                        </a:moveTo>
                        <a:lnTo>
                          <a:pt x="589" y="525"/>
                        </a:lnTo>
                        <a:lnTo>
                          <a:pt x="0" y="230"/>
                        </a:lnTo>
                        <a:lnTo>
                          <a:pt x="452" y="0"/>
                        </a:lnTo>
                        <a:lnTo>
                          <a:pt x="1132" y="223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64" name="Freeform 472"/>
                  <p:cNvSpPr>
                    <a:spLocks/>
                  </p:cNvSpPr>
                  <p:nvPr/>
                </p:nvSpPr>
                <p:spPr bwMode="auto">
                  <a:xfrm>
                    <a:off x="443" y="1961"/>
                    <a:ext cx="113" cy="74"/>
                  </a:xfrm>
                  <a:custGeom>
                    <a:avLst/>
                    <a:gdLst/>
                    <a:ahLst/>
                    <a:cxnLst>
                      <a:cxn ang="0">
                        <a:pos x="547" y="0"/>
                      </a:cxn>
                      <a:cxn ang="0">
                        <a:pos x="0" y="307"/>
                      </a:cxn>
                      <a:cxn ang="0">
                        <a:pos x="16" y="371"/>
                      </a:cxn>
                      <a:cxn ang="0">
                        <a:pos x="566" y="60"/>
                      </a:cxn>
                      <a:cxn ang="0">
                        <a:pos x="547" y="0"/>
                      </a:cxn>
                    </a:cxnLst>
                    <a:rect l="0" t="0" r="r" b="b"/>
                    <a:pathLst>
                      <a:path w="566" h="371">
                        <a:moveTo>
                          <a:pt x="547" y="0"/>
                        </a:moveTo>
                        <a:lnTo>
                          <a:pt x="0" y="307"/>
                        </a:lnTo>
                        <a:lnTo>
                          <a:pt x="16" y="371"/>
                        </a:lnTo>
                        <a:lnTo>
                          <a:pt x="566" y="60"/>
                        </a:lnTo>
                        <a:lnTo>
                          <a:pt x="547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65" name="Freeform 473"/>
                  <p:cNvSpPr>
                    <a:spLocks/>
                  </p:cNvSpPr>
                  <p:nvPr/>
                </p:nvSpPr>
                <p:spPr bwMode="auto">
                  <a:xfrm>
                    <a:off x="325" y="1963"/>
                    <a:ext cx="121" cy="72"/>
                  </a:xfrm>
                  <a:custGeom>
                    <a:avLst/>
                    <a:gdLst/>
                    <a:ahLst/>
                    <a:cxnLst>
                      <a:cxn ang="0">
                        <a:pos x="605" y="363"/>
                      </a:cxn>
                      <a:cxn ang="0">
                        <a:pos x="587" y="295"/>
                      </a:cxn>
                      <a:cxn ang="0">
                        <a:pos x="0" y="0"/>
                      </a:cxn>
                      <a:cxn ang="0">
                        <a:pos x="21" y="53"/>
                      </a:cxn>
                      <a:cxn ang="0">
                        <a:pos x="605" y="363"/>
                      </a:cxn>
                    </a:cxnLst>
                    <a:rect l="0" t="0" r="r" b="b"/>
                    <a:pathLst>
                      <a:path w="605" h="363">
                        <a:moveTo>
                          <a:pt x="605" y="363"/>
                        </a:moveTo>
                        <a:lnTo>
                          <a:pt x="587" y="295"/>
                        </a:lnTo>
                        <a:lnTo>
                          <a:pt x="0" y="0"/>
                        </a:lnTo>
                        <a:lnTo>
                          <a:pt x="21" y="53"/>
                        </a:lnTo>
                        <a:lnTo>
                          <a:pt x="605" y="363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66" name="Freeform 474"/>
                  <p:cNvSpPr>
                    <a:spLocks/>
                  </p:cNvSpPr>
                  <p:nvPr/>
                </p:nvSpPr>
                <p:spPr bwMode="auto">
                  <a:xfrm>
                    <a:off x="417" y="1966"/>
                    <a:ext cx="90" cy="46"/>
                  </a:xfrm>
                  <a:custGeom>
                    <a:avLst/>
                    <a:gdLst/>
                    <a:ahLst/>
                    <a:cxnLst>
                      <a:cxn ang="0">
                        <a:pos x="454" y="59"/>
                      </a:cxn>
                      <a:cxn ang="0">
                        <a:pos x="297" y="0"/>
                      </a:cxn>
                      <a:cxn ang="0">
                        <a:pos x="0" y="161"/>
                      </a:cxn>
                      <a:cxn ang="0">
                        <a:pos x="151" y="230"/>
                      </a:cxn>
                      <a:cxn ang="0">
                        <a:pos x="454" y="59"/>
                      </a:cxn>
                    </a:cxnLst>
                    <a:rect l="0" t="0" r="r" b="b"/>
                    <a:pathLst>
                      <a:path w="454" h="230">
                        <a:moveTo>
                          <a:pt x="454" y="59"/>
                        </a:moveTo>
                        <a:lnTo>
                          <a:pt x="297" y="0"/>
                        </a:lnTo>
                        <a:lnTo>
                          <a:pt x="0" y="161"/>
                        </a:lnTo>
                        <a:lnTo>
                          <a:pt x="151" y="230"/>
                        </a:lnTo>
                        <a:lnTo>
                          <a:pt x="454" y="5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67" name="Freeform 475"/>
                  <p:cNvSpPr>
                    <a:spLocks/>
                  </p:cNvSpPr>
                  <p:nvPr/>
                </p:nvSpPr>
                <p:spPr bwMode="auto">
                  <a:xfrm>
                    <a:off x="336" y="1934"/>
                    <a:ext cx="134" cy="61"/>
                  </a:xfrm>
                  <a:custGeom>
                    <a:avLst/>
                    <a:gdLst/>
                    <a:ahLst/>
                    <a:cxnLst>
                      <a:cxn ang="0">
                        <a:pos x="669" y="150"/>
                      </a:cxn>
                      <a:cxn ang="0">
                        <a:pos x="377" y="309"/>
                      </a:cxn>
                      <a:cxn ang="0">
                        <a:pos x="0" y="132"/>
                      </a:cxn>
                      <a:cxn ang="0">
                        <a:pos x="273" y="0"/>
                      </a:cxn>
                      <a:cxn ang="0">
                        <a:pos x="669" y="150"/>
                      </a:cxn>
                    </a:cxnLst>
                    <a:rect l="0" t="0" r="r" b="b"/>
                    <a:pathLst>
                      <a:path w="669" h="309">
                        <a:moveTo>
                          <a:pt x="669" y="150"/>
                        </a:moveTo>
                        <a:lnTo>
                          <a:pt x="377" y="309"/>
                        </a:lnTo>
                        <a:lnTo>
                          <a:pt x="0" y="132"/>
                        </a:lnTo>
                        <a:lnTo>
                          <a:pt x="273" y="0"/>
                        </a:lnTo>
                        <a:lnTo>
                          <a:pt x="669" y="1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68" name="Freeform 476"/>
                  <p:cNvSpPr>
                    <a:spLocks/>
                  </p:cNvSpPr>
                  <p:nvPr/>
                </p:nvSpPr>
                <p:spPr bwMode="auto">
                  <a:xfrm>
                    <a:off x="393" y="1920"/>
                    <a:ext cx="148" cy="57"/>
                  </a:xfrm>
                  <a:custGeom>
                    <a:avLst/>
                    <a:gdLst/>
                    <a:ahLst/>
                    <a:cxnLst>
                      <a:cxn ang="0">
                        <a:pos x="584" y="283"/>
                      </a:cxn>
                      <a:cxn ang="0">
                        <a:pos x="738" y="205"/>
                      </a:cxn>
                      <a:cxn ang="0">
                        <a:pos x="118" y="0"/>
                      </a:cxn>
                      <a:cxn ang="0">
                        <a:pos x="0" y="60"/>
                      </a:cxn>
                      <a:cxn ang="0">
                        <a:pos x="584" y="283"/>
                      </a:cxn>
                    </a:cxnLst>
                    <a:rect l="0" t="0" r="r" b="b"/>
                    <a:pathLst>
                      <a:path w="738" h="283">
                        <a:moveTo>
                          <a:pt x="584" y="283"/>
                        </a:moveTo>
                        <a:lnTo>
                          <a:pt x="738" y="205"/>
                        </a:lnTo>
                        <a:lnTo>
                          <a:pt x="118" y="0"/>
                        </a:lnTo>
                        <a:lnTo>
                          <a:pt x="0" y="60"/>
                        </a:lnTo>
                        <a:lnTo>
                          <a:pt x="584" y="283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69" name="Line 47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1" y="1923"/>
                    <a:ext cx="128" cy="4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70" name="Line 47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4" y="1925"/>
                    <a:ext cx="124" cy="45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71" name="Line 47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99" y="1930"/>
                    <a:ext cx="121" cy="46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72" name="Line 48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4" y="1937"/>
                    <a:ext cx="119" cy="48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73" name="Line 48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75" y="1942"/>
                    <a:ext cx="118" cy="48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74" name="Line 48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65" y="1946"/>
                    <a:ext cx="119" cy="5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75" name="Line 48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58" y="1951"/>
                    <a:ext cx="114" cy="50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76" name="Line 48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7" y="1956"/>
                    <a:ext cx="114" cy="5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77" name="Line 48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7" y="1974"/>
                    <a:ext cx="61" cy="3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78" name="Line 48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6" y="1970"/>
                    <a:ext cx="58" cy="32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79" name="Line 48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1" y="1959"/>
                    <a:ext cx="58" cy="3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80" name="Line 4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7" y="1954"/>
                    <a:ext cx="58" cy="3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81" name="Line 4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5" y="1949"/>
                    <a:ext cx="56" cy="3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82" name="Line 49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4" y="1944"/>
                    <a:ext cx="53" cy="28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83" name="Line 49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2" y="1939"/>
                    <a:ext cx="55" cy="28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84" name="Line 4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4" y="1955"/>
                    <a:ext cx="28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85" name="Line 49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7" y="1949"/>
                    <a:ext cx="26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86" name="Line 4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0" y="1943"/>
                    <a:ext cx="28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87" name="Line 49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3" y="1937"/>
                    <a:ext cx="27" cy="13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88" name="Line 4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7" y="1931"/>
                    <a:ext cx="26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089" name="Line 49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" y="1925"/>
                    <a:ext cx="24" cy="13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zh-CN" altLang="en-US" dirty="0"/>
              <a:t>电子邮件的主要组成 </a:t>
            </a:r>
          </a:p>
        </p:txBody>
      </p:sp>
      <p:sp>
        <p:nvSpPr>
          <p:cNvPr id="366596" name="Line 4"/>
          <p:cNvSpPr>
            <a:spLocks noChangeShapeType="1"/>
          </p:cNvSpPr>
          <p:nvPr/>
        </p:nvSpPr>
        <p:spPr bwMode="auto">
          <a:xfrm flipH="1" flipV="1">
            <a:off x="1098550" y="4886325"/>
            <a:ext cx="762000" cy="762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597" name="Freeform 5"/>
          <p:cNvSpPr>
            <a:spLocks/>
          </p:cNvSpPr>
          <p:nvPr/>
        </p:nvSpPr>
        <p:spPr bwMode="auto">
          <a:xfrm>
            <a:off x="7480300" y="4821238"/>
            <a:ext cx="762000" cy="142875"/>
          </a:xfrm>
          <a:custGeom>
            <a:avLst/>
            <a:gdLst/>
            <a:ahLst/>
            <a:cxnLst>
              <a:cxn ang="0">
                <a:pos x="480" y="0"/>
              </a:cxn>
              <a:cxn ang="0">
                <a:pos x="0" y="90"/>
              </a:cxn>
            </a:cxnLst>
            <a:rect l="0" t="0" r="r" b="b"/>
            <a:pathLst>
              <a:path w="480" h="90">
                <a:moveTo>
                  <a:pt x="480" y="0"/>
                </a:moveTo>
                <a:lnTo>
                  <a:pt x="0" y="90"/>
                </a:lnTo>
              </a:path>
            </a:pathLst>
          </a:custGeom>
          <a:noFill/>
          <a:ln w="38100" cmpd="sng">
            <a:solidFill>
              <a:srgbClr val="333399"/>
            </a:solidFill>
            <a:round/>
            <a:headEnd type="none" w="med" len="med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598" name="Line 6"/>
          <p:cNvSpPr>
            <a:spLocks noChangeShapeType="1"/>
          </p:cNvSpPr>
          <p:nvPr/>
        </p:nvSpPr>
        <p:spPr bwMode="auto">
          <a:xfrm flipH="1" flipV="1">
            <a:off x="5880100" y="5038725"/>
            <a:ext cx="78105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599" name="Line 7"/>
          <p:cNvSpPr>
            <a:spLocks noChangeShapeType="1"/>
          </p:cNvSpPr>
          <p:nvPr/>
        </p:nvSpPr>
        <p:spPr bwMode="auto">
          <a:xfrm flipH="1" flipV="1">
            <a:off x="2851150" y="5026025"/>
            <a:ext cx="78105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00" name="Text Box 8"/>
          <p:cNvSpPr txBox="1">
            <a:spLocks noChangeArrowheads="1"/>
          </p:cNvSpPr>
          <p:nvPr/>
        </p:nvSpPr>
        <p:spPr bwMode="auto">
          <a:xfrm>
            <a:off x="250825" y="5734050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</a:rPr>
              <a:t>发送方</a:t>
            </a:r>
          </a:p>
        </p:txBody>
      </p:sp>
      <p:sp>
        <p:nvSpPr>
          <p:cNvPr id="366601" name="Text Box 9"/>
          <p:cNvSpPr txBox="1">
            <a:spLocks noChangeArrowheads="1"/>
          </p:cNvSpPr>
          <p:nvPr/>
        </p:nvSpPr>
        <p:spPr bwMode="auto">
          <a:xfrm>
            <a:off x="1403350" y="6021388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</a:rPr>
              <a:t>邮件缓存</a:t>
            </a:r>
          </a:p>
        </p:txBody>
      </p:sp>
      <p:sp>
        <p:nvSpPr>
          <p:cNvPr id="366602" name="Text Box 10"/>
          <p:cNvSpPr txBox="1">
            <a:spLocks noChangeArrowheads="1"/>
          </p:cNvSpPr>
          <p:nvPr/>
        </p:nvSpPr>
        <p:spPr bwMode="auto">
          <a:xfrm>
            <a:off x="5518150" y="5956300"/>
            <a:ext cx="1327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</a:rPr>
              <a:t>   </a:t>
            </a:r>
            <a:r>
              <a:rPr kumimoji="1" lang="zh-CN" altLang="en-US" sz="1800">
                <a:solidFill>
                  <a:srgbClr val="333399"/>
                </a:solidFill>
              </a:rPr>
              <a:t>接收端</a:t>
            </a:r>
          </a:p>
          <a:p>
            <a:r>
              <a:rPr kumimoji="1" lang="zh-CN" altLang="en-US" sz="1800">
                <a:solidFill>
                  <a:srgbClr val="333399"/>
                </a:solidFill>
              </a:rPr>
              <a:t>邮件服务器</a:t>
            </a:r>
          </a:p>
        </p:txBody>
      </p:sp>
      <p:sp>
        <p:nvSpPr>
          <p:cNvPr id="366603" name="Oval 11"/>
          <p:cNvSpPr>
            <a:spLocks noChangeArrowheads="1"/>
          </p:cNvSpPr>
          <p:nvPr/>
        </p:nvSpPr>
        <p:spPr bwMode="auto">
          <a:xfrm>
            <a:off x="6356350" y="4351338"/>
            <a:ext cx="1296988" cy="1296987"/>
          </a:xfrm>
          <a:prstGeom prst="ellipse">
            <a:avLst/>
          </a:prstGeom>
          <a:solidFill>
            <a:srgbClr val="66FF66"/>
          </a:solidFill>
          <a:ln w="19050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6738938" y="4460875"/>
            <a:ext cx="457200" cy="457200"/>
            <a:chOff x="2351" y="2975"/>
            <a:chExt cx="481" cy="433"/>
          </a:xfrm>
        </p:grpSpPr>
        <p:sp>
          <p:nvSpPr>
            <p:cNvPr id="366605" name="Rectangle 13"/>
            <p:cNvSpPr>
              <a:spLocks noChangeArrowheads="1"/>
            </p:cNvSpPr>
            <p:nvPr/>
          </p:nvSpPr>
          <p:spPr bwMode="auto">
            <a:xfrm rot="-5400000">
              <a:off x="2376" y="2952"/>
              <a:ext cx="432" cy="4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06" name="Line 14"/>
            <p:cNvSpPr>
              <a:spLocks noChangeShapeType="1"/>
            </p:cNvSpPr>
            <p:nvPr/>
          </p:nvSpPr>
          <p:spPr bwMode="auto">
            <a:xfrm rot="-10800000">
              <a:off x="2351" y="3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07" name="Line 15"/>
            <p:cNvSpPr>
              <a:spLocks noChangeShapeType="1"/>
            </p:cNvSpPr>
            <p:nvPr/>
          </p:nvSpPr>
          <p:spPr bwMode="auto">
            <a:xfrm rot="-10800000">
              <a:off x="2351" y="32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08" name="Line 16"/>
            <p:cNvSpPr>
              <a:spLocks noChangeShapeType="1"/>
            </p:cNvSpPr>
            <p:nvPr/>
          </p:nvSpPr>
          <p:spPr bwMode="auto">
            <a:xfrm rot="-10800000">
              <a:off x="2351" y="31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09" name="Line 17"/>
            <p:cNvSpPr>
              <a:spLocks noChangeShapeType="1"/>
            </p:cNvSpPr>
            <p:nvPr/>
          </p:nvSpPr>
          <p:spPr bwMode="auto">
            <a:xfrm rot="-10800000">
              <a:off x="2351" y="306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10" name="Line 18"/>
            <p:cNvSpPr>
              <a:spLocks noChangeShapeType="1"/>
            </p:cNvSpPr>
            <p:nvPr/>
          </p:nvSpPr>
          <p:spPr bwMode="auto">
            <a:xfrm rot="-16200000">
              <a:off x="2519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11" name="Line 19"/>
            <p:cNvSpPr>
              <a:spLocks noChangeShapeType="1"/>
            </p:cNvSpPr>
            <p:nvPr/>
          </p:nvSpPr>
          <p:spPr bwMode="auto">
            <a:xfrm rot="-16200000">
              <a:off x="2423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12" name="Line 20"/>
            <p:cNvSpPr>
              <a:spLocks noChangeShapeType="1"/>
            </p:cNvSpPr>
            <p:nvPr/>
          </p:nvSpPr>
          <p:spPr bwMode="auto">
            <a:xfrm rot="-16200000">
              <a:off x="2327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13" name="Line 21"/>
            <p:cNvSpPr>
              <a:spLocks noChangeShapeType="1"/>
            </p:cNvSpPr>
            <p:nvPr/>
          </p:nvSpPr>
          <p:spPr bwMode="auto">
            <a:xfrm rot="-16200000">
              <a:off x="2231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6634163" y="5013325"/>
            <a:ext cx="730250" cy="457200"/>
            <a:chOff x="1296" y="768"/>
            <a:chExt cx="556" cy="336"/>
          </a:xfrm>
        </p:grpSpPr>
        <p:sp>
          <p:nvSpPr>
            <p:cNvPr id="366615" name="Rectangle 23"/>
            <p:cNvSpPr>
              <a:spLocks noChangeArrowheads="1"/>
            </p:cNvSpPr>
            <p:nvPr/>
          </p:nvSpPr>
          <p:spPr bwMode="auto">
            <a:xfrm>
              <a:off x="1296" y="768"/>
              <a:ext cx="556" cy="33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1800">
                <a:solidFill>
                  <a:srgbClr val="333399"/>
                </a:solidFill>
              </a:endParaRPr>
            </a:p>
          </p:txBody>
        </p:sp>
        <p:grpSp>
          <p:nvGrpSpPr>
            <p:cNvPr id="16" name="Group 24"/>
            <p:cNvGrpSpPr>
              <a:grpSpLocks/>
            </p:cNvGrpSpPr>
            <p:nvPr/>
          </p:nvGrpSpPr>
          <p:grpSpPr bwMode="auto">
            <a:xfrm>
              <a:off x="1367" y="829"/>
              <a:ext cx="393" cy="214"/>
              <a:chOff x="2928" y="3744"/>
              <a:chExt cx="528" cy="336"/>
            </a:xfrm>
          </p:grpSpPr>
          <p:grpSp>
            <p:nvGrpSpPr>
              <p:cNvPr id="17" name="Group 25"/>
              <p:cNvGrpSpPr>
                <a:grpSpLocks/>
              </p:cNvGrpSpPr>
              <p:nvPr/>
            </p:nvGrpSpPr>
            <p:grpSpPr bwMode="auto">
              <a:xfrm>
                <a:off x="3024" y="3744"/>
                <a:ext cx="432" cy="240"/>
                <a:chOff x="2736" y="3648"/>
                <a:chExt cx="432" cy="240"/>
              </a:xfrm>
            </p:grpSpPr>
            <p:grpSp>
              <p:nvGrpSpPr>
                <p:cNvPr id="18" name="Group 26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366619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20" name="Freeform 28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8" y="240"/>
                      </a:cxn>
                      <a:cxn ang="0">
                        <a:pos x="576" y="0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21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22" name="Line 3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66623" name="Line 31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32"/>
              <p:cNvGrpSpPr>
                <a:grpSpLocks/>
              </p:cNvGrpSpPr>
              <p:nvPr/>
            </p:nvGrpSpPr>
            <p:grpSpPr bwMode="auto">
              <a:xfrm>
                <a:off x="2976" y="3792"/>
                <a:ext cx="432" cy="240"/>
                <a:chOff x="2736" y="3648"/>
                <a:chExt cx="432" cy="240"/>
              </a:xfrm>
            </p:grpSpPr>
            <p:grpSp>
              <p:nvGrpSpPr>
                <p:cNvPr id="20" name="Group 33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36662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27" name="Freeform 35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8" y="240"/>
                      </a:cxn>
                      <a:cxn ang="0">
                        <a:pos x="576" y="0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28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29" name="Line 3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66630" name="Line 38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39"/>
              <p:cNvGrpSpPr>
                <a:grpSpLocks/>
              </p:cNvGrpSpPr>
              <p:nvPr/>
            </p:nvGrpSpPr>
            <p:grpSpPr bwMode="auto">
              <a:xfrm>
                <a:off x="2928" y="3840"/>
                <a:ext cx="432" cy="240"/>
                <a:chOff x="2736" y="3648"/>
                <a:chExt cx="432" cy="240"/>
              </a:xfrm>
            </p:grpSpPr>
            <p:grpSp>
              <p:nvGrpSpPr>
                <p:cNvPr id="22" name="Group 40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366633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34" name="Freeform 42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8" y="240"/>
                      </a:cxn>
                      <a:cxn ang="0">
                        <a:pos x="576" y="0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35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36" name="Line 4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66637" name="Line 45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3" name="Group 46"/>
          <p:cNvGrpSpPr>
            <a:grpSpLocks/>
          </p:cNvGrpSpPr>
          <p:nvPr/>
        </p:nvGrpSpPr>
        <p:grpSpPr bwMode="auto">
          <a:xfrm>
            <a:off x="422275" y="4567238"/>
            <a:ext cx="884238" cy="1014412"/>
            <a:chOff x="246" y="1767"/>
            <a:chExt cx="557" cy="639"/>
          </a:xfrm>
        </p:grpSpPr>
        <p:grpSp>
          <p:nvGrpSpPr>
            <p:cNvPr id="24" name="Group 47"/>
            <p:cNvGrpSpPr>
              <a:grpSpLocks/>
            </p:cNvGrpSpPr>
            <p:nvPr/>
          </p:nvGrpSpPr>
          <p:grpSpPr bwMode="auto">
            <a:xfrm>
              <a:off x="246" y="1943"/>
              <a:ext cx="557" cy="463"/>
              <a:chOff x="246" y="1943"/>
              <a:chExt cx="557" cy="463"/>
            </a:xfrm>
          </p:grpSpPr>
          <p:sp>
            <p:nvSpPr>
              <p:cNvPr id="366640" name="Freeform 48"/>
              <p:cNvSpPr>
                <a:spLocks/>
              </p:cNvSpPr>
              <p:nvPr/>
            </p:nvSpPr>
            <p:spPr bwMode="auto">
              <a:xfrm>
                <a:off x="373" y="2005"/>
                <a:ext cx="196" cy="295"/>
              </a:xfrm>
              <a:custGeom>
                <a:avLst/>
                <a:gdLst/>
                <a:ahLst/>
                <a:cxnLst>
                  <a:cxn ang="0">
                    <a:pos x="652" y="26"/>
                  </a:cxn>
                  <a:cxn ang="0">
                    <a:pos x="982" y="1347"/>
                  </a:cxn>
                  <a:cxn ang="0">
                    <a:pos x="0" y="1477"/>
                  </a:cxn>
                  <a:cxn ang="0">
                    <a:pos x="252" y="0"/>
                  </a:cxn>
                </a:cxnLst>
                <a:rect l="0" t="0" r="r" b="b"/>
                <a:pathLst>
                  <a:path w="982" h="1477">
                    <a:moveTo>
                      <a:pt x="652" y="26"/>
                    </a:moveTo>
                    <a:lnTo>
                      <a:pt x="982" y="1347"/>
                    </a:lnTo>
                    <a:lnTo>
                      <a:pt x="0" y="1477"/>
                    </a:lnTo>
                    <a:lnTo>
                      <a:pt x="252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" name="Group 49"/>
              <p:cNvGrpSpPr>
                <a:grpSpLocks/>
              </p:cNvGrpSpPr>
              <p:nvPr/>
            </p:nvGrpSpPr>
            <p:grpSpPr bwMode="auto">
              <a:xfrm>
                <a:off x="246" y="1943"/>
                <a:ext cx="551" cy="121"/>
                <a:chOff x="246" y="1943"/>
                <a:chExt cx="551" cy="121"/>
              </a:xfrm>
            </p:grpSpPr>
            <p:sp>
              <p:nvSpPr>
                <p:cNvPr id="366642" name="Freeform 50"/>
                <p:cNvSpPr>
                  <a:spLocks/>
                </p:cNvSpPr>
                <p:nvPr/>
              </p:nvSpPr>
              <p:spPr bwMode="auto">
                <a:xfrm>
                  <a:off x="246" y="1943"/>
                  <a:ext cx="551" cy="104"/>
                </a:xfrm>
                <a:custGeom>
                  <a:avLst/>
                  <a:gdLst/>
                  <a:ahLst/>
                  <a:cxnLst>
                    <a:cxn ang="0">
                      <a:pos x="2751" y="270"/>
                    </a:cxn>
                    <a:cxn ang="0">
                      <a:pos x="1016" y="522"/>
                    </a:cxn>
                    <a:cxn ang="0">
                      <a:pos x="0" y="132"/>
                    </a:cxn>
                    <a:cxn ang="0">
                      <a:pos x="1302" y="0"/>
                    </a:cxn>
                    <a:cxn ang="0">
                      <a:pos x="2751" y="270"/>
                    </a:cxn>
                  </a:cxnLst>
                  <a:rect l="0" t="0" r="r" b="b"/>
                  <a:pathLst>
                    <a:path w="2751" h="522">
                      <a:moveTo>
                        <a:pt x="2751" y="270"/>
                      </a:moveTo>
                      <a:lnTo>
                        <a:pt x="1016" y="522"/>
                      </a:lnTo>
                      <a:lnTo>
                        <a:pt x="0" y="132"/>
                      </a:lnTo>
                      <a:lnTo>
                        <a:pt x="1302" y="0"/>
                      </a:lnTo>
                      <a:lnTo>
                        <a:pt x="2751" y="2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6643" name="Freeform 51"/>
                <p:cNvSpPr>
                  <a:spLocks/>
                </p:cNvSpPr>
                <p:nvPr/>
              </p:nvSpPr>
              <p:spPr bwMode="auto">
                <a:xfrm>
                  <a:off x="450" y="1997"/>
                  <a:ext cx="345" cy="67"/>
                </a:xfrm>
                <a:custGeom>
                  <a:avLst/>
                  <a:gdLst/>
                  <a:ahLst/>
                  <a:cxnLst>
                    <a:cxn ang="0">
                      <a:pos x="1728" y="0"/>
                    </a:cxn>
                    <a:cxn ang="0">
                      <a:pos x="0" y="251"/>
                    </a:cxn>
                    <a:cxn ang="0">
                      <a:pos x="0" y="337"/>
                    </a:cxn>
                    <a:cxn ang="0">
                      <a:pos x="1728" y="88"/>
                    </a:cxn>
                    <a:cxn ang="0">
                      <a:pos x="1728" y="0"/>
                    </a:cxn>
                  </a:cxnLst>
                  <a:rect l="0" t="0" r="r" b="b"/>
                  <a:pathLst>
                    <a:path w="1728" h="337">
                      <a:moveTo>
                        <a:pt x="1728" y="0"/>
                      </a:moveTo>
                      <a:lnTo>
                        <a:pt x="0" y="251"/>
                      </a:lnTo>
                      <a:lnTo>
                        <a:pt x="0" y="337"/>
                      </a:lnTo>
                      <a:lnTo>
                        <a:pt x="1728" y="88"/>
                      </a:lnTo>
                      <a:lnTo>
                        <a:pt x="1728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6644" name="Freeform 52"/>
                <p:cNvSpPr>
                  <a:spLocks/>
                </p:cNvSpPr>
                <p:nvPr/>
              </p:nvSpPr>
              <p:spPr bwMode="auto">
                <a:xfrm>
                  <a:off x="246" y="1969"/>
                  <a:ext cx="204" cy="95"/>
                </a:xfrm>
                <a:custGeom>
                  <a:avLst/>
                  <a:gdLst/>
                  <a:ahLst/>
                  <a:cxnLst>
                    <a:cxn ang="0">
                      <a:pos x="1016" y="476"/>
                    </a:cxn>
                    <a:cxn ang="0">
                      <a:pos x="1016" y="390"/>
                    </a:cxn>
                    <a:cxn ang="0">
                      <a:pos x="0" y="0"/>
                    </a:cxn>
                    <a:cxn ang="0">
                      <a:pos x="0" y="60"/>
                    </a:cxn>
                    <a:cxn ang="0">
                      <a:pos x="1016" y="476"/>
                    </a:cxn>
                  </a:cxnLst>
                  <a:rect l="0" t="0" r="r" b="b"/>
                  <a:pathLst>
                    <a:path w="1016" h="476">
                      <a:moveTo>
                        <a:pt x="1016" y="476"/>
                      </a:moveTo>
                      <a:lnTo>
                        <a:pt x="1016" y="39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1016" y="47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6645" name="Freeform 53"/>
              <p:cNvSpPr>
                <a:spLocks/>
              </p:cNvSpPr>
              <p:nvPr/>
            </p:nvSpPr>
            <p:spPr bwMode="auto">
              <a:xfrm>
                <a:off x="564" y="2028"/>
                <a:ext cx="239" cy="378"/>
              </a:xfrm>
              <a:custGeom>
                <a:avLst/>
                <a:gdLst/>
                <a:ahLst/>
                <a:cxnLst>
                  <a:cxn ang="0">
                    <a:pos x="660" y="0"/>
                  </a:cxn>
                  <a:cxn ang="0">
                    <a:pos x="1195" y="1747"/>
                  </a:cxn>
                  <a:cxn ang="0">
                    <a:pos x="0" y="1893"/>
                  </a:cxn>
                  <a:cxn ang="0">
                    <a:pos x="191" y="35"/>
                  </a:cxn>
                </a:cxnLst>
                <a:rect l="0" t="0" r="r" b="b"/>
                <a:pathLst>
                  <a:path w="1195" h="1893">
                    <a:moveTo>
                      <a:pt x="660" y="0"/>
                    </a:moveTo>
                    <a:lnTo>
                      <a:pt x="1195" y="1747"/>
                    </a:lnTo>
                    <a:lnTo>
                      <a:pt x="0" y="1893"/>
                    </a:lnTo>
                    <a:lnTo>
                      <a:pt x="191" y="35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" name="Group 54"/>
            <p:cNvGrpSpPr>
              <a:grpSpLocks/>
            </p:cNvGrpSpPr>
            <p:nvPr/>
          </p:nvGrpSpPr>
          <p:grpSpPr bwMode="auto">
            <a:xfrm>
              <a:off x="325" y="1767"/>
              <a:ext cx="383" cy="268"/>
              <a:chOff x="325" y="1767"/>
              <a:chExt cx="383" cy="268"/>
            </a:xfrm>
          </p:grpSpPr>
          <p:grpSp>
            <p:nvGrpSpPr>
              <p:cNvPr id="27" name="Group 55"/>
              <p:cNvGrpSpPr>
                <a:grpSpLocks/>
              </p:cNvGrpSpPr>
              <p:nvPr/>
            </p:nvGrpSpPr>
            <p:grpSpPr bwMode="auto">
              <a:xfrm>
                <a:off x="412" y="1767"/>
                <a:ext cx="296" cy="243"/>
                <a:chOff x="412" y="1767"/>
                <a:chExt cx="296" cy="243"/>
              </a:xfrm>
            </p:grpSpPr>
            <p:grpSp>
              <p:nvGrpSpPr>
                <p:cNvPr id="28" name="Group 56"/>
                <p:cNvGrpSpPr>
                  <a:grpSpLocks/>
                </p:cNvGrpSpPr>
                <p:nvPr/>
              </p:nvGrpSpPr>
              <p:grpSpPr bwMode="auto">
                <a:xfrm>
                  <a:off x="412" y="1767"/>
                  <a:ext cx="296" cy="243"/>
                  <a:chOff x="412" y="1767"/>
                  <a:chExt cx="296" cy="243"/>
                </a:xfrm>
              </p:grpSpPr>
              <p:grpSp>
                <p:nvGrpSpPr>
                  <p:cNvPr id="29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412" y="1904"/>
                    <a:ext cx="296" cy="106"/>
                    <a:chOff x="412" y="1904"/>
                    <a:chExt cx="296" cy="106"/>
                  </a:xfrm>
                </p:grpSpPr>
                <p:sp>
                  <p:nvSpPr>
                    <p:cNvPr id="366650" name="Freeform 58"/>
                    <p:cNvSpPr>
                      <a:spLocks/>
                    </p:cNvSpPr>
                    <p:nvPr/>
                  </p:nvSpPr>
                  <p:spPr bwMode="auto">
                    <a:xfrm>
                      <a:off x="412" y="1904"/>
                      <a:ext cx="170" cy="106"/>
                    </a:xfrm>
                    <a:custGeom>
                      <a:avLst/>
                      <a:gdLst/>
                      <a:ahLst/>
                      <a:cxnLst>
                        <a:cxn ang="0">
                          <a:pos x="848" y="162"/>
                        </a:cxn>
                        <a:cxn ang="0">
                          <a:pos x="848" y="530"/>
                        </a:cxn>
                        <a:cxn ang="0">
                          <a:pos x="0" y="258"/>
                        </a:cxn>
                        <a:cxn ang="0">
                          <a:pos x="0" y="0"/>
                        </a:cxn>
                        <a:cxn ang="0">
                          <a:pos x="848" y="162"/>
                        </a:cxn>
                      </a:cxnLst>
                      <a:rect l="0" t="0" r="r" b="b"/>
                      <a:pathLst>
                        <a:path w="848" h="530">
                          <a:moveTo>
                            <a:pt x="848" y="162"/>
                          </a:moveTo>
                          <a:lnTo>
                            <a:pt x="848" y="530"/>
                          </a:lnTo>
                          <a:lnTo>
                            <a:pt x="0" y="258"/>
                          </a:lnTo>
                          <a:lnTo>
                            <a:pt x="0" y="0"/>
                          </a:lnTo>
                          <a:lnTo>
                            <a:pt x="848" y="162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6651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582" y="1929"/>
                      <a:ext cx="126" cy="8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6"/>
                        </a:cxn>
                        <a:cxn ang="0">
                          <a:pos x="0" y="404"/>
                        </a:cxn>
                        <a:cxn ang="0">
                          <a:pos x="631" y="312"/>
                        </a:cxn>
                        <a:cxn ang="0">
                          <a:pos x="631" y="0"/>
                        </a:cxn>
                        <a:cxn ang="0">
                          <a:pos x="0" y="36"/>
                        </a:cxn>
                      </a:cxnLst>
                      <a:rect l="0" t="0" r="r" b="b"/>
                      <a:pathLst>
                        <a:path w="631" h="404">
                          <a:moveTo>
                            <a:pt x="0" y="36"/>
                          </a:moveTo>
                          <a:lnTo>
                            <a:pt x="0" y="404"/>
                          </a:lnTo>
                          <a:lnTo>
                            <a:pt x="631" y="312"/>
                          </a:lnTo>
                          <a:lnTo>
                            <a:pt x="631" y="0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6652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412" y="1904"/>
                      <a:ext cx="296" cy="32"/>
                    </a:xfrm>
                    <a:custGeom>
                      <a:avLst/>
                      <a:gdLst/>
                      <a:ahLst/>
                      <a:cxnLst>
                        <a:cxn ang="0">
                          <a:pos x="1479" y="126"/>
                        </a:cxn>
                        <a:cxn ang="0">
                          <a:pos x="842" y="162"/>
                        </a:cxn>
                        <a:cxn ang="0">
                          <a:pos x="0" y="0"/>
                        </a:cxn>
                        <a:cxn ang="0">
                          <a:pos x="619" y="0"/>
                        </a:cxn>
                        <a:cxn ang="0">
                          <a:pos x="1479" y="126"/>
                        </a:cxn>
                      </a:cxnLst>
                      <a:rect l="0" t="0" r="r" b="b"/>
                      <a:pathLst>
                        <a:path w="1479" h="162">
                          <a:moveTo>
                            <a:pt x="1479" y="126"/>
                          </a:moveTo>
                          <a:lnTo>
                            <a:pt x="842" y="162"/>
                          </a:lnTo>
                          <a:lnTo>
                            <a:pt x="0" y="0"/>
                          </a:lnTo>
                          <a:lnTo>
                            <a:pt x="619" y="0"/>
                          </a:lnTo>
                          <a:lnTo>
                            <a:pt x="1479" y="12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66653" name="Freeform 61"/>
                  <p:cNvSpPr>
                    <a:spLocks/>
                  </p:cNvSpPr>
                  <p:nvPr/>
                </p:nvSpPr>
                <p:spPr bwMode="auto">
                  <a:xfrm>
                    <a:off x="504" y="1895"/>
                    <a:ext cx="108" cy="30"/>
                  </a:xfrm>
                  <a:custGeom>
                    <a:avLst/>
                    <a:gdLst/>
                    <a:ahLst/>
                    <a:cxnLst>
                      <a:cxn ang="0">
                        <a:pos x="538" y="86"/>
                      </a:cxn>
                      <a:cxn ang="0">
                        <a:pos x="538" y="135"/>
                      </a:cxn>
                      <a:cxn ang="0">
                        <a:pos x="287" y="151"/>
                      </a:cxn>
                      <a:cxn ang="0">
                        <a:pos x="0" y="97"/>
                      </a:cxn>
                      <a:cxn ang="0">
                        <a:pos x="0" y="0"/>
                      </a:cxn>
                      <a:cxn ang="0">
                        <a:pos x="538" y="86"/>
                      </a:cxn>
                    </a:cxnLst>
                    <a:rect l="0" t="0" r="r" b="b"/>
                    <a:pathLst>
                      <a:path w="538" h="151">
                        <a:moveTo>
                          <a:pt x="538" y="86"/>
                        </a:moveTo>
                        <a:lnTo>
                          <a:pt x="538" y="135"/>
                        </a:lnTo>
                        <a:lnTo>
                          <a:pt x="287" y="151"/>
                        </a:lnTo>
                        <a:lnTo>
                          <a:pt x="0" y="97"/>
                        </a:lnTo>
                        <a:lnTo>
                          <a:pt x="0" y="0"/>
                        </a:lnTo>
                        <a:lnTo>
                          <a:pt x="538" y="86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0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446" y="1767"/>
                    <a:ext cx="239" cy="151"/>
                    <a:chOff x="446" y="1767"/>
                    <a:chExt cx="239" cy="151"/>
                  </a:xfrm>
                </p:grpSpPr>
                <p:sp>
                  <p:nvSpPr>
                    <p:cNvPr id="366655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446" y="1767"/>
                      <a:ext cx="137" cy="148"/>
                    </a:xfrm>
                    <a:custGeom>
                      <a:avLst/>
                      <a:gdLst/>
                      <a:ahLst/>
                      <a:cxnLst>
                        <a:cxn ang="0">
                          <a:pos x="589" y="740"/>
                        </a:cxn>
                        <a:cxn ang="0">
                          <a:pos x="686" y="24"/>
                        </a:cxn>
                        <a:cxn ang="0">
                          <a:pos x="95" y="0"/>
                        </a:cxn>
                        <a:cxn ang="0">
                          <a:pos x="0" y="638"/>
                        </a:cxn>
                        <a:cxn ang="0">
                          <a:pos x="589" y="740"/>
                        </a:cxn>
                      </a:cxnLst>
                      <a:rect l="0" t="0" r="r" b="b"/>
                      <a:pathLst>
                        <a:path w="686" h="740">
                          <a:moveTo>
                            <a:pt x="589" y="740"/>
                          </a:moveTo>
                          <a:lnTo>
                            <a:pt x="686" y="24"/>
                          </a:lnTo>
                          <a:lnTo>
                            <a:pt x="95" y="0"/>
                          </a:lnTo>
                          <a:lnTo>
                            <a:pt x="0" y="638"/>
                          </a:lnTo>
                          <a:lnTo>
                            <a:pt x="589" y="74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6656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564" y="1771"/>
                      <a:ext cx="121" cy="147"/>
                    </a:xfrm>
                    <a:custGeom>
                      <a:avLst/>
                      <a:gdLst/>
                      <a:ahLst/>
                      <a:cxnLst>
                        <a:cxn ang="0">
                          <a:pos x="97" y="0"/>
                        </a:cxn>
                        <a:cxn ang="0">
                          <a:pos x="608" y="163"/>
                        </a:cxn>
                        <a:cxn ang="0">
                          <a:pos x="536" y="735"/>
                        </a:cxn>
                        <a:cxn ang="0">
                          <a:pos x="0" y="717"/>
                        </a:cxn>
                        <a:cxn ang="0">
                          <a:pos x="97" y="0"/>
                        </a:cxn>
                      </a:cxnLst>
                      <a:rect l="0" t="0" r="r" b="b"/>
                      <a:pathLst>
                        <a:path w="608" h="735">
                          <a:moveTo>
                            <a:pt x="97" y="0"/>
                          </a:moveTo>
                          <a:lnTo>
                            <a:pt x="608" y="163"/>
                          </a:lnTo>
                          <a:lnTo>
                            <a:pt x="536" y="735"/>
                          </a:lnTo>
                          <a:lnTo>
                            <a:pt x="0" y="717"/>
                          </a:lnTo>
                          <a:lnTo>
                            <a:pt x="97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6657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462" y="1781"/>
                      <a:ext cx="98" cy="112"/>
                    </a:xfrm>
                    <a:custGeom>
                      <a:avLst/>
                      <a:gdLst/>
                      <a:ahLst/>
                      <a:cxnLst>
                        <a:cxn ang="0">
                          <a:pos x="493" y="25"/>
                        </a:cxn>
                        <a:cxn ang="0">
                          <a:pos x="423" y="557"/>
                        </a:cxn>
                        <a:cxn ang="0">
                          <a:pos x="0" y="494"/>
                        </a:cxn>
                        <a:cxn ang="0">
                          <a:pos x="73" y="0"/>
                        </a:cxn>
                        <a:cxn ang="0">
                          <a:pos x="493" y="25"/>
                        </a:cxn>
                      </a:cxnLst>
                      <a:rect l="0" t="0" r="r" b="b"/>
                      <a:pathLst>
                        <a:path w="493" h="557">
                          <a:moveTo>
                            <a:pt x="493" y="25"/>
                          </a:moveTo>
                          <a:lnTo>
                            <a:pt x="423" y="557"/>
                          </a:lnTo>
                          <a:lnTo>
                            <a:pt x="0" y="494"/>
                          </a:lnTo>
                          <a:lnTo>
                            <a:pt x="73" y="0"/>
                          </a:lnTo>
                          <a:lnTo>
                            <a:pt x="493" y="25"/>
                          </a:lnTo>
                          <a:close/>
                        </a:path>
                      </a:pathLst>
                    </a:custGeom>
                    <a:solidFill>
                      <a:srgbClr val="00C0C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1" name="Group 66"/>
                <p:cNvGrpSpPr>
                  <a:grpSpLocks/>
                </p:cNvGrpSpPr>
                <p:nvPr/>
              </p:nvGrpSpPr>
              <p:grpSpPr bwMode="auto">
                <a:xfrm>
                  <a:off x="424" y="1915"/>
                  <a:ext cx="97" cy="69"/>
                  <a:chOff x="424" y="1915"/>
                  <a:chExt cx="97" cy="69"/>
                </a:xfrm>
              </p:grpSpPr>
              <p:sp>
                <p:nvSpPr>
                  <p:cNvPr id="366659" name="Freeform 67"/>
                  <p:cNvSpPr>
                    <a:spLocks/>
                  </p:cNvSpPr>
                  <p:nvPr/>
                </p:nvSpPr>
                <p:spPr bwMode="auto">
                  <a:xfrm>
                    <a:off x="424" y="1915"/>
                    <a:ext cx="97" cy="6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83" y="104"/>
                      </a:cxn>
                      <a:cxn ang="0">
                        <a:pos x="483" y="346"/>
                      </a:cxn>
                      <a:cxn ang="0">
                        <a:pos x="0" y="19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483" h="346">
                        <a:moveTo>
                          <a:pt x="0" y="0"/>
                        </a:moveTo>
                        <a:lnTo>
                          <a:pt x="483" y="104"/>
                        </a:lnTo>
                        <a:lnTo>
                          <a:pt x="483" y="346"/>
                        </a:lnTo>
                        <a:lnTo>
                          <a:pt x="0" y="1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60" name="Line 6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33" y="1933"/>
                    <a:ext cx="26" cy="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61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472" y="1941"/>
                    <a:ext cx="34" cy="7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62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465" y="1924"/>
                    <a:ext cx="1" cy="45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63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511" y="1934"/>
                    <a:ext cx="1" cy="49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64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425" y="1933"/>
                    <a:ext cx="88" cy="2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65" name="Line 7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4" y="1926"/>
                    <a:ext cx="89" cy="2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66592" name="Group 74"/>
              <p:cNvGrpSpPr>
                <a:grpSpLocks/>
              </p:cNvGrpSpPr>
              <p:nvPr/>
            </p:nvGrpSpPr>
            <p:grpSpPr bwMode="auto">
              <a:xfrm>
                <a:off x="325" y="1917"/>
                <a:ext cx="231" cy="118"/>
                <a:chOff x="325" y="1917"/>
                <a:chExt cx="231" cy="118"/>
              </a:xfrm>
            </p:grpSpPr>
            <p:grpSp>
              <p:nvGrpSpPr>
                <p:cNvPr id="366593" name="Group 75"/>
                <p:cNvGrpSpPr>
                  <a:grpSpLocks/>
                </p:cNvGrpSpPr>
                <p:nvPr/>
              </p:nvGrpSpPr>
              <p:grpSpPr bwMode="auto">
                <a:xfrm>
                  <a:off x="504" y="1981"/>
                  <a:ext cx="37" cy="28"/>
                  <a:chOff x="504" y="1981"/>
                  <a:chExt cx="37" cy="28"/>
                </a:xfrm>
              </p:grpSpPr>
              <p:sp>
                <p:nvSpPr>
                  <p:cNvPr id="366668" name="Freeform 76"/>
                  <p:cNvSpPr>
                    <a:spLocks/>
                  </p:cNvSpPr>
                  <p:nvPr/>
                </p:nvSpPr>
                <p:spPr bwMode="auto">
                  <a:xfrm>
                    <a:off x="531" y="1981"/>
                    <a:ext cx="10" cy="28"/>
                  </a:xfrm>
                  <a:custGeom>
                    <a:avLst/>
                    <a:gdLst/>
                    <a:ahLst/>
                    <a:cxnLst>
                      <a:cxn ang="0">
                        <a:pos x="37" y="0"/>
                      </a:cxn>
                      <a:cxn ang="0">
                        <a:pos x="53" y="131"/>
                      </a:cxn>
                      <a:cxn ang="0">
                        <a:pos x="14" y="140"/>
                      </a:cxn>
                      <a:cxn ang="0">
                        <a:pos x="0" y="6"/>
                      </a:cxn>
                      <a:cxn ang="0">
                        <a:pos x="37" y="0"/>
                      </a:cxn>
                    </a:cxnLst>
                    <a:rect l="0" t="0" r="r" b="b"/>
                    <a:pathLst>
                      <a:path w="53" h="140">
                        <a:moveTo>
                          <a:pt x="37" y="0"/>
                        </a:moveTo>
                        <a:lnTo>
                          <a:pt x="53" y="131"/>
                        </a:lnTo>
                        <a:lnTo>
                          <a:pt x="14" y="140"/>
                        </a:lnTo>
                        <a:lnTo>
                          <a:pt x="0" y="6"/>
                        </a:lnTo>
                        <a:lnTo>
                          <a:pt x="37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69" name="Freeform 77"/>
                  <p:cNvSpPr>
                    <a:spLocks/>
                  </p:cNvSpPr>
                  <p:nvPr/>
                </p:nvSpPr>
                <p:spPr bwMode="auto">
                  <a:xfrm>
                    <a:off x="504" y="1985"/>
                    <a:ext cx="29" cy="24"/>
                  </a:xfrm>
                  <a:custGeom>
                    <a:avLst/>
                    <a:gdLst/>
                    <a:ahLst/>
                    <a:cxnLst>
                      <a:cxn ang="0">
                        <a:pos x="136" y="5"/>
                      </a:cxn>
                      <a:cxn ang="0">
                        <a:pos x="148" y="122"/>
                      </a:cxn>
                      <a:cxn ang="0">
                        <a:pos x="0" y="61"/>
                      </a:cxn>
                      <a:cxn ang="0">
                        <a:pos x="58" y="43"/>
                      </a:cxn>
                      <a:cxn ang="0">
                        <a:pos x="111" y="70"/>
                      </a:cxn>
                      <a:cxn ang="0">
                        <a:pos x="94" y="0"/>
                      </a:cxn>
                      <a:cxn ang="0">
                        <a:pos x="136" y="5"/>
                      </a:cxn>
                    </a:cxnLst>
                    <a:rect l="0" t="0" r="r" b="b"/>
                    <a:pathLst>
                      <a:path w="148" h="122">
                        <a:moveTo>
                          <a:pt x="136" y="5"/>
                        </a:moveTo>
                        <a:lnTo>
                          <a:pt x="148" y="122"/>
                        </a:lnTo>
                        <a:lnTo>
                          <a:pt x="0" y="61"/>
                        </a:lnTo>
                        <a:lnTo>
                          <a:pt x="58" y="43"/>
                        </a:lnTo>
                        <a:lnTo>
                          <a:pt x="111" y="70"/>
                        </a:lnTo>
                        <a:lnTo>
                          <a:pt x="94" y="0"/>
                        </a:lnTo>
                        <a:lnTo>
                          <a:pt x="136" y="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6595" name="Group 78"/>
                <p:cNvGrpSpPr>
                  <a:grpSpLocks/>
                </p:cNvGrpSpPr>
                <p:nvPr/>
              </p:nvGrpSpPr>
              <p:grpSpPr bwMode="auto">
                <a:xfrm>
                  <a:off x="325" y="1917"/>
                  <a:ext cx="231" cy="118"/>
                  <a:chOff x="325" y="1917"/>
                  <a:chExt cx="231" cy="118"/>
                </a:xfrm>
              </p:grpSpPr>
              <p:sp>
                <p:nvSpPr>
                  <p:cNvPr id="366671" name="Freeform 79"/>
                  <p:cNvSpPr>
                    <a:spLocks/>
                  </p:cNvSpPr>
                  <p:nvPr/>
                </p:nvSpPr>
                <p:spPr bwMode="auto">
                  <a:xfrm>
                    <a:off x="326" y="1917"/>
                    <a:ext cx="226" cy="105"/>
                  </a:xfrm>
                  <a:custGeom>
                    <a:avLst/>
                    <a:gdLst/>
                    <a:ahLst/>
                    <a:cxnLst>
                      <a:cxn ang="0">
                        <a:pos x="1132" y="223"/>
                      </a:cxn>
                      <a:cxn ang="0">
                        <a:pos x="589" y="525"/>
                      </a:cxn>
                      <a:cxn ang="0">
                        <a:pos x="0" y="230"/>
                      </a:cxn>
                      <a:cxn ang="0">
                        <a:pos x="452" y="0"/>
                      </a:cxn>
                      <a:cxn ang="0">
                        <a:pos x="1132" y="223"/>
                      </a:cxn>
                    </a:cxnLst>
                    <a:rect l="0" t="0" r="r" b="b"/>
                    <a:pathLst>
                      <a:path w="1132" h="525">
                        <a:moveTo>
                          <a:pt x="1132" y="223"/>
                        </a:moveTo>
                        <a:lnTo>
                          <a:pt x="589" y="525"/>
                        </a:lnTo>
                        <a:lnTo>
                          <a:pt x="0" y="230"/>
                        </a:lnTo>
                        <a:lnTo>
                          <a:pt x="452" y="0"/>
                        </a:lnTo>
                        <a:lnTo>
                          <a:pt x="1132" y="223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72" name="Freeform 80"/>
                  <p:cNvSpPr>
                    <a:spLocks/>
                  </p:cNvSpPr>
                  <p:nvPr/>
                </p:nvSpPr>
                <p:spPr bwMode="auto">
                  <a:xfrm>
                    <a:off x="443" y="1961"/>
                    <a:ext cx="113" cy="74"/>
                  </a:xfrm>
                  <a:custGeom>
                    <a:avLst/>
                    <a:gdLst/>
                    <a:ahLst/>
                    <a:cxnLst>
                      <a:cxn ang="0">
                        <a:pos x="547" y="0"/>
                      </a:cxn>
                      <a:cxn ang="0">
                        <a:pos x="0" y="307"/>
                      </a:cxn>
                      <a:cxn ang="0">
                        <a:pos x="16" y="371"/>
                      </a:cxn>
                      <a:cxn ang="0">
                        <a:pos x="566" y="60"/>
                      </a:cxn>
                      <a:cxn ang="0">
                        <a:pos x="547" y="0"/>
                      </a:cxn>
                    </a:cxnLst>
                    <a:rect l="0" t="0" r="r" b="b"/>
                    <a:pathLst>
                      <a:path w="566" h="371">
                        <a:moveTo>
                          <a:pt x="547" y="0"/>
                        </a:moveTo>
                        <a:lnTo>
                          <a:pt x="0" y="307"/>
                        </a:lnTo>
                        <a:lnTo>
                          <a:pt x="16" y="371"/>
                        </a:lnTo>
                        <a:lnTo>
                          <a:pt x="566" y="60"/>
                        </a:lnTo>
                        <a:lnTo>
                          <a:pt x="547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73" name="Freeform 81"/>
                  <p:cNvSpPr>
                    <a:spLocks/>
                  </p:cNvSpPr>
                  <p:nvPr/>
                </p:nvSpPr>
                <p:spPr bwMode="auto">
                  <a:xfrm>
                    <a:off x="325" y="1963"/>
                    <a:ext cx="121" cy="72"/>
                  </a:xfrm>
                  <a:custGeom>
                    <a:avLst/>
                    <a:gdLst/>
                    <a:ahLst/>
                    <a:cxnLst>
                      <a:cxn ang="0">
                        <a:pos x="605" y="363"/>
                      </a:cxn>
                      <a:cxn ang="0">
                        <a:pos x="587" y="295"/>
                      </a:cxn>
                      <a:cxn ang="0">
                        <a:pos x="0" y="0"/>
                      </a:cxn>
                      <a:cxn ang="0">
                        <a:pos x="21" y="53"/>
                      </a:cxn>
                      <a:cxn ang="0">
                        <a:pos x="605" y="363"/>
                      </a:cxn>
                    </a:cxnLst>
                    <a:rect l="0" t="0" r="r" b="b"/>
                    <a:pathLst>
                      <a:path w="605" h="363">
                        <a:moveTo>
                          <a:pt x="605" y="363"/>
                        </a:moveTo>
                        <a:lnTo>
                          <a:pt x="587" y="295"/>
                        </a:lnTo>
                        <a:lnTo>
                          <a:pt x="0" y="0"/>
                        </a:lnTo>
                        <a:lnTo>
                          <a:pt x="21" y="53"/>
                        </a:lnTo>
                        <a:lnTo>
                          <a:pt x="605" y="363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74" name="Freeform 82"/>
                  <p:cNvSpPr>
                    <a:spLocks/>
                  </p:cNvSpPr>
                  <p:nvPr/>
                </p:nvSpPr>
                <p:spPr bwMode="auto">
                  <a:xfrm>
                    <a:off x="417" y="1966"/>
                    <a:ext cx="90" cy="46"/>
                  </a:xfrm>
                  <a:custGeom>
                    <a:avLst/>
                    <a:gdLst/>
                    <a:ahLst/>
                    <a:cxnLst>
                      <a:cxn ang="0">
                        <a:pos x="454" y="59"/>
                      </a:cxn>
                      <a:cxn ang="0">
                        <a:pos x="297" y="0"/>
                      </a:cxn>
                      <a:cxn ang="0">
                        <a:pos x="0" y="161"/>
                      </a:cxn>
                      <a:cxn ang="0">
                        <a:pos x="151" y="230"/>
                      </a:cxn>
                      <a:cxn ang="0">
                        <a:pos x="454" y="59"/>
                      </a:cxn>
                    </a:cxnLst>
                    <a:rect l="0" t="0" r="r" b="b"/>
                    <a:pathLst>
                      <a:path w="454" h="230">
                        <a:moveTo>
                          <a:pt x="454" y="59"/>
                        </a:moveTo>
                        <a:lnTo>
                          <a:pt x="297" y="0"/>
                        </a:lnTo>
                        <a:lnTo>
                          <a:pt x="0" y="161"/>
                        </a:lnTo>
                        <a:lnTo>
                          <a:pt x="151" y="230"/>
                        </a:lnTo>
                        <a:lnTo>
                          <a:pt x="454" y="5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75" name="Freeform 83"/>
                  <p:cNvSpPr>
                    <a:spLocks/>
                  </p:cNvSpPr>
                  <p:nvPr/>
                </p:nvSpPr>
                <p:spPr bwMode="auto">
                  <a:xfrm>
                    <a:off x="336" y="1934"/>
                    <a:ext cx="134" cy="61"/>
                  </a:xfrm>
                  <a:custGeom>
                    <a:avLst/>
                    <a:gdLst/>
                    <a:ahLst/>
                    <a:cxnLst>
                      <a:cxn ang="0">
                        <a:pos x="669" y="150"/>
                      </a:cxn>
                      <a:cxn ang="0">
                        <a:pos x="377" y="309"/>
                      </a:cxn>
                      <a:cxn ang="0">
                        <a:pos x="0" y="132"/>
                      </a:cxn>
                      <a:cxn ang="0">
                        <a:pos x="273" y="0"/>
                      </a:cxn>
                      <a:cxn ang="0">
                        <a:pos x="669" y="150"/>
                      </a:cxn>
                    </a:cxnLst>
                    <a:rect l="0" t="0" r="r" b="b"/>
                    <a:pathLst>
                      <a:path w="669" h="309">
                        <a:moveTo>
                          <a:pt x="669" y="150"/>
                        </a:moveTo>
                        <a:lnTo>
                          <a:pt x="377" y="309"/>
                        </a:lnTo>
                        <a:lnTo>
                          <a:pt x="0" y="132"/>
                        </a:lnTo>
                        <a:lnTo>
                          <a:pt x="273" y="0"/>
                        </a:lnTo>
                        <a:lnTo>
                          <a:pt x="669" y="1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76" name="Freeform 84"/>
                  <p:cNvSpPr>
                    <a:spLocks/>
                  </p:cNvSpPr>
                  <p:nvPr/>
                </p:nvSpPr>
                <p:spPr bwMode="auto">
                  <a:xfrm>
                    <a:off x="393" y="1920"/>
                    <a:ext cx="148" cy="57"/>
                  </a:xfrm>
                  <a:custGeom>
                    <a:avLst/>
                    <a:gdLst/>
                    <a:ahLst/>
                    <a:cxnLst>
                      <a:cxn ang="0">
                        <a:pos x="584" y="283"/>
                      </a:cxn>
                      <a:cxn ang="0">
                        <a:pos x="738" y="205"/>
                      </a:cxn>
                      <a:cxn ang="0">
                        <a:pos x="118" y="0"/>
                      </a:cxn>
                      <a:cxn ang="0">
                        <a:pos x="0" y="60"/>
                      </a:cxn>
                      <a:cxn ang="0">
                        <a:pos x="584" y="283"/>
                      </a:cxn>
                    </a:cxnLst>
                    <a:rect l="0" t="0" r="r" b="b"/>
                    <a:pathLst>
                      <a:path w="738" h="283">
                        <a:moveTo>
                          <a:pt x="584" y="283"/>
                        </a:moveTo>
                        <a:lnTo>
                          <a:pt x="738" y="205"/>
                        </a:lnTo>
                        <a:lnTo>
                          <a:pt x="118" y="0"/>
                        </a:lnTo>
                        <a:lnTo>
                          <a:pt x="0" y="60"/>
                        </a:lnTo>
                        <a:lnTo>
                          <a:pt x="584" y="283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77" name="Line 8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1" y="1923"/>
                    <a:ext cx="128" cy="4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78" name="Line 8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4" y="1925"/>
                    <a:ext cx="124" cy="45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79" name="Line 8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99" y="1930"/>
                    <a:ext cx="121" cy="46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80" name="Line 8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4" y="1937"/>
                    <a:ext cx="119" cy="48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81" name="Line 8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75" y="1942"/>
                    <a:ext cx="118" cy="48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82" name="Line 9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65" y="1946"/>
                    <a:ext cx="119" cy="5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83" name="Line 9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58" y="1951"/>
                    <a:ext cx="114" cy="50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84" name="Line 9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7" y="1956"/>
                    <a:ext cx="114" cy="5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85" name="Line 9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7" y="1974"/>
                    <a:ext cx="61" cy="3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86" name="Line 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6" y="1970"/>
                    <a:ext cx="58" cy="32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87" name="Line 9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1" y="1959"/>
                    <a:ext cx="58" cy="3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88" name="Line 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7" y="1954"/>
                    <a:ext cx="58" cy="3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89" name="Line 9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5" y="1949"/>
                    <a:ext cx="56" cy="3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90" name="Line 9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4" y="1944"/>
                    <a:ext cx="53" cy="28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91" name="Line 9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2" y="1939"/>
                    <a:ext cx="55" cy="28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92" name="Line 10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4" y="1955"/>
                    <a:ext cx="28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93" name="Line 10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7" y="1949"/>
                    <a:ext cx="26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94" name="Line 10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0" y="1943"/>
                    <a:ext cx="28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95" name="Line 10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3" y="1937"/>
                    <a:ext cx="27" cy="13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96" name="Line 10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7" y="1931"/>
                    <a:ext cx="26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697" name="Line 10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" y="1925"/>
                    <a:ext cx="24" cy="13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66604" name="Group 106"/>
          <p:cNvGrpSpPr>
            <a:grpSpLocks/>
          </p:cNvGrpSpPr>
          <p:nvPr/>
        </p:nvGrpSpPr>
        <p:grpSpPr bwMode="auto">
          <a:xfrm>
            <a:off x="487363" y="4733925"/>
            <a:ext cx="87312" cy="171450"/>
            <a:chOff x="287" y="1872"/>
            <a:chExt cx="55" cy="108"/>
          </a:xfrm>
        </p:grpSpPr>
        <p:sp>
          <p:nvSpPr>
            <p:cNvPr id="366699" name="Freeform 107"/>
            <p:cNvSpPr>
              <a:spLocks/>
            </p:cNvSpPr>
            <p:nvPr/>
          </p:nvSpPr>
          <p:spPr bwMode="auto">
            <a:xfrm>
              <a:off x="287" y="1872"/>
              <a:ext cx="55" cy="108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53" y="121"/>
                </a:cxn>
                <a:cxn ang="0">
                  <a:pos x="104" y="84"/>
                </a:cxn>
                <a:cxn ang="0">
                  <a:pos x="125" y="30"/>
                </a:cxn>
                <a:cxn ang="0">
                  <a:pos x="137" y="6"/>
                </a:cxn>
                <a:cxn ang="0">
                  <a:pos x="195" y="0"/>
                </a:cxn>
                <a:cxn ang="0">
                  <a:pos x="276" y="45"/>
                </a:cxn>
                <a:cxn ang="0">
                  <a:pos x="255" y="143"/>
                </a:cxn>
                <a:cxn ang="0">
                  <a:pos x="232" y="198"/>
                </a:cxn>
                <a:cxn ang="0">
                  <a:pos x="179" y="365"/>
                </a:cxn>
                <a:cxn ang="0">
                  <a:pos x="92" y="540"/>
                </a:cxn>
                <a:cxn ang="0">
                  <a:pos x="0" y="192"/>
                </a:cxn>
              </a:cxnLst>
              <a:rect l="0" t="0" r="r" b="b"/>
              <a:pathLst>
                <a:path w="276" h="540">
                  <a:moveTo>
                    <a:pt x="0" y="192"/>
                  </a:moveTo>
                  <a:lnTo>
                    <a:pt x="53" y="121"/>
                  </a:lnTo>
                  <a:lnTo>
                    <a:pt x="104" y="84"/>
                  </a:lnTo>
                  <a:lnTo>
                    <a:pt x="125" y="30"/>
                  </a:lnTo>
                  <a:lnTo>
                    <a:pt x="137" y="6"/>
                  </a:lnTo>
                  <a:lnTo>
                    <a:pt x="195" y="0"/>
                  </a:lnTo>
                  <a:lnTo>
                    <a:pt x="276" y="45"/>
                  </a:lnTo>
                  <a:lnTo>
                    <a:pt x="255" y="143"/>
                  </a:lnTo>
                  <a:lnTo>
                    <a:pt x="232" y="198"/>
                  </a:lnTo>
                  <a:lnTo>
                    <a:pt x="179" y="365"/>
                  </a:lnTo>
                  <a:lnTo>
                    <a:pt x="92" y="54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C0C0C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00" name="Freeform 108"/>
            <p:cNvSpPr>
              <a:spLocks/>
            </p:cNvSpPr>
            <p:nvPr/>
          </p:nvSpPr>
          <p:spPr bwMode="auto">
            <a:xfrm>
              <a:off x="296" y="1880"/>
              <a:ext cx="43" cy="77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15" y="25"/>
                </a:cxn>
                <a:cxn ang="0">
                  <a:pos x="165" y="46"/>
                </a:cxn>
                <a:cxn ang="0">
                  <a:pos x="216" y="44"/>
                </a:cxn>
                <a:cxn ang="0">
                  <a:pos x="185" y="132"/>
                </a:cxn>
                <a:cxn ang="0">
                  <a:pos x="147" y="128"/>
                </a:cxn>
                <a:cxn ang="0">
                  <a:pos x="118" y="112"/>
                </a:cxn>
                <a:cxn ang="0">
                  <a:pos x="134" y="138"/>
                </a:cxn>
                <a:cxn ang="0">
                  <a:pos x="177" y="146"/>
                </a:cxn>
                <a:cxn ang="0">
                  <a:pos x="145" y="242"/>
                </a:cxn>
                <a:cxn ang="0">
                  <a:pos x="124" y="312"/>
                </a:cxn>
                <a:cxn ang="0">
                  <a:pos x="115" y="271"/>
                </a:cxn>
                <a:cxn ang="0">
                  <a:pos x="103" y="197"/>
                </a:cxn>
                <a:cxn ang="0">
                  <a:pos x="102" y="155"/>
                </a:cxn>
                <a:cxn ang="0">
                  <a:pos x="94" y="173"/>
                </a:cxn>
                <a:cxn ang="0">
                  <a:pos x="94" y="222"/>
                </a:cxn>
                <a:cxn ang="0">
                  <a:pos x="103" y="290"/>
                </a:cxn>
                <a:cxn ang="0">
                  <a:pos x="110" y="333"/>
                </a:cxn>
                <a:cxn ang="0">
                  <a:pos x="91" y="385"/>
                </a:cxn>
                <a:cxn ang="0">
                  <a:pos x="55" y="250"/>
                </a:cxn>
                <a:cxn ang="0">
                  <a:pos x="39" y="204"/>
                </a:cxn>
                <a:cxn ang="0">
                  <a:pos x="12" y="135"/>
                </a:cxn>
                <a:cxn ang="0">
                  <a:pos x="0" y="115"/>
                </a:cxn>
                <a:cxn ang="0">
                  <a:pos x="16" y="88"/>
                </a:cxn>
                <a:cxn ang="0">
                  <a:pos x="64" y="64"/>
                </a:cxn>
                <a:cxn ang="0">
                  <a:pos x="81" y="87"/>
                </a:cxn>
                <a:cxn ang="0">
                  <a:pos x="71" y="46"/>
                </a:cxn>
                <a:cxn ang="0">
                  <a:pos x="91" y="0"/>
                </a:cxn>
              </a:cxnLst>
              <a:rect l="0" t="0" r="r" b="b"/>
              <a:pathLst>
                <a:path w="216" h="385">
                  <a:moveTo>
                    <a:pt x="91" y="0"/>
                  </a:moveTo>
                  <a:lnTo>
                    <a:pt x="115" y="25"/>
                  </a:lnTo>
                  <a:lnTo>
                    <a:pt x="165" y="46"/>
                  </a:lnTo>
                  <a:lnTo>
                    <a:pt x="216" y="44"/>
                  </a:lnTo>
                  <a:lnTo>
                    <a:pt x="185" y="132"/>
                  </a:lnTo>
                  <a:lnTo>
                    <a:pt x="147" y="128"/>
                  </a:lnTo>
                  <a:lnTo>
                    <a:pt x="118" y="112"/>
                  </a:lnTo>
                  <a:lnTo>
                    <a:pt x="134" y="138"/>
                  </a:lnTo>
                  <a:lnTo>
                    <a:pt x="177" y="146"/>
                  </a:lnTo>
                  <a:lnTo>
                    <a:pt x="145" y="242"/>
                  </a:lnTo>
                  <a:lnTo>
                    <a:pt x="124" y="312"/>
                  </a:lnTo>
                  <a:lnTo>
                    <a:pt x="115" y="271"/>
                  </a:lnTo>
                  <a:lnTo>
                    <a:pt x="103" y="197"/>
                  </a:lnTo>
                  <a:lnTo>
                    <a:pt x="102" y="155"/>
                  </a:lnTo>
                  <a:lnTo>
                    <a:pt x="94" y="173"/>
                  </a:lnTo>
                  <a:lnTo>
                    <a:pt x="94" y="222"/>
                  </a:lnTo>
                  <a:lnTo>
                    <a:pt x="103" y="290"/>
                  </a:lnTo>
                  <a:lnTo>
                    <a:pt x="110" y="333"/>
                  </a:lnTo>
                  <a:lnTo>
                    <a:pt x="91" y="385"/>
                  </a:lnTo>
                  <a:lnTo>
                    <a:pt x="55" y="250"/>
                  </a:lnTo>
                  <a:lnTo>
                    <a:pt x="39" y="204"/>
                  </a:lnTo>
                  <a:lnTo>
                    <a:pt x="12" y="135"/>
                  </a:lnTo>
                  <a:lnTo>
                    <a:pt x="0" y="115"/>
                  </a:lnTo>
                  <a:lnTo>
                    <a:pt x="16" y="88"/>
                  </a:lnTo>
                  <a:lnTo>
                    <a:pt x="64" y="64"/>
                  </a:lnTo>
                  <a:lnTo>
                    <a:pt x="81" y="87"/>
                  </a:lnTo>
                  <a:lnTo>
                    <a:pt x="71" y="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6614" name="Group 109"/>
          <p:cNvGrpSpPr>
            <a:grpSpLocks/>
          </p:cNvGrpSpPr>
          <p:nvPr/>
        </p:nvGrpSpPr>
        <p:grpSpPr bwMode="auto">
          <a:xfrm>
            <a:off x="473075" y="4635500"/>
            <a:ext cx="111125" cy="120650"/>
            <a:chOff x="278" y="1810"/>
            <a:chExt cx="70" cy="76"/>
          </a:xfrm>
        </p:grpSpPr>
        <p:sp>
          <p:nvSpPr>
            <p:cNvPr id="366702" name="Freeform 110"/>
            <p:cNvSpPr>
              <a:spLocks/>
            </p:cNvSpPr>
            <p:nvPr/>
          </p:nvSpPr>
          <p:spPr bwMode="auto">
            <a:xfrm>
              <a:off x="297" y="1815"/>
              <a:ext cx="51" cy="71"/>
            </a:xfrm>
            <a:custGeom>
              <a:avLst/>
              <a:gdLst/>
              <a:ahLst/>
              <a:cxnLst>
                <a:cxn ang="0">
                  <a:pos x="3" y="130"/>
                </a:cxn>
                <a:cxn ang="0">
                  <a:pos x="11" y="155"/>
                </a:cxn>
                <a:cxn ang="0">
                  <a:pos x="26" y="167"/>
                </a:cxn>
                <a:cxn ang="0">
                  <a:pos x="35" y="187"/>
                </a:cxn>
                <a:cxn ang="0">
                  <a:pos x="45" y="203"/>
                </a:cxn>
                <a:cxn ang="0">
                  <a:pos x="61" y="218"/>
                </a:cxn>
                <a:cxn ang="0">
                  <a:pos x="73" y="227"/>
                </a:cxn>
                <a:cxn ang="0">
                  <a:pos x="93" y="238"/>
                </a:cxn>
                <a:cxn ang="0">
                  <a:pos x="96" y="252"/>
                </a:cxn>
                <a:cxn ang="0">
                  <a:pos x="96" y="270"/>
                </a:cxn>
                <a:cxn ang="0">
                  <a:pos x="91" y="315"/>
                </a:cxn>
                <a:cxn ang="0">
                  <a:pos x="127" y="341"/>
                </a:cxn>
                <a:cxn ang="0">
                  <a:pos x="157" y="354"/>
                </a:cxn>
                <a:cxn ang="0">
                  <a:pos x="182" y="356"/>
                </a:cxn>
                <a:cxn ang="0">
                  <a:pos x="207" y="354"/>
                </a:cxn>
                <a:cxn ang="0">
                  <a:pos x="216" y="325"/>
                </a:cxn>
                <a:cxn ang="0">
                  <a:pos x="222" y="260"/>
                </a:cxn>
                <a:cxn ang="0">
                  <a:pos x="237" y="237"/>
                </a:cxn>
                <a:cxn ang="0">
                  <a:pos x="248" y="204"/>
                </a:cxn>
                <a:cxn ang="0">
                  <a:pos x="250" y="173"/>
                </a:cxn>
                <a:cxn ang="0">
                  <a:pos x="255" y="131"/>
                </a:cxn>
                <a:cxn ang="0">
                  <a:pos x="256" y="107"/>
                </a:cxn>
                <a:cxn ang="0">
                  <a:pos x="255" y="92"/>
                </a:cxn>
                <a:cxn ang="0">
                  <a:pos x="248" y="66"/>
                </a:cxn>
                <a:cxn ang="0">
                  <a:pos x="234" y="52"/>
                </a:cxn>
                <a:cxn ang="0">
                  <a:pos x="215" y="48"/>
                </a:cxn>
                <a:cxn ang="0">
                  <a:pos x="208" y="33"/>
                </a:cxn>
                <a:cxn ang="0">
                  <a:pos x="191" y="23"/>
                </a:cxn>
                <a:cxn ang="0">
                  <a:pos x="173" y="33"/>
                </a:cxn>
                <a:cxn ang="0">
                  <a:pos x="160" y="12"/>
                </a:cxn>
                <a:cxn ang="0">
                  <a:pos x="140" y="5"/>
                </a:cxn>
                <a:cxn ang="0">
                  <a:pos x="118" y="24"/>
                </a:cxn>
                <a:cxn ang="0">
                  <a:pos x="108" y="0"/>
                </a:cxn>
                <a:cxn ang="0">
                  <a:pos x="78" y="3"/>
                </a:cxn>
                <a:cxn ang="0">
                  <a:pos x="63" y="42"/>
                </a:cxn>
                <a:cxn ang="0">
                  <a:pos x="60" y="64"/>
                </a:cxn>
                <a:cxn ang="0">
                  <a:pos x="57" y="93"/>
                </a:cxn>
                <a:cxn ang="0">
                  <a:pos x="51" y="131"/>
                </a:cxn>
                <a:cxn ang="0">
                  <a:pos x="43" y="116"/>
                </a:cxn>
                <a:cxn ang="0">
                  <a:pos x="39" y="89"/>
                </a:cxn>
                <a:cxn ang="0">
                  <a:pos x="34" y="70"/>
                </a:cxn>
                <a:cxn ang="0">
                  <a:pos x="27" y="61"/>
                </a:cxn>
                <a:cxn ang="0">
                  <a:pos x="12" y="54"/>
                </a:cxn>
                <a:cxn ang="0">
                  <a:pos x="4" y="57"/>
                </a:cxn>
                <a:cxn ang="0">
                  <a:pos x="0" y="66"/>
                </a:cxn>
                <a:cxn ang="0">
                  <a:pos x="5" y="80"/>
                </a:cxn>
                <a:cxn ang="0">
                  <a:pos x="7" y="107"/>
                </a:cxn>
                <a:cxn ang="0">
                  <a:pos x="3" y="130"/>
                </a:cxn>
              </a:cxnLst>
              <a:rect l="0" t="0" r="r" b="b"/>
              <a:pathLst>
                <a:path w="256" h="356">
                  <a:moveTo>
                    <a:pt x="3" y="130"/>
                  </a:moveTo>
                  <a:lnTo>
                    <a:pt x="11" y="155"/>
                  </a:lnTo>
                  <a:lnTo>
                    <a:pt x="26" y="167"/>
                  </a:lnTo>
                  <a:lnTo>
                    <a:pt x="35" y="187"/>
                  </a:lnTo>
                  <a:lnTo>
                    <a:pt x="45" y="203"/>
                  </a:lnTo>
                  <a:lnTo>
                    <a:pt x="61" y="218"/>
                  </a:lnTo>
                  <a:lnTo>
                    <a:pt x="73" y="227"/>
                  </a:lnTo>
                  <a:lnTo>
                    <a:pt x="93" y="238"/>
                  </a:lnTo>
                  <a:lnTo>
                    <a:pt x="96" y="252"/>
                  </a:lnTo>
                  <a:lnTo>
                    <a:pt x="96" y="270"/>
                  </a:lnTo>
                  <a:lnTo>
                    <a:pt x="91" y="315"/>
                  </a:lnTo>
                  <a:lnTo>
                    <a:pt x="127" y="341"/>
                  </a:lnTo>
                  <a:lnTo>
                    <a:pt x="157" y="354"/>
                  </a:lnTo>
                  <a:lnTo>
                    <a:pt x="182" y="356"/>
                  </a:lnTo>
                  <a:lnTo>
                    <a:pt x="207" y="354"/>
                  </a:lnTo>
                  <a:lnTo>
                    <a:pt x="216" y="325"/>
                  </a:lnTo>
                  <a:lnTo>
                    <a:pt x="222" y="260"/>
                  </a:lnTo>
                  <a:lnTo>
                    <a:pt x="237" y="237"/>
                  </a:lnTo>
                  <a:lnTo>
                    <a:pt x="248" y="204"/>
                  </a:lnTo>
                  <a:lnTo>
                    <a:pt x="250" y="173"/>
                  </a:lnTo>
                  <a:lnTo>
                    <a:pt x="255" y="131"/>
                  </a:lnTo>
                  <a:lnTo>
                    <a:pt x="256" y="107"/>
                  </a:lnTo>
                  <a:lnTo>
                    <a:pt x="255" y="92"/>
                  </a:lnTo>
                  <a:lnTo>
                    <a:pt x="248" y="66"/>
                  </a:lnTo>
                  <a:lnTo>
                    <a:pt x="234" y="52"/>
                  </a:lnTo>
                  <a:lnTo>
                    <a:pt x="215" y="48"/>
                  </a:lnTo>
                  <a:lnTo>
                    <a:pt x="208" y="33"/>
                  </a:lnTo>
                  <a:lnTo>
                    <a:pt x="191" y="23"/>
                  </a:lnTo>
                  <a:lnTo>
                    <a:pt x="173" y="33"/>
                  </a:lnTo>
                  <a:lnTo>
                    <a:pt x="160" y="12"/>
                  </a:lnTo>
                  <a:lnTo>
                    <a:pt x="140" y="5"/>
                  </a:lnTo>
                  <a:lnTo>
                    <a:pt x="118" y="24"/>
                  </a:lnTo>
                  <a:lnTo>
                    <a:pt x="108" y="0"/>
                  </a:lnTo>
                  <a:lnTo>
                    <a:pt x="78" y="3"/>
                  </a:lnTo>
                  <a:lnTo>
                    <a:pt x="63" y="42"/>
                  </a:lnTo>
                  <a:lnTo>
                    <a:pt x="60" y="64"/>
                  </a:lnTo>
                  <a:lnTo>
                    <a:pt x="57" y="93"/>
                  </a:lnTo>
                  <a:lnTo>
                    <a:pt x="51" y="131"/>
                  </a:lnTo>
                  <a:lnTo>
                    <a:pt x="43" y="116"/>
                  </a:lnTo>
                  <a:lnTo>
                    <a:pt x="39" y="89"/>
                  </a:lnTo>
                  <a:lnTo>
                    <a:pt x="34" y="70"/>
                  </a:lnTo>
                  <a:lnTo>
                    <a:pt x="27" y="61"/>
                  </a:lnTo>
                  <a:lnTo>
                    <a:pt x="12" y="54"/>
                  </a:lnTo>
                  <a:lnTo>
                    <a:pt x="4" y="57"/>
                  </a:lnTo>
                  <a:lnTo>
                    <a:pt x="0" y="66"/>
                  </a:lnTo>
                  <a:lnTo>
                    <a:pt x="5" y="80"/>
                  </a:lnTo>
                  <a:lnTo>
                    <a:pt x="7" y="107"/>
                  </a:lnTo>
                  <a:lnTo>
                    <a:pt x="3" y="130"/>
                  </a:lnTo>
                  <a:close/>
                </a:path>
              </a:pathLst>
            </a:custGeom>
            <a:solidFill>
              <a:srgbClr val="FFC080"/>
            </a:solidFill>
            <a:ln w="3175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03" name="Freeform 111"/>
            <p:cNvSpPr>
              <a:spLocks/>
            </p:cNvSpPr>
            <p:nvPr/>
          </p:nvSpPr>
          <p:spPr bwMode="auto">
            <a:xfrm>
              <a:off x="320" y="1820"/>
              <a:ext cx="26" cy="27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3" y="30"/>
                </a:cxn>
                <a:cxn ang="0">
                  <a:pos x="22" y="49"/>
                </a:cxn>
                <a:cxn ang="0">
                  <a:pos x="11" y="91"/>
                </a:cxn>
                <a:cxn ang="0">
                  <a:pos x="18" y="100"/>
                </a:cxn>
                <a:cxn ang="0">
                  <a:pos x="28" y="104"/>
                </a:cxn>
                <a:cxn ang="0">
                  <a:pos x="41" y="102"/>
                </a:cxn>
                <a:cxn ang="0">
                  <a:pos x="51" y="79"/>
                </a:cxn>
                <a:cxn ang="0">
                  <a:pos x="60" y="61"/>
                </a:cxn>
                <a:cxn ang="0">
                  <a:pos x="55" y="36"/>
                </a:cxn>
                <a:cxn ang="0">
                  <a:pos x="53" y="9"/>
                </a:cxn>
                <a:cxn ang="0">
                  <a:pos x="60" y="12"/>
                </a:cxn>
                <a:cxn ang="0">
                  <a:pos x="62" y="37"/>
                </a:cxn>
                <a:cxn ang="0">
                  <a:pos x="65" y="54"/>
                </a:cxn>
                <a:cxn ang="0">
                  <a:pos x="65" y="68"/>
                </a:cxn>
                <a:cxn ang="0">
                  <a:pos x="56" y="83"/>
                </a:cxn>
                <a:cxn ang="0">
                  <a:pos x="47" y="100"/>
                </a:cxn>
                <a:cxn ang="0">
                  <a:pos x="46" y="116"/>
                </a:cxn>
                <a:cxn ang="0">
                  <a:pos x="56" y="123"/>
                </a:cxn>
                <a:cxn ang="0">
                  <a:pos x="75" y="120"/>
                </a:cxn>
                <a:cxn ang="0">
                  <a:pos x="86" y="106"/>
                </a:cxn>
                <a:cxn ang="0">
                  <a:pos x="104" y="84"/>
                </a:cxn>
                <a:cxn ang="0">
                  <a:pos x="103" y="70"/>
                </a:cxn>
                <a:cxn ang="0">
                  <a:pos x="101" y="45"/>
                </a:cxn>
                <a:cxn ang="0">
                  <a:pos x="107" y="65"/>
                </a:cxn>
                <a:cxn ang="0">
                  <a:pos x="108" y="84"/>
                </a:cxn>
                <a:cxn ang="0">
                  <a:pos x="94" y="103"/>
                </a:cxn>
                <a:cxn ang="0">
                  <a:pos x="93" y="117"/>
                </a:cxn>
                <a:cxn ang="0">
                  <a:pos x="96" y="128"/>
                </a:cxn>
                <a:cxn ang="0">
                  <a:pos x="104" y="131"/>
                </a:cxn>
                <a:cxn ang="0">
                  <a:pos x="113" y="125"/>
                </a:cxn>
                <a:cxn ang="0">
                  <a:pos x="129" y="109"/>
                </a:cxn>
                <a:cxn ang="0">
                  <a:pos x="116" y="127"/>
                </a:cxn>
                <a:cxn ang="0">
                  <a:pos x="111" y="134"/>
                </a:cxn>
                <a:cxn ang="0">
                  <a:pos x="97" y="134"/>
                </a:cxn>
                <a:cxn ang="0">
                  <a:pos x="91" y="126"/>
                </a:cxn>
                <a:cxn ang="0">
                  <a:pos x="87" y="114"/>
                </a:cxn>
                <a:cxn ang="0">
                  <a:pos x="79" y="125"/>
                </a:cxn>
                <a:cxn ang="0">
                  <a:pos x="63" y="127"/>
                </a:cxn>
                <a:cxn ang="0">
                  <a:pos x="49" y="127"/>
                </a:cxn>
                <a:cxn ang="0">
                  <a:pos x="43" y="116"/>
                </a:cxn>
                <a:cxn ang="0">
                  <a:pos x="41" y="106"/>
                </a:cxn>
                <a:cxn ang="0">
                  <a:pos x="35" y="109"/>
                </a:cxn>
                <a:cxn ang="0">
                  <a:pos x="24" y="109"/>
                </a:cxn>
                <a:cxn ang="0">
                  <a:pos x="11" y="101"/>
                </a:cxn>
                <a:cxn ang="0">
                  <a:pos x="8" y="86"/>
                </a:cxn>
                <a:cxn ang="0">
                  <a:pos x="18" y="51"/>
                </a:cxn>
                <a:cxn ang="0">
                  <a:pos x="7" y="29"/>
                </a:cxn>
                <a:cxn ang="0">
                  <a:pos x="0" y="0"/>
                </a:cxn>
                <a:cxn ang="0">
                  <a:pos x="6" y="2"/>
                </a:cxn>
              </a:cxnLst>
              <a:rect l="0" t="0" r="r" b="b"/>
              <a:pathLst>
                <a:path w="129" h="134">
                  <a:moveTo>
                    <a:pt x="6" y="2"/>
                  </a:moveTo>
                  <a:lnTo>
                    <a:pt x="13" y="30"/>
                  </a:lnTo>
                  <a:lnTo>
                    <a:pt x="22" y="49"/>
                  </a:lnTo>
                  <a:lnTo>
                    <a:pt x="11" y="91"/>
                  </a:lnTo>
                  <a:lnTo>
                    <a:pt x="18" y="100"/>
                  </a:lnTo>
                  <a:lnTo>
                    <a:pt x="28" y="104"/>
                  </a:lnTo>
                  <a:lnTo>
                    <a:pt x="41" y="102"/>
                  </a:lnTo>
                  <a:lnTo>
                    <a:pt x="51" y="79"/>
                  </a:lnTo>
                  <a:lnTo>
                    <a:pt x="60" y="61"/>
                  </a:lnTo>
                  <a:lnTo>
                    <a:pt x="55" y="36"/>
                  </a:lnTo>
                  <a:lnTo>
                    <a:pt x="53" y="9"/>
                  </a:lnTo>
                  <a:lnTo>
                    <a:pt x="60" y="12"/>
                  </a:lnTo>
                  <a:lnTo>
                    <a:pt x="62" y="37"/>
                  </a:lnTo>
                  <a:lnTo>
                    <a:pt x="65" y="54"/>
                  </a:lnTo>
                  <a:lnTo>
                    <a:pt x="65" y="68"/>
                  </a:lnTo>
                  <a:lnTo>
                    <a:pt x="56" y="83"/>
                  </a:lnTo>
                  <a:lnTo>
                    <a:pt x="47" y="100"/>
                  </a:lnTo>
                  <a:lnTo>
                    <a:pt x="46" y="116"/>
                  </a:lnTo>
                  <a:lnTo>
                    <a:pt x="56" y="123"/>
                  </a:lnTo>
                  <a:lnTo>
                    <a:pt x="75" y="120"/>
                  </a:lnTo>
                  <a:lnTo>
                    <a:pt x="86" y="106"/>
                  </a:lnTo>
                  <a:lnTo>
                    <a:pt x="104" y="84"/>
                  </a:lnTo>
                  <a:lnTo>
                    <a:pt x="103" y="70"/>
                  </a:lnTo>
                  <a:lnTo>
                    <a:pt x="101" y="45"/>
                  </a:lnTo>
                  <a:lnTo>
                    <a:pt x="107" y="65"/>
                  </a:lnTo>
                  <a:lnTo>
                    <a:pt x="108" y="84"/>
                  </a:lnTo>
                  <a:lnTo>
                    <a:pt x="94" y="103"/>
                  </a:lnTo>
                  <a:lnTo>
                    <a:pt x="93" y="117"/>
                  </a:lnTo>
                  <a:lnTo>
                    <a:pt x="96" y="128"/>
                  </a:lnTo>
                  <a:lnTo>
                    <a:pt x="104" y="131"/>
                  </a:lnTo>
                  <a:lnTo>
                    <a:pt x="113" y="125"/>
                  </a:lnTo>
                  <a:lnTo>
                    <a:pt x="129" y="109"/>
                  </a:lnTo>
                  <a:lnTo>
                    <a:pt x="116" y="127"/>
                  </a:lnTo>
                  <a:lnTo>
                    <a:pt x="111" y="134"/>
                  </a:lnTo>
                  <a:lnTo>
                    <a:pt x="97" y="134"/>
                  </a:lnTo>
                  <a:lnTo>
                    <a:pt x="91" y="126"/>
                  </a:lnTo>
                  <a:lnTo>
                    <a:pt x="87" y="114"/>
                  </a:lnTo>
                  <a:lnTo>
                    <a:pt x="79" y="125"/>
                  </a:lnTo>
                  <a:lnTo>
                    <a:pt x="63" y="127"/>
                  </a:lnTo>
                  <a:lnTo>
                    <a:pt x="49" y="127"/>
                  </a:lnTo>
                  <a:lnTo>
                    <a:pt x="43" y="116"/>
                  </a:lnTo>
                  <a:lnTo>
                    <a:pt x="41" y="106"/>
                  </a:lnTo>
                  <a:lnTo>
                    <a:pt x="35" y="109"/>
                  </a:lnTo>
                  <a:lnTo>
                    <a:pt x="24" y="109"/>
                  </a:lnTo>
                  <a:lnTo>
                    <a:pt x="11" y="101"/>
                  </a:lnTo>
                  <a:lnTo>
                    <a:pt x="8" y="86"/>
                  </a:lnTo>
                  <a:lnTo>
                    <a:pt x="18" y="51"/>
                  </a:lnTo>
                  <a:lnTo>
                    <a:pt x="7" y="29"/>
                  </a:lnTo>
                  <a:lnTo>
                    <a:pt x="0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04" name="Freeform 112"/>
            <p:cNvSpPr>
              <a:spLocks/>
            </p:cNvSpPr>
            <p:nvPr/>
          </p:nvSpPr>
          <p:spPr bwMode="auto">
            <a:xfrm>
              <a:off x="325" y="1834"/>
              <a:ext cx="4" cy="1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4"/>
                </a:cxn>
                <a:cxn ang="0">
                  <a:pos x="20" y="4"/>
                </a:cxn>
                <a:cxn ang="0">
                  <a:pos x="5" y="0"/>
                </a:cxn>
                <a:cxn ang="0">
                  <a:pos x="0" y="5"/>
                </a:cxn>
              </a:cxnLst>
              <a:rect l="0" t="0" r="r" b="b"/>
              <a:pathLst>
                <a:path w="20" h="5">
                  <a:moveTo>
                    <a:pt x="0" y="5"/>
                  </a:moveTo>
                  <a:lnTo>
                    <a:pt x="6" y="4"/>
                  </a:lnTo>
                  <a:lnTo>
                    <a:pt x="20" y="4"/>
                  </a:lnTo>
                  <a:lnTo>
                    <a:pt x="5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05" name="Freeform 113"/>
            <p:cNvSpPr>
              <a:spLocks/>
            </p:cNvSpPr>
            <p:nvPr/>
          </p:nvSpPr>
          <p:spPr bwMode="auto">
            <a:xfrm>
              <a:off x="330" y="1838"/>
              <a:ext cx="6" cy="2"/>
            </a:xfrm>
            <a:custGeom>
              <a:avLst/>
              <a:gdLst/>
              <a:ahLst/>
              <a:cxnLst>
                <a:cxn ang="0">
                  <a:pos x="27" y="7"/>
                </a:cxn>
                <a:cxn ang="0">
                  <a:pos x="23" y="3"/>
                </a:cxn>
                <a:cxn ang="0">
                  <a:pos x="17" y="1"/>
                </a:cxn>
                <a:cxn ang="0">
                  <a:pos x="6" y="0"/>
                </a:cxn>
                <a:cxn ang="0">
                  <a:pos x="0" y="9"/>
                </a:cxn>
                <a:cxn ang="0">
                  <a:pos x="8" y="3"/>
                </a:cxn>
                <a:cxn ang="0">
                  <a:pos x="15" y="2"/>
                </a:cxn>
                <a:cxn ang="0">
                  <a:pos x="27" y="7"/>
                </a:cxn>
              </a:cxnLst>
              <a:rect l="0" t="0" r="r" b="b"/>
              <a:pathLst>
                <a:path w="27" h="9">
                  <a:moveTo>
                    <a:pt x="27" y="7"/>
                  </a:moveTo>
                  <a:lnTo>
                    <a:pt x="23" y="3"/>
                  </a:lnTo>
                  <a:lnTo>
                    <a:pt x="17" y="1"/>
                  </a:lnTo>
                  <a:lnTo>
                    <a:pt x="6" y="0"/>
                  </a:lnTo>
                  <a:lnTo>
                    <a:pt x="0" y="9"/>
                  </a:lnTo>
                  <a:lnTo>
                    <a:pt x="8" y="3"/>
                  </a:lnTo>
                  <a:lnTo>
                    <a:pt x="15" y="2"/>
                  </a:lnTo>
                  <a:lnTo>
                    <a:pt x="27" y="7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06" name="Freeform 114"/>
            <p:cNvSpPr>
              <a:spLocks/>
            </p:cNvSpPr>
            <p:nvPr/>
          </p:nvSpPr>
          <p:spPr bwMode="auto">
            <a:xfrm>
              <a:off x="340" y="1841"/>
              <a:ext cx="4" cy="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11" y="0"/>
                </a:cxn>
                <a:cxn ang="0">
                  <a:pos x="20" y="4"/>
                </a:cxn>
                <a:cxn ang="0">
                  <a:pos x="15" y="3"/>
                </a:cxn>
                <a:cxn ang="0">
                  <a:pos x="11" y="1"/>
                </a:cxn>
                <a:cxn ang="0">
                  <a:pos x="0" y="2"/>
                </a:cxn>
              </a:cxnLst>
              <a:rect l="0" t="0" r="r" b="b"/>
              <a:pathLst>
                <a:path w="20" h="4">
                  <a:moveTo>
                    <a:pt x="0" y="2"/>
                  </a:moveTo>
                  <a:lnTo>
                    <a:pt x="4" y="0"/>
                  </a:lnTo>
                  <a:lnTo>
                    <a:pt x="11" y="0"/>
                  </a:lnTo>
                  <a:lnTo>
                    <a:pt x="20" y="4"/>
                  </a:lnTo>
                  <a:lnTo>
                    <a:pt x="15" y="3"/>
                  </a:lnTo>
                  <a:lnTo>
                    <a:pt x="11" y="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07" name="Freeform 115"/>
            <p:cNvSpPr>
              <a:spLocks/>
            </p:cNvSpPr>
            <p:nvPr/>
          </p:nvSpPr>
          <p:spPr bwMode="auto">
            <a:xfrm>
              <a:off x="323" y="1845"/>
              <a:ext cx="6" cy="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9"/>
                </a:cxn>
                <a:cxn ang="0">
                  <a:pos x="25" y="42"/>
                </a:cxn>
                <a:cxn ang="0">
                  <a:pos x="26" y="74"/>
                </a:cxn>
                <a:cxn ang="0">
                  <a:pos x="31" y="49"/>
                </a:cxn>
                <a:cxn ang="0">
                  <a:pos x="29" y="29"/>
                </a:cxn>
                <a:cxn ang="0">
                  <a:pos x="24" y="20"/>
                </a:cxn>
                <a:cxn ang="0">
                  <a:pos x="0" y="0"/>
                </a:cxn>
              </a:cxnLst>
              <a:rect l="0" t="0" r="r" b="b"/>
              <a:pathLst>
                <a:path w="31" h="74">
                  <a:moveTo>
                    <a:pt x="0" y="0"/>
                  </a:moveTo>
                  <a:lnTo>
                    <a:pt x="17" y="19"/>
                  </a:lnTo>
                  <a:lnTo>
                    <a:pt x="25" y="42"/>
                  </a:lnTo>
                  <a:lnTo>
                    <a:pt x="26" y="74"/>
                  </a:lnTo>
                  <a:lnTo>
                    <a:pt x="31" y="49"/>
                  </a:lnTo>
                  <a:lnTo>
                    <a:pt x="29" y="29"/>
                  </a:lnTo>
                  <a:lnTo>
                    <a:pt x="24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08" name="Freeform 116"/>
            <p:cNvSpPr>
              <a:spLocks/>
            </p:cNvSpPr>
            <p:nvPr/>
          </p:nvSpPr>
          <p:spPr bwMode="auto">
            <a:xfrm>
              <a:off x="308" y="1839"/>
              <a:ext cx="10" cy="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9" y="13"/>
                </a:cxn>
                <a:cxn ang="0">
                  <a:pos x="50" y="25"/>
                </a:cxn>
                <a:cxn ang="0">
                  <a:pos x="28" y="9"/>
                </a:cxn>
                <a:cxn ang="0">
                  <a:pos x="1" y="0"/>
                </a:cxn>
                <a:cxn ang="0">
                  <a:pos x="0" y="11"/>
                </a:cxn>
              </a:cxnLst>
              <a:rect l="0" t="0" r="r" b="b"/>
              <a:pathLst>
                <a:path w="50" h="25">
                  <a:moveTo>
                    <a:pt x="0" y="11"/>
                  </a:moveTo>
                  <a:lnTo>
                    <a:pt x="19" y="13"/>
                  </a:lnTo>
                  <a:lnTo>
                    <a:pt x="50" y="25"/>
                  </a:lnTo>
                  <a:lnTo>
                    <a:pt x="28" y="9"/>
                  </a:lnTo>
                  <a:lnTo>
                    <a:pt x="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09" name="Freeform 117"/>
            <p:cNvSpPr>
              <a:spLocks/>
            </p:cNvSpPr>
            <p:nvPr/>
          </p:nvSpPr>
          <p:spPr bwMode="auto">
            <a:xfrm>
              <a:off x="321" y="1862"/>
              <a:ext cx="7" cy="7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20" y="21"/>
                </a:cxn>
                <a:cxn ang="0">
                  <a:pos x="0" y="33"/>
                </a:cxn>
                <a:cxn ang="0">
                  <a:pos x="26" y="25"/>
                </a:cxn>
                <a:cxn ang="0">
                  <a:pos x="39" y="0"/>
                </a:cxn>
              </a:cxnLst>
              <a:rect l="0" t="0" r="r" b="b"/>
              <a:pathLst>
                <a:path w="39" h="33">
                  <a:moveTo>
                    <a:pt x="39" y="0"/>
                  </a:moveTo>
                  <a:lnTo>
                    <a:pt x="20" y="21"/>
                  </a:lnTo>
                  <a:lnTo>
                    <a:pt x="0" y="33"/>
                  </a:lnTo>
                  <a:lnTo>
                    <a:pt x="26" y="2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10" name="Freeform 118"/>
            <p:cNvSpPr>
              <a:spLocks/>
            </p:cNvSpPr>
            <p:nvPr/>
          </p:nvSpPr>
          <p:spPr bwMode="auto">
            <a:xfrm>
              <a:off x="332" y="1858"/>
              <a:ext cx="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3"/>
                </a:cxn>
                <a:cxn ang="0">
                  <a:pos x="22" y="29"/>
                </a:cxn>
                <a:cxn ang="0">
                  <a:pos x="38" y="35"/>
                </a:cxn>
                <a:cxn ang="0">
                  <a:pos x="12" y="32"/>
                </a:cxn>
                <a:cxn ang="0">
                  <a:pos x="3" y="21"/>
                </a:cxn>
                <a:cxn ang="0">
                  <a:pos x="2" y="9"/>
                </a:cxn>
                <a:cxn ang="0">
                  <a:pos x="0" y="0"/>
                </a:cxn>
              </a:cxnLst>
              <a:rect l="0" t="0" r="r" b="b"/>
              <a:pathLst>
                <a:path w="38" h="35">
                  <a:moveTo>
                    <a:pt x="0" y="0"/>
                  </a:moveTo>
                  <a:lnTo>
                    <a:pt x="3" y="13"/>
                  </a:lnTo>
                  <a:lnTo>
                    <a:pt x="22" y="29"/>
                  </a:lnTo>
                  <a:lnTo>
                    <a:pt x="38" y="35"/>
                  </a:lnTo>
                  <a:lnTo>
                    <a:pt x="12" y="32"/>
                  </a:lnTo>
                  <a:lnTo>
                    <a:pt x="3" y="21"/>
                  </a:lnTo>
                  <a:lnTo>
                    <a:pt x="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11" name="Freeform 119"/>
            <p:cNvSpPr>
              <a:spLocks/>
            </p:cNvSpPr>
            <p:nvPr/>
          </p:nvSpPr>
          <p:spPr bwMode="auto">
            <a:xfrm>
              <a:off x="278" y="1810"/>
              <a:ext cx="41" cy="31"/>
            </a:xfrm>
            <a:custGeom>
              <a:avLst/>
              <a:gdLst/>
              <a:ahLst/>
              <a:cxnLst>
                <a:cxn ang="0">
                  <a:pos x="165" y="158"/>
                </a:cxn>
                <a:cxn ang="0">
                  <a:pos x="201" y="76"/>
                </a:cxn>
                <a:cxn ang="0">
                  <a:pos x="132" y="31"/>
                </a:cxn>
                <a:cxn ang="0">
                  <a:pos x="29" y="0"/>
                </a:cxn>
                <a:cxn ang="0">
                  <a:pos x="0" y="87"/>
                </a:cxn>
                <a:cxn ang="0">
                  <a:pos x="94" y="114"/>
                </a:cxn>
                <a:cxn ang="0">
                  <a:pos x="165" y="158"/>
                </a:cxn>
              </a:cxnLst>
              <a:rect l="0" t="0" r="r" b="b"/>
              <a:pathLst>
                <a:path w="201" h="158">
                  <a:moveTo>
                    <a:pt x="165" y="158"/>
                  </a:moveTo>
                  <a:lnTo>
                    <a:pt x="201" y="76"/>
                  </a:lnTo>
                  <a:lnTo>
                    <a:pt x="132" y="31"/>
                  </a:lnTo>
                  <a:lnTo>
                    <a:pt x="29" y="0"/>
                  </a:lnTo>
                  <a:lnTo>
                    <a:pt x="0" y="87"/>
                  </a:lnTo>
                  <a:lnTo>
                    <a:pt x="94" y="114"/>
                  </a:lnTo>
                  <a:lnTo>
                    <a:pt x="165" y="158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12" name="Oval 120"/>
            <p:cNvSpPr>
              <a:spLocks noChangeArrowheads="1"/>
            </p:cNvSpPr>
            <p:nvPr/>
          </p:nvSpPr>
          <p:spPr bwMode="auto">
            <a:xfrm>
              <a:off x="304" y="1824"/>
              <a:ext cx="7" cy="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13" name="Freeform 121"/>
            <p:cNvSpPr>
              <a:spLocks/>
            </p:cNvSpPr>
            <p:nvPr/>
          </p:nvSpPr>
          <p:spPr bwMode="auto">
            <a:xfrm>
              <a:off x="297" y="1826"/>
              <a:ext cx="10" cy="22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7" y="55"/>
                </a:cxn>
                <a:cxn ang="0">
                  <a:pos x="5" y="36"/>
                </a:cxn>
                <a:cxn ang="0">
                  <a:pos x="4" y="23"/>
                </a:cxn>
                <a:cxn ang="0">
                  <a:pos x="0" y="13"/>
                </a:cxn>
                <a:cxn ang="0">
                  <a:pos x="4" y="4"/>
                </a:cxn>
                <a:cxn ang="0">
                  <a:pos x="11" y="0"/>
                </a:cxn>
                <a:cxn ang="0">
                  <a:pos x="27" y="6"/>
                </a:cxn>
                <a:cxn ang="0">
                  <a:pos x="33" y="16"/>
                </a:cxn>
                <a:cxn ang="0">
                  <a:pos x="37" y="27"/>
                </a:cxn>
                <a:cxn ang="0">
                  <a:pos x="39" y="39"/>
                </a:cxn>
                <a:cxn ang="0">
                  <a:pos x="40" y="59"/>
                </a:cxn>
                <a:cxn ang="0">
                  <a:pos x="52" y="79"/>
                </a:cxn>
                <a:cxn ang="0">
                  <a:pos x="23" y="111"/>
                </a:cxn>
                <a:cxn ang="0">
                  <a:pos x="11" y="103"/>
                </a:cxn>
                <a:cxn ang="0">
                  <a:pos x="4" y="74"/>
                </a:cxn>
              </a:cxnLst>
              <a:rect l="0" t="0" r="r" b="b"/>
              <a:pathLst>
                <a:path w="52" h="111">
                  <a:moveTo>
                    <a:pt x="4" y="74"/>
                  </a:moveTo>
                  <a:lnTo>
                    <a:pt x="7" y="55"/>
                  </a:lnTo>
                  <a:lnTo>
                    <a:pt x="5" y="36"/>
                  </a:lnTo>
                  <a:lnTo>
                    <a:pt x="4" y="23"/>
                  </a:lnTo>
                  <a:lnTo>
                    <a:pt x="0" y="13"/>
                  </a:lnTo>
                  <a:lnTo>
                    <a:pt x="4" y="4"/>
                  </a:lnTo>
                  <a:lnTo>
                    <a:pt x="11" y="0"/>
                  </a:lnTo>
                  <a:lnTo>
                    <a:pt x="27" y="6"/>
                  </a:lnTo>
                  <a:lnTo>
                    <a:pt x="33" y="16"/>
                  </a:lnTo>
                  <a:lnTo>
                    <a:pt x="37" y="27"/>
                  </a:lnTo>
                  <a:lnTo>
                    <a:pt x="39" y="39"/>
                  </a:lnTo>
                  <a:lnTo>
                    <a:pt x="40" y="59"/>
                  </a:lnTo>
                  <a:lnTo>
                    <a:pt x="52" y="79"/>
                  </a:lnTo>
                  <a:lnTo>
                    <a:pt x="23" y="111"/>
                  </a:lnTo>
                  <a:lnTo>
                    <a:pt x="11" y="103"/>
                  </a:lnTo>
                  <a:lnTo>
                    <a:pt x="4" y="74"/>
                  </a:lnTo>
                  <a:close/>
                </a:path>
              </a:pathLst>
            </a:custGeom>
            <a:solidFill>
              <a:srgbClr val="FFC080"/>
            </a:solidFill>
            <a:ln w="3175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14" name="Freeform 122"/>
            <p:cNvSpPr>
              <a:spLocks/>
            </p:cNvSpPr>
            <p:nvPr/>
          </p:nvSpPr>
          <p:spPr bwMode="auto">
            <a:xfrm>
              <a:off x="301" y="1841"/>
              <a:ext cx="7" cy="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5" y="4"/>
                </a:cxn>
                <a:cxn ang="0">
                  <a:pos x="9" y="34"/>
                </a:cxn>
                <a:cxn ang="0">
                  <a:pos x="0" y="26"/>
                </a:cxn>
                <a:cxn ang="0">
                  <a:pos x="24" y="0"/>
                </a:cxn>
              </a:cxnLst>
              <a:rect l="0" t="0" r="r" b="b"/>
              <a:pathLst>
                <a:path w="35" h="34">
                  <a:moveTo>
                    <a:pt x="24" y="0"/>
                  </a:moveTo>
                  <a:lnTo>
                    <a:pt x="35" y="4"/>
                  </a:lnTo>
                  <a:lnTo>
                    <a:pt x="9" y="34"/>
                  </a:lnTo>
                  <a:lnTo>
                    <a:pt x="0" y="2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15" name="Freeform 123"/>
            <p:cNvSpPr>
              <a:spLocks/>
            </p:cNvSpPr>
            <p:nvPr/>
          </p:nvSpPr>
          <p:spPr bwMode="auto">
            <a:xfrm>
              <a:off x="312" y="1815"/>
              <a:ext cx="9" cy="20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4" y="43"/>
                </a:cxn>
                <a:cxn ang="0">
                  <a:pos x="6" y="51"/>
                </a:cxn>
                <a:cxn ang="0">
                  <a:pos x="7" y="64"/>
                </a:cxn>
                <a:cxn ang="0">
                  <a:pos x="5" y="73"/>
                </a:cxn>
                <a:cxn ang="0">
                  <a:pos x="7" y="84"/>
                </a:cxn>
                <a:cxn ang="0">
                  <a:pos x="14" y="95"/>
                </a:cxn>
                <a:cxn ang="0">
                  <a:pos x="21" y="96"/>
                </a:cxn>
                <a:cxn ang="0">
                  <a:pos x="34" y="97"/>
                </a:cxn>
                <a:cxn ang="0">
                  <a:pos x="43" y="91"/>
                </a:cxn>
                <a:cxn ang="0">
                  <a:pos x="46" y="88"/>
                </a:cxn>
                <a:cxn ang="0">
                  <a:pos x="48" y="77"/>
                </a:cxn>
                <a:cxn ang="0">
                  <a:pos x="48" y="59"/>
                </a:cxn>
                <a:cxn ang="0">
                  <a:pos x="48" y="48"/>
                </a:cxn>
                <a:cxn ang="0">
                  <a:pos x="46" y="32"/>
                </a:cxn>
                <a:cxn ang="0">
                  <a:pos x="44" y="22"/>
                </a:cxn>
                <a:cxn ang="0">
                  <a:pos x="36" y="0"/>
                </a:cxn>
                <a:cxn ang="0">
                  <a:pos x="7" y="1"/>
                </a:cxn>
                <a:cxn ang="0">
                  <a:pos x="0" y="23"/>
                </a:cxn>
              </a:cxnLst>
              <a:rect l="0" t="0" r="r" b="b"/>
              <a:pathLst>
                <a:path w="48" h="97">
                  <a:moveTo>
                    <a:pt x="0" y="23"/>
                  </a:moveTo>
                  <a:lnTo>
                    <a:pt x="4" y="43"/>
                  </a:lnTo>
                  <a:lnTo>
                    <a:pt x="6" y="51"/>
                  </a:lnTo>
                  <a:lnTo>
                    <a:pt x="7" y="64"/>
                  </a:lnTo>
                  <a:lnTo>
                    <a:pt x="5" y="73"/>
                  </a:lnTo>
                  <a:lnTo>
                    <a:pt x="7" y="84"/>
                  </a:lnTo>
                  <a:lnTo>
                    <a:pt x="14" y="95"/>
                  </a:lnTo>
                  <a:lnTo>
                    <a:pt x="21" y="96"/>
                  </a:lnTo>
                  <a:lnTo>
                    <a:pt x="34" y="97"/>
                  </a:lnTo>
                  <a:lnTo>
                    <a:pt x="43" y="91"/>
                  </a:lnTo>
                  <a:lnTo>
                    <a:pt x="46" y="88"/>
                  </a:lnTo>
                  <a:lnTo>
                    <a:pt x="48" y="77"/>
                  </a:lnTo>
                  <a:lnTo>
                    <a:pt x="48" y="59"/>
                  </a:lnTo>
                  <a:lnTo>
                    <a:pt x="48" y="48"/>
                  </a:lnTo>
                  <a:lnTo>
                    <a:pt x="46" y="32"/>
                  </a:lnTo>
                  <a:lnTo>
                    <a:pt x="44" y="22"/>
                  </a:lnTo>
                  <a:lnTo>
                    <a:pt x="36" y="0"/>
                  </a:lnTo>
                  <a:lnTo>
                    <a:pt x="7" y="1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C080"/>
            </a:solidFill>
            <a:ln w="3175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16" name="Freeform 124"/>
            <p:cNvSpPr>
              <a:spLocks/>
            </p:cNvSpPr>
            <p:nvPr/>
          </p:nvSpPr>
          <p:spPr bwMode="auto">
            <a:xfrm>
              <a:off x="315" y="1828"/>
              <a:ext cx="5" cy="4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12" y="0"/>
                </a:cxn>
                <a:cxn ang="0">
                  <a:pos x="3" y="1"/>
                </a:cxn>
                <a:cxn ang="0">
                  <a:pos x="0" y="5"/>
                </a:cxn>
                <a:cxn ang="0">
                  <a:pos x="1" y="20"/>
                </a:cxn>
                <a:cxn ang="0">
                  <a:pos x="3" y="8"/>
                </a:cxn>
                <a:cxn ang="0">
                  <a:pos x="5" y="4"/>
                </a:cxn>
                <a:cxn ang="0">
                  <a:pos x="24" y="5"/>
                </a:cxn>
              </a:cxnLst>
              <a:rect l="0" t="0" r="r" b="b"/>
              <a:pathLst>
                <a:path w="24" h="20">
                  <a:moveTo>
                    <a:pt x="24" y="5"/>
                  </a:moveTo>
                  <a:lnTo>
                    <a:pt x="12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1" y="20"/>
                  </a:lnTo>
                  <a:lnTo>
                    <a:pt x="3" y="8"/>
                  </a:lnTo>
                  <a:lnTo>
                    <a:pt x="5" y="4"/>
                  </a:lnTo>
                  <a:lnTo>
                    <a:pt x="24" y="5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6743" name="Freeform 151"/>
          <p:cNvSpPr>
            <a:spLocks/>
          </p:cNvSpPr>
          <p:nvPr/>
        </p:nvSpPr>
        <p:spPr bwMode="auto">
          <a:xfrm>
            <a:off x="346075" y="4530725"/>
            <a:ext cx="168275" cy="184150"/>
          </a:xfrm>
          <a:custGeom>
            <a:avLst/>
            <a:gdLst/>
            <a:ahLst/>
            <a:cxnLst>
              <a:cxn ang="0">
                <a:pos x="357" y="20"/>
              </a:cxn>
              <a:cxn ang="0">
                <a:pos x="403" y="53"/>
              </a:cxn>
              <a:cxn ang="0">
                <a:pos x="428" y="94"/>
              </a:cxn>
              <a:cxn ang="0">
                <a:pos x="451" y="138"/>
              </a:cxn>
              <a:cxn ang="0">
                <a:pos x="464" y="161"/>
              </a:cxn>
              <a:cxn ang="0">
                <a:pos x="464" y="186"/>
              </a:cxn>
              <a:cxn ang="0">
                <a:pos x="453" y="216"/>
              </a:cxn>
              <a:cxn ang="0">
                <a:pos x="476" y="239"/>
              </a:cxn>
              <a:cxn ang="0">
                <a:pos x="511" y="301"/>
              </a:cxn>
              <a:cxn ang="0">
                <a:pos x="529" y="334"/>
              </a:cxn>
              <a:cxn ang="0">
                <a:pos x="529" y="346"/>
              </a:cxn>
              <a:cxn ang="0">
                <a:pos x="526" y="357"/>
              </a:cxn>
              <a:cxn ang="0">
                <a:pos x="510" y="361"/>
              </a:cxn>
              <a:cxn ang="0">
                <a:pos x="487" y="362"/>
              </a:cxn>
              <a:cxn ang="0">
                <a:pos x="475" y="366"/>
              </a:cxn>
              <a:cxn ang="0">
                <a:pos x="476" y="391"/>
              </a:cxn>
              <a:cxn ang="0">
                <a:pos x="483" y="421"/>
              </a:cxn>
              <a:cxn ang="0">
                <a:pos x="469" y="437"/>
              </a:cxn>
              <a:cxn ang="0">
                <a:pos x="473" y="459"/>
              </a:cxn>
              <a:cxn ang="0">
                <a:pos x="462" y="472"/>
              </a:cxn>
              <a:cxn ang="0">
                <a:pos x="452" y="511"/>
              </a:cxn>
              <a:cxn ang="0">
                <a:pos x="436" y="523"/>
              </a:cxn>
              <a:cxn ang="0">
                <a:pos x="411" y="523"/>
              </a:cxn>
              <a:cxn ang="0">
                <a:pos x="375" y="517"/>
              </a:cxn>
              <a:cxn ang="0">
                <a:pos x="339" y="511"/>
              </a:cxn>
              <a:cxn ang="0">
                <a:pos x="342" y="580"/>
              </a:cxn>
              <a:cxn ang="0">
                <a:pos x="60" y="488"/>
              </a:cxn>
              <a:cxn ang="0">
                <a:pos x="83" y="435"/>
              </a:cxn>
              <a:cxn ang="0">
                <a:pos x="78" y="394"/>
              </a:cxn>
              <a:cxn ang="0">
                <a:pos x="0" y="316"/>
              </a:cxn>
              <a:cxn ang="0">
                <a:pos x="0" y="111"/>
              </a:cxn>
              <a:cxn ang="0">
                <a:pos x="52" y="55"/>
              </a:cxn>
              <a:cxn ang="0">
                <a:pos x="117" y="25"/>
              </a:cxn>
              <a:cxn ang="0">
                <a:pos x="186" y="0"/>
              </a:cxn>
              <a:cxn ang="0">
                <a:pos x="276" y="13"/>
              </a:cxn>
              <a:cxn ang="0">
                <a:pos x="357" y="20"/>
              </a:cxn>
            </a:cxnLst>
            <a:rect l="0" t="0" r="r" b="b"/>
            <a:pathLst>
              <a:path w="529" h="580">
                <a:moveTo>
                  <a:pt x="357" y="20"/>
                </a:moveTo>
                <a:lnTo>
                  <a:pt x="403" y="53"/>
                </a:lnTo>
                <a:lnTo>
                  <a:pt x="428" y="94"/>
                </a:lnTo>
                <a:lnTo>
                  <a:pt x="451" y="138"/>
                </a:lnTo>
                <a:lnTo>
                  <a:pt x="464" y="161"/>
                </a:lnTo>
                <a:lnTo>
                  <a:pt x="464" y="186"/>
                </a:lnTo>
                <a:lnTo>
                  <a:pt x="453" y="216"/>
                </a:lnTo>
                <a:lnTo>
                  <a:pt x="476" y="239"/>
                </a:lnTo>
                <a:lnTo>
                  <a:pt x="511" y="301"/>
                </a:lnTo>
                <a:lnTo>
                  <a:pt x="529" y="334"/>
                </a:lnTo>
                <a:lnTo>
                  <a:pt x="529" y="346"/>
                </a:lnTo>
                <a:lnTo>
                  <a:pt x="526" y="357"/>
                </a:lnTo>
                <a:lnTo>
                  <a:pt x="510" y="361"/>
                </a:lnTo>
                <a:lnTo>
                  <a:pt x="487" y="362"/>
                </a:lnTo>
                <a:lnTo>
                  <a:pt x="475" y="366"/>
                </a:lnTo>
                <a:lnTo>
                  <a:pt x="476" y="391"/>
                </a:lnTo>
                <a:lnTo>
                  <a:pt x="483" y="421"/>
                </a:lnTo>
                <a:lnTo>
                  <a:pt x="469" y="437"/>
                </a:lnTo>
                <a:lnTo>
                  <a:pt x="473" y="459"/>
                </a:lnTo>
                <a:lnTo>
                  <a:pt x="462" y="472"/>
                </a:lnTo>
                <a:lnTo>
                  <a:pt x="452" y="511"/>
                </a:lnTo>
                <a:lnTo>
                  <a:pt x="436" y="523"/>
                </a:lnTo>
                <a:lnTo>
                  <a:pt x="411" y="523"/>
                </a:lnTo>
                <a:lnTo>
                  <a:pt x="375" y="517"/>
                </a:lnTo>
                <a:lnTo>
                  <a:pt x="339" y="511"/>
                </a:lnTo>
                <a:lnTo>
                  <a:pt x="342" y="580"/>
                </a:lnTo>
                <a:lnTo>
                  <a:pt x="60" y="488"/>
                </a:lnTo>
                <a:lnTo>
                  <a:pt x="83" y="435"/>
                </a:lnTo>
                <a:lnTo>
                  <a:pt x="78" y="394"/>
                </a:lnTo>
                <a:lnTo>
                  <a:pt x="0" y="316"/>
                </a:lnTo>
                <a:lnTo>
                  <a:pt x="0" y="111"/>
                </a:lnTo>
                <a:lnTo>
                  <a:pt x="52" y="55"/>
                </a:lnTo>
                <a:lnTo>
                  <a:pt x="117" y="25"/>
                </a:lnTo>
                <a:lnTo>
                  <a:pt x="186" y="0"/>
                </a:lnTo>
                <a:lnTo>
                  <a:pt x="276" y="13"/>
                </a:lnTo>
                <a:lnTo>
                  <a:pt x="357" y="20"/>
                </a:lnTo>
                <a:close/>
              </a:path>
            </a:pathLst>
          </a:custGeom>
          <a:solidFill>
            <a:srgbClr val="FFC080"/>
          </a:solidFill>
          <a:ln w="3175">
            <a:solidFill>
              <a:srgbClr val="402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6744" name="Freeform 152"/>
          <p:cNvSpPr>
            <a:spLocks/>
          </p:cNvSpPr>
          <p:nvPr/>
        </p:nvSpPr>
        <p:spPr bwMode="auto">
          <a:xfrm>
            <a:off x="495300" y="4641850"/>
            <a:ext cx="9525" cy="1588"/>
          </a:xfrm>
          <a:custGeom>
            <a:avLst/>
            <a:gdLst/>
            <a:ahLst/>
            <a:cxnLst>
              <a:cxn ang="0">
                <a:pos x="30" y="2"/>
              </a:cxn>
              <a:cxn ang="0">
                <a:pos x="23" y="6"/>
              </a:cxn>
              <a:cxn ang="0">
                <a:pos x="8" y="5"/>
              </a:cxn>
              <a:cxn ang="0">
                <a:pos x="2" y="6"/>
              </a:cxn>
              <a:cxn ang="0">
                <a:pos x="0" y="1"/>
              </a:cxn>
              <a:cxn ang="0">
                <a:pos x="9" y="0"/>
              </a:cxn>
              <a:cxn ang="0">
                <a:pos x="30" y="2"/>
              </a:cxn>
            </a:cxnLst>
            <a:rect l="0" t="0" r="r" b="b"/>
            <a:pathLst>
              <a:path w="30" h="6">
                <a:moveTo>
                  <a:pt x="30" y="2"/>
                </a:moveTo>
                <a:lnTo>
                  <a:pt x="23" y="6"/>
                </a:lnTo>
                <a:lnTo>
                  <a:pt x="8" y="5"/>
                </a:lnTo>
                <a:lnTo>
                  <a:pt x="2" y="6"/>
                </a:lnTo>
                <a:lnTo>
                  <a:pt x="0" y="1"/>
                </a:lnTo>
                <a:lnTo>
                  <a:pt x="9" y="0"/>
                </a:lnTo>
                <a:lnTo>
                  <a:pt x="30" y="2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6745" name="Freeform 153"/>
          <p:cNvSpPr>
            <a:spLocks/>
          </p:cNvSpPr>
          <p:nvPr/>
        </p:nvSpPr>
        <p:spPr bwMode="auto">
          <a:xfrm>
            <a:off x="492125" y="4635500"/>
            <a:ext cx="3175" cy="6350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3" y="6"/>
              </a:cxn>
              <a:cxn ang="0">
                <a:pos x="3" y="12"/>
              </a:cxn>
              <a:cxn ang="0">
                <a:pos x="2" y="22"/>
              </a:cxn>
              <a:cxn ang="0">
                <a:pos x="0" y="8"/>
              </a:cxn>
              <a:cxn ang="0">
                <a:pos x="0" y="1"/>
              </a:cxn>
              <a:cxn ang="0">
                <a:pos x="11" y="0"/>
              </a:cxn>
            </a:cxnLst>
            <a:rect l="0" t="0" r="r" b="b"/>
            <a:pathLst>
              <a:path w="11" h="22">
                <a:moveTo>
                  <a:pt x="11" y="0"/>
                </a:moveTo>
                <a:lnTo>
                  <a:pt x="3" y="6"/>
                </a:lnTo>
                <a:lnTo>
                  <a:pt x="3" y="12"/>
                </a:lnTo>
                <a:lnTo>
                  <a:pt x="2" y="22"/>
                </a:lnTo>
                <a:lnTo>
                  <a:pt x="0" y="8"/>
                </a:lnTo>
                <a:lnTo>
                  <a:pt x="0" y="1"/>
                </a:lnTo>
                <a:lnTo>
                  <a:pt x="11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6746" name="Freeform 154"/>
          <p:cNvSpPr>
            <a:spLocks/>
          </p:cNvSpPr>
          <p:nvPr/>
        </p:nvSpPr>
        <p:spPr bwMode="auto">
          <a:xfrm>
            <a:off x="484188" y="4613275"/>
            <a:ext cx="4762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24"/>
              </a:cxn>
              <a:cxn ang="0">
                <a:pos x="13" y="42"/>
              </a:cxn>
              <a:cxn ang="0">
                <a:pos x="6" y="30"/>
              </a:cxn>
              <a:cxn ang="0">
                <a:pos x="0" y="0"/>
              </a:cxn>
            </a:cxnLst>
            <a:rect l="0" t="0" r="r" b="b"/>
            <a:pathLst>
              <a:path w="13" h="42">
                <a:moveTo>
                  <a:pt x="0" y="0"/>
                </a:moveTo>
                <a:lnTo>
                  <a:pt x="9" y="24"/>
                </a:lnTo>
                <a:lnTo>
                  <a:pt x="13" y="42"/>
                </a:lnTo>
                <a:lnTo>
                  <a:pt x="6" y="30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6747" name="Freeform 155"/>
          <p:cNvSpPr>
            <a:spLocks/>
          </p:cNvSpPr>
          <p:nvPr/>
        </p:nvSpPr>
        <p:spPr bwMode="auto">
          <a:xfrm>
            <a:off x="466725" y="4598988"/>
            <a:ext cx="19050" cy="11112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45" y="20"/>
              </a:cxn>
              <a:cxn ang="0">
                <a:pos x="47" y="26"/>
              </a:cxn>
              <a:cxn ang="0">
                <a:pos x="47" y="29"/>
              </a:cxn>
              <a:cxn ang="0">
                <a:pos x="51" y="36"/>
              </a:cxn>
              <a:cxn ang="0">
                <a:pos x="43" y="24"/>
              </a:cxn>
              <a:cxn ang="0">
                <a:pos x="32" y="24"/>
              </a:cxn>
              <a:cxn ang="0">
                <a:pos x="20" y="20"/>
              </a:cxn>
              <a:cxn ang="0">
                <a:pos x="0" y="19"/>
              </a:cxn>
              <a:cxn ang="0">
                <a:pos x="20" y="7"/>
              </a:cxn>
              <a:cxn ang="0">
                <a:pos x="56" y="0"/>
              </a:cxn>
            </a:cxnLst>
            <a:rect l="0" t="0" r="r" b="b"/>
            <a:pathLst>
              <a:path w="56" h="36">
                <a:moveTo>
                  <a:pt x="56" y="0"/>
                </a:moveTo>
                <a:lnTo>
                  <a:pt x="45" y="20"/>
                </a:lnTo>
                <a:lnTo>
                  <a:pt x="47" y="26"/>
                </a:lnTo>
                <a:lnTo>
                  <a:pt x="47" y="29"/>
                </a:lnTo>
                <a:lnTo>
                  <a:pt x="51" y="36"/>
                </a:lnTo>
                <a:lnTo>
                  <a:pt x="43" y="24"/>
                </a:lnTo>
                <a:lnTo>
                  <a:pt x="32" y="24"/>
                </a:lnTo>
                <a:lnTo>
                  <a:pt x="20" y="20"/>
                </a:lnTo>
                <a:lnTo>
                  <a:pt x="0" y="19"/>
                </a:lnTo>
                <a:lnTo>
                  <a:pt x="20" y="7"/>
                </a:lnTo>
                <a:lnTo>
                  <a:pt x="56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6748" name="Freeform 156"/>
          <p:cNvSpPr>
            <a:spLocks/>
          </p:cNvSpPr>
          <p:nvPr/>
        </p:nvSpPr>
        <p:spPr bwMode="auto">
          <a:xfrm>
            <a:off x="458788" y="4581525"/>
            <a:ext cx="31750" cy="11113"/>
          </a:xfrm>
          <a:custGeom>
            <a:avLst/>
            <a:gdLst/>
            <a:ahLst/>
            <a:cxnLst>
              <a:cxn ang="0">
                <a:pos x="96" y="17"/>
              </a:cxn>
              <a:cxn ang="0">
                <a:pos x="92" y="29"/>
              </a:cxn>
              <a:cxn ang="0">
                <a:pos x="81" y="34"/>
              </a:cxn>
              <a:cxn ang="0">
                <a:pos x="66" y="24"/>
              </a:cxn>
              <a:cxn ang="0">
                <a:pos x="47" y="17"/>
              </a:cxn>
              <a:cxn ang="0">
                <a:pos x="15" y="17"/>
              </a:cxn>
              <a:cxn ang="0">
                <a:pos x="0" y="18"/>
              </a:cxn>
              <a:cxn ang="0">
                <a:pos x="24" y="9"/>
              </a:cxn>
              <a:cxn ang="0">
                <a:pos x="41" y="4"/>
              </a:cxn>
              <a:cxn ang="0">
                <a:pos x="39" y="0"/>
              </a:cxn>
              <a:cxn ang="0">
                <a:pos x="56" y="7"/>
              </a:cxn>
              <a:cxn ang="0">
                <a:pos x="54" y="2"/>
              </a:cxn>
              <a:cxn ang="0">
                <a:pos x="68" y="9"/>
              </a:cxn>
              <a:cxn ang="0">
                <a:pos x="79" y="9"/>
              </a:cxn>
              <a:cxn ang="0">
                <a:pos x="96" y="17"/>
              </a:cxn>
            </a:cxnLst>
            <a:rect l="0" t="0" r="r" b="b"/>
            <a:pathLst>
              <a:path w="96" h="34">
                <a:moveTo>
                  <a:pt x="96" y="17"/>
                </a:moveTo>
                <a:lnTo>
                  <a:pt x="92" y="29"/>
                </a:lnTo>
                <a:lnTo>
                  <a:pt x="81" y="34"/>
                </a:lnTo>
                <a:lnTo>
                  <a:pt x="66" y="24"/>
                </a:lnTo>
                <a:lnTo>
                  <a:pt x="47" y="17"/>
                </a:lnTo>
                <a:lnTo>
                  <a:pt x="15" y="17"/>
                </a:lnTo>
                <a:lnTo>
                  <a:pt x="0" y="18"/>
                </a:lnTo>
                <a:lnTo>
                  <a:pt x="24" y="9"/>
                </a:lnTo>
                <a:lnTo>
                  <a:pt x="41" y="4"/>
                </a:lnTo>
                <a:lnTo>
                  <a:pt x="39" y="0"/>
                </a:lnTo>
                <a:lnTo>
                  <a:pt x="56" y="7"/>
                </a:lnTo>
                <a:lnTo>
                  <a:pt x="54" y="2"/>
                </a:lnTo>
                <a:lnTo>
                  <a:pt x="68" y="9"/>
                </a:lnTo>
                <a:lnTo>
                  <a:pt x="79" y="9"/>
                </a:lnTo>
                <a:lnTo>
                  <a:pt x="96" y="17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6749" name="Freeform 157"/>
          <p:cNvSpPr>
            <a:spLocks/>
          </p:cNvSpPr>
          <p:nvPr/>
        </p:nvSpPr>
        <p:spPr bwMode="auto">
          <a:xfrm>
            <a:off x="403225" y="4597400"/>
            <a:ext cx="17463" cy="34925"/>
          </a:xfrm>
          <a:custGeom>
            <a:avLst/>
            <a:gdLst/>
            <a:ahLst/>
            <a:cxnLst>
              <a:cxn ang="0">
                <a:pos x="56" y="21"/>
              </a:cxn>
              <a:cxn ang="0">
                <a:pos x="39" y="8"/>
              </a:cxn>
              <a:cxn ang="0">
                <a:pos x="19" y="11"/>
              </a:cxn>
              <a:cxn ang="0">
                <a:pos x="8" y="29"/>
              </a:cxn>
              <a:cxn ang="0">
                <a:pos x="6" y="55"/>
              </a:cxn>
              <a:cxn ang="0">
                <a:pos x="8" y="75"/>
              </a:cxn>
              <a:cxn ang="0">
                <a:pos x="15" y="91"/>
              </a:cxn>
              <a:cxn ang="0">
                <a:pos x="24" y="66"/>
              </a:cxn>
              <a:cxn ang="0">
                <a:pos x="35" y="52"/>
              </a:cxn>
              <a:cxn ang="0">
                <a:pos x="53" y="42"/>
              </a:cxn>
              <a:cxn ang="0">
                <a:pos x="38" y="62"/>
              </a:cxn>
              <a:cxn ang="0">
                <a:pos x="22" y="79"/>
              </a:cxn>
              <a:cxn ang="0">
                <a:pos x="21" y="95"/>
              </a:cxn>
              <a:cxn ang="0">
                <a:pos x="28" y="110"/>
              </a:cxn>
              <a:cxn ang="0">
                <a:pos x="37" y="113"/>
              </a:cxn>
              <a:cxn ang="0">
                <a:pos x="14" y="107"/>
              </a:cxn>
              <a:cxn ang="0">
                <a:pos x="2" y="83"/>
              </a:cxn>
              <a:cxn ang="0">
                <a:pos x="0" y="52"/>
              </a:cxn>
              <a:cxn ang="0">
                <a:pos x="2" y="24"/>
              </a:cxn>
              <a:cxn ang="0">
                <a:pos x="15" y="5"/>
              </a:cxn>
              <a:cxn ang="0">
                <a:pos x="32" y="0"/>
              </a:cxn>
              <a:cxn ang="0">
                <a:pos x="48" y="3"/>
              </a:cxn>
              <a:cxn ang="0">
                <a:pos x="56" y="21"/>
              </a:cxn>
            </a:cxnLst>
            <a:rect l="0" t="0" r="r" b="b"/>
            <a:pathLst>
              <a:path w="56" h="113">
                <a:moveTo>
                  <a:pt x="56" y="21"/>
                </a:moveTo>
                <a:lnTo>
                  <a:pt x="39" y="8"/>
                </a:lnTo>
                <a:lnTo>
                  <a:pt x="19" y="11"/>
                </a:lnTo>
                <a:lnTo>
                  <a:pt x="8" y="29"/>
                </a:lnTo>
                <a:lnTo>
                  <a:pt x="6" y="55"/>
                </a:lnTo>
                <a:lnTo>
                  <a:pt x="8" y="75"/>
                </a:lnTo>
                <a:lnTo>
                  <a:pt x="15" y="91"/>
                </a:lnTo>
                <a:lnTo>
                  <a:pt x="24" y="66"/>
                </a:lnTo>
                <a:lnTo>
                  <a:pt x="35" y="52"/>
                </a:lnTo>
                <a:lnTo>
                  <a:pt x="53" y="42"/>
                </a:lnTo>
                <a:lnTo>
                  <a:pt x="38" y="62"/>
                </a:lnTo>
                <a:lnTo>
                  <a:pt x="22" y="79"/>
                </a:lnTo>
                <a:lnTo>
                  <a:pt x="21" y="95"/>
                </a:lnTo>
                <a:lnTo>
                  <a:pt x="28" y="110"/>
                </a:lnTo>
                <a:lnTo>
                  <a:pt x="37" y="113"/>
                </a:lnTo>
                <a:lnTo>
                  <a:pt x="14" y="107"/>
                </a:lnTo>
                <a:lnTo>
                  <a:pt x="2" y="83"/>
                </a:lnTo>
                <a:lnTo>
                  <a:pt x="0" y="52"/>
                </a:lnTo>
                <a:lnTo>
                  <a:pt x="2" y="24"/>
                </a:lnTo>
                <a:lnTo>
                  <a:pt x="15" y="5"/>
                </a:lnTo>
                <a:lnTo>
                  <a:pt x="32" y="0"/>
                </a:lnTo>
                <a:lnTo>
                  <a:pt x="48" y="3"/>
                </a:lnTo>
                <a:lnTo>
                  <a:pt x="56" y="21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6750" name="Freeform 158"/>
          <p:cNvSpPr>
            <a:spLocks/>
          </p:cNvSpPr>
          <p:nvPr/>
        </p:nvSpPr>
        <p:spPr bwMode="auto">
          <a:xfrm>
            <a:off x="396875" y="4591050"/>
            <a:ext cx="28575" cy="49213"/>
          </a:xfrm>
          <a:custGeom>
            <a:avLst/>
            <a:gdLst/>
            <a:ahLst/>
            <a:cxnLst>
              <a:cxn ang="0">
                <a:pos x="91" y="38"/>
              </a:cxn>
              <a:cxn ang="0">
                <a:pos x="76" y="13"/>
              </a:cxn>
              <a:cxn ang="0">
                <a:pos x="54" y="7"/>
              </a:cxn>
              <a:cxn ang="0">
                <a:pos x="24" y="12"/>
              </a:cxn>
              <a:cxn ang="0">
                <a:pos x="14" y="25"/>
              </a:cxn>
              <a:cxn ang="0">
                <a:pos x="7" y="48"/>
              </a:cxn>
              <a:cxn ang="0">
                <a:pos x="7" y="66"/>
              </a:cxn>
              <a:cxn ang="0">
                <a:pos x="11" y="79"/>
              </a:cxn>
              <a:cxn ang="0">
                <a:pos x="11" y="98"/>
              </a:cxn>
              <a:cxn ang="0">
                <a:pos x="15" y="120"/>
              </a:cxn>
              <a:cxn ang="0">
                <a:pos x="34" y="142"/>
              </a:cxn>
              <a:cxn ang="0">
                <a:pos x="47" y="142"/>
              </a:cxn>
              <a:cxn ang="0">
                <a:pos x="63" y="142"/>
              </a:cxn>
              <a:cxn ang="0">
                <a:pos x="63" y="144"/>
              </a:cxn>
              <a:cxn ang="0">
                <a:pos x="51" y="153"/>
              </a:cxn>
              <a:cxn ang="0">
                <a:pos x="36" y="151"/>
              </a:cxn>
              <a:cxn ang="0">
                <a:pos x="19" y="144"/>
              </a:cxn>
              <a:cxn ang="0">
                <a:pos x="6" y="121"/>
              </a:cxn>
              <a:cxn ang="0">
                <a:pos x="5" y="86"/>
              </a:cxn>
              <a:cxn ang="0">
                <a:pos x="0" y="62"/>
              </a:cxn>
              <a:cxn ang="0">
                <a:pos x="0" y="41"/>
              </a:cxn>
              <a:cxn ang="0">
                <a:pos x="9" y="23"/>
              </a:cxn>
              <a:cxn ang="0">
                <a:pos x="18" y="7"/>
              </a:cxn>
              <a:cxn ang="0">
                <a:pos x="42" y="0"/>
              </a:cxn>
              <a:cxn ang="0">
                <a:pos x="76" y="5"/>
              </a:cxn>
              <a:cxn ang="0">
                <a:pos x="89" y="13"/>
              </a:cxn>
              <a:cxn ang="0">
                <a:pos x="91" y="38"/>
              </a:cxn>
            </a:cxnLst>
            <a:rect l="0" t="0" r="r" b="b"/>
            <a:pathLst>
              <a:path w="91" h="153">
                <a:moveTo>
                  <a:pt x="91" y="38"/>
                </a:moveTo>
                <a:lnTo>
                  <a:pt x="76" y="13"/>
                </a:lnTo>
                <a:lnTo>
                  <a:pt x="54" y="7"/>
                </a:lnTo>
                <a:lnTo>
                  <a:pt x="24" y="12"/>
                </a:lnTo>
                <a:lnTo>
                  <a:pt x="14" y="25"/>
                </a:lnTo>
                <a:lnTo>
                  <a:pt x="7" y="48"/>
                </a:lnTo>
                <a:lnTo>
                  <a:pt x="7" y="66"/>
                </a:lnTo>
                <a:lnTo>
                  <a:pt x="11" y="79"/>
                </a:lnTo>
                <a:lnTo>
                  <a:pt x="11" y="98"/>
                </a:lnTo>
                <a:lnTo>
                  <a:pt x="15" y="120"/>
                </a:lnTo>
                <a:lnTo>
                  <a:pt x="34" y="142"/>
                </a:lnTo>
                <a:lnTo>
                  <a:pt x="47" y="142"/>
                </a:lnTo>
                <a:lnTo>
                  <a:pt x="63" y="142"/>
                </a:lnTo>
                <a:lnTo>
                  <a:pt x="63" y="144"/>
                </a:lnTo>
                <a:lnTo>
                  <a:pt x="51" y="153"/>
                </a:lnTo>
                <a:lnTo>
                  <a:pt x="36" y="151"/>
                </a:lnTo>
                <a:lnTo>
                  <a:pt x="19" y="144"/>
                </a:lnTo>
                <a:lnTo>
                  <a:pt x="6" y="121"/>
                </a:lnTo>
                <a:lnTo>
                  <a:pt x="5" y="86"/>
                </a:lnTo>
                <a:lnTo>
                  <a:pt x="0" y="62"/>
                </a:lnTo>
                <a:lnTo>
                  <a:pt x="0" y="41"/>
                </a:lnTo>
                <a:lnTo>
                  <a:pt x="9" y="23"/>
                </a:lnTo>
                <a:lnTo>
                  <a:pt x="18" y="7"/>
                </a:lnTo>
                <a:lnTo>
                  <a:pt x="42" y="0"/>
                </a:lnTo>
                <a:lnTo>
                  <a:pt x="76" y="5"/>
                </a:lnTo>
                <a:lnTo>
                  <a:pt x="89" y="13"/>
                </a:lnTo>
                <a:lnTo>
                  <a:pt x="91" y="38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6751" name="Freeform 159"/>
          <p:cNvSpPr>
            <a:spLocks/>
          </p:cNvSpPr>
          <p:nvPr/>
        </p:nvSpPr>
        <p:spPr bwMode="auto">
          <a:xfrm>
            <a:off x="414338" y="4643438"/>
            <a:ext cx="26987" cy="41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27"/>
              </a:cxn>
              <a:cxn ang="0">
                <a:pos x="27" y="57"/>
              </a:cxn>
              <a:cxn ang="0">
                <a:pos x="45" y="83"/>
              </a:cxn>
              <a:cxn ang="0">
                <a:pos x="70" y="116"/>
              </a:cxn>
              <a:cxn ang="0">
                <a:pos x="83" y="127"/>
              </a:cxn>
              <a:cxn ang="0">
                <a:pos x="55" y="113"/>
              </a:cxn>
              <a:cxn ang="0">
                <a:pos x="33" y="82"/>
              </a:cxn>
              <a:cxn ang="0">
                <a:pos x="12" y="46"/>
              </a:cxn>
              <a:cxn ang="0">
                <a:pos x="0" y="0"/>
              </a:cxn>
            </a:cxnLst>
            <a:rect l="0" t="0" r="r" b="b"/>
            <a:pathLst>
              <a:path w="83" h="127">
                <a:moveTo>
                  <a:pt x="0" y="0"/>
                </a:moveTo>
                <a:lnTo>
                  <a:pt x="10" y="27"/>
                </a:lnTo>
                <a:lnTo>
                  <a:pt x="27" y="57"/>
                </a:lnTo>
                <a:lnTo>
                  <a:pt x="45" y="83"/>
                </a:lnTo>
                <a:lnTo>
                  <a:pt x="70" y="116"/>
                </a:lnTo>
                <a:lnTo>
                  <a:pt x="83" y="127"/>
                </a:lnTo>
                <a:lnTo>
                  <a:pt x="55" y="113"/>
                </a:lnTo>
                <a:lnTo>
                  <a:pt x="33" y="82"/>
                </a:lnTo>
                <a:lnTo>
                  <a:pt x="12" y="46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6752" name="Freeform 160"/>
          <p:cNvSpPr>
            <a:spLocks/>
          </p:cNvSpPr>
          <p:nvPr/>
        </p:nvSpPr>
        <p:spPr bwMode="auto">
          <a:xfrm>
            <a:off x="333375" y="4505325"/>
            <a:ext cx="150813" cy="152400"/>
          </a:xfrm>
          <a:custGeom>
            <a:avLst/>
            <a:gdLst/>
            <a:ahLst/>
            <a:cxnLst>
              <a:cxn ang="0">
                <a:pos x="440" y="138"/>
              </a:cxn>
              <a:cxn ang="0">
                <a:pos x="367" y="127"/>
              </a:cxn>
              <a:cxn ang="0">
                <a:pos x="320" y="133"/>
              </a:cxn>
              <a:cxn ang="0">
                <a:pos x="290" y="168"/>
              </a:cxn>
              <a:cxn ang="0">
                <a:pos x="308" y="209"/>
              </a:cxn>
              <a:cxn ang="0">
                <a:pos x="331" y="224"/>
              </a:cxn>
              <a:cxn ang="0">
                <a:pos x="338" y="262"/>
              </a:cxn>
              <a:cxn ang="0">
                <a:pos x="324" y="287"/>
              </a:cxn>
              <a:cxn ang="0">
                <a:pos x="335" y="325"/>
              </a:cxn>
              <a:cxn ang="0">
                <a:pos x="306" y="325"/>
              </a:cxn>
              <a:cxn ang="0">
                <a:pos x="298" y="282"/>
              </a:cxn>
              <a:cxn ang="0">
                <a:pos x="280" y="262"/>
              </a:cxn>
              <a:cxn ang="0">
                <a:pos x="243" y="262"/>
              </a:cxn>
              <a:cxn ang="0">
                <a:pos x="209" y="271"/>
              </a:cxn>
              <a:cxn ang="0">
                <a:pos x="197" y="301"/>
              </a:cxn>
              <a:cxn ang="0">
                <a:pos x="193" y="341"/>
              </a:cxn>
              <a:cxn ang="0">
                <a:pos x="197" y="370"/>
              </a:cxn>
              <a:cxn ang="0">
                <a:pos x="197" y="391"/>
              </a:cxn>
              <a:cxn ang="0">
                <a:pos x="195" y="416"/>
              </a:cxn>
              <a:cxn ang="0">
                <a:pos x="172" y="439"/>
              </a:cxn>
              <a:cxn ang="0">
                <a:pos x="156" y="453"/>
              </a:cxn>
              <a:cxn ang="0">
                <a:pos x="115" y="480"/>
              </a:cxn>
              <a:cxn ang="0">
                <a:pos x="37" y="399"/>
              </a:cxn>
              <a:cxn ang="0">
                <a:pos x="14" y="334"/>
              </a:cxn>
              <a:cxn ang="0">
                <a:pos x="5" y="229"/>
              </a:cxn>
              <a:cxn ang="0">
                <a:pos x="0" y="154"/>
              </a:cxn>
              <a:cxn ang="0">
                <a:pos x="9" y="82"/>
              </a:cxn>
              <a:cxn ang="0">
                <a:pos x="30" y="42"/>
              </a:cxn>
              <a:cxn ang="0">
                <a:pos x="78" y="15"/>
              </a:cxn>
              <a:cxn ang="0">
                <a:pos x="121" y="7"/>
              </a:cxn>
              <a:cxn ang="0">
                <a:pos x="204" y="0"/>
              </a:cxn>
              <a:cxn ang="0">
                <a:pos x="285" y="5"/>
              </a:cxn>
              <a:cxn ang="0">
                <a:pos x="387" y="22"/>
              </a:cxn>
              <a:cxn ang="0">
                <a:pos x="432" y="44"/>
              </a:cxn>
              <a:cxn ang="0">
                <a:pos x="455" y="67"/>
              </a:cxn>
              <a:cxn ang="0">
                <a:pos x="478" y="102"/>
              </a:cxn>
              <a:cxn ang="0">
                <a:pos x="475" y="120"/>
              </a:cxn>
              <a:cxn ang="0">
                <a:pos x="440" y="138"/>
              </a:cxn>
            </a:cxnLst>
            <a:rect l="0" t="0" r="r" b="b"/>
            <a:pathLst>
              <a:path w="478" h="480">
                <a:moveTo>
                  <a:pt x="440" y="138"/>
                </a:moveTo>
                <a:lnTo>
                  <a:pt x="367" y="127"/>
                </a:lnTo>
                <a:lnTo>
                  <a:pt x="320" y="133"/>
                </a:lnTo>
                <a:lnTo>
                  <a:pt x="290" y="168"/>
                </a:lnTo>
                <a:lnTo>
                  <a:pt x="308" y="209"/>
                </a:lnTo>
                <a:lnTo>
                  <a:pt x="331" y="224"/>
                </a:lnTo>
                <a:lnTo>
                  <a:pt x="338" y="262"/>
                </a:lnTo>
                <a:lnTo>
                  <a:pt x="324" y="287"/>
                </a:lnTo>
                <a:lnTo>
                  <a:pt x="335" y="325"/>
                </a:lnTo>
                <a:lnTo>
                  <a:pt x="306" y="325"/>
                </a:lnTo>
                <a:lnTo>
                  <a:pt x="298" y="282"/>
                </a:lnTo>
                <a:lnTo>
                  <a:pt x="280" y="262"/>
                </a:lnTo>
                <a:lnTo>
                  <a:pt x="243" y="262"/>
                </a:lnTo>
                <a:lnTo>
                  <a:pt x="209" y="271"/>
                </a:lnTo>
                <a:lnTo>
                  <a:pt x="197" y="301"/>
                </a:lnTo>
                <a:lnTo>
                  <a:pt x="193" y="341"/>
                </a:lnTo>
                <a:lnTo>
                  <a:pt x="197" y="370"/>
                </a:lnTo>
                <a:lnTo>
                  <a:pt x="197" y="391"/>
                </a:lnTo>
                <a:lnTo>
                  <a:pt x="195" y="416"/>
                </a:lnTo>
                <a:lnTo>
                  <a:pt x="172" y="439"/>
                </a:lnTo>
                <a:lnTo>
                  <a:pt x="156" y="453"/>
                </a:lnTo>
                <a:lnTo>
                  <a:pt x="115" y="480"/>
                </a:lnTo>
                <a:lnTo>
                  <a:pt x="37" y="399"/>
                </a:lnTo>
                <a:lnTo>
                  <a:pt x="14" y="334"/>
                </a:lnTo>
                <a:lnTo>
                  <a:pt x="5" y="229"/>
                </a:lnTo>
                <a:lnTo>
                  <a:pt x="0" y="154"/>
                </a:lnTo>
                <a:lnTo>
                  <a:pt x="9" y="82"/>
                </a:lnTo>
                <a:lnTo>
                  <a:pt x="30" y="42"/>
                </a:lnTo>
                <a:lnTo>
                  <a:pt x="78" y="15"/>
                </a:lnTo>
                <a:lnTo>
                  <a:pt x="121" y="7"/>
                </a:lnTo>
                <a:lnTo>
                  <a:pt x="204" y="0"/>
                </a:lnTo>
                <a:lnTo>
                  <a:pt x="285" y="5"/>
                </a:lnTo>
                <a:lnTo>
                  <a:pt x="387" y="22"/>
                </a:lnTo>
                <a:lnTo>
                  <a:pt x="432" y="44"/>
                </a:lnTo>
                <a:lnTo>
                  <a:pt x="455" y="67"/>
                </a:lnTo>
                <a:lnTo>
                  <a:pt x="478" y="102"/>
                </a:lnTo>
                <a:lnTo>
                  <a:pt x="475" y="120"/>
                </a:lnTo>
                <a:lnTo>
                  <a:pt x="440" y="138"/>
                </a:lnTo>
                <a:close/>
              </a:path>
            </a:pathLst>
          </a:custGeom>
          <a:solidFill>
            <a:srgbClr val="603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6753" name="Freeform 161"/>
          <p:cNvSpPr>
            <a:spLocks/>
          </p:cNvSpPr>
          <p:nvPr/>
        </p:nvSpPr>
        <p:spPr bwMode="auto">
          <a:xfrm>
            <a:off x="336550" y="4506913"/>
            <a:ext cx="144463" cy="146050"/>
          </a:xfrm>
          <a:custGeom>
            <a:avLst/>
            <a:gdLst/>
            <a:ahLst/>
            <a:cxnLst>
              <a:cxn ang="0">
                <a:pos x="436" y="69"/>
              </a:cxn>
              <a:cxn ang="0">
                <a:pos x="444" y="108"/>
              </a:cxn>
              <a:cxn ang="0">
                <a:pos x="339" y="113"/>
              </a:cxn>
              <a:cxn ang="0">
                <a:pos x="247" y="90"/>
              </a:cxn>
              <a:cxn ang="0">
                <a:pos x="291" y="105"/>
              </a:cxn>
              <a:cxn ang="0">
                <a:pos x="302" y="120"/>
              </a:cxn>
              <a:cxn ang="0">
                <a:pos x="256" y="116"/>
              </a:cxn>
              <a:cxn ang="0">
                <a:pos x="246" y="122"/>
              </a:cxn>
              <a:cxn ang="0">
                <a:pos x="272" y="154"/>
              </a:cxn>
              <a:cxn ang="0">
                <a:pos x="264" y="161"/>
              </a:cxn>
              <a:cxn ang="0">
                <a:pos x="289" y="199"/>
              </a:cxn>
              <a:cxn ang="0">
                <a:pos x="205" y="181"/>
              </a:cxn>
              <a:cxn ang="0">
                <a:pos x="315" y="222"/>
              </a:cxn>
              <a:cxn ang="0">
                <a:pos x="254" y="214"/>
              </a:cxn>
              <a:cxn ang="0">
                <a:pos x="309" y="242"/>
              </a:cxn>
              <a:cxn ang="0">
                <a:pos x="291" y="255"/>
              </a:cxn>
              <a:cxn ang="0">
                <a:pos x="202" y="246"/>
              </a:cxn>
              <a:cxn ang="0">
                <a:pos x="137" y="253"/>
              </a:cxn>
              <a:cxn ang="0">
                <a:pos x="141" y="271"/>
              </a:cxn>
              <a:cxn ang="0">
                <a:pos x="126" y="280"/>
              </a:cxn>
              <a:cxn ang="0">
                <a:pos x="178" y="317"/>
              </a:cxn>
              <a:cxn ang="0">
                <a:pos x="131" y="315"/>
              </a:cxn>
              <a:cxn ang="0">
                <a:pos x="178" y="365"/>
              </a:cxn>
              <a:cxn ang="0">
                <a:pos x="145" y="363"/>
              </a:cxn>
              <a:cxn ang="0">
                <a:pos x="159" y="418"/>
              </a:cxn>
              <a:cxn ang="0">
                <a:pos x="100" y="337"/>
              </a:cxn>
              <a:cxn ang="0">
                <a:pos x="156" y="429"/>
              </a:cxn>
              <a:cxn ang="0">
                <a:pos x="88" y="395"/>
              </a:cxn>
              <a:cxn ang="0">
                <a:pos x="104" y="430"/>
              </a:cxn>
              <a:cxn ang="0">
                <a:pos x="69" y="429"/>
              </a:cxn>
              <a:cxn ang="0">
                <a:pos x="12" y="275"/>
              </a:cxn>
              <a:cxn ang="0">
                <a:pos x="39" y="181"/>
              </a:cxn>
              <a:cxn ang="0">
                <a:pos x="88" y="189"/>
              </a:cxn>
              <a:cxn ang="0">
                <a:pos x="5" y="158"/>
              </a:cxn>
              <a:cxn ang="0">
                <a:pos x="61" y="100"/>
              </a:cxn>
              <a:cxn ang="0">
                <a:pos x="97" y="100"/>
              </a:cxn>
              <a:cxn ang="0">
                <a:pos x="21" y="49"/>
              </a:cxn>
              <a:cxn ang="0">
                <a:pos x="111" y="28"/>
              </a:cxn>
              <a:cxn ang="0">
                <a:pos x="86" y="10"/>
              </a:cxn>
              <a:cxn ang="0">
                <a:pos x="198" y="8"/>
              </a:cxn>
              <a:cxn ang="0">
                <a:pos x="241" y="23"/>
              </a:cxn>
              <a:cxn ang="0">
                <a:pos x="249" y="2"/>
              </a:cxn>
              <a:cxn ang="0">
                <a:pos x="337" y="37"/>
              </a:cxn>
              <a:cxn ang="0">
                <a:pos x="322" y="10"/>
              </a:cxn>
            </a:cxnLst>
            <a:rect l="0" t="0" r="r" b="b"/>
            <a:pathLst>
              <a:path w="455" h="460">
                <a:moveTo>
                  <a:pt x="379" y="28"/>
                </a:moveTo>
                <a:lnTo>
                  <a:pt x="418" y="44"/>
                </a:lnTo>
                <a:lnTo>
                  <a:pt x="436" y="69"/>
                </a:lnTo>
                <a:lnTo>
                  <a:pt x="447" y="85"/>
                </a:lnTo>
                <a:lnTo>
                  <a:pt x="455" y="98"/>
                </a:lnTo>
                <a:lnTo>
                  <a:pt x="444" y="108"/>
                </a:lnTo>
                <a:lnTo>
                  <a:pt x="425" y="120"/>
                </a:lnTo>
                <a:lnTo>
                  <a:pt x="376" y="113"/>
                </a:lnTo>
                <a:lnTo>
                  <a:pt x="339" y="113"/>
                </a:lnTo>
                <a:lnTo>
                  <a:pt x="315" y="100"/>
                </a:lnTo>
                <a:lnTo>
                  <a:pt x="279" y="92"/>
                </a:lnTo>
                <a:lnTo>
                  <a:pt x="247" y="90"/>
                </a:lnTo>
                <a:lnTo>
                  <a:pt x="209" y="92"/>
                </a:lnTo>
                <a:lnTo>
                  <a:pt x="264" y="98"/>
                </a:lnTo>
                <a:lnTo>
                  <a:pt x="291" y="105"/>
                </a:lnTo>
                <a:lnTo>
                  <a:pt x="311" y="113"/>
                </a:lnTo>
                <a:lnTo>
                  <a:pt x="315" y="115"/>
                </a:lnTo>
                <a:lnTo>
                  <a:pt x="302" y="120"/>
                </a:lnTo>
                <a:lnTo>
                  <a:pt x="291" y="131"/>
                </a:lnTo>
                <a:lnTo>
                  <a:pt x="272" y="120"/>
                </a:lnTo>
                <a:lnTo>
                  <a:pt x="256" y="116"/>
                </a:lnTo>
                <a:lnTo>
                  <a:pt x="223" y="110"/>
                </a:lnTo>
                <a:lnTo>
                  <a:pt x="212" y="110"/>
                </a:lnTo>
                <a:lnTo>
                  <a:pt x="246" y="122"/>
                </a:lnTo>
                <a:lnTo>
                  <a:pt x="270" y="133"/>
                </a:lnTo>
                <a:lnTo>
                  <a:pt x="283" y="142"/>
                </a:lnTo>
                <a:lnTo>
                  <a:pt x="272" y="154"/>
                </a:lnTo>
                <a:lnTo>
                  <a:pt x="246" y="145"/>
                </a:lnTo>
                <a:lnTo>
                  <a:pt x="223" y="140"/>
                </a:lnTo>
                <a:lnTo>
                  <a:pt x="264" y="161"/>
                </a:lnTo>
                <a:lnTo>
                  <a:pt x="277" y="170"/>
                </a:lnTo>
                <a:lnTo>
                  <a:pt x="281" y="189"/>
                </a:lnTo>
                <a:lnTo>
                  <a:pt x="289" y="199"/>
                </a:lnTo>
                <a:lnTo>
                  <a:pt x="264" y="187"/>
                </a:lnTo>
                <a:lnTo>
                  <a:pt x="241" y="183"/>
                </a:lnTo>
                <a:lnTo>
                  <a:pt x="205" y="181"/>
                </a:lnTo>
                <a:lnTo>
                  <a:pt x="259" y="197"/>
                </a:lnTo>
                <a:lnTo>
                  <a:pt x="293" y="210"/>
                </a:lnTo>
                <a:lnTo>
                  <a:pt x="315" y="222"/>
                </a:lnTo>
                <a:lnTo>
                  <a:pt x="318" y="239"/>
                </a:lnTo>
                <a:lnTo>
                  <a:pt x="291" y="227"/>
                </a:lnTo>
                <a:lnTo>
                  <a:pt x="254" y="214"/>
                </a:lnTo>
                <a:lnTo>
                  <a:pt x="237" y="214"/>
                </a:lnTo>
                <a:lnTo>
                  <a:pt x="277" y="228"/>
                </a:lnTo>
                <a:lnTo>
                  <a:pt x="309" y="242"/>
                </a:lnTo>
                <a:lnTo>
                  <a:pt x="320" y="253"/>
                </a:lnTo>
                <a:lnTo>
                  <a:pt x="315" y="264"/>
                </a:lnTo>
                <a:lnTo>
                  <a:pt x="291" y="255"/>
                </a:lnTo>
                <a:lnTo>
                  <a:pt x="269" y="246"/>
                </a:lnTo>
                <a:lnTo>
                  <a:pt x="221" y="244"/>
                </a:lnTo>
                <a:lnTo>
                  <a:pt x="202" y="246"/>
                </a:lnTo>
                <a:lnTo>
                  <a:pt x="158" y="249"/>
                </a:lnTo>
                <a:lnTo>
                  <a:pt x="107" y="242"/>
                </a:lnTo>
                <a:lnTo>
                  <a:pt x="137" y="253"/>
                </a:lnTo>
                <a:lnTo>
                  <a:pt x="191" y="262"/>
                </a:lnTo>
                <a:lnTo>
                  <a:pt x="181" y="280"/>
                </a:lnTo>
                <a:lnTo>
                  <a:pt x="141" y="271"/>
                </a:lnTo>
                <a:lnTo>
                  <a:pt x="104" y="258"/>
                </a:lnTo>
                <a:lnTo>
                  <a:pt x="79" y="246"/>
                </a:lnTo>
                <a:lnTo>
                  <a:pt x="126" y="280"/>
                </a:lnTo>
                <a:lnTo>
                  <a:pt x="156" y="290"/>
                </a:lnTo>
                <a:lnTo>
                  <a:pt x="181" y="298"/>
                </a:lnTo>
                <a:lnTo>
                  <a:pt x="178" y="317"/>
                </a:lnTo>
                <a:lnTo>
                  <a:pt x="141" y="310"/>
                </a:lnTo>
                <a:lnTo>
                  <a:pt x="113" y="302"/>
                </a:lnTo>
                <a:lnTo>
                  <a:pt x="131" y="315"/>
                </a:lnTo>
                <a:lnTo>
                  <a:pt x="161" y="323"/>
                </a:lnTo>
                <a:lnTo>
                  <a:pt x="178" y="325"/>
                </a:lnTo>
                <a:lnTo>
                  <a:pt x="178" y="365"/>
                </a:lnTo>
                <a:lnTo>
                  <a:pt x="143" y="351"/>
                </a:lnTo>
                <a:lnTo>
                  <a:pt x="116" y="341"/>
                </a:lnTo>
                <a:lnTo>
                  <a:pt x="145" y="363"/>
                </a:lnTo>
                <a:lnTo>
                  <a:pt x="182" y="379"/>
                </a:lnTo>
                <a:lnTo>
                  <a:pt x="181" y="397"/>
                </a:lnTo>
                <a:lnTo>
                  <a:pt x="159" y="418"/>
                </a:lnTo>
                <a:lnTo>
                  <a:pt x="141" y="395"/>
                </a:lnTo>
                <a:lnTo>
                  <a:pt x="116" y="365"/>
                </a:lnTo>
                <a:lnTo>
                  <a:pt x="100" y="337"/>
                </a:lnTo>
                <a:lnTo>
                  <a:pt x="116" y="381"/>
                </a:lnTo>
                <a:lnTo>
                  <a:pt x="131" y="397"/>
                </a:lnTo>
                <a:lnTo>
                  <a:pt x="156" y="429"/>
                </a:lnTo>
                <a:lnTo>
                  <a:pt x="137" y="449"/>
                </a:lnTo>
                <a:lnTo>
                  <a:pt x="109" y="424"/>
                </a:lnTo>
                <a:lnTo>
                  <a:pt x="88" y="395"/>
                </a:lnTo>
                <a:lnTo>
                  <a:pt x="69" y="363"/>
                </a:lnTo>
                <a:lnTo>
                  <a:pt x="86" y="409"/>
                </a:lnTo>
                <a:lnTo>
                  <a:pt x="104" y="430"/>
                </a:lnTo>
                <a:lnTo>
                  <a:pt x="121" y="452"/>
                </a:lnTo>
                <a:lnTo>
                  <a:pt x="107" y="460"/>
                </a:lnTo>
                <a:lnTo>
                  <a:pt x="69" y="429"/>
                </a:lnTo>
                <a:lnTo>
                  <a:pt x="34" y="379"/>
                </a:lnTo>
                <a:lnTo>
                  <a:pt x="21" y="341"/>
                </a:lnTo>
                <a:lnTo>
                  <a:pt x="12" y="275"/>
                </a:lnTo>
                <a:lnTo>
                  <a:pt x="7" y="227"/>
                </a:lnTo>
                <a:lnTo>
                  <a:pt x="0" y="170"/>
                </a:lnTo>
                <a:lnTo>
                  <a:pt x="39" y="181"/>
                </a:lnTo>
                <a:lnTo>
                  <a:pt x="81" y="197"/>
                </a:lnTo>
                <a:lnTo>
                  <a:pt x="145" y="212"/>
                </a:lnTo>
                <a:lnTo>
                  <a:pt x="88" y="189"/>
                </a:lnTo>
                <a:lnTo>
                  <a:pt x="67" y="177"/>
                </a:lnTo>
                <a:lnTo>
                  <a:pt x="26" y="162"/>
                </a:lnTo>
                <a:lnTo>
                  <a:pt x="5" y="158"/>
                </a:lnTo>
                <a:lnTo>
                  <a:pt x="5" y="129"/>
                </a:lnTo>
                <a:lnTo>
                  <a:pt x="10" y="92"/>
                </a:lnTo>
                <a:lnTo>
                  <a:pt x="61" y="100"/>
                </a:lnTo>
                <a:lnTo>
                  <a:pt x="94" y="110"/>
                </a:lnTo>
                <a:lnTo>
                  <a:pt x="135" y="129"/>
                </a:lnTo>
                <a:lnTo>
                  <a:pt x="97" y="100"/>
                </a:lnTo>
                <a:lnTo>
                  <a:pt x="54" y="88"/>
                </a:lnTo>
                <a:lnTo>
                  <a:pt x="12" y="77"/>
                </a:lnTo>
                <a:lnTo>
                  <a:pt x="21" y="49"/>
                </a:lnTo>
                <a:lnTo>
                  <a:pt x="34" y="31"/>
                </a:lnTo>
                <a:lnTo>
                  <a:pt x="73" y="19"/>
                </a:lnTo>
                <a:lnTo>
                  <a:pt x="111" y="28"/>
                </a:lnTo>
                <a:lnTo>
                  <a:pt x="145" y="53"/>
                </a:lnTo>
                <a:lnTo>
                  <a:pt x="121" y="25"/>
                </a:lnTo>
                <a:lnTo>
                  <a:pt x="86" y="10"/>
                </a:lnTo>
                <a:lnTo>
                  <a:pt x="126" y="4"/>
                </a:lnTo>
                <a:lnTo>
                  <a:pt x="156" y="2"/>
                </a:lnTo>
                <a:lnTo>
                  <a:pt x="198" y="8"/>
                </a:lnTo>
                <a:lnTo>
                  <a:pt x="226" y="27"/>
                </a:lnTo>
                <a:lnTo>
                  <a:pt x="272" y="35"/>
                </a:lnTo>
                <a:lnTo>
                  <a:pt x="241" y="23"/>
                </a:lnTo>
                <a:lnTo>
                  <a:pt x="218" y="8"/>
                </a:lnTo>
                <a:lnTo>
                  <a:pt x="205" y="0"/>
                </a:lnTo>
                <a:lnTo>
                  <a:pt x="249" y="2"/>
                </a:lnTo>
                <a:lnTo>
                  <a:pt x="289" y="4"/>
                </a:lnTo>
                <a:lnTo>
                  <a:pt x="313" y="15"/>
                </a:lnTo>
                <a:lnTo>
                  <a:pt x="337" y="37"/>
                </a:lnTo>
                <a:lnTo>
                  <a:pt x="356" y="67"/>
                </a:lnTo>
                <a:lnTo>
                  <a:pt x="346" y="33"/>
                </a:lnTo>
                <a:lnTo>
                  <a:pt x="322" y="10"/>
                </a:lnTo>
                <a:lnTo>
                  <a:pt x="379" y="2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66616" name="Group 173"/>
          <p:cNvGrpSpPr>
            <a:grpSpLocks/>
          </p:cNvGrpSpPr>
          <p:nvPr/>
        </p:nvGrpSpPr>
        <p:grpSpPr bwMode="auto">
          <a:xfrm>
            <a:off x="288925" y="4664075"/>
            <a:ext cx="363538" cy="415925"/>
            <a:chOff x="162" y="1828"/>
            <a:chExt cx="229" cy="262"/>
          </a:xfrm>
        </p:grpSpPr>
        <p:sp>
          <p:nvSpPr>
            <p:cNvPr id="366766" name="Freeform 174"/>
            <p:cNvSpPr>
              <a:spLocks/>
            </p:cNvSpPr>
            <p:nvPr/>
          </p:nvSpPr>
          <p:spPr bwMode="auto">
            <a:xfrm>
              <a:off x="286" y="1828"/>
              <a:ext cx="7" cy="5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26" y="7"/>
                </a:cxn>
                <a:cxn ang="0">
                  <a:pos x="16" y="10"/>
                </a:cxn>
                <a:cxn ang="0">
                  <a:pos x="6" y="16"/>
                </a:cxn>
                <a:cxn ang="0">
                  <a:pos x="0" y="25"/>
                </a:cxn>
                <a:cxn ang="0">
                  <a:pos x="9" y="22"/>
                </a:cxn>
                <a:cxn ang="0">
                  <a:pos x="26" y="17"/>
                </a:cxn>
                <a:cxn ang="0">
                  <a:pos x="37" y="0"/>
                </a:cxn>
              </a:cxnLst>
              <a:rect l="0" t="0" r="r" b="b"/>
              <a:pathLst>
                <a:path w="37" h="25">
                  <a:moveTo>
                    <a:pt x="37" y="0"/>
                  </a:moveTo>
                  <a:lnTo>
                    <a:pt x="26" y="7"/>
                  </a:lnTo>
                  <a:lnTo>
                    <a:pt x="16" y="10"/>
                  </a:lnTo>
                  <a:lnTo>
                    <a:pt x="6" y="16"/>
                  </a:lnTo>
                  <a:lnTo>
                    <a:pt x="0" y="25"/>
                  </a:lnTo>
                  <a:lnTo>
                    <a:pt x="9" y="22"/>
                  </a:lnTo>
                  <a:lnTo>
                    <a:pt x="26" y="1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67" name="Freeform 175"/>
            <p:cNvSpPr>
              <a:spLocks/>
            </p:cNvSpPr>
            <p:nvPr/>
          </p:nvSpPr>
          <p:spPr bwMode="auto">
            <a:xfrm>
              <a:off x="289" y="1837"/>
              <a:ext cx="2" cy="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0" y="16"/>
                </a:cxn>
                <a:cxn ang="0">
                  <a:pos x="9" y="0"/>
                </a:cxn>
              </a:cxnLst>
              <a:rect l="0" t="0" r="r" b="b"/>
              <a:pathLst>
                <a:path w="9" h="16">
                  <a:moveTo>
                    <a:pt x="9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68" name="Freeform 176"/>
            <p:cNvSpPr>
              <a:spLocks/>
            </p:cNvSpPr>
            <p:nvPr/>
          </p:nvSpPr>
          <p:spPr bwMode="auto">
            <a:xfrm>
              <a:off x="260" y="1863"/>
              <a:ext cx="62" cy="154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75" y="32"/>
                </a:cxn>
                <a:cxn ang="0">
                  <a:pos x="84" y="78"/>
                </a:cxn>
                <a:cxn ang="0">
                  <a:pos x="127" y="122"/>
                </a:cxn>
                <a:cxn ang="0">
                  <a:pos x="218" y="330"/>
                </a:cxn>
                <a:cxn ang="0">
                  <a:pos x="269" y="519"/>
                </a:cxn>
                <a:cxn ang="0">
                  <a:pos x="309" y="772"/>
                </a:cxn>
                <a:cxn ang="0">
                  <a:pos x="182" y="659"/>
                </a:cxn>
                <a:cxn ang="0">
                  <a:pos x="0" y="100"/>
                </a:cxn>
                <a:cxn ang="0">
                  <a:pos x="46" y="0"/>
                </a:cxn>
              </a:cxnLst>
              <a:rect l="0" t="0" r="r" b="b"/>
              <a:pathLst>
                <a:path w="309" h="772">
                  <a:moveTo>
                    <a:pt x="46" y="0"/>
                  </a:moveTo>
                  <a:lnTo>
                    <a:pt x="75" y="32"/>
                  </a:lnTo>
                  <a:lnTo>
                    <a:pt x="84" y="78"/>
                  </a:lnTo>
                  <a:lnTo>
                    <a:pt x="127" y="122"/>
                  </a:lnTo>
                  <a:lnTo>
                    <a:pt x="218" y="330"/>
                  </a:lnTo>
                  <a:lnTo>
                    <a:pt x="269" y="519"/>
                  </a:lnTo>
                  <a:lnTo>
                    <a:pt x="309" y="772"/>
                  </a:lnTo>
                  <a:lnTo>
                    <a:pt x="182" y="659"/>
                  </a:lnTo>
                  <a:lnTo>
                    <a:pt x="0" y="10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69" name="Freeform 177"/>
            <p:cNvSpPr>
              <a:spLocks/>
            </p:cNvSpPr>
            <p:nvPr/>
          </p:nvSpPr>
          <p:spPr bwMode="auto">
            <a:xfrm>
              <a:off x="162" y="1833"/>
              <a:ext cx="229" cy="257"/>
            </a:xfrm>
            <a:custGeom>
              <a:avLst/>
              <a:gdLst/>
              <a:ahLst/>
              <a:cxnLst>
                <a:cxn ang="0">
                  <a:pos x="212" y="67"/>
                </a:cxn>
                <a:cxn ang="0">
                  <a:pos x="247" y="0"/>
                </a:cxn>
                <a:cxn ang="0">
                  <a:pos x="528" y="116"/>
                </a:cxn>
                <a:cxn ang="0">
                  <a:pos x="541" y="206"/>
                </a:cxn>
                <a:cxn ang="0">
                  <a:pos x="563" y="238"/>
                </a:cxn>
                <a:cxn ang="0">
                  <a:pos x="595" y="274"/>
                </a:cxn>
                <a:cxn ang="0">
                  <a:pos x="614" y="339"/>
                </a:cxn>
                <a:cxn ang="0">
                  <a:pos x="676" y="487"/>
                </a:cxn>
                <a:cxn ang="0">
                  <a:pos x="727" y="663"/>
                </a:cxn>
                <a:cxn ang="0">
                  <a:pos x="748" y="780"/>
                </a:cxn>
                <a:cxn ang="0">
                  <a:pos x="974" y="785"/>
                </a:cxn>
                <a:cxn ang="0">
                  <a:pos x="1011" y="807"/>
                </a:cxn>
                <a:cxn ang="0">
                  <a:pos x="1115" y="807"/>
                </a:cxn>
                <a:cxn ang="0">
                  <a:pos x="1143" y="853"/>
                </a:cxn>
                <a:cxn ang="0">
                  <a:pos x="1147" y="907"/>
                </a:cxn>
                <a:cxn ang="0">
                  <a:pos x="1137" y="956"/>
                </a:cxn>
                <a:cxn ang="0">
                  <a:pos x="1042" y="974"/>
                </a:cxn>
                <a:cxn ang="0">
                  <a:pos x="997" y="1041"/>
                </a:cxn>
                <a:cxn ang="0">
                  <a:pos x="907" y="1064"/>
                </a:cxn>
                <a:cxn ang="0">
                  <a:pos x="840" y="1064"/>
                </a:cxn>
                <a:cxn ang="0">
                  <a:pos x="763" y="1079"/>
                </a:cxn>
                <a:cxn ang="0">
                  <a:pos x="759" y="1110"/>
                </a:cxn>
                <a:cxn ang="0">
                  <a:pos x="763" y="1177"/>
                </a:cxn>
                <a:cxn ang="0">
                  <a:pos x="754" y="1223"/>
                </a:cxn>
                <a:cxn ang="0">
                  <a:pos x="713" y="1227"/>
                </a:cxn>
                <a:cxn ang="0">
                  <a:pos x="663" y="1236"/>
                </a:cxn>
                <a:cxn ang="0">
                  <a:pos x="614" y="1282"/>
                </a:cxn>
                <a:cxn ang="0">
                  <a:pos x="554" y="1282"/>
                </a:cxn>
                <a:cxn ang="0">
                  <a:pos x="501" y="1276"/>
                </a:cxn>
                <a:cxn ang="0">
                  <a:pos x="420" y="1250"/>
                </a:cxn>
                <a:cxn ang="0">
                  <a:pos x="330" y="1259"/>
                </a:cxn>
                <a:cxn ang="0">
                  <a:pos x="238" y="1285"/>
                </a:cxn>
                <a:cxn ang="0">
                  <a:pos x="153" y="1267"/>
                </a:cxn>
                <a:cxn ang="0">
                  <a:pos x="95" y="1200"/>
                </a:cxn>
                <a:cxn ang="0">
                  <a:pos x="99" y="1128"/>
                </a:cxn>
                <a:cxn ang="0">
                  <a:pos x="76" y="1038"/>
                </a:cxn>
                <a:cxn ang="0">
                  <a:pos x="64" y="920"/>
                </a:cxn>
                <a:cxn ang="0">
                  <a:pos x="36" y="812"/>
                </a:cxn>
                <a:cxn ang="0">
                  <a:pos x="0" y="650"/>
                </a:cxn>
                <a:cxn ang="0">
                  <a:pos x="4" y="487"/>
                </a:cxn>
                <a:cxn ang="0">
                  <a:pos x="4" y="342"/>
                </a:cxn>
                <a:cxn ang="0">
                  <a:pos x="14" y="243"/>
                </a:cxn>
                <a:cxn ang="0">
                  <a:pos x="36" y="198"/>
                </a:cxn>
                <a:cxn ang="0">
                  <a:pos x="87" y="162"/>
                </a:cxn>
                <a:cxn ang="0">
                  <a:pos x="145" y="102"/>
                </a:cxn>
                <a:cxn ang="0">
                  <a:pos x="212" y="67"/>
                </a:cxn>
              </a:cxnLst>
              <a:rect l="0" t="0" r="r" b="b"/>
              <a:pathLst>
                <a:path w="1147" h="1285">
                  <a:moveTo>
                    <a:pt x="212" y="67"/>
                  </a:moveTo>
                  <a:lnTo>
                    <a:pt x="247" y="0"/>
                  </a:lnTo>
                  <a:lnTo>
                    <a:pt x="528" y="116"/>
                  </a:lnTo>
                  <a:lnTo>
                    <a:pt x="541" y="206"/>
                  </a:lnTo>
                  <a:lnTo>
                    <a:pt x="563" y="238"/>
                  </a:lnTo>
                  <a:lnTo>
                    <a:pt x="595" y="274"/>
                  </a:lnTo>
                  <a:lnTo>
                    <a:pt x="614" y="339"/>
                  </a:lnTo>
                  <a:lnTo>
                    <a:pt x="676" y="487"/>
                  </a:lnTo>
                  <a:lnTo>
                    <a:pt x="727" y="663"/>
                  </a:lnTo>
                  <a:lnTo>
                    <a:pt x="748" y="780"/>
                  </a:lnTo>
                  <a:lnTo>
                    <a:pt x="974" y="785"/>
                  </a:lnTo>
                  <a:lnTo>
                    <a:pt x="1011" y="807"/>
                  </a:lnTo>
                  <a:lnTo>
                    <a:pt x="1115" y="807"/>
                  </a:lnTo>
                  <a:lnTo>
                    <a:pt x="1143" y="853"/>
                  </a:lnTo>
                  <a:lnTo>
                    <a:pt x="1147" y="907"/>
                  </a:lnTo>
                  <a:lnTo>
                    <a:pt x="1137" y="956"/>
                  </a:lnTo>
                  <a:lnTo>
                    <a:pt x="1042" y="974"/>
                  </a:lnTo>
                  <a:lnTo>
                    <a:pt x="997" y="1041"/>
                  </a:lnTo>
                  <a:lnTo>
                    <a:pt x="907" y="1064"/>
                  </a:lnTo>
                  <a:lnTo>
                    <a:pt x="840" y="1064"/>
                  </a:lnTo>
                  <a:lnTo>
                    <a:pt x="763" y="1079"/>
                  </a:lnTo>
                  <a:lnTo>
                    <a:pt x="759" y="1110"/>
                  </a:lnTo>
                  <a:lnTo>
                    <a:pt x="763" y="1177"/>
                  </a:lnTo>
                  <a:lnTo>
                    <a:pt x="754" y="1223"/>
                  </a:lnTo>
                  <a:lnTo>
                    <a:pt x="713" y="1227"/>
                  </a:lnTo>
                  <a:lnTo>
                    <a:pt x="663" y="1236"/>
                  </a:lnTo>
                  <a:lnTo>
                    <a:pt x="614" y="1282"/>
                  </a:lnTo>
                  <a:lnTo>
                    <a:pt x="554" y="1282"/>
                  </a:lnTo>
                  <a:lnTo>
                    <a:pt x="501" y="1276"/>
                  </a:lnTo>
                  <a:lnTo>
                    <a:pt x="420" y="1250"/>
                  </a:lnTo>
                  <a:lnTo>
                    <a:pt x="330" y="1259"/>
                  </a:lnTo>
                  <a:lnTo>
                    <a:pt x="238" y="1285"/>
                  </a:lnTo>
                  <a:lnTo>
                    <a:pt x="153" y="1267"/>
                  </a:lnTo>
                  <a:lnTo>
                    <a:pt x="95" y="1200"/>
                  </a:lnTo>
                  <a:lnTo>
                    <a:pt x="99" y="1128"/>
                  </a:lnTo>
                  <a:lnTo>
                    <a:pt x="76" y="1038"/>
                  </a:lnTo>
                  <a:lnTo>
                    <a:pt x="64" y="920"/>
                  </a:lnTo>
                  <a:lnTo>
                    <a:pt x="36" y="812"/>
                  </a:lnTo>
                  <a:lnTo>
                    <a:pt x="0" y="650"/>
                  </a:lnTo>
                  <a:lnTo>
                    <a:pt x="4" y="487"/>
                  </a:lnTo>
                  <a:lnTo>
                    <a:pt x="4" y="342"/>
                  </a:lnTo>
                  <a:lnTo>
                    <a:pt x="14" y="243"/>
                  </a:lnTo>
                  <a:lnTo>
                    <a:pt x="36" y="198"/>
                  </a:lnTo>
                  <a:lnTo>
                    <a:pt x="87" y="162"/>
                  </a:lnTo>
                  <a:lnTo>
                    <a:pt x="145" y="102"/>
                  </a:lnTo>
                  <a:lnTo>
                    <a:pt x="212" y="67"/>
                  </a:lnTo>
                  <a:close/>
                </a:path>
              </a:pathLst>
            </a:custGeom>
            <a:solidFill>
              <a:srgbClr val="C0C0C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70" name="Freeform 178"/>
            <p:cNvSpPr>
              <a:spLocks/>
            </p:cNvSpPr>
            <p:nvPr/>
          </p:nvSpPr>
          <p:spPr bwMode="auto">
            <a:xfrm>
              <a:off x="166" y="1848"/>
              <a:ext cx="145" cy="240"/>
            </a:xfrm>
            <a:custGeom>
              <a:avLst/>
              <a:gdLst/>
              <a:ahLst/>
              <a:cxnLst>
                <a:cxn ang="0">
                  <a:pos x="630" y="990"/>
                </a:cxn>
                <a:cxn ang="0">
                  <a:pos x="460" y="978"/>
                </a:cxn>
                <a:cxn ang="0">
                  <a:pos x="314" y="932"/>
                </a:cxn>
                <a:cxn ang="0">
                  <a:pos x="256" y="825"/>
                </a:cxn>
                <a:cxn ang="0">
                  <a:pos x="274" y="753"/>
                </a:cxn>
                <a:cxn ang="0">
                  <a:pos x="162" y="600"/>
                </a:cxn>
                <a:cxn ang="0">
                  <a:pos x="266" y="668"/>
                </a:cxn>
                <a:cxn ang="0">
                  <a:pos x="211" y="532"/>
                </a:cxn>
                <a:cxn ang="0">
                  <a:pos x="121" y="355"/>
                </a:cxn>
                <a:cxn ang="0">
                  <a:pos x="256" y="504"/>
                </a:cxn>
                <a:cxn ang="0">
                  <a:pos x="274" y="271"/>
                </a:cxn>
                <a:cxn ang="0">
                  <a:pos x="341" y="190"/>
                </a:cxn>
                <a:cxn ang="0">
                  <a:pos x="437" y="153"/>
                </a:cxn>
                <a:cxn ang="0">
                  <a:pos x="251" y="90"/>
                </a:cxn>
                <a:cxn ang="0">
                  <a:pos x="167" y="162"/>
                </a:cxn>
                <a:cxn ang="0">
                  <a:pos x="220" y="90"/>
                </a:cxn>
                <a:cxn ang="0">
                  <a:pos x="324" y="60"/>
                </a:cxn>
                <a:cxn ang="0">
                  <a:pos x="251" y="32"/>
                </a:cxn>
                <a:cxn ang="0">
                  <a:pos x="188" y="0"/>
                </a:cxn>
                <a:cxn ang="0">
                  <a:pos x="104" y="68"/>
                </a:cxn>
                <a:cxn ang="0">
                  <a:pos x="27" y="130"/>
                </a:cxn>
                <a:cxn ang="0">
                  <a:pos x="0" y="240"/>
                </a:cxn>
                <a:cxn ang="0">
                  <a:pos x="5" y="450"/>
                </a:cxn>
                <a:cxn ang="0">
                  <a:pos x="31" y="698"/>
                </a:cxn>
                <a:cxn ang="0">
                  <a:pos x="73" y="941"/>
                </a:cxn>
                <a:cxn ang="0">
                  <a:pos x="90" y="1095"/>
                </a:cxn>
                <a:cxn ang="0">
                  <a:pos x="131" y="1166"/>
                </a:cxn>
                <a:cxn ang="0">
                  <a:pos x="225" y="1198"/>
                </a:cxn>
                <a:cxn ang="0">
                  <a:pos x="288" y="1181"/>
                </a:cxn>
                <a:cxn ang="0">
                  <a:pos x="337" y="1118"/>
                </a:cxn>
                <a:cxn ang="0">
                  <a:pos x="356" y="1099"/>
                </a:cxn>
                <a:cxn ang="0">
                  <a:pos x="433" y="1163"/>
                </a:cxn>
                <a:cxn ang="0">
                  <a:pos x="527" y="1185"/>
                </a:cxn>
                <a:cxn ang="0">
                  <a:pos x="603" y="1172"/>
                </a:cxn>
                <a:cxn ang="0">
                  <a:pos x="553" y="1122"/>
                </a:cxn>
                <a:cxn ang="0">
                  <a:pos x="472" y="1036"/>
                </a:cxn>
                <a:cxn ang="0">
                  <a:pos x="598" y="1108"/>
                </a:cxn>
                <a:cxn ang="0">
                  <a:pos x="702" y="1140"/>
                </a:cxn>
                <a:cxn ang="0">
                  <a:pos x="725" y="1095"/>
                </a:cxn>
              </a:cxnLst>
              <a:rect l="0" t="0" r="r" b="b"/>
              <a:pathLst>
                <a:path w="725" h="1198">
                  <a:moveTo>
                    <a:pt x="725" y="1005"/>
                  </a:moveTo>
                  <a:lnTo>
                    <a:pt x="630" y="990"/>
                  </a:lnTo>
                  <a:lnTo>
                    <a:pt x="549" y="986"/>
                  </a:lnTo>
                  <a:lnTo>
                    <a:pt x="460" y="978"/>
                  </a:lnTo>
                  <a:lnTo>
                    <a:pt x="359" y="963"/>
                  </a:lnTo>
                  <a:lnTo>
                    <a:pt x="314" y="932"/>
                  </a:lnTo>
                  <a:lnTo>
                    <a:pt x="193" y="780"/>
                  </a:lnTo>
                  <a:lnTo>
                    <a:pt x="256" y="825"/>
                  </a:lnTo>
                  <a:lnTo>
                    <a:pt x="297" y="861"/>
                  </a:lnTo>
                  <a:lnTo>
                    <a:pt x="274" y="753"/>
                  </a:lnTo>
                  <a:lnTo>
                    <a:pt x="228" y="712"/>
                  </a:lnTo>
                  <a:lnTo>
                    <a:pt x="162" y="600"/>
                  </a:lnTo>
                  <a:lnTo>
                    <a:pt x="225" y="653"/>
                  </a:lnTo>
                  <a:lnTo>
                    <a:pt x="266" y="668"/>
                  </a:lnTo>
                  <a:lnTo>
                    <a:pt x="256" y="590"/>
                  </a:lnTo>
                  <a:lnTo>
                    <a:pt x="211" y="532"/>
                  </a:lnTo>
                  <a:lnTo>
                    <a:pt x="167" y="487"/>
                  </a:lnTo>
                  <a:lnTo>
                    <a:pt x="121" y="355"/>
                  </a:lnTo>
                  <a:lnTo>
                    <a:pt x="207" y="464"/>
                  </a:lnTo>
                  <a:lnTo>
                    <a:pt x="256" y="504"/>
                  </a:lnTo>
                  <a:lnTo>
                    <a:pt x="261" y="337"/>
                  </a:lnTo>
                  <a:lnTo>
                    <a:pt x="274" y="271"/>
                  </a:lnTo>
                  <a:lnTo>
                    <a:pt x="301" y="240"/>
                  </a:lnTo>
                  <a:lnTo>
                    <a:pt x="341" y="190"/>
                  </a:lnTo>
                  <a:lnTo>
                    <a:pt x="405" y="167"/>
                  </a:lnTo>
                  <a:lnTo>
                    <a:pt x="437" y="153"/>
                  </a:lnTo>
                  <a:lnTo>
                    <a:pt x="347" y="68"/>
                  </a:lnTo>
                  <a:lnTo>
                    <a:pt x="251" y="90"/>
                  </a:lnTo>
                  <a:lnTo>
                    <a:pt x="188" y="127"/>
                  </a:lnTo>
                  <a:lnTo>
                    <a:pt x="167" y="162"/>
                  </a:lnTo>
                  <a:lnTo>
                    <a:pt x="184" y="107"/>
                  </a:lnTo>
                  <a:lnTo>
                    <a:pt x="220" y="90"/>
                  </a:lnTo>
                  <a:lnTo>
                    <a:pt x="278" y="68"/>
                  </a:lnTo>
                  <a:lnTo>
                    <a:pt x="324" y="60"/>
                  </a:lnTo>
                  <a:lnTo>
                    <a:pt x="297" y="45"/>
                  </a:lnTo>
                  <a:lnTo>
                    <a:pt x="251" y="32"/>
                  </a:lnTo>
                  <a:lnTo>
                    <a:pt x="211" y="17"/>
                  </a:lnTo>
                  <a:lnTo>
                    <a:pt x="188" y="0"/>
                  </a:lnTo>
                  <a:lnTo>
                    <a:pt x="136" y="37"/>
                  </a:lnTo>
                  <a:lnTo>
                    <a:pt x="104" y="68"/>
                  </a:lnTo>
                  <a:lnTo>
                    <a:pt x="73" y="107"/>
                  </a:lnTo>
                  <a:lnTo>
                    <a:pt x="27" y="130"/>
                  </a:lnTo>
                  <a:lnTo>
                    <a:pt x="18" y="172"/>
                  </a:lnTo>
                  <a:lnTo>
                    <a:pt x="0" y="240"/>
                  </a:lnTo>
                  <a:lnTo>
                    <a:pt x="0" y="342"/>
                  </a:lnTo>
                  <a:lnTo>
                    <a:pt x="5" y="450"/>
                  </a:lnTo>
                  <a:lnTo>
                    <a:pt x="8" y="573"/>
                  </a:lnTo>
                  <a:lnTo>
                    <a:pt x="31" y="698"/>
                  </a:lnTo>
                  <a:lnTo>
                    <a:pt x="58" y="830"/>
                  </a:lnTo>
                  <a:lnTo>
                    <a:pt x="73" y="941"/>
                  </a:lnTo>
                  <a:lnTo>
                    <a:pt x="95" y="1022"/>
                  </a:lnTo>
                  <a:lnTo>
                    <a:pt x="90" y="1095"/>
                  </a:lnTo>
                  <a:lnTo>
                    <a:pt x="99" y="1135"/>
                  </a:lnTo>
                  <a:lnTo>
                    <a:pt x="131" y="1166"/>
                  </a:lnTo>
                  <a:lnTo>
                    <a:pt x="171" y="1193"/>
                  </a:lnTo>
                  <a:lnTo>
                    <a:pt x="225" y="1198"/>
                  </a:lnTo>
                  <a:lnTo>
                    <a:pt x="251" y="1185"/>
                  </a:lnTo>
                  <a:lnTo>
                    <a:pt x="288" y="1181"/>
                  </a:lnTo>
                  <a:lnTo>
                    <a:pt x="374" y="1163"/>
                  </a:lnTo>
                  <a:lnTo>
                    <a:pt x="337" y="1118"/>
                  </a:lnTo>
                  <a:lnTo>
                    <a:pt x="297" y="1053"/>
                  </a:lnTo>
                  <a:lnTo>
                    <a:pt x="356" y="1099"/>
                  </a:lnTo>
                  <a:lnTo>
                    <a:pt x="401" y="1140"/>
                  </a:lnTo>
                  <a:lnTo>
                    <a:pt x="433" y="1163"/>
                  </a:lnTo>
                  <a:lnTo>
                    <a:pt x="477" y="1185"/>
                  </a:lnTo>
                  <a:lnTo>
                    <a:pt x="527" y="1185"/>
                  </a:lnTo>
                  <a:lnTo>
                    <a:pt x="575" y="1185"/>
                  </a:lnTo>
                  <a:lnTo>
                    <a:pt x="603" y="1172"/>
                  </a:lnTo>
                  <a:lnTo>
                    <a:pt x="616" y="1158"/>
                  </a:lnTo>
                  <a:lnTo>
                    <a:pt x="553" y="1122"/>
                  </a:lnTo>
                  <a:lnTo>
                    <a:pt x="491" y="1063"/>
                  </a:lnTo>
                  <a:lnTo>
                    <a:pt x="472" y="1036"/>
                  </a:lnTo>
                  <a:lnTo>
                    <a:pt x="523" y="1050"/>
                  </a:lnTo>
                  <a:lnTo>
                    <a:pt x="598" y="1108"/>
                  </a:lnTo>
                  <a:lnTo>
                    <a:pt x="630" y="1135"/>
                  </a:lnTo>
                  <a:lnTo>
                    <a:pt x="702" y="1140"/>
                  </a:lnTo>
                  <a:lnTo>
                    <a:pt x="725" y="1126"/>
                  </a:lnTo>
                  <a:lnTo>
                    <a:pt x="725" y="1095"/>
                  </a:lnTo>
                  <a:lnTo>
                    <a:pt x="725" y="1005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71" name="Freeform 179"/>
            <p:cNvSpPr>
              <a:spLocks/>
            </p:cNvSpPr>
            <p:nvPr/>
          </p:nvSpPr>
          <p:spPr bwMode="auto">
            <a:xfrm>
              <a:off x="176" y="1968"/>
              <a:ext cx="43" cy="110"/>
            </a:xfrm>
            <a:custGeom>
              <a:avLst/>
              <a:gdLst/>
              <a:ahLst/>
              <a:cxnLst>
                <a:cxn ang="0">
                  <a:pos x="211" y="553"/>
                </a:cxn>
                <a:cxn ang="0">
                  <a:pos x="173" y="535"/>
                </a:cxn>
                <a:cxn ang="0">
                  <a:pos x="134" y="490"/>
                </a:cxn>
                <a:cxn ang="0">
                  <a:pos x="99" y="410"/>
                </a:cxn>
                <a:cxn ang="0">
                  <a:pos x="81" y="342"/>
                </a:cxn>
                <a:cxn ang="0">
                  <a:pos x="53" y="265"/>
                </a:cxn>
                <a:cxn ang="0">
                  <a:pos x="41" y="192"/>
                </a:cxn>
                <a:cxn ang="0">
                  <a:pos x="19" y="81"/>
                </a:cxn>
                <a:cxn ang="0">
                  <a:pos x="0" y="0"/>
                </a:cxn>
                <a:cxn ang="0">
                  <a:pos x="45" y="162"/>
                </a:cxn>
                <a:cxn ang="0">
                  <a:pos x="81" y="287"/>
                </a:cxn>
                <a:cxn ang="0">
                  <a:pos x="121" y="373"/>
                </a:cxn>
                <a:cxn ang="0">
                  <a:pos x="183" y="463"/>
                </a:cxn>
                <a:cxn ang="0">
                  <a:pos x="211" y="553"/>
                </a:cxn>
              </a:cxnLst>
              <a:rect l="0" t="0" r="r" b="b"/>
              <a:pathLst>
                <a:path w="211" h="553">
                  <a:moveTo>
                    <a:pt x="211" y="553"/>
                  </a:moveTo>
                  <a:lnTo>
                    <a:pt x="173" y="535"/>
                  </a:lnTo>
                  <a:lnTo>
                    <a:pt x="134" y="490"/>
                  </a:lnTo>
                  <a:lnTo>
                    <a:pt x="99" y="410"/>
                  </a:lnTo>
                  <a:lnTo>
                    <a:pt x="81" y="342"/>
                  </a:lnTo>
                  <a:lnTo>
                    <a:pt x="53" y="265"/>
                  </a:lnTo>
                  <a:lnTo>
                    <a:pt x="41" y="192"/>
                  </a:lnTo>
                  <a:lnTo>
                    <a:pt x="19" y="81"/>
                  </a:lnTo>
                  <a:lnTo>
                    <a:pt x="0" y="0"/>
                  </a:lnTo>
                  <a:lnTo>
                    <a:pt x="45" y="162"/>
                  </a:lnTo>
                  <a:lnTo>
                    <a:pt x="81" y="287"/>
                  </a:lnTo>
                  <a:lnTo>
                    <a:pt x="121" y="373"/>
                  </a:lnTo>
                  <a:lnTo>
                    <a:pt x="183" y="463"/>
                  </a:lnTo>
                  <a:lnTo>
                    <a:pt x="211" y="55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72" name="Freeform 180"/>
            <p:cNvSpPr>
              <a:spLocks/>
            </p:cNvSpPr>
            <p:nvPr/>
          </p:nvSpPr>
          <p:spPr bwMode="auto">
            <a:xfrm>
              <a:off x="220" y="1878"/>
              <a:ext cx="167" cy="167"/>
            </a:xfrm>
            <a:custGeom>
              <a:avLst/>
              <a:gdLst/>
              <a:ahLst/>
              <a:cxnLst>
                <a:cxn ang="0">
                  <a:pos x="253" y="30"/>
                </a:cxn>
                <a:cxn ang="0">
                  <a:pos x="326" y="153"/>
                </a:cxn>
                <a:cxn ang="0">
                  <a:pos x="311" y="272"/>
                </a:cxn>
                <a:cxn ang="0">
                  <a:pos x="320" y="408"/>
                </a:cxn>
                <a:cxn ang="0">
                  <a:pos x="320" y="445"/>
                </a:cxn>
                <a:cxn ang="0">
                  <a:pos x="311" y="490"/>
                </a:cxn>
                <a:cxn ang="0">
                  <a:pos x="347" y="521"/>
                </a:cxn>
                <a:cxn ang="0">
                  <a:pos x="378" y="557"/>
                </a:cxn>
                <a:cxn ang="0">
                  <a:pos x="433" y="557"/>
                </a:cxn>
                <a:cxn ang="0">
                  <a:pos x="622" y="567"/>
                </a:cxn>
                <a:cxn ang="0">
                  <a:pos x="717" y="594"/>
                </a:cxn>
                <a:cxn ang="0">
                  <a:pos x="838" y="625"/>
                </a:cxn>
                <a:cxn ang="0">
                  <a:pos x="833" y="719"/>
                </a:cxn>
                <a:cxn ang="0">
                  <a:pos x="762" y="700"/>
                </a:cxn>
                <a:cxn ang="0">
                  <a:pos x="743" y="656"/>
                </a:cxn>
                <a:cxn ang="0">
                  <a:pos x="734" y="738"/>
                </a:cxn>
                <a:cxn ang="0">
                  <a:pos x="685" y="800"/>
                </a:cxn>
                <a:cxn ang="0">
                  <a:pos x="550" y="828"/>
                </a:cxn>
                <a:cxn ang="0">
                  <a:pos x="569" y="782"/>
                </a:cxn>
                <a:cxn ang="0">
                  <a:pos x="639" y="700"/>
                </a:cxn>
                <a:cxn ang="0">
                  <a:pos x="582" y="665"/>
                </a:cxn>
                <a:cxn ang="0">
                  <a:pos x="550" y="742"/>
                </a:cxn>
                <a:cxn ang="0">
                  <a:pos x="456" y="823"/>
                </a:cxn>
                <a:cxn ang="0">
                  <a:pos x="329" y="823"/>
                </a:cxn>
                <a:cxn ang="0">
                  <a:pos x="469" y="727"/>
                </a:cxn>
                <a:cxn ang="0">
                  <a:pos x="528" y="665"/>
                </a:cxn>
                <a:cxn ang="0">
                  <a:pos x="497" y="633"/>
                </a:cxn>
                <a:cxn ang="0">
                  <a:pos x="447" y="697"/>
                </a:cxn>
                <a:cxn ang="0">
                  <a:pos x="356" y="765"/>
                </a:cxn>
                <a:cxn ang="0">
                  <a:pos x="280" y="805"/>
                </a:cxn>
                <a:cxn ang="0">
                  <a:pos x="181" y="813"/>
                </a:cxn>
                <a:cxn ang="0">
                  <a:pos x="244" y="765"/>
                </a:cxn>
                <a:cxn ang="0">
                  <a:pos x="320" y="700"/>
                </a:cxn>
                <a:cxn ang="0">
                  <a:pos x="298" y="665"/>
                </a:cxn>
                <a:cxn ang="0">
                  <a:pos x="262" y="723"/>
                </a:cxn>
                <a:cxn ang="0">
                  <a:pos x="185" y="779"/>
                </a:cxn>
                <a:cxn ang="0">
                  <a:pos x="91" y="787"/>
                </a:cxn>
                <a:cxn ang="0">
                  <a:pos x="42" y="709"/>
                </a:cxn>
                <a:cxn ang="0">
                  <a:pos x="212" y="683"/>
                </a:cxn>
                <a:cxn ang="0">
                  <a:pos x="315" y="621"/>
                </a:cxn>
                <a:cxn ang="0">
                  <a:pos x="334" y="567"/>
                </a:cxn>
                <a:cxn ang="0">
                  <a:pos x="293" y="594"/>
                </a:cxn>
                <a:cxn ang="0">
                  <a:pos x="176" y="669"/>
                </a:cxn>
                <a:cxn ang="0">
                  <a:pos x="42" y="709"/>
                </a:cxn>
                <a:cxn ang="0">
                  <a:pos x="14" y="548"/>
                </a:cxn>
                <a:cxn ang="0">
                  <a:pos x="91" y="530"/>
                </a:cxn>
                <a:cxn ang="0">
                  <a:pos x="253" y="544"/>
                </a:cxn>
                <a:cxn ang="0">
                  <a:pos x="280" y="513"/>
                </a:cxn>
                <a:cxn ang="0">
                  <a:pos x="196" y="526"/>
                </a:cxn>
                <a:cxn ang="0">
                  <a:pos x="14" y="490"/>
                </a:cxn>
                <a:cxn ang="0">
                  <a:pos x="5" y="345"/>
                </a:cxn>
                <a:cxn ang="0">
                  <a:pos x="10" y="188"/>
                </a:cxn>
                <a:cxn ang="0">
                  <a:pos x="100" y="108"/>
                </a:cxn>
                <a:cxn ang="0">
                  <a:pos x="10" y="143"/>
                </a:cxn>
                <a:cxn ang="0">
                  <a:pos x="60" y="48"/>
                </a:cxn>
                <a:cxn ang="0">
                  <a:pos x="155" y="0"/>
                </a:cxn>
              </a:cxnLst>
              <a:rect l="0" t="0" r="r" b="b"/>
              <a:pathLst>
                <a:path w="838" h="832">
                  <a:moveTo>
                    <a:pt x="155" y="0"/>
                  </a:moveTo>
                  <a:lnTo>
                    <a:pt x="253" y="30"/>
                  </a:lnTo>
                  <a:lnTo>
                    <a:pt x="298" y="70"/>
                  </a:lnTo>
                  <a:lnTo>
                    <a:pt x="326" y="153"/>
                  </a:lnTo>
                  <a:lnTo>
                    <a:pt x="326" y="228"/>
                  </a:lnTo>
                  <a:lnTo>
                    <a:pt x="311" y="272"/>
                  </a:lnTo>
                  <a:lnTo>
                    <a:pt x="320" y="350"/>
                  </a:lnTo>
                  <a:lnTo>
                    <a:pt x="320" y="408"/>
                  </a:lnTo>
                  <a:lnTo>
                    <a:pt x="306" y="423"/>
                  </a:lnTo>
                  <a:lnTo>
                    <a:pt x="320" y="445"/>
                  </a:lnTo>
                  <a:lnTo>
                    <a:pt x="329" y="467"/>
                  </a:lnTo>
                  <a:lnTo>
                    <a:pt x="311" y="490"/>
                  </a:lnTo>
                  <a:lnTo>
                    <a:pt x="311" y="513"/>
                  </a:lnTo>
                  <a:lnTo>
                    <a:pt x="347" y="521"/>
                  </a:lnTo>
                  <a:lnTo>
                    <a:pt x="343" y="544"/>
                  </a:lnTo>
                  <a:lnTo>
                    <a:pt x="378" y="557"/>
                  </a:lnTo>
                  <a:lnTo>
                    <a:pt x="411" y="548"/>
                  </a:lnTo>
                  <a:lnTo>
                    <a:pt x="433" y="557"/>
                  </a:lnTo>
                  <a:lnTo>
                    <a:pt x="532" y="571"/>
                  </a:lnTo>
                  <a:lnTo>
                    <a:pt x="622" y="567"/>
                  </a:lnTo>
                  <a:lnTo>
                    <a:pt x="679" y="571"/>
                  </a:lnTo>
                  <a:lnTo>
                    <a:pt x="717" y="594"/>
                  </a:lnTo>
                  <a:lnTo>
                    <a:pt x="807" y="594"/>
                  </a:lnTo>
                  <a:lnTo>
                    <a:pt x="838" y="625"/>
                  </a:lnTo>
                  <a:lnTo>
                    <a:pt x="838" y="660"/>
                  </a:lnTo>
                  <a:lnTo>
                    <a:pt x="833" y="719"/>
                  </a:lnTo>
                  <a:lnTo>
                    <a:pt x="762" y="738"/>
                  </a:lnTo>
                  <a:lnTo>
                    <a:pt x="762" y="700"/>
                  </a:lnTo>
                  <a:lnTo>
                    <a:pt x="757" y="669"/>
                  </a:lnTo>
                  <a:lnTo>
                    <a:pt x="743" y="656"/>
                  </a:lnTo>
                  <a:lnTo>
                    <a:pt x="739" y="692"/>
                  </a:lnTo>
                  <a:lnTo>
                    <a:pt x="734" y="738"/>
                  </a:lnTo>
                  <a:lnTo>
                    <a:pt x="717" y="765"/>
                  </a:lnTo>
                  <a:lnTo>
                    <a:pt x="685" y="800"/>
                  </a:lnTo>
                  <a:lnTo>
                    <a:pt x="610" y="818"/>
                  </a:lnTo>
                  <a:lnTo>
                    <a:pt x="550" y="828"/>
                  </a:lnTo>
                  <a:lnTo>
                    <a:pt x="482" y="832"/>
                  </a:lnTo>
                  <a:lnTo>
                    <a:pt x="569" y="782"/>
                  </a:lnTo>
                  <a:lnTo>
                    <a:pt x="627" y="738"/>
                  </a:lnTo>
                  <a:lnTo>
                    <a:pt x="639" y="700"/>
                  </a:lnTo>
                  <a:lnTo>
                    <a:pt x="631" y="669"/>
                  </a:lnTo>
                  <a:lnTo>
                    <a:pt x="582" y="665"/>
                  </a:lnTo>
                  <a:lnTo>
                    <a:pt x="564" y="700"/>
                  </a:lnTo>
                  <a:lnTo>
                    <a:pt x="550" y="742"/>
                  </a:lnTo>
                  <a:lnTo>
                    <a:pt x="505" y="787"/>
                  </a:lnTo>
                  <a:lnTo>
                    <a:pt x="456" y="823"/>
                  </a:lnTo>
                  <a:lnTo>
                    <a:pt x="406" y="828"/>
                  </a:lnTo>
                  <a:lnTo>
                    <a:pt x="329" y="823"/>
                  </a:lnTo>
                  <a:lnTo>
                    <a:pt x="411" y="759"/>
                  </a:lnTo>
                  <a:lnTo>
                    <a:pt x="469" y="727"/>
                  </a:lnTo>
                  <a:lnTo>
                    <a:pt x="514" y="692"/>
                  </a:lnTo>
                  <a:lnTo>
                    <a:pt x="528" y="665"/>
                  </a:lnTo>
                  <a:lnTo>
                    <a:pt x="524" y="637"/>
                  </a:lnTo>
                  <a:lnTo>
                    <a:pt x="497" y="633"/>
                  </a:lnTo>
                  <a:lnTo>
                    <a:pt x="465" y="660"/>
                  </a:lnTo>
                  <a:lnTo>
                    <a:pt x="447" y="697"/>
                  </a:lnTo>
                  <a:lnTo>
                    <a:pt x="406" y="742"/>
                  </a:lnTo>
                  <a:lnTo>
                    <a:pt x="356" y="765"/>
                  </a:lnTo>
                  <a:lnTo>
                    <a:pt x="320" y="787"/>
                  </a:lnTo>
                  <a:lnTo>
                    <a:pt x="280" y="805"/>
                  </a:lnTo>
                  <a:lnTo>
                    <a:pt x="234" y="813"/>
                  </a:lnTo>
                  <a:lnTo>
                    <a:pt x="181" y="813"/>
                  </a:lnTo>
                  <a:lnTo>
                    <a:pt x="129" y="804"/>
                  </a:lnTo>
                  <a:lnTo>
                    <a:pt x="244" y="765"/>
                  </a:lnTo>
                  <a:lnTo>
                    <a:pt x="288" y="742"/>
                  </a:lnTo>
                  <a:lnTo>
                    <a:pt x="320" y="700"/>
                  </a:lnTo>
                  <a:lnTo>
                    <a:pt x="326" y="665"/>
                  </a:lnTo>
                  <a:lnTo>
                    <a:pt x="298" y="665"/>
                  </a:lnTo>
                  <a:lnTo>
                    <a:pt x="285" y="697"/>
                  </a:lnTo>
                  <a:lnTo>
                    <a:pt x="262" y="723"/>
                  </a:lnTo>
                  <a:lnTo>
                    <a:pt x="225" y="751"/>
                  </a:lnTo>
                  <a:lnTo>
                    <a:pt x="185" y="779"/>
                  </a:lnTo>
                  <a:lnTo>
                    <a:pt x="132" y="802"/>
                  </a:lnTo>
                  <a:lnTo>
                    <a:pt x="91" y="787"/>
                  </a:lnTo>
                  <a:lnTo>
                    <a:pt x="72" y="765"/>
                  </a:lnTo>
                  <a:lnTo>
                    <a:pt x="42" y="709"/>
                  </a:lnTo>
                  <a:lnTo>
                    <a:pt x="100" y="697"/>
                  </a:lnTo>
                  <a:lnTo>
                    <a:pt x="212" y="683"/>
                  </a:lnTo>
                  <a:lnTo>
                    <a:pt x="280" y="652"/>
                  </a:lnTo>
                  <a:lnTo>
                    <a:pt x="315" y="621"/>
                  </a:lnTo>
                  <a:lnTo>
                    <a:pt x="329" y="585"/>
                  </a:lnTo>
                  <a:lnTo>
                    <a:pt x="334" y="567"/>
                  </a:lnTo>
                  <a:lnTo>
                    <a:pt x="315" y="567"/>
                  </a:lnTo>
                  <a:lnTo>
                    <a:pt x="293" y="594"/>
                  </a:lnTo>
                  <a:lnTo>
                    <a:pt x="257" y="642"/>
                  </a:lnTo>
                  <a:lnTo>
                    <a:pt x="176" y="669"/>
                  </a:lnTo>
                  <a:lnTo>
                    <a:pt x="100" y="693"/>
                  </a:lnTo>
                  <a:lnTo>
                    <a:pt x="42" y="709"/>
                  </a:lnTo>
                  <a:lnTo>
                    <a:pt x="19" y="616"/>
                  </a:lnTo>
                  <a:lnTo>
                    <a:pt x="14" y="548"/>
                  </a:lnTo>
                  <a:lnTo>
                    <a:pt x="14" y="489"/>
                  </a:lnTo>
                  <a:lnTo>
                    <a:pt x="91" y="530"/>
                  </a:lnTo>
                  <a:lnTo>
                    <a:pt x="181" y="548"/>
                  </a:lnTo>
                  <a:lnTo>
                    <a:pt x="253" y="544"/>
                  </a:lnTo>
                  <a:lnTo>
                    <a:pt x="271" y="536"/>
                  </a:lnTo>
                  <a:lnTo>
                    <a:pt x="280" y="513"/>
                  </a:lnTo>
                  <a:lnTo>
                    <a:pt x="239" y="513"/>
                  </a:lnTo>
                  <a:lnTo>
                    <a:pt x="196" y="526"/>
                  </a:lnTo>
                  <a:lnTo>
                    <a:pt x="88" y="530"/>
                  </a:lnTo>
                  <a:lnTo>
                    <a:pt x="14" y="490"/>
                  </a:lnTo>
                  <a:lnTo>
                    <a:pt x="10" y="405"/>
                  </a:lnTo>
                  <a:lnTo>
                    <a:pt x="5" y="345"/>
                  </a:lnTo>
                  <a:lnTo>
                    <a:pt x="0" y="287"/>
                  </a:lnTo>
                  <a:lnTo>
                    <a:pt x="10" y="188"/>
                  </a:lnTo>
                  <a:lnTo>
                    <a:pt x="32" y="153"/>
                  </a:lnTo>
                  <a:lnTo>
                    <a:pt x="100" y="108"/>
                  </a:lnTo>
                  <a:lnTo>
                    <a:pt x="78" y="113"/>
                  </a:lnTo>
                  <a:lnTo>
                    <a:pt x="10" y="143"/>
                  </a:lnTo>
                  <a:lnTo>
                    <a:pt x="37" y="81"/>
                  </a:lnTo>
                  <a:lnTo>
                    <a:pt x="60" y="48"/>
                  </a:lnTo>
                  <a:lnTo>
                    <a:pt x="78" y="26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73" name="Freeform 181"/>
            <p:cNvSpPr>
              <a:spLocks/>
            </p:cNvSpPr>
            <p:nvPr/>
          </p:nvSpPr>
          <p:spPr bwMode="auto">
            <a:xfrm>
              <a:off x="231" y="1940"/>
              <a:ext cx="42" cy="38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209" y="15"/>
                </a:cxn>
                <a:cxn ang="0">
                  <a:pos x="182" y="51"/>
                </a:cxn>
                <a:cxn ang="0">
                  <a:pos x="157" y="71"/>
                </a:cxn>
                <a:cxn ang="0">
                  <a:pos x="100" y="113"/>
                </a:cxn>
                <a:cxn ang="0">
                  <a:pos x="77" y="130"/>
                </a:cxn>
                <a:cxn ang="0">
                  <a:pos x="25" y="170"/>
                </a:cxn>
                <a:cxn ang="0">
                  <a:pos x="82" y="152"/>
                </a:cxn>
                <a:cxn ang="0">
                  <a:pos x="140" y="135"/>
                </a:cxn>
                <a:cxn ang="0">
                  <a:pos x="198" y="130"/>
                </a:cxn>
                <a:cxn ang="0">
                  <a:pos x="194" y="147"/>
                </a:cxn>
                <a:cxn ang="0">
                  <a:pos x="100" y="164"/>
                </a:cxn>
                <a:cxn ang="0">
                  <a:pos x="52" y="184"/>
                </a:cxn>
                <a:cxn ang="0">
                  <a:pos x="25" y="187"/>
                </a:cxn>
                <a:cxn ang="0">
                  <a:pos x="2" y="180"/>
                </a:cxn>
                <a:cxn ang="0">
                  <a:pos x="0" y="158"/>
                </a:cxn>
                <a:cxn ang="0">
                  <a:pos x="18" y="141"/>
                </a:cxn>
                <a:cxn ang="0">
                  <a:pos x="44" y="116"/>
                </a:cxn>
                <a:cxn ang="0">
                  <a:pos x="75" y="80"/>
                </a:cxn>
                <a:cxn ang="0">
                  <a:pos x="107" y="40"/>
                </a:cxn>
                <a:cxn ang="0">
                  <a:pos x="144" y="12"/>
                </a:cxn>
                <a:cxn ang="0">
                  <a:pos x="184" y="2"/>
                </a:cxn>
                <a:cxn ang="0">
                  <a:pos x="209" y="0"/>
                </a:cxn>
              </a:cxnLst>
              <a:rect l="0" t="0" r="r" b="b"/>
              <a:pathLst>
                <a:path w="209" h="187">
                  <a:moveTo>
                    <a:pt x="209" y="0"/>
                  </a:moveTo>
                  <a:lnTo>
                    <a:pt x="209" y="15"/>
                  </a:lnTo>
                  <a:lnTo>
                    <a:pt x="182" y="51"/>
                  </a:lnTo>
                  <a:lnTo>
                    <a:pt x="157" y="71"/>
                  </a:lnTo>
                  <a:lnTo>
                    <a:pt x="100" y="113"/>
                  </a:lnTo>
                  <a:lnTo>
                    <a:pt x="77" y="130"/>
                  </a:lnTo>
                  <a:lnTo>
                    <a:pt x="25" y="170"/>
                  </a:lnTo>
                  <a:lnTo>
                    <a:pt x="82" y="152"/>
                  </a:lnTo>
                  <a:lnTo>
                    <a:pt x="140" y="135"/>
                  </a:lnTo>
                  <a:lnTo>
                    <a:pt x="198" y="130"/>
                  </a:lnTo>
                  <a:lnTo>
                    <a:pt x="194" y="147"/>
                  </a:lnTo>
                  <a:lnTo>
                    <a:pt x="100" y="164"/>
                  </a:lnTo>
                  <a:lnTo>
                    <a:pt x="52" y="184"/>
                  </a:lnTo>
                  <a:lnTo>
                    <a:pt x="25" y="187"/>
                  </a:lnTo>
                  <a:lnTo>
                    <a:pt x="2" y="180"/>
                  </a:lnTo>
                  <a:lnTo>
                    <a:pt x="0" y="158"/>
                  </a:lnTo>
                  <a:lnTo>
                    <a:pt x="18" y="141"/>
                  </a:lnTo>
                  <a:lnTo>
                    <a:pt x="44" y="116"/>
                  </a:lnTo>
                  <a:lnTo>
                    <a:pt x="75" y="80"/>
                  </a:lnTo>
                  <a:lnTo>
                    <a:pt x="107" y="40"/>
                  </a:lnTo>
                  <a:lnTo>
                    <a:pt x="144" y="12"/>
                  </a:lnTo>
                  <a:lnTo>
                    <a:pt x="184" y="2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74" name="Freeform 182"/>
            <p:cNvSpPr>
              <a:spLocks/>
            </p:cNvSpPr>
            <p:nvPr/>
          </p:nvSpPr>
          <p:spPr bwMode="auto">
            <a:xfrm>
              <a:off x="232" y="1909"/>
              <a:ext cx="39" cy="49"/>
            </a:xfrm>
            <a:custGeom>
              <a:avLst/>
              <a:gdLst/>
              <a:ahLst/>
              <a:cxnLst>
                <a:cxn ang="0">
                  <a:pos x="156" y="0"/>
                </a:cxn>
                <a:cxn ang="0">
                  <a:pos x="183" y="4"/>
                </a:cxn>
                <a:cxn ang="0">
                  <a:pos x="192" y="27"/>
                </a:cxn>
                <a:cxn ang="0">
                  <a:pos x="190" y="46"/>
                </a:cxn>
                <a:cxn ang="0">
                  <a:pos x="174" y="71"/>
                </a:cxn>
                <a:cxn ang="0">
                  <a:pos x="152" y="78"/>
                </a:cxn>
                <a:cxn ang="0">
                  <a:pos x="110" y="106"/>
                </a:cxn>
                <a:cxn ang="0">
                  <a:pos x="69" y="140"/>
                </a:cxn>
                <a:cxn ang="0">
                  <a:pos x="41" y="184"/>
                </a:cxn>
                <a:cxn ang="0">
                  <a:pos x="8" y="231"/>
                </a:cxn>
                <a:cxn ang="0">
                  <a:pos x="0" y="246"/>
                </a:cxn>
                <a:cxn ang="0">
                  <a:pos x="8" y="190"/>
                </a:cxn>
                <a:cxn ang="0">
                  <a:pos x="16" y="141"/>
                </a:cxn>
                <a:cxn ang="0">
                  <a:pos x="31" y="99"/>
                </a:cxn>
                <a:cxn ang="0">
                  <a:pos x="57" y="60"/>
                </a:cxn>
                <a:cxn ang="0">
                  <a:pos x="128" y="6"/>
                </a:cxn>
                <a:cxn ang="0">
                  <a:pos x="156" y="0"/>
                </a:cxn>
              </a:cxnLst>
              <a:rect l="0" t="0" r="r" b="b"/>
              <a:pathLst>
                <a:path w="192" h="246">
                  <a:moveTo>
                    <a:pt x="156" y="0"/>
                  </a:moveTo>
                  <a:lnTo>
                    <a:pt x="183" y="4"/>
                  </a:lnTo>
                  <a:lnTo>
                    <a:pt x="192" y="27"/>
                  </a:lnTo>
                  <a:lnTo>
                    <a:pt x="190" y="46"/>
                  </a:lnTo>
                  <a:lnTo>
                    <a:pt x="174" y="71"/>
                  </a:lnTo>
                  <a:lnTo>
                    <a:pt x="152" y="78"/>
                  </a:lnTo>
                  <a:lnTo>
                    <a:pt x="110" y="106"/>
                  </a:lnTo>
                  <a:lnTo>
                    <a:pt x="69" y="140"/>
                  </a:lnTo>
                  <a:lnTo>
                    <a:pt x="41" y="184"/>
                  </a:lnTo>
                  <a:lnTo>
                    <a:pt x="8" y="231"/>
                  </a:lnTo>
                  <a:lnTo>
                    <a:pt x="0" y="246"/>
                  </a:lnTo>
                  <a:lnTo>
                    <a:pt x="8" y="190"/>
                  </a:lnTo>
                  <a:lnTo>
                    <a:pt x="16" y="141"/>
                  </a:lnTo>
                  <a:lnTo>
                    <a:pt x="31" y="99"/>
                  </a:lnTo>
                  <a:lnTo>
                    <a:pt x="57" y="60"/>
                  </a:lnTo>
                  <a:lnTo>
                    <a:pt x="128" y="6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75" name="Freeform 183"/>
            <p:cNvSpPr>
              <a:spLocks/>
            </p:cNvSpPr>
            <p:nvPr/>
          </p:nvSpPr>
          <p:spPr bwMode="auto">
            <a:xfrm>
              <a:off x="237" y="1860"/>
              <a:ext cx="41" cy="29"/>
            </a:xfrm>
            <a:custGeom>
              <a:avLst/>
              <a:gdLst/>
              <a:ahLst/>
              <a:cxnLst>
                <a:cxn ang="0">
                  <a:pos x="204" y="141"/>
                </a:cxn>
                <a:cxn ang="0">
                  <a:pos x="169" y="110"/>
                </a:cxn>
                <a:cxn ang="0">
                  <a:pos x="111" y="89"/>
                </a:cxn>
                <a:cxn ang="0">
                  <a:pos x="71" y="78"/>
                </a:cxn>
                <a:cxn ang="0">
                  <a:pos x="0" y="0"/>
                </a:cxn>
                <a:cxn ang="0">
                  <a:pos x="53" y="30"/>
                </a:cxn>
                <a:cxn ang="0">
                  <a:pos x="103" y="51"/>
                </a:cxn>
                <a:cxn ang="0">
                  <a:pos x="138" y="69"/>
                </a:cxn>
                <a:cxn ang="0">
                  <a:pos x="155" y="89"/>
                </a:cxn>
                <a:cxn ang="0">
                  <a:pos x="204" y="141"/>
                </a:cxn>
              </a:cxnLst>
              <a:rect l="0" t="0" r="r" b="b"/>
              <a:pathLst>
                <a:path w="204" h="141">
                  <a:moveTo>
                    <a:pt x="204" y="141"/>
                  </a:moveTo>
                  <a:lnTo>
                    <a:pt x="169" y="110"/>
                  </a:lnTo>
                  <a:lnTo>
                    <a:pt x="111" y="89"/>
                  </a:lnTo>
                  <a:lnTo>
                    <a:pt x="71" y="78"/>
                  </a:lnTo>
                  <a:lnTo>
                    <a:pt x="0" y="0"/>
                  </a:lnTo>
                  <a:lnTo>
                    <a:pt x="53" y="30"/>
                  </a:lnTo>
                  <a:lnTo>
                    <a:pt x="103" y="51"/>
                  </a:lnTo>
                  <a:lnTo>
                    <a:pt x="138" y="69"/>
                  </a:lnTo>
                  <a:lnTo>
                    <a:pt x="155" y="89"/>
                  </a:lnTo>
                  <a:lnTo>
                    <a:pt x="204" y="14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76" name="Freeform 184"/>
            <p:cNvSpPr>
              <a:spLocks/>
            </p:cNvSpPr>
            <p:nvPr/>
          </p:nvSpPr>
          <p:spPr bwMode="auto">
            <a:xfrm>
              <a:off x="286" y="1913"/>
              <a:ext cx="23" cy="73"/>
            </a:xfrm>
            <a:custGeom>
              <a:avLst/>
              <a:gdLst/>
              <a:ahLst/>
              <a:cxnLst>
                <a:cxn ang="0">
                  <a:pos x="115" y="368"/>
                </a:cxn>
                <a:cxn ang="0">
                  <a:pos x="58" y="368"/>
                </a:cxn>
                <a:cxn ang="0">
                  <a:pos x="40" y="364"/>
                </a:cxn>
                <a:cxn ang="0">
                  <a:pos x="40" y="349"/>
                </a:cxn>
                <a:cxn ang="0">
                  <a:pos x="28" y="336"/>
                </a:cxn>
                <a:cxn ang="0">
                  <a:pos x="9" y="323"/>
                </a:cxn>
                <a:cxn ang="0">
                  <a:pos x="19" y="309"/>
                </a:cxn>
                <a:cxn ang="0">
                  <a:pos x="19" y="291"/>
                </a:cxn>
                <a:cxn ang="0">
                  <a:pos x="5" y="269"/>
                </a:cxn>
                <a:cxn ang="0">
                  <a:pos x="5" y="246"/>
                </a:cxn>
                <a:cxn ang="0">
                  <a:pos x="14" y="219"/>
                </a:cxn>
                <a:cxn ang="0">
                  <a:pos x="14" y="161"/>
                </a:cxn>
                <a:cxn ang="0">
                  <a:pos x="0" y="107"/>
                </a:cxn>
                <a:cxn ang="0">
                  <a:pos x="5" y="67"/>
                </a:cxn>
                <a:cxn ang="0">
                  <a:pos x="5" y="0"/>
                </a:cxn>
                <a:cxn ang="0">
                  <a:pos x="40" y="101"/>
                </a:cxn>
                <a:cxn ang="0">
                  <a:pos x="71" y="197"/>
                </a:cxn>
                <a:cxn ang="0">
                  <a:pos x="93" y="300"/>
                </a:cxn>
                <a:cxn ang="0">
                  <a:pos x="115" y="368"/>
                </a:cxn>
              </a:cxnLst>
              <a:rect l="0" t="0" r="r" b="b"/>
              <a:pathLst>
                <a:path w="115" h="368">
                  <a:moveTo>
                    <a:pt x="115" y="368"/>
                  </a:moveTo>
                  <a:lnTo>
                    <a:pt x="58" y="368"/>
                  </a:lnTo>
                  <a:lnTo>
                    <a:pt x="40" y="364"/>
                  </a:lnTo>
                  <a:lnTo>
                    <a:pt x="40" y="349"/>
                  </a:lnTo>
                  <a:lnTo>
                    <a:pt x="28" y="336"/>
                  </a:lnTo>
                  <a:lnTo>
                    <a:pt x="9" y="323"/>
                  </a:lnTo>
                  <a:lnTo>
                    <a:pt x="19" y="309"/>
                  </a:lnTo>
                  <a:lnTo>
                    <a:pt x="19" y="291"/>
                  </a:lnTo>
                  <a:lnTo>
                    <a:pt x="5" y="269"/>
                  </a:lnTo>
                  <a:lnTo>
                    <a:pt x="5" y="246"/>
                  </a:lnTo>
                  <a:lnTo>
                    <a:pt x="14" y="219"/>
                  </a:lnTo>
                  <a:lnTo>
                    <a:pt x="14" y="161"/>
                  </a:lnTo>
                  <a:lnTo>
                    <a:pt x="0" y="107"/>
                  </a:lnTo>
                  <a:lnTo>
                    <a:pt x="5" y="67"/>
                  </a:lnTo>
                  <a:lnTo>
                    <a:pt x="5" y="0"/>
                  </a:lnTo>
                  <a:lnTo>
                    <a:pt x="40" y="101"/>
                  </a:lnTo>
                  <a:lnTo>
                    <a:pt x="71" y="197"/>
                  </a:lnTo>
                  <a:lnTo>
                    <a:pt x="93" y="300"/>
                  </a:lnTo>
                  <a:lnTo>
                    <a:pt x="115" y="368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77" name="Freeform 185"/>
            <p:cNvSpPr>
              <a:spLocks/>
            </p:cNvSpPr>
            <p:nvPr/>
          </p:nvSpPr>
          <p:spPr bwMode="auto">
            <a:xfrm>
              <a:off x="233" y="1992"/>
              <a:ext cx="41" cy="14"/>
            </a:xfrm>
            <a:custGeom>
              <a:avLst/>
              <a:gdLst/>
              <a:ahLst/>
              <a:cxnLst>
                <a:cxn ang="0">
                  <a:pos x="42" y="34"/>
                </a:cxn>
                <a:cxn ang="0">
                  <a:pos x="87" y="15"/>
                </a:cxn>
                <a:cxn ang="0">
                  <a:pos x="129" y="3"/>
                </a:cxn>
                <a:cxn ang="0">
                  <a:pos x="184" y="0"/>
                </a:cxn>
                <a:cxn ang="0">
                  <a:pos x="206" y="4"/>
                </a:cxn>
                <a:cxn ang="0">
                  <a:pos x="196" y="26"/>
                </a:cxn>
                <a:cxn ang="0">
                  <a:pos x="174" y="43"/>
                </a:cxn>
                <a:cxn ang="0">
                  <a:pos x="126" y="57"/>
                </a:cxn>
                <a:cxn ang="0">
                  <a:pos x="50" y="69"/>
                </a:cxn>
                <a:cxn ang="0">
                  <a:pos x="0" y="65"/>
                </a:cxn>
                <a:cxn ang="0">
                  <a:pos x="42" y="34"/>
                </a:cxn>
              </a:cxnLst>
              <a:rect l="0" t="0" r="r" b="b"/>
              <a:pathLst>
                <a:path w="206" h="69">
                  <a:moveTo>
                    <a:pt x="42" y="34"/>
                  </a:moveTo>
                  <a:lnTo>
                    <a:pt x="87" y="15"/>
                  </a:lnTo>
                  <a:lnTo>
                    <a:pt x="129" y="3"/>
                  </a:lnTo>
                  <a:lnTo>
                    <a:pt x="184" y="0"/>
                  </a:lnTo>
                  <a:lnTo>
                    <a:pt x="206" y="4"/>
                  </a:lnTo>
                  <a:lnTo>
                    <a:pt x="196" y="26"/>
                  </a:lnTo>
                  <a:lnTo>
                    <a:pt x="174" y="43"/>
                  </a:lnTo>
                  <a:lnTo>
                    <a:pt x="126" y="57"/>
                  </a:lnTo>
                  <a:lnTo>
                    <a:pt x="50" y="69"/>
                  </a:lnTo>
                  <a:lnTo>
                    <a:pt x="0" y="65"/>
                  </a:lnTo>
                  <a:lnTo>
                    <a:pt x="42" y="3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78" name="Freeform 186"/>
            <p:cNvSpPr>
              <a:spLocks/>
            </p:cNvSpPr>
            <p:nvPr/>
          </p:nvSpPr>
          <p:spPr bwMode="auto">
            <a:xfrm>
              <a:off x="284" y="1999"/>
              <a:ext cx="25" cy="31"/>
            </a:xfrm>
            <a:custGeom>
              <a:avLst/>
              <a:gdLst/>
              <a:ahLst/>
              <a:cxnLst>
                <a:cxn ang="0">
                  <a:pos x="67" y="43"/>
                </a:cxn>
                <a:cxn ang="0">
                  <a:pos x="82" y="9"/>
                </a:cxn>
                <a:cxn ang="0">
                  <a:pos x="106" y="0"/>
                </a:cxn>
                <a:cxn ang="0">
                  <a:pos x="122" y="7"/>
                </a:cxn>
                <a:cxn ang="0">
                  <a:pos x="124" y="25"/>
                </a:cxn>
                <a:cxn ang="0">
                  <a:pos x="114" y="55"/>
                </a:cxn>
                <a:cxn ang="0">
                  <a:pos x="95" y="82"/>
                </a:cxn>
                <a:cxn ang="0">
                  <a:pos x="73" y="108"/>
                </a:cxn>
                <a:cxn ang="0">
                  <a:pos x="45" y="133"/>
                </a:cxn>
                <a:cxn ang="0">
                  <a:pos x="0" y="154"/>
                </a:cxn>
                <a:cxn ang="0">
                  <a:pos x="40" y="110"/>
                </a:cxn>
                <a:cxn ang="0">
                  <a:pos x="53" y="78"/>
                </a:cxn>
                <a:cxn ang="0">
                  <a:pos x="67" y="43"/>
                </a:cxn>
              </a:cxnLst>
              <a:rect l="0" t="0" r="r" b="b"/>
              <a:pathLst>
                <a:path w="124" h="154">
                  <a:moveTo>
                    <a:pt x="67" y="43"/>
                  </a:moveTo>
                  <a:lnTo>
                    <a:pt x="82" y="9"/>
                  </a:lnTo>
                  <a:lnTo>
                    <a:pt x="106" y="0"/>
                  </a:lnTo>
                  <a:lnTo>
                    <a:pt x="122" y="7"/>
                  </a:lnTo>
                  <a:lnTo>
                    <a:pt x="124" y="25"/>
                  </a:lnTo>
                  <a:lnTo>
                    <a:pt x="114" y="55"/>
                  </a:lnTo>
                  <a:lnTo>
                    <a:pt x="95" y="82"/>
                  </a:lnTo>
                  <a:lnTo>
                    <a:pt x="73" y="108"/>
                  </a:lnTo>
                  <a:lnTo>
                    <a:pt x="45" y="133"/>
                  </a:lnTo>
                  <a:lnTo>
                    <a:pt x="0" y="154"/>
                  </a:lnTo>
                  <a:lnTo>
                    <a:pt x="40" y="110"/>
                  </a:lnTo>
                  <a:lnTo>
                    <a:pt x="53" y="78"/>
                  </a:lnTo>
                  <a:lnTo>
                    <a:pt x="67" y="4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79" name="Freeform 187"/>
            <p:cNvSpPr>
              <a:spLocks/>
            </p:cNvSpPr>
            <p:nvPr/>
          </p:nvSpPr>
          <p:spPr bwMode="auto">
            <a:xfrm>
              <a:off x="208" y="1836"/>
              <a:ext cx="60" cy="37"/>
            </a:xfrm>
            <a:custGeom>
              <a:avLst/>
              <a:gdLst/>
              <a:ahLst/>
              <a:cxnLst>
                <a:cxn ang="0">
                  <a:pos x="298" y="186"/>
                </a:cxn>
                <a:cxn ang="0">
                  <a:pos x="289" y="109"/>
                </a:cxn>
                <a:cxn ang="0">
                  <a:pos x="226" y="82"/>
                </a:cxn>
                <a:cxn ang="0">
                  <a:pos x="142" y="49"/>
                </a:cxn>
                <a:cxn ang="0">
                  <a:pos x="80" y="25"/>
                </a:cxn>
                <a:cxn ang="0">
                  <a:pos x="23" y="0"/>
                </a:cxn>
                <a:cxn ang="0">
                  <a:pos x="0" y="53"/>
                </a:cxn>
                <a:cxn ang="0">
                  <a:pos x="55" y="84"/>
                </a:cxn>
                <a:cxn ang="0">
                  <a:pos x="119" y="107"/>
                </a:cxn>
                <a:cxn ang="0">
                  <a:pos x="168" y="122"/>
                </a:cxn>
                <a:cxn ang="0">
                  <a:pos x="229" y="154"/>
                </a:cxn>
                <a:cxn ang="0">
                  <a:pos x="298" y="186"/>
                </a:cxn>
              </a:cxnLst>
              <a:rect l="0" t="0" r="r" b="b"/>
              <a:pathLst>
                <a:path w="298" h="186">
                  <a:moveTo>
                    <a:pt x="298" y="186"/>
                  </a:moveTo>
                  <a:lnTo>
                    <a:pt x="289" y="109"/>
                  </a:lnTo>
                  <a:lnTo>
                    <a:pt x="226" y="82"/>
                  </a:lnTo>
                  <a:lnTo>
                    <a:pt x="142" y="49"/>
                  </a:lnTo>
                  <a:lnTo>
                    <a:pt x="80" y="25"/>
                  </a:lnTo>
                  <a:lnTo>
                    <a:pt x="23" y="0"/>
                  </a:lnTo>
                  <a:lnTo>
                    <a:pt x="0" y="53"/>
                  </a:lnTo>
                  <a:lnTo>
                    <a:pt x="55" y="84"/>
                  </a:lnTo>
                  <a:lnTo>
                    <a:pt x="119" y="107"/>
                  </a:lnTo>
                  <a:lnTo>
                    <a:pt x="168" y="122"/>
                  </a:lnTo>
                  <a:lnTo>
                    <a:pt x="229" y="154"/>
                  </a:lnTo>
                  <a:lnTo>
                    <a:pt x="298" y="186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6617" name="Group 393"/>
          <p:cNvGrpSpPr>
            <a:grpSpLocks/>
          </p:cNvGrpSpPr>
          <p:nvPr/>
        </p:nvGrpSpPr>
        <p:grpSpPr bwMode="auto">
          <a:xfrm>
            <a:off x="255588" y="4876800"/>
            <a:ext cx="647700" cy="704850"/>
            <a:chOff x="161" y="3072"/>
            <a:chExt cx="408" cy="444"/>
          </a:xfrm>
        </p:grpSpPr>
        <p:grpSp>
          <p:nvGrpSpPr>
            <p:cNvPr id="366618" name="Group 125"/>
            <p:cNvGrpSpPr>
              <a:grpSpLocks/>
            </p:cNvGrpSpPr>
            <p:nvPr/>
          </p:nvGrpSpPr>
          <p:grpSpPr bwMode="auto">
            <a:xfrm>
              <a:off x="395" y="3425"/>
              <a:ext cx="139" cy="71"/>
              <a:chOff x="375" y="2315"/>
              <a:chExt cx="139" cy="71"/>
            </a:xfrm>
          </p:grpSpPr>
          <p:sp>
            <p:nvSpPr>
              <p:cNvPr id="366718" name="Freeform 126"/>
              <p:cNvSpPr>
                <a:spLocks/>
              </p:cNvSpPr>
              <p:nvPr/>
            </p:nvSpPr>
            <p:spPr bwMode="auto">
              <a:xfrm>
                <a:off x="375" y="2315"/>
                <a:ext cx="139" cy="71"/>
              </a:xfrm>
              <a:custGeom>
                <a:avLst/>
                <a:gdLst/>
                <a:ahLst/>
                <a:cxnLst>
                  <a:cxn ang="0">
                    <a:pos x="279" y="11"/>
                  </a:cxn>
                  <a:cxn ang="0">
                    <a:pos x="274" y="104"/>
                  </a:cxn>
                  <a:cxn ang="0">
                    <a:pos x="455" y="189"/>
                  </a:cxn>
                  <a:cxn ang="0">
                    <a:pos x="607" y="226"/>
                  </a:cxn>
                  <a:cxn ang="0">
                    <a:pos x="691" y="263"/>
                  </a:cxn>
                  <a:cxn ang="0">
                    <a:pos x="687" y="313"/>
                  </a:cxn>
                  <a:cxn ang="0">
                    <a:pos x="577" y="343"/>
                  </a:cxn>
                  <a:cxn ang="0">
                    <a:pos x="413" y="355"/>
                  </a:cxn>
                  <a:cxn ang="0">
                    <a:pos x="274" y="331"/>
                  </a:cxn>
                  <a:cxn ang="0">
                    <a:pos x="188" y="307"/>
                  </a:cxn>
                  <a:cxn ang="0">
                    <a:pos x="183" y="334"/>
                  </a:cxn>
                  <a:cxn ang="0">
                    <a:pos x="74" y="331"/>
                  </a:cxn>
                  <a:cxn ang="0">
                    <a:pos x="7" y="318"/>
                  </a:cxn>
                  <a:cxn ang="0">
                    <a:pos x="7" y="270"/>
                  </a:cxn>
                  <a:cxn ang="0">
                    <a:pos x="0" y="242"/>
                  </a:cxn>
                  <a:cxn ang="0">
                    <a:pos x="0" y="173"/>
                  </a:cxn>
                  <a:cxn ang="0">
                    <a:pos x="18" y="135"/>
                  </a:cxn>
                  <a:cxn ang="0">
                    <a:pos x="53" y="91"/>
                  </a:cxn>
                  <a:cxn ang="0">
                    <a:pos x="60" y="0"/>
                  </a:cxn>
                  <a:cxn ang="0">
                    <a:pos x="279" y="11"/>
                  </a:cxn>
                </a:cxnLst>
                <a:rect l="0" t="0" r="r" b="b"/>
                <a:pathLst>
                  <a:path w="691" h="355">
                    <a:moveTo>
                      <a:pt x="279" y="11"/>
                    </a:moveTo>
                    <a:lnTo>
                      <a:pt x="274" y="104"/>
                    </a:lnTo>
                    <a:lnTo>
                      <a:pt x="455" y="189"/>
                    </a:lnTo>
                    <a:lnTo>
                      <a:pt x="607" y="226"/>
                    </a:lnTo>
                    <a:lnTo>
                      <a:pt x="691" y="263"/>
                    </a:lnTo>
                    <a:lnTo>
                      <a:pt x="687" y="313"/>
                    </a:lnTo>
                    <a:lnTo>
                      <a:pt x="577" y="343"/>
                    </a:lnTo>
                    <a:lnTo>
                      <a:pt x="413" y="355"/>
                    </a:lnTo>
                    <a:lnTo>
                      <a:pt x="274" y="331"/>
                    </a:lnTo>
                    <a:lnTo>
                      <a:pt x="188" y="307"/>
                    </a:lnTo>
                    <a:lnTo>
                      <a:pt x="183" y="334"/>
                    </a:lnTo>
                    <a:lnTo>
                      <a:pt x="74" y="331"/>
                    </a:lnTo>
                    <a:lnTo>
                      <a:pt x="7" y="318"/>
                    </a:lnTo>
                    <a:lnTo>
                      <a:pt x="7" y="270"/>
                    </a:lnTo>
                    <a:lnTo>
                      <a:pt x="0" y="242"/>
                    </a:lnTo>
                    <a:lnTo>
                      <a:pt x="0" y="173"/>
                    </a:lnTo>
                    <a:lnTo>
                      <a:pt x="18" y="135"/>
                    </a:lnTo>
                    <a:lnTo>
                      <a:pt x="53" y="91"/>
                    </a:lnTo>
                    <a:lnTo>
                      <a:pt x="60" y="0"/>
                    </a:lnTo>
                    <a:lnTo>
                      <a:pt x="279" y="11"/>
                    </a:lnTo>
                    <a:close/>
                  </a:path>
                </a:pathLst>
              </a:custGeom>
              <a:solidFill>
                <a:srgbClr val="60606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719" name="Freeform 127"/>
              <p:cNvSpPr>
                <a:spLocks/>
              </p:cNvSpPr>
              <p:nvPr/>
            </p:nvSpPr>
            <p:spPr bwMode="auto">
              <a:xfrm>
                <a:off x="421" y="2341"/>
                <a:ext cx="42" cy="22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0" y="58"/>
                  </a:cxn>
                  <a:cxn ang="0">
                    <a:pos x="186" y="110"/>
                  </a:cxn>
                  <a:cxn ang="0">
                    <a:pos x="208" y="70"/>
                  </a:cxn>
                  <a:cxn ang="0">
                    <a:pos x="53" y="0"/>
                  </a:cxn>
                </a:cxnLst>
                <a:rect l="0" t="0" r="r" b="b"/>
                <a:pathLst>
                  <a:path w="208" h="110">
                    <a:moveTo>
                      <a:pt x="53" y="0"/>
                    </a:moveTo>
                    <a:lnTo>
                      <a:pt x="0" y="58"/>
                    </a:lnTo>
                    <a:lnTo>
                      <a:pt x="186" y="110"/>
                    </a:lnTo>
                    <a:lnTo>
                      <a:pt x="208" y="7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720" name="Freeform 128"/>
              <p:cNvSpPr>
                <a:spLocks/>
              </p:cNvSpPr>
              <p:nvPr/>
            </p:nvSpPr>
            <p:spPr bwMode="auto">
              <a:xfrm>
                <a:off x="463" y="2356"/>
                <a:ext cx="46" cy="1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0" y="32"/>
                  </a:cxn>
                  <a:cxn ang="0">
                    <a:pos x="115" y="62"/>
                  </a:cxn>
                  <a:cxn ang="0">
                    <a:pos x="168" y="67"/>
                  </a:cxn>
                  <a:cxn ang="0">
                    <a:pos x="233" y="64"/>
                  </a:cxn>
                  <a:cxn ang="0">
                    <a:pos x="165" y="30"/>
                  </a:cxn>
                  <a:cxn ang="0">
                    <a:pos x="27" y="0"/>
                  </a:cxn>
                </a:cxnLst>
                <a:rect l="0" t="0" r="r" b="b"/>
                <a:pathLst>
                  <a:path w="233" h="67">
                    <a:moveTo>
                      <a:pt x="27" y="0"/>
                    </a:moveTo>
                    <a:lnTo>
                      <a:pt x="0" y="32"/>
                    </a:lnTo>
                    <a:lnTo>
                      <a:pt x="115" y="62"/>
                    </a:lnTo>
                    <a:lnTo>
                      <a:pt x="168" y="67"/>
                    </a:lnTo>
                    <a:lnTo>
                      <a:pt x="233" y="64"/>
                    </a:lnTo>
                    <a:lnTo>
                      <a:pt x="165" y="3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721" name="Freeform 129"/>
              <p:cNvSpPr>
                <a:spLocks/>
              </p:cNvSpPr>
              <p:nvPr/>
            </p:nvSpPr>
            <p:spPr bwMode="auto">
              <a:xfrm>
                <a:off x="376" y="2341"/>
                <a:ext cx="134" cy="41"/>
              </a:xfrm>
              <a:custGeom>
                <a:avLst/>
                <a:gdLst/>
                <a:ahLst/>
                <a:cxnLst>
                  <a:cxn ang="0">
                    <a:pos x="670" y="178"/>
                  </a:cxn>
                  <a:cxn ang="0">
                    <a:pos x="670" y="146"/>
                  </a:cxn>
                  <a:cxn ang="0">
                    <a:pos x="582" y="155"/>
                  </a:cxn>
                  <a:cxn ang="0">
                    <a:pos x="442" y="134"/>
                  </a:cxn>
                  <a:cxn ang="0">
                    <a:pos x="361" y="116"/>
                  </a:cxn>
                  <a:cxn ang="0">
                    <a:pos x="206" y="66"/>
                  </a:cxn>
                  <a:cxn ang="0">
                    <a:pos x="140" y="58"/>
                  </a:cxn>
                  <a:cxn ang="0">
                    <a:pos x="73" y="34"/>
                  </a:cxn>
                  <a:cxn ang="0">
                    <a:pos x="40" y="0"/>
                  </a:cxn>
                  <a:cxn ang="0">
                    <a:pos x="0" y="43"/>
                  </a:cxn>
                  <a:cxn ang="0">
                    <a:pos x="0" y="132"/>
                  </a:cxn>
                  <a:cxn ang="0">
                    <a:pos x="49" y="146"/>
                  </a:cxn>
                  <a:cxn ang="0">
                    <a:pos x="170" y="162"/>
                  </a:cxn>
                  <a:cxn ang="0">
                    <a:pos x="218" y="167"/>
                  </a:cxn>
                  <a:cxn ang="0">
                    <a:pos x="298" y="196"/>
                  </a:cxn>
                  <a:cxn ang="0">
                    <a:pos x="388" y="209"/>
                  </a:cxn>
                  <a:cxn ang="0">
                    <a:pos x="452" y="209"/>
                  </a:cxn>
                  <a:cxn ang="0">
                    <a:pos x="553" y="209"/>
                  </a:cxn>
                  <a:cxn ang="0">
                    <a:pos x="670" y="178"/>
                  </a:cxn>
                </a:cxnLst>
                <a:rect l="0" t="0" r="r" b="b"/>
                <a:pathLst>
                  <a:path w="670" h="209">
                    <a:moveTo>
                      <a:pt x="670" y="178"/>
                    </a:moveTo>
                    <a:lnTo>
                      <a:pt x="670" y="146"/>
                    </a:lnTo>
                    <a:lnTo>
                      <a:pt x="582" y="155"/>
                    </a:lnTo>
                    <a:lnTo>
                      <a:pt x="442" y="134"/>
                    </a:lnTo>
                    <a:lnTo>
                      <a:pt x="361" y="116"/>
                    </a:lnTo>
                    <a:lnTo>
                      <a:pt x="206" y="66"/>
                    </a:lnTo>
                    <a:lnTo>
                      <a:pt x="140" y="58"/>
                    </a:lnTo>
                    <a:lnTo>
                      <a:pt x="73" y="34"/>
                    </a:lnTo>
                    <a:lnTo>
                      <a:pt x="40" y="0"/>
                    </a:lnTo>
                    <a:lnTo>
                      <a:pt x="0" y="43"/>
                    </a:lnTo>
                    <a:lnTo>
                      <a:pt x="0" y="132"/>
                    </a:lnTo>
                    <a:lnTo>
                      <a:pt x="49" y="146"/>
                    </a:lnTo>
                    <a:lnTo>
                      <a:pt x="170" y="162"/>
                    </a:lnTo>
                    <a:lnTo>
                      <a:pt x="218" y="167"/>
                    </a:lnTo>
                    <a:lnTo>
                      <a:pt x="298" y="196"/>
                    </a:lnTo>
                    <a:lnTo>
                      <a:pt x="388" y="209"/>
                    </a:lnTo>
                    <a:lnTo>
                      <a:pt x="452" y="209"/>
                    </a:lnTo>
                    <a:lnTo>
                      <a:pt x="553" y="209"/>
                    </a:lnTo>
                    <a:lnTo>
                      <a:pt x="670" y="17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722" name="Freeform 130"/>
              <p:cNvSpPr>
                <a:spLocks/>
              </p:cNvSpPr>
              <p:nvPr/>
            </p:nvSpPr>
            <p:spPr bwMode="auto">
              <a:xfrm>
                <a:off x="386" y="2317"/>
                <a:ext cx="44" cy="34"/>
              </a:xfrm>
              <a:custGeom>
                <a:avLst/>
                <a:gdLst/>
                <a:ahLst/>
                <a:cxnLst>
                  <a:cxn ang="0">
                    <a:pos x="214" y="11"/>
                  </a:cxn>
                  <a:cxn ang="0">
                    <a:pos x="207" y="96"/>
                  </a:cxn>
                  <a:cxn ang="0">
                    <a:pos x="219" y="114"/>
                  </a:cxn>
                  <a:cxn ang="0">
                    <a:pos x="170" y="171"/>
                  </a:cxn>
                  <a:cxn ang="0">
                    <a:pos x="103" y="171"/>
                  </a:cxn>
                  <a:cxn ang="0">
                    <a:pos x="26" y="146"/>
                  </a:cxn>
                  <a:cxn ang="0">
                    <a:pos x="0" y="112"/>
                  </a:cxn>
                  <a:cxn ang="0">
                    <a:pos x="15" y="89"/>
                  </a:cxn>
                  <a:cxn ang="0">
                    <a:pos x="20" y="0"/>
                  </a:cxn>
                  <a:cxn ang="0">
                    <a:pos x="214" y="11"/>
                  </a:cxn>
                </a:cxnLst>
                <a:rect l="0" t="0" r="r" b="b"/>
                <a:pathLst>
                  <a:path w="219" h="171">
                    <a:moveTo>
                      <a:pt x="214" y="11"/>
                    </a:moveTo>
                    <a:lnTo>
                      <a:pt x="207" y="96"/>
                    </a:lnTo>
                    <a:lnTo>
                      <a:pt x="219" y="114"/>
                    </a:lnTo>
                    <a:lnTo>
                      <a:pt x="170" y="171"/>
                    </a:lnTo>
                    <a:lnTo>
                      <a:pt x="103" y="171"/>
                    </a:lnTo>
                    <a:lnTo>
                      <a:pt x="26" y="146"/>
                    </a:lnTo>
                    <a:lnTo>
                      <a:pt x="0" y="112"/>
                    </a:lnTo>
                    <a:lnTo>
                      <a:pt x="15" y="89"/>
                    </a:lnTo>
                    <a:lnTo>
                      <a:pt x="20" y="0"/>
                    </a:lnTo>
                    <a:lnTo>
                      <a:pt x="214" y="11"/>
                    </a:lnTo>
                    <a:close/>
                  </a:path>
                </a:pathLst>
              </a:custGeom>
              <a:solidFill>
                <a:srgbClr val="A0A0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6624" name="Group 131"/>
            <p:cNvGrpSpPr>
              <a:grpSpLocks/>
            </p:cNvGrpSpPr>
            <p:nvPr/>
          </p:nvGrpSpPr>
          <p:grpSpPr bwMode="auto">
            <a:xfrm>
              <a:off x="398" y="3301"/>
              <a:ext cx="58" cy="142"/>
              <a:chOff x="378" y="2191"/>
              <a:chExt cx="58" cy="142"/>
            </a:xfrm>
          </p:grpSpPr>
          <p:sp>
            <p:nvSpPr>
              <p:cNvPr id="366724" name="Freeform 132"/>
              <p:cNvSpPr>
                <a:spLocks/>
              </p:cNvSpPr>
              <p:nvPr/>
            </p:nvSpPr>
            <p:spPr bwMode="auto">
              <a:xfrm>
                <a:off x="378" y="2191"/>
                <a:ext cx="58" cy="142"/>
              </a:xfrm>
              <a:custGeom>
                <a:avLst/>
                <a:gdLst/>
                <a:ahLst/>
                <a:cxnLst>
                  <a:cxn ang="0">
                    <a:pos x="24" y="15"/>
                  </a:cxn>
                  <a:cxn ang="0">
                    <a:pos x="6" y="256"/>
                  </a:cxn>
                  <a:cxn ang="0">
                    <a:pos x="10" y="454"/>
                  </a:cxn>
                  <a:cxn ang="0">
                    <a:pos x="0" y="678"/>
                  </a:cxn>
                  <a:cxn ang="0">
                    <a:pos x="144" y="710"/>
                  </a:cxn>
                  <a:cxn ang="0">
                    <a:pos x="283" y="710"/>
                  </a:cxn>
                  <a:cxn ang="0">
                    <a:pos x="292" y="0"/>
                  </a:cxn>
                  <a:cxn ang="0">
                    <a:pos x="24" y="15"/>
                  </a:cxn>
                </a:cxnLst>
                <a:rect l="0" t="0" r="r" b="b"/>
                <a:pathLst>
                  <a:path w="292" h="710">
                    <a:moveTo>
                      <a:pt x="24" y="15"/>
                    </a:moveTo>
                    <a:lnTo>
                      <a:pt x="6" y="256"/>
                    </a:lnTo>
                    <a:lnTo>
                      <a:pt x="10" y="454"/>
                    </a:lnTo>
                    <a:lnTo>
                      <a:pt x="0" y="678"/>
                    </a:lnTo>
                    <a:lnTo>
                      <a:pt x="144" y="710"/>
                    </a:lnTo>
                    <a:lnTo>
                      <a:pt x="283" y="710"/>
                    </a:lnTo>
                    <a:lnTo>
                      <a:pt x="292" y="0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60606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725" name="Freeform 133"/>
              <p:cNvSpPr>
                <a:spLocks/>
              </p:cNvSpPr>
              <p:nvPr/>
            </p:nvSpPr>
            <p:spPr bwMode="auto">
              <a:xfrm>
                <a:off x="383" y="2193"/>
                <a:ext cx="50" cy="136"/>
              </a:xfrm>
              <a:custGeom>
                <a:avLst/>
                <a:gdLst/>
                <a:ahLst/>
                <a:cxnLst>
                  <a:cxn ang="0">
                    <a:pos x="23" y="21"/>
                  </a:cxn>
                  <a:cxn ang="0">
                    <a:pos x="0" y="223"/>
                  </a:cxn>
                  <a:cxn ang="0">
                    <a:pos x="5" y="385"/>
                  </a:cxn>
                  <a:cxn ang="0">
                    <a:pos x="5" y="633"/>
                  </a:cxn>
                  <a:cxn ang="0">
                    <a:pos x="128" y="681"/>
                  </a:cxn>
                  <a:cxn ang="0">
                    <a:pos x="238" y="681"/>
                  </a:cxn>
                  <a:cxn ang="0">
                    <a:pos x="252" y="0"/>
                  </a:cxn>
                  <a:cxn ang="0">
                    <a:pos x="23" y="21"/>
                  </a:cxn>
                </a:cxnLst>
                <a:rect l="0" t="0" r="r" b="b"/>
                <a:pathLst>
                  <a:path w="252" h="681">
                    <a:moveTo>
                      <a:pt x="23" y="21"/>
                    </a:moveTo>
                    <a:lnTo>
                      <a:pt x="0" y="223"/>
                    </a:lnTo>
                    <a:lnTo>
                      <a:pt x="5" y="385"/>
                    </a:lnTo>
                    <a:lnTo>
                      <a:pt x="5" y="633"/>
                    </a:lnTo>
                    <a:lnTo>
                      <a:pt x="128" y="681"/>
                    </a:lnTo>
                    <a:lnTo>
                      <a:pt x="238" y="681"/>
                    </a:lnTo>
                    <a:lnTo>
                      <a:pt x="252" y="0"/>
                    </a:lnTo>
                    <a:lnTo>
                      <a:pt x="23" y="2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6625" name="Group 134"/>
            <p:cNvGrpSpPr>
              <a:grpSpLocks/>
            </p:cNvGrpSpPr>
            <p:nvPr/>
          </p:nvGrpSpPr>
          <p:grpSpPr bwMode="auto">
            <a:xfrm>
              <a:off x="428" y="3445"/>
              <a:ext cx="141" cy="71"/>
              <a:chOff x="408" y="2335"/>
              <a:chExt cx="141" cy="71"/>
            </a:xfrm>
          </p:grpSpPr>
          <p:sp>
            <p:nvSpPr>
              <p:cNvPr id="366727" name="Freeform 135"/>
              <p:cNvSpPr>
                <a:spLocks/>
              </p:cNvSpPr>
              <p:nvPr/>
            </p:nvSpPr>
            <p:spPr bwMode="auto">
              <a:xfrm>
                <a:off x="408" y="2335"/>
                <a:ext cx="141" cy="71"/>
              </a:xfrm>
              <a:custGeom>
                <a:avLst/>
                <a:gdLst/>
                <a:ahLst/>
                <a:cxnLst>
                  <a:cxn ang="0">
                    <a:pos x="285" y="13"/>
                  </a:cxn>
                  <a:cxn ang="0">
                    <a:pos x="280" y="104"/>
                  </a:cxn>
                  <a:cxn ang="0">
                    <a:pos x="463" y="191"/>
                  </a:cxn>
                  <a:cxn ang="0">
                    <a:pos x="617" y="227"/>
                  </a:cxn>
                  <a:cxn ang="0">
                    <a:pos x="703" y="264"/>
                  </a:cxn>
                  <a:cxn ang="0">
                    <a:pos x="698" y="314"/>
                  </a:cxn>
                  <a:cxn ang="0">
                    <a:pos x="588" y="345"/>
                  </a:cxn>
                  <a:cxn ang="0">
                    <a:pos x="420" y="356"/>
                  </a:cxn>
                  <a:cxn ang="0">
                    <a:pos x="280" y="332"/>
                  </a:cxn>
                  <a:cxn ang="0">
                    <a:pos x="194" y="307"/>
                  </a:cxn>
                  <a:cxn ang="0">
                    <a:pos x="188" y="335"/>
                  </a:cxn>
                  <a:cxn ang="0">
                    <a:pos x="76" y="332"/>
                  </a:cxn>
                  <a:cxn ang="0">
                    <a:pos x="8" y="320"/>
                  </a:cxn>
                  <a:cxn ang="0">
                    <a:pos x="8" y="271"/>
                  </a:cxn>
                  <a:cxn ang="0">
                    <a:pos x="0" y="243"/>
                  </a:cxn>
                  <a:cxn ang="0">
                    <a:pos x="0" y="174"/>
                  </a:cxn>
                  <a:cxn ang="0">
                    <a:pos x="22" y="136"/>
                  </a:cxn>
                  <a:cxn ang="0">
                    <a:pos x="56" y="94"/>
                  </a:cxn>
                  <a:cxn ang="0">
                    <a:pos x="64" y="0"/>
                  </a:cxn>
                  <a:cxn ang="0">
                    <a:pos x="285" y="13"/>
                  </a:cxn>
                </a:cxnLst>
                <a:rect l="0" t="0" r="r" b="b"/>
                <a:pathLst>
                  <a:path w="703" h="356">
                    <a:moveTo>
                      <a:pt x="285" y="13"/>
                    </a:moveTo>
                    <a:lnTo>
                      <a:pt x="280" y="104"/>
                    </a:lnTo>
                    <a:lnTo>
                      <a:pt x="463" y="191"/>
                    </a:lnTo>
                    <a:lnTo>
                      <a:pt x="617" y="227"/>
                    </a:lnTo>
                    <a:lnTo>
                      <a:pt x="703" y="264"/>
                    </a:lnTo>
                    <a:lnTo>
                      <a:pt x="698" y="314"/>
                    </a:lnTo>
                    <a:lnTo>
                      <a:pt x="588" y="345"/>
                    </a:lnTo>
                    <a:lnTo>
                      <a:pt x="420" y="356"/>
                    </a:lnTo>
                    <a:lnTo>
                      <a:pt x="280" y="332"/>
                    </a:lnTo>
                    <a:lnTo>
                      <a:pt x="194" y="307"/>
                    </a:lnTo>
                    <a:lnTo>
                      <a:pt x="188" y="335"/>
                    </a:lnTo>
                    <a:lnTo>
                      <a:pt x="76" y="332"/>
                    </a:lnTo>
                    <a:lnTo>
                      <a:pt x="8" y="320"/>
                    </a:lnTo>
                    <a:lnTo>
                      <a:pt x="8" y="271"/>
                    </a:lnTo>
                    <a:lnTo>
                      <a:pt x="0" y="243"/>
                    </a:lnTo>
                    <a:lnTo>
                      <a:pt x="0" y="174"/>
                    </a:lnTo>
                    <a:lnTo>
                      <a:pt x="22" y="136"/>
                    </a:lnTo>
                    <a:lnTo>
                      <a:pt x="56" y="94"/>
                    </a:lnTo>
                    <a:lnTo>
                      <a:pt x="64" y="0"/>
                    </a:lnTo>
                    <a:lnTo>
                      <a:pt x="285" y="13"/>
                    </a:lnTo>
                    <a:close/>
                  </a:path>
                </a:pathLst>
              </a:custGeom>
              <a:solidFill>
                <a:srgbClr val="60606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728" name="Freeform 136"/>
              <p:cNvSpPr>
                <a:spLocks/>
              </p:cNvSpPr>
              <p:nvPr/>
            </p:nvSpPr>
            <p:spPr bwMode="auto">
              <a:xfrm>
                <a:off x="455" y="2361"/>
                <a:ext cx="42" cy="22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0" y="60"/>
                  </a:cxn>
                  <a:cxn ang="0">
                    <a:pos x="187" y="111"/>
                  </a:cxn>
                  <a:cxn ang="0">
                    <a:pos x="210" y="71"/>
                  </a:cxn>
                  <a:cxn ang="0">
                    <a:pos x="53" y="0"/>
                  </a:cxn>
                </a:cxnLst>
                <a:rect l="0" t="0" r="r" b="b"/>
                <a:pathLst>
                  <a:path w="210" h="111">
                    <a:moveTo>
                      <a:pt x="53" y="0"/>
                    </a:moveTo>
                    <a:lnTo>
                      <a:pt x="0" y="60"/>
                    </a:lnTo>
                    <a:lnTo>
                      <a:pt x="187" y="111"/>
                    </a:lnTo>
                    <a:lnTo>
                      <a:pt x="210" y="71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729" name="Freeform 137"/>
              <p:cNvSpPr>
                <a:spLocks/>
              </p:cNvSpPr>
              <p:nvPr/>
            </p:nvSpPr>
            <p:spPr bwMode="auto">
              <a:xfrm>
                <a:off x="497" y="2377"/>
                <a:ext cx="47" cy="1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0" y="31"/>
                  </a:cxn>
                  <a:cxn ang="0">
                    <a:pos x="116" y="59"/>
                  </a:cxn>
                  <a:cxn ang="0">
                    <a:pos x="171" y="66"/>
                  </a:cxn>
                  <a:cxn ang="0">
                    <a:pos x="237" y="61"/>
                  </a:cxn>
                  <a:cxn ang="0">
                    <a:pos x="168" y="28"/>
                  </a:cxn>
                  <a:cxn ang="0">
                    <a:pos x="27" y="0"/>
                  </a:cxn>
                </a:cxnLst>
                <a:rect l="0" t="0" r="r" b="b"/>
                <a:pathLst>
                  <a:path w="237" h="66">
                    <a:moveTo>
                      <a:pt x="27" y="0"/>
                    </a:moveTo>
                    <a:lnTo>
                      <a:pt x="0" y="31"/>
                    </a:lnTo>
                    <a:lnTo>
                      <a:pt x="116" y="59"/>
                    </a:lnTo>
                    <a:lnTo>
                      <a:pt x="171" y="66"/>
                    </a:lnTo>
                    <a:lnTo>
                      <a:pt x="237" y="61"/>
                    </a:lnTo>
                    <a:lnTo>
                      <a:pt x="168" y="28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730" name="Freeform 138"/>
              <p:cNvSpPr>
                <a:spLocks/>
              </p:cNvSpPr>
              <p:nvPr/>
            </p:nvSpPr>
            <p:spPr bwMode="auto">
              <a:xfrm>
                <a:off x="410" y="2361"/>
                <a:ext cx="135" cy="42"/>
              </a:xfrm>
              <a:custGeom>
                <a:avLst/>
                <a:gdLst/>
                <a:ahLst/>
                <a:cxnLst>
                  <a:cxn ang="0">
                    <a:pos x="678" y="178"/>
                  </a:cxn>
                  <a:cxn ang="0">
                    <a:pos x="678" y="147"/>
                  </a:cxn>
                  <a:cxn ang="0">
                    <a:pos x="590" y="156"/>
                  </a:cxn>
                  <a:cxn ang="0">
                    <a:pos x="446" y="136"/>
                  </a:cxn>
                  <a:cxn ang="0">
                    <a:pos x="365" y="117"/>
                  </a:cxn>
                  <a:cxn ang="0">
                    <a:pos x="209" y="66"/>
                  </a:cxn>
                  <a:cxn ang="0">
                    <a:pos x="140" y="60"/>
                  </a:cxn>
                  <a:cxn ang="0">
                    <a:pos x="74" y="35"/>
                  </a:cxn>
                  <a:cxn ang="0">
                    <a:pos x="39" y="0"/>
                  </a:cxn>
                  <a:cxn ang="0">
                    <a:pos x="0" y="44"/>
                  </a:cxn>
                  <a:cxn ang="0">
                    <a:pos x="0" y="133"/>
                  </a:cxn>
                  <a:cxn ang="0">
                    <a:pos x="50" y="147"/>
                  </a:cxn>
                  <a:cxn ang="0">
                    <a:pos x="171" y="162"/>
                  </a:cxn>
                  <a:cxn ang="0">
                    <a:pos x="220" y="170"/>
                  </a:cxn>
                  <a:cxn ang="0">
                    <a:pos x="300" y="197"/>
                  </a:cxn>
                  <a:cxn ang="0">
                    <a:pos x="392" y="211"/>
                  </a:cxn>
                  <a:cxn ang="0">
                    <a:pos x="458" y="211"/>
                  </a:cxn>
                  <a:cxn ang="0">
                    <a:pos x="560" y="211"/>
                  </a:cxn>
                  <a:cxn ang="0">
                    <a:pos x="678" y="178"/>
                  </a:cxn>
                </a:cxnLst>
                <a:rect l="0" t="0" r="r" b="b"/>
                <a:pathLst>
                  <a:path w="678" h="211">
                    <a:moveTo>
                      <a:pt x="678" y="178"/>
                    </a:moveTo>
                    <a:lnTo>
                      <a:pt x="678" y="147"/>
                    </a:lnTo>
                    <a:lnTo>
                      <a:pt x="590" y="156"/>
                    </a:lnTo>
                    <a:lnTo>
                      <a:pt x="446" y="136"/>
                    </a:lnTo>
                    <a:lnTo>
                      <a:pt x="365" y="117"/>
                    </a:lnTo>
                    <a:lnTo>
                      <a:pt x="209" y="66"/>
                    </a:lnTo>
                    <a:lnTo>
                      <a:pt x="140" y="60"/>
                    </a:lnTo>
                    <a:lnTo>
                      <a:pt x="74" y="35"/>
                    </a:lnTo>
                    <a:lnTo>
                      <a:pt x="39" y="0"/>
                    </a:lnTo>
                    <a:lnTo>
                      <a:pt x="0" y="44"/>
                    </a:lnTo>
                    <a:lnTo>
                      <a:pt x="0" y="133"/>
                    </a:lnTo>
                    <a:lnTo>
                      <a:pt x="50" y="147"/>
                    </a:lnTo>
                    <a:lnTo>
                      <a:pt x="171" y="162"/>
                    </a:lnTo>
                    <a:lnTo>
                      <a:pt x="220" y="170"/>
                    </a:lnTo>
                    <a:lnTo>
                      <a:pt x="300" y="197"/>
                    </a:lnTo>
                    <a:lnTo>
                      <a:pt x="392" y="211"/>
                    </a:lnTo>
                    <a:lnTo>
                      <a:pt x="458" y="211"/>
                    </a:lnTo>
                    <a:lnTo>
                      <a:pt x="560" y="211"/>
                    </a:lnTo>
                    <a:lnTo>
                      <a:pt x="678" y="17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731" name="Freeform 139"/>
              <p:cNvSpPr>
                <a:spLocks/>
              </p:cNvSpPr>
              <p:nvPr/>
            </p:nvSpPr>
            <p:spPr bwMode="auto">
              <a:xfrm>
                <a:off x="419" y="2337"/>
                <a:ext cx="45" cy="34"/>
              </a:xfrm>
              <a:custGeom>
                <a:avLst/>
                <a:gdLst/>
                <a:ahLst/>
                <a:cxnLst>
                  <a:cxn ang="0">
                    <a:pos x="216" y="12"/>
                  </a:cxn>
                  <a:cxn ang="0">
                    <a:pos x="210" y="95"/>
                  </a:cxn>
                  <a:cxn ang="0">
                    <a:pos x="224" y="114"/>
                  </a:cxn>
                  <a:cxn ang="0">
                    <a:pos x="173" y="170"/>
                  </a:cxn>
                  <a:cxn ang="0">
                    <a:pos x="105" y="170"/>
                  </a:cxn>
                  <a:cxn ang="0">
                    <a:pos x="28" y="145"/>
                  </a:cxn>
                  <a:cxn ang="0">
                    <a:pos x="0" y="112"/>
                  </a:cxn>
                  <a:cxn ang="0">
                    <a:pos x="16" y="89"/>
                  </a:cxn>
                  <a:cxn ang="0">
                    <a:pos x="20" y="0"/>
                  </a:cxn>
                  <a:cxn ang="0">
                    <a:pos x="216" y="12"/>
                  </a:cxn>
                </a:cxnLst>
                <a:rect l="0" t="0" r="r" b="b"/>
                <a:pathLst>
                  <a:path w="224" h="170">
                    <a:moveTo>
                      <a:pt x="216" y="12"/>
                    </a:moveTo>
                    <a:lnTo>
                      <a:pt x="210" y="95"/>
                    </a:lnTo>
                    <a:lnTo>
                      <a:pt x="224" y="114"/>
                    </a:lnTo>
                    <a:lnTo>
                      <a:pt x="173" y="170"/>
                    </a:lnTo>
                    <a:lnTo>
                      <a:pt x="105" y="170"/>
                    </a:lnTo>
                    <a:lnTo>
                      <a:pt x="28" y="145"/>
                    </a:lnTo>
                    <a:lnTo>
                      <a:pt x="0" y="112"/>
                    </a:lnTo>
                    <a:lnTo>
                      <a:pt x="16" y="89"/>
                    </a:lnTo>
                    <a:lnTo>
                      <a:pt x="20" y="0"/>
                    </a:lnTo>
                    <a:lnTo>
                      <a:pt x="216" y="12"/>
                    </a:lnTo>
                    <a:close/>
                  </a:path>
                </a:pathLst>
              </a:custGeom>
              <a:solidFill>
                <a:srgbClr val="A0A0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6732" name="Oval 140"/>
            <p:cNvSpPr>
              <a:spLocks noChangeArrowheads="1"/>
            </p:cNvSpPr>
            <p:nvPr/>
          </p:nvSpPr>
          <p:spPr bwMode="auto">
            <a:xfrm>
              <a:off x="218" y="3446"/>
              <a:ext cx="167" cy="65"/>
            </a:xfrm>
            <a:prstGeom prst="ellipse">
              <a:avLst/>
            </a:prstGeom>
            <a:solidFill>
              <a:srgbClr val="60606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66733" name="Rectangle 141"/>
            <p:cNvSpPr>
              <a:spLocks noChangeArrowheads="1"/>
            </p:cNvSpPr>
            <p:nvPr/>
          </p:nvSpPr>
          <p:spPr bwMode="auto">
            <a:xfrm>
              <a:off x="279" y="3317"/>
              <a:ext cx="44" cy="148"/>
            </a:xfrm>
            <a:prstGeom prst="rect">
              <a:avLst/>
            </a:prstGeom>
            <a:solidFill>
              <a:srgbClr val="60606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grpSp>
          <p:nvGrpSpPr>
            <p:cNvPr id="366631" name="Group 142"/>
            <p:cNvGrpSpPr>
              <a:grpSpLocks/>
            </p:cNvGrpSpPr>
            <p:nvPr/>
          </p:nvGrpSpPr>
          <p:grpSpPr bwMode="auto">
            <a:xfrm>
              <a:off x="202" y="3261"/>
              <a:ext cx="221" cy="77"/>
              <a:chOff x="182" y="2151"/>
              <a:chExt cx="221" cy="77"/>
            </a:xfrm>
          </p:grpSpPr>
          <p:sp>
            <p:nvSpPr>
              <p:cNvPr id="366735" name="Freeform 143"/>
              <p:cNvSpPr>
                <a:spLocks/>
              </p:cNvSpPr>
              <p:nvPr/>
            </p:nvSpPr>
            <p:spPr bwMode="auto">
              <a:xfrm>
                <a:off x="182" y="2151"/>
                <a:ext cx="221" cy="77"/>
              </a:xfrm>
              <a:custGeom>
                <a:avLst/>
                <a:gdLst/>
                <a:ahLst/>
                <a:cxnLst>
                  <a:cxn ang="0">
                    <a:pos x="1106" y="202"/>
                  </a:cxn>
                  <a:cxn ang="0">
                    <a:pos x="1099" y="321"/>
                  </a:cxn>
                  <a:cxn ang="0">
                    <a:pos x="735" y="386"/>
                  </a:cxn>
                  <a:cxn ang="0">
                    <a:pos x="334" y="386"/>
                  </a:cxn>
                  <a:cxn ang="0">
                    <a:pos x="19" y="288"/>
                  </a:cxn>
                  <a:cxn ang="0">
                    <a:pos x="0" y="10"/>
                  </a:cxn>
                  <a:cxn ang="0">
                    <a:pos x="625" y="0"/>
                  </a:cxn>
                  <a:cxn ang="0">
                    <a:pos x="1106" y="202"/>
                  </a:cxn>
                </a:cxnLst>
                <a:rect l="0" t="0" r="r" b="b"/>
                <a:pathLst>
                  <a:path w="1106" h="386">
                    <a:moveTo>
                      <a:pt x="1106" y="202"/>
                    </a:moveTo>
                    <a:lnTo>
                      <a:pt x="1099" y="321"/>
                    </a:lnTo>
                    <a:lnTo>
                      <a:pt x="735" y="386"/>
                    </a:lnTo>
                    <a:lnTo>
                      <a:pt x="334" y="386"/>
                    </a:lnTo>
                    <a:lnTo>
                      <a:pt x="19" y="288"/>
                    </a:lnTo>
                    <a:lnTo>
                      <a:pt x="0" y="10"/>
                    </a:lnTo>
                    <a:lnTo>
                      <a:pt x="625" y="0"/>
                    </a:lnTo>
                    <a:lnTo>
                      <a:pt x="1106" y="202"/>
                    </a:lnTo>
                    <a:close/>
                  </a:path>
                </a:pathLst>
              </a:custGeom>
              <a:solidFill>
                <a:srgbClr val="40404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736" name="Freeform 144"/>
              <p:cNvSpPr>
                <a:spLocks/>
              </p:cNvSpPr>
              <p:nvPr/>
            </p:nvSpPr>
            <p:spPr bwMode="auto">
              <a:xfrm>
                <a:off x="187" y="2180"/>
                <a:ext cx="211" cy="45"/>
              </a:xfrm>
              <a:custGeom>
                <a:avLst/>
                <a:gdLst/>
                <a:ahLst/>
                <a:cxnLst>
                  <a:cxn ang="0">
                    <a:pos x="1055" y="75"/>
                  </a:cxn>
                  <a:cxn ang="0">
                    <a:pos x="1049" y="162"/>
                  </a:cxn>
                  <a:cxn ang="0">
                    <a:pos x="721" y="221"/>
                  </a:cxn>
                  <a:cxn ang="0">
                    <a:pos x="296" y="221"/>
                  </a:cxn>
                  <a:cxn ang="0">
                    <a:pos x="0" y="119"/>
                  </a:cxn>
                  <a:cxn ang="0">
                    <a:pos x="0" y="0"/>
                  </a:cxn>
                  <a:cxn ang="0">
                    <a:pos x="283" y="119"/>
                  </a:cxn>
                  <a:cxn ang="0">
                    <a:pos x="716" y="124"/>
                  </a:cxn>
                  <a:cxn ang="0">
                    <a:pos x="1055" y="75"/>
                  </a:cxn>
                </a:cxnLst>
                <a:rect l="0" t="0" r="r" b="b"/>
                <a:pathLst>
                  <a:path w="1055" h="221">
                    <a:moveTo>
                      <a:pt x="1055" y="75"/>
                    </a:moveTo>
                    <a:lnTo>
                      <a:pt x="1049" y="162"/>
                    </a:lnTo>
                    <a:lnTo>
                      <a:pt x="721" y="221"/>
                    </a:lnTo>
                    <a:lnTo>
                      <a:pt x="296" y="221"/>
                    </a:lnTo>
                    <a:lnTo>
                      <a:pt x="0" y="119"/>
                    </a:lnTo>
                    <a:lnTo>
                      <a:pt x="0" y="0"/>
                    </a:lnTo>
                    <a:lnTo>
                      <a:pt x="283" y="119"/>
                    </a:lnTo>
                    <a:lnTo>
                      <a:pt x="716" y="124"/>
                    </a:lnTo>
                    <a:lnTo>
                      <a:pt x="1055" y="75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6737" name="Freeform 145"/>
            <p:cNvSpPr>
              <a:spLocks/>
            </p:cNvSpPr>
            <p:nvPr/>
          </p:nvSpPr>
          <p:spPr bwMode="auto">
            <a:xfrm>
              <a:off x="195" y="3180"/>
              <a:ext cx="302" cy="280"/>
            </a:xfrm>
            <a:custGeom>
              <a:avLst/>
              <a:gdLst/>
              <a:ahLst/>
              <a:cxnLst>
                <a:cxn ang="0">
                  <a:pos x="1501" y="789"/>
                </a:cxn>
                <a:cxn ang="0">
                  <a:pos x="1493" y="649"/>
                </a:cxn>
                <a:cxn ang="0">
                  <a:pos x="1495" y="499"/>
                </a:cxn>
                <a:cxn ang="0">
                  <a:pos x="1489" y="385"/>
                </a:cxn>
                <a:cxn ang="0">
                  <a:pos x="1424" y="317"/>
                </a:cxn>
                <a:cxn ang="0">
                  <a:pos x="1345" y="278"/>
                </a:cxn>
                <a:cxn ang="0">
                  <a:pos x="1166" y="213"/>
                </a:cxn>
                <a:cxn ang="0">
                  <a:pos x="903" y="149"/>
                </a:cxn>
                <a:cxn ang="0">
                  <a:pos x="852" y="144"/>
                </a:cxn>
                <a:cxn ang="0">
                  <a:pos x="817" y="149"/>
                </a:cxn>
                <a:cxn ang="0">
                  <a:pos x="809" y="135"/>
                </a:cxn>
                <a:cxn ang="0">
                  <a:pos x="794" y="122"/>
                </a:cxn>
                <a:cxn ang="0">
                  <a:pos x="777" y="125"/>
                </a:cxn>
                <a:cxn ang="0">
                  <a:pos x="754" y="126"/>
                </a:cxn>
                <a:cxn ang="0">
                  <a:pos x="745" y="100"/>
                </a:cxn>
                <a:cxn ang="0">
                  <a:pos x="726" y="85"/>
                </a:cxn>
                <a:cxn ang="0">
                  <a:pos x="704" y="82"/>
                </a:cxn>
                <a:cxn ang="0">
                  <a:pos x="678" y="82"/>
                </a:cxn>
                <a:cxn ang="0">
                  <a:pos x="681" y="59"/>
                </a:cxn>
                <a:cxn ang="0">
                  <a:pos x="651" y="0"/>
                </a:cxn>
                <a:cxn ang="0">
                  <a:pos x="37" y="16"/>
                </a:cxn>
                <a:cxn ang="0">
                  <a:pos x="39" y="79"/>
                </a:cxn>
                <a:cxn ang="0">
                  <a:pos x="28" y="135"/>
                </a:cxn>
                <a:cxn ang="0">
                  <a:pos x="18" y="175"/>
                </a:cxn>
                <a:cxn ang="0">
                  <a:pos x="8" y="225"/>
                </a:cxn>
                <a:cxn ang="0">
                  <a:pos x="0" y="306"/>
                </a:cxn>
                <a:cxn ang="0">
                  <a:pos x="9" y="354"/>
                </a:cxn>
                <a:cxn ang="0">
                  <a:pos x="28" y="399"/>
                </a:cxn>
                <a:cxn ang="0">
                  <a:pos x="49" y="438"/>
                </a:cxn>
                <a:cxn ang="0">
                  <a:pos x="78" y="451"/>
                </a:cxn>
                <a:cxn ang="0">
                  <a:pos x="122" y="464"/>
                </a:cxn>
                <a:cxn ang="0">
                  <a:pos x="180" y="483"/>
                </a:cxn>
                <a:cxn ang="0">
                  <a:pos x="208" y="514"/>
                </a:cxn>
                <a:cxn ang="0">
                  <a:pos x="240" y="541"/>
                </a:cxn>
                <a:cxn ang="0">
                  <a:pos x="289" y="564"/>
                </a:cxn>
                <a:cxn ang="0">
                  <a:pos x="348" y="582"/>
                </a:cxn>
                <a:cxn ang="0">
                  <a:pos x="441" y="594"/>
                </a:cxn>
                <a:cxn ang="0">
                  <a:pos x="520" y="594"/>
                </a:cxn>
                <a:cxn ang="0">
                  <a:pos x="581" y="587"/>
                </a:cxn>
                <a:cxn ang="0">
                  <a:pos x="637" y="582"/>
                </a:cxn>
                <a:cxn ang="0">
                  <a:pos x="678" y="604"/>
                </a:cxn>
                <a:cxn ang="0">
                  <a:pos x="758" y="600"/>
                </a:cxn>
                <a:cxn ang="0">
                  <a:pos x="1078" y="645"/>
                </a:cxn>
                <a:cxn ang="0">
                  <a:pos x="1165" y="655"/>
                </a:cxn>
                <a:cxn ang="0">
                  <a:pos x="1133" y="845"/>
                </a:cxn>
                <a:cxn ang="0">
                  <a:pos x="1130" y="942"/>
                </a:cxn>
                <a:cxn ang="0">
                  <a:pos x="1149" y="1066"/>
                </a:cxn>
                <a:cxn ang="0">
                  <a:pos x="1169" y="1212"/>
                </a:cxn>
                <a:cxn ang="0">
                  <a:pos x="1169" y="1363"/>
                </a:cxn>
                <a:cxn ang="0">
                  <a:pos x="1244" y="1385"/>
                </a:cxn>
                <a:cxn ang="0">
                  <a:pos x="1339" y="1395"/>
                </a:cxn>
                <a:cxn ang="0">
                  <a:pos x="1420" y="1401"/>
                </a:cxn>
                <a:cxn ang="0">
                  <a:pos x="1507" y="1391"/>
                </a:cxn>
                <a:cxn ang="0">
                  <a:pos x="1501" y="1252"/>
                </a:cxn>
                <a:cxn ang="0">
                  <a:pos x="1501" y="1024"/>
                </a:cxn>
                <a:cxn ang="0">
                  <a:pos x="1501" y="824"/>
                </a:cxn>
                <a:cxn ang="0">
                  <a:pos x="1501" y="789"/>
                </a:cxn>
              </a:cxnLst>
              <a:rect l="0" t="0" r="r" b="b"/>
              <a:pathLst>
                <a:path w="1507" h="1401">
                  <a:moveTo>
                    <a:pt x="1501" y="789"/>
                  </a:moveTo>
                  <a:lnTo>
                    <a:pt x="1493" y="649"/>
                  </a:lnTo>
                  <a:lnTo>
                    <a:pt x="1495" y="499"/>
                  </a:lnTo>
                  <a:lnTo>
                    <a:pt x="1489" y="385"/>
                  </a:lnTo>
                  <a:lnTo>
                    <a:pt x="1424" y="317"/>
                  </a:lnTo>
                  <a:lnTo>
                    <a:pt x="1345" y="278"/>
                  </a:lnTo>
                  <a:lnTo>
                    <a:pt x="1166" y="213"/>
                  </a:lnTo>
                  <a:lnTo>
                    <a:pt x="903" y="149"/>
                  </a:lnTo>
                  <a:lnTo>
                    <a:pt x="852" y="144"/>
                  </a:lnTo>
                  <a:lnTo>
                    <a:pt x="817" y="149"/>
                  </a:lnTo>
                  <a:lnTo>
                    <a:pt x="809" y="135"/>
                  </a:lnTo>
                  <a:lnTo>
                    <a:pt x="794" y="122"/>
                  </a:lnTo>
                  <a:lnTo>
                    <a:pt x="777" y="125"/>
                  </a:lnTo>
                  <a:lnTo>
                    <a:pt x="754" y="126"/>
                  </a:lnTo>
                  <a:lnTo>
                    <a:pt x="745" y="100"/>
                  </a:lnTo>
                  <a:lnTo>
                    <a:pt x="726" y="85"/>
                  </a:lnTo>
                  <a:lnTo>
                    <a:pt x="704" y="82"/>
                  </a:lnTo>
                  <a:lnTo>
                    <a:pt x="678" y="82"/>
                  </a:lnTo>
                  <a:lnTo>
                    <a:pt x="681" y="59"/>
                  </a:lnTo>
                  <a:lnTo>
                    <a:pt x="651" y="0"/>
                  </a:lnTo>
                  <a:lnTo>
                    <a:pt x="37" y="16"/>
                  </a:lnTo>
                  <a:lnTo>
                    <a:pt x="39" y="79"/>
                  </a:lnTo>
                  <a:lnTo>
                    <a:pt x="28" y="135"/>
                  </a:lnTo>
                  <a:lnTo>
                    <a:pt x="18" y="175"/>
                  </a:lnTo>
                  <a:lnTo>
                    <a:pt x="8" y="225"/>
                  </a:lnTo>
                  <a:lnTo>
                    <a:pt x="0" y="306"/>
                  </a:lnTo>
                  <a:lnTo>
                    <a:pt x="9" y="354"/>
                  </a:lnTo>
                  <a:lnTo>
                    <a:pt x="28" y="399"/>
                  </a:lnTo>
                  <a:lnTo>
                    <a:pt x="49" y="438"/>
                  </a:lnTo>
                  <a:lnTo>
                    <a:pt x="78" y="451"/>
                  </a:lnTo>
                  <a:lnTo>
                    <a:pt x="122" y="464"/>
                  </a:lnTo>
                  <a:lnTo>
                    <a:pt x="180" y="483"/>
                  </a:lnTo>
                  <a:lnTo>
                    <a:pt x="208" y="514"/>
                  </a:lnTo>
                  <a:lnTo>
                    <a:pt x="240" y="541"/>
                  </a:lnTo>
                  <a:lnTo>
                    <a:pt x="289" y="564"/>
                  </a:lnTo>
                  <a:lnTo>
                    <a:pt x="348" y="582"/>
                  </a:lnTo>
                  <a:lnTo>
                    <a:pt x="441" y="594"/>
                  </a:lnTo>
                  <a:lnTo>
                    <a:pt x="520" y="594"/>
                  </a:lnTo>
                  <a:lnTo>
                    <a:pt x="581" y="587"/>
                  </a:lnTo>
                  <a:lnTo>
                    <a:pt x="637" y="582"/>
                  </a:lnTo>
                  <a:lnTo>
                    <a:pt x="678" y="604"/>
                  </a:lnTo>
                  <a:lnTo>
                    <a:pt x="758" y="600"/>
                  </a:lnTo>
                  <a:lnTo>
                    <a:pt x="1078" y="645"/>
                  </a:lnTo>
                  <a:lnTo>
                    <a:pt x="1165" y="655"/>
                  </a:lnTo>
                  <a:lnTo>
                    <a:pt x="1133" y="845"/>
                  </a:lnTo>
                  <a:lnTo>
                    <a:pt x="1130" y="942"/>
                  </a:lnTo>
                  <a:lnTo>
                    <a:pt x="1149" y="1066"/>
                  </a:lnTo>
                  <a:lnTo>
                    <a:pt x="1169" y="1212"/>
                  </a:lnTo>
                  <a:lnTo>
                    <a:pt x="1169" y="1363"/>
                  </a:lnTo>
                  <a:lnTo>
                    <a:pt x="1244" y="1385"/>
                  </a:lnTo>
                  <a:lnTo>
                    <a:pt x="1339" y="1395"/>
                  </a:lnTo>
                  <a:lnTo>
                    <a:pt x="1420" y="1401"/>
                  </a:lnTo>
                  <a:lnTo>
                    <a:pt x="1507" y="1391"/>
                  </a:lnTo>
                  <a:lnTo>
                    <a:pt x="1501" y="1252"/>
                  </a:lnTo>
                  <a:lnTo>
                    <a:pt x="1501" y="1024"/>
                  </a:lnTo>
                  <a:lnTo>
                    <a:pt x="1501" y="824"/>
                  </a:lnTo>
                  <a:lnTo>
                    <a:pt x="1501" y="789"/>
                  </a:lnTo>
                  <a:close/>
                </a:path>
              </a:pathLst>
            </a:custGeom>
            <a:solidFill>
              <a:srgbClr val="60606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38" name="Freeform 146"/>
            <p:cNvSpPr>
              <a:spLocks/>
            </p:cNvSpPr>
            <p:nvPr/>
          </p:nvSpPr>
          <p:spPr bwMode="auto">
            <a:xfrm>
              <a:off x="199" y="3191"/>
              <a:ext cx="295" cy="265"/>
            </a:xfrm>
            <a:custGeom>
              <a:avLst/>
              <a:gdLst/>
              <a:ahLst/>
              <a:cxnLst>
                <a:cxn ang="0">
                  <a:pos x="46" y="66"/>
                </a:cxn>
                <a:cxn ang="0">
                  <a:pos x="10" y="144"/>
                </a:cxn>
                <a:cxn ang="0">
                  <a:pos x="39" y="367"/>
                </a:cxn>
                <a:cxn ang="0">
                  <a:pos x="120" y="367"/>
                </a:cxn>
                <a:cxn ang="0">
                  <a:pos x="211" y="449"/>
                </a:cxn>
                <a:cxn ang="0">
                  <a:pos x="421" y="504"/>
                </a:cxn>
                <a:cxn ang="0">
                  <a:pos x="620" y="504"/>
                </a:cxn>
                <a:cxn ang="0">
                  <a:pos x="546" y="423"/>
                </a:cxn>
                <a:cxn ang="0">
                  <a:pos x="641" y="501"/>
                </a:cxn>
                <a:cxn ang="0">
                  <a:pos x="737" y="520"/>
                </a:cxn>
                <a:cxn ang="0">
                  <a:pos x="672" y="469"/>
                </a:cxn>
                <a:cxn ang="0">
                  <a:pos x="776" y="527"/>
                </a:cxn>
                <a:cxn ang="0">
                  <a:pos x="1114" y="572"/>
                </a:cxn>
                <a:cxn ang="0">
                  <a:pos x="1122" y="833"/>
                </a:cxn>
                <a:cxn ang="0">
                  <a:pos x="1159" y="1288"/>
                </a:cxn>
                <a:cxn ang="0">
                  <a:pos x="1360" y="1324"/>
                </a:cxn>
                <a:cxn ang="0">
                  <a:pos x="1468" y="998"/>
                </a:cxn>
                <a:cxn ang="0">
                  <a:pos x="1451" y="579"/>
                </a:cxn>
                <a:cxn ang="0">
                  <a:pos x="1455" y="381"/>
                </a:cxn>
                <a:cxn ang="0">
                  <a:pos x="1355" y="261"/>
                </a:cxn>
                <a:cxn ang="0">
                  <a:pos x="1057" y="150"/>
                </a:cxn>
                <a:cxn ang="0">
                  <a:pos x="809" y="98"/>
                </a:cxn>
                <a:cxn ang="0">
                  <a:pos x="662" y="205"/>
                </a:cxn>
                <a:cxn ang="0">
                  <a:pos x="767" y="131"/>
                </a:cxn>
                <a:cxn ang="0">
                  <a:pos x="776" y="79"/>
                </a:cxn>
                <a:cxn ang="0">
                  <a:pos x="725" y="98"/>
                </a:cxn>
                <a:cxn ang="0">
                  <a:pos x="656" y="137"/>
                </a:cxn>
                <a:cxn ang="0">
                  <a:pos x="722" y="68"/>
                </a:cxn>
                <a:cxn ang="0">
                  <a:pos x="669" y="36"/>
                </a:cxn>
                <a:cxn ang="0">
                  <a:pos x="569" y="112"/>
                </a:cxn>
                <a:cxn ang="0">
                  <a:pos x="646" y="20"/>
                </a:cxn>
                <a:cxn ang="0">
                  <a:pos x="597" y="7"/>
                </a:cxn>
                <a:cxn ang="0">
                  <a:pos x="523" y="63"/>
                </a:cxn>
                <a:cxn ang="0">
                  <a:pos x="386" y="40"/>
                </a:cxn>
                <a:cxn ang="0">
                  <a:pos x="345" y="72"/>
                </a:cxn>
                <a:cxn ang="0">
                  <a:pos x="211" y="95"/>
                </a:cxn>
                <a:cxn ang="0">
                  <a:pos x="185" y="45"/>
                </a:cxn>
                <a:cxn ang="0">
                  <a:pos x="130" y="91"/>
                </a:cxn>
                <a:cxn ang="0">
                  <a:pos x="72" y="40"/>
                </a:cxn>
              </a:cxnLst>
              <a:rect l="0" t="0" r="r" b="b"/>
              <a:pathLst>
                <a:path w="1473" h="1324">
                  <a:moveTo>
                    <a:pt x="49" y="23"/>
                  </a:moveTo>
                  <a:lnTo>
                    <a:pt x="46" y="66"/>
                  </a:lnTo>
                  <a:lnTo>
                    <a:pt x="29" y="49"/>
                  </a:lnTo>
                  <a:lnTo>
                    <a:pt x="10" y="144"/>
                  </a:lnTo>
                  <a:lnTo>
                    <a:pt x="0" y="254"/>
                  </a:lnTo>
                  <a:lnTo>
                    <a:pt x="39" y="367"/>
                  </a:lnTo>
                  <a:lnTo>
                    <a:pt x="130" y="393"/>
                  </a:lnTo>
                  <a:lnTo>
                    <a:pt x="120" y="367"/>
                  </a:lnTo>
                  <a:lnTo>
                    <a:pt x="169" y="406"/>
                  </a:lnTo>
                  <a:lnTo>
                    <a:pt x="211" y="449"/>
                  </a:lnTo>
                  <a:lnTo>
                    <a:pt x="306" y="494"/>
                  </a:lnTo>
                  <a:lnTo>
                    <a:pt x="421" y="504"/>
                  </a:lnTo>
                  <a:lnTo>
                    <a:pt x="562" y="511"/>
                  </a:lnTo>
                  <a:lnTo>
                    <a:pt x="620" y="504"/>
                  </a:lnTo>
                  <a:lnTo>
                    <a:pt x="569" y="481"/>
                  </a:lnTo>
                  <a:lnTo>
                    <a:pt x="546" y="423"/>
                  </a:lnTo>
                  <a:lnTo>
                    <a:pt x="588" y="471"/>
                  </a:lnTo>
                  <a:lnTo>
                    <a:pt x="641" y="501"/>
                  </a:lnTo>
                  <a:lnTo>
                    <a:pt x="688" y="527"/>
                  </a:lnTo>
                  <a:lnTo>
                    <a:pt x="737" y="520"/>
                  </a:lnTo>
                  <a:lnTo>
                    <a:pt x="706" y="497"/>
                  </a:lnTo>
                  <a:lnTo>
                    <a:pt x="672" y="469"/>
                  </a:lnTo>
                  <a:lnTo>
                    <a:pt x="725" y="488"/>
                  </a:lnTo>
                  <a:lnTo>
                    <a:pt x="776" y="527"/>
                  </a:lnTo>
                  <a:lnTo>
                    <a:pt x="946" y="546"/>
                  </a:lnTo>
                  <a:lnTo>
                    <a:pt x="1114" y="572"/>
                  </a:lnTo>
                  <a:lnTo>
                    <a:pt x="1165" y="585"/>
                  </a:lnTo>
                  <a:lnTo>
                    <a:pt x="1122" y="833"/>
                  </a:lnTo>
                  <a:lnTo>
                    <a:pt x="1155" y="1063"/>
                  </a:lnTo>
                  <a:lnTo>
                    <a:pt x="1159" y="1288"/>
                  </a:lnTo>
                  <a:lnTo>
                    <a:pt x="1266" y="1310"/>
                  </a:lnTo>
                  <a:lnTo>
                    <a:pt x="1360" y="1324"/>
                  </a:lnTo>
                  <a:lnTo>
                    <a:pt x="1473" y="1321"/>
                  </a:lnTo>
                  <a:lnTo>
                    <a:pt x="1468" y="998"/>
                  </a:lnTo>
                  <a:lnTo>
                    <a:pt x="1468" y="729"/>
                  </a:lnTo>
                  <a:lnTo>
                    <a:pt x="1451" y="579"/>
                  </a:lnTo>
                  <a:lnTo>
                    <a:pt x="1465" y="485"/>
                  </a:lnTo>
                  <a:lnTo>
                    <a:pt x="1455" y="381"/>
                  </a:lnTo>
                  <a:lnTo>
                    <a:pt x="1436" y="314"/>
                  </a:lnTo>
                  <a:lnTo>
                    <a:pt x="1355" y="261"/>
                  </a:lnTo>
                  <a:lnTo>
                    <a:pt x="1253" y="215"/>
                  </a:lnTo>
                  <a:lnTo>
                    <a:pt x="1057" y="150"/>
                  </a:lnTo>
                  <a:lnTo>
                    <a:pt x="897" y="105"/>
                  </a:lnTo>
                  <a:lnTo>
                    <a:pt x="809" y="98"/>
                  </a:lnTo>
                  <a:lnTo>
                    <a:pt x="773" y="150"/>
                  </a:lnTo>
                  <a:lnTo>
                    <a:pt x="662" y="205"/>
                  </a:lnTo>
                  <a:lnTo>
                    <a:pt x="722" y="157"/>
                  </a:lnTo>
                  <a:lnTo>
                    <a:pt x="767" y="131"/>
                  </a:lnTo>
                  <a:lnTo>
                    <a:pt x="783" y="95"/>
                  </a:lnTo>
                  <a:lnTo>
                    <a:pt x="776" y="79"/>
                  </a:lnTo>
                  <a:lnTo>
                    <a:pt x="744" y="79"/>
                  </a:lnTo>
                  <a:lnTo>
                    <a:pt x="725" y="98"/>
                  </a:lnTo>
                  <a:lnTo>
                    <a:pt x="706" y="117"/>
                  </a:lnTo>
                  <a:lnTo>
                    <a:pt x="656" y="137"/>
                  </a:lnTo>
                  <a:lnTo>
                    <a:pt x="702" y="98"/>
                  </a:lnTo>
                  <a:lnTo>
                    <a:pt x="722" y="68"/>
                  </a:lnTo>
                  <a:lnTo>
                    <a:pt x="708" y="49"/>
                  </a:lnTo>
                  <a:lnTo>
                    <a:pt x="669" y="36"/>
                  </a:lnTo>
                  <a:lnTo>
                    <a:pt x="618" y="82"/>
                  </a:lnTo>
                  <a:lnTo>
                    <a:pt x="569" y="112"/>
                  </a:lnTo>
                  <a:lnTo>
                    <a:pt x="627" y="45"/>
                  </a:lnTo>
                  <a:lnTo>
                    <a:pt x="646" y="20"/>
                  </a:lnTo>
                  <a:lnTo>
                    <a:pt x="646" y="0"/>
                  </a:lnTo>
                  <a:lnTo>
                    <a:pt x="597" y="7"/>
                  </a:lnTo>
                  <a:lnTo>
                    <a:pt x="553" y="40"/>
                  </a:lnTo>
                  <a:lnTo>
                    <a:pt x="523" y="63"/>
                  </a:lnTo>
                  <a:lnTo>
                    <a:pt x="383" y="75"/>
                  </a:lnTo>
                  <a:lnTo>
                    <a:pt x="386" y="40"/>
                  </a:lnTo>
                  <a:lnTo>
                    <a:pt x="345" y="26"/>
                  </a:lnTo>
                  <a:lnTo>
                    <a:pt x="345" y="72"/>
                  </a:lnTo>
                  <a:lnTo>
                    <a:pt x="303" y="82"/>
                  </a:lnTo>
                  <a:lnTo>
                    <a:pt x="211" y="95"/>
                  </a:lnTo>
                  <a:lnTo>
                    <a:pt x="218" y="45"/>
                  </a:lnTo>
                  <a:lnTo>
                    <a:pt x="185" y="45"/>
                  </a:lnTo>
                  <a:lnTo>
                    <a:pt x="182" y="95"/>
                  </a:lnTo>
                  <a:lnTo>
                    <a:pt x="130" y="91"/>
                  </a:lnTo>
                  <a:lnTo>
                    <a:pt x="75" y="79"/>
                  </a:lnTo>
                  <a:lnTo>
                    <a:pt x="72" y="40"/>
                  </a:lnTo>
                  <a:lnTo>
                    <a:pt x="49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39" name="Freeform 147"/>
            <p:cNvSpPr>
              <a:spLocks/>
            </p:cNvSpPr>
            <p:nvPr/>
          </p:nvSpPr>
          <p:spPr bwMode="auto">
            <a:xfrm>
              <a:off x="240" y="3235"/>
              <a:ext cx="4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33"/>
                </a:cxn>
                <a:cxn ang="0">
                  <a:pos x="199" y="25"/>
                </a:cxn>
                <a:cxn ang="0">
                  <a:pos x="0" y="0"/>
                </a:cxn>
              </a:cxnLst>
              <a:rect l="0" t="0" r="r" b="b"/>
              <a:pathLst>
                <a:path w="199" h="33">
                  <a:moveTo>
                    <a:pt x="0" y="0"/>
                  </a:moveTo>
                  <a:lnTo>
                    <a:pt x="93" y="33"/>
                  </a:lnTo>
                  <a:lnTo>
                    <a:pt x="199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40" name="Freeform 148"/>
            <p:cNvSpPr>
              <a:spLocks/>
            </p:cNvSpPr>
            <p:nvPr/>
          </p:nvSpPr>
          <p:spPr bwMode="auto">
            <a:xfrm>
              <a:off x="200" y="3224"/>
              <a:ext cx="25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25"/>
                </a:cxn>
                <a:cxn ang="0">
                  <a:pos x="122" y="38"/>
                </a:cxn>
                <a:cxn ang="0">
                  <a:pos x="30" y="40"/>
                </a:cxn>
                <a:cxn ang="0">
                  <a:pos x="0" y="0"/>
                </a:cxn>
              </a:cxnLst>
              <a:rect l="0" t="0" r="r" b="b"/>
              <a:pathLst>
                <a:path w="122" h="40">
                  <a:moveTo>
                    <a:pt x="0" y="0"/>
                  </a:moveTo>
                  <a:lnTo>
                    <a:pt x="32" y="25"/>
                  </a:lnTo>
                  <a:lnTo>
                    <a:pt x="122" y="38"/>
                  </a:lnTo>
                  <a:lnTo>
                    <a:pt x="3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41" name="Freeform 149"/>
            <p:cNvSpPr>
              <a:spLocks/>
            </p:cNvSpPr>
            <p:nvPr/>
          </p:nvSpPr>
          <p:spPr bwMode="auto">
            <a:xfrm>
              <a:off x="302" y="3218"/>
              <a:ext cx="38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" y="9"/>
                </a:cxn>
                <a:cxn ang="0">
                  <a:pos x="101" y="23"/>
                </a:cxn>
                <a:cxn ang="0">
                  <a:pos x="101" y="54"/>
                </a:cxn>
                <a:cxn ang="0">
                  <a:pos x="106" y="89"/>
                </a:cxn>
                <a:cxn ang="0">
                  <a:pos x="187" y="102"/>
                </a:cxn>
                <a:cxn ang="0">
                  <a:pos x="90" y="98"/>
                </a:cxn>
                <a:cxn ang="0">
                  <a:pos x="74" y="34"/>
                </a:cxn>
                <a:cxn ang="0">
                  <a:pos x="0" y="0"/>
                </a:cxn>
              </a:cxnLst>
              <a:rect l="0" t="0" r="r" b="b"/>
              <a:pathLst>
                <a:path w="187" h="102">
                  <a:moveTo>
                    <a:pt x="0" y="0"/>
                  </a:moveTo>
                  <a:lnTo>
                    <a:pt x="84" y="9"/>
                  </a:lnTo>
                  <a:lnTo>
                    <a:pt x="101" y="23"/>
                  </a:lnTo>
                  <a:lnTo>
                    <a:pt x="101" y="54"/>
                  </a:lnTo>
                  <a:lnTo>
                    <a:pt x="106" y="89"/>
                  </a:lnTo>
                  <a:lnTo>
                    <a:pt x="187" y="102"/>
                  </a:lnTo>
                  <a:lnTo>
                    <a:pt x="90" y="98"/>
                  </a:lnTo>
                  <a:lnTo>
                    <a:pt x="74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42" name="Freeform 150"/>
            <p:cNvSpPr>
              <a:spLocks/>
            </p:cNvSpPr>
            <p:nvPr/>
          </p:nvSpPr>
          <p:spPr bwMode="auto">
            <a:xfrm>
              <a:off x="340" y="3264"/>
              <a:ext cx="122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4" y="7"/>
                </a:cxn>
                <a:cxn ang="0">
                  <a:pos x="313" y="44"/>
                </a:cxn>
                <a:cxn ang="0">
                  <a:pos x="431" y="51"/>
                </a:cxn>
                <a:cxn ang="0">
                  <a:pos x="527" y="71"/>
                </a:cxn>
                <a:cxn ang="0">
                  <a:pos x="563" y="122"/>
                </a:cxn>
                <a:cxn ang="0">
                  <a:pos x="609" y="150"/>
                </a:cxn>
                <a:cxn ang="0">
                  <a:pos x="563" y="141"/>
                </a:cxn>
                <a:cxn ang="0">
                  <a:pos x="521" y="84"/>
                </a:cxn>
                <a:cxn ang="0">
                  <a:pos x="392" y="58"/>
                </a:cxn>
                <a:cxn ang="0">
                  <a:pos x="313" y="58"/>
                </a:cxn>
                <a:cxn ang="0">
                  <a:pos x="252" y="44"/>
                </a:cxn>
                <a:cxn ang="0">
                  <a:pos x="146" y="17"/>
                </a:cxn>
                <a:cxn ang="0">
                  <a:pos x="0" y="0"/>
                </a:cxn>
              </a:cxnLst>
              <a:rect l="0" t="0" r="r" b="b"/>
              <a:pathLst>
                <a:path w="609" h="150">
                  <a:moveTo>
                    <a:pt x="0" y="0"/>
                  </a:moveTo>
                  <a:lnTo>
                    <a:pt x="154" y="7"/>
                  </a:lnTo>
                  <a:lnTo>
                    <a:pt x="313" y="44"/>
                  </a:lnTo>
                  <a:lnTo>
                    <a:pt x="431" y="51"/>
                  </a:lnTo>
                  <a:lnTo>
                    <a:pt x="527" y="71"/>
                  </a:lnTo>
                  <a:lnTo>
                    <a:pt x="563" y="122"/>
                  </a:lnTo>
                  <a:lnTo>
                    <a:pt x="609" y="150"/>
                  </a:lnTo>
                  <a:lnTo>
                    <a:pt x="563" y="141"/>
                  </a:lnTo>
                  <a:lnTo>
                    <a:pt x="521" y="84"/>
                  </a:lnTo>
                  <a:lnTo>
                    <a:pt x="392" y="58"/>
                  </a:lnTo>
                  <a:lnTo>
                    <a:pt x="313" y="58"/>
                  </a:lnTo>
                  <a:lnTo>
                    <a:pt x="252" y="44"/>
                  </a:lnTo>
                  <a:lnTo>
                    <a:pt x="146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6632" name="Group 162"/>
            <p:cNvGrpSpPr>
              <a:grpSpLocks/>
            </p:cNvGrpSpPr>
            <p:nvPr/>
          </p:nvGrpSpPr>
          <p:grpSpPr bwMode="auto">
            <a:xfrm>
              <a:off x="397" y="3072"/>
              <a:ext cx="99" cy="61"/>
              <a:chOff x="377" y="1962"/>
              <a:chExt cx="99" cy="61"/>
            </a:xfrm>
          </p:grpSpPr>
          <p:sp>
            <p:nvSpPr>
              <p:cNvPr id="366755" name="Freeform 163"/>
              <p:cNvSpPr>
                <a:spLocks/>
              </p:cNvSpPr>
              <p:nvPr/>
            </p:nvSpPr>
            <p:spPr bwMode="auto">
              <a:xfrm>
                <a:off x="377" y="1962"/>
                <a:ext cx="99" cy="61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61" y="168"/>
                  </a:cxn>
                  <a:cxn ang="0">
                    <a:pos x="84" y="163"/>
                  </a:cxn>
                  <a:cxn ang="0">
                    <a:pos x="98" y="150"/>
                  </a:cxn>
                  <a:cxn ang="0">
                    <a:pos x="112" y="130"/>
                  </a:cxn>
                  <a:cxn ang="0">
                    <a:pos x="142" y="102"/>
                  </a:cxn>
                  <a:cxn ang="0">
                    <a:pos x="197" y="56"/>
                  </a:cxn>
                  <a:cxn ang="0">
                    <a:pos x="206" y="41"/>
                  </a:cxn>
                  <a:cxn ang="0">
                    <a:pos x="221" y="28"/>
                  </a:cxn>
                  <a:cxn ang="0">
                    <a:pos x="249" y="23"/>
                  </a:cxn>
                  <a:cxn ang="0">
                    <a:pos x="336" y="8"/>
                  </a:cxn>
                  <a:cxn ang="0">
                    <a:pos x="360" y="0"/>
                  </a:cxn>
                  <a:cxn ang="0">
                    <a:pos x="382" y="11"/>
                  </a:cxn>
                  <a:cxn ang="0">
                    <a:pos x="393" y="20"/>
                  </a:cxn>
                  <a:cxn ang="0">
                    <a:pos x="443" y="37"/>
                  </a:cxn>
                  <a:cxn ang="0">
                    <a:pos x="464" y="45"/>
                  </a:cxn>
                  <a:cxn ang="0">
                    <a:pos x="471" y="53"/>
                  </a:cxn>
                  <a:cxn ang="0">
                    <a:pos x="481" y="81"/>
                  </a:cxn>
                  <a:cxn ang="0">
                    <a:pos x="486" y="96"/>
                  </a:cxn>
                  <a:cxn ang="0">
                    <a:pos x="490" y="104"/>
                  </a:cxn>
                  <a:cxn ang="0">
                    <a:pos x="497" y="119"/>
                  </a:cxn>
                  <a:cxn ang="0">
                    <a:pos x="497" y="129"/>
                  </a:cxn>
                  <a:cxn ang="0">
                    <a:pos x="487" y="137"/>
                  </a:cxn>
                  <a:cxn ang="0">
                    <a:pos x="466" y="136"/>
                  </a:cxn>
                  <a:cxn ang="0">
                    <a:pos x="434" y="121"/>
                  </a:cxn>
                  <a:cxn ang="0">
                    <a:pos x="393" y="113"/>
                  </a:cxn>
                  <a:cxn ang="0">
                    <a:pos x="356" y="119"/>
                  </a:cxn>
                  <a:cxn ang="0">
                    <a:pos x="395" y="128"/>
                  </a:cxn>
                  <a:cxn ang="0">
                    <a:pos x="422" y="137"/>
                  </a:cxn>
                  <a:cxn ang="0">
                    <a:pos x="454" y="150"/>
                  </a:cxn>
                  <a:cxn ang="0">
                    <a:pos x="462" y="161"/>
                  </a:cxn>
                  <a:cxn ang="0">
                    <a:pos x="462" y="173"/>
                  </a:cxn>
                  <a:cxn ang="0">
                    <a:pos x="449" y="182"/>
                  </a:cxn>
                  <a:cxn ang="0">
                    <a:pos x="435" y="179"/>
                  </a:cxn>
                  <a:cxn ang="0">
                    <a:pos x="391" y="168"/>
                  </a:cxn>
                  <a:cxn ang="0">
                    <a:pos x="351" y="166"/>
                  </a:cxn>
                  <a:cxn ang="0">
                    <a:pos x="320" y="168"/>
                  </a:cxn>
                  <a:cxn ang="0">
                    <a:pos x="303" y="179"/>
                  </a:cxn>
                  <a:cxn ang="0">
                    <a:pos x="282" y="200"/>
                  </a:cxn>
                  <a:cxn ang="0">
                    <a:pos x="267" y="223"/>
                  </a:cxn>
                  <a:cxn ang="0">
                    <a:pos x="251" y="246"/>
                  </a:cxn>
                  <a:cxn ang="0">
                    <a:pos x="237" y="263"/>
                  </a:cxn>
                  <a:cxn ang="0">
                    <a:pos x="213" y="280"/>
                  </a:cxn>
                  <a:cxn ang="0">
                    <a:pos x="190" y="284"/>
                  </a:cxn>
                  <a:cxn ang="0">
                    <a:pos x="165" y="287"/>
                  </a:cxn>
                  <a:cxn ang="0">
                    <a:pos x="135" y="284"/>
                  </a:cxn>
                  <a:cxn ang="0">
                    <a:pos x="112" y="282"/>
                  </a:cxn>
                  <a:cxn ang="0">
                    <a:pos x="82" y="290"/>
                  </a:cxn>
                  <a:cxn ang="0">
                    <a:pos x="0" y="305"/>
                  </a:cxn>
                  <a:cxn ang="0">
                    <a:pos x="0" y="182"/>
                  </a:cxn>
                </a:cxnLst>
                <a:rect l="0" t="0" r="r" b="b"/>
                <a:pathLst>
                  <a:path w="497" h="305">
                    <a:moveTo>
                      <a:pt x="0" y="182"/>
                    </a:moveTo>
                    <a:lnTo>
                      <a:pt x="61" y="168"/>
                    </a:lnTo>
                    <a:lnTo>
                      <a:pt x="84" y="163"/>
                    </a:lnTo>
                    <a:lnTo>
                      <a:pt x="98" y="150"/>
                    </a:lnTo>
                    <a:lnTo>
                      <a:pt x="112" y="130"/>
                    </a:lnTo>
                    <a:lnTo>
                      <a:pt x="142" y="102"/>
                    </a:lnTo>
                    <a:lnTo>
                      <a:pt x="197" y="56"/>
                    </a:lnTo>
                    <a:lnTo>
                      <a:pt x="206" y="41"/>
                    </a:lnTo>
                    <a:lnTo>
                      <a:pt x="221" y="28"/>
                    </a:lnTo>
                    <a:lnTo>
                      <a:pt x="249" y="23"/>
                    </a:lnTo>
                    <a:lnTo>
                      <a:pt x="336" y="8"/>
                    </a:lnTo>
                    <a:lnTo>
                      <a:pt x="360" y="0"/>
                    </a:lnTo>
                    <a:lnTo>
                      <a:pt x="382" y="11"/>
                    </a:lnTo>
                    <a:lnTo>
                      <a:pt x="393" y="20"/>
                    </a:lnTo>
                    <a:lnTo>
                      <a:pt x="443" y="37"/>
                    </a:lnTo>
                    <a:lnTo>
                      <a:pt x="464" y="45"/>
                    </a:lnTo>
                    <a:lnTo>
                      <a:pt x="471" y="53"/>
                    </a:lnTo>
                    <a:lnTo>
                      <a:pt x="481" y="81"/>
                    </a:lnTo>
                    <a:lnTo>
                      <a:pt x="486" y="96"/>
                    </a:lnTo>
                    <a:lnTo>
                      <a:pt x="490" y="104"/>
                    </a:lnTo>
                    <a:lnTo>
                      <a:pt x="497" y="119"/>
                    </a:lnTo>
                    <a:lnTo>
                      <a:pt x="497" y="129"/>
                    </a:lnTo>
                    <a:lnTo>
                      <a:pt x="487" y="137"/>
                    </a:lnTo>
                    <a:lnTo>
                      <a:pt x="466" y="136"/>
                    </a:lnTo>
                    <a:lnTo>
                      <a:pt x="434" y="121"/>
                    </a:lnTo>
                    <a:lnTo>
                      <a:pt x="393" y="113"/>
                    </a:lnTo>
                    <a:lnTo>
                      <a:pt x="356" y="119"/>
                    </a:lnTo>
                    <a:lnTo>
                      <a:pt x="395" y="128"/>
                    </a:lnTo>
                    <a:lnTo>
                      <a:pt x="422" y="137"/>
                    </a:lnTo>
                    <a:lnTo>
                      <a:pt x="454" y="150"/>
                    </a:lnTo>
                    <a:lnTo>
                      <a:pt x="462" y="161"/>
                    </a:lnTo>
                    <a:lnTo>
                      <a:pt x="462" y="173"/>
                    </a:lnTo>
                    <a:lnTo>
                      <a:pt x="449" y="182"/>
                    </a:lnTo>
                    <a:lnTo>
                      <a:pt x="435" y="179"/>
                    </a:lnTo>
                    <a:lnTo>
                      <a:pt x="391" y="168"/>
                    </a:lnTo>
                    <a:lnTo>
                      <a:pt x="351" y="166"/>
                    </a:lnTo>
                    <a:lnTo>
                      <a:pt x="320" y="168"/>
                    </a:lnTo>
                    <a:lnTo>
                      <a:pt x="303" y="179"/>
                    </a:lnTo>
                    <a:lnTo>
                      <a:pt x="282" y="200"/>
                    </a:lnTo>
                    <a:lnTo>
                      <a:pt x="267" y="223"/>
                    </a:lnTo>
                    <a:lnTo>
                      <a:pt x="251" y="246"/>
                    </a:lnTo>
                    <a:lnTo>
                      <a:pt x="237" y="263"/>
                    </a:lnTo>
                    <a:lnTo>
                      <a:pt x="213" y="280"/>
                    </a:lnTo>
                    <a:lnTo>
                      <a:pt x="190" y="284"/>
                    </a:lnTo>
                    <a:lnTo>
                      <a:pt x="165" y="287"/>
                    </a:lnTo>
                    <a:lnTo>
                      <a:pt x="135" y="284"/>
                    </a:lnTo>
                    <a:lnTo>
                      <a:pt x="112" y="282"/>
                    </a:lnTo>
                    <a:lnTo>
                      <a:pt x="82" y="290"/>
                    </a:lnTo>
                    <a:lnTo>
                      <a:pt x="0" y="305"/>
                    </a:lnTo>
                    <a:lnTo>
                      <a:pt x="0" y="182"/>
                    </a:lnTo>
                    <a:close/>
                  </a:path>
                </a:pathLst>
              </a:custGeom>
              <a:solidFill>
                <a:srgbClr val="FFC080"/>
              </a:solidFill>
              <a:ln w="3175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756" name="Freeform 164"/>
              <p:cNvSpPr>
                <a:spLocks/>
              </p:cNvSpPr>
              <p:nvPr/>
            </p:nvSpPr>
            <p:spPr bwMode="auto">
              <a:xfrm>
                <a:off x="439" y="1973"/>
                <a:ext cx="32" cy="7"/>
              </a:xfrm>
              <a:custGeom>
                <a:avLst/>
                <a:gdLst/>
                <a:ahLst/>
                <a:cxnLst>
                  <a:cxn ang="0">
                    <a:pos x="159" y="37"/>
                  </a:cxn>
                  <a:cxn ang="0">
                    <a:pos x="132" y="24"/>
                  </a:cxn>
                  <a:cxn ang="0">
                    <a:pos x="110" y="21"/>
                  </a:cxn>
                  <a:cxn ang="0">
                    <a:pos x="84" y="13"/>
                  </a:cxn>
                  <a:cxn ang="0">
                    <a:pos x="61" y="7"/>
                  </a:cxn>
                  <a:cxn ang="0">
                    <a:pos x="25" y="10"/>
                  </a:cxn>
                  <a:cxn ang="0">
                    <a:pos x="0" y="13"/>
                  </a:cxn>
                  <a:cxn ang="0">
                    <a:pos x="38" y="5"/>
                  </a:cxn>
                  <a:cxn ang="0">
                    <a:pos x="69" y="0"/>
                  </a:cxn>
                  <a:cxn ang="0">
                    <a:pos x="110" y="17"/>
                  </a:cxn>
                  <a:cxn ang="0">
                    <a:pos x="132" y="19"/>
                  </a:cxn>
                  <a:cxn ang="0">
                    <a:pos x="157" y="31"/>
                  </a:cxn>
                  <a:cxn ang="0">
                    <a:pos x="159" y="37"/>
                  </a:cxn>
                </a:cxnLst>
                <a:rect l="0" t="0" r="r" b="b"/>
                <a:pathLst>
                  <a:path w="159" h="37">
                    <a:moveTo>
                      <a:pt x="159" y="37"/>
                    </a:moveTo>
                    <a:lnTo>
                      <a:pt x="132" y="24"/>
                    </a:lnTo>
                    <a:lnTo>
                      <a:pt x="110" y="21"/>
                    </a:lnTo>
                    <a:lnTo>
                      <a:pt x="84" y="13"/>
                    </a:lnTo>
                    <a:lnTo>
                      <a:pt x="61" y="7"/>
                    </a:lnTo>
                    <a:lnTo>
                      <a:pt x="25" y="10"/>
                    </a:lnTo>
                    <a:lnTo>
                      <a:pt x="0" y="13"/>
                    </a:lnTo>
                    <a:lnTo>
                      <a:pt x="38" y="5"/>
                    </a:lnTo>
                    <a:lnTo>
                      <a:pt x="69" y="0"/>
                    </a:lnTo>
                    <a:lnTo>
                      <a:pt x="110" y="17"/>
                    </a:lnTo>
                    <a:lnTo>
                      <a:pt x="132" y="19"/>
                    </a:lnTo>
                    <a:lnTo>
                      <a:pt x="157" y="31"/>
                    </a:lnTo>
                    <a:lnTo>
                      <a:pt x="159" y="37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757" name="Freeform 165"/>
              <p:cNvSpPr>
                <a:spLocks/>
              </p:cNvSpPr>
              <p:nvPr/>
            </p:nvSpPr>
            <p:spPr bwMode="auto">
              <a:xfrm>
                <a:off x="427" y="1965"/>
                <a:ext cx="27" cy="5"/>
              </a:xfrm>
              <a:custGeom>
                <a:avLst/>
                <a:gdLst/>
                <a:ahLst/>
                <a:cxnLst>
                  <a:cxn ang="0">
                    <a:pos x="97" y="0"/>
                  </a:cxn>
                  <a:cxn ang="0">
                    <a:pos x="113" y="1"/>
                  </a:cxn>
                  <a:cxn ang="0">
                    <a:pos x="133" y="8"/>
                  </a:cxn>
                  <a:cxn ang="0">
                    <a:pos x="120" y="7"/>
                  </a:cxn>
                  <a:cxn ang="0">
                    <a:pos x="99" y="3"/>
                  </a:cxn>
                  <a:cxn ang="0">
                    <a:pos x="56" y="15"/>
                  </a:cxn>
                  <a:cxn ang="0">
                    <a:pos x="32" y="21"/>
                  </a:cxn>
                  <a:cxn ang="0">
                    <a:pos x="4" y="25"/>
                  </a:cxn>
                  <a:cxn ang="0">
                    <a:pos x="0" y="21"/>
                  </a:cxn>
                  <a:cxn ang="0">
                    <a:pos x="29" y="16"/>
                  </a:cxn>
                  <a:cxn ang="0">
                    <a:pos x="64" y="8"/>
                  </a:cxn>
                  <a:cxn ang="0">
                    <a:pos x="97" y="0"/>
                  </a:cxn>
                </a:cxnLst>
                <a:rect l="0" t="0" r="r" b="b"/>
                <a:pathLst>
                  <a:path w="133" h="25">
                    <a:moveTo>
                      <a:pt x="97" y="0"/>
                    </a:moveTo>
                    <a:lnTo>
                      <a:pt x="113" y="1"/>
                    </a:lnTo>
                    <a:lnTo>
                      <a:pt x="133" y="8"/>
                    </a:lnTo>
                    <a:lnTo>
                      <a:pt x="120" y="7"/>
                    </a:lnTo>
                    <a:lnTo>
                      <a:pt x="99" y="3"/>
                    </a:lnTo>
                    <a:lnTo>
                      <a:pt x="56" y="15"/>
                    </a:lnTo>
                    <a:lnTo>
                      <a:pt x="32" y="21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29" y="16"/>
                    </a:lnTo>
                    <a:lnTo>
                      <a:pt x="64" y="8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758" name="Freeform 166"/>
              <p:cNvSpPr>
                <a:spLocks/>
              </p:cNvSpPr>
              <p:nvPr/>
            </p:nvSpPr>
            <p:spPr bwMode="auto">
              <a:xfrm>
                <a:off x="438" y="1984"/>
                <a:ext cx="11" cy="2"/>
              </a:xfrm>
              <a:custGeom>
                <a:avLst/>
                <a:gdLst/>
                <a:ahLst/>
                <a:cxnLst>
                  <a:cxn ang="0">
                    <a:pos x="53" y="5"/>
                  </a:cxn>
                  <a:cxn ang="0">
                    <a:pos x="46" y="12"/>
                  </a:cxn>
                  <a:cxn ang="0">
                    <a:pos x="27" y="9"/>
                  </a:cxn>
                  <a:cxn ang="0">
                    <a:pos x="5" y="9"/>
                  </a:cxn>
                  <a:cxn ang="0">
                    <a:pos x="0" y="0"/>
                  </a:cxn>
                  <a:cxn ang="0">
                    <a:pos x="14" y="3"/>
                  </a:cxn>
                  <a:cxn ang="0">
                    <a:pos x="53" y="5"/>
                  </a:cxn>
                </a:cxnLst>
                <a:rect l="0" t="0" r="r" b="b"/>
                <a:pathLst>
                  <a:path w="53" h="12">
                    <a:moveTo>
                      <a:pt x="53" y="5"/>
                    </a:moveTo>
                    <a:lnTo>
                      <a:pt x="46" y="12"/>
                    </a:lnTo>
                    <a:lnTo>
                      <a:pt x="27" y="9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14" y="3"/>
                    </a:lnTo>
                    <a:lnTo>
                      <a:pt x="53" y="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759" name="Freeform 167"/>
              <p:cNvSpPr>
                <a:spLocks/>
              </p:cNvSpPr>
              <p:nvPr/>
            </p:nvSpPr>
            <p:spPr bwMode="auto">
              <a:xfrm>
                <a:off x="469" y="1982"/>
                <a:ext cx="3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18"/>
                  </a:cxn>
                  <a:cxn ang="0">
                    <a:pos x="11" y="23"/>
                  </a:cxn>
                  <a:cxn ang="0">
                    <a:pos x="0" y="0"/>
                  </a:cxn>
                </a:cxnLst>
                <a:rect l="0" t="0" r="r" b="b"/>
                <a:pathLst>
                  <a:path w="11" h="23">
                    <a:moveTo>
                      <a:pt x="0" y="0"/>
                    </a:moveTo>
                    <a:lnTo>
                      <a:pt x="0" y="6"/>
                    </a:lnTo>
                    <a:lnTo>
                      <a:pt x="2" y="18"/>
                    </a:lnTo>
                    <a:lnTo>
                      <a:pt x="1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760" name="Freeform 168"/>
              <p:cNvSpPr>
                <a:spLocks/>
              </p:cNvSpPr>
              <p:nvPr/>
            </p:nvSpPr>
            <p:spPr bwMode="auto">
              <a:xfrm>
                <a:off x="462" y="1993"/>
                <a:ext cx="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7"/>
                  </a:cxn>
                  <a:cxn ang="0">
                    <a:pos x="11" y="13"/>
                  </a:cxn>
                  <a:cxn ang="0">
                    <a:pos x="0" y="0"/>
                  </a:cxn>
                </a:cxnLst>
                <a:rect l="0" t="0" r="r" b="b"/>
                <a:pathLst>
                  <a:path w="11" h="13">
                    <a:moveTo>
                      <a:pt x="0" y="0"/>
                    </a:moveTo>
                    <a:lnTo>
                      <a:pt x="3" y="7"/>
                    </a:lnTo>
                    <a:lnTo>
                      <a:pt x="11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761" name="Freeform 169"/>
              <p:cNvSpPr>
                <a:spLocks/>
              </p:cNvSpPr>
              <p:nvPr/>
            </p:nvSpPr>
            <p:spPr bwMode="auto">
              <a:xfrm>
                <a:off x="423" y="1977"/>
                <a:ext cx="5" cy="6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1" y="9"/>
                  </a:cxn>
                  <a:cxn ang="0">
                    <a:pos x="21" y="17"/>
                  </a:cxn>
                  <a:cxn ang="0">
                    <a:pos x="0" y="29"/>
                  </a:cxn>
                  <a:cxn ang="0">
                    <a:pos x="25" y="0"/>
                  </a:cxn>
                </a:cxnLst>
                <a:rect l="0" t="0" r="r" b="b"/>
                <a:pathLst>
                  <a:path w="25" h="29">
                    <a:moveTo>
                      <a:pt x="25" y="0"/>
                    </a:moveTo>
                    <a:lnTo>
                      <a:pt x="21" y="9"/>
                    </a:lnTo>
                    <a:lnTo>
                      <a:pt x="21" y="17"/>
                    </a:lnTo>
                    <a:lnTo>
                      <a:pt x="0" y="29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762" name="Freeform 170"/>
              <p:cNvSpPr>
                <a:spLocks/>
              </p:cNvSpPr>
              <p:nvPr/>
            </p:nvSpPr>
            <p:spPr bwMode="auto">
              <a:xfrm>
                <a:off x="403" y="1977"/>
                <a:ext cx="16" cy="16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66" y="26"/>
                  </a:cxn>
                  <a:cxn ang="0">
                    <a:pos x="50" y="46"/>
                  </a:cxn>
                  <a:cxn ang="0">
                    <a:pos x="0" y="81"/>
                  </a:cxn>
                  <a:cxn ang="0">
                    <a:pos x="47" y="38"/>
                  </a:cxn>
                  <a:cxn ang="0">
                    <a:pos x="80" y="0"/>
                  </a:cxn>
                </a:cxnLst>
                <a:rect l="0" t="0" r="r" b="b"/>
                <a:pathLst>
                  <a:path w="80" h="81">
                    <a:moveTo>
                      <a:pt x="80" y="0"/>
                    </a:moveTo>
                    <a:lnTo>
                      <a:pt x="66" y="26"/>
                    </a:lnTo>
                    <a:lnTo>
                      <a:pt x="50" y="46"/>
                    </a:lnTo>
                    <a:lnTo>
                      <a:pt x="0" y="81"/>
                    </a:lnTo>
                    <a:lnTo>
                      <a:pt x="47" y="38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763" name="Freeform 171"/>
              <p:cNvSpPr>
                <a:spLocks/>
              </p:cNvSpPr>
              <p:nvPr/>
            </p:nvSpPr>
            <p:spPr bwMode="auto">
              <a:xfrm>
                <a:off x="395" y="2000"/>
                <a:ext cx="4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20"/>
                  </a:cxn>
                  <a:cxn ang="0">
                    <a:pos x="15" y="41"/>
                  </a:cxn>
                  <a:cxn ang="0">
                    <a:pos x="16" y="58"/>
                  </a:cxn>
                  <a:cxn ang="0">
                    <a:pos x="18" y="33"/>
                  </a:cxn>
                  <a:cxn ang="0">
                    <a:pos x="16" y="14"/>
                  </a:cxn>
                  <a:cxn ang="0">
                    <a:pos x="0" y="0"/>
                  </a:cxn>
                </a:cxnLst>
                <a:rect l="0" t="0" r="r" b="b"/>
                <a:pathLst>
                  <a:path w="18" h="58">
                    <a:moveTo>
                      <a:pt x="0" y="0"/>
                    </a:moveTo>
                    <a:lnTo>
                      <a:pt x="11" y="20"/>
                    </a:lnTo>
                    <a:lnTo>
                      <a:pt x="15" y="41"/>
                    </a:lnTo>
                    <a:lnTo>
                      <a:pt x="16" y="58"/>
                    </a:lnTo>
                    <a:lnTo>
                      <a:pt x="18" y="33"/>
                    </a:lnTo>
                    <a:lnTo>
                      <a:pt x="16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764" name="Freeform 172"/>
              <p:cNvSpPr>
                <a:spLocks/>
              </p:cNvSpPr>
              <p:nvPr/>
            </p:nvSpPr>
            <p:spPr bwMode="auto">
              <a:xfrm>
                <a:off x="432" y="1988"/>
                <a:ext cx="2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9"/>
                  </a:cxn>
                  <a:cxn ang="0">
                    <a:pos x="9" y="21"/>
                  </a:cxn>
                  <a:cxn ang="0">
                    <a:pos x="2" y="0"/>
                  </a:cxn>
                </a:cxnLst>
                <a:rect l="0" t="0" r="r" b="b"/>
                <a:pathLst>
                  <a:path w="9" h="21">
                    <a:moveTo>
                      <a:pt x="2" y="0"/>
                    </a:moveTo>
                    <a:lnTo>
                      <a:pt x="0" y="9"/>
                    </a:lnTo>
                    <a:lnTo>
                      <a:pt x="9" y="2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6638" name="Group 188"/>
            <p:cNvGrpSpPr>
              <a:grpSpLocks/>
            </p:cNvGrpSpPr>
            <p:nvPr/>
          </p:nvGrpSpPr>
          <p:grpSpPr bwMode="auto">
            <a:xfrm>
              <a:off x="161" y="3120"/>
              <a:ext cx="123" cy="167"/>
              <a:chOff x="141" y="2010"/>
              <a:chExt cx="123" cy="167"/>
            </a:xfrm>
          </p:grpSpPr>
          <p:sp>
            <p:nvSpPr>
              <p:cNvPr id="366781" name="Freeform 189"/>
              <p:cNvSpPr>
                <a:spLocks/>
              </p:cNvSpPr>
              <p:nvPr/>
            </p:nvSpPr>
            <p:spPr bwMode="auto">
              <a:xfrm>
                <a:off x="141" y="2010"/>
                <a:ext cx="123" cy="167"/>
              </a:xfrm>
              <a:custGeom>
                <a:avLst/>
                <a:gdLst/>
                <a:ahLst/>
                <a:cxnLst>
                  <a:cxn ang="0">
                    <a:pos x="342" y="123"/>
                  </a:cxn>
                  <a:cxn ang="0">
                    <a:pos x="229" y="113"/>
                  </a:cxn>
                  <a:cxn ang="0">
                    <a:pos x="160" y="96"/>
                  </a:cxn>
                  <a:cxn ang="0">
                    <a:pos x="139" y="64"/>
                  </a:cxn>
                  <a:cxn ang="0">
                    <a:pos x="139" y="38"/>
                  </a:cxn>
                  <a:cxn ang="0">
                    <a:pos x="121" y="15"/>
                  </a:cxn>
                  <a:cxn ang="0">
                    <a:pos x="58" y="0"/>
                  </a:cxn>
                  <a:cxn ang="0">
                    <a:pos x="0" y="5"/>
                  </a:cxn>
                  <a:cxn ang="0">
                    <a:pos x="70" y="650"/>
                  </a:cxn>
                  <a:cxn ang="0">
                    <a:pos x="121" y="710"/>
                  </a:cxn>
                  <a:cxn ang="0">
                    <a:pos x="183" y="768"/>
                  </a:cxn>
                  <a:cxn ang="0">
                    <a:pos x="273" y="813"/>
                  </a:cxn>
                  <a:cxn ang="0">
                    <a:pos x="377" y="827"/>
                  </a:cxn>
                  <a:cxn ang="0">
                    <a:pos x="518" y="835"/>
                  </a:cxn>
                  <a:cxn ang="0">
                    <a:pos x="599" y="823"/>
                  </a:cxn>
                  <a:cxn ang="0">
                    <a:pos x="617" y="777"/>
                  </a:cxn>
                  <a:cxn ang="0">
                    <a:pos x="608" y="718"/>
                  </a:cxn>
                  <a:cxn ang="0">
                    <a:pos x="550" y="537"/>
                  </a:cxn>
                  <a:cxn ang="0">
                    <a:pos x="500" y="357"/>
                  </a:cxn>
                  <a:cxn ang="0">
                    <a:pos x="478" y="221"/>
                  </a:cxn>
                  <a:cxn ang="0">
                    <a:pos x="478" y="186"/>
                  </a:cxn>
                  <a:cxn ang="0">
                    <a:pos x="446" y="136"/>
                  </a:cxn>
                  <a:cxn ang="0">
                    <a:pos x="409" y="123"/>
                  </a:cxn>
                  <a:cxn ang="0">
                    <a:pos x="342" y="123"/>
                  </a:cxn>
                </a:cxnLst>
                <a:rect l="0" t="0" r="r" b="b"/>
                <a:pathLst>
                  <a:path w="617" h="835">
                    <a:moveTo>
                      <a:pt x="342" y="123"/>
                    </a:moveTo>
                    <a:lnTo>
                      <a:pt x="229" y="113"/>
                    </a:lnTo>
                    <a:lnTo>
                      <a:pt x="160" y="96"/>
                    </a:lnTo>
                    <a:lnTo>
                      <a:pt x="139" y="64"/>
                    </a:lnTo>
                    <a:lnTo>
                      <a:pt x="139" y="38"/>
                    </a:lnTo>
                    <a:lnTo>
                      <a:pt x="121" y="15"/>
                    </a:lnTo>
                    <a:lnTo>
                      <a:pt x="58" y="0"/>
                    </a:lnTo>
                    <a:lnTo>
                      <a:pt x="0" y="5"/>
                    </a:lnTo>
                    <a:lnTo>
                      <a:pt x="70" y="650"/>
                    </a:lnTo>
                    <a:lnTo>
                      <a:pt x="121" y="710"/>
                    </a:lnTo>
                    <a:lnTo>
                      <a:pt x="183" y="768"/>
                    </a:lnTo>
                    <a:lnTo>
                      <a:pt x="273" y="813"/>
                    </a:lnTo>
                    <a:lnTo>
                      <a:pt x="377" y="827"/>
                    </a:lnTo>
                    <a:lnTo>
                      <a:pt x="518" y="835"/>
                    </a:lnTo>
                    <a:lnTo>
                      <a:pt x="599" y="823"/>
                    </a:lnTo>
                    <a:lnTo>
                      <a:pt x="617" y="777"/>
                    </a:lnTo>
                    <a:lnTo>
                      <a:pt x="608" y="718"/>
                    </a:lnTo>
                    <a:lnTo>
                      <a:pt x="550" y="537"/>
                    </a:lnTo>
                    <a:lnTo>
                      <a:pt x="500" y="357"/>
                    </a:lnTo>
                    <a:lnTo>
                      <a:pt x="478" y="221"/>
                    </a:lnTo>
                    <a:lnTo>
                      <a:pt x="478" y="186"/>
                    </a:lnTo>
                    <a:lnTo>
                      <a:pt x="446" y="136"/>
                    </a:lnTo>
                    <a:lnTo>
                      <a:pt x="409" y="123"/>
                    </a:lnTo>
                    <a:lnTo>
                      <a:pt x="342" y="123"/>
                    </a:lnTo>
                    <a:close/>
                  </a:path>
                </a:pathLst>
              </a:custGeom>
              <a:solidFill>
                <a:srgbClr val="40404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782" name="Freeform 190"/>
              <p:cNvSpPr>
                <a:spLocks/>
              </p:cNvSpPr>
              <p:nvPr/>
            </p:nvSpPr>
            <p:spPr bwMode="auto">
              <a:xfrm>
                <a:off x="143" y="2019"/>
                <a:ext cx="106" cy="153"/>
              </a:xfrm>
              <a:custGeom>
                <a:avLst/>
                <a:gdLst/>
                <a:ahLst/>
                <a:cxnLst>
                  <a:cxn ang="0">
                    <a:pos x="347" y="154"/>
                  </a:cxn>
                  <a:cxn ang="0">
                    <a:pos x="248" y="150"/>
                  </a:cxn>
                  <a:cxn ang="0">
                    <a:pos x="143" y="131"/>
                  </a:cxn>
                  <a:cxn ang="0">
                    <a:pos x="81" y="99"/>
                  </a:cxn>
                  <a:cxn ang="0">
                    <a:pos x="46" y="72"/>
                  </a:cxn>
                  <a:cxn ang="0">
                    <a:pos x="0" y="0"/>
                  </a:cxn>
                  <a:cxn ang="0">
                    <a:pos x="67" y="589"/>
                  </a:cxn>
                  <a:cxn ang="0">
                    <a:pos x="113" y="643"/>
                  </a:cxn>
                  <a:cxn ang="0">
                    <a:pos x="162" y="694"/>
                  </a:cxn>
                  <a:cxn ang="0">
                    <a:pos x="225" y="729"/>
                  </a:cxn>
                  <a:cxn ang="0">
                    <a:pos x="279" y="747"/>
                  </a:cxn>
                  <a:cxn ang="0">
                    <a:pos x="347" y="756"/>
                  </a:cxn>
                  <a:cxn ang="0">
                    <a:pos x="409" y="766"/>
                  </a:cxn>
                  <a:cxn ang="0">
                    <a:pos x="480" y="766"/>
                  </a:cxn>
                  <a:cxn ang="0">
                    <a:pos x="512" y="756"/>
                  </a:cxn>
                  <a:cxn ang="0">
                    <a:pos x="531" y="729"/>
                  </a:cxn>
                  <a:cxn ang="0">
                    <a:pos x="522" y="685"/>
                  </a:cxn>
                  <a:cxn ang="0">
                    <a:pos x="476" y="581"/>
                  </a:cxn>
                  <a:cxn ang="0">
                    <a:pos x="399" y="229"/>
                  </a:cxn>
                  <a:cxn ang="0">
                    <a:pos x="387" y="180"/>
                  </a:cxn>
                  <a:cxn ang="0">
                    <a:pos x="347" y="154"/>
                  </a:cxn>
                </a:cxnLst>
                <a:rect l="0" t="0" r="r" b="b"/>
                <a:pathLst>
                  <a:path w="531" h="766">
                    <a:moveTo>
                      <a:pt x="347" y="154"/>
                    </a:moveTo>
                    <a:lnTo>
                      <a:pt x="248" y="150"/>
                    </a:lnTo>
                    <a:lnTo>
                      <a:pt x="143" y="131"/>
                    </a:lnTo>
                    <a:lnTo>
                      <a:pt x="81" y="99"/>
                    </a:lnTo>
                    <a:lnTo>
                      <a:pt x="46" y="72"/>
                    </a:lnTo>
                    <a:lnTo>
                      <a:pt x="0" y="0"/>
                    </a:lnTo>
                    <a:lnTo>
                      <a:pt x="67" y="589"/>
                    </a:lnTo>
                    <a:lnTo>
                      <a:pt x="113" y="643"/>
                    </a:lnTo>
                    <a:lnTo>
                      <a:pt x="162" y="694"/>
                    </a:lnTo>
                    <a:lnTo>
                      <a:pt x="225" y="729"/>
                    </a:lnTo>
                    <a:lnTo>
                      <a:pt x="279" y="747"/>
                    </a:lnTo>
                    <a:lnTo>
                      <a:pt x="347" y="756"/>
                    </a:lnTo>
                    <a:lnTo>
                      <a:pt x="409" y="766"/>
                    </a:lnTo>
                    <a:lnTo>
                      <a:pt x="480" y="766"/>
                    </a:lnTo>
                    <a:lnTo>
                      <a:pt x="512" y="756"/>
                    </a:lnTo>
                    <a:lnTo>
                      <a:pt x="531" y="729"/>
                    </a:lnTo>
                    <a:lnTo>
                      <a:pt x="522" y="685"/>
                    </a:lnTo>
                    <a:lnTo>
                      <a:pt x="476" y="581"/>
                    </a:lnTo>
                    <a:lnTo>
                      <a:pt x="399" y="229"/>
                    </a:lnTo>
                    <a:lnTo>
                      <a:pt x="387" y="180"/>
                    </a:lnTo>
                    <a:lnTo>
                      <a:pt x="347" y="154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6783" name="Freeform 191"/>
            <p:cNvSpPr>
              <a:spLocks/>
            </p:cNvSpPr>
            <p:nvPr/>
          </p:nvSpPr>
          <p:spPr bwMode="auto">
            <a:xfrm>
              <a:off x="463" y="3310"/>
              <a:ext cx="9" cy="14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3" y="36"/>
                </a:cxn>
                <a:cxn ang="0">
                  <a:pos x="27" y="63"/>
                </a:cxn>
                <a:cxn ang="0">
                  <a:pos x="14" y="122"/>
                </a:cxn>
                <a:cxn ang="0">
                  <a:pos x="32" y="176"/>
                </a:cxn>
                <a:cxn ang="0">
                  <a:pos x="21" y="491"/>
                </a:cxn>
                <a:cxn ang="0">
                  <a:pos x="21" y="693"/>
                </a:cxn>
                <a:cxn ang="0">
                  <a:pos x="0" y="703"/>
                </a:cxn>
                <a:cxn ang="0">
                  <a:pos x="2" y="284"/>
                </a:cxn>
                <a:cxn ang="0">
                  <a:pos x="21" y="184"/>
                </a:cxn>
                <a:cxn ang="0">
                  <a:pos x="10" y="137"/>
                </a:cxn>
                <a:cxn ang="0">
                  <a:pos x="4" y="120"/>
                </a:cxn>
                <a:cxn ang="0">
                  <a:pos x="12" y="69"/>
                </a:cxn>
                <a:cxn ang="0">
                  <a:pos x="27" y="40"/>
                </a:cxn>
                <a:cxn ang="0">
                  <a:pos x="29" y="0"/>
                </a:cxn>
              </a:cxnLst>
              <a:rect l="0" t="0" r="r" b="b"/>
              <a:pathLst>
                <a:path w="43" h="703">
                  <a:moveTo>
                    <a:pt x="29" y="0"/>
                  </a:moveTo>
                  <a:lnTo>
                    <a:pt x="43" y="36"/>
                  </a:lnTo>
                  <a:lnTo>
                    <a:pt x="27" y="63"/>
                  </a:lnTo>
                  <a:lnTo>
                    <a:pt x="14" y="122"/>
                  </a:lnTo>
                  <a:lnTo>
                    <a:pt x="32" y="176"/>
                  </a:lnTo>
                  <a:lnTo>
                    <a:pt x="21" y="491"/>
                  </a:lnTo>
                  <a:lnTo>
                    <a:pt x="21" y="693"/>
                  </a:lnTo>
                  <a:lnTo>
                    <a:pt x="0" y="703"/>
                  </a:lnTo>
                  <a:lnTo>
                    <a:pt x="2" y="284"/>
                  </a:lnTo>
                  <a:lnTo>
                    <a:pt x="21" y="184"/>
                  </a:lnTo>
                  <a:lnTo>
                    <a:pt x="10" y="137"/>
                  </a:lnTo>
                  <a:lnTo>
                    <a:pt x="4" y="120"/>
                  </a:lnTo>
                  <a:lnTo>
                    <a:pt x="12" y="69"/>
                  </a:lnTo>
                  <a:lnTo>
                    <a:pt x="27" y="4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784" name="Freeform 192"/>
            <p:cNvSpPr>
              <a:spLocks/>
            </p:cNvSpPr>
            <p:nvPr/>
          </p:nvSpPr>
          <p:spPr bwMode="auto">
            <a:xfrm>
              <a:off x="427" y="3312"/>
              <a:ext cx="22" cy="7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57" y="26"/>
                </a:cxn>
                <a:cxn ang="0">
                  <a:pos x="9" y="36"/>
                </a:cxn>
                <a:cxn ang="0">
                  <a:pos x="0" y="36"/>
                </a:cxn>
                <a:cxn ang="0">
                  <a:pos x="29" y="11"/>
                </a:cxn>
                <a:cxn ang="0">
                  <a:pos x="112" y="0"/>
                </a:cxn>
              </a:cxnLst>
              <a:rect l="0" t="0" r="r" b="b"/>
              <a:pathLst>
                <a:path w="112" h="36">
                  <a:moveTo>
                    <a:pt x="112" y="0"/>
                  </a:moveTo>
                  <a:lnTo>
                    <a:pt x="57" y="26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9" y="1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6786" name="Text Box 194"/>
          <p:cNvSpPr txBox="1">
            <a:spLocks noChangeArrowheads="1"/>
          </p:cNvSpPr>
          <p:nvPr/>
        </p:nvSpPr>
        <p:spPr bwMode="auto">
          <a:xfrm>
            <a:off x="7956550" y="3644900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</a:rPr>
              <a:t>用户代理</a:t>
            </a:r>
          </a:p>
        </p:txBody>
      </p:sp>
      <p:sp>
        <p:nvSpPr>
          <p:cNvPr id="366787" name="Oval 195"/>
          <p:cNvSpPr>
            <a:spLocks noChangeArrowheads="1"/>
          </p:cNvSpPr>
          <p:nvPr/>
        </p:nvSpPr>
        <p:spPr bwMode="auto">
          <a:xfrm>
            <a:off x="793750" y="4783138"/>
            <a:ext cx="298450" cy="161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grpSp>
        <p:nvGrpSpPr>
          <p:cNvPr id="366639" name="Group 498"/>
          <p:cNvGrpSpPr>
            <a:grpSpLocks/>
          </p:cNvGrpSpPr>
          <p:nvPr/>
        </p:nvGrpSpPr>
        <p:grpSpPr bwMode="auto">
          <a:xfrm>
            <a:off x="8388350" y="4352925"/>
            <a:ext cx="581025" cy="668338"/>
            <a:chOff x="5284" y="2742"/>
            <a:chExt cx="366" cy="421"/>
          </a:xfrm>
        </p:grpSpPr>
        <p:grpSp>
          <p:nvGrpSpPr>
            <p:cNvPr id="366641" name="Group 255"/>
            <p:cNvGrpSpPr>
              <a:grpSpLocks/>
            </p:cNvGrpSpPr>
            <p:nvPr/>
          </p:nvGrpSpPr>
          <p:grpSpPr bwMode="auto">
            <a:xfrm>
              <a:off x="5345" y="2970"/>
              <a:ext cx="144" cy="79"/>
              <a:chOff x="5325" y="1860"/>
              <a:chExt cx="144" cy="79"/>
            </a:xfrm>
          </p:grpSpPr>
          <p:grpSp>
            <p:nvGrpSpPr>
              <p:cNvPr id="366646" name="Group 256"/>
              <p:cNvGrpSpPr>
                <a:grpSpLocks/>
              </p:cNvGrpSpPr>
              <p:nvPr/>
            </p:nvGrpSpPr>
            <p:grpSpPr bwMode="auto">
              <a:xfrm>
                <a:off x="5325" y="1860"/>
                <a:ext cx="125" cy="63"/>
                <a:chOff x="5325" y="1860"/>
                <a:chExt cx="125" cy="63"/>
              </a:xfrm>
            </p:grpSpPr>
            <p:sp>
              <p:nvSpPr>
                <p:cNvPr id="366849" name="Freeform 257"/>
                <p:cNvSpPr>
                  <a:spLocks/>
                </p:cNvSpPr>
                <p:nvPr/>
              </p:nvSpPr>
              <p:spPr bwMode="auto">
                <a:xfrm>
                  <a:off x="5325" y="1860"/>
                  <a:ext cx="125" cy="63"/>
                </a:xfrm>
                <a:custGeom>
                  <a:avLst/>
                  <a:gdLst/>
                  <a:ahLst/>
                  <a:cxnLst>
                    <a:cxn ang="0">
                      <a:pos x="679" y="379"/>
                    </a:cxn>
                    <a:cxn ang="0">
                      <a:pos x="639" y="370"/>
                    </a:cxn>
                    <a:cxn ang="0">
                      <a:pos x="600" y="352"/>
                    </a:cxn>
                    <a:cxn ang="0">
                      <a:pos x="564" y="344"/>
                    </a:cxn>
                    <a:cxn ang="0">
                      <a:pos x="502" y="353"/>
                    </a:cxn>
                    <a:cxn ang="0">
                      <a:pos x="457" y="352"/>
                    </a:cxn>
                    <a:cxn ang="0">
                      <a:pos x="425" y="341"/>
                    </a:cxn>
                    <a:cxn ang="0">
                      <a:pos x="399" y="332"/>
                    </a:cxn>
                    <a:cxn ang="0">
                      <a:pos x="373" y="320"/>
                    </a:cxn>
                    <a:cxn ang="0">
                      <a:pos x="346" y="295"/>
                    </a:cxn>
                    <a:cxn ang="0">
                      <a:pos x="324" y="273"/>
                    </a:cxn>
                    <a:cxn ang="0">
                      <a:pos x="288" y="246"/>
                    </a:cxn>
                    <a:cxn ang="0">
                      <a:pos x="238" y="254"/>
                    </a:cxn>
                    <a:cxn ang="0">
                      <a:pos x="208" y="256"/>
                    </a:cxn>
                    <a:cxn ang="0">
                      <a:pos x="190" y="251"/>
                    </a:cxn>
                    <a:cxn ang="0">
                      <a:pos x="182" y="243"/>
                    </a:cxn>
                    <a:cxn ang="0">
                      <a:pos x="176" y="228"/>
                    </a:cxn>
                    <a:cxn ang="0">
                      <a:pos x="180" y="215"/>
                    </a:cxn>
                    <a:cxn ang="0">
                      <a:pos x="190" y="200"/>
                    </a:cxn>
                    <a:cxn ang="0">
                      <a:pos x="208" y="193"/>
                    </a:cxn>
                    <a:cxn ang="0">
                      <a:pos x="248" y="188"/>
                    </a:cxn>
                    <a:cxn ang="0">
                      <a:pos x="296" y="171"/>
                    </a:cxn>
                    <a:cxn ang="0">
                      <a:pos x="256" y="140"/>
                    </a:cxn>
                    <a:cxn ang="0">
                      <a:pos x="209" y="121"/>
                    </a:cxn>
                    <a:cxn ang="0">
                      <a:pos x="168" y="124"/>
                    </a:cxn>
                    <a:cxn ang="0">
                      <a:pos x="121" y="121"/>
                    </a:cxn>
                    <a:cxn ang="0">
                      <a:pos x="93" y="131"/>
                    </a:cxn>
                    <a:cxn ang="0">
                      <a:pos x="54" y="132"/>
                    </a:cxn>
                    <a:cxn ang="0">
                      <a:pos x="42" y="121"/>
                    </a:cxn>
                    <a:cxn ang="0">
                      <a:pos x="39" y="105"/>
                    </a:cxn>
                    <a:cxn ang="0">
                      <a:pos x="18" y="106"/>
                    </a:cxn>
                    <a:cxn ang="0">
                      <a:pos x="6" y="103"/>
                    </a:cxn>
                    <a:cxn ang="0">
                      <a:pos x="0" y="87"/>
                    </a:cxn>
                    <a:cxn ang="0">
                      <a:pos x="4" y="74"/>
                    </a:cxn>
                    <a:cxn ang="0">
                      <a:pos x="15" y="68"/>
                    </a:cxn>
                    <a:cxn ang="0">
                      <a:pos x="36" y="56"/>
                    </a:cxn>
                    <a:cxn ang="0">
                      <a:pos x="52" y="44"/>
                    </a:cxn>
                    <a:cxn ang="0">
                      <a:pos x="71" y="34"/>
                    </a:cxn>
                    <a:cxn ang="0">
                      <a:pos x="93" y="27"/>
                    </a:cxn>
                    <a:cxn ang="0">
                      <a:pos x="112" y="27"/>
                    </a:cxn>
                    <a:cxn ang="0">
                      <a:pos x="203" y="9"/>
                    </a:cxn>
                    <a:cxn ang="0">
                      <a:pos x="222" y="4"/>
                    </a:cxn>
                    <a:cxn ang="0">
                      <a:pos x="244" y="0"/>
                    </a:cxn>
                    <a:cxn ang="0">
                      <a:pos x="267" y="4"/>
                    </a:cxn>
                    <a:cxn ang="0">
                      <a:pos x="295" y="13"/>
                    </a:cxn>
                    <a:cxn ang="0">
                      <a:pos x="373" y="56"/>
                    </a:cxn>
                    <a:cxn ang="0">
                      <a:pos x="410" y="64"/>
                    </a:cxn>
                    <a:cxn ang="0">
                      <a:pos x="443" y="71"/>
                    </a:cxn>
                    <a:cxn ang="0">
                      <a:pos x="469" y="87"/>
                    </a:cxn>
                    <a:cxn ang="0">
                      <a:pos x="484" y="108"/>
                    </a:cxn>
                    <a:cxn ang="0">
                      <a:pos x="549" y="153"/>
                    </a:cxn>
                    <a:cxn ang="0">
                      <a:pos x="578" y="174"/>
                    </a:cxn>
                    <a:cxn ang="0">
                      <a:pos x="617" y="215"/>
                    </a:cxn>
                    <a:cxn ang="0">
                      <a:pos x="641" y="227"/>
                    </a:cxn>
                    <a:cxn ang="0">
                      <a:pos x="751" y="232"/>
                    </a:cxn>
                    <a:cxn ang="0">
                      <a:pos x="679" y="379"/>
                    </a:cxn>
                  </a:cxnLst>
                  <a:rect l="0" t="0" r="r" b="b"/>
                  <a:pathLst>
                    <a:path w="751" h="379">
                      <a:moveTo>
                        <a:pt x="679" y="379"/>
                      </a:moveTo>
                      <a:lnTo>
                        <a:pt x="639" y="370"/>
                      </a:lnTo>
                      <a:lnTo>
                        <a:pt x="600" y="352"/>
                      </a:lnTo>
                      <a:lnTo>
                        <a:pt x="564" y="344"/>
                      </a:lnTo>
                      <a:lnTo>
                        <a:pt x="502" y="353"/>
                      </a:lnTo>
                      <a:lnTo>
                        <a:pt x="457" y="352"/>
                      </a:lnTo>
                      <a:lnTo>
                        <a:pt x="425" y="341"/>
                      </a:lnTo>
                      <a:lnTo>
                        <a:pt x="399" y="332"/>
                      </a:lnTo>
                      <a:lnTo>
                        <a:pt x="373" y="320"/>
                      </a:lnTo>
                      <a:lnTo>
                        <a:pt x="346" y="295"/>
                      </a:lnTo>
                      <a:lnTo>
                        <a:pt x="324" y="273"/>
                      </a:lnTo>
                      <a:lnTo>
                        <a:pt x="288" y="246"/>
                      </a:lnTo>
                      <a:lnTo>
                        <a:pt x="238" y="254"/>
                      </a:lnTo>
                      <a:lnTo>
                        <a:pt x="208" y="256"/>
                      </a:lnTo>
                      <a:lnTo>
                        <a:pt x="190" y="251"/>
                      </a:lnTo>
                      <a:lnTo>
                        <a:pt x="182" y="243"/>
                      </a:lnTo>
                      <a:lnTo>
                        <a:pt x="176" y="228"/>
                      </a:lnTo>
                      <a:lnTo>
                        <a:pt x="180" y="215"/>
                      </a:lnTo>
                      <a:lnTo>
                        <a:pt x="190" y="200"/>
                      </a:lnTo>
                      <a:lnTo>
                        <a:pt x="208" y="193"/>
                      </a:lnTo>
                      <a:lnTo>
                        <a:pt x="248" y="188"/>
                      </a:lnTo>
                      <a:lnTo>
                        <a:pt x="296" y="171"/>
                      </a:lnTo>
                      <a:lnTo>
                        <a:pt x="256" y="140"/>
                      </a:lnTo>
                      <a:lnTo>
                        <a:pt x="209" y="121"/>
                      </a:lnTo>
                      <a:lnTo>
                        <a:pt x="168" y="124"/>
                      </a:lnTo>
                      <a:lnTo>
                        <a:pt x="121" y="121"/>
                      </a:lnTo>
                      <a:lnTo>
                        <a:pt x="93" y="131"/>
                      </a:lnTo>
                      <a:lnTo>
                        <a:pt x="54" y="132"/>
                      </a:lnTo>
                      <a:lnTo>
                        <a:pt x="42" y="121"/>
                      </a:lnTo>
                      <a:lnTo>
                        <a:pt x="39" y="105"/>
                      </a:lnTo>
                      <a:lnTo>
                        <a:pt x="18" y="106"/>
                      </a:lnTo>
                      <a:lnTo>
                        <a:pt x="6" y="103"/>
                      </a:lnTo>
                      <a:lnTo>
                        <a:pt x="0" y="87"/>
                      </a:lnTo>
                      <a:lnTo>
                        <a:pt x="4" y="74"/>
                      </a:lnTo>
                      <a:lnTo>
                        <a:pt x="15" y="68"/>
                      </a:lnTo>
                      <a:lnTo>
                        <a:pt x="36" y="56"/>
                      </a:lnTo>
                      <a:lnTo>
                        <a:pt x="52" y="44"/>
                      </a:lnTo>
                      <a:lnTo>
                        <a:pt x="71" y="34"/>
                      </a:lnTo>
                      <a:lnTo>
                        <a:pt x="93" y="27"/>
                      </a:lnTo>
                      <a:lnTo>
                        <a:pt x="112" y="27"/>
                      </a:lnTo>
                      <a:lnTo>
                        <a:pt x="203" y="9"/>
                      </a:lnTo>
                      <a:lnTo>
                        <a:pt x="222" y="4"/>
                      </a:lnTo>
                      <a:lnTo>
                        <a:pt x="244" y="0"/>
                      </a:lnTo>
                      <a:lnTo>
                        <a:pt x="267" y="4"/>
                      </a:lnTo>
                      <a:lnTo>
                        <a:pt x="295" y="13"/>
                      </a:lnTo>
                      <a:lnTo>
                        <a:pt x="373" y="56"/>
                      </a:lnTo>
                      <a:lnTo>
                        <a:pt x="410" y="64"/>
                      </a:lnTo>
                      <a:lnTo>
                        <a:pt x="443" y="71"/>
                      </a:lnTo>
                      <a:lnTo>
                        <a:pt x="469" y="87"/>
                      </a:lnTo>
                      <a:lnTo>
                        <a:pt x="484" y="108"/>
                      </a:lnTo>
                      <a:lnTo>
                        <a:pt x="549" y="153"/>
                      </a:lnTo>
                      <a:lnTo>
                        <a:pt x="578" y="174"/>
                      </a:lnTo>
                      <a:lnTo>
                        <a:pt x="617" y="215"/>
                      </a:lnTo>
                      <a:lnTo>
                        <a:pt x="641" y="227"/>
                      </a:lnTo>
                      <a:lnTo>
                        <a:pt x="751" y="232"/>
                      </a:lnTo>
                      <a:lnTo>
                        <a:pt x="679" y="37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6850" name="Freeform 258"/>
                <p:cNvSpPr>
                  <a:spLocks/>
                </p:cNvSpPr>
                <p:nvPr/>
              </p:nvSpPr>
              <p:spPr bwMode="auto">
                <a:xfrm>
                  <a:off x="5374" y="1888"/>
                  <a:ext cx="29" cy="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11"/>
                    </a:cxn>
                    <a:cxn ang="0">
                      <a:pos x="38" y="10"/>
                    </a:cxn>
                    <a:cxn ang="0">
                      <a:pos x="50" y="16"/>
                    </a:cxn>
                    <a:cxn ang="0">
                      <a:pos x="76" y="29"/>
                    </a:cxn>
                    <a:cxn ang="0">
                      <a:pos x="112" y="37"/>
                    </a:cxn>
                    <a:cxn ang="0">
                      <a:pos x="150" y="38"/>
                    </a:cxn>
                    <a:cxn ang="0">
                      <a:pos x="179" y="43"/>
                    </a:cxn>
                    <a:cxn ang="0">
                      <a:pos x="155" y="34"/>
                    </a:cxn>
                    <a:cxn ang="0">
                      <a:pos x="125" y="29"/>
                    </a:cxn>
                    <a:cxn ang="0">
                      <a:pos x="105" y="29"/>
                    </a:cxn>
                    <a:cxn ang="0">
                      <a:pos x="76" y="21"/>
                    </a:cxn>
                    <a:cxn ang="0">
                      <a:pos x="53" y="8"/>
                    </a:cxn>
                    <a:cxn ang="0">
                      <a:pos x="43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79" h="43">
                      <a:moveTo>
                        <a:pt x="0" y="0"/>
                      </a:moveTo>
                      <a:lnTo>
                        <a:pt x="6" y="11"/>
                      </a:lnTo>
                      <a:lnTo>
                        <a:pt x="38" y="10"/>
                      </a:lnTo>
                      <a:lnTo>
                        <a:pt x="50" y="16"/>
                      </a:lnTo>
                      <a:lnTo>
                        <a:pt x="76" y="29"/>
                      </a:lnTo>
                      <a:lnTo>
                        <a:pt x="112" y="37"/>
                      </a:lnTo>
                      <a:lnTo>
                        <a:pt x="150" y="38"/>
                      </a:lnTo>
                      <a:lnTo>
                        <a:pt x="179" y="43"/>
                      </a:lnTo>
                      <a:lnTo>
                        <a:pt x="155" y="34"/>
                      </a:lnTo>
                      <a:lnTo>
                        <a:pt x="125" y="29"/>
                      </a:lnTo>
                      <a:lnTo>
                        <a:pt x="105" y="29"/>
                      </a:lnTo>
                      <a:lnTo>
                        <a:pt x="76" y="21"/>
                      </a:lnTo>
                      <a:lnTo>
                        <a:pt x="53" y="8"/>
                      </a:lnTo>
                      <a:lnTo>
                        <a:pt x="43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6851" name="Freeform 259"/>
                <p:cNvSpPr>
                  <a:spLocks/>
                </p:cNvSpPr>
                <p:nvPr/>
              </p:nvSpPr>
              <p:spPr bwMode="auto">
                <a:xfrm>
                  <a:off x="5362" y="1894"/>
                  <a:ext cx="4" cy="4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12" y="6"/>
                    </a:cxn>
                    <a:cxn ang="0">
                      <a:pos x="9" y="15"/>
                    </a:cxn>
                    <a:cxn ang="0">
                      <a:pos x="0" y="24"/>
                    </a:cxn>
                    <a:cxn ang="0">
                      <a:pos x="17" y="18"/>
                    </a:cxn>
                    <a:cxn ang="0">
                      <a:pos x="20" y="8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20" h="24">
                      <a:moveTo>
                        <a:pt x="4" y="0"/>
                      </a:moveTo>
                      <a:lnTo>
                        <a:pt x="12" y="6"/>
                      </a:lnTo>
                      <a:lnTo>
                        <a:pt x="9" y="15"/>
                      </a:lnTo>
                      <a:lnTo>
                        <a:pt x="0" y="24"/>
                      </a:lnTo>
                      <a:lnTo>
                        <a:pt x="17" y="18"/>
                      </a:lnTo>
                      <a:lnTo>
                        <a:pt x="20" y="8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6852" name="Freeform 260"/>
                <p:cNvSpPr>
                  <a:spLocks/>
                </p:cNvSpPr>
                <p:nvPr/>
              </p:nvSpPr>
              <p:spPr bwMode="auto">
                <a:xfrm>
                  <a:off x="5331" y="1869"/>
                  <a:ext cx="17" cy="8"/>
                </a:xfrm>
                <a:custGeom>
                  <a:avLst/>
                  <a:gdLst/>
                  <a:ahLst/>
                  <a:cxnLst>
                    <a:cxn ang="0">
                      <a:pos x="0" y="45"/>
                    </a:cxn>
                    <a:cxn ang="0">
                      <a:pos x="11" y="48"/>
                    </a:cxn>
                    <a:cxn ang="0">
                      <a:pos x="25" y="33"/>
                    </a:cxn>
                    <a:cxn ang="0">
                      <a:pos x="46" y="25"/>
                    </a:cxn>
                    <a:cxn ang="0">
                      <a:pos x="56" y="14"/>
                    </a:cxn>
                    <a:cxn ang="0">
                      <a:pos x="66" y="9"/>
                    </a:cxn>
                    <a:cxn ang="0">
                      <a:pos x="89" y="4"/>
                    </a:cxn>
                    <a:cxn ang="0">
                      <a:pos x="104" y="1"/>
                    </a:cxn>
                    <a:cxn ang="0">
                      <a:pos x="84" y="0"/>
                    </a:cxn>
                    <a:cxn ang="0">
                      <a:pos x="58" y="4"/>
                    </a:cxn>
                    <a:cxn ang="0">
                      <a:pos x="49" y="12"/>
                    </a:cxn>
                    <a:cxn ang="0">
                      <a:pos x="37" y="20"/>
                    </a:cxn>
                    <a:cxn ang="0">
                      <a:pos x="0" y="45"/>
                    </a:cxn>
                  </a:cxnLst>
                  <a:rect l="0" t="0" r="r" b="b"/>
                  <a:pathLst>
                    <a:path w="104" h="48">
                      <a:moveTo>
                        <a:pt x="0" y="45"/>
                      </a:moveTo>
                      <a:lnTo>
                        <a:pt x="11" y="48"/>
                      </a:lnTo>
                      <a:lnTo>
                        <a:pt x="25" y="33"/>
                      </a:lnTo>
                      <a:lnTo>
                        <a:pt x="46" y="25"/>
                      </a:lnTo>
                      <a:lnTo>
                        <a:pt x="56" y="14"/>
                      </a:lnTo>
                      <a:lnTo>
                        <a:pt x="66" y="9"/>
                      </a:lnTo>
                      <a:lnTo>
                        <a:pt x="89" y="4"/>
                      </a:lnTo>
                      <a:lnTo>
                        <a:pt x="104" y="1"/>
                      </a:lnTo>
                      <a:lnTo>
                        <a:pt x="84" y="0"/>
                      </a:lnTo>
                      <a:lnTo>
                        <a:pt x="58" y="4"/>
                      </a:lnTo>
                      <a:lnTo>
                        <a:pt x="49" y="12"/>
                      </a:lnTo>
                      <a:lnTo>
                        <a:pt x="37" y="20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6853" name="Freeform 261"/>
                <p:cNvSpPr>
                  <a:spLocks/>
                </p:cNvSpPr>
                <p:nvPr/>
              </p:nvSpPr>
              <p:spPr bwMode="auto">
                <a:xfrm>
                  <a:off x="5357" y="1866"/>
                  <a:ext cx="27" cy="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35" y="6"/>
                    </a:cxn>
                    <a:cxn ang="0">
                      <a:pos x="55" y="0"/>
                    </a:cxn>
                    <a:cxn ang="0">
                      <a:pos x="63" y="0"/>
                    </a:cxn>
                    <a:cxn ang="0">
                      <a:pos x="85" y="5"/>
                    </a:cxn>
                    <a:cxn ang="0">
                      <a:pos x="94" y="14"/>
                    </a:cxn>
                    <a:cxn ang="0">
                      <a:pos x="111" y="23"/>
                    </a:cxn>
                    <a:cxn ang="0">
                      <a:pos x="143" y="36"/>
                    </a:cxn>
                    <a:cxn ang="0">
                      <a:pos x="166" y="36"/>
                    </a:cxn>
                    <a:cxn ang="0">
                      <a:pos x="142" y="42"/>
                    </a:cxn>
                    <a:cxn ang="0">
                      <a:pos x="126" y="39"/>
                    </a:cxn>
                    <a:cxn ang="0">
                      <a:pos x="91" y="22"/>
                    </a:cxn>
                    <a:cxn ang="0">
                      <a:pos x="79" y="10"/>
                    </a:cxn>
                    <a:cxn ang="0">
                      <a:pos x="55" y="8"/>
                    </a:cxn>
                    <a:cxn ang="0">
                      <a:pos x="35" y="1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" h="42">
                      <a:moveTo>
                        <a:pt x="0" y="10"/>
                      </a:moveTo>
                      <a:lnTo>
                        <a:pt x="35" y="6"/>
                      </a:lnTo>
                      <a:lnTo>
                        <a:pt x="55" y="0"/>
                      </a:lnTo>
                      <a:lnTo>
                        <a:pt x="63" y="0"/>
                      </a:lnTo>
                      <a:lnTo>
                        <a:pt x="85" y="5"/>
                      </a:lnTo>
                      <a:lnTo>
                        <a:pt x="94" y="14"/>
                      </a:lnTo>
                      <a:lnTo>
                        <a:pt x="111" y="23"/>
                      </a:lnTo>
                      <a:lnTo>
                        <a:pt x="143" y="36"/>
                      </a:lnTo>
                      <a:lnTo>
                        <a:pt x="166" y="36"/>
                      </a:lnTo>
                      <a:lnTo>
                        <a:pt x="142" y="42"/>
                      </a:lnTo>
                      <a:lnTo>
                        <a:pt x="126" y="39"/>
                      </a:lnTo>
                      <a:lnTo>
                        <a:pt x="91" y="22"/>
                      </a:lnTo>
                      <a:lnTo>
                        <a:pt x="79" y="10"/>
                      </a:lnTo>
                      <a:lnTo>
                        <a:pt x="55" y="8"/>
                      </a:lnTo>
                      <a:lnTo>
                        <a:pt x="35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6854" name="Freeform 262"/>
                <p:cNvSpPr>
                  <a:spLocks/>
                </p:cNvSpPr>
                <p:nvPr/>
              </p:nvSpPr>
              <p:spPr bwMode="auto">
                <a:xfrm>
                  <a:off x="5335" y="1874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25" y="0"/>
                    </a:cxn>
                    <a:cxn ang="0">
                      <a:pos x="33" y="11"/>
                    </a:cxn>
                    <a:cxn ang="0">
                      <a:pos x="23" y="24"/>
                    </a:cxn>
                    <a:cxn ang="0">
                      <a:pos x="0" y="30"/>
                    </a:cxn>
                    <a:cxn ang="0">
                      <a:pos x="25" y="15"/>
                    </a:cxn>
                    <a:cxn ang="0">
                      <a:pos x="25" y="0"/>
                    </a:cxn>
                  </a:cxnLst>
                  <a:rect l="0" t="0" r="r" b="b"/>
                  <a:pathLst>
                    <a:path w="33" h="30">
                      <a:moveTo>
                        <a:pt x="25" y="0"/>
                      </a:moveTo>
                      <a:lnTo>
                        <a:pt x="33" y="11"/>
                      </a:lnTo>
                      <a:lnTo>
                        <a:pt x="23" y="24"/>
                      </a:lnTo>
                      <a:lnTo>
                        <a:pt x="0" y="30"/>
                      </a:lnTo>
                      <a:lnTo>
                        <a:pt x="25" y="15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6855" name="Freeform 263"/>
                <p:cNvSpPr>
                  <a:spLocks/>
                </p:cNvSpPr>
                <p:nvPr/>
              </p:nvSpPr>
              <p:spPr bwMode="auto">
                <a:xfrm>
                  <a:off x="5329" y="1870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33" y="16"/>
                    </a:cxn>
                    <a:cxn ang="0">
                      <a:pos x="25" y="0"/>
                    </a:cxn>
                    <a:cxn ang="0">
                      <a:pos x="24" y="13"/>
                    </a:cxn>
                    <a:cxn ang="0">
                      <a:pos x="0" y="26"/>
                    </a:cxn>
                    <a:cxn ang="0">
                      <a:pos x="3" y="28"/>
                    </a:cxn>
                    <a:cxn ang="0">
                      <a:pos x="33" y="16"/>
                    </a:cxn>
                  </a:cxnLst>
                  <a:rect l="0" t="0" r="r" b="b"/>
                  <a:pathLst>
                    <a:path w="33" h="28">
                      <a:moveTo>
                        <a:pt x="33" y="16"/>
                      </a:moveTo>
                      <a:lnTo>
                        <a:pt x="25" y="0"/>
                      </a:lnTo>
                      <a:lnTo>
                        <a:pt x="24" y="13"/>
                      </a:lnTo>
                      <a:lnTo>
                        <a:pt x="0" y="26"/>
                      </a:lnTo>
                      <a:lnTo>
                        <a:pt x="3" y="28"/>
                      </a:lnTo>
                      <a:lnTo>
                        <a:pt x="33" y="16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6856" name="Freeform 264"/>
                <p:cNvSpPr>
                  <a:spLocks/>
                </p:cNvSpPr>
                <p:nvPr/>
              </p:nvSpPr>
              <p:spPr bwMode="auto">
                <a:xfrm>
                  <a:off x="5399" y="1876"/>
                  <a:ext cx="6" cy="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21"/>
                    </a:cxn>
                    <a:cxn ang="0">
                      <a:pos x="23" y="39"/>
                    </a:cxn>
                    <a:cxn ang="0">
                      <a:pos x="37" y="4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7" h="42">
                      <a:moveTo>
                        <a:pt x="0" y="0"/>
                      </a:moveTo>
                      <a:lnTo>
                        <a:pt x="8" y="21"/>
                      </a:lnTo>
                      <a:lnTo>
                        <a:pt x="23" y="39"/>
                      </a:lnTo>
                      <a:lnTo>
                        <a:pt x="37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6857" name="Freeform 265"/>
                <p:cNvSpPr>
                  <a:spLocks/>
                </p:cNvSpPr>
                <p:nvPr/>
              </p:nvSpPr>
              <p:spPr bwMode="auto">
                <a:xfrm>
                  <a:off x="5420" y="1907"/>
                  <a:ext cx="9" cy="6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17" y="14"/>
                    </a:cxn>
                    <a:cxn ang="0">
                      <a:pos x="0" y="39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39">
                      <a:moveTo>
                        <a:pt x="50" y="0"/>
                      </a:moveTo>
                      <a:lnTo>
                        <a:pt x="17" y="14"/>
                      </a:lnTo>
                      <a:lnTo>
                        <a:pt x="0" y="39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6647" name="Group 266"/>
              <p:cNvGrpSpPr>
                <a:grpSpLocks/>
              </p:cNvGrpSpPr>
              <p:nvPr/>
            </p:nvGrpSpPr>
            <p:grpSpPr bwMode="auto">
              <a:xfrm>
                <a:off x="5432" y="1894"/>
                <a:ext cx="37" cy="45"/>
                <a:chOff x="5432" y="1894"/>
                <a:chExt cx="37" cy="45"/>
              </a:xfrm>
            </p:grpSpPr>
            <p:sp>
              <p:nvSpPr>
                <p:cNvPr id="366859" name="Freeform 267"/>
                <p:cNvSpPr>
                  <a:spLocks/>
                </p:cNvSpPr>
                <p:nvPr/>
              </p:nvSpPr>
              <p:spPr bwMode="auto">
                <a:xfrm>
                  <a:off x="5432" y="1894"/>
                  <a:ext cx="37" cy="45"/>
                </a:xfrm>
                <a:custGeom>
                  <a:avLst/>
                  <a:gdLst/>
                  <a:ahLst/>
                  <a:cxnLst>
                    <a:cxn ang="0">
                      <a:pos x="77" y="17"/>
                    </a:cxn>
                    <a:cxn ang="0">
                      <a:pos x="42" y="55"/>
                    </a:cxn>
                    <a:cxn ang="0">
                      <a:pos x="26" y="87"/>
                    </a:cxn>
                    <a:cxn ang="0">
                      <a:pos x="11" y="138"/>
                    </a:cxn>
                    <a:cxn ang="0">
                      <a:pos x="11" y="167"/>
                    </a:cxn>
                    <a:cxn ang="0">
                      <a:pos x="0" y="210"/>
                    </a:cxn>
                    <a:cxn ang="0">
                      <a:pos x="178" y="267"/>
                    </a:cxn>
                    <a:cxn ang="0">
                      <a:pos x="219" y="0"/>
                    </a:cxn>
                    <a:cxn ang="0">
                      <a:pos x="146" y="17"/>
                    </a:cxn>
                    <a:cxn ang="0">
                      <a:pos x="77" y="17"/>
                    </a:cxn>
                  </a:cxnLst>
                  <a:rect l="0" t="0" r="r" b="b"/>
                  <a:pathLst>
                    <a:path w="219" h="267">
                      <a:moveTo>
                        <a:pt x="77" y="17"/>
                      </a:moveTo>
                      <a:lnTo>
                        <a:pt x="42" y="55"/>
                      </a:lnTo>
                      <a:lnTo>
                        <a:pt x="26" y="87"/>
                      </a:lnTo>
                      <a:lnTo>
                        <a:pt x="11" y="138"/>
                      </a:lnTo>
                      <a:lnTo>
                        <a:pt x="11" y="167"/>
                      </a:lnTo>
                      <a:lnTo>
                        <a:pt x="0" y="210"/>
                      </a:lnTo>
                      <a:lnTo>
                        <a:pt x="178" y="267"/>
                      </a:lnTo>
                      <a:lnTo>
                        <a:pt x="219" y="0"/>
                      </a:lnTo>
                      <a:lnTo>
                        <a:pt x="146" y="17"/>
                      </a:lnTo>
                      <a:lnTo>
                        <a:pt x="77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6860" name="Freeform 268"/>
                <p:cNvSpPr>
                  <a:spLocks/>
                </p:cNvSpPr>
                <p:nvPr/>
              </p:nvSpPr>
              <p:spPr bwMode="auto">
                <a:xfrm>
                  <a:off x="5436" y="1898"/>
                  <a:ext cx="29" cy="37"/>
                </a:xfrm>
                <a:custGeom>
                  <a:avLst/>
                  <a:gdLst/>
                  <a:ahLst/>
                  <a:cxnLst>
                    <a:cxn ang="0">
                      <a:pos x="69" y="7"/>
                    </a:cxn>
                    <a:cxn ang="0">
                      <a:pos x="38" y="42"/>
                    </a:cxn>
                    <a:cxn ang="0">
                      <a:pos x="12" y="92"/>
                    </a:cxn>
                    <a:cxn ang="0">
                      <a:pos x="6" y="128"/>
                    </a:cxn>
                    <a:cxn ang="0">
                      <a:pos x="0" y="171"/>
                    </a:cxn>
                    <a:cxn ang="0">
                      <a:pos x="140" y="220"/>
                    </a:cxn>
                    <a:cxn ang="0">
                      <a:pos x="175" y="0"/>
                    </a:cxn>
                    <a:cxn ang="0">
                      <a:pos x="122" y="10"/>
                    </a:cxn>
                    <a:cxn ang="0">
                      <a:pos x="69" y="7"/>
                    </a:cxn>
                  </a:cxnLst>
                  <a:rect l="0" t="0" r="r" b="b"/>
                  <a:pathLst>
                    <a:path w="175" h="220">
                      <a:moveTo>
                        <a:pt x="69" y="7"/>
                      </a:moveTo>
                      <a:lnTo>
                        <a:pt x="38" y="42"/>
                      </a:lnTo>
                      <a:lnTo>
                        <a:pt x="12" y="92"/>
                      </a:lnTo>
                      <a:lnTo>
                        <a:pt x="6" y="128"/>
                      </a:lnTo>
                      <a:lnTo>
                        <a:pt x="0" y="171"/>
                      </a:lnTo>
                      <a:lnTo>
                        <a:pt x="140" y="220"/>
                      </a:lnTo>
                      <a:lnTo>
                        <a:pt x="175" y="0"/>
                      </a:lnTo>
                      <a:lnTo>
                        <a:pt x="122" y="10"/>
                      </a:lnTo>
                      <a:lnTo>
                        <a:pt x="69" y="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66861" name="Freeform 269"/>
            <p:cNvSpPr>
              <a:spLocks/>
            </p:cNvSpPr>
            <p:nvPr/>
          </p:nvSpPr>
          <p:spPr bwMode="auto">
            <a:xfrm>
              <a:off x="5485" y="2761"/>
              <a:ext cx="123" cy="134"/>
            </a:xfrm>
            <a:custGeom>
              <a:avLst/>
              <a:gdLst/>
              <a:ahLst/>
              <a:cxnLst>
                <a:cxn ang="0">
                  <a:pos x="243" y="26"/>
                </a:cxn>
                <a:cxn ang="0">
                  <a:pos x="179" y="74"/>
                </a:cxn>
                <a:cxn ang="0">
                  <a:pos x="144" y="131"/>
                </a:cxn>
                <a:cxn ang="0">
                  <a:pos x="112" y="192"/>
                </a:cxn>
                <a:cxn ang="0">
                  <a:pos x="92" y="224"/>
                </a:cxn>
                <a:cxn ang="0">
                  <a:pos x="92" y="259"/>
                </a:cxn>
                <a:cxn ang="0">
                  <a:pos x="109" y="300"/>
                </a:cxn>
                <a:cxn ang="0">
                  <a:pos x="77" y="332"/>
                </a:cxn>
                <a:cxn ang="0">
                  <a:pos x="26" y="420"/>
                </a:cxn>
                <a:cxn ang="0">
                  <a:pos x="0" y="467"/>
                </a:cxn>
                <a:cxn ang="0">
                  <a:pos x="0" y="482"/>
                </a:cxn>
                <a:cxn ang="0">
                  <a:pos x="6" y="498"/>
                </a:cxn>
                <a:cxn ang="0">
                  <a:pos x="28" y="503"/>
                </a:cxn>
                <a:cxn ang="0">
                  <a:pos x="60" y="504"/>
                </a:cxn>
                <a:cxn ang="0">
                  <a:pos x="79" y="511"/>
                </a:cxn>
                <a:cxn ang="0">
                  <a:pos x="77" y="546"/>
                </a:cxn>
                <a:cxn ang="0">
                  <a:pos x="67" y="587"/>
                </a:cxn>
                <a:cxn ang="0">
                  <a:pos x="86" y="609"/>
                </a:cxn>
                <a:cxn ang="0">
                  <a:pos x="80" y="639"/>
                </a:cxn>
                <a:cxn ang="0">
                  <a:pos x="95" y="659"/>
                </a:cxn>
                <a:cxn ang="0">
                  <a:pos x="110" y="713"/>
                </a:cxn>
                <a:cxn ang="0">
                  <a:pos x="133" y="728"/>
                </a:cxn>
                <a:cxn ang="0">
                  <a:pos x="167" y="728"/>
                </a:cxn>
                <a:cxn ang="0">
                  <a:pos x="217" y="721"/>
                </a:cxn>
                <a:cxn ang="0">
                  <a:pos x="269" y="713"/>
                </a:cxn>
                <a:cxn ang="0">
                  <a:pos x="263" y="807"/>
                </a:cxn>
                <a:cxn ang="0">
                  <a:pos x="658" y="681"/>
                </a:cxn>
                <a:cxn ang="0">
                  <a:pos x="626" y="606"/>
                </a:cxn>
                <a:cxn ang="0">
                  <a:pos x="634" y="549"/>
                </a:cxn>
                <a:cxn ang="0">
                  <a:pos x="741" y="441"/>
                </a:cxn>
                <a:cxn ang="0">
                  <a:pos x="741" y="155"/>
                </a:cxn>
                <a:cxn ang="0">
                  <a:pos x="668" y="77"/>
                </a:cxn>
                <a:cxn ang="0">
                  <a:pos x="577" y="35"/>
                </a:cxn>
                <a:cxn ang="0">
                  <a:pos x="481" y="0"/>
                </a:cxn>
                <a:cxn ang="0">
                  <a:pos x="355" y="18"/>
                </a:cxn>
                <a:cxn ang="0">
                  <a:pos x="243" y="26"/>
                </a:cxn>
              </a:cxnLst>
              <a:rect l="0" t="0" r="r" b="b"/>
              <a:pathLst>
                <a:path w="741" h="807">
                  <a:moveTo>
                    <a:pt x="243" y="26"/>
                  </a:moveTo>
                  <a:lnTo>
                    <a:pt x="179" y="74"/>
                  </a:lnTo>
                  <a:lnTo>
                    <a:pt x="144" y="131"/>
                  </a:lnTo>
                  <a:lnTo>
                    <a:pt x="112" y="192"/>
                  </a:lnTo>
                  <a:lnTo>
                    <a:pt x="92" y="224"/>
                  </a:lnTo>
                  <a:lnTo>
                    <a:pt x="92" y="259"/>
                  </a:lnTo>
                  <a:lnTo>
                    <a:pt x="109" y="300"/>
                  </a:lnTo>
                  <a:lnTo>
                    <a:pt x="77" y="332"/>
                  </a:lnTo>
                  <a:lnTo>
                    <a:pt x="26" y="420"/>
                  </a:lnTo>
                  <a:lnTo>
                    <a:pt x="0" y="467"/>
                  </a:lnTo>
                  <a:lnTo>
                    <a:pt x="0" y="482"/>
                  </a:lnTo>
                  <a:lnTo>
                    <a:pt x="6" y="498"/>
                  </a:lnTo>
                  <a:lnTo>
                    <a:pt x="28" y="503"/>
                  </a:lnTo>
                  <a:lnTo>
                    <a:pt x="60" y="504"/>
                  </a:lnTo>
                  <a:lnTo>
                    <a:pt x="79" y="511"/>
                  </a:lnTo>
                  <a:lnTo>
                    <a:pt x="77" y="546"/>
                  </a:lnTo>
                  <a:lnTo>
                    <a:pt x="67" y="587"/>
                  </a:lnTo>
                  <a:lnTo>
                    <a:pt x="86" y="609"/>
                  </a:lnTo>
                  <a:lnTo>
                    <a:pt x="80" y="639"/>
                  </a:lnTo>
                  <a:lnTo>
                    <a:pt x="95" y="659"/>
                  </a:lnTo>
                  <a:lnTo>
                    <a:pt x="110" y="713"/>
                  </a:lnTo>
                  <a:lnTo>
                    <a:pt x="133" y="728"/>
                  </a:lnTo>
                  <a:lnTo>
                    <a:pt x="167" y="728"/>
                  </a:lnTo>
                  <a:lnTo>
                    <a:pt x="217" y="721"/>
                  </a:lnTo>
                  <a:lnTo>
                    <a:pt x="269" y="713"/>
                  </a:lnTo>
                  <a:lnTo>
                    <a:pt x="263" y="807"/>
                  </a:lnTo>
                  <a:lnTo>
                    <a:pt x="658" y="681"/>
                  </a:lnTo>
                  <a:lnTo>
                    <a:pt x="626" y="606"/>
                  </a:lnTo>
                  <a:lnTo>
                    <a:pt x="634" y="549"/>
                  </a:lnTo>
                  <a:lnTo>
                    <a:pt x="741" y="441"/>
                  </a:lnTo>
                  <a:lnTo>
                    <a:pt x="741" y="155"/>
                  </a:lnTo>
                  <a:lnTo>
                    <a:pt x="668" y="77"/>
                  </a:lnTo>
                  <a:lnTo>
                    <a:pt x="577" y="35"/>
                  </a:lnTo>
                  <a:lnTo>
                    <a:pt x="481" y="0"/>
                  </a:lnTo>
                  <a:lnTo>
                    <a:pt x="355" y="18"/>
                  </a:lnTo>
                  <a:lnTo>
                    <a:pt x="243" y="26"/>
                  </a:lnTo>
                  <a:close/>
                </a:path>
              </a:pathLst>
            </a:custGeom>
            <a:solidFill>
              <a:srgbClr val="FFC080"/>
            </a:solidFill>
            <a:ln w="1588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862" name="Freeform 270"/>
            <p:cNvSpPr>
              <a:spLocks/>
            </p:cNvSpPr>
            <p:nvPr/>
          </p:nvSpPr>
          <p:spPr bwMode="auto">
            <a:xfrm>
              <a:off x="5491" y="2842"/>
              <a:ext cx="7" cy="2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8"/>
                </a:cxn>
                <a:cxn ang="0">
                  <a:pos x="30" y="6"/>
                </a:cxn>
                <a:cxn ang="0">
                  <a:pos x="39" y="9"/>
                </a:cxn>
                <a:cxn ang="0">
                  <a:pos x="42" y="2"/>
                </a:cxn>
                <a:cxn ang="0">
                  <a:pos x="29" y="0"/>
                </a:cxn>
                <a:cxn ang="0">
                  <a:pos x="0" y="3"/>
                </a:cxn>
              </a:cxnLst>
              <a:rect l="0" t="0" r="r" b="b"/>
              <a:pathLst>
                <a:path w="42" h="9">
                  <a:moveTo>
                    <a:pt x="0" y="3"/>
                  </a:moveTo>
                  <a:lnTo>
                    <a:pt x="9" y="8"/>
                  </a:lnTo>
                  <a:lnTo>
                    <a:pt x="30" y="6"/>
                  </a:lnTo>
                  <a:lnTo>
                    <a:pt x="39" y="9"/>
                  </a:lnTo>
                  <a:lnTo>
                    <a:pt x="42" y="2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863" name="Freeform 271"/>
            <p:cNvSpPr>
              <a:spLocks/>
            </p:cNvSpPr>
            <p:nvPr/>
          </p:nvSpPr>
          <p:spPr bwMode="auto">
            <a:xfrm>
              <a:off x="5498" y="2837"/>
              <a:ext cx="3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7"/>
                </a:cxn>
                <a:cxn ang="0">
                  <a:pos x="11" y="16"/>
                </a:cxn>
                <a:cxn ang="0">
                  <a:pos x="13" y="31"/>
                </a:cxn>
                <a:cxn ang="0">
                  <a:pos x="17" y="12"/>
                </a:cxn>
                <a:cxn ang="0">
                  <a:pos x="17" y="1"/>
                </a:cxn>
                <a:cxn ang="0">
                  <a:pos x="0" y="0"/>
                </a:cxn>
              </a:cxnLst>
              <a:rect l="0" t="0" r="r" b="b"/>
              <a:pathLst>
                <a:path w="17" h="31">
                  <a:moveTo>
                    <a:pt x="0" y="0"/>
                  </a:moveTo>
                  <a:lnTo>
                    <a:pt x="11" y="7"/>
                  </a:lnTo>
                  <a:lnTo>
                    <a:pt x="11" y="16"/>
                  </a:lnTo>
                  <a:lnTo>
                    <a:pt x="13" y="31"/>
                  </a:lnTo>
                  <a:lnTo>
                    <a:pt x="17" y="12"/>
                  </a:lnTo>
                  <a:lnTo>
                    <a:pt x="17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864" name="Freeform 272"/>
            <p:cNvSpPr>
              <a:spLocks/>
            </p:cNvSpPr>
            <p:nvPr/>
          </p:nvSpPr>
          <p:spPr bwMode="auto">
            <a:xfrm>
              <a:off x="5503" y="2820"/>
              <a:ext cx="3" cy="10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5" y="34"/>
                </a:cxn>
                <a:cxn ang="0">
                  <a:pos x="0" y="60"/>
                </a:cxn>
                <a:cxn ang="0">
                  <a:pos x="9" y="43"/>
                </a:cxn>
                <a:cxn ang="0">
                  <a:pos x="19" y="0"/>
                </a:cxn>
              </a:cxnLst>
              <a:rect l="0" t="0" r="r" b="b"/>
              <a:pathLst>
                <a:path w="19" h="60">
                  <a:moveTo>
                    <a:pt x="19" y="0"/>
                  </a:moveTo>
                  <a:lnTo>
                    <a:pt x="5" y="34"/>
                  </a:lnTo>
                  <a:lnTo>
                    <a:pt x="0" y="60"/>
                  </a:lnTo>
                  <a:lnTo>
                    <a:pt x="9" y="4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865" name="Freeform 273"/>
            <p:cNvSpPr>
              <a:spLocks/>
            </p:cNvSpPr>
            <p:nvPr/>
          </p:nvSpPr>
          <p:spPr bwMode="auto">
            <a:xfrm>
              <a:off x="5505" y="2810"/>
              <a:ext cx="13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28"/>
                </a:cxn>
                <a:cxn ang="0">
                  <a:pos x="13" y="35"/>
                </a:cxn>
                <a:cxn ang="0">
                  <a:pos x="13" y="40"/>
                </a:cxn>
                <a:cxn ang="0">
                  <a:pos x="9" y="51"/>
                </a:cxn>
                <a:cxn ang="0">
                  <a:pos x="20" y="34"/>
                </a:cxn>
                <a:cxn ang="0">
                  <a:pos x="35" y="34"/>
                </a:cxn>
                <a:cxn ang="0">
                  <a:pos x="52" y="28"/>
                </a:cxn>
                <a:cxn ang="0">
                  <a:pos x="80" y="26"/>
                </a:cxn>
                <a:cxn ang="0">
                  <a:pos x="52" y="9"/>
                </a:cxn>
                <a:cxn ang="0">
                  <a:pos x="0" y="0"/>
                </a:cxn>
              </a:cxnLst>
              <a:rect l="0" t="0" r="r" b="b"/>
              <a:pathLst>
                <a:path w="80" h="51">
                  <a:moveTo>
                    <a:pt x="0" y="0"/>
                  </a:moveTo>
                  <a:lnTo>
                    <a:pt x="17" y="28"/>
                  </a:lnTo>
                  <a:lnTo>
                    <a:pt x="13" y="35"/>
                  </a:lnTo>
                  <a:lnTo>
                    <a:pt x="13" y="40"/>
                  </a:lnTo>
                  <a:lnTo>
                    <a:pt x="9" y="51"/>
                  </a:lnTo>
                  <a:lnTo>
                    <a:pt x="20" y="34"/>
                  </a:lnTo>
                  <a:lnTo>
                    <a:pt x="35" y="34"/>
                  </a:lnTo>
                  <a:lnTo>
                    <a:pt x="52" y="28"/>
                  </a:lnTo>
                  <a:lnTo>
                    <a:pt x="80" y="26"/>
                  </a:lnTo>
                  <a:lnTo>
                    <a:pt x="5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866" name="Freeform 274"/>
            <p:cNvSpPr>
              <a:spLocks/>
            </p:cNvSpPr>
            <p:nvPr/>
          </p:nvSpPr>
          <p:spPr bwMode="auto">
            <a:xfrm>
              <a:off x="5502" y="2798"/>
              <a:ext cx="22" cy="8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42"/>
                </a:cxn>
                <a:cxn ang="0">
                  <a:pos x="20" y="48"/>
                </a:cxn>
                <a:cxn ang="0">
                  <a:pos x="42" y="34"/>
                </a:cxn>
                <a:cxn ang="0">
                  <a:pos x="69" y="25"/>
                </a:cxn>
                <a:cxn ang="0">
                  <a:pos x="113" y="24"/>
                </a:cxn>
                <a:cxn ang="0">
                  <a:pos x="135" y="27"/>
                </a:cxn>
                <a:cxn ang="0">
                  <a:pos x="101" y="12"/>
                </a:cxn>
                <a:cxn ang="0">
                  <a:pos x="77" y="6"/>
                </a:cxn>
                <a:cxn ang="0">
                  <a:pos x="80" y="0"/>
                </a:cxn>
                <a:cxn ang="0">
                  <a:pos x="57" y="9"/>
                </a:cxn>
                <a:cxn ang="0">
                  <a:pos x="59" y="3"/>
                </a:cxn>
                <a:cxn ang="0">
                  <a:pos x="40" y="12"/>
                </a:cxn>
                <a:cxn ang="0">
                  <a:pos x="23" y="12"/>
                </a:cxn>
                <a:cxn ang="0">
                  <a:pos x="0" y="25"/>
                </a:cxn>
              </a:cxnLst>
              <a:rect l="0" t="0" r="r" b="b"/>
              <a:pathLst>
                <a:path w="135" h="48">
                  <a:moveTo>
                    <a:pt x="0" y="25"/>
                  </a:moveTo>
                  <a:lnTo>
                    <a:pt x="6" y="42"/>
                  </a:lnTo>
                  <a:lnTo>
                    <a:pt x="20" y="48"/>
                  </a:lnTo>
                  <a:lnTo>
                    <a:pt x="42" y="34"/>
                  </a:lnTo>
                  <a:lnTo>
                    <a:pt x="69" y="25"/>
                  </a:lnTo>
                  <a:lnTo>
                    <a:pt x="113" y="24"/>
                  </a:lnTo>
                  <a:lnTo>
                    <a:pt x="135" y="27"/>
                  </a:lnTo>
                  <a:lnTo>
                    <a:pt x="101" y="12"/>
                  </a:lnTo>
                  <a:lnTo>
                    <a:pt x="77" y="6"/>
                  </a:lnTo>
                  <a:lnTo>
                    <a:pt x="80" y="0"/>
                  </a:lnTo>
                  <a:lnTo>
                    <a:pt x="57" y="9"/>
                  </a:lnTo>
                  <a:lnTo>
                    <a:pt x="59" y="3"/>
                  </a:lnTo>
                  <a:lnTo>
                    <a:pt x="40" y="12"/>
                  </a:lnTo>
                  <a:lnTo>
                    <a:pt x="23" y="12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867" name="Freeform 275"/>
            <p:cNvSpPr>
              <a:spLocks/>
            </p:cNvSpPr>
            <p:nvPr/>
          </p:nvSpPr>
          <p:spPr bwMode="auto">
            <a:xfrm>
              <a:off x="5552" y="2809"/>
              <a:ext cx="13" cy="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4" y="10"/>
                </a:cxn>
                <a:cxn ang="0">
                  <a:pos x="52" y="15"/>
                </a:cxn>
                <a:cxn ang="0">
                  <a:pos x="68" y="41"/>
                </a:cxn>
                <a:cxn ang="0">
                  <a:pos x="71" y="77"/>
                </a:cxn>
                <a:cxn ang="0">
                  <a:pos x="68" y="105"/>
                </a:cxn>
                <a:cxn ang="0">
                  <a:pos x="59" y="128"/>
                </a:cxn>
                <a:cxn ang="0">
                  <a:pos x="44" y="93"/>
                </a:cxn>
                <a:cxn ang="0">
                  <a:pos x="31" y="73"/>
                </a:cxn>
                <a:cxn ang="0">
                  <a:pos x="5" y="60"/>
                </a:cxn>
                <a:cxn ang="0">
                  <a:pos x="25" y="89"/>
                </a:cxn>
                <a:cxn ang="0">
                  <a:pos x="47" y="111"/>
                </a:cxn>
                <a:cxn ang="0">
                  <a:pos x="49" y="134"/>
                </a:cxn>
                <a:cxn ang="0">
                  <a:pos x="40" y="156"/>
                </a:cxn>
                <a:cxn ang="0">
                  <a:pos x="28" y="159"/>
                </a:cxn>
                <a:cxn ang="0">
                  <a:pos x="61" y="151"/>
                </a:cxn>
                <a:cxn ang="0">
                  <a:pos x="77" y="117"/>
                </a:cxn>
                <a:cxn ang="0">
                  <a:pos x="78" y="73"/>
                </a:cxn>
                <a:cxn ang="0">
                  <a:pos x="77" y="33"/>
                </a:cxn>
                <a:cxn ang="0">
                  <a:pos x="59" y="7"/>
                </a:cxn>
                <a:cxn ang="0">
                  <a:pos x="34" y="0"/>
                </a:cxn>
                <a:cxn ang="0">
                  <a:pos x="10" y="4"/>
                </a:cxn>
                <a:cxn ang="0">
                  <a:pos x="0" y="30"/>
                </a:cxn>
              </a:cxnLst>
              <a:rect l="0" t="0" r="r" b="b"/>
              <a:pathLst>
                <a:path w="78" h="159">
                  <a:moveTo>
                    <a:pt x="0" y="30"/>
                  </a:moveTo>
                  <a:lnTo>
                    <a:pt x="24" y="10"/>
                  </a:lnTo>
                  <a:lnTo>
                    <a:pt x="52" y="15"/>
                  </a:lnTo>
                  <a:lnTo>
                    <a:pt x="68" y="41"/>
                  </a:lnTo>
                  <a:lnTo>
                    <a:pt x="71" y="77"/>
                  </a:lnTo>
                  <a:lnTo>
                    <a:pt x="68" y="105"/>
                  </a:lnTo>
                  <a:lnTo>
                    <a:pt x="59" y="128"/>
                  </a:lnTo>
                  <a:lnTo>
                    <a:pt x="44" y="93"/>
                  </a:lnTo>
                  <a:lnTo>
                    <a:pt x="31" y="73"/>
                  </a:lnTo>
                  <a:lnTo>
                    <a:pt x="5" y="60"/>
                  </a:lnTo>
                  <a:lnTo>
                    <a:pt x="25" y="89"/>
                  </a:lnTo>
                  <a:lnTo>
                    <a:pt x="47" y="111"/>
                  </a:lnTo>
                  <a:lnTo>
                    <a:pt x="49" y="134"/>
                  </a:lnTo>
                  <a:lnTo>
                    <a:pt x="40" y="156"/>
                  </a:lnTo>
                  <a:lnTo>
                    <a:pt x="28" y="159"/>
                  </a:lnTo>
                  <a:lnTo>
                    <a:pt x="61" y="151"/>
                  </a:lnTo>
                  <a:lnTo>
                    <a:pt x="77" y="117"/>
                  </a:lnTo>
                  <a:lnTo>
                    <a:pt x="78" y="73"/>
                  </a:lnTo>
                  <a:lnTo>
                    <a:pt x="77" y="33"/>
                  </a:lnTo>
                  <a:lnTo>
                    <a:pt x="59" y="7"/>
                  </a:lnTo>
                  <a:lnTo>
                    <a:pt x="34" y="0"/>
                  </a:lnTo>
                  <a:lnTo>
                    <a:pt x="10" y="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868" name="Freeform 276"/>
            <p:cNvSpPr>
              <a:spLocks/>
            </p:cNvSpPr>
            <p:nvPr/>
          </p:nvSpPr>
          <p:spPr bwMode="auto">
            <a:xfrm>
              <a:off x="5549" y="2805"/>
              <a:ext cx="21" cy="35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0" y="19"/>
                </a:cxn>
                <a:cxn ang="0">
                  <a:pos x="54" y="9"/>
                </a:cxn>
                <a:cxn ang="0">
                  <a:pos x="95" y="16"/>
                </a:cxn>
                <a:cxn ang="0">
                  <a:pos x="109" y="35"/>
                </a:cxn>
                <a:cxn ang="0">
                  <a:pos x="120" y="67"/>
                </a:cxn>
                <a:cxn ang="0">
                  <a:pos x="120" y="93"/>
                </a:cxn>
                <a:cxn ang="0">
                  <a:pos x="114" y="111"/>
                </a:cxn>
                <a:cxn ang="0">
                  <a:pos x="114" y="137"/>
                </a:cxn>
                <a:cxn ang="0">
                  <a:pos x="107" y="168"/>
                </a:cxn>
                <a:cxn ang="0">
                  <a:pos x="80" y="198"/>
                </a:cxn>
                <a:cxn ang="0">
                  <a:pos x="63" y="198"/>
                </a:cxn>
                <a:cxn ang="0">
                  <a:pos x="40" y="198"/>
                </a:cxn>
                <a:cxn ang="0">
                  <a:pos x="40" y="203"/>
                </a:cxn>
                <a:cxn ang="0">
                  <a:pos x="57" y="215"/>
                </a:cxn>
                <a:cxn ang="0">
                  <a:pos x="76" y="211"/>
                </a:cxn>
                <a:cxn ang="0">
                  <a:pos x="101" y="201"/>
                </a:cxn>
                <a:cxn ang="0">
                  <a:pos x="121" y="171"/>
                </a:cxn>
                <a:cxn ang="0">
                  <a:pos x="123" y="121"/>
                </a:cxn>
                <a:cxn ang="0">
                  <a:pos x="129" y="87"/>
                </a:cxn>
                <a:cxn ang="0">
                  <a:pos x="129" y="58"/>
                </a:cxn>
                <a:cxn ang="0">
                  <a:pos x="117" y="32"/>
                </a:cxn>
                <a:cxn ang="0">
                  <a:pos x="103" y="9"/>
                </a:cxn>
                <a:cxn ang="0">
                  <a:pos x="69" y="0"/>
                </a:cxn>
                <a:cxn ang="0">
                  <a:pos x="20" y="6"/>
                </a:cxn>
                <a:cxn ang="0">
                  <a:pos x="3" y="19"/>
                </a:cxn>
                <a:cxn ang="0">
                  <a:pos x="0" y="53"/>
                </a:cxn>
              </a:cxnLst>
              <a:rect l="0" t="0" r="r" b="b"/>
              <a:pathLst>
                <a:path w="129" h="215">
                  <a:moveTo>
                    <a:pt x="0" y="53"/>
                  </a:moveTo>
                  <a:lnTo>
                    <a:pt x="20" y="19"/>
                  </a:lnTo>
                  <a:lnTo>
                    <a:pt x="54" y="9"/>
                  </a:lnTo>
                  <a:lnTo>
                    <a:pt x="95" y="16"/>
                  </a:lnTo>
                  <a:lnTo>
                    <a:pt x="109" y="35"/>
                  </a:lnTo>
                  <a:lnTo>
                    <a:pt x="120" y="67"/>
                  </a:lnTo>
                  <a:lnTo>
                    <a:pt x="120" y="93"/>
                  </a:lnTo>
                  <a:lnTo>
                    <a:pt x="114" y="111"/>
                  </a:lnTo>
                  <a:lnTo>
                    <a:pt x="114" y="137"/>
                  </a:lnTo>
                  <a:lnTo>
                    <a:pt x="107" y="168"/>
                  </a:lnTo>
                  <a:lnTo>
                    <a:pt x="80" y="198"/>
                  </a:lnTo>
                  <a:lnTo>
                    <a:pt x="63" y="198"/>
                  </a:lnTo>
                  <a:lnTo>
                    <a:pt x="40" y="198"/>
                  </a:lnTo>
                  <a:lnTo>
                    <a:pt x="40" y="203"/>
                  </a:lnTo>
                  <a:lnTo>
                    <a:pt x="57" y="215"/>
                  </a:lnTo>
                  <a:lnTo>
                    <a:pt x="76" y="211"/>
                  </a:lnTo>
                  <a:lnTo>
                    <a:pt x="101" y="201"/>
                  </a:lnTo>
                  <a:lnTo>
                    <a:pt x="121" y="171"/>
                  </a:lnTo>
                  <a:lnTo>
                    <a:pt x="123" y="121"/>
                  </a:lnTo>
                  <a:lnTo>
                    <a:pt x="129" y="87"/>
                  </a:lnTo>
                  <a:lnTo>
                    <a:pt x="129" y="58"/>
                  </a:lnTo>
                  <a:lnTo>
                    <a:pt x="117" y="32"/>
                  </a:lnTo>
                  <a:lnTo>
                    <a:pt x="103" y="9"/>
                  </a:lnTo>
                  <a:lnTo>
                    <a:pt x="69" y="0"/>
                  </a:lnTo>
                  <a:lnTo>
                    <a:pt x="20" y="6"/>
                  </a:lnTo>
                  <a:lnTo>
                    <a:pt x="3" y="19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869" name="Freeform 277"/>
            <p:cNvSpPr>
              <a:spLocks/>
            </p:cNvSpPr>
            <p:nvPr/>
          </p:nvSpPr>
          <p:spPr bwMode="auto">
            <a:xfrm>
              <a:off x="5538" y="2843"/>
              <a:ext cx="19" cy="3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102" y="39"/>
                </a:cxn>
                <a:cxn ang="0">
                  <a:pos x="77" y="80"/>
                </a:cxn>
                <a:cxn ang="0">
                  <a:pos x="52" y="116"/>
                </a:cxn>
                <a:cxn ang="0">
                  <a:pos x="17" y="164"/>
                </a:cxn>
                <a:cxn ang="0">
                  <a:pos x="0" y="179"/>
                </a:cxn>
                <a:cxn ang="0">
                  <a:pos x="39" y="159"/>
                </a:cxn>
                <a:cxn ang="0">
                  <a:pos x="70" y="115"/>
                </a:cxn>
                <a:cxn ang="0">
                  <a:pos x="99" y="67"/>
                </a:cxn>
                <a:cxn ang="0">
                  <a:pos x="118" y="0"/>
                </a:cxn>
              </a:cxnLst>
              <a:rect l="0" t="0" r="r" b="b"/>
              <a:pathLst>
                <a:path w="118" h="179">
                  <a:moveTo>
                    <a:pt x="118" y="0"/>
                  </a:moveTo>
                  <a:lnTo>
                    <a:pt x="102" y="39"/>
                  </a:lnTo>
                  <a:lnTo>
                    <a:pt x="77" y="80"/>
                  </a:lnTo>
                  <a:lnTo>
                    <a:pt x="52" y="116"/>
                  </a:lnTo>
                  <a:lnTo>
                    <a:pt x="17" y="164"/>
                  </a:lnTo>
                  <a:lnTo>
                    <a:pt x="0" y="179"/>
                  </a:lnTo>
                  <a:lnTo>
                    <a:pt x="39" y="159"/>
                  </a:lnTo>
                  <a:lnTo>
                    <a:pt x="70" y="115"/>
                  </a:lnTo>
                  <a:lnTo>
                    <a:pt x="99" y="67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870" name="Freeform 278"/>
            <p:cNvSpPr>
              <a:spLocks/>
            </p:cNvSpPr>
            <p:nvPr/>
          </p:nvSpPr>
          <p:spPr bwMode="auto">
            <a:xfrm>
              <a:off x="5505" y="2742"/>
              <a:ext cx="112" cy="111"/>
            </a:xfrm>
            <a:custGeom>
              <a:avLst/>
              <a:gdLst/>
              <a:ahLst/>
              <a:cxnLst>
                <a:cxn ang="0">
                  <a:pos x="54" y="193"/>
                </a:cxn>
                <a:cxn ang="0">
                  <a:pos x="155" y="177"/>
                </a:cxn>
                <a:cxn ang="0">
                  <a:pos x="223" y="187"/>
                </a:cxn>
                <a:cxn ang="0">
                  <a:pos x="264" y="234"/>
                </a:cxn>
                <a:cxn ang="0">
                  <a:pos x="238" y="290"/>
                </a:cxn>
                <a:cxn ang="0">
                  <a:pos x="206" y="311"/>
                </a:cxn>
                <a:cxn ang="0">
                  <a:pos x="197" y="366"/>
                </a:cxn>
                <a:cxn ang="0">
                  <a:pos x="217" y="401"/>
                </a:cxn>
                <a:cxn ang="0">
                  <a:pos x="200" y="453"/>
                </a:cxn>
                <a:cxn ang="0">
                  <a:pos x="242" y="453"/>
                </a:cxn>
                <a:cxn ang="0">
                  <a:pos x="254" y="394"/>
                </a:cxn>
                <a:cxn ang="0">
                  <a:pos x="280" y="366"/>
                </a:cxn>
                <a:cxn ang="0">
                  <a:pos x="329" y="366"/>
                </a:cxn>
                <a:cxn ang="0">
                  <a:pos x="378" y="378"/>
                </a:cxn>
                <a:cxn ang="0">
                  <a:pos x="393" y="419"/>
                </a:cxn>
                <a:cxn ang="0">
                  <a:pos x="399" y="475"/>
                </a:cxn>
                <a:cxn ang="0">
                  <a:pos x="393" y="516"/>
                </a:cxn>
                <a:cxn ang="0">
                  <a:pos x="393" y="547"/>
                </a:cxn>
                <a:cxn ang="0">
                  <a:pos x="396" y="581"/>
                </a:cxn>
                <a:cxn ang="0">
                  <a:pos x="428" y="613"/>
                </a:cxn>
                <a:cxn ang="0">
                  <a:pos x="451" y="632"/>
                </a:cxn>
                <a:cxn ang="0">
                  <a:pos x="510" y="670"/>
                </a:cxn>
                <a:cxn ang="0">
                  <a:pos x="620" y="558"/>
                </a:cxn>
                <a:cxn ang="0">
                  <a:pos x="652" y="466"/>
                </a:cxn>
                <a:cxn ang="0">
                  <a:pos x="665" y="318"/>
                </a:cxn>
                <a:cxn ang="0">
                  <a:pos x="671" y="215"/>
                </a:cxn>
                <a:cxn ang="0">
                  <a:pos x="658" y="114"/>
                </a:cxn>
                <a:cxn ang="0">
                  <a:pos x="629" y="59"/>
                </a:cxn>
                <a:cxn ang="0">
                  <a:pos x="562" y="21"/>
                </a:cxn>
                <a:cxn ang="0">
                  <a:pos x="502" y="8"/>
                </a:cxn>
                <a:cxn ang="0">
                  <a:pos x="384" y="0"/>
                </a:cxn>
                <a:cxn ang="0">
                  <a:pos x="270" y="5"/>
                </a:cxn>
                <a:cxn ang="0">
                  <a:pos x="129" y="30"/>
                </a:cxn>
                <a:cxn ang="0">
                  <a:pos x="64" y="62"/>
                </a:cxn>
                <a:cxn ang="0">
                  <a:pos x="32" y="94"/>
                </a:cxn>
                <a:cxn ang="0">
                  <a:pos x="0" y="140"/>
                </a:cxn>
                <a:cxn ang="0">
                  <a:pos x="6" y="166"/>
                </a:cxn>
                <a:cxn ang="0">
                  <a:pos x="54" y="193"/>
                </a:cxn>
              </a:cxnLst>
              <a:rect l="0" t="0" r="r" b="b"/>
              <a:pathLst>
                <a:path w="671" h="670">
                  <a:moveTo>
                    <a:pt x="54" y="193"/>
                  </a:moveTo>
                  <a:lnTo>
                    <a:pt x="155" y="177"/>
                  </a:lnTo>
                  <a:lnTo>
                    <a:pt x="223" y="187"/>
                  </a:lnTo>
                  <a:lnTo>
                    <a:pt x="264" y="234"/>
                  </a:lnTo>
                  <a:lnTo>
                    <a:pt x="238" y="290"/>
                  </a:lnTo>
                  <a:lnTo>
                    <a:pt x="206" y="311"/>
                  </a:lnTo>
                  <a:lnTo>
                    <a:pt x="197" y="366"/>
                  </a:lnTo>
                  <a:lnTo>
                    <a:pt x="217" y="401"/>
                  </a:lnTo>
                  <a:lnTo>
                    <a:pt x="200" y="453"/>
                  </a:lnTo>
                  <a:lnTo>
                    <a:pt x="242" y="453"/>
                  </a:lnTo>
                  <a:lnTo>
                    <a:pt x="254" y="394"/>
                  </a:lnTo>
                  <a:lnTo>
                    <a:pt x="280" y="366"/>
                  </a:lnTo>
                  <a:lnTo>
                    <a:pt x="329" y="366"/>
                  </a:lnTo>
                  <a:lnTo>
                    <a:pt x="378" y="378"/>
                  </a:lnTo>
                  <a:lnTo>
                    <a:pt x="393" y="419"/>
                  </a:lnTo>
                  <a:lnTo>
                    <a:pt x="399" y="475"/>
                  </a:lnTo>
                  <a:lnTo>
                    <a:pt x="393" y="516"/>
                  </a:lnTo>
                  <a:lnTo>
                    <a:pt x="393" y="547"/>
                  </a:lnTo>
                  <a:lnTo>
                    <a:pt x="396" y="581"/>
                  </a:lnTo>
                  <a:lnTo>
                    <a:pt x="428" y="613"/>
                  </a:lnTo>
                  <a:lnTo>
                    <a:pt x="451" y="632"/>
                  </a:lnTo>
                  <a:lnTo>
                    <a:pt x="510" y="670"/>
                  </a:lnTo>
                  <a:lnTo>
                    <a:pt x="620" y="558"/>
                  </a:lnTo>
                  <a:lnTo>
                    <a:pt x="652" y="466"/>
                  </a:lnTo>
                  <a:lnTo>
                    <a:pt x="665" y="318"/>
                  </a:lnTo>
                  <a:lnTo>
                    <a:pt x="671" y="215"/>
                  </a:lnTo>
                  <a:lnTo>
                    <a:pt x="658" y="114"/>
                  </a:lnTo>
                  <a:lnTo>
                    <a:pt x="629" y="59"/>
                  </a:lnTo>
                  <a:lnTo>
                    <a:pt x="562" y="21"/>
                  </a:lnTo>
                  <a:lnTo>
                    <a:pt x="502" y="8"/>
                  </a:lnTo>
                  <a:lnTo>
                    <a:pt x="384" y="0"/>
                  </a:lnTo>
                  <a:lnTo>
                    <a:pt x="270" y="5"/>
                  </a:lnTo>
                  <a:lnTo>
                    <a:pt x="129" y="30"/>
                  </a:lnTo>
                  <a:lnTo>
                    <a:pt x="64" y="62"/>
                  </a:lnTo>
                  <a:lnTo>
                    <a:pt x="32" y="94"/>
                  </a:lnTo>
                  <a:lnTo>
                    <a:pt x="0" y="140"/>
                  </a:lnTo>
                  <a:lnTo>
                    <a:pt x="6" y="166"/>
                  </a:lnTo>
                  <a:lnTo>
                    <a:pt x="54" y="193"/>
                  </a:lnTo>
                  <a:close/>
                </a:path>
              </a:pathLst>
            </a:custGeom>
            <a:solidFill>
              <a:srgbClr val="603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871" name="Freeform 279"/>
            <p:cNvSpPr>
              <a:spLocks/>
            </p:cNvSpPr>
            <p:nvPr/>
          </p:nvSpPr>
          <p:spPr bwMode="auto">
            <a:xfrm>
              <a:off x="5508" y="2743"/>
              <a:ext cx="107" cy="107"/>
            </a:xfrm>
            <a:custGeom>
              <a:avLst/>
              <a:gdLst/>
              <a:ahLst/>
              <a:cxnLst>
                <a:cxn ang="0">
                  <a:pos x="25" y="98"/>
                </a:cxn>
                <a:cxn ang="0">
                  <a:pos x="13" y="152"/>
                </a:cxn>
                <a:cxn ang="0">
                  <a:pos x="160" y="158"/>
                </a:cxn>
                <a:cxn ang="0">
                  <a:pos x="290" y="126"/>
                </a:cxn>
                <a:cxn ang="0">
                  <a:pos x="229" y="148"/>
                </a:cxn>
                <a:cxn ang="0">
                  <a:pos x="213" y="169"/>
                </a:cxn>
                <a:cxn ang="0">
                  <a:pos x="277" y="163"/>
                </a:cxn>
                <a:cxn ang="0">
                  <a:pos x="293" y="172"/>
                </a:cxn>
                <a:cxn ang="0">
                  <a:pos x="255" y="217"/>
                </a:cxn>
                <a:cxn ang="0">
                  <a:pos x="267" y="226"/>
                </a:cxn>
                <a:cxn ang="0">
                  <a:pos x="232" y="280"/>
                </a:cxn>
                <a:cxn ang="0">
                  <a:pos x="348" y="255"/>
                </a:cxn>
                <a:cxn ang="0">
                  <a:pos x="194" y="310"/>
                </a:cxn>
                <a:cxn ang="0">
                  <a:pos x="280" y="300"/>
                </a:cxn>
                <a:cxn ang="0">
                  <a:pos x="204" y="338"/>
                </a:cxn>
                <a:cxn ang="0">
                  <a:pos x="229" y="358"/>
                </a:cxn>
                <a:cxn ang="0">
                  <a:pos x="354" y="344"/>
                </a:cxn>
                <a:cxn ang="0">
                  <a:pos x="444" y="355"/>
                </a:cxn>
                <a:cxn ang="0">
                  <a:pos x="438" y="379"/>
                </a:cxn>
                <a:cxn ang="0">
                  <a:pos x="460" y="393"/>
                </a:cxn>
                <a:cxn ang="0">
                  <a:pos x="387" y="442"/>
                </a:cxn>
                <a:cxn ang="0">
                  <a:pos x="454" y="440"/>
                </a:cxn>
                <a:cxn ang="0">
                  <a:pos x="387" y="511"/>
                </a:cxn>
                <a:cxn ang="0">
                  <a:pos x="432" y="508"/>
                </a:cxn>
                <a:cxn ang="0">
                  <a:pos x="412" y="586"/>
                </a:cxn>
                <a:cxn ang="0">
                  <a:pos x="496" y="471"/>
                </a:cxn>
                <a:cxn ang="0">
                  <a:pos x="419" y="599"/>
                </a:cxn>
                <a:cxn ang="0">
                  <a:pos x="514" y="553"/>
                </a:cxn>
                <a:cxn ang="0">
                  <a:pos x="491" y="602"/>
                </a:cxn>
                <a:cxn ang="0">
                  <a:pos x="540" y="599"/>
                </a:cxn>
                <a:cxn ang="0">
                  <a:pos x="620" y="386"/>
                </a:cxn>
                <a:cxn ang="0">
                  <a:pos x="582" y="255"/>
                </a:cxn>
                <a:cxn ang="0">
                  <a:pos x="514" y="266"/>
                </a:cxn>
                <a:cxn ang="0">
                  <a:pos x="630" y="223"/>
                </a:cxn>
                <a:cxn ang="0">
                  <a:pos x="551" y="141"/>
                </a:cxn>
                <a:cxn ang="0">
                  <a:pos x="499" y="141"/>
                </a:cxn>
                <a:cxn ang="0">
                  <a:pos x="607" y="69"/>
                </a:cxn>
                <a:cxn ang="0">
                  <a:pos x="482" y="41"/>
                </a:cxn>
                <a:cxn ang="0">
                  <a:pos x="517" y="16"/>
                </a:cxn>
                <a:cxn ang="0">
                  <a:pos x="359" y="13"/>
                </a:cxn>
                <a:cxn ang="0">
                  <a:pos x="298" y="32"/>
                </a:cxn>
                <a:cxn ang="0">
                  <a:pos x="287" y="3"/>
                </a:cxn>
                <a:cxn ang="0">
                  <a:pos x="163" y="54"/>
                </a:cxn>
                <a:cxn ang="0">
                  <a:pos x="184" y="16"/>
                </a:cxn>
              </a:cxnLst>
              <a:rect l="0" t="0" r="r" b="b"/>
              <a:pathLst>
                <a:path w="636" h="643">
                  <a:moveTo>
                    <a:pt x="104" y="41"/>
                  </a:moveTo>
                  <a:lnTo>
                    <a:pt x="51" y="63"/>
                  </a:lnTo>
                  <a:lnTo>
                    <a:pt x="25" y="98"/>
                  </a:lnTo>
                  <a:lnTo>
                    <a:pt x="10" y="121"/>
                  </a:lnTo>
                  <a:lnTo>
                    <a:pt x="0" y="138"/>
                  </a:lnTo>
                  <a:lnTo>
                    <a:pt x="13" y="152"/>
                  </a:lnTo>
                  <a:lnTo>
                    <a:pt x="41" y="169"/>
                  </a:lnTo>
                  <a:lnTo>
                    <a:pt x="110" y="158"/>
                  </a:lnTo>
                  <a:lnTo>
                    <a:pt x="160" y="158"/>
                  </a:lnTo>
                  <a:lnTo>
                    <a:pt x="194" y="141"/>
                  </a:lnTo>
                  <a:lnTo>
                    <a:pt x="245" y="129"/>
                  </a:lnTo>
                  <a:lnTo>
                    <a:pt x="290" y="126"/>
                  </a:lnTo>
                  <a:lnTo>
                    <a:pt x="342" y="129"/>
                  </a:lnTo>
                  <a:lnTo>
                    <a:pt x="267" y="138"/>
                  </a:lnTo>
                  <a:lnTo>
                    <a:pt x="229" y="148"/>
                  </a:lnTo>
                  <a:lnTo>
                    <a:pt x="201" y="158"/>
                  </a:lnTo>
                  <a:lnTo>
                    <a:pt x="194" y="161"/>
                  </a:lnTo>
                  <a:lnTo>
                    <a:pt x="213" y="169"/>
                  </a:lnTo>
                  <a:lnTo>
                    <a:pt x="229" y="185"/>
                  </a:lnTo>
                  <a:lnTo>
                    <a:pt x="255" y="169"/>
                  </a:lnTo>
                  <a:lnTo>
                    <a:pt x="277" y="163"/>
                  </a:lnTo>
                  <a:lnTo>
                    <a:pt x="325" y="155"/>
                  </a:lnTo>
                  <a:lnTo>
                    <a:pt x="339" y="155"/>
                  </a:lnTo>
                  <a:lnTo>
                    <a:pt x="293" y="172"/>
                  </a:lnTo>
                  <a:lnTo>
                    <a:pt x="258" y="188"/>
                  </a:lnTo>
                  <a:lnTo>
                    <a:pt x="239" y="201"/>
                  </a:lnTo>
                  <a:lnTo>
                    <a:pt x="255" y="217"/>
                  </a:lnTo>
                  <a:lnTo>
                    <a:pt x="293" y="204"/>
                  </a:lnTo>
                  <a:lnTo>
                    <a:pt x="325" y="198"/>
                  </a:lnTo>
                  <a:lnTo>
                    <a:pt x="267" y="226"/>
                  </a:lnTo>
                  <a:lnTo>
                    <a:pt x="248" y="239"/>
                  </a:lnTo>
                  <a:lnTo>
                    <a:pt x="242" y="266"/>
                  </a:lnTo>
                  <a:lnTo>
                    <a:pt x="232" y="280"/>
                  </a:lnTo>
                  <a:lnTo>
                    <a:pt x="267" y="263"/>
                  </a:lnTo>
                  <a:lnTo>
                    <a:pt x="298" y="257"/>
                  </a:lnTo>
                  <a:lnTo>
                    <a:pt x="348" y="255"/>
                  </a:lnTo>
                  <a:lnTo>
                    <a:pt x="272" y="276"/>
                  </a:lnTo>
                  <a:lnTo>
                    <a:pt x="226" y="294"/>
                  </a:lnTo>
                  <a:lnTo>
                    <a:pt x="194" y="310"/>
                  </a:lnTo>
                  <a:lnTo>
                    <a:pt x="191" y="335"/>
                  </a:lnTo>
                  <a:lnTo>
                    <a:pt x="229" y="317"/>
                  </a:lnTo>
                  <a:lnTo>
                    <a:pt x="280" y="300"/>
                  </a:lnTo>
                  <a:lnTo>
                    <a:pt x="304" y="300"/>
                  </a:lnTo>
                  <a:lnTo>
                    <a:pt x="248" y="320"/>
                  </a:lnTo>
                  <a:lnTo>
                    <a:pt x="204" y="338"/>
                  </a:lnTo>
                  <a:lnTo>
                    <a:pt x="187" y="355"/>
                  </a:lnTo>
                  <a:lnTo>
                    <a:pt x="194" y="370"/>
                  </a:lnTo>
                  <a:lnTo>
                    <a:pt x="229" y="358"/>
                  </a:lnTo>
                  <a:lnTo>
                    <a:pt x="261" y="344"/>
                  </a:lnTo>
                  <a:lnTo>
                    <a:pt x="327" y="341"/>
                  </a:lnTo>
                  <a:lnTo>
                    <a:pt x="354" y="344"/>
                  </a:lnTo>
                  <a:lnTo>
                    <a:pt x="415" y="348"/>
                  </a:lnTo>
                  <a:lnTo>
                    <a:pt x="488" y="338"/>
                  </a:lnTo>
                  <a:lnTo>
                    <a:pt x="444" y="355"/>
                  </a:lnTo>
                  <a:lnTo>
                    <a:pt x="368" y="367"/>
                  </a:lnTo>
                  <a:lnTo>
                    <a:pt x="384" y="393"/>
                  </a:lnTo>
                  <a:lnTo>
                    <a:pt x="438" y="379"/>
                  </a:lnTo>
                  <a:lnTo>
                    <a:pt x="491" y="361"/>
                  </a:lnTo>
                  <a:lnTo>
                    <a:pt x="525" y="344"/>
                  </a:lnTo>
                  <a:lnTo>
                    <a:pt x="460" y="393"/>
                  </a:lnTo>
                  <a:lnTo>
                    <a:pt x="419" y="405"/>
                  </a:lnTo>
                  <a:lnTo>
                    <a:pt x="384" y="417"/>
                  </a:lnTo>
                  <a:lnTo>
                    <a:pt x="387" y="442"/>
                  </a:lnTo>
                  <a:lnTo>
                    <a:pt x="438" y="434"/>
                  </a:lnTo>
                  <a:lnTo>
                    <a:pt x="478" y="423"/>
                  </a:lnTo>
                  <a:lnTo>
                    <a:pt x="454" y="440"/>
                  </a:lnTo>
                  <a:lnTo>
                    <a:pt x="409" y="452"/>
                  </a:lnTo>
                  <a:lnTo>
                    <a:pt x="387" y="455"/>
                  </a:lnTo>
                  <a:lnTo>
                    <a:pt x="387" y="511"/>
                  </a:lnTo>
                  <a:lnTo>
                    <a:pt x="435" y="492"/>
                  </a:lnTo>
                  <a:lnTo>
                    <a:pt x="473" y="477"/>
                  </a:lnTo>
                  <a:lnTo>
                    <a:pt x="432" y="508"/>
                  </a:lnTo>
                  <a:lnTo>
                    <a:pt x="380" y="530"/>
                  </a:lnTo>
                  <a:lnTo>
                    <a:pt x="384" y="556"/>
                  </a:lnTo>
                  <a:lnTo>
                    <a:pt x="412" y="586"/>
                  </a:lnTo>
                  <a:lnTo>
                    <a:pt x="438" y="553"/>
                  </a:lnTo>
                  <a:lnTo>
                    <a:pt x="473" y="511"/>
                  </a:lnTo>
                  <a:lnTo>
                    <a:pt x="496" y="471"/>
                  </a:lnTo>
                  <a:lnTo>
                    <a:pt x="473" y="533"/>
                  </a:lnTo>
                  <a:lnTo>
                    <a:pt x="454" y="556"/>
                  </a:lnTo>
                  <a:lnTo>
                    <a:pt x="419" y="599"/>
                  </a:lnTo>
                  <a:lnTo>
                    <a:pt x="444" y="628"/>
                  </a:lnTo>
                  <a:lnTo>
                    <a:pt x="485" y="594"/>
                  </a:lnTo>
                  <a:lnTo>
                    <a:pt x="514" y="553"/>
                  </a:lnTo>
                  <a:lnTo>
                    <a:pt x="540" y="508"/>
                  </a:lnTo>
                  <a:lnTo>
                    <a:pt x="517" y="573"/>
                  </a:lnTo>
                  <a:lnTo>
                    <a:pt x="491" y="602"/>
                  </a:lnTo>
                  <a:lnTo>
                    <a:pt x="465" y="631"/>
                  </a:lnTo>
                  <a:lnTo>
                    <a:pt x="488" y="643"/>
                  </a:lnTo>
                  <a:lnTo>
                    <a:pt x="540" y="599"/>
                  </a:lnTo>
                  <a:lnTo>
                    <a:pt x="589" y="530"/>
                  </a:lnTo>
                  <a:lnTo>
                    <a:pt x="607" y="477"/>
                  </a:lnTo>
                  <a:lnTo>
                    <a:pt x="620" y="386"/>
                  </a:lnTo>
                  <a:lnTo>
                    <a:pt x="627" y="317"/>
                  </a:lnTo>
                  <a:lnTo>
                    <a:pt x="636" y="239"/>
                  </a:lnTo>
                  <a:lnTo>
                    <a:pt x="582" y="255"/>
                  </a:lnTo>
                  <a:lnTo>
                    <a:pt x="522" y="276"/>
                  </a:lnTo>
                  <a:lnTo>
                    <a:pt x="432" y="297"/>
                  </a:lnTo>
                  <a:lnTo>
                    <a:pt x="514" y="266"/>
                  </a:lnTo>
                  <a:lnTo>
                    <a:pt x="543" y="249"/>
                  </a:lnTo>
                  <a:lnTo>
                    <a:pt x="601" y="229"/>
                  </a:lnTo>
                  <a:lnTo>
                    <a:pt x="630" y="223"/>
                  </a:lnTo>
                  <a:lnTo>
                    <a:pt x="630" y="182"/>
                  </a:lnTo>
                  <a:lnTo>
                    <a:pt x="623" y="129"/>
                  </a:lnTo>
                  <a:lnTo>
                    <a:pt x="551" y="141"/>
                  </a:lnTo>
                  <a:lnTo>
                    <a:pt x="505" y="155"/>
                  </a:lnTo>
                  <a:lnTo>
                    <a:pt x="447" y="182"/>
                  </a:lnTo>
                  <a:lnTo>
                    <a:pt x="499" y="141"/>
                  </a:lnTo>
                  <a:lnTo>
                    <a:pt x="560" y="124"/>
                  </a:lnTo>
                  <a:lnTo>
                    <a:pt x="620" y="109"/>
                  </a:lnTo>
                  <a:lnTo>
                    <a:pt x="607" y="69"/>
                  </a:lnTo>
                  <a:lnTo>
                    <a:pt x="589" y="45"/>
                  </a:lnTo>
                  <a:lnTo>
                    <a:pt x="534" y="28"/>
                  </a:lnTo>
                  <a:lnTo>
                    <a:pt x="482" y="41"/>
                  </a:lnTo>
                  <a:lnTo>
                    <a:pt x="432" y="76"/>
                  </a:lnTo>
                  <a:lnTo>
                    <a:pt x="465" y="35"/>
                  </a:lnTo>
                  <a:lnTo>
                    <a:pt x="517" y="16"/>
                  </a:lnTo>
                  <a:lnTo>
                    <a:pt x="460" y="6"/>
                  </a:lnTo>
                  <a:lnTo>
                    <a:pt x="419" y="3"/>
                  </a:lnTo>
                  <a:lnTo>
                    <a:pt x="359" y="13"/>
                  </a:lnTo>
                  <a:lnTo>
                    <a:pt x="318" y="38"/>
                  </a:lnTo>
                  <a:lnTo>
                    <a:pt x="255" y="51"/>
                  </a:lnTo>
                  <a:lnTo>
                    <a:pt x="298" y="32"/>
                  </a:lnTo>
                  <a:lnTo>
                    <a:pt x="330" y="13"/>
                  </a:lnTo>
                  <a:lnTo>
                    <a:pt x="348" y="0"/>
                  </a:lnTo>
                  <a:lnTo>
                    <a:pt x="287" y="3"/>
                  </a:lnTo>
                  <a:lnTo>
                    <a:pt x="232" y="6"/>
                  </a:lnTo>
                  <a:lnTo>
                    <a:pt x="198" y="22"/>
                  </a:lnTo>
                  <a:lnTo>
                    <a:pt x="163" y="54"/>
                  </a:lnTo>
                  <a:lnTo>
                    <a:pt x="136" y="95"/>
                  </a:lnTo>
                  <a:lnTo>
                    <a:pt x="151" y="48"/>
                  </a:lnTo>
                  <a:lnTo>
                    <a:pt x="184" y="16"/>
                  </a:lnTo>
                  <a:lnTo>
                    <a:pt x="104" y="4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6648" name="Group 280"/>
            <p:cNvGrpSpPr>
              <a:grpSpLocks/>
            </p:cNvGrpSpPr>
            <p:nvPr/>
          </p:nvGrpSpPr>
          <p:grpSpPr bwMode="auto">
            <a:xfrm>
              <a:off x="5284" y="3014"/>
              <a:ext cx="116" cy="71"/>
              <a:chOff x="5264" y="1904"/>
              <a:chExt cx="116" cy="71"/>
            </a:xfrm>
          </p:grpSpPr>
          <p:sp>
            <p:nvSpPr>
              <p:cNvPr id="366873" name="Freeform 281"/>
              <p:cNvSpPr>
                <a:spLocks/>
              </p:cNvSpPr>
              <p:nvPr/>
            </p:nvSpPr>
            <p:spPr bwMode="auto">
              <a:xfrm>
                <a:off x="5264" y="1904"/>
                <a:ext cx="116" cy="71"/>
              </a:xfrm>
              <a:custGeom>
                <a:avLst/>
                <a:gdLst/>
                <a:ahLst/>
                <a:cxnLst>
                  <a:cxn ang="0">
                    <a:pos x="698" y="253"/>
                  </a:cxn>
                  <a:cxn ang="0">
                    <a:pos x="611" y="233"/>
                  </a:cxn>
                  <a:cxn ang="0">
                    <a:pos x="579" y="227"/>
                  </a:cxn>
                  <a:cxn ang="0">
                    <a:pos x="558" y="210"/>
                  </a:cxn>
                  <a:cxn ang="0">
                    <a:pos x="538" y="182"/>
                  </a:cxn>
                  <a:cxn ang="0">
                    <a:pos x="496" y="143"/>
                  </a:cxn>
                  <a:cxn ang="0">
                    <a:pos x="420" y="79"/>
                  </a:cxn>
                  <a:cxn ang="0">
                    <a:pos x="407" y="58"/>
                  </a:cxn>
                  <a:cxn ang="0">
                    <a:pos x="387" y="38"/>
                  </a:cxn>
                  <a:cxn ang="0">
                    <a:pos x="347" y="32"/>
                  </a:cxn>
                  <a:cxn ang="0">
                    <a:pos x="225" y="11"/>
                  </a:cxn>
                  <a:cxn ang="0">
                    <a:pos x="192" y="0"/>
                  </a:cxn>
                  <a:cxn ang="0">
                    <a:pos x="162" y="14"/>
                  </a:cxn>
                  <a:cxn ang="0">
                    <a:pos x="147" y="27"/>
                  </a:cxn>
                  <a:cxn ang="0">
                    <a:pos x="75" y="52"/>
                  </a:cxn>
                  <a:cxn ang="0">
                    <a:pos x="48" y="62"/>
                  </a:cxn>
                  <a:cxn ang="0">
                    <a:pos x="37" y="73"/>
                  </a:cxn>
                  <a:cxn ang="0">
                    <a:pos x="24" y="114"/>
                  </a:cxn>
                  <a:cxn ang="0">
                    <a:pos x="16" y="133"/>
                  </a:cxn>
                  <a:cxn ang="0">
                    <a:pos x="9" y="146"/>
                  </a:cxn>
                  <a:cxn ang="0">
                    <a:pos x="0" y="165"/>
                  </a:cxn>
                  <a:cxn ang="0">
                    <a:pos x="0" y="181"/>
                  </a:cxn>
                  <a:cxn ang="0">
                    <a:pos x="15" y="191"/>
                  </a:cxn>
                  <a:cxn ang="0">
                    <a:pos x="43" y="190"/>
                  </a:cxn>
                  <a:cxn ang="0">
                    <a:pos x="89" y="168"/>
                  </a:cxn>
                  <a:cxn ang="0">
                    <a:pos x="147" y="158"/>
                  </a:cxn>
                  <a:cxn ang="0">
                    <a:pos x="198" y="165"/>
                  </a:cxn>
                  <a:cxn ang="0">
                    <a:pos x="144" y="179"/>
                  </a:cxn>
                  <a:cxn ang="0">
                    <a:pos x="105" y="191"/>
                  </a:cxn>
                  <a:cxn ang="0">
                    <a:pos x="61" y="210"/>
                  </a:cxn>
                  <a:cxn ang="0">
                    <a:pos x="51" y="224"/>
                  </a:cxn>
                  <a:cxn ang="0">
                    <a:pos x="51" y="242"/>
                  </a:cxn>
                  <a:cxn ang="0">
                    <a:pos x="67" y="253"/>
                  </a:cxn>
                  <a:cxn ang="0">
                    <a:pos x="87" y="250"/>
                  </a:cxn>
                  <a:cxn ang="0">
                    <a:pos x="150" y="233"/>
                  </a:cxn>
                  <a:cxn ang="0">
                    <a:pos x="205" y="230"/>
                  </a:cxn>
                  <a:cxn ang="0">
                    <a:pos x="249" y="233"/>
                  </a:cxn>
                  <a:cxn ang="0">
                    <a:pos x="273" y="250"/>
                  </a:cxn>
                  <a:cxn ang="0">
                    <a:pos x="301" y="279"/>
                  </a:cxn>
                  <a:cxn ang="0">
                    <a:pos x="323" y="310"/>
                  </a:cxn>
                  <a:cxn ang="0">
                    <a:pos x="346" y="342"/>
                  </a:cxn>
                  <a:cxn ang="0">
                    <a:pos x="364" y="366"/>
                  </a:cxn>
                  <a:cxn ang="0">
                    <a:pos x="397" y="389"/>
                  </a:cxn>
                  <a:cxn ang="0">
                    <a:pos x="429" y="396"/>
                  </a:cxn>
                  <a:cxn ang="0">
                    <a:pos x="464" y="399"/>
                  </a:cxn>
                  <a:cxn ang="0">
                    <a:pos x="507" y="396"/>
                  </a:cxn>
                  <a:cxn ang="0">
                    <a:pos x="539" y="393"/>
                  </a:cxn>
                  <a:cxn ang="0">
                    <a:pos x="582" y="404"/>
                  </a:cxn>
                  <a:cxn ang="0">
                    <a:pos x="698" y="425"/>
                  </a:cxn>
                  <a:cxn ang="0">
                    <a:pos x="698" y="253"/>
                  </a:cxn>
                </a:cxnLst>
                <a:rect l="0" t="0" r="r" b="b"/>
                <a:pathLst>
                  <a:path w="698" h="425">
                    <a:moveTo>
                      <a:pt x="698" y="253"/>
                    </a:moveTo>
                    <a:lnTo>
                      <a:pt x="611" y="233"/>
                    </a:lnTo>
                    <a:lnTo>
                      <a:pt x="579" y="227"/>
                    </a:lnTo>
                    <a:lnTo>
                      <a:pt x="558" y="210"/>
                    </a:lnTo>
                    <a:lnTo>
                      <a:pt x="538" y="182"/>
                    </a:lnTo>
                    <a:lnTo>
                      <a:pt x="496" y="143"/>
                    </a:lnTo>
                    <a:lnTo>
                      <a:pt x="420" y="79"/>
                    </a:lnTo>
                    <a:lnTo>
                      <a:pt x="407" y="58"/>
                    </a:lnTo>
                    <a:lnTo>
                      <a:pt x="387" y="38"/>
                    </a:lnTo>
                    <a:lnTo>
                      <a:pt x="347" y="32"/>
                    </a:lnTo>
                    <a:lnTo>
                      <a:pt x="225" y="11"/>
                    </a:lnTo>
                    <a:lnTo>
                      <a:pt x="192" y="0"/>
                    </a:lnTo>
                    <a:lnTo>
                      <a:pt x="162" y="14"/>
                    </a:lnTo>
                    <a:lnTo>
                      <a:pt x="147" y="27"/>
                    </a:lnTo>
                    <a:lnTo>
                      <a:pt x="75" y="52"/>
                    </a:lnTo>
                    <a:lnTo>
                      <a:pt x="48" y="62"/>
                    </a:lnTo>
                    <a:lnTo>
                      <a:pt x="37" y="73"/>
                    </a:lnTo>
                    <a:lnTo>
                      <a:pt x="24" y="114"/>
                    </a:lnTo>
                    <a:lnTo>
                      <a:pt x="16" y="133"/>
                    </a:lnTo>
                    <a:lnTo>
                      <a:pt x="9" y="146"/>
                    </a:lnTo>
                    <a:lnTo>
                      <a:pt x="0" y="165"/>
                    </a:lnTo>
                    <a:lnTo>
                      <a:pt x="0" y="181"/>
                    </a:lnTo>
                    <a:lnTo>
                      <a:pt x="15" y="191"/>
                    </a:lnTo>
                    <a:lnTo>
                      <a:pt x="43" y="190"/>
                    </a:lnTo>
                    <a:lnTo>
                      <a:pt x="89" y="168"/>
                    </a:lnTo>
                    <a:lnTo>
                      <a:pt x="147" y="158"/>
                    </a:lnTo>
                    <a:lnTo>
                      <a:pt x="198" y="165"/>
                    </a:lnTo>
                    <a:lnTo>
                      <a:pt x="144" y="179"/>
                    </a:lnTo>
                    <a:lnTo>
                      <a:pt x="105" y="191"/>
                    </a:lnTo>
                    <a:lnTo>
                      <a:pt x="61" y="210"/>
                    </a:lnTo>
                    <a:lnTo>
                      <a:pt x="51" y="224"/>
                    </a:lnTo>
                    <a:lnTo>
                      <a:pt x="51" y="242"/>
                    </a:lnTo>
                    <a:lnTo>
                      <a:pt x="67" y="253"/>
                    </a:lnTo>
                    <a:lnTo>
                      <a:pt x="87" y="250"/>
                    </a:lnTo>
                    <a:lnTo>
                      <a:pt x="150" y="233"/>
                    </a:lnTo>
                    <a:lnTo>
                      <a:pt x="205" y="230"/>
                    </a:lnTo>
                    <a:lnTo>
                      <a:pt x="249" y="233"/>
                    </a:lnTo>
                    <a:lnTo>
                      <a:pt x="273" y="250"/>
                    </a:lnTo>
                    <a:lnTo>
                      <a:pt x="301" y="279"/>
                    </a:lnTo>
                    <a:lnTo>
                      <a:pt x="323" y="310"/>
                    </a:lnTo>
                    <a:lnTo>
                      <a:pt x="346" y="342"/>
                    </a:lnTo>
                    <a:lnTo>
                      <a:pt x="364" y="366"/>
                    </a:lnTo>
                    <a:lnTo>
                      <a:pt x="397" y="389"/>
                    </a:lnTo>
                    <a:lnTo>
                      <a:pt x="429" y="396"/>
                    </a:lnTo>
                    <a:lnTo>
                      <a:pt x="464" y="399"/>
                    </a:lnTo>
                    <a:lnTo>
                      <a:pt x="507" y="396"/>
                    </a:lnTo>
                    <a:lnTo>
                      <a:pt x="539" y="393"/>
                    </a:lnTo>
                    <a:lnTo>
                      <a:pt x="582" y="404"/>
                    </a:lnTo>
                    <a:lnTo>
                      <a:pt x="698" y="425"/>
                    </a:lnTo>
                    <a:lnTo>
                      <a:pt x="698" y="253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874" name="Freeform 282"/>
              <p:cNvSpPr>
                <a:spLocks/>
              </p:cNvSpPr>
              <p:nvPr/>
            </p:nvSpPr>
            <p:spPr bwMode="auto">
              <a:xfrm>
                <a:off x="5269" y="1916"/>
                <a:ext cx="37" cy="9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8" y="36"/>
                  </a:cxn>
                  <a:cxn ang="0">
                    <a:pos x="69" y="30"/>
                  </a:cxn>
                  <a:cxn ang="0">
                    <a:pos x="107" y="18"/>
                  </a:cxn>
                  <a:cxn ang="0">
                    <a:pos x="139" y="11"/>
                  </a:cxn>
                  <a:cxn ang="0">
                    <a:pos x="189" y="15"/>
                  </a:cxn>
                  <a:cxn ang="0">
                    <a:pos x="223" y="18"/>
                  </a:cxn>
                  <a:cxn ang="0">
                    <a:pos x="171" y="8"/>
                  </a:cxn>
                  <a:cxn ang="0">
                    <a:pos x="127" y="0"/>
                  </a:cxn>
                  <a:cxn ang="0">
                    <a:pos x="69" y="24"/>
                  </a:cxn>
                  <a:cxn ang="0">
                    <a:pos x="38" y="28"/>
                  </a:cxn>
                  <a:cxn ang="0">
                    <a:pos x="3" y="45"/>
                  </a:cxn>
                  <a:cxn ang="0">
                    <a:pos x="0" y="52"/>
                  </a:cxn>
                </a:cxnLst>
                <a:rect l="0" t="0" r="r" b="b"/>
                <a:pathLst>
                  <a:path w="223" h="52">
                    <a:moveTo>
                      <a:pt x="0" y="52"/>
                    </a:moveTo>
                    <a:lnTo>
                      <a:pt x="38" y="36"/>
                    </a:lnTo>
                    <a:lnTo>
                      <a:pt x="69" y="30"/>
                    </a:lnTo>
                    <a:lnTo>
                      <a:pt x="107" y="18"/>
                    </a:lnTo>
                    <a:lnTo>
                      <a:pt x="139" y="11"/>
                    </a:lnTo>
                    <a:lnTo>
                      <a:pt x="189" y="15"/>
                    </a:lnTo>
                    <a:lnTo>
                      <a:pt x="223" y="18"/>
                    </a:lnTo>
                    <a:lnTo>
                      <a:pt x="171" y="8"/>
                    </a:lnTo>
                    <a:lnTo>
                      <a:pt x="127" y="0"/>
                    </a:lnTo>
                    <a:lnTo>
                      <a:pt x="69" y="24"/>
                    </a:lnTo>
                    <a:lnTo>
                      <a:pt x="38" y="28"/>
                    </a:lnTo>
                    <a:lnTo>
                      <a:pt x="3" y="45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875" name="Freeform 283"/>
              <p:cNvSpPr>
                <a:spLocks/>
              </p:cNvSpPr>
              <p:nvPr/>
            </p:nvSpPr>
            <p:spPr bwMode="auto">
              <a:xfrm>
                <a:off x="5289" y="1907"/>
                <a:ext cx="31" cy="6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29" y="1"/>
                  </a:cxn>
                  <a:cxn ang="0">
                    <a:pos x="0" y="11"/>
                  </a:cxn>
                  <a:cxn ang="0">
                    <a:pos x="19" y="9"/>
                  </a:cxn>
                  <a:cxn ang="0">
                    <a:pos x="48" y="4"/>
                  </a:cxn>
                  <a:cxn ang="0">
                    <a:pos x="109" y="20"/>
                  </a:cxn>
                  <a:cxn ang="0">
                    <a:pos x="143" y="30"/>
                  </a:cxn>
                  <a:cxn ang="0">
                    <a:pos x="181" y="36"/>
                  </a:cxn>
                  <a:cxn ang="0">
                    <a:pos x="188" y="30"/>
                  </a:cxn>
                  <a:cxn ang="0">
                    <a:pos x="146" y="22"/>
                  </a:cxn>
                  <a:cxn ang="0">
                    <a:pos x="97" y="11"/>
                  </a:cxn>
                  <a:cxn ang="0">
                    <a:pos x="51" y="0"/>
                  </a:cxn>
                </a:cxnLst>
                <a:rect l="0" t="0" r="r" b="b"/>
                <a:pathLst>
                  <a:path w="188" h="36">
                    <a:moveTo>
                      <a:pt x="51" y="0"/>
                    </a:moveTo>
                    <a:lnTo>
                      <a:pt x="29" y="1"/>
                    </a:lnTo>
                    <a:lnTo>
                      <a:pt x="0" y="11"/>
                    </a:lnTo>
                    <a:lnTo>
                      <a:pt x="19" y="9"/>
                    </a:lnTo>
                    <a:lnTo>
                      <a:pt x="48" y="4"/>
                    </a:lnTo>
                    <a:lnTo>
                      <a:pt x="109" y="20"/>
                    </a:lnTo>
                    <a:lnTo>
                      <a:pt x="143" y="30"/>
                    </a:lnTo>
                    <a:lnTo>
                      <a:pt x="181" y="36"/>
                    </a:lnTo>
                    <a:lnTo>
                      <a:pt x="188" y="30"/>
                    </a:lnTo>
                    <a:lnTo>
                      <a:pt x="146" y="22"/>
                    </a:lnTo>
                    <a:lnTo>
                      <a:pt x="97" y="1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876" name="Freeform 284"/>
              <p:cNvSpPr>
                <a:spLocks/>
              </p:cNvSpPr>
              <p:nvPr/>
            </p:nvSpPr>
            <p:spPr bwMode="auto">
              <a:xfrm>
                <a:off x="5295" y="1929"/>
                <a:ext cx="13" cy="3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8" y="17"/>
                  </a:cxn>
                  <a:cxn ang="0">
                    <a:pos x="36" y="12"/>
                  </a:cxn>
                  <a:cxn ang="0">
                    <a:pos x="67" y="12"/>
                  </a:cxn>
                  <a:cxn ang="0">
                    <a:pos x="76" y="0"/>
                  </a:cxn>
                  <a:cxn ang="0">
                    <a:pos x="55" y="4"/>
                  </a:cxn>
                  <a:cxn ang="0">
                    <a:pos x="0" y="8"/>
                  </a:cxn>
                </a:cxnLst>
                <a:rect l="0" t="0" r="r" b="b"/>
                <a:pathLst>
                  <a:path w="76" h="17">
                    <a:moveTo>
                      <a:pt x="0" y="8"/>
                    </a:moveTo>
                    <a:lnTo>
                      <a:pt x="8" y="17"/>
                    </a:lnTo>
                    <a:lnTo>
                      <a:pt x="36" y="12"/>
                    </a:lnTo>
                    <a:lnTo>
                      <a:pt x="67" y="12"/>
                    </a:lnTo>
                    <a:lnTo>
                      <a:pt x="76" y="0"/>
                    </a:lnTo>
                    <a:lnTo>
                      <a:pt x="55" y="4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877" name="Freeform 285"/>
              <p:cNvSpPr>
                <a:spLocks/>
              </p:cNvSpPr>
              <p:nvPr/>
            </p:nvSpPr>
            <p:spPr bwMode="auto">
              <a:xfrm>
                <a:off x="5268" y="1926"/>
                <a:ext cx="3" cy="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9"/>
                  </a:cxn>
                  <a:cxn ang="0">
                    <a:pos x="14" y="24"/>
                  </a:cxn>
                  <a:cxn ang="0">
                    <a:pos x="0" y="32"/>
                  </a:cxn>
                  <a:cxn ang="0">
                    <a:pos x="19" y="0"/>
                  </a:cxn>
                </a:cxnLst>
                <a:rect l="0" t="0" r="r" b="b"/>
                <a:pathLst>
                  <a:path w="19" h="32">
                    <a:moveTo>
                      <a:pt x="19" y="0"/>
                    </a:moveTo>
                    <a:lnTo>
                      <a:pt x="19" y="9"/>
                    </a:lnTo>
                    <a:lnTo>
                      <a:pt x="14" y="24"/>
                    </a:lnTo>
                    <a:lnTo>
                      <a:pt x="0" y="3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878" name="Freeform 286"/>
              <p:cNvSpPr>
                <a:spLocks/>
              </p:cNvSpPr>
              <p:nvPr/>
            </p:nvSpPr>
            <p:spPr bwMode="auto">
              <a:xfrm>
                <a:off x="5277" y="1940"/>
                <a:ext cx="3" cy="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1" y="9"/>
                  </a:cxn>
                  <a:cxn ang="0">
                    <a:pos x="0" y="18"/>
                  </a:cxn>
                  <a:cxn ang="0">
                    <a:pos x="14" y="0"/>
                  </a:cxn>
                </a:cxnLst>
                <a:rect l="0" t="0" r="r" b="b"/>
                <a:pathLst>
                  <a:path w="14" h="18">
                    <a:moveTo>
                      <a:pt x="14" y="0"/>
                    </a:moveTo>
                    <a:lnTo>
                      <a:pt x="11" y="9"/>
                    </a:lnTo>
                    <a:lnTo>
                      <a:pt x="0" y="18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879" name="Freeform 287"/>
              <p:cNvSpPr>
                <a:spLocks/>
              </p:cNvSpPr>
              <p:nvPr/>
            </p:nvSpPr>
            <p:spPr bwMode="auto">
              <a:xfrm>
                <a:off x="5319" y="1921"/>
                <a:ext cx="6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14"/>
                  </a:cxn>
                  <a:cxn ang="0">
                    <a:pos x="7" y="24"/>
                  </a:cxn>
                  <a:cxn ang="0">
                    <a:pos x="35" y="43"/>
                  </a:cxn>
                  <a:cxn ang="0">
                    <a:pos x="0" y="0"/>
                  </a:cxn>
                </a:cxnLst>
                <a:rect l="0" t="0" r="r" b="b"/>
                <a:pathLst>
                  <a:path w="35" h="43">
                    <a:moveTo>
                      <a:pt x="0" y="0"/>
                    </a:moveTo>
                    <a:lnTo>
                      <a:pt x="7" y="14"/>
                    </a:lnTo>
                    <a:lnTo>
                      <a:pt x="7" y="24"/>
                    </a:lnTo>
                    <a:lnTo>
                      <a:pt x="35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880" name="Freeform 288"/>
              <p:cNvSpPr>
                <a:spLocks/>
              </p:cNvSpPr>
              <p:nvPr/>
            </p:nvSpPr>
            <p:spPr bwMode="auto">
              <a:xfrm>
                <a:off x="5330" y="1921"/>
                <a:ext cx="19" cy="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" y="35"/>
                  </a:cxn>
                  <a:cxn ang="0">
                    <a:pos x="43" y="63"/>
                  </a:cxn>
                  <a:cxn ang="0">
                    <a:pos x="114" y="114"/>
                  </a:cxn>
                  <a:cxn ang="0">
                    <a:pos x="47" y="53"/>
                  </a:cxn>
                  <a:cxn ang="0">
                    <a:pos x="0" y="0"/>
                  </a:cxn>
                </a:cxnLst>
                <a:rect l="0" t="0" r="r" b="b"/>
                <a:pathLst>
                  <a:path w="114" h="114">
                    <a:moveTo>
                      <a:pt x="0" y="0"/>
                    </a:moveTo>
                    <a:lnTo>
                      <a:pt x="21" y="35"/>
                    </a:lnTo>
                    <a:lnTo>
                      <a:pt x="43" y="63"/>
                    </a:lnTo>
                    <a:lnTo>
                      <a:pt x="114" y="114"/>
                    </a:lnTo>
                    <a:lnTo>
                      <a:pt x="47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881" name="Freeform 289"/>
              <p:cNvSpPr>
                <a:spLocks/>
              </p:cNvSpPr>
              <p:nvPr/>
            </p:nvSpPr>
            <p:spPr bwMode="auto">
              <a:xfrm>
                <a:off x="5354" y="1948"/>
                <a:ext cx="4" cy="1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9" y="29"/>
                  </a:cxn>
                  <a:cxn ang="0">
                    <a:pos x="4" y="57"/>
                  </a:cxn>
                  <a:cxn ang="0">
                    <a:pos x="3" y="82"/>
                  </a:cxn>
                  <a:cxn ang="0">
                    <a:pos x="0" y="47"/>
                  </a:cxn>
                  <a:cxn ang="0">
                    <a:pos x="3" y="21"/>
                  </a:cxn>
                  <a:cxn ang="0">
                    <a:pos x="27" y="0"/>
                  </a:cxn>
                </a:cxnLst>
                <a:rect l="0" t="0" r="r" b="b"/>
                <a:pathLst>
                  <a:path w="27" h="82">
                    <a:moveTo>
                      <a:pt x="27" y="0"/>
                    </a:moveTo>
                    <a:lnTo>
                      <a:pt x="9" y="29"/>
                    </a:lnTo>
                    <a:lnTo>
                      <a:pt x="4" y="57"/>
                    </a:lnTo>
                    <a:lnTo>
                      <a:pt x="3" y="82"/>
                    </a:lnTo>
                    <a:lnTo>
                      <a:pt x="0" y="47"/>
                    </a:lnTo>
                    <a:lnTo>
                      <a:pt x="3" y="2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882" name="Freeform 290"/>
              <p:cNvSpPr>
                <a:spLocks/>
              </p:cNvSpPr>
              <p:nvPr/>
            </p:nvSpPr>
            <p:spPr bwMode="auto">
              <a:xfrm>
                <a:off x="5312" y="1934"/>
                <a:ext cx="2" cy="5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5" y="12"/>
                  </a:cxn>
                  <a:cxn ang="0">
                    <a:pos x="0" y="30"/>
                  </a:cxn>
                  <a:cxn ang="0">
                    <a:pos x="11" y="0"/>
                  </a:cxn>
                </a:cxnLst>
                <a:rect l="0" t="0" r="r" b="b"/>
                <a:pathLst>
                  <a:path w="15" h="30">
                    <a:moveTo>
                      <a:pt x="11" y="0"/>
                    </a:moveTo>
                    <a:lnTo>
                      <a:pt x="15" y="12"/>
                    </a:lnTo>
                    <a:lnTo>
                      <a:pt x="0" y="3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6649" name="Group 291"/>
            <p:cNvGrpSpPr>
              <a:grpSpLocks/>
            </p:cNvGrpSpPr>
            <p:nvPr/>
          </p:nvGrpSpPr>
          <p:grpSpPr bwMode="auto">
            <a:xfrm>
              <a:off x="5382" y="2858"/>
              <a:ext cx="268" cy="305"/>
              <a:chOff x="5362" y="1748"/>
              <a:chExt cx="268" cy="305"/>
            </a:xfrm>
          </p:grpSpPr>
          <p:sp>
            <p:nvSpPr>
              <p:cNvPr id="366884" name="Freeform 292"/>
              <p:cNvSpPr>
                <a:spLocks/>
              </p:cNvSpPr>
              <p:nvPr/>
            </p:nvSpPr>
            <p:spPr bwMode="auto">
              <a:xfrm>
                <a:off x="5477" y="1748"/>
                <a:ext cx="8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10"/>
                  </a:cxn>
                  <a:cxn ang="0">
                    <a:pos x="29" y="15"/>
                  </a:cxn>
                  <a:cxn ang="0">
                    <a:pos x="43" y="23"/>
                  </a:cxn>
                  <a:cxn ang="0">
                    <a:pos x="51" y="36"/>
                  </a:cxn>
                  <a:cxn ang="0">
                    <a:pos x="39" y="32"/>
                  </a:cxn>
                  <a:cxn ang="0">
                    <a:pos x="14" y="24"/>
                  </a:cxn>
                  <a:cxn ang="0">
                    <a:pos x="0" y="0"/>
                  </a:cxn>
                </a:cxnLst>
                <a:rect l="0" t="0" r="r" b="b"/>
                <a:pathLst>
                  <a:path w="51" h="36">
                    <a:moveTo>
                      <a:pt x="0" y="0"/>
                    </a:moveTo>
                    <a:lnTo>
                      <a:pt x="14" y="10"/>
                    </a:lnTo>
                    <a:lnTo>
                      <a:pt x="29" y="15"/>
                    </a:lnTo>
                    <a:lnTo>
                      <a:pt x="43" y="23"/>
                    </a:lnTo>
                    <a:lnTo>
                      <a:pt x="51" y="36"/>
                    </a:lnTo>
                    <a:lnTo>
                      <a:pt x="39" y="32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885" name="Freeform 293"/>
              <p:cNvSpPr>
                <a:spLocks/>
              </p:cNvSpPr>
              <p:nvPr/>
            </p:nvSpPr>
            <p:spPr bwMode="auto">
              <a:xfrm>
                <a:off x="5479" y="1758"/>
                <a:ext cx="2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0"/>
                  </a:cxn>
                  <a:cxn ang="0">
                    <a:pos x="14" y="24"/>
                  </a:cxn>
                  <a:cxn ang="0">
                    <a:pos x="0" y="0"/>
                  </a:cxn>
                </a:cxnLst>
                <a:rect l="0" t="0" r="r" b="b"/>
                <a:pathLst>
                  <a:path w="14" h="24">
                    <a:moveTo>
                      <a:pt x="0" y="0"/>
                    </a:moveTo>
                    <a:lnTo>
                      <a:pt x="14" y="0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886" name="Freeform 294"/>
              <p:cNvSpPr>
                <a:spLocks/>
              </p:cNvSpPr>
              <p:nvPr/>
            </p:nvSpPr>
            <p:spPr bwMode="auto">
              <a:xfrm>
                <a:off x="5444" y="1788"/>
                <a:ext cx="71" cy="180"/>
              </a:xfrm>
              <a:custGeom>
                <a:avLst/>
                <a:gdLst/>
                <a:ahLst/>
                <a:cxnLst>
                  <a:cxn ang="0">
                    <a:pos x="369" y="0"/>
                  </a:cxn>
                  <a:cxn ang="0">
                    <a:pos x="328" y="44"/>
                  </a:cxn>
                  <a:cxn ang="0">
                    <a:pos x="317" y="108"/>
                  </a:cxn>
                  <a:cxn ang="0">
                    <a:pos x="254" y="170"/>
                  </a:cxn>
                  <a:cxn ang="0">
                    <a:pos x="126" y="461"/>
                  </a:cxn>
                  <a:cxn ang="0">
                    <a:pos x="57" y="724"/>
                  </a:cxn>
                  <a:cxn ang="0">
                    <a:pos x="0" y="1076"/>
                  </a:cxn>
                  <a:cxn ang="0">
                    <a:pos x="178" y="919"/>
                  </a:cxn>
                  <a:cxn ang="0">
                    <a:pos x="431" y="140"/>
                  </a:cxn>
                  <a:cxn ang="0">
                    <a:pos x="369" y="0"/>
                  </a:cxn>
                </a:cxnLst>
                <a:rect l="0" t="0" r="r" b="b"/>
                <a:pathLst>
                  <a:path w="431" h="1076">
                    <a:moveTo>
                      <a:pt x="369" y="0"/>
                    </a:moveTo>
                    <a:lnTo>
                      <a:pt x="328" y="44"/>
                    </a:lnTo>
                    <a:lnTo>
                      <a:pt x="317" y="108"/>
                    </a:lnTo>
                    <a:lnTo>
                      <a:pt x="254" y="170"/>
                    </a:lnTo>
                    <a:lnTo>
                      <a:pt x="126" y="461"/>
                    </a:lnTo>
                    <a:lnTo>
                      <a:pt x="57" y="724"/>
                    </a:lnTo>
                    <a:lnTo>
                      <a:pt x="0" y="1076"/>
                    </a:lnTo>
                    <a:lnTo>
                      <a:pt x="178" y="919"/>
                    </a:lnTo>
                    <a:lnTo>
                      <a:pt x="431" y="140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rgbClr val="40000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887" name="Freeform 295"/>
              <p:cNvSpPr>
                <a:spLocks/>
              </p:cNvSpPr>
              <p:nvPr/>
            </p:nvSpPr>
            <p:spPr bwMode="auto">
              <a:xfrm>
                <a:off x="5362" y="1754"/>
                <a:ext cx="268" cy="299"/>
              </a:xfrm>
              <a:custGeom>
                <a:avLst/>
                <a:gdLst/>
                <a:ahLst/>
                <a:cxnLst>
                  <a:cxn ang="0">
                    <a:pos x="1309" y="94"/>
                  </a:cxn>
                  <a:cxn ang="0">
                    <a:pos x="1258" y="0"/>
                  </a:cxn>
                  <a:cxn ang="0">
                    <a:pos x="867" y="163"/>
                  </a:cxn>
                  <a:cxn ang="0">
                    <a:pos x="850" y="288"/>
                  </a:cxn>
                  <a:cxn ang="0">
                    <a:pos x="818" y="332"/>
                  </a:cxn>
                  <a:cxn ang="0">
                    <a:pos x="773" y="382"/>
                  </a:cxn>
                  <a:cxn ang="0">
                    <a:pos x="747" y="472"/>
                  </a:cxn>
                  <a:cxn ang="0">
                    <a:pos x="660" y="678"/>
                  </a:cxn>
                  <a:cxn ang="0">
                    <a:pos x="590" y="924"/>
                  </a:cxn>
                  <a:cxn ang="0">
                    <a:pos x="558" y="1088"/>
                  </a:cxn>
                  <a:cxn ang="0">
                    <a:pos x="243" y="1094"/>
                  </a:cxn>
                  <a:cxn ang="0">
                    <a:pos x="192" y="1125"/>
                  </a:cxn>
                  <a:cxn ang="0">
                    <a:pos x="47" y="1125"/>
                  </a:cxn>
                  <a:cxn ang="0">
                    <a:pos x="7" y="1189"/>
                  </a:cxn>
                  <a:cxn ang="0">
                    <a:pos x="0" y="1264"/>
                  </a:cxn>
                  <a:cxn ang="0">
                    <a:pos x="15" y="1332"/>
                  </a:cxn>
                  <a:cxn ang="0">
                    <a:pos x="148" y="1358"/>
                  </a:cxn>
                  <a:cxn ang="0">
                    <a:pos x="211" y="1452"/>
                  </a:cxn>
                  <a:cxn ang="0">
                    <a:pos x="337" y="1484"/>
                  </a:cxn>
                  <a:cxn ang="0">
                    <a:pos x="430" y="1484"/>
                  </a:cxn>
                  <a:cxn ang="0">
                    <a:pos x="538" y="1503"/>
                  </a:cxn>
                  <a:cxn ang="0">
                    <a:pos x="544" y="1548"/>
                  </a:cxn>
                  <a:cxn ang="0">
                    <a:pos x="538" y="1642"/>
                  </a:cxn>
                  <a:cxn ang="0">
                    <a:pos x="550" y="1705"/>
                  </a:cxn>
                  <a:cxn ang="0">
                    <a:pos x="608" y="1712"/>
                  </a:cxn>
                  <a:cxn ang="0">
                    <a:pos x="677" y="1724"/>
                  </a:cxn>
                  <a:cxn ang="0">
                    <a:pos x="747" y="1786"/>
                  </a:cxn>
                  <a:cxn ang="0">
                    <a:pos x="830" y="1786"/>
                  </a:cxn>
                  <a:cxn ang="0">
                    <a:pos x="905" y="1779"/>
                  </a:cxn>
                  <a:cxn ang="0">
                    <a:pos x="1019" y="1744"/>
                  </a:cxn>
                  <a:cxn ang="0">
                    <a:pos x="1145" y="1756"/>
                  </a:cxn>
                  <a:cxn ang="0">
                    <a:pos x="1273" y="1792"/>
                  </a:cxn>
                  <a:cxn ang="0">
                    <a:pos x="1392" y="1766"/>
                  </a:cxn>
                  <a:cxn ang="0">
                    <a:pos x="1473" y="1674"/>
                  </a:cxn>
                  <a:cxn ang="0">
                    <a:pos x="1467" y="1571"/>
                  </a:cxn>
                  <a:cxn ang="0">
                    <a:pos x="1497" y="1446"/>
                  </a:cxn>
                  <a:cxn ang="0">
                    <a:pos x="1516" y="1282"/>
                  </a:cxn>
                  <a:cxn ang="0">
                    <a:pos x="1554" y="1131"/>
                  </a:cxn>
                  <a:cxn ang="0">
                    <a:pos x="1606" y="906"/>
                  </a:cxn>
                  <a:cxn ang="0">
                    <a:pos x="1598" y="678"/>
                  </a:cxn>
                  <a:cxn ang="0">
                    <a:pos x="1598" y="478"/>
                  </a:cxn>
                  <a:cxn ang="0">
                    <a:pos x="1586" y="338"/>
                  </a:cxn>
                  <a:cxn ang="0">
                    <a:pos x="1554" y="276"/>
                  </a:cxn>
                  <a:cxn ang="0">
                    <a:pos x="1484" y="225"/>
                  </a:cxn>
                  <a:cxn ang="0">
                    <a:pos x="1403" y="142"/>
                  </a:cxn>
                  <a:cxn ang="0">
                    <a:pos x="1309" y="94"/>
                  </a:cxn>
                </a:cxnLst>
                <a:rect l="0" t="0" r="r" b="b"/>
                <a:pathLst>
                  <a:path w="1606" h="1792">
                    <a:moveTo>
                      <a:pt x="1309" y="94"/>
                    </a:moveTo>
                    <a:lnTo>
                      <a:pt x="1258" y="0"/>
                    </a:lnTo>
                    <a:lnTo>
                      <a:pt x="867" y="163"/>
                    </a:lnTo>
                    <a:lnTo>
                      <a:pt x="850" y="288"/>
                    </a:lnTo>
                    <a:lnTo>
                      <a:pt x="818" y="332"/>
                    </a:lnTo>
                    <a:lnTo>
                      <a:pt x="773" y="382"/>
                    </a:lnTo>
                    <a:lnTo>
                      <a:pt x="747" y="472"/>
                    </a:lnTo>
                    <a:lnTo>
                      <a:pt x="660" y="678"/>
                    </a:lnTo>
                    <a:lnTo>
                      <a:pt x="590" y="924"/>
                    </a:lnTo>
                    <a:lnTo>
                      <a:pt x="558" y="1088"/>
                    </a:lnTo>
                    <a:lnTo>
                      <a:pt x="243" y="1094"/>
                    </a:lnTo>
                    <a:lnTo>
                      <a:pt x="192" y="1125"/>
                    </a:lnTo>
                    <a:lnTo>
                      <a:pt x="47" y="1125"/>
                    </a:lnTo>
                    <a:lnTo>
                      <a:pt x="7" y="1189"/>
                    </a:lnTo>
                    <a:lnTo>
                      <a:pt x="0" y="1264"/>
                    </a:lnTo>
                    <a:lnTo>
                      <a:pt x="15" y="1332"/>
                    </a:lnTo>
                    <a:lnTo>
                      <a:pt x="148" y="1358"/>
                    </a:lnTo>
                    <a:lnTo>
                      <a:pt x="211" y="1452"/>
                    </a:lnTo>
                    <a:lnTo>
                      <a:pt x="337" y="1484"/>
                    </a:lnTo>
                    <a:lnTo>
                      <a:pt x="430" y="1484"/>
                    </a:lnTo>
                    <a:lnTo>
                      <a:pt x="538" y="1503"/>
                    </a:lnTo>
                    <a:lnTo>
                      <a:pt x="544" y="1548"/>
                    </a:lnTo>
                    <a:lnTo>
                      <a:pt x="538" y="1642"/>
                    </a:lnTo>
                    <a:lnTo>
                      <a:pt x="550" y="1705"/>
                    </a:lnTo>
                    <a:lnTo>
                      <a:pt x="608" y="1712"/>
                    </a:lnTo>
                    <a:lnTo>
                      <a:pt x="677" y="1724"/>
                    </a:lnTo>
                    <a:lnTo>
                      <a:pt x="747" y="1786"/>
                    </a:lnTo>
                    <a:lnTo>
                      <a:pt x="830" y="1786"/>
                    </a:lnTo>
                    <a:lnTo>
                      <a:pt x="905" y="1779"/>
                    </a:lnTo>
                    <a:lnTo>
                      <a:pt x="1019" y="1744"/>
                    </a:lnTo>
                    <a:lnTo>
                      <a:pt x="1145" y="1756"/>
                    </a:lnTo>
                    <a:lnTo>
                      <a:pt x="1273" y="1792"/>
                    </a:lnTo>
                    <a:lnTo>
                      <a:pt x="1392" y="1766"/>
                    </a:lnTo>
                    <a:lnTo>
                      <a:pt x="1473" y="1674"/>
                    </a:lnTo>
                    <a:lnTo>
                      <a:pt x="1467" y="1571"/>
                    </a:lnTo>
                    <a:lnTo>
                      <a:pt x="1497" y="1446"/>
                    </a:lnTo>
                    <a:lnTo>
                      <a:pt x="1516" y="1282"/>
                    </a:lnTo>
                    <a:lnTo>
                      <a:pt x="1554" y="1131"/>
                    </a:lnTo>
                    <a:lnTo>
                      <a:pt x="1606" y="906"/>
                    </a:lnTo>
                    <a:lnTo>
                      <a:pt x="1598" y="678"/>
                    </a:lnTo>
                    <a:lnTo>
                      <a:pt x="1598" y="478"/>
                    </a:lnTo>
                    <a:lnTo>
                      <a:pt x="1586" y="338"/>
                    </a:lnTo>
                    <a:lnTo>
                      <a:pt x="1554" y="276"/>
                    </a:lnTo>
                    <a:lnTo>
                      <a:pt x="1484" y="225"/>
                    </a:lnTo>
                    <a:lnTo>
                      <a:pt x="1403" y="142"/>
                    </a:lnTo>
                    <a:lnTo>
                      <a:pt x="1309" y="94"/>
                    </a:lnTo>
                    <a:close/>
                  </a:path>
                </a:pathLst>
              </a:custGeom>
              <a:solidFill>
                <a:srgbClr val="C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888" name="Freeform 296"/>
              <p:cNvSpPr>
                <a:spLocks/>
              </p:cNvSpPr>
              <p:nvPr/>
            </p:nvSpPr>
            <p:spPr bwMode="auto">
              <a:xfrm>
                <a:off x="5456" y="1772"/>
                <a:ext cx="169" cy="278"/>
              </a:xfrm>
              <a:custGeom>
                <a:avLst/>
                <a:gdLst/>
                <a:ahLst/>
                <a:cxnLst>
                  <a:cxn ang="0">
                    <a:pos x="132" y="1382"/>
                  </a:cxn>
                  <a:cxn ang="0">
                    <a:pos x="370" y="1363"/>
                  </a:cxn>
                  <a:cxn ang="0">
                    <a:pos x="573" y="1301"/>
                  </a:cxn>
                  <a:cxn ang="0">
                    <a:pos x="656" y="1149"/>
                  </a:cxn>
                  <a:cxn ang="0">
                    <a:pos x="630" y="1050"/>
                  </a:cxn>
                  <a:cxn ang="0">
                    <a:pos x="787" y="837"/>
                  </a:cxn>
                  <a:cxn ang="0">
                    <a:pos x="642" y="931"/>
                  </a:cxn>
                  <a:cxn ang="0">
                    <a:pos x="718" y="741"/>
                  </a:cxn>
                  <a:cxn ang="0">
                    <a:pos x="845" y="497"/>
                  </a:cxn>
                  <a:cxn ang="0">
                    <a:pos x="656" y="703"/>
                  </a:cxn>
                  <a:cxn ang="0">
                    <a:pos x="630" y="378"/>
                  </a:cxn>
                  <a:cxn ang="0">
                    <a:pos x="535" y="264"/>
                  </a:cxn>
                  <a:cxn ang="0">
                    <a:pos x="402" y="214"/>
                  </a:cxn>
                  <a:cxn ang="0">
                    <a:pos x="661" y="126"/>
                  </a:cxn>
                  <a:cxn ang="0">
                    <a:pos x="781" y="226"/>
                  </a:cxn>
                  <a:cxn ang="0">
                    <a:pos x="705" y="126"/>
                  </a:cxn>
                  <a:cxn ang="0">
                    <a:pos x="560" y="82"/>
                  </a:cxn>
                  <a:cxn ang="0">
                    <a:pos x="661" y="44"/>
                  </a:cxn>
                  <a:cxn ang="0">
                    <a:pos x="750" y="0"/>
                  </a:cxn>
                  <a:cxn ang="0">
                    <a:pos x="868" y="94"/>
                  </a:cxn>
                  <a:cxn ang="0">
                    <a:pos x="976" y="182"/>
                  </a:cxn>
                  <a:cxn ang="0">
                    <a:pos x="1014" y="334"/>
                  </a:cxn>
                  <a:cxn ang="0">
                    <a:pos x="1008" y="628"/>
                  </a:cxn>
                  <a:cxn ang="0">
                    <a:pos x="970" y="975"/>
                  </a:cxn>
                  <a:cxn ang="0">
                    <a:pos x="913" y="1314"/>
                  </a:cxn>
                  <a:cxn ang="0">
                    <a:pos x="888" y="1527"/>
                  </a:cxn>
                  <a:cxn ang="0">
                    <a:pos x="830" y="1627"/>
                  </a:cxn>
                  <a:cxn ang="0">
                    <a:pos x="699" y="1671"/>
                  </a:cxn>
                  <a:cxn ang="0">
                    <a:pos x="612" y="1648"/>
                  </a:cxn>
                  <a:cxn ang="0">
                    <a:pos x="541" y="1559"/>
                  </a:cxn>
                  <a:cxn ang="0">
                    <a:pos x="516" y="1534"/>
                  </a:cxn>
                  <a:cxn ang="0">
                    <a:pos x="407" y="1622"/>
                  </a:cxn>
                  <a:cxn ang="0">
                    <a:pos x="276" y="1652"/>
                  </a:cxn>
                  <a:cxn ang="0">
                    <a:pos x="170" y="1636"/>
                  </a:cxn>
                  <a:cxn ang="0">
                    <a:pos x="240" y="1565"/>
                  </a:cxn>
                  <a:cxn ang="0">
                    <a:pos x="352" y="1446"/>
                  </a:cxn>
                  <a:cxn ang="0">
                    <a:pos x="176" y="1546"/>
                  </a:cxn>
                  <a:cxn ang="0">
                    <a:pos x="32" y="1590"/>
                  </a:cxn>
                  <a:cxn ang="0">
                    <a:pos x="0" y="1527"/>
                  </a:cxn>
                </a:cxnLst>
                <a:rect l="0" t="0" r="r" b="b"/>
                <a:pathLst>
                  <a:path w="1014" h="1671">
                    <a:moveTo>
                      <a:pt x="0" y="1402"/>
                    </a:moveTo>
                    <a:lnTo>
                      <a:pt x="132" y="1382"/>
                    </a:lnTo>
                    <a:lnTo>
                      <a:pt x="245" y="1376"/>
                    </a:lnTo>
                    <a:lnTo>
                      <a:pt x="370" y="1363"/>
                    </a:lnTo>
                    <a:lnTo>
                      <a:pt x="509" y="1344"/>
                    </a:lnTo>
                    <a:lnTo>
                      <a:pt x="573" y="1301"/>
                    </a:lnTo>
                    <a:lnTo>
                      <a:pt x="744" y="1088"/>
                    </a:lnTo>
                    <a:lnTo>
                      <a:pt x="656" y="1149"/>
                    </a:lnTo>
                    <a:lnTo>
                      <a:pt x="598" y="1201"/>
                    </a:lnTo>
                    <a:lnTo>
                      <a:pt x="630" y="1050"/>
                    </a:lnTo>
                    <a:lnTo>
                      <a:pt x="693" y="992"/>
                    </a:lnTo>
                    <a:lnTo>
                      <a:pt x="787" y="837"/>
                    </a:lnTo>
                    <a:lnTo>
                      <a:pt x="699" y="911"/>
                    </a:lnTo>
                    <a:lnTo>
                      <a:pt x="642" y="931"/>
                    </a:lnTo>
                    <a:lnTo>
                      <a:pt x="656" y="823"/>
                    </a:lnTo>
                    <a:lnTo>
                      <a:pt x="718" y="741"/>
                    </a:lnTo>
                    <a:lnTo>
                      <a:pt x="781" y="679"/>
                    </a:lnTo>
                    <a:lnTo>
                      <a:pt x="845" y="497"/>
                    </a:lnTo>
                    <a:lnTo>
                      <a:pt x="724" y="647"/>
                    </a:lnTo>
                    <a:lnTo>
                      <a:pt x="656" y="703"/>
                    </a:lnTo>
                    <a:lnTo>
                      <a:pt x="648" y="471"/>
                    </a:lnTo>
                    <a:lnTo>
                      <a:pt x="630" y="378"/>
                    </a:lnTo>
                    <a:lnTo>
                      <a:pt x="592" y="334"/>
                    </a:lnTo>
                    <a:lnTo>
                      <a:pt x="535" y="264"/>
                    </a:lnTo>
                    <a:lnTo>
                      <a:pt x="445" y="232"/>
                    </a:lnTo>
                    <a:lnTo>
                      <a:pt x="402" y="214"/>
                    </a:lnTo>
                    <a:lnTo>
                      <a:pt x="528" y="94"/>
                    </a:lnTo>
                    <a:lnTo>
                      <a:pt x="661" y="126"/>
                    </a:lnTo>
                    <a:lnTo>
                      <a:pt x="750" y="176"/>
                    </a:lnTo>
                    <a:lnTo>
                      <a:pt x="781" y="226"/>
                    </a:lnTo>
                    <a:lnTo>
                      <a:pt x="756" y="150"/>
                    </a:lnTo>
                    <a:lnTo>
                      <a:pt x="705" y="126"/>
                    </a:lnTo>
                    <a:lnTo>
                      <a:pt x="624" y="94"/>
                    </a:lnTo>
                    <a:lnTo>
                      <a:pt x="560" y="82"/>
                    </a:lnTo>
                    <a:lnTo>
                      <a:pt x="598" y="62"/>
                    </a:lnTo>
                    <a:lnTo>
                      <a:pt x="661" y="44"/>
                    </a:lnTo>
                    <a:lnTo>
                      <a:pt x="718" y="25"/>
                    </a:lnTo>
                    <a:lnTo>
                      <a:pt x="750" y="0"/>
                    </a:lnTo>
                    <a:lnTo>
                      <a:pt x="825" y="50"/>
                    </a:lnTo>
                    <a:lnTo>
                      <a:pt x="868" y="94"/>
                    </a:lnTo>
                    <a:lnTo>
                      <a:pt x="913" y="150"/>
                    </a:lnTo>
                    <a:lnTo>
                      <a:pt x="976" y="182"/>
                    </a:lnTo>
                    <a:lnTo>
                      <a:pt x="988" y="240"/>
                    </a:lnTo>
                    <a:lnTo>
                      <a:pt x="1014" y="334"/>
                    </a:lnTo>
                    <a:lnTo>
                      <a:pt x="1014" y="478"/>
                    </a:lnTo>
                    <a:lnTo>
                      <a:pt x="1008" y="628"/>
                    </a:lnTo>
                    <a:lnTo>
                      <a:pt x="1002" y="799"/>
                    </a:lnTo>
                    <a:lnTo>
                      <a:pt x="970" y="975"/>
                    </a:lnTo>
                    <a:lnTo>
                      <a:pt x="931" y="1157"/>
                    </a:lnTo>
                    <a:lnTo>
                      <a:pt x="913" y="1314"/>
                    </a:lnTo>
                    <a:lnTo>
                      <a:pt x="882" y="1426"/>
                    </a:lnTo>
                    <a:lnTo>
                      <a:pt x="888" y="1527"/>
                    </a:lnTo>
                    <a:lnTo>
                      <a:pt x="875" y="1584"/>
                    </a:lnTo>
                    <a:lnTo>
                      <a:pt x="830" y="1627"/>
                    </a:lnTo>
                    <a:lnTo>
                      <a:pt x="775" y="1664"/>
                    </a:lnTo>
                    <a:lnTo>
                      <a:pt x="699" y="1671"/>
                    </a:lnTo>
                    <a:lnTo>
                      <a:pt x="661" y="1652"/>
                    </a:lnTo>
                    <a:lnTo>
                      <a:pt x="612" y="1648"/>
                    </a:lnTo>
                    <a:lnTo>
                      <a:pt x="490" y="1622"/>
                    </a:lnTo>
                    <a:lnTo>
                      <a:pt x="541" y="1559"/>
                    </a:lnTo>
                    <a:lnTo>
                      <a:pt x="598" y="1470"/>
                    </a:lnTo>
                    <a:lnTo>
                      <a:pt x="516" y="1534"/>
                    </a:lnTo>
                    <a:lnTo>
                      <a:pt x="452" y="1590"/>
                    </a:lnTo>
                    <a:lnTo>
                      <a:pt x="407" y="1622"/>
                    </a:lnTo>
                    <a:lnTo>
                      <a:pt x="345" y="1652"/>
                    </a:lnTo>
                    <a:lnTo>
                      <a:pt x="276" y="1652"/>
                    </a:lnTo>
                    <a:lnTo>
                      <a:pt x="208" y="1652"/>
                    </a:lnTo>
                    <a:lnTo>
                      <a:pt x="170" y="1636"/>
                    </a:lnTo>
                    <a:lnTo>
                      <a:pt x="151" y="1616"/>
                    </a:lnTo>
                    <a:lnTo>
                      <a:pt x="240" y="1565"/>
                    </a:lnTo>
                    <a:lnTo>
                      <a:pt x="327" y="1484"/>
                    </a:lnTo>
                    <a:lnTo>
                      <a:pt x="352" y="1446"/>
                    </a:lnTo>
                    <a:lnTo>
                      <a:pt x="282" y="1463"/>
                    </a:lnTo>
                    <a:lnTo>
                      <a:pt x="176" y="1546"/>
                    </a:lnTo>
                    <a:lnTo>
                      <a:pt x="132" y="1584"/>
                    </a:lnTo>
                    <a:lnTo>
                      <a:pt x="32" y="1590"/>
                    </a:lnTo>
                    <a:lnTo>
                      <a:pt x="0" y="1572"/>
                    </a:lnTo>
                    <a:lnTo>
                      <a:pt x="0" y="1527"/>
                    </a:lnTo>
                    <a:lnTo>
                      <a:pt x="0" y="1402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889" name="Freeform 297"/>
              <p:cNvSpPr>
                <a:spLocks/>
              </p:cNvSpPr>
              <p:nvPr/>
            </p:nvSpPr>
            <p:spPr bwMode="auto">
              <a:xfrm>
                <a:off x="5563" y="1910"/>
                <a:ext cx="50" cy="129"/>
              </a:xfrm>
              <a:custGeom>
                <a:avLst/>
                <a:gdLst/>
                <a:ahLst/>
                <a:cxnLst>
                  <a:cxn ang="0">
                    <a:pos x="0" y="774"/>
                  </a:cxn>
                  <a:cxn ang="0">
                    <a:pos x="51" y="748"/>
                  </a:cxn>
                  <a:cxn ang="0">
                    <a:pos x="107" y="686"/>
                  </a:cxn>
                  <a:cxn ang="0">
                    <a:pos x="156" y="573"/>
                  </a:cxn>
                  <a:cxn ang="0">
                    <a:pos x="183" y="477"/>
                  </a:cxn>
                  <a:cxn ang="0">
                    <a:pos x="220" y="371"/>
                  </a:cxn>
                  <a:cxn ang="0">
                    <a:pos x="239" y="270"/>
                  </a:cxn>
                  <a:cxn ang="0">
                    <a:pos x="270" y="114"/>
                  </a:cxn>
                  <a:cxn ang="0">
                    <a:pos x="295" y="0"/>
                  </a:cxn>
                  <a:cxn ang="0">
                    <a:pos x="232" y="226"/>
                  </a:cxn>
                  <a:cxn ang="0">
                    <a:pos x="183" y="402"/>
                  </a:cxn>
                  <a:cxn ang="0">
                    <a:pos x="126" y="521"/>
                  </a:cxn>
                  <a:cxn ang="0">
                    <a:pos x="38" y="648"/>
                  </a:cxn>
                  <a:cxn ang="0">
                    <a:pos x="0" y="774"/>
                  </a:cxn>
                </a:cxnLst>
                <a:rect l="0" t="0" r="r" b="b"/>
                <a:pathLst>
                  <a:path w="295" h="774">
                    <a:moveTo>
                      <a:pt x="0" y="774"/>
                    </a:moveTo>
                    <a:lnTo>
                      <a:pt x="51" y="748"/>
                    </a:lnTo>
                    <a:lnTo>
                      <a:pt x="107" y="686"/>
                    </a:lnTo>
                    <a:lnTo>
                      <a:pt x="156" y="573"/>
                    </a:lnTo>
                    <a:lnTo>
                      <a:pt x="183" y="477"/>
                    </a:lnTo>
                    <a:lnTo>
                      <a:pt x="220" y="371"/>
                    </a:lnTo>
                    <a:lnTo>
                      <a:pt x="239" y="270"/>
                    </a:lnTo>
                    <a:lnTo>
                      <a:pt x="270" y="114"/>
                    </a:lnTo>
                    <a:lnTo>
                      <a:pt x="295" y="0"/>
                    </a:lnTo>
                    <a:lnTo>
                      <a:pt x="232" y="226"/>
                    </a:lnTo>
                    <a:lnTo>
                      <a:pt x="183" y="402"/>
                    </a:lnTo>
                    <a:lnTo>
                      <a:pt x="126" y="521"/>
                    </a:lnTo>
                    <a:lnTo>
                      <a:pt x="38" y="648"/>
                    </a:lnTo>
                    <a:lnTo>
                      <a:pt x="0" y="774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890" name="Freeform 298"/>
              <p:cNvSpPr>
                <a:spLocks/>
              </p:cNvSpPr>
              <p:nvPr/>
            </p:nvSpPr>
            <p:spPr bwMode="auto">
              <a:xfrm>
                <a:off x="5367" y="1806"/>
                <a:ext cx="195" cy="194"/>
              </a:xfrm>
              <a:custGeom>
                <a:avLst/>
                <a:gdLst/>
                <a:ahLst/>
                <a:cxnLst>
                  <a:cxn ang="0">
                    <a:pos x="820" y="43"/>
                  </a:cxn>
                  <a:cxn ang="0">
                    <a:pos x="719" y="213"/>
                  </a:cxn>
                  <a:cxn ang="0">
                    <a:pos x="739" y="381"/>
                  </a:cxn>
                  <a:cxn ang="0">
                    <a:pos x="727" y="571"/>
                  </a:cxn>
                  <a:cxn ang="0">
                    <a:pos x="727" y="621"/>
                  </a:cxn>
                  <a:cxn ang="0">
                    <a:pos x="739" y="684"/>
                  </a:cxn>
                  <a:cxn ang="0">
                    <a:pos x="688" y="729"/>
                  </a:cxn>
                  <a:cxn ang="0">
                    <a:pos x="644" y="779"/>
                  </a:cxn>
                  <a:cxn ang="0">
                    <a:pos x="569" y="779"/>
                  </a:cxn>
                  <a:cxn ang="0">
                    <a:pos x="304" y="793"/>
                  </a:cxn>
                  <a:cxn ang="0">
                    <a:pos x="170" y="831"/>
                  </a:cxn>
                  <a:cxn ang="0">
                    <a:pos x="0" y="873"/>
                  </a:cxn>
                  <a:cxn ang="0">
                    <a:pos x="6" y="1004"/>
                  </a:cxn>
                  <a:cxn ang="0">
                    <a:pos x="109" y="978"/>
                  </a:cxn>
                  <a:cxn ang="0">
                    <a:pos x="133" y="916"/>
                  </a:cxn>
                  <a:cxn ang="0">
                    <a:pos x="147" y="1030"/>
                  </a:cxn>
                  <a:cxn ang="0">
                    <a:pos x="215" y="1118"/>
                  </a:cxn>
                  <a:cxn ang="0">
                    <a:pos x="403" y="1155"/>
                  </a:cxn>
                  <a:cxn ang="0">
                    <a:pos x="379" y="1093"/>
                  </a:cxn>
                  <a:cxn ang="0">
                    <a:pos x="279" y="978"/>
                  </a:cxn>
                  <a:cxn ang="0">
                    <a:pos x="358" y="929"/>
                  </a:cxn>
                  <a:cxn ang="0">
                    <a:pos x="403" y="1036"/>
                  </a:cxn>
                  <a:cxn ang="0">
                    <a:pos x="537" y="1149"/>
                  </a:cxn>
                  <a:cxn ang="0">
                    <a:pos x="713" y="1149"/>
                  </a:cxn>
                  <a:cxn ang="0">
                    <a:pos x="517" y="1016"/>
                  </a:cxn>
                  <a:cxn ang="0">
                    <a:pos x="435" y="929"/>
                  </a:cxn>
                  <a:cxn ang="0">
                    <a:pos x="479" y="885"/>
                  </a:cxn>
                  <a:cxn ang="0">
                    <a:pos x="549" y="972"/>
                  </a:cxn>
                  <a:cxn ang="0">
                    <a:pos x="675" y="1068"/>
                  </a:cxn>
                  <a:cxn ang="0">
                    <a:pos x="782" y="1123"/>
                  </a:cxn>
                  <a:cxn ang="0">
                    <a:pos x="921" y="1136"/>
                  </a:cxn>
                  <a:cxn ang="0">
                    <a:pos x="833" y="1068"/>
                  </a:cxn>
                  <a:cxn ang="0">
                    <a:pos x="727" y="978"/>
                  </a:cxn>
                  <a:cxn ang="0">
                    <a:pos x="756" y="929"/>
                  </a:cxn>
                  <a:cxn ang="0">
                    <a:pos x="808" y="1010"/>
                  </a:cxn>
                  <a:cxn ang="0">
                    <a:pos x="914" y="1087"/>
                  </a:cxn>
                  <a:cxn ang="0">
                    <a:pos x="1046" y="1098"/>
                  </a:cxn>
                  <a:cxn ang="0">
                    <a:pos x="1117" y="991"/>
                  </a:cxn>
                  <a:cxn ang="0">
                    <a:pos x="878" y="954"/>
                  </a:cxn>
                  <a:cxn ang="0">
                    <a:pos x="733" y="868"/>
                  </a:cxn>
                  <a:cxn ang="0">
                    <a:pos x="707" y="793"/>
                  </a:cxn>
                  <a:cxn ang="0">
                    <a:pos x="765" y="831"/>
                  </a:cxn>
                  <a:cxn ang="0">
                    <a:pos x="927" y="935"/>
                  </a:cxn>
                  <a:cxn ang="0">
                    <a:pos x="1117" y="991"/>
                  </a:cxn>
                  <a:cxn ang="0">
                    <a:pos x="1155" y="767"/>
                  </a:cxn>
                  <a:cxn ang="0">
                    <a:pos x="1046" y="741"/>
                  </a:cxn>
                  <a:cxn ang="0">
                    <a:pos x="820" y="761"/>
                  </a:cxn>
                  <a:cxn ang="0">
                    <a:pos x="782" y="716"/>
                  </a:cxn>
                  <a:cxn ang="0">
                    <a:pos x="901" y="735"/>
                  </a:cxn>
                  <a:cxn ang="0">
                    <a:pos x="1155" y="684"/>
                  </a:cxn>
                  <a:cxn ang="0">
                    <a:pos x="1167" y="483"/>
                  </a:cxn>
                  <a:cxn ang="0">
                    <a:pos x="1161" y="264"/>
                  </a:cxn>
                  <a:cxn ang="0">
                    <a:pos x="1034" y="152"/>
                  </a:cxn>
                  <a:cxn ang="0">
                    <a:pos x="1161" y="201"/>
                  </a:cxn>
                  <a:cxn ang="0">
                    <a:pos x="1091" y="68"/>
                  </a:cxn>
                  <a:cxn ang="0">
                    <a:pos x="959" y="0"/>
                  </a:cxn>
                </a:cxnLst>
                <a:rect l="0" t="0" r="r" b="b"/>
                <a:pathLst>
                  <a:path w="1172" h="1162">
                    <a:moveTo>
                      <a:pt x="959" y="0"/>
                    </a:moveTo>
                    <a:lnTo>
                      <a:pt x="820" y="43"/>
                    </a:lnTo>
                    <a:lnTo>
                      <a:pt x="756" y="100"/>
                    </a:lnTo>
                    <a:lnTo>
                      <a:pt x="719" y="213"/>
                    </a:lnTo>
                    <a:lnTo>
                      <a:pt x="719" y="321"/>
                    </a:lnTo>
                    <a:lnTo>
                      <a:pt x="739" y="381"/>
                    </a:lnTo>
                    <a:lnTo>
                      <a:pt x="727" y="489"/>
                    </a:lnTo>
                    <a:lnTo>
                      <a:pt x="727" y="571"/>
                    </a:lnTo>
                    <a:lnTo>
                      <a:pt x="745" y="591"/>
                    </a:lnTo>
                    <a:lnTo>
                      <a:pt x="727" y="621"/>
                    </a:lnTo>
                    <a:lnTo>
                      <a:pt x="713" y="652"/>
                    </a:lnTo>
                    <a:lnTo>
                      <a:pt x="739" y="684"/>
                    </a:lnTo>
                    <a:lnTo>
                      <a:pt x="739" y="716"/>
                    </a:lnTo>
                    <a:lnTo>
                      <a:pt x="688" y="729"/>
                    </a:lnTo>
                    <a:lnTo>
                      <a:pt x="695" y="761"/>
                    </a:lnTo>
                    <a:lnTo>
                      <a:pt x="644" y="779"/>
                    </a:lnTo>
                    <a:lnTo>
                      <a:pt x="599" y="767"/>
                    </a:lnTo>
                    <a:lnTo>
                      <a:pt x="569" y="779"/>
                    </a:lnTo>
                    <a:lnTo>
                      <a:pt x="428" y="799"/>
                    </a:lnTo>
                    <a:lnTo>
                      <a:pt x="304" y="793"/>
                    </a:lnTo>
                    <a:lnTo>
                      <a:pt x="222" y="799"/>
                    </a:lnTo>
                    <a:lnTo>
                      <a:pt x="170" y="831"/>
                    </a:lnTo>
                    <a:lnTo>
                      <a:pt x="45" y="831"/>
                    </a:lnTo>
                    <a:lnTo>
                      <a:pt x="0" y="873"/>
                    </a:lnTo>
                    <a:lnTo>
                      <a:pt x="0" y="923"/>
                    </a:lnTo>
                    <a:lnTo>
                      <a:pt x="6" y="1004"/>
                    </a:lnTo>
                    <a:lnTo>
                      <a:pt x="109" y="1030"/>
                    </a:lnTo>
                    <a:lnTo>
                      <a:pt x="109" y="978"/>
                    </a:lnTo>
                    <a:lnTo>
                      <a:pt x="115" y="935"/>
                    </a:lnTo>
                    <a:lnTo>
                      <a:pt x="133" y="916"/>
                    </a:lnTo>
                    <a:lnTo>
                      <a:pt x="141" y="966"/>
                    </a:lnTo>
                    <a:lnTo>
                      <a:pt x="147" y="1030"/>
                    </a:lnTo>
                    <a:lnTo>
                      <a:pt x="170" y="1068"/>
                    </a:lnTo>
                    <a:lnTo>
                      <a:pt x="215" y="1118"/>
                    </a:lnTo>
                    <a:lnTo>
                      <a:pt x="321" y="1142"/>
                    </a:lnTo>
                    <a:lnTo>
                      <a:pt x="403" y="1155"/>
                    </a:lnTo>
                    <a:lnTo>
                      <a:pt x="499" y="1162"/>
                    </a:lnTo>
                    <a:lnTo>
                      <a:pt x="379" y="1093"/>
                    </a:lnTo>
                    <a:lnTo>
                      <a:pt x="297" y="1030"/>
                    </a:lnTo>
                    <a:lnTo>
                      <a:pt x="279" y="978"/>
                    </a:lnTo>
                    <a:lnTo>
                      <a:pt x="291" y="935"/>
                    </a:lnTo>
                    <a:lnTo>
                      <a:pt x="358" y="929"/>
                    </a:lnTo>
                    <a:lnTo>
                      <a:pt x="385" y="978"/>
                    </a:lnTo>
                    <a:lnTo>
                      <a:pt x="403" y="1036"/>
                    </a:lnTo>
                    <a:lnTo>
                      <a:pt x="467" y="1098"/>
                    </a:lnTo>
                    <a:lnTo>
                      <a:pt x="537" y="1149"/>
                    </a:lnTo>
                    <a:lnTo>
                      <a:pt x="607" y="1155"/>
                    </a:lnTo>
                    <a:lnTo>
                      <a:pt x="713" y="1149"/>
                    </a:lnTo>
                    <a:lnTo>
                      <a:pt x="599" y="1061"/>
                    </a:lnTo>
                    <a:lnTo>
                      <a:pt x="517" y="1016"/>
                    </a:lnTo>
                    <a:lnTo>
                      <a:pt x="454" y="966"/>
                    </a:lnTo>
                    <a:lnTo>
                      <a:pt x="435" y="929"/>
                    </a:lnTo>
                    <a:lnTo>
                      <a:pt x="441" y="891"/>
                    </a:lnTo>
                    <a:lnTo>
                      <a:pt x="479" y="885"/>
                    </a:lnTo>
                    <a:lnTo>
                      <a:pt x="523" y="923"/>
                    </a:lnTo>
                    <a:lnTo>
                      <a:pt x="549" y="972"/>
                    </a:lnTo>
                    <a:lnTo>
                      <a:pt x="607" y="1036"/>
                    </a:lnTo>
                    <a:lnTo>
                      <a:pt x="675" y="1068"/>
                    </a:lnTo>
                    <a:lnTo>
                      <a:pt x="727" y="1098"/>
                    </a:lnTo>
                    <a:lnTo>
                      <a:pt x="782" y="1123"/>
                    </a:lnTo>
                    <a:lnTo>
                      <a:pt x="846" y="1136"/>
                    </a:lnTo>
                    <a:lnTo>
                      <a:pt x="921" y="1136"/>
                    </a:lnTo>
                    <a:lnTo>
                      <a:pt x="994" y="1122"/>
                    </a:lnTo>
                    <a:lnTo>
                      <a:pt x="833" y="1068"/>
                    </a:lnTo>
                    <a:lnTo>
                      <a:pt x="771" y="1036"/>
                    </a:lnTo>
                    <a:lnTo>
                      <a:pt x="727" y="978"/>
                    </a:lnTo>
                    <a:lnTo>
                      <a:pt x="719" y="929"/>
                    </a:lnTo>
                    <a:lnTo>
                      <a:pt x="756" y="929"/>
                    </a:lnTo>
                    <a:lnTo>
                      <a:pt x="777" y="972"/>
                    </a:lnTo>
                    <a:lnTo>
                      <a:pt x="808" y="1010"/>
                    </a:lnTo>
                    <a:lnTo>
                      <a:pt x="859" y="1049"/>
                    </a:lnTo>
                    <a:lnTo>
                      <a:pt x="914" y="1087"/>
                    </a:lnTo>
                    <a:lnTo>
                      <a:pt x="989" y="1119"/>
                    </a:lnTo>
                    <a:lnTo>
                      <a:pt x="1046" y="1098"/>
                    </a:lnTo>
                    <a:lnTo>
                      <a:pt x="1072" y="1068"/>
                    </a:lnTo>
                    <a:lnTo>
                      <a:pt x="1117" y="991"/>
                    </a:lnTo>
                    <a:lnTo>
                      <a:pt x="1034" y="972"/>
                    </a:lnTo>
                    <a:lnTo>
                      <a:pt x="878" y="954"/>
                    </a:lnTo>
                    <a:lnTo>
                      <a:pt x="782" y="910"/>
                    </a:lnTo>
                    <a:lnTo>
                      <a:pt x="733" y="868"/>
                    </a:lnTo>
                    <a:lnTo>
                      <a:pt x="713" y="816"/>
                    </a:lnTo>
                    <a:lnTo>
                      <a:pt x="707" y="793"/>
                    </a:lnTo>
                    <a:lnTo>
                      <a:pt x="733" y="793"/>
                    </a:lnTo>
                    <a:lnTo>
                      <a:pt x="765" y="831"/>
                    </a:lnTo>
                    <a:lnTo>
                      <a:pt x="814" y="897"/>
                    </a:lnTo>
                    <a:lnTo>
                      <a:pt x="927" y="935"/>
                    </a:lnTo>
                    <a:lnTo>
                      <a:pt x="1034" y="968"/>
                    </a:lnTo>
                    <a:lnTo>
                      <a:pt x="1117" y="991"/>
                    </a:lnTo>
                    <a:lnTo>
                      <a:pt x="1149" y="861"/>
                    </a:lnTo>
                    <a:lnTo>
                      <a:pt x="1155" y="767"/>
                    </a:lnTo>
                    <a:lnTo>
                      <a:pt x="1155" y="683"/>
                    </a:lnTo>
                    <a:lnTo>
                      <a:pt x="1046" y="741"/>
                    </a:lnTo>
                    <a:lnTo>
                      <a:pt x="921" y="767"/>
                    </a:lnTo>
                    <a:lnTo>
                      <a:pt x="820" y="761"/>
                    </a:lnTo>
                    <a:lnTo>
                      <a:pt x="795" y="748"/>
                    </a:lnTo>
                    <a:lnTo>
                      <a:pt x="782" y="716"/>
                    </a:lnTo>
                    <a:lnTo>
                      <a:pt x="840" y="716"/>
                    </a:lnTo>
                    <a:lnTo>
                      <a:pt x="901" y="735"/>
                    </a:lnTo>
                    <a:lnTo>
                      <a:pt x="1049" y="741"/>
                    </a:lnTo>
                    <a:lnTo>
                      <a:pt x="1155" y="684"/>
                    </a:lnTo>
                    <a:lnTo>
                      <a:pt x="1161" y="565"/>
                    </a:lnTo>
                    <a:lnTo>
                      <a:pt x="1167" y="483"/>
                    </a:lnTo>
                    <a:lnTo>
                      <a:pt x="1172" y="401"/>
                    </a:lnTo>
                    <a:lnTo>
                      <a:pt x="1161" y="264"/>
                    </a:lnTo>
                    <a:lnTo>
                      <a:pt x="1129" y="213"/>
                    </a:lnTo>
                    <a:lnTo>
                      <a:pt x="1034" y="152"/>
                    </a:lnTo>
                    <a:lnTo>
                      <a:pt x="1065" y="158"/>
                    </a:lnTo>
                    <a:lnTo>
                      <a:pt x="1161" y="201"/>
                    </a:lnTo>
                    <a:lnTo>
                      <a:pt x="1123" y="113"/>
                    </a:lnTo>
                    <a:lnTo>
                      <a:pt x="1091" y="68"/>
                    </a:lnTo>
                    <a:lnTo>
                      <a:pt x="1065" y="38"/>
                    </a:ln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891" name="Freeform 299"/>
              <p:cNvSpPr>
                <a:spLocks/>
              </p:cNvSpPr>
              <p:nvPr/>
            </p:nvSpPr>
            <p:spPr bwMode="auto">
              <a:xfrm>
                <a:off x="5500" y="1878"/>
                <a:ext cx="49" cy="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1"/>
                  </a:cxn>
                  <a:cxn ang="0">
                    <a:pos x="38" y="71"/>
                  </a:cxn>
                  <a:cxn ang="0">
                    <a:pos x="75" y="99"/>
                  </a:cxn>
                  <a:cxn ang="0">
                    <a:pos x="152" y="158"/>
                  </a:cxn>
                  <a:cxn ang="0">
                    <a:pos x="184" y="182"/>
                  </a:cxn>
                  <a:cxn ang="0">
                    <a:pos x="260" y="239"/>
                  </a:cxn>
                  <a:cxn ang="0">
                    <a:pos x="178" y="213"/>
                  </a:cxn>
                  <a:cxn ang="0">
                    <a:pos x="97" y="188"/>
                  </a:cxn>
                  <a:cxn ang="0">
                    <a:pos x="16" y="182"/>
                  </a:cxn>
                  <a:cxn ang="0">
                    <a:pos x="22" y="207"/>
                  </a:cxn>
                  <a:cxn ang="0">
                    <a:pos x="152" y="231"/>
                  </a:cxn>
                  <a:cxn ang="0">
                    <a:pos x="222" y="257"/>
                  </a:cxn>
                  <a:cxn ang="0">
                    <a:pos x="260" y="263"/>
                  </a:cxn>
                  <a:cxn ang="0">
                    <a:pos x="292" y="252"/>
                  </a:cxn>
                  <a:cxn ang="0">
                    <a:pos x="295" y="222"/>
                  </a:cxn>
                  <a:cxn ang="0">
                    <a:pos x="269" y="199"/>
                  </a:cxn>
                  <a:cxn ang="0">
                    <a:pos x="232" y="162"/>
                  </a:cxn>
                  <a:cxn ang="0">
                    <a:pos x="188" y="112"/>
                  </a:cxn>
                  <a:cxn ang="0">
                    <a:pos x="144" y="56"/>
                  </a:cxn>
                  <a:cxn ang="0">
                    <a:pos x="91" y="17"/>
                  </a:cxn>
                  <a:cxn ang="0">
                    <a:pos x="35" y="3"/>
                  </a:cxn>
                  <a:cxn ang="0">
                    <a:pos x="0" y="0"/>
                  </a:cxn>
                </a:cxnLst>
                <a:rect l="0" t="0" r="r" b="b"/>
                <a:pathLst>
                  <a:path w="295" h="263">
                    <a:moveTo>
                      <a:pt x="0" y="0"/>
                    </a:moveTo>
                    <a:lnTo>
                      <a:pt x="0" y="21"/>
                    </a:lnTo>
                    <a:lnTo>
                      <a:pt x="38" y="71"/>
                    </a:lnTo>
                    <a:lnTo>
                      <a:pt x="75" y="99"/>
                    </a:lnTo>
                    <a:lnTo>
                      <a:pt x="152" y="158"/>
                    </a:lnTo>
                    <a:lnTo>
                      <a:pt x="184" y="182"/>
                    </a:lnTo>
                    <a:lnTo>
                      <a:pt x="260" y="239"/>
                    </a:lnTo>
                    <a:lnTo>
                      <a:pt x="178" y="213"/>
                    </a:lnTo>
                    <a:lnTo>
                      <a:pt x="97" y="188"/>
                    </a:lnTo>
                    <a:lnTo>
                      <a:pt x="16" y="182"/>
                    </a:lnTo>
                    <a:lnTo>
                      <a:pt x="22" y="207"/>
                    </a:lnTo>
                    <a:lnTo>
                      <a:pt x="152" y="231"/>
                    </a:lnTo>
                    <a:lnTo>
                      <a:pt x="222" y="257"/>
                    </a:lnTo>
                    <a:lnTo>
                      <a:pt x="260" y="263"/>
                    </a:lnTo>
                    <a:lnTo>
                      <a:pt x="292" y="252"/>
                    </a:lnTo>
                    <a:lnTo>
                      <a:pt x="295" y="222"/>
                    </a:lnTo>
                    <a:lnTo>
                      <a:pt x="269" y="199"/>
                    </a:lnTo>
                    <a:lnTo>
                      <a:pt x="232" y="162"/>
                    </a:lnTo>
                    <a:lnTo>
                      <a:pt x="188" y="112"/>
                    </a:lnTo>
                    <a:lnTo>
                      <a:pt x="144" y="56"/>
                    </a:lnTo>
                    <a:lnTo>
                      <a:pt x="91" y="17"/>
                    </a:lnTo>
                    <a:lnTo>
                      <a:pt x="3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892" name="Freeform 300"/>
              <p:cNvSpPr>
                <a:spLocks/>
              </p:cNvSpPr>
              <p:nvPr/>
            </p:nvSpPr>
            <p:spPr bwMode="auto">
              <a:xfrm>
                <a:off x="5503" y="1842"/>
                <a:ext cx="44" cy="57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13" y="7"/>
                  </a:cxn>
                  <a:cxn ang="0">
                    <a:pos x="0" y="39"/>
                  </a:cxn>
                  <a:cxn ang="0">
                    <a:pos x="3" y="65"/>
                  </a:cxn>
                  <a:cxn ang="0">
                    <a:pos x="26" y="101"/>
                  </a:cxn>
                  <a:cxn ang="0">
                    <a:pos x="57" y="112"/>
                  </a:cxn>
                  <a:cxn ang="0">
                    <a:pos x="116" y="149"/>
                  </a:cxn>
                  <a:cxn ang="0">
                    <a:pos x="172" y="195"/>
                  </a:cxn>
                  <a:cxn ang="0">
                    <a:pos x="212" y="259"/>
                  </a:cxn>
                  <a:cxn ang="0">
                    <a:pos x="257" y="325"/>
                  </a:cxn>
                  <a:cxn ang="0">
                    <a:pos x="270" y="345"/>
                  </a:cxn>
                  <a:cxn ang="0">
                    <a:pos x="257" y="267"/>
                  </a:cxn>
                  <a:cxn ang="0">
                    <a:pos x="247" y="198"/>
                  </a:cxn>
                  <a:cxn ang="0">
                    <a:pos x="225" y="140"/>
                  </a:cxn>
                  <a:cxn ang="0">
                    <a:pos x="188" y="86"/>
                  </a:cxn>
                  <a:cxn ang="0">
                    <a:pos x="90" y="10"/>
                  </a:cxn>
                  <a:cxn ang="0">
                    <a:pos x="51" y="0"/>
                  </a:cxn>
                </a:cxnLst>
                <a:rect l="0" t="0" r="r" b="b"/>
                <a:pathLst>
                  <a:path w="270" h="345">
                    <a:moveTo>
                      <a:pt x="51" y="0"/>
                    </a:moveTo>
                    <a:lnTo>
                      <a:pt x="13" y="7"/>
                    </a:lnTo>
                    <a:lnTo>
                      <a:pt x="0" y="39"/>
                    </a:lnTo>
                    <a:lnTo>
                      <a:pt x="3" y="65"/>
                    </a:lnTo>
                    <a:lnTo>
                      <a:pt x="26" y="101"/>
                    </a:lnTo>
                    <a:lnTo>
                      <a:pt x="57" y="112"/>
                    </a:lnTo>
                    <a:lnTo>
                      <a:pt x="116" y="149"/>
                    </a:lnTo>
                    <a:lnTo>
                      <a:pt x="172" y="195"/>
                    </a:lnTo>
                    <a:lnTo>
                      <a:pt x="212" y="259"/>
                    </a:lnTo>
                    <a:lnTo>
                      <a:pt x="257" y="325"/>
                    </a:lnTo>
                    <a:lnTo>
                      <a:pt x="270" y="345"/>
                    </a:lnTo>
                    <a:lnTo>
                      <a:pt x="257" y="267"/>
                    </a:lnTo>
                    <a:lnTo>
                      <a:pt x="247" y="198"/>
                    </a:lnTo>
                    <a:lnTo>
                      <a:pt x="225" y="140"/>
                    </a:lnTo>
                    <a:lnTo>
                      <a:pt x="188" y="86"/>
                    </a:lnTo>
                    <a:lnTo>
                      <a:pt x="90" y="1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893" name="Freeform 301"/>
              <p:cNvSpPr>
                <a:spLocks/>
              </p:cNvSpPr>
              <p:nvPr/>
            </p:nvSpPr>
            <p:spPr bwMode="auto">
              <a:xfrm>
                <a:off x="5494" y="1785"/>
                <a:ext cx="48" cy="34"/>
              </a:xfrm>
              <a:custGeom>
                <a:avLst/>
                <a:gdLst/>
                <a:ahLst/>
                <a:cxnLst>
                  <a:cxn ang="0">
                    <a:pos x="0" y="199"/>
                  </a:cxn>
                  <a:cxn ang="0">
                    <a:pos x="49" y="156"/>
                  </a:cxn>
                  <a:cxn ang="0">
                    <a:pos x="130" y="125"/>
                  </a:cxn>
                  <a:cxn ang="0">
                    <a:pos x="185" y="111"/>
                  </a:cxn>
                  <a:cxn ang="0">
                    <a:pos x="287" y="0"/>
                  </a:cxn>
                  <a:cxn ang="0">
                    <a:pos x="211" y="44"/>
                  </a:cxn>
                  <a:cxn ang="0">
                    <a:pos x="142" y="74"/>
                  </a:cxn>
                  <a:cxn ang="0">
                    <a:pos x="93" y="99"/>
                  </a:cxn>
                  <a:cxn ang="0">
                    <a:pos x="68" y="125"/>
                  </a:cxn>
                  <a:cxn ang="0">
                    <a:pos x="0" y="199"/>
                  </a:cxn>
                </a:cxnLst>
                <a:rect l="0" t="0" r="r" b="b"/>
                <a:pathLst>
                  <a:path w="287" h="199">
                    <a:moveTo>
                      <a:pt x="0" y="199"/>
                    </a:moveTo>
                    <a:lnTo>
                      <a:pt x="49" y="156"/>
                    </a:lnTo>
                    <a:lnTo>
                      <a:pt x="130" y="125"/>
                    </a:lnTo>
                    <a:lnTo>
                      <a:pt x="185" y="111"/>
                    </a:lnTo>
                    <a:lnTo>
                      <a:pt x="287" y="0"/>
                    </a:lnTo>
                    <a:lnTo>
                      <a:pt x="211" y="44"/>
                    </a:lnTo>
                    <a:lnTo>
                      <a:pt x="142" y="74"/>
                    </a:lnTo>
                    <a:lnTo>
                      <a:pt x="93" y="99"/>
                    </a:lnTo>
                    <a:lnTo>
                      <a:pt x="68" y="125"/>
                    </a:lnTo>
                    <a:lnTo>
                      <a:pt x="0" y="199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894" name="Freeform 302"/>
              <p:cNvSpPr>
                <a:spLocks/>
              </p:cNvSpPr>
              <p:nvPr/>
            </p:nvSpPr>
            <p:spPr bwMode="auto">
              <a:xfrm>
                <a:off x="5458" y="1846"/>
                <a:ext cx="27" cy="86"/>
              </a:xfrm>
              <a:custGeom>
                <a:avLst/>
                <a:gdLst/>
                <a:ahLst/>
                <a:cxnLst>
                  <a:cxn ang="0">
                    <a:pos x="0" y="514"/>
                  </a:cxn>
                  <a:cxn ang="0">
                    <a:pos x="81" y="514"/>
                  </a:cxn>
                  <a:cxn ang="0">
                    <a:pos x="106" y="508"/>
                  </a:cxn>
                  <a:cxn ang="0">
                    <a:pos x="106" y="489"/>
                  </a:cxn>
                  <a:cxn ang="0">
                    <a:pos x="124" y="470"/>
                  </a:cxn>
                  <a:cxn ang="0">
                    <a:pos x="150" y="451"/>
                  </a:cxn>
                  <a:cxn ang="0">
                    <a:pos x="137" y="433"/>
                  </a:cxn>
                  <a:cxn ang="0">
                    <a:pos x="137" y="407"/>
                  </a:cxn>
                  <a:cxn ang="0">
                    <a:pos x="156" y="376"/>
                  </a:cxn>
                  <a:cxn ang="0">
                    <a:pos x="156" y="344"/>
                  </a:cxn>
                  <a:cxn ang="0">
                    <a:pos x="144" y="306"/>
                  </a:cxn>
                  <a:cxn ang="0">
                    <a:pos x="144" y="224"/>
                  </a:cxn>
                  <a:cxn ang="0">
                    <a:pos x="162" y="150"/>
                  </a:cxn>
                  <a:cxn ang="0">
                    <a:pos x="156" y="94"/>
                  </a:cxn>
                  <a:cxn ang="0">
                    <a:pos x="156" y="0"/>
                  </a:cxn>
                  <a:cxn ang="0">
                    <a:pos x="106" y="142"/>
                  </a:cxn>
                  <a:cxn ang="0">
                    <a:pos x="62" y="275"/>
                  </a:cxn>
                  <a:cxn ang="0">
                    <a:pos x="32" y="419"/>
                  </a:cxn>
                  <a:cxn ang="0">
                    <a:pos x="0" y="514"/>
                  </a:cxn>
                </a:cxnLst>
                <a:rect l="0" t="0" r="r" b="b"/>
                <a:pathLst>
                  <a:path w="162" h="514">
                    <a:moveTo>
                      <a:pt x="0" y="514"/>
                    </a:moveTo>
                    <a:lnTo>
                      <a:pt x="81" y="514"/>
                    </a:lnTo>
                    <a:lnTo>
                      <a:pt x="106" y="508"/>
                    </a:lnTo>
                    <a:lnTo>
                      <a:pt x="106" y="489"/>
                    </a:lnTo>
                    <a:lnTo>
                      <a:pt x="124" y="470"/>
                    </a:lnTo>
                    <a:lnTo>
                      <a:pt x="150" y="451"/>
                    </a:lnTo>
                    <a:lnTo>
                      <a:pt x="137" y="433"/>
                    </a:lnTo>
                    <a:lnTo>
                      <a:pt x="137" y="407"/>
                    </a:lnTo>
                    <a:lnTo>
                      <a:pt x="156" y="376"/>
                    </a:lnTo>
                    <a:lnTo>
                      <a:pt x="156" y="344"/>
                    </a:lnTo>
                    <a:lnTo>
                      <a:pt x="144" y="306"/>
                    </a:lnTo>
                    <a:lnTo>
                      <a:pt x="144" y="224"/>
                    </a:lnTo>
                    <a:lnTo>
                      <a:pt x="162" y="150"/>
                    </a:lnTo>
                    <a:lnTo>
                      <a:pt x="156" y="94"/>
                    </a:lnTo>
                    <a:lnTo>
                      <a:pt x="156" y="0"/>
                    </a:lnTo>
                    <a:lnTo>
                      <a:pt x="106" y="142"/>
                    </a:lnTo>
                    <a:lnTo>
                      <a:pt x="62" y="275"/>
                    </a:lnTo>
                    <a:lnTo>
                      <a:pt x="32" y="419"/>
                    </a:lnTo>
                    <a:lnTo>
                      <a:pt x="0" y="514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895" name="Freeform 303"/>
              <p:cNvSpPr>
                <a:spLocks/>
              </p:cNvSpPr>
              <p:nvPr/>
            </p:nvSpPr>
            <p:spPr bwMode="auto">
              <a:xfrm>
                <a:off x="5498" y="1939"/>
                <a:ext cx="48" cy="16"/>
              </a:xfrm>
              <a:custGeom>
                <a:avLst/>
                <a:gdLst/>
                <a:ahLst/>
                <a:cxnLst>
                  <a:cxn ang="0">
                    <a:pos x="232" y="47"/>
                  </a:cxn>
                  <a:cxn ang="0">
                    <a:pos x="168" y="19"/>
                  </a:cxn>
                  <a:cxn ang="0">
                    <a:pos x="110" y="4"/>
                  </a:cxn>
                  <a:cxn ang="0">
                    <a:pos x="32" y="0"/>
                  </a:cxn>
                  <a:cxn ang="0">
                    <a:pos x="0" y="6"/>
                  </a:cxn>
                  <a:cxn ang="0">
                    <a:pos x="15" y="37"/>
                  </a:cxn>
                  <a:cxn ang="0">
                    <a:pos x="45" y="61"/>
                  </a:cxn>
                  <a:cxn ang="0">
                    <a:pos x="113" y="79"/>
                  </a:cxn>
                  <a:cxn ang="0">
                    <a:pos x="219" y="97"/>
                  </a:cxn>
                  <a:cxn ang="0">
                    <a:pos x="289" y="91"/>
                  </a:cxn>
                  <a:cxn ang="0">
                    <a:pos x="232" y="47"/>
                  </a:cxn>
                </a:cxnLst>
                <a:rect l="0" t="0" r="r" b="b"/>
                <a:pathLst>
                  <a:path w="289" h="97">
                    <a:moveTo>
                      <a:pt x="232" y="47"/>
                    </a:moveTo>
                    <a:lnTo>
                      <a:pt x="168" y="19"/>
                    </a:lnTo>
                    <a:lnTo>
                      <a:pt x="110" y="4"/>
                    </a:lnTo>
                    <a:lnTo>
                      <a:pt x="32" y="0"/>
                    </a:lnTo>
                    <a:lnTo>
                      <a:pt x="0" y="6"/>
                    </a:lnTo>
                    <a:lnTo>
                      <a:pt x="15" y="37"/>
                    </a:lnTo>
                    <a:lnTo>
                      <a:pt x="45" y="61"/>
                    </a:lnTo>
                    <a:lnTo>
                      <a:pt x="113" y="79"/>
                    </a:lnTo>
                    <a:lnTo>
                      <a:pt x="219" y="97"/>
                    </a:lnTo>
                    <a:lnTo>
                      <a:pt x="289" y="91"/>
                    </a:lnTo>
                    <a:lnTo>
                      <a:pt x="232" y="47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896" name="Freeform 304"/>
              <p:cNvSpPr>
                <a:spLocks/>
              </p:cNvSpPr>
              <p:nvPr/>
            </p:nvSpPr>
            <p:spPr bwMode="auto">
              <a:xfrm>
                <a:off x="5458" y="1947"/>
                <a:ext cx="30" cy="36"/>
              </a:xfrm>
              <a:custGeom>
                <a:avLst/>
                <a:gdLst/>
                <a:ahLst/>
                <a:cxnLst>
                  <a:cxn ang="0">
                    <a:pos x="81" y="59"/>
                  </a:cxn>
                  <a:cxn ang="0">
                    <a:pos x="59" y="14"/>
                  </a:cxn>
                  <a:cxn ang="0">
                    <a:pos x="26" y="0"/>
                  </a:cxn>
                  <a:cxn ang="0">
                    <a:pos x="3" y="11"/>
                  </a:cxn>
                  <a:cxn ang="0">
                    <a:pos x="0" y="35"/>
                  </a:cxn>
                  <a:cxn ang="0">
                    <a:pos x="15" y="76"/>
                  </a:cxn>
                  <a:cxn ang="0">
                    <a:pos x="40" y="115"/>
                  </a:cxn>
                  <a:cxn ang="0">
                    <a:pos x="71" y="150"/>
                  </a:cxn>
                  <a:cxn ang="0">
                    <a:pos x="113" y="185"/>
                  </a:cxn>
                  <a:cxn ang="0">
                    <a:pos x="176" y="216"/>
                  </a:cxn>
                  <a:cxn ang="0">
                    <a:pos x="119" y="153"/>
                  </a:cxn>
                  <a:cxn ang="0">
                    <a:pos x="100" y="108"/>
                  </a:cxn>
                  <a:cxn ang="0">
                    <a:pos x="81" y="59"/>
                  </a:cxn>
                </a:cxnLst>
                <a:rect l="0" t="0" r="r" b="b"/>
                <a:pathLst>
                  <a:path w="176" h="216">
                    <a:moveTo>
                      <a:pt x="81" y="59"/>
                    </a:moveTo>
                    <a:lnTo>
                      <a:pt x="59" y="14"/>
                    </a:lnTo>
                    <a:lnTo>
                      <a:pt x="26" y="0"/>
                    </a:lnTo>
                    <a:lnTo>
                      <a:pt x="3" y="11"/>
                    </a:lnTo>
                    <a:lnTo>
                      <a:pt x="0" y="35"/>
                    </a:lnTo>
                    <a:lnTo>
                      <a:pt x="15" y="76"/>
                    </a:lnTo>
                    <a:lnTo>
                      <a:pt x="40" y="115"/>
                    </a:lnTo>
                    <a:lnTo>
                      <a:pt x="71" y="150"/>
                    </a:lnTo>
                    <a:lnTo>
                      <a:pt x="113" y="185"/>
                    </a:lnTo>
                    <a:lnTo>
                      <a:pt x="176" y="216"/>
                    </a:lnTo>
                    <a:lnTo>
                      <a:pt x="119" y="153"/>
                    </a:lnTo>
                    <a:lnTo>
                      <a:pt x="100" y="108"/>
                    </a:lnTo>
                    <a:lnTo>
                      <a:pt x="81" y="59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897" name="Freeform 305"/>
              <p:cNvSpPr>
                <a:spLocks/>
              </p:cNvSpPr>
              <p:nvPr/>
            </p:nvSpPr>
            <p:spPr bwMode="auto">
              <a:xfrm>
                <a:off x="5506" y="1757"/>
                <a:ext cx="70" cy="44"/>
              </a:xfrm>
              <a:custGeom>
                <a:avLst/>
                <a:gdLst/>
                <a:ahLst/>
                <a:cxnLst>
                  <a:cxn ang="0">
                    <a:pos x="0" y="260"/>
                  </a:cxn>
                  <a:cxn ang="0">
                    <a:pos x="13" y="153"/>
                  </a:cxn>
                  <a:cxn ang="0">
                    <a:pos x="101" y="116"/>
                  </a:cxn>
                  <a:cxn ang="0">
                    <a:pos x="220" y="69"/>
                  </a:cxn>
                  <a:cxn ang="0">
                    <a:pos x="304" y="35"/>
                  </a:cxn>
                  <a:cxn ang="0">
                    <a:pos x="386" y="0"/>
                  </a:cxn>
                  <a:cxn ang="0">
                    <a:pos x="418" y="76"/>
                  </a:cxn>
                  <a:cxn ang="0">
                    <a:pos x="341" y="119"/>
                  </a:cxn>
                  <a:cxn ang="0">
                    <a:pos x="252" y="150"/>
                  </a:cxn>
                  <a:cxn ang="0">
                    <a:pos x="182" y="170"/>
                  </a:cxn>
                  <a:cxn ang="0">
                    <a:pos x="98" y="216"/>
                  </a:cxn>
                  <a:cxn ang="0">
                    <a:pos x="0" y="260"/>
                  </a:cxn>
                </a:cxnLst>
                <a:rect l="0" t="0" r="r" b="b"/>
                <a:pathLst>
                  <a:path w="418" h="260">
                    <a:moveTo>
                      <a:pt x="0" y="260"/>
                    </a:moveTo>
                    <a:lnTo>
                      <a:pt x="13" y="153"/>
                    </a:lnTo>
                    <a:lnTo>
                      <a:pt x="101" y="116"/>
                    </a:lnTo>
                    <a:lnTo>
                      <a:pt x="220" y="69"/>
                    </a:lnTo>
                    <a:lnTo>
                      <a:pt x="304" y="35"/>
                    </a:lnTo>
                    <a:lnTo>
                      <a:pt x="386" y="0"/>
                    </a:lnTo>
                    <a:lnTo>
                      <a:pt x="418" y="76"/>
                    </a:lnTo>
                    <a:lnTo>
                      <a:pt x="341" y="119"/>
                    </a:lnTo>
                    <a:lnTo>
                      <a:pt x="252" y="150"/>
                    </a:lnTo>
                    <a:lnTo>
                      <a:pt x="182" y="170"/>
                    </a:lnTo>
                    <a:lnTo>
                      <a:pt x="98" y="216"/>
                    </a:lnTo>
                    <a:lnTo>
                      <a:pt x="0" y="260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66901" name="Oval 309"/>
          <p:cNvSpPr>
            <a:spLocks noChangeArrowheads="1"/>
          </p:cNvSpPr>
          <p:nvPr/>
        </p:nvSpPr>
        <p:spPr bwMode="auto">
          <a:xfrm>
            <a:off x="8039100" y="4624388"/>
            <a:ext cx="298450" cy="161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66902" name="Oval 310"/>
          <p:cNvSpPr>
            <a:spLocks noChangeArrowheads="1"/>
          </p:cNvSpPr>
          <p:nvPr/>
        </p:nvSpPr>
        <p:spPr bwMode="auto">
          <a:xfrm>
            <a:off x="1784350" y="4352925"/>
            <a:ext cx="1296988" cy="1296988"/>
          </a:xfrm>
          <a:prstGeom prst="ellipse">
            <a:avLst/>
          </a:prstGeom>
          <a:solidFill>
            <a:srgbClr val="66FF66"/>
          </a:solidFill>
          <a:ln w="19050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grpSp>
        <p:nvGrpSpPr>
          <p:cNvPr id="366654" name="Group 311"/>
          <p:cNvGrpSpPr>
            <a:grpSpLocks/>
          </p:cNvGrpSpPr>
          <p:nvPr/>
        </p:nvGrpSpPr>
        <p:grpSpPr bwMode="auto">
          <a:xfrm>
            <a:off x="2166938" y="4462463"/>
            <a:ext cx="457200" cy="457200"/>
            <a:chOff x="2351" y="2975"/>
            <a:chExt cx="481" cy="433"/>
          </a:xfrm>
        </p:grpSpPr>
        <p:sp>
          <p:nvSpPr>
            <p:cNvPr id="366904" name="Rectangle 312"/>
            <p:cNvSpPr>
              <a:spLocks noChangeArrowheads="1"/>
            </p:cNvSpPr>
            <p:nvPr/>
          </p:nvSpPr>
          <p:spPr bwMode="auto">
            <a:xfrm rot="-5400000">
              <a:off x="2376" y="2952"/>
              <a:ext cx="432" cy="4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905" name="Line 313"/>
            <p:cNvSpPr>
              <a:spLocks noChangeShapeType="1"/>
            </p:cNvSpPr>
            <p:nvPr/>
          </p:nvSpPr>
          <p:spPr bwMode="auto">
            <a:xfrm rot="-10800000">
              <a:off x="2351" y="3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906" name="Line 314"/>
            <p:cNvSpPr>
              <a:spLocks noChangeShapeType="1"/>
            </p:cNvSpPr>
            <p:nvPr/>
          </p:nvSpPr>
          <p:spPr bwMode="auto">
            <a:xfrm rot="-10800000">
              <a:off x="2351" y="32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907" name="Line 315"/>
            <p:cNvSpPr>
              <a:spLocks noChangeShapeType="1"/>
            </p:cNvSpPr>
            <p:nvPr/>
          </p:nvSpPr>
          <p:spPr bwMode="auto">
            <a:xfrm rot="-10800000">
              <a:off x="2351" y="31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908" name="Line 316"/>
            <p:cNvSpPr>
              <a:spLocks noChangeShapeType="1"/>
            </p:cNvSpPr>
            <p:nvPr/>
          </p:nvSpPr>
          <p:spPr bwMode="auto">
            <a:xfrm rot="-10800000">
              <a:off x="2351" y="306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909" name="Line 317"/>
            <p:cNvSpPr>
              <a:spLocks noChangeShapeType="1"/>
            </p:cNvSpPr>
            <p:nvPr/>
          </p:nvSpPr>
          <p:spPr bwMode="auto">
            <a:xfrm rot="-16200000">
              <a:off x="2519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910" name="Line 318"/>
            <p:cNvSpPr>
              <a:spLocks noChangeShapeType="1"/>
            </p:cNvSpPr>
            <p:nvPr/>
          </p:nvSpPr>
          <p:spPr bwMode="auto">
            <a:xfrm rot="-16200000">
              <a:off x="2423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911" name="Line 319"/>
            <p:cNvSpPr>
              <a:spLocks noChangeShapeType="1"/>
            </p:cNvSpPr>
            <p:nvPr/>
          </p:nvSpPr>
          <p:spPr bwMode="auto">
            <a:xfrm rot="-16200000">
              <a:off x="2327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912" name="Line 320"/>
            <p:cNvSpPr>
              <a:spLocks noChangeShapeType="1"/>
            </p:cNvSpPr>
            <p:nvPr/>
          </p:nvSpPr>
          <p:spPr bwMode="auto">
            <a:xfrm rot="-16200000">
              <a:off x="2231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6658" name="Group 321"/>
          <p:cNvGrpSpPr>
            <a:grpSpLocks/>
          </p:cNvGrpSpPr>
          <p:nvPr/>
        </p:nvGrpSpPr>
        <p:grpSpPr bwMode="auto">
          <a:xfrm>
            <a:off x="2062163" y="5014913"/>
            <a:ext cx="730250" cy="457200"/>
            <a:chOff x="1296" y="768"/>
            <a:chExt cx="556" cy="336"/>
          </a:xfrm>
        </p:grpSpPr>
        <p:sp>
          <p:nvSpPr>
            <p:cNvPr id="366914" name="Rectangle 322"/>
            <p:cNvSpPr>
              <a:spLocks noChangeArrowheads="1"/>
            </p:cNvSpPr>
            <p:nvPr/>
          </p:nvSpPr>
          <p:spPr bwMode="auto">
            <a:xfrm>
              <a:off x="1296" y="768"/>
              <a:ext cx="556" cy="33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1800">
                <a:solidFill>
                  <a:srgbClr val="333399"/>
                </a:solidFill>
              </a:endParaRPr>
            </a:p>
          </p:txBody>
        </p:sp>
        <p:grpSp>
          <p:nvGrpSpPr>
            <p:cNvPr id="366666" name="Group 323"/>
            <p:cNvGrpSpPr>
              <a:grpSpLocks/>
            </p:cNvGrpSpPr>
            <p:nvPr/>
          </p:nvGrpSpPr>
          <p:grpSpPr bwMode="auto">
            <a:xfrm>
              <a:off x="1367" y="829"/>
              <a:ext cx="393" cy="214"/>
              <a:chOff x="2928" y="3744"/>
              <a:chExt cx="528" cy="336"/>
            </a:xfrm>
          </p:grpSpPr>
          <p:grpSp>
            <p:nvGrpSpPr>
              <p:cNvPr id="366667" name="Group 324"/>
              <p:cNvGrpSpPr>
                <a:grpSpLocks/>
              </p:cNvGrpSpPr>
              <p:nvPr/>
            </p:nvGrpSpPr>
            <p:grpSpPr bwMode="auto">
              <a:xfrm>
                <a:off x="3024" y="3744"/>
                <a:ext cx="432" cy="240"/>
                <a:chOff x="2736" y="3648"/>
                <a:chExt cx="432" cy="240"/>
              </a:xfrm>
            </p:grpSpPr>
            <p:grpSp>
              <p:nvGrpSpPr>
                <p:cNvPr id="366670" name="Group 325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366918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919" name="Freeform 327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8" y="240"/>
                      </a:cxn>
                      <a:cxn ang="0">
                        <a:pos x="576" y="0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920" name="Line 3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921" name="Line 32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66922" name="Line 330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6698" name="Group 331"/>
              <p:cNvGrpSpPr>
                <a:grpSpLocks/>
              </p:cNvGrpSpPr>
              <p:nvPr/>
            </p:nvGrpSpPr>
            <p:grpSpPr bwMode="auto">
              <a:xfrm>
                <a:off x="2976" y="3792"/>
                <a:ext cx="432" cy="240"/>
                <a:chOff x="2736" y="3648"/>
                <a:chExt cx="432" cy="240"/>
              </a:xfrm>
            </p:grpSpPr>
            <p:grpSp>
              <p:nvGrpSpPr>
                <p:cNvPr id="366701" name="Group 332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366925" name="Rectangle 333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926" name="Freeform 334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8" y="240"/>
                      </a:cxn>
                      <a:cxn ang="0">
                        <a:pos x="576" y="0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927" name="Line 3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928" name="Line 33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66929" name="Line 337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6717" name="Group 338"/>
              <p:cNvGrpSpPr>
                <a:grpSpLocks/>
              </p:cNvGrpSpPr>
              <p:nvPr/>
            </p:nvGrpSpPr>
            <p:grpSpPr bwMode="auto">
              <a:xfrm>
                <a:off x="2928" y="3840"/>
                <a:ext cx="432" cy="240"/>
                <a:chOff x="2736" y="3648"/>
                <a:chExt cx="432" cy="240"/>
              </a:xfrm>
            </p:grpSpPr>
            <p:grpSp>
              <p:nvGrpSpPr>
                <p:cNvPr id="366723" name="Group 339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366932" name="Rectangle 340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933" name="Freeform 341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8" y="240"/>
                      </a:cxn>
                      <a:cxn ang="0">
                        <a:pos x="576" y="0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934" name="Line 3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935" name="Line 34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66936" name="Line 344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66937" name="Freeform 345"/>
          <p:cNvSpPr>
            <a:spLocks/>
          </p:cNvSpPr>
          <p:nvPr/>
        </p:nvSpPr>
        <p:spPr bwMode="auto">
          <a:xfrm>
            <a:off x="927100" y="4694238"/>
            <a:ext cx="1238250" cy="496887"/>
          </a:xfrm>
          <a:custGeom>
            <a:avLst/>
            <a:gdLst/>
            <a:ahLst/>
            <a:cxnLst>
              <a:cxn ang="0">
                <a:pos x="0" y="99"/>
              </a:cxn>
              <a:cxn ang="0">
                <a:pos x="228" y="13"/>
              </a:cxn>
              <a:cxn ang="0">
                <a:pos x="444" y="19"/>
              </a:cxn>
              <a:cxn ang="0">
                <a:pos x="582" y="67"/>
              </a:cxn>
              <a:cxn ang="0">
                <a:pos x="732" y="217"/>
              </a:cxn>
              <a:cxn ang="0">
                <a:pos x="780" y="313"/>
              </a:cxn>
            </a:cxnLst>
            <a:rect l="0" t="0" r="r" b="b"/>
            <a:pathLst>
              <a:path w="780" h="313">
                <a:moveTo>
                  <a:pt x="0" y="99"/>
                </a:moveTo>
                <a:cubicBezTo>
                  <a:pt x="38" y="85"/>
                  <a:pt x="154" y="26"/>
                  <a:pt x="228" y="13"/>
                </a:cubicBezTo>
                <a:cubicBezTo>
                  <a:pt x="302" y="0"/>
                  <a:pt x="385" y="10"/>
                  <a:pt x="444" y="19"/>
                </a:cubicBezTo>
                <a:cubicBezTo>
                  <a:pt x="503" y="28"/>
                  <a:pt x="534" y="34"/>
                  <a:pt x="582" y="67"/>
                </a:cubicBezTo>
                <a:cubicBezTo>
                  <a:pt x="630" y="100"/>
                  <a:pt x="699" y="176"/>
                  <a:pt x="732" y="217"/>
                </a:cubicBezTo>
                <a:cubicBezTo>
                  <a:pt x="765" y="258"/>
                  <a:pt x="768" y="289"/>
                  <a:pt x="780" y="313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938" name="Freeform 346"/>
          <p:cNvSpPr>
            <a:spLocks/>
          </p:cNvSpPr>
          <p:nvPr/>
        </p:nvSpPr>
        <p:spPr bwMode="auto">
          <a:xfrm>
            <a:off x="2470150" y="4092575"/>
            <a:ext cx="4462463" cy="1022350"/>
          </a:xfrm>
          <a:custGeom>
            <a:avLst/>
            <a:gdLst/>
            <a:ahLst/>
            <a:cxnLst>
              <a:cxn ang="0">
                <a:pos x="0" y="644"/>
              </a:cxn>
              <a:cxn ang="0">
                <a:pos x="488" y="292"/>
              </a:cxn>
              <a:cxn ang="0">
                <a:pos x="807" y="137"/>
              </a:cxn>
              <a:cxn ang="0">
                <a:pos x="1200" y="28"/>
              </a:cxn>
              <a:cxn ang="0">
                <a:pos x="1704" y="12"/>
              </a:cxn>
              <a:cxn ang="0">
                <a:pos x="2226" y="98"/>
              </a:cxn>
              <a:cxn ang="0">
                <a:pos x="2811" y="329"/>
              </a:cxn>
            </a:cxnLst>
            <a:rect l="0" t="0" r="r" b="b"/>
            <a:pathLst>
              <a:path w="2811" h="644">
                <a:moveTo>
                  <a:pt x="0" y="644"/>
                </a:moveTo>
                <a:cubicBezTo>
                  <a:pt x="81" y="585"/>
                  <a:pt x="354" y="376"/>
                  <a:pt x="488" y="292"/>
                </a:cubicBezTo>
                <a:cubicBezTo>
                  <a:pt x="622" y="208"/>
                  <a:pt x="688" y="181"/>
                  <a:pt x="807" y="137"/>
                </a:cubicBezTo>
                <a:cubicBezTo>
                  <a:pt x="926" y="93"/>
                  <a:pt x="1051" y="49"/>
                  <a:pt x="1200" y="28"/>
                </a:cubicBezTo>
                <a:cubicBezTo>
                  <a:pt x="1349" y="7"/>
                  <a:pt x="1533" y="0"/>
                  <a:pt x="1704" y="12"/>
                </a:cubicBezTo>
                <a:cubicBezTo>
                  <a:pt x="1875" y="24"/>
                  <a:pt x="2042" y="45"/>
                  <a:pt x="2226" y="98"/>
                </a:cubicBezTo>
                <a:cubicBezTo>
                  <a:pt x="2410" y="151"/>
                  <a:pt x="2689" y="281"/>
                  <a:pt x="2811" y="329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939" name="Freeform 347"/>
          <p:cNvSpPr>
            <a:spLocks/>
          </p:cNvSpPr>
          <p:nvPr/>
        </p:nvSpPr>
        <p:spPr bwMode="auto">
          <a:xfrm>
            <a:off x="7031038" y="4437063"/>
            <a:ext cx="1154112" cy="296862"/>
          </a:xfrm>
          <a:custGeom>
            <a:avLst/>
            <a:gdLst/>
            <a:ahLst/>
            <a:cxnLst>
              <a:cxn ang="0">
                <a:pos x="0" y="129"/>
              </a:cxn>
              <a:cxn ang="0">
                <a:pos x="145" y="38"/>
              </a:cxn>
              <a:cxn ang="0">
                <a:pos x="229" y="9"/>
              </a:cxn>
              <a:cxn ang="0">
                <a:pos x="307" y="3"/>
              </a:cxn>
              <a:cxn ang="0">
                <a:pos x="382" y="6"/>
              </a:cxn>
              <a:cxn ang="0">
                <a:pos x="481" y="39"/>
              </a:cxn>
              <a:cxn ang="0">
                <a:pos x="727" y="219"/>
              </a:cxn>
            </a:cxnLst>
            <a:rect l="0" t="0" r="r" b="b"/>
            <a:pathLst>
              <a:path w="727" h="219">
                <a:moveTo>
                  <a:pt x="0" y="129"/>
                </a:moveTo>
                <a:cubicBezTo>
                  <a:pt x="24" y="114"/>
                  <a:pt x="107" y="58"/>
                  <a:pt x="145" y="38"/>
                </a:cubicBezTo>
                <a:cubicBezTo>
                  <a:pt x="183" y="18"/>
                  <a:pt x="202" y="15"/>
                  <a:pt x="229" y="9"/>
                </a:cubicBezTo>
                <a:cubicBezTo>
                  <a:pt x="256" y="3"/>
                  <a:pt x="282" y="3"/>
                  <a:pt x="307" y="3"/>
                </a:cubicBezTo>
                <a:cubicBezTo>
                  <a:pt x="332" y="3"/>
                  <a:pt x="353" y="0"/>
                  <a:pt x="382" y="6"/>
                </a:cubicBezTo>
                <a:cubicBezTo>
                  <a:pt x="411" y="12"/>
                  <a:pt x="423" y="3"/>
                  <a:pt x="481" y="39"/>
                </a:cubicBezTo>
                <a:cubicBezTo>
                  <a:pt x="539" y="75"/>
                  <a:pt x="676" y="182"/>
                  <a:pt x="727" y="219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943" name="Text Box 351"/>
          <p:cNvSpPr txBox="1">
            <a:spLocks noChangeArrowheads="1"/>
          </p:cNvSpPr>
          <p:nvPr/>
        </p:nvSpPr>
        <p:spPr bwMode="auto">
          <a:xfrm>
            <a:off x="2546350" y="5956300"/>
            <a:ext cx="1327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</a:rPr>
              <a:t>   </a:t>
            </a:r>
            <a:r>
              <a:rPr kumimoji="1" lang="zh-CN" altLang="en-US" sz="1800">
                <a:solidFill>
                  <a:srgbClr val="333399"/>
                </a:solidFill>
              </a:rPr>
              <a:t>发送端</a:t>
            </a:r>
          </a:p>
          <a:p>
            <a:r>
              <a:rPr kumimoji="1" lang="zh-CN" altLang="en-US" sz="1800">
                <a:solidFill>
                  <a:srgbClr val="333399"/>
                </a:solidFill>
              </a:rPr>
              <a:t>邮件服务器</a:t>
            </a:r>
          </a:p>
        </p:txBody>
      </p:sp>
      <p:sp>
        <p:nvSpPr>
          <p:cNvPr id="366944" name="Line 352"/>
          <p:cNvSpPr>
            <a:spLocks noChangeShapeType="1"/>
          </p:cNvSpPr>
          <p:nvPr/>
        </p:nvSpPr>
        <p:spPr bwMode="auto">
          <a:xfrm flipH="1">
            <a:off x="8228013" y="4005263"/>
            <a:ext cx="160337" cy="6731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945" name="Line 353"/>
          <p:cNvSpPr>
            <a:spLocks noChangeShapeType="1"/>
          </p:cNvSpPr>
          <p:nvPr/>
        </p:nvSpPr>
        <p:spPr bwMode="auto">
          <a:xfrm flipV="1">
            <a:off x="2124075" y="5343525"/>
            <a:ext cx="193675" cy="6778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946" name="Line 354"/>
          <p:cNvSpPr>
            <a:spLocks noChangeShapeType="1"/>
          </p:cNvSpPr>
          <p:nvPr/>
        </p:nvSpPr>
        <p:spPr bwMode="auto">
          <a:xfrm>
            <a:off x="827088" y="4149725"/>
            <a:ext cx="114300" cy="7191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947" name="Text Box 355"/>
          <p:cNvSpPr txBox="1">
            <a:spLocks noChangeArrowheads="1"/>
          </p:cNvSpPr>
          <p:nvPr/>
        </p:nvSpPr>
        <p:spPr bwMode="auto">
          <a:xfrm>
            <a:off x="179388" y="3789363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</a:rPr>
              <a:t>用户代理</a:t>
            </a:r>
          </a:p>
        </p:txBody>
      </p:sp>
      <p:sp>
        <p:nvSpPr>
          <p:cNvPr id="366948" name="Text Box 356"/>
          <p:cNvSpPr txBox="1">
            <a:spLocks noChangeArrowheads="1"/>
          </p:cNvSpPr>
          <p:nvPr/>
        </p:nvSpPr>
        <p:spPr bwMode="auto">
          <a:xfrm>
            <a:off x="5975350" y="3640138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</a:rPr>
              <a:t>用户邮箱</a:t>
            </a:r>
          </a:p>
        </p:txBody>
      </p:sp>
      <p:sp>
        <p:nvSpPr>
          <p:cNvPr id="366949" name="Line 357"/>
          <p:cNvSpPr>
            <a:spLocks noChangeShapeType="1"/>
          </p:cNvSpPr>
          <p:nvPr/>
        </p:nvSpPr>
        <p:spPr bwMode="auto">
          <a:xfrm rot="-10800000" flipH="1" flipV="1">
            <a:off x="6508750" y="3971925"/>
            <a:ext cx="439738" cy="5365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950" name="Text Box 358"/>
          <p:cNvSpPr txBox="1">
            <a:spLocks noChangeArrowheads="1"/>
          </p:cNvSpPr>
          <p:nvPr/>
        </p:nvSpPr>
        <p:spPr bwMode="auto">
          <a:xfrm>
            <a:off x="8172450" y="6021388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</a:rPr>
              <a:t>接收方</a:t>
            </a:r>
          </a:p>
        </p:txBody>
      </p:sp>
      <p:sp>
        <p:nvSpPr>
          <p:cNvPr id="366951" name="Line 359"/>
          <p:cNvSpPr>
            <a:spLocks noChangeShapeType="1"/>
          </p:cNvSpPr>
          <p:nvPr/>
        </p:nvSpPr>
        <p:spPr bwMode="auto">
          <a:xfrm flipV="1">
            <a:off x="6127750" y="5605463"/>
            <a:ext cx="595313" cy="4032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952" name="Line 360"/>
          <p:cNvSpPr>
            <a:spLocks noChangeShapeType="1"/>
          </p:cNvSpPr>
          <p:nvPr/>
        </p:nvSpPr>
        <p:spPr bwMode="auto">
          <a:xfrm flipH="1" flipV="1">
            <a:off x="2622550" y="5648325"/>
            <a:ext cx="438150" cy="3714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953" name="Text Box 361"/>
          <p:cNvSpPr txBox="1">
            <a:spLocks noChangeArrowheads="1"/>
          </p:cNvSpPr>
          <p:nvPr/>
        </p:nvSpPr>
        <p:spPr bwMode="auto">
          <a:xfrm>
            <a:off x="971550" y="4076700"/>
            <a:ext cx="109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zh-CN" altLang="en-US" sz="1800">
                <a:solidFill>
                  <a:srgbClr val="333399"/>
                </a:solidFill>
              </a:rPr>
              <a:t>发送邮件</a:t>
            </a:r>
          </a:p>
          <a:p>
            <a:pPr algn="ctr"/>
            <a:r>
              <a:rPr kumimoji="1" lang="en-US" altLang="zh-CN" sz="1800">
                <a:solidFill>
                  <a:srgbClr val="333399"/>
                </a:solidFill>
              </a:rPr>
              <a:t>SMTP</a:t>
            </a:r>
          </a:p>
        </p:txBody>
      </p:sp>
      <p:sp>
        <p:nvSpPr>
          <p:cNvPr id="366954" name="Text Box 362"/>
          <p:cNvSpPr txBox="1">
            <a:spLocks noChangeArrowheads="1"/>
          </p:cNvSpPr>
          <p:nvPr/>
        </p:nvSpPr>
        <p:spPr bwMode="auto">
          <a:xfrm>
            <a:off x="4211638" y="3573463"/>
            <a:ext cx="109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zh-CN" altLang="en-US" sz="1800">
                <a:solidFill>
                  <a:srgbClr val="333399"/>
                </a:solidFill>
              </a:rPr>
              <a:t>发送邮件</a:t>
            </a:r>
          </a:p>
          <a:p>
            <a:pPr algn="ctr"/>
            <a:r>
              <a:rPr kumimoji="1" lang="en-US" altLang="zh-CN" sz="1800">
                <a:solidFill>
                  <a:srgbClr val="333399"/>
                </a:solidFill>
              </a:rPr>
              <a:t>SMTP</a:t>
            </a:r>
          </a:p>
        </p:txBody>
      </p:sp>
      <p:sp>
        <p:nvSpPr>
          <p:cNvPr id="366955" name="Text Box 363"/>
          <p:cNvSpPr txBox="1">
            <a:spLocks noChangeArrowheads="1"/>
          </p:cNvSpPr>
          <p:nvPr/>
        </p:nvSpPr>
        <p:spPr bwMode="auto">
          <a:xfrm>
            <a:off x="7019925" y="3860800"/>
            <a:ext cx="109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zh-CN" altLang="en-US" sz="1800">
                <a:solidFill>
                  <a:srgbClr val="333399"/>
                </a:solidFill>
              </a:rPr>
              <a:t>读取邮件</a:t>
            </a:r>
          </a:p>
          <a:p>
            <a:pPr algn="ctr"/>
            <a:r>
              <a:rPr kumimoji="1" lang="en-US" altLang="zh-CN" sz="1800">
                <a:solidFill>
                  <a:srgbClr val="333399"/>
                </a:solidFill>
              </a:rPr>
              <a:t>POP3</a:t>
            </a:r>
          </a:p>
        </p:txBody>
      </p:sp>
      <p:graphicFrame>
        <p:nvGraphicFramePr>
          <p:cNvPr id="366956" name="Object 364"/>
          <p:cNvGraphicFramePr>
            <a:graphicFrameLocks noChangeAspect="1"/>
          </p:cNvGraphicFramePr>
          <p:nvPr/>
        </p:nvGraphicFramePr>
        <p:xfrm>
          <a:off x="3276600" y="4292600"/>
          <a:ext cx="2800350" cy="1655763"/>
        </p:xfrm>
        <a:graphic>
          <a:graphicData uri="http://schemas.openxmlformats.org/presentationml/2006/ole">
            <p:oleObj spid="_x0000_s54276" name="VISIO" r:id="rId3" imgW="1687068" imgH="964692" progId="">
              <p:embed/>
            </p:oleObj>
          </a:graphicData>
        </a:graphic>
      </p:graphicFrame>
      <p:sp>
        <p:nvSpPr>
          <p:cNvPr id="366957" name="Text Box 365"/>
          <p:cNvSpPr txBox="1">
            <a:spLocks noChangeArrowheads="1"/>
          </p:cNvSpPr>
          <p:nvPr/>
        </p:nvSpPr>
        <p:spPr bwMode="auto">
          <a:xfrm>
            <a:off x="4284663" y="48688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</a:rPr>
              <a:t>因特网</a:t>
            </a:r>
          </a:p>
        </p:txBody>
      </p:sp>
      <p:sp>
        <p:nvSpPr>
          <p:cNvPr id="366958" name="Rectangle 366"/>
          <p:cNvSpPr>
            <a:spLocks noChangeArrowheads="1"/>
          </p:cNvSpPr>
          <p:nvPr/>
        </p:nvSpPr>
        <p:spPr bwMode="auto">
          <a:xfrm>
            <a:off x="8172450" y="1628775"/>
            <a:ext cx="863600" cy="172878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accent2"/>
              </a:solidFill>
            </a:endParaRPr>
          </a:p>
        </p:txBody>
      </p:sp>
      <p:sp>
        <p:nvSpPr>
          <p:cNvPr id="366959" name="Rectangle 367"/>
          <p:cNvSpPr>
            <a:spLocks noChangeArrowheads="1"/>
          </p:cNvSpPr>
          <p:nvPr/>
        </p:nvSpPr>
        <p:spPr bwMode="auto">
          <a:xfrm>
            <a:off x="1908175" y="1617663"/>
            <a:ext cx="863600" cy="1739900"/>
          </a:xfrm>
          <a:prstGeom prst="rect">
            <a:avLst/>
          </a:prstGeom>
          <a:solidFill>
            <a:srgbClr val="66FF66"/>
          </a:solidFill>
          <a:ln w="19050" algn="ctr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accent2"/>
              </a:solidFill>
            </a:endParaRPr>
          </a:p>
        </p:txBody>
      </p:sp>
      <p:sp>
        <p:nvSpPr>
          <p:cNvPr id="366960" name="Rectangle 368"/>
          <p:cNvSpPr>
            <a:spLocks noChangeArrowheads="1"/>
          </p:cNvSpPr>
          <p:nvPr/>
        </p:nvSpPr>
        <p:spPr bwMode="auto">
          <a:xfrm>
            <a:off x="179388" y="1617663"/>
            <a:ext cx="863600" cy="1739900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accent2"/>
              </a:solidFill>
            </a:endParaRPr>
          </a:p>
        </p:txBody>
      </p:sp>
      <p:sp>
        <p:nvSpPr>
          <p:cNvPr id="366961" name="Line 369"/>
          <p:cNvSpPr>
            <a:spLocks noChangeShapeType="1"/>
          </p:cNvSpPr>
          <p:nvPr/>
        </p:nvSpPr>
        <p:spPr bwMode="auto">
          <a:xfrm>
            <a:off x="784225" y="2060575"/>
            <a:ext cx="11953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962" name="Text Box 370"/>
          <p:cNvSpPr txBox="1">
            <a:spLocks noChangeArrowheads="1"/>
          </p:cNvSpPr>
          <p:nvPr/>
        </p:nvSpPr>
        <p:spPr bwMode="auto">
          <a:xfrm>
            <a:off x="1028700" y="1736725"/>
            <a:ext cx="747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600">
                <a:solidFill>
                  <a:schemeClr val="accent2"/>
                </a:solidFill>
              </a:rPr>
              <a:t>SMTP</a:t>
            </a:r>
          </a:p>
        </p:txBody>
      </p:sp>
      <p:sp>
        <p:nvSpPr>
          <p:cNvPr id="366963" name="Text Box 371"/>
          <p:cNvSpPr txBox="1">
            <a:spLocks noChangeArrowheads="1"/>
          </p:cNvSpPr>
          <p:nvPr/>
        </p:nvSpPr>
        <p:spPr bwMode="auto">
          <a:xfrm>
            <a:off x="7443788" y="1722438"/>
            <a:ext cx="725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600">
                <a:solidFill>
                  <a:schemeClr val="accent2"/>
                </a:solidFill>
              </a:rPr>
              <a:t>POP3</a:t>
            </a:r>
          </a:p>
        </p:txBody>
      </p:sp>
      <p:sp>
        <p:nvSpPr>
          <p:cNvPr id="366964" name="Text Box 372"/>
          <p:cNvSpPr txBox="1">
            <a:spLocks noChangeArrowheads="1"/>
          </p:cNvSpPr>
          <p:nvPr/>
        </p:nvSpPr>
        <p:spPr bwMode="auto">
          <a:xfrm>
            <a:off x="1116013" y="1268413"/>
            <a:ext cx="5905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00">
                <a:solidFill>
                  <a:schemeClr val="accent2"/>
                </a:solidFill>
              </a:rPr>
              <a:t>发送</a:t>
            </a:r>
          </a:p>
          <a:p>
            <a:pPr algn="ctr"/>
            <a:r>
              <a:rPr kumimoji="1" lang="zh-CN" altLang="en-US" sz="1600">
                <a:solidFill>
                  <a:schemeClr val="accent2"/>
                </a:solidFill>
              </a:rPr>
              <a:t>邮件</a:t>
            </a:r>
          </a:p>
        </p:txBody>
      </p:sp>
      <p:sp>
        <p:nvSpPr>
          <p:cNvPr id="366965" name="Text Box 373"/>
          <p:cNvSpPr txBox="1">
            <a:spLocks noChangeArrowheads="1"/>
          </p:cNvSpPr>
          <p:nvPr/>
        </p:nvSpPr>
        <p:spPr bwMode="auto">
          <a:xfrm>
            <a:off x="3779838" y="2490788"/>
            <a:ext cx="1617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600">
                <a:solidFill>
                  <a:schemeClr val="accent2"/>
                </a:solidFill>
              </a:rPr>
              <a:t>发送邮件 </a:t>
            </a:r>
            <a:r>
              <a:rPr kumimoji="1" lang="en-US" altLang="zh-CN" sz="1600">
                <a:solidFill>
                  <a:schemeClr val="accent2"/>
                </a:solidFill>
              </a:rPr>
              <a:t>SMTP</a:t>
            </a:r>
          </a:p>
        </p:txBody>
      </p:sp>
      <p:sp>
        <p:nvSpPr>
          <p:cNvPr id="366966" name="Text Box 374"/>
          <p:cNvSpPr txBox="1">
            <a:spLocks noChangeArrowheads="1"/>
          </p:cNvSpPr>
          <p:nvPr/>
        </p:nvSpPr>
        <p:spPr bwMode="auto">
          <a:xfrm>
            <a:off x="7451725" y="1196975"/>
            <a:ext cx="5905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600">
                <a:solidFill>
                  <a:schemeClr val="accent2"/>
                </a:solidFill>
              </a:rPr>
              <a:t>读取</a:t>
            </a:r>
          </a:p>
          <a:p>
            <a:r>
              <a:rPr kumimoji="1" lang="zh-CN" altLang="en-US" sz="1600">
                <a:solidFill>
                  <a:schemeClr val="accent2"/>
                </a:solidFill>
              </a:rPr>
              <a:t>邮件</a:t>
            </a:r>
          </a:p>
        </p:txBody>
      </p:sp>
      <p:sp>
        <p:nvSpPr>
          <p:cNvPr id="366967" name="Text Box 375"/>
          <p:cNvSpPr txBox="1">
            <a:spLocks noChangeArrowheads="1"/>
          </p:cNvSpPr>
          <p:nvPr/>
        </p:nvSpPr>
        <p:spPr bwMode="auto">
          <a:xfrm>
            <a:off x="1116013" y="2058988"/>
            <a:ext cx="5905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600">
                <a:solidFill>
                  <a:schemeClr val="accent2"/>
                </a:solidFill>
              </a:rPr>
              <a:t>TCP</a:t>
            </a:r>
          </a:p>
          <a:p>
            <a:r>
              <a:rPr kumimoji="1" lang="zh-CN" altLang="en-US" sz="1600">
                <a:solidFill>
                  <a:schemeClr val="accent2"/>
                </a:solidFill>
              </a:rPr>
              <a:t>连接</a:t>
            </a:r>
          </a:p>
        </p:txBody>
      </p:sp>
      <p:sp>
        <p:nvSpPr>
          <p:cNvPr id="366968" name="Text Box 376"/>
          <p:cNvSpPr txBox="1">
            <a:spLocks noChangeArrowheads="1"/>
          </p:cNvSpPr>
          <p:nvPr/>
        </p:nvSpPr>
        <p:spPr bwMode="auto">
          <a:xfrm>
            <a:off x="7437438" y="2128838"/>
            <a:ext cx="5905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600">
                <a:solidFill>
                  <a:schemeClr val="accent2"/>
                </a:solidFill>
              </a:rPr>
              <a:t>TCP</a:t>
            </a:r>
          </a:p>
          <a:p>
            <a:r>
              <a:rPr kumimoji="1" lang="zh-CN" altLang="en-US" sz="1600">
                <a:solidFill>
                  <a:schemeClr val="accent2"/>
                </a:solidFill>
              </a:rPr>
              <a:t>连接</a:t>
            </a:r>
          </a:p>
        </p:txBody>
      </p:sp>
      <p:sp>
        <p:nvSpPr>
          <p:cNvPr id="366969" name="Text Box 377"/>
          <p:cNvSpPr txBox="1">
            <a:spLocks noChangeArrowheads="1"/>
          </p:cNvSpPr>
          <p:nvPr/>
        </p:nvSpPr>
        <p:spPr bwMode="auto">
          <a:xfrm>
            <a:off x="1701800" y="1008063"/>
            <a:ext cx="1200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00">
                <a:solidFill>
                  <a:schemeClr val="accent2"/>
                </a:solidFill>
              </a:rPr>
              <a:t>发送方</a:t>
            </a:r>
          </a:p>
          <a:p>
            <a:pPr algn="ctr"/>
            <a:r>
              <a:rPr kumimoji="1" lang="zh-CN" altLang="en-US" sz="1600">
                <a:solidFill>
                  <a:schemeClr val="accent2"/>
                </a:solidFill>
              </a:rPr>
              <a:t>邮件服务器</a:t>
            </a:r>
          </a:p>
        </p:txBody>
      </p:sp>
      <p:sp>
        <p:nvSpPr>
          <p:cNvPr id="366970" name="Oval 378"/>
          <p:cNvSpPr>
            <a:spLocks noChangeArrowheads="1"/>
          </p:cNvSpPr>
          <p:nvPr/>
        </p:nvSpPr>
        <p:spPr bwMode="auto">
          <a:xfrm>
            <a:off x="250825" y="1700213"/>
            <a:ext cx="719138" cy="7191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chemeClr val="accent2"/>
                </a:solidFill>
              </a:rPr>
              <a:t>SMTP</a:t>
            </a:r>
          </a:p>
          <a:p>
            <a:pPr algn="ctr"/>
            <a:r>
              <a:rPr kumimoji="1" lang="zh-CN" altLang="en-US" sz="1600">
                <a:solidFill>
                  <a:schemeClr val="accent2"/>
                </a:solidFill>
              </a:rPr>
              <a:t>客户</a:t>
            </a:r>
          </a:p>
        </p:txBody>
      </p:sp>
      <p:sp>
        <p:nvSpPr>
          <p:cNvPr id="366971" name="Oval 379"/>
          <p:cNvSpPr>
            <a:spLocks noChangeArrowheads="1"/>
          </p:cNvSpPr>
          <p:nvPr/>
        </p:nvSpPr>
        <p:spPr bwMode="auto">
          <a:xfrm>
            <a:off x="8243888" y="1700213"/>
            <a:ext cx="719137" cy="719137"/>
          </a:xfrm>
          <a:prstGeom prst="ellipse">
            <a:avLst/>
          </a:prstGeom>
          <a:solidFill>
            <a:srgbClr val="CC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chemeClr val="accent2"/>
                </a:solidFill>
              </a:rPr>
              <a:t>POP3</a:t>
            </a:r>
          </a:p>
          <a:p>
            <a:pPr algn="ctr"/>
            <a:r>
              <a:rPr kumimoji="1" lang="zh-CN" altLang="en-US" sz="1600">
                <a:solidFill>
                  <a:schemeClr val="accent2"/>
                </a:solidFill>
              </a:rPr>
              <a:t>客户</a:t>
            </a:r>
          </a:p>
        </p:txBody>
      </p:sp>
      <p:sp>
        <p:nvSpPr>
          <p:cNvPr id="366972" name="Text Box 380"/>
          <p:cNvSpPr txBox="1">
            <a:spLocks noChangeArrowheads="1"/>
          </p:cNvSpPr>
          <p:nvPr/>
        </p:nvSpPr>
        <p:spPr bwMode="auto">
          <a:xfrm>
            <a:off x="77788" y="1008063"/>
            <a:ext cx="9969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00">
                <a:solidFill>
                  <a:schemeClr val="accent2"/>
                </a:solidFill>
              </a:rPr>
              <a:t>发件人</a:t>
            </a:r>
          </a:p>
          <a:p>
            <a:pPr algn="ctr"/>
            <a:r>
              <a:rPr kumimoji="1" lang="zh-CN" altLang="en-US" sz="1600">
                <a:solidFill>
                  <a:schemeClr val="accent2"/>
                </a:solidFill>
              </a:rPr>
              <a:t>用户代理</a:t>
            </a:r>
          </a:p>
        </p:txBody>
      </p:sp>
      <p:sp>
        <p:nvSpPr>
          <p:cNvPr id="366973" name="Text Box 381"/>
          <p:cNvSpPr txBox="1">
            <a:spLocks noChangeArrowheads="1"/>
          </p:cNvSpPr>
          <p:nvPr/>
        </p:nvSpPr>
        <p:spPr bwMode="auto">
          <a:xfrm>
            <a:off x="6251575" y="1008063"/>
            <a:ext cx="1200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00">
                <a:solidFill>
                  <a:schemeClr val="accent2"/>
                </a:solidFill>
              </a:rPr>
              <a:t>接收方</a:t>
            </a:r>
          </a:p>
          <a:p>
            <a:pPr algn="ctr"/>
            <a:r>
              <a:rPr kumimoji="1" lang="zh-CN" altLang="en-US" sz="1600">
                <a:solidFill>
                  <a:schemeClr val="accent2"/>
                </a:solidFill>
              </a:rPr>
              <a:t>邮件服务器</a:t>
            </a:r>
          </a:p>
        </p:txBody>
      </p:sp>
      <p:sp>
        <p:nvSpPr>
          <p:cNvPr id="366974" name="Rectangle 382"/>
          <p:cNvSpPr>
            <a:spLocks noChangeArrowheads="1"/>
          </p:cNvSpPr>
          <p:nvPr/>
        </p:nvSpPr>
        <p:spPr bwMode="auto">
          <a:xfrm>
            <a:off x="6445250" y="1628775"/>
            <a:ext cx="863600" cy="1728788"/>
          </a:xfrm>
          <a:prstGeom prst="rect">
            <a:avLst/>
          </a:prstGeom>
          <a:solidFill>
            <a:srgbClr val="66FF66"/>
          </a:solidFill>
          <a:ln w="19050" algn="ctr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accent2"/>
              </a:solidFill>
            </a:endParaRPr>
          </a:p>
        </p:txBody>
      </p:sp>
      <p:sp>
        <p:nvSpPr>
          <p:cNvPr id="366975" name="Oval 383"/>
          <p:cNvSpPr>
            <a:spLocks noChangeArrowheads="1"/>
          </p:cNvSpPr>
          <p:nvPr/>
        </p:nvSpPr>
        <p:spPr bwMode="auto">
          <a:xfrm>
            <a:off x="6516688" y="2492375"/>
            <a:ext cx="719137" cy="719138"/>
          </a:xfrm>
          <a:prstGeom prst="ellipse">
            <a:avLst/>
          </a:prstGeom>
          <a:solidFill>
            <a:srgbClr val="FFCCFF"/>
          </a:solidFill>
          <a:ln w="9525" algn="ctr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chemeClr val="accent2"/>
                </a:solidFill>
              </a:rPr>
              <a:t>SMTP</a:t>
            </a:r>
          </a:p>
          <a:p>
            <a:pPr algn="ctr"/>
            <a:r>
              <a:rPr kumimoji="1" lang="zh-CN" altLang="en-US" sz="1600">
                <a:solidFill>
                  <a:schemeClr val="accent2"/>
                </a:solidFill>
              </a:rPr>
              <a:t>服务器</a:t>
            </a:r>
          </a:p>
        </p:txBody>
      </p:sp>
      <p:sp>
        <p:nvSpPr>
          <p:cNvPr id="366976" name="Oval 384"/>
          <p:cNvSpPr>
            <a:spLocks noChangeArrowheads="1"/>
          </p:cNvSpPr>
          <p:nvPr/>
        </p:nvSpPr>
        <p:spPr bwMode="auto">
          <a:xfrm>
            <a:off x="6516688" y="1700213"/>
            <a:ext cx="719137" cy="719137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chemeClr val="accent2"/>
                </a:solidFill>
              </a:rPr>
              <a:t>POP3</a:t>
            </a:r>
          </a:p>
          <a:p>
            <a:pPr algn="ctr"/>
            <a:r>
              <a:rPr kumimoji="1" lang="zh-CN" altLang="en-US" sz="1600">
                <a:solidFill>
                  <a:schemeClr val="accent2"/>
                </a:solidFill>
              </a:rPr>
              <a:t>服务器</a:t>
            </a:r>
          </a:p>
        </p:txBody>
      </p:sp>
      <p:sp>
        <p:nvSpPr>
          <p:cNvPr id="366977" name="Line 385"/>
          <p:cNvSpPr>
            <a:spLocks noChangeShapeType="1"/>
          </p:cNvSpPr>
          <p:nvPr/>
        </p:nvSpPr>
        <p:spPr bwMode="auto">
          <a:xfrm flipV="1">
            <a:off x="2627313" y="2852738"/>
            <a:ext cx="38877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978" name="Oval 386"/>
          <p:cNvSpPr>
            <a:spLocks noChangeArrowheads="1"/>
          </p:cNvSpPr>
          <p:nvPr/>
        </p:nvSpPr>
        <p:spPr bwMode="auto">
          <a:xfrm>
            <a:off x="1981200" y="1700213"/>
            <a:ext cx="719138" cy="719137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chemeClr val="accent2"/>
                </a:solidFill>
              </a:rPr>
              <a:t>SMTP</a:t>
            </a:r>
          </a:p>
          <a:p>
            <a:pPr algn="ctr"/>
            <a:r>
              <a:rPr kumimoji="1" lang="zh-CN" altLang="en-US" sz="1600">
                <a:solidFill>
                  <a:schemeClr val="accent2"/>
                </a:solidFill>
              </a:rPr>
              <a:t>服务器</a:t>
            </a:r>
          </a:p>
        </p:txBody>
      </p:sp>
      <p:sp>
        <p:nvSpPr>
          <p:cNvPr id="366979" name="Oval 387"/>
          <p:cNvSpPr>
            <a:spLocks noChangeArrowheads="1"/>
          </p:cNvSpPr>
          <p:nvPr/>
        </p:nvSpPr>
        <p:spPr bwMode="auto">
          <a:xfrm>
            <a:off x="1981200" y="2492375"/>
            <a:ext cx="719138" cy="719138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chemeClr val="accent2"/>
                </a:solidFill>
              </a:rPr>
              <a:t>SMTP</a:t>
            </a:r>
          </a:p>
          <a:p>
            <a:pPr algn="ctr"/>
            <a:r>
              <a:rPr kumimoji="1" lang="zh-CN" altLang="en-US" sz="1600">
                <a:solidFill>
                  <a:schemeClr val="accent2"/>
                </a:solidFill>
              </a:rPr>
              <a:t>客户</a:t>
            </a:r>
          </a:p>
        </p:txBody>
      </p:sp>
      <p:sp>
        <p:nvSpPr>
          <p:cNvPr id="366980" name="Text Box 388"/>
          <p:cNvSpPr txBox="1">
            <a:spLocks noChangeArrowheads="1"/>
          </p:cNvSpPr>
          <p:nvPr/>
        </p:nvSpPr>
        <p:spPr bwMode="auto">
          <a:xfrm>
            <a:off x="8147050" y="1008063"/>
            <a:ext cx="9969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00">
                <a:solidFill>
                  <a:schemeClr val="accent2"/>
                </a:solidFill>
              </a:rPr>
              <a:t>收件人</a:t>
            </a:r>
          </a:p>
          <a:p>
            <a:pPr algn="ctr"/>
            <a:r>
              <a:rPr kumimoji="1" lang="zh-CN" altLang="en-US" sz="1600">
                <a:solidFill>
                  <a:schemeClr val="accent2"/>
                </a:solidFill>
              </a:rPr>
              <a:t>用户代理</a:t>
            </a:r>
          </a:p>
        </p:txBody>
      </p:sp>
      <p:sp>
        <p:nvSpPr>
          <p:cNvPr id="366981" name="Line 389"/>
          <p:cNvSpPr>
            <a:spLocks noChangeShapeType="1"/>
          </p:cNvSpPr>
          <p:nvPr/>
        </p:nvSpPr>
        <p:spPr bwMode="auto">
          <a:xfrm flipV="1">
            <a:off x="7235825" y="2060575"/>
            <a:ext cx="1008063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982" name="Text Box 390"/>
          <p:cNvSpPr txBox="1">
            <a:spLocks noChangeArrowheads="1"/>
          </p:cNvSpPr>
          <p:nvPr/>
        </p:nvSpPr>
        <p:spPr bwMode="auto">
          <a:xfrm>
            <a:off x="4067175" y="2874963"/>
            <a:ext cx="1052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600">
                <a:solidFill>
                  <a:schemeClr val="accent2"/>
                </a:solidFill>
              </a:rPr>
              <a:t>TCP </a:t>
            </a:r>
            <a:r>
              <a:rPr kumimoji="1" lang="zh-CN" altLang="en-US" sz="1600">
                <a:solidFill>
                  <a:schemeClr val="accent2"/>
                </a:solidFill>
              </a:rPr>
              <a:t>连接</a:t>
            </a:r>
          </a:p>
        </p:txBody>
      </p:sp>
      <p:grpSp>
        <p:nvGrpSpPr>
          <p:cNvPr id="366726" name="Group 437"/>
          <p:cNvGrpSpPr>
            <a:grpSpLocks/>
          </p:cNvGrpSpPr>
          <p:nvPr/>
        </p:nvGrpSpPr>
        <p:grpSpPr bwMode="auto">
          <a:xfrm flipH="1">
            <a:off x="8316913" y="4868863"/>
            <a:ext cx="647700" cy="628650"/>
            <a:chOff x="1882" y="2163"/>
            <a:chExt cx="408" cy="396"/>
          </a:xfrm>
        </p:grpSpPr>
        <p:grpSp>
          <p:nvGrpSpPr>
            <p:cNvPr id="366734" name="Group 395"/>
            <p:cNvGrpSpPr>
              <a:grpSpLocks/>
            </p:cNvGrpSpPr>
            <p:nvPr/>
          </p:nvGrpSpPr>
          <p:grpSpPr bwMode="auto">
            <a:xfrm>
              <a:off x="2116" y="2468"/>
              <a:ext cx="139" cy="71"/>
              <a:chOff x="375" y="2315"/>
              <a:chExt cx="139" cy="71"/>
            </a:xfrm>
          </p:grpSpPr>
          <p:sp>
            <p:nvSpPr>
              <p:cNvPr id="366988" name="Freeform 396"/>
              <p:cNvSpPr>
                <a:spLocks/>
              </p:cNvSpPr>
              <p:nvPr/>
            </p:nvSpPr>
            <p:spPr bwMode="auto">
              <a:xfrm>
                <a:off x="375" y="2315"/>
                <a:ext cx="139" cy="71"/>
              </a:xfrm>
              <a:custGeom>
                <a:avLst/>
                <a:gdLst/>
                <a:ahLst/>
                <a:cxnLst>
                  <a:cxn ang="0">
                    <a:pos x="279" y="11"/>
                  </a:cxn>
                  <a:cxn ang="0">
                    <a:pos x="274" y="104"/>
                  </a:cxn>
                  <a:cxn ang="0">
                    <a:pos x="455" y="189"/>
                  </a:cxn>
                  <a:cxn ang="0">
                    <a:pos x="607" y="226"/>
                  </a:cxn>
                  <a:cxn ang="0">
                    <a:pos x="691" y="263"/>
                  </a:cxn>
                  <a:cxn ang="0">
                    <a:pos x="687" y="313"/>
                  </a:cxn>
                  <a:cxn ang="0">
                    <a:pos x="577" y="343"/>
                  </a:cxn>
                  <a:cxn ang="0">
                    <a:pos x="413" y="355"/>
                  </a:cxn>
                  <a:cxn ang="0">
                    <a:pos x="274" y="331"/>
                  </a:cxn>
                  <a:cxn ang="0">
                    <a:pos x="188" y="307"/>
                  </a:cxn>
                  <a:cxn ang="0">
                    <a:pos x="183" y="334"/>
                  </a:cxn>
                  <a:cxn ang="0">
                    <a:pos x="74" y="331"/>
                  </a:cxn>
                  <a:cxn ang="0">
                    <a:pos x="7" y="318"/>
                  </a:cxn>
                  <a:cxn ang="0">
                    <a:pos x="7" y="270"/>
                  </a:cxn>
                  <a:cxn ang="0">
                    <a:pos x="0" y="242"/>
                  </a:cxn>
                  <a:cxn ang="0">
                    <a:pos x="0" y="173"/>
                  </a:cxn>
                  <a:cxn ang="0">
                    <a:pos x="18" y="135"/>
                  </a:cxn>
                  <a:cxn ang="0">
                    <a:pos x="53" y="91"/>
                  </a:cxn>
                  <a:cxn ang="0">
                    <a:pos x="60" y="0"/>
                  </a:cxn>
                  <a:cxn ang="0">
                    <a:pos x="279" y="11"/>
                  </a:cxn>
                </a:cxnLst>
                <a:rect l="0" t="0" r="r" b="b"/>
                <a:pathLst>
                  <a:path w="691" h="355">
                    <a:moveTo>
                      <a:pt x="279" y="11"/>
                    </a:moveTo>
                    <a:lnTo>
                      <a:pt x="274" y="104"/>
                    </a:lnTo>
                    <a:lnTo>
                      <a:pt x="455" y="189"/>
                    </a:lnTo>
                    <a:lnTo>
                      <a:pt x="607" y="226"/>
                    </a:lnTo>
                    <a:lnTo>
                      <a:pt x="691" y="263"/>
                    </a:lnTo>
                    <a:lnTo>
                      <a:pt x="687" y="313"/>
                    </a:lnTo>
                    <a:lnTo>
                      <a:pt x="577" y="343"/>
                    </a:lnTo>
                    <a:lnTo>
                      <a:pt x="413" y="355"/>
                    </a:lnTo>
                    <a:lnTo>
                      <a:pt x="274" y="331"/>
                    </a:lnTo>
                    <a:lnTo>
                      <a:pt x="188" y="307"/>
                    </a:lnTo>
                    <a:lnTo>
                      <a:pt x="183" y="334"/>
                    </a:lnTo>
                    <a:lnTo>
                      <a:pt x="74" y="331"/>
                    </a:lnTo>
                    <a:lnTo>
                      <a:pt x="7" y="318"/>
                    </a:lnTo>
                    <a:lnTo>
                      <a:pt x="7" y="270"/>
                    </a:lnTo>
                    <a:lnTo>
                      <a:pt x="0" y="242"/>
                    </a:lnTo>
                    <a:lnTo>
                      <a:pt x="0" y="173"/>
                    </a:lnTo>
                    <a:lnTo>
                      <a:pt x="18" y="135"/>
                    </a:lnTo>
                    <a:lnTo>
                      <a:pt x="53" y="91"/>
                    </a:lnTo>
                    <a:lnTo>
                      <a:pt x="60" y="0"/>
                    </a:lnTo>
                    <a:lnTo>
                      <a:pt x="279" y="11"/>
                    </a:lnTo>
                    <a:close/>
                  </a:path>
                </a:pathLst>
              </a:custGeom>
              <a:solidFill>
                <a:srgbClr val="60606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989" name="Freeform 397"/>
              <p:cNvSpPr>
                <a:spLocks/>
              </p:cNvSpPr>
              <p:nvPr/>
            </p:nvSpPr>
            <p:spPr bwMode="auto">
              <a:xfrm>
                <a:off x="421" y="2341"/>
                <a:ext cx="42" cy="22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0" y="58"/>
                  </a:cxn>
                  <a:cxn ang="0">
                    <a:pos x="186" y="110"/>
                  </a:cxn>
                  <a:cxn ang="0">
                    <a:pos x="208" y="70"/>
                  </a:cxn>
                  <a:cxn ang="0">
                    <a:pos x="53" y="0"/>
                  </a:cxn>
                </a:cxnLst>
                <a:rect l="0" t="0" r="r" b="b"/>
                <a:pathLst>
                  <a:path w="208" h="110">
                    <a:moveTo>
                      <a:pt x="53" y="0"/>
                    </a:moveTo>
                    <a:lnTo>
                      <a:pt x="0" y="58"/>
                    </a:lnTo>
                    <a:lnTo>
                      <a:pt x="186" y="110"/>
                    </a:lnTo>
                    <a:lnTo>
                      <a:pt x="208" y="7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990" name="Freeform 398"/>
              <p:cNvSpPr>
                <a:spLocks/>
              </p:cNvSpPr>
              <p:nvPr/>
            </p:nvSpPr>
            <p:spPr bwMode="auto">
              <a:xfrm>
                <a:off x="463" y="2356"/>
                <a:ext cx="46" cy="1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0" y="32"/>
                  </a:cxn>
                  <a:cxn ang="0">
                    <a:pos x="115" y="62"/>
                  </a:cxn>
                  <a:cxn ang="0">
                    <a:pos x="168" y="67"/>
                  </a:cxn>
                  <a:cxn ang="0">
                    <a:pos x="233" y="64"/>
                  </a:cxn>
                  <a:cxn ang="0">
                    <a:pos x="165" y="30"/>
                  </a:cxn>
                  <a:cxn ang="0">
                    <a:pos x="27" y="0"/>
                  </a:cxn>
                </a:cxnLst>
                <a:rect l="0" t="0" r="r" b="b"/>
                <a:pathLst>
                  <a:path w="233" h="67">
                    <a:moveTo>
                      <a:pt x="27" y="0"/>
                    </a:moveTo>
                    <a:lnTo>
                      <a:pt x="0" y="32"/>
                    </a:lnTo>
                    <a:lnTo>
                      <a:pt x="115" y="62"/>
                    </a:lnTo>
                    <a:lnTo>
                      <a:pt x="168" y="67"/>
                    </a:lnTo>
                    <a:lnTo>
                      <a:pt x="233" y="64"/>
                    </a:lnTo>
                    <a:lnTo>
                      <a:pt x="165" y="3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991" name="Freeform 399"/>
              <p:cNvSpPr>
                <a:spLocks/>
              </p:cNvSpPr>
              <p:nvPr/>
            </p:nvSpPr>
            <p:spPr bwMode="auto">
              <a:xfrm>
                <a:off x="376" y="2341"/>
                <a:ext cx="134" cy="41"/>
              </a:xfrm>
              <a:custGeom>
                <a:avLst/>
                <a:gdLst/>
                <a:ahLst/>
                <a:cxnLst>
                  <a:cxn ang="0">
                    <a:pos x="670" y="178"/>
                  </a:cxn>
                  <a:cxn ang="0">
                    <a:pos x="670" y="146"/>
                  </a:cxn>
                  <a:cxn ang="0">
                    <a:pos x="582" y="155"/>
                  </a:cxn>
                  <a:cxn ang="0">
                    <a:pos x="442" y="134"/>
                  </a:cxn>
                  <a:cxn ang="0">
                    <a:pos x="361" y="116"/>
                  </a:cxn>
                  <a:cxn ang="0">
                    <a:pos x="206" y="66"/>
                  </a:cxn>
                  <a:cxn ang="0">
                    <a:pos x="140" y="58"/>
                  </a:cxn>
                  <a:cxn ang="0">
                    <a:pos x="73" y="34"/>
                  </a:cxn>
                  <a:cxn ang="0">
                    <a:pos x="40" y="0"/>
                  </a:cxn>
                  <a:cxn ang="0">
                    <a:pos x="0" y="43"/>
                  </a:cxn>
                  <a:cxn ang="0">
                    <a:pos x="0" y="132"/>
                  </a:cxn>
                  <a:cxn ang="0">
                    <a:pos x="49" y="146"/>
                  </a:cxn>
                  <a:cxn ang="0">
                    <a:pos x="170" y="162"/>
                  </a:cxn>
                  <a:cxn ang="0">
                    <a:pos x="218" y="167"/>
                  </a:cxn>
                  <a:cxn ang="0">
                    <a:pos x="298" y="196"/>
                  </a:cxn>
                  <a:cxn ang="0">
                    <a:pos x="388" y="209"/>
                  </a:cxn>
                  <a:cxn ang="0">
                    <a:pos x="452" y="209"/>
                  </a:cxn>
                  <a:cxn ang="0">
                    <a:pos x="553" y="209"/>
                  </a:cxn>
                  <a:cxn ang="0">
                    <a:pos x="670" y="178"/>
                  </a:cxn>
                </a:cxnLst>
                <a:rect l="0" t="0" r="r" b="b"/>
                <a:pathLst>
                  <a:path w="670" h="209">
                    <a:moveTo>
                      <a:pt x="670" y="178"/>
                    </a:moveTo>
                    <a:lnTo>
                      <a:pt x="670" y="146"/>
                    </a:lnTo>
                    <a:lnTo>
                      <a:pt x="582" y="155"/>
                    </a:lnTo>
                    <a:lnTo>
                      <a:pt x="442" y="134"/>
                    </a:lnTo>
                    <a:lnTo>
                      <a:pt x="361" y="116"/>
                    </a:lnTo>
                    <a:lnTo>
                      <a:pt x="206" y="66"/>
                    </a:lnTo>
                    <a:lnTo>
                      <a:pt x="140" y="58"/>
                    </a:lnTo>
                    <a:lnTo>
                      <a:pt x="73" y="34"/>
                    </a:lnTo>
                    <a:lnTo>
                      <a:pt x="40" y="0"/>
                    </a:lnTo>
                    <a:lnTo>
                      <a:pt x="0" y="43"/>
                    </a:lnTo>
                    <a:lnTo>
                      <a:pt x="0" y="132"/>
                    </a:lnTo>
                    <a:lnTo>
                      <a:pt x="49" y="146"/>
                    </a:lnTo>
                    <a:lnTo>
                      <a:pt x="170" y="162"/>
                    </a:lnTo>
                    <a:lnTo>
                      <a:pt x="218" y="167"/>
                    </a:lnTo>
                    <a:lnTo>
                      <a:pt x="298" y="196"/>
                    </a:lnTo>
                    <a:lnTo>
                      <a:pt x="388" y="209"/>
                    </a:lnTo>
                    <a:lnTo>
                      <a:pt x="452" y="209"/>
                    </a:lnTo>
                    <a:lnTo>
                      <a:pt x="553" y="209"/>
                    </a:lnTo>
                    <a:lnTo>
                      <a:pt x="670" y="17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992" name="Freeform 400"/>
              <p:cNvSpPr>
                <a:spLocks/>
              </p:cNvSpPr>
              <p:nvPr/>
            </p:nvSpPr>
            <p:spPr bwMode="auto">
              <a:xfrm>
                <a:off x="386" y="2317"/>
                <a:ext cx="44" cy="34"/>
              </a:xfrm>
              <a:custGeom>
                <a:avLst/>
                <a:gdLst/>
                <a:ahLst/>
                <a:cxnLst>
                  <a:cxn ang="0">
                    <a:pos x="214" y="11"/>
                  </a:cxn>
                  <a:cxn ang="0">
                    <a:pos x="207" y="96"/>
                  </a:cxn>
                  <a:cxn ang="0">
                    <a:pos x="219" y="114"/>
                  </a:cxn>
                  <a:cxn ang="0">
                    <a:pos x="170" y="171"/>
                  </a:cxn>
                  <a:cxn ang="0">
                    <a:pos x="103" y="171"/>
                  </a:cxn>
                  <a:cxn ang="0">
                    <a:pos x="26" y="146"/>
                  </a:cxn>
                  <a:cxn ang="0">
                    <a:pos x="0" y="112"/>
                  </a:cxn>
                  <a:cxn ang="0">
                    <a:pos x="15" y="89"/>
                  </a:cxn>
                  <a:cxn ang="0">
                    <a:pos x="20" y="0"/>
                  </a:cxn>
                  <a:cxn ang="0">
                    <a:pos x="214" y="11"/>
                  </a:cxn>
                </a:cxnLst>
                <a:rect l="0" t="0" r="r" b="b"/>
                <a:pathLst>
                  <a:path w="219" h="171">
                    <a:moveTo>
                      <a:pt x="214" y="11"/>
                    </a:moveTo>
                    <a:lnTo>
                      <a:pt x="207" y="96"/>
                    </a:lnTo>
                    <a:lnTo>
                      <a:pt x="219" y="114"/>
                    </a:lnTo>
                    <a:lnTo>
                      <a:pt x="170" y="171"/>
                    </a:lnTo>
                    <a:lnTo>
                      <a:pt x="103" y="171"/>
                    </a:lnTo>
                    <a:lnTo>
                      <a:pt x="26" y="146"/>
                    </a:lnTo>
                    <a:lnTo>
                      <a:pt x="0" y="112"/>
                    </a:lnTo>
                    <a:lnTo>
                      <a:pt x="15" y="89"/>
                    </a:lnTo>
                    <a:lnTo>
                      <a:pt x="20" y="0"/>
                    </a:lnTo>
                    <a:lnTo>
                      <a:pt x="214" y="11"/>
                    </a:lnTo>
                    <a:close/>
                  </a:path>
                </a:pathLst>
              </a:custGeom>
              <a:solidFill>
                <a:srgbClr val="A0A0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6754" name="Group 401"/>
            <p:cNvGrpSpPr>
              <a:grpSpLocks/>
            </p:cNvGrpSpPr>
            <p:nvPr/>
          </p:nvGrpSpPr>
          <p:grpSpPr bwMode="auto">
            <a:xfrm>
              <a:off x="2119" y="2344"/>
              <a:ext cx="58" cy="142"/>
              <a:chOff x="378" y="2191"/>
              <a:chExt cx="58" cy="142"/>
            </a:xfrm>
          </p:grpSpPr>
          <p:sp>
            <p:nvSpPr>
              <p:cNvPr id="366994" name="Freeform 402"/>
              <p:cNvSpPr>
                <a:spLocks/>
              </p:cNvSpPr>
              <p:nvPr/>
            </p:nvSpPr>
            <p:spPr bwMode="auto">
              <a:xfrm>
                <a:off x="378" y="2191"/>
                <a:ext cx="58" cy="142"/>
              </a:xfrm>
              <a:custGeom>
                <a:avLst/>
                <a:gdLst/>
                <a:ahLst/>
                <a:cxnLst>
                  <a:cxn ang="0">
                    <a:pos x="24" y="15"/>
                  </a:cxn>
                  <a:cxn ang="0">
                    <a:pos x="6" y="256"/>
                  </a:cxn>
                  <a:cxn ang="0">
                    <a:pos x="10" y="454"/>
                  </a:cxn>
                  <a:cxn ang="0">
                    <a:pos x="0" y="678"/>
                  </a:cxn>
                  <a:cxn ang="0">
                    <a:pos x="144" y="710"/>
                  </a:cxn>
                  <a:cxn ang="0">
                    <a:pos x="283" y="710"/>
                  </a:cxn>
                  <a:cxn ang="0">
                    <a:pos x="292" y="0"/>
                  </a:cxn>
                  <a:cxn ang="0">
                    <a:pos x="24" y="15"/>
                  </a:cxn>
                </a:cxnLst>
                <a:rect l="0" t="0" r="r" b="b"/>
                <a:pathLst>
                  <a:path w="292" h="710">
                    <a:moveTo>
                      <a:pt x="24" y="15"/>
                    </a:moveTo>
                    <a:lnTo>
                      <a:pt x="6" y="256"/>
                    </a:lnTo>
                    <a:lnTo>
                      <a:pt x="10" y="454"/>
                    </a:lnTo>
                    <a:lnTo>
                      <a:pt x="0" y="678"/>
                    </a:lnTo>
                    <a:lnTo>
                      <a:pt x="144" y="710"/>
                    </a:lnTo>
                    <a:lnTo>
                      <a:pt x="283" y="710"/>
                    </a:lnTo>
                    <a:lnTo>
                      <a:pt x="292" y="0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60606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995" name="Freeform 403"/>
              <p:cNvSpPr>
                <a:spLocks/>
              </p:cNvSpPr>
              <p:nvPr/>
            </p:nvSpPr>
            <p:spPr bwMode="auto">
              <a:xfrm>
                <a:off x="383" y="2193"/>
                <a:ext cx="50" cy="136"/>
              </a:xfrm>
              <a:custGeom>
                <a:avLst/>
                <a:gdLst/>
                <a:ahLst/>
                <a:cxnLst>
                  <a:cxn ang="0">
                    <a:pos x="23" y="21"/>
                  </a:cxn>
                  <a:cxn ang="0">
                    <a:pos x="0" y="223"/>
                  </a:cxn>
                  <a:cxn ang="0">
                    <a:pos x="5" y="385"/>
                  </a:cxn>
                  <a:cxn ang="0">
                    <a:pos x="5" y="633"/>
                  </a:cxn>
                  <a:cxn ang="0">
                    <a:pos x="128" y="681"/>
                  </a:cxn>
                  <a:cxn ang="0">
                    <a:pos x="238" y="681"/>
                  </a:cxn>
                  <a:cxn ang="0">
                    <a:pos x="252" y="0"/>
                  </a:cxn>
                  <a:cxn ang="0">
                    <a:pos x="23" y="21"/>
                  </a:cxn>
                </a:cxnLst>
                <a:rect l="0" t="0" r="r" b="b"/>
                <a:pathLst>
                  <a:path w="252" h="681">
                    <a:moveTo>
                      <a:pt x="23" y="21"/>
                    </a:moveTo>
                    <a:lnTo>
                      <a:pt x="0" y="223"/>
                    </a:lnTo>
                    <a:lnTo>
                      <a:pt x="5" y="385"/>
                    </a:lnTo>
                    <a:lnTo>
                      <a:pt x="5" y="633"/>
                    </a:lnTo>
                    <a:lnTo>
                      <a:pt x="128" y="681"/>
                    </a:lnTo>
                    <a:lnTo>
                      <a:pt x="238" y="681"/>
                    </a:lnTo>
                    <a:lnTo>
                      <a:pt x="252" y="0"/>
                    </a:lnTo>
                    <a:lnTo>
                      <a:pt x="23" y="2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6765" name="Group 404"/>
            <p:cNvGrpSpPr>
              <a:grpSpLocks/>
            </p:cNvGrpSpPr>
            <p:nvPr/>
          </p:nvGrpSpPr>
          <p:grpSpPr bwMode="auto">
            <a:xfrm>
              <a:off x="2149" y="2488"/>
              <a:ext cx="141" cy="71"/>
              <a:chOff x="408" y="2335"/>
              <a:chExt cx="141" cy="71"/>
            </a:xfrm>
          </p:grpSpPr>
          <p:sp>
            <p:nvSpPr>
              <p:cNvPr id="366997" name="Freeform 405"/>
              <p:cNvSpPr>
                <a:spLocks/>
              </p:cNvSpPr>
              <p:nvPr/>
            </p:nvSpPr>
            <p:spPr bwMode="auto">
              <a:xfrm>
                <a:off x="408" y="2335"/>
                <a:ext cx="141" cy="71"/>
              </a:xfrm>
              <a:custGeom>
                <a:avLst/>
                <a:gdLst/>
                <a:ahLst/>
                <a:cxnLst>
                  <a:cxn ang="0">
                    <a:pos x="285" y="13"/>
                  </a:cxn>
                  <a:cxn ang="0">
                    <a:pos x="280" y="104"/>
                  </a:cxn>
                  <a:cxn ang="0">
                    <a:pos x="463" y="191"/>
                  </a:cxn>
                  <a:cxn ang="0">
                    <a:pos x="617" y="227"/>
                  </a:cxn>
                  <a:cxn ang="0">
                    <a:pos x="703" y="264"/>
                  </a:cxn>
                  <a:cxn ang="0">
                    <a:pos x="698" y="314"/>
                  </a:cxn>
                  <a:cxn ang="0">
                    <a:pos x="588" y="345"/>
                  </a:cxn>
                  <a:cxn ang="0">
                    <a:pos x="420" y="356"/>
                  </a:cxn>
                  <a:cxn ang="0">
                    <a:pos x="280" y="332"/>
                  </a:cxn>
                  <a:cxn ang="0">
                    <a:pos x="194" y="307"/>
                  </a:cxn>
                  <a:cxn ang="0">
                    <a:pos x="188" y="335"/>
                  </a:cxn>
                  <a:cxn ang="0">
                    <a:pos x="76" y="332"/>
                  </a:cxn>
                  <a:cxn ang="0">
                    <a:pos x="8" y="320"/>
                  </a:cxn>
                  <a:cxn ang="0">
                    <a:pos x="8" y="271"/>
                  </a:cxn>
                  <a:cxn ang="0">
                    <a:pos x="0" y="243"/>
                  </a:cxn>
                  <a:cxn ang="0">
                    <a:pos x="0" y="174"/>
                  </a:cxn>
                  <a:cxn ang="0">
                    <a:pos x="22" y="136"/>
                  </a:cxn>
                  <a:cxn ang="0">
                    <a:pos x="56" y="94"/>
                  </a:cxn>
                  <a:cxn ang="0">
                    <a:pos x="64" y="0"/>
                  </a:cxn>
                  <a:cxn ang="0">
                    <a:pos x="285" y="13"/>
                  </a:cxn>
                </a:cxnLst>
                <a:rect l="0" t="0" r="r" b="b"/>
                <a:pathLst>
                  <a:path w="703" h="356">
                    <a:moveTo>
                      <a:pt x="285" y="13"/>
                    </a:moveTo>
                    <a:lnTo>
                      <a:pt x="280" y="104"/>
                    </a:lnTo>
                    <a:lnTo>
                      <a:pt x="463" y="191"/>
                    </a:lnTo>
                    <a:lnTo>
                      <a:pt x="617" y="227"/>
                    </a:lnTo>
                    <a:lnTo>
                      <a:pt x="703" y="264"/>
                    </a:lnTo>
                    <a:lnTo>
                      <a:pt x="698" y="314"/>
                    </a:lnTo>
                    <a:lnTo>
                      <a:pt x="588" y="345"/>
                    </a:lnTo>
                    <a:lnTo>
                      <a:pt x="420" y="356"/>
                    </a:lnTo>
                    <a:lnTo>
                      <a:pt x="280" y="332"/>
                    </a:lnTo>
                    <a:lnTo>
                      <a:pt x="194" y="307"/>
                    </a:lnTo>
                    <a:lnTo>
                      <a:pt x="188" y="335"/>
                    </a:lnTo>
                    <a:lnTo>
                      <a:pt x="76" y="332"/>
                    </a:lnTo>
                    <a:lnTo>
                      <a:pt x="8" y="320"/>
                    </a:lnTo>
                    <a:lnTo>
                      <a:pt x="8" y="271"/>
                    </a:lnTo>
                    <a:lnTo>
                      <a:pt x="0" y="243"/>
                    </a:lnTo>
                    <a:lnTo>
                      <a:pt x="0" y="174"/>
                    </a:lnTo>
                    <a:lnTo>
                      <a:pt x="22" y="136"/>
                    </a:lnTo>
                    <a:lnTo>
                      <a:pt x="56" y="94"/>
                    </a:lnTo>
                    <a:lnTo>
                      <a:pt x="64" y="0"/>
                    </a:lnTo>
                    <a:lnTo>
                      <a:pt x="285" y="13"/>
                    </a:lnTo>
                    <a:close/>
                  </a:path>
                </a:pathLst>
              </a:custGeom>
              <a:solidFill>
                <a:srgbClr val="60606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998" name="Freeform 406"/>
              <p:cNvSpPr>
                <a:spLocks/>
              </p:cNvSpPr>
              <p:nvPr/>
            </p:nvSpPr>
            <p:spPr bwMode="auto">
              <a:xfrm>
                <a:off x="455" y="2361"/>
                <a:ext cx="42" cy="22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0" y="60"/>
                  </a:cxn>
                  <a:cxn ang="0">
                    <a:pos x="187" y="111"/>
                  </a:cxn>
                  <a:cxn ang="0">
                    <a:pos x="210" y="71"/>
                  </a:cxn>
                  <a:cxn ang="0">
                    <a:pos x="53" y="0"/>
                  </a:cxn>
                </a:cxnLst>
                <a:rect l="0" t="0" r="r" b="b"/>
                <a:pathLst>
                  <a:path w="210" h="111">
                    <a:moveTo>
                      <a:pt x="53" y="0"/>
                    </a:moveTo>
                    <a:lnTo>
                      <a:pt x="0" y="60"/>
                    </a:lnTo>
                    <a:lnTo>
                      <a:pt x="187" y="111"/>
                    </a:lnTo>
                    <a:lnTo>
                      <a:pt x="210" y="71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999" name="Freeform 407"/>
              <p:cNvSpPr>
                <a:spLocks/>
              </p:cNvSpPr>
              <p:nvPr/>
            </p:nvSpPr>
            <p:spPr bwMode="auto">
              <a:xfrm>
                <a:off x="497" y="2377"/>
                <a:ext cx="47" cy="1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0" y="31"/>
                  </a:cxn>
                  <a:cxn ang="0">
                    <a:pos x="116" y="59"/>
                  </a:cxn>
                  <a:cxn ang="0">
                    <a:pos x="171" y="66"/>
                  </a:cxn>
                  <a:cxn ang="0">
                    <a:pos x="237" y="61"/>
                  </a:cxn>
                  <a:cxn ang="0">
                    <a:pos x="168" y="28"/>
                  </a:cxn>
                  <a:cxn ang="0">
                    <a:pos x="27" y="0"/>
                  </a:cxn>
                </a:cxnLst>
                <a:rect l="0" t="0" r="r" b="b"/>
                <a:pathLst>
                  <a:path w="237" h="66">
                    <a:moveTo>
                      <a:pt x="27" y="0"/>
                    </a:moveTo>
                    <a:lnTo>
                      <a:pt x="0" y="31"/>
                    </a:lnTo>
                    <a:lnTo>
                      <a:pt x="116" y="59"/>
                    </a:lnTo>
                    <a:lnTo>
                      <a:pt x="171" y="66"/>
                    </a:lnTo>
                    <a:lnTo>
                      <a:pt x="237" y="61"/>
                    </a:lnTo>
                    <a:lnTo>
                      <a:pt x="168" y="28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7000" name="Freeform 408"/>
              <p:cNvSpPr>
                <a:spLocks/>
              </p:cNvSpPr>
              <p:nvPr/>
            </p:nvSpPr>
            <p:spPr bwMode="auto">
              <a:xfrm>
                <a:off x="410" y="2361"/>
                <a:ext cx="135" cy="42"/>
              </a:xfrm>
              <a:custGeom>
                <a:avLst/>
                <a:gdLst/>
                <a:ahLst/>
                <a:cxnLst>
                  <a:cxn ang="0">
                    <a:pos x="678" y="178"/>
                  </a:cxn>
                  <a:cxn ang="0">
                    <a:pos x="678" y="147"/>
                  </a:cxn>
                  <a:cxn ang="0">
                    <a:pos x="590" y="156"/>
                  </a:cxn>
                  <a:cxn ang="0">
                    <a:pos x="446" y="136"/>
                  </a:cxn>
                  <a:cxn ang="0">
                    <a:pos x="365" y="117"/>
                  </a:cxn>
                  <a:cxn ang="0">
                    <a:pos x="209" y="66"/>
                  </a:cxn>
                  <a:cxn ang="0">
                    <a:pos x="140" y="60"/>
                  </a:cxn>
                  <a:cxn ang="0">
                    <a:pos x="74" y="35"/>
                  </a:cxn>
                  <a:cxn ang="0">
                    <a:pos x="39" y="0"/>
                  </a:cxn>
                  <a:cxn ang="0">
                    <a:pos x="0" y="44"/>
                  </a:cxn>
                  <a:cxn ang="0">
                    <a:pos x="0" y="133"/>
                  </a:cxn>
                  <a:cxn ang="0">
                    <a:pos x="50" y="147"/>
                  </a:cxn>
                  <a:cxn ang="0">
                    <a:pos x="171" y="162"/>
                  </a:cxn>
                  <a:cxn ang="0">
                    <a:pos x="220" y="170"/>
                  </a:cxn>
                  <a:cxn ang="0">
                    <a:pos x="300" y="197"/>
                  </a:cxn>
                  <a:cxn ang="0">
                    <a:pos x="392" y="211"/>
                  </a:cxn>
                  <a:cxn ang="0">
                    <a:pos x="458" y="211"/>
                  </a:cxn>
                  <a:cxn ang="0">
                    <a:pos x="560" y="211"/>
                  </a:cxn>
                  <a:cxn ang="0">
                    <a:pos x="678" y="178"/>
                  </a:cxn>
                </a:cxnLst>
                <a:rect l="0" t="0" r="r" b="b"/>
                <a:pathLst>
                  <a:path w="678" h="211">
                    <a:moveTo>
                      <a:pt x="678" y="178"/>
                    </a:moveTo>
                    <a:lnTo>
                      <a:pt x="678" y="147"/>
                    </a:lnTo>
                    <a:lnTo>
                      <a:pt x="590" y="156"/>
                    </a:lnTo>
                    <a:lnTo>
                      <a:pt x="446" y="136"/>
                    </a:lnTo>
                    <a:lnTo>
                      <a:pt x="365" y="117"/>
                    </a:lnTo>
                    <a:lnTo>
                      <a:pt x="209" y="66"/>
                    </a:lnTo>
                    <a:lnTo>
                      <a:pt x="140" y="60"/>
                    </a:lnTo>
                    <a:lnTo>
                      <a:pt x="74" y="35"/>
                    </a:lnTo>
                    <a:lnTo>
                      <a:pt x="39" y="0"/>
                    </a:lnTo>
                    <a:lnTo>
                      <a:pt x="0" y="44"/>
                    </a:lnTo>
                    <a:lnTo>
                      <a:pt x="0" y="133"/>
                    </a:lnTo>
                    <a:lnTo>
                      <a:pt x="50" y="147"/>
                    </a:lnTo>
                    <a:lnTo>
                      <a:pt x="171" y="162"/>
                    </a:lnTo>
                    <a:lnTo>
                      <a:pt x="220" y="170"/>
                    </a:lnTo>
                    <a:lnTo>
                      <a:pt x="300" y="197"/>
                    </a:lnTo>
                    <a:lnTo>
                      <a:pt x="392" y="211"/>
                    </a:lnTo>
                    <a:lnTo>
                      <a:pt x="458" y="211"/>
                    </a:lnTo>
                    <a:lnTo>
                      <a:pt x="560" y="211"/>
                    </a:lnTo>
                    <a:lnTo>
                      <a:pt x="678" y="17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7001" name="Freeform 409"/>
              <p:cNvSpPr>
                <a:spLocks/>
              </p:cNvSpPr>
              <p:nvPr/>
            </p:nvSpPr>
            <p:spPr bwMode="auto">
              <a:xfrm>
                <a:off x="419" y="2337"/>
                <a:ext cx="45" cy="34"/>
              </a:xfrm>
              <a:custGeom>
                <a:avLst/>
                <a:gdLst/>
                <a:ahLst/>
                <a:cxnLst>
                  <a:cxn ang="0">
                    <a:pos x="216" y="12"/>
                  </a:cxn>
                  <a:cxn ang="0">
                    <a:pos x="210" y="95"/>
                  </a:cxn>
                  <a:cxn ang="0">
                    <a:pos x="224" y="114"/>
                  </a:cxn>
                  <a:cxn ang="0">
                    <a:pos x="173" y="170"/>
                  </a:cxn>
                  <a:cxn ang="0">
                    <a:pos x="105" y="170"/>
                  </a:cxn>
                  <a:cxn ang="0">
                    <a:pos x="28" y="145"/>
                  </a:cxn>
                  <a:cxn ang="0">
                    <a:pos x="0" y="112"/>
                  </a:cxn>
                  <a:cxn ang="0">
                    <a:pos x="16" y="89"/>
                  </a:cxn>
                  <a:cxn ang="0">
                    <a:pos x="20" y="0"/>
                  </a:cxn>
                  <a:cxn ang="0">
                    <a:pos x="216" y="12"/>
                  </a:cxn>
                </a:cxnLst>
                <a:rect l="0" t="0" r="r" b="b"/>
                <a:pathLst>
                  <a:path w="224" h="170">
                    <a:moveTo>
                      <a:pt x="216" y="12"/>
                    </a:moveTo>
                    <a:lnTo>
                      <a:pt x="210" y="95"/>
                    </a:lnTo>
                    <a:lnTo>
                      <a:pt x="224" y="114"/>
                    </a:lnTo>
                    <a:lnTo>
                      <a:pt x="173" y="170"/>
                    </a:lnTo>
                    <a:lnTo>
                      <a:pt x="105" y="170"/>
                    </a:lnTo>
                    <a:lnTo>
                      <a:pt x="28" y="145"/>
                    </a:lnTo>
                    <a:lnTo>
                      <a:pt x="0" y="112"/>
                    </a:lnTo>
                    <a:lnTo>
                      <a:pt x="16" y="89"/>
                    </a:lnTo>
                    <a:lnTo>
                      <a:pt x="20" y="0"/>
                    </a:lnTo>
                    <a:lnTo>
                      <a:pt x="216" y="12"/>
                    </a:lnTo>
                    <a:close/>
                  </a:path>
                </a:pathLst>
              </a:custGeom>
              <a:solidFill>
                <a:srgbClr val="A0A0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7002" name="Oval 410"/>
            <p:cNvSpPr>
              <a:spLocks noChangeArrowheads="1"/>
            </p:cNvSpPr>
            <p:nvPr/>
          </p:nvSpPr>
          <p:spPr bwMode="auto">
            <a:xfrm>
              <a:off x="1939" y="2489"/>
              <a:ext cx="167" cy="65"/>
            </a:xfrm>
            <a:prstGeom prst="ellipse">
              <a:avLst/>
            </a:prstGeom>
            <a:solidFill>
              <a:srgbClr val="60606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67003" name="Rectangle 411"/>
            <p:cNvSpPr>
              <a:spLocks noChangeArrowheads="1"/>
            </p:cNvSpPr>
            <p:nvPr/>
          </p:nvSpPr>
          <p:spPr bwMode="auto">
            <a:xfrm>
              <a:off x="2000" y="2360"/>
              <a:ext cx="44" cy="148"/>
            </a:xfrm>
            <a:prstGeom prst="rect">
              <a:avLst/>
            </a:prstGeom>
            <a:solidFill>
              <a:srgbClr val="60606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grpSp>
          <p:nvGrpSpPr>
            <p:cNvPr id="366780" name="Group 412"/>
            <p:cNvGrpSpPr>
              <a:grpSpLocks/>
            </p:cNvGrpSpPr>
            <p:nvPr/>
          </p:nvGrpSpPr>
          <p:grpSpPr bwMode="auto">
            <a:xfrm>
              <a:off x="1923" y="2304"/>
              <a:ext cx="221" cy="77"/>
              <a:chOff x="182" y="2151"/>
              <a:chExt cx="221" cy="77"/>
            </a:xfrm>
          </p:grpSpPr>
          <p:sp>
            <p:nvSpPr>
              <p:cNvPr id="367005" name="Freeform 413"/>
              <p:cNvSpPr>
                <a:spLocks/>
              </p:cNvSpPr>
              <p:nvPr/>
            </p:nvSpPr>
            <p:spPr bwMode="auto">
              <a:xfrm>
                <a:off x="182" y="2151"/>
                <a:ext cx="221" cy="77"/>
              </a:xfrm>
              <a:custGeom>
                <a:avLst/>
                <a:gdLst/>
                <a:ahLst/>
                <a:cxnLst>
                  <a:cxn ang="0">
                    <a:pos x="1106" y="202"/>
                  </a:cxn>
                  <a:cxn ang="0">
                    <a:pos x="1099" y="321"/>
                  </a:cxn>
                  <a:cxn ang="0">
                    <a:pos x="735" y="386"/>
                  </a:cxn>
                  <a:cxn ang="0">
                    <a:pos x="334" y="386"/>
                  </a:cxn>
                  <a:cxn ang="0">
                    <a:pos x="19" y="288"/>
                  </a:cxn>
                  <a:cxn ang="0">
                    <a:pos x="0" y="10"/>
                  </a:cxn>
                  <a:cxn ang="0">
                    <a:pos x="625" y="0"/>
                  </a:cxn>
                  <a:cxn ang="0">
                    <a:pos x="1106" y="202"/>
                  </a:cxn>
                </a:cxnLst>
                <a:rect l="0" t="0" r="r" b="b"/>
                <a:pathLst>
                  <a:path w="1106" h="386">
                    <a:moveTo>
                      <a:pt x="1106" y="202"/>
                    </a:moveTo>
                    <a:lnTo>
                      <a:pt x="1099" y="321"/>
                    </a:lnTo>
                    <a:lnTo>
                      <a:pt x="735" y="386"/>
                    </a:lnTo>
                    <a:lnTo>
                      <a:pt x="334" y="386"/>
                    </a:lnTo>
                    <a:lnTo>
                      <a:pt x="19" y="288"/>
                    </a:lnTo>
                    <a:lnTo>
                      <a:pt x="0" y="10"/>
                    </a:lnTo>
                    <a:lnTo>
                      <a:pt x="625" y="0"/>
                    </a:lnTo>
                    <a:lnTo>
                      <a:pt x="1106" y="202"/>
                    </a:lnTo>
                    <a:close/>
                  </a:path>
                </a:pathLst>
              </a:custGeom>
              <a:solidFill>
                <a:srgbClr val="40404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7006" name="Freeform 414"/>
              <p:cNvSpPr>
                <a:spLocks/>
              </p:cNvSpPr>
              <p:nvPr/>
            </p:nvSpPr>
            <p:spPr bwMode="auto">
              <a:xfrm>
                <a:off x="187" y="2180"/>
                <a:ext cx="211" cy="45"/>
              </a:xfrm>
              <a:custGeom>
                <a:avLst/>
                <a:gdLst/>
                <a:ahLst/>
                <a:cxnLst>
                  <a:cxn ang="0">
                    <a:pos x="1055" y="75"/>
                  </a:cxn>
                  <a:cxn ang="0">
                    <a:pos x="1049" y="162"/>
                  </a:cxn>
                  <a:cxn ang="0">
                    <a:pos x="721" y="221"/>
                  </a:cxn>
                  <a:cxn ang="0">
                    <a:pos x="296" y="221"/>
                  </a:cxn>
                  <a:cxn ang="0">
                    <a:pos x="0" y="119"/>
                  </a:cxn>
                  <a:cxn ang="0">
                    <a:pos x="0" y="0"/>
                  </a:cxn>
                  <a:cxn ang="0">
                    <a:pos x="283" y="119"/>
                  </a:cxn>
                  <a:cxn ang="0">
                    <a:pos x="716" y="124"/>
                  </a:cxn>
                  <a:cxn ang="0">
                    <a:pos x="1055" y="75"/>
                  </a:cxn>
                </a:cxnLst>
                <a:rect l="0" t="0" r="r" b="b"/>
                <a:pathLst>
                  <a:path w="1055" h="221">
                    <a:moveTo>
                      <a:pt x="1055" y="75"/>
                    </a:moveTo>
                    <a:lnTo>
                      <a:pt x="1049" y="162"/>
                    </a:lnTo>
                    <a:lnTo>
                      <a:pt x="721" y="221"/>
                    </a:lnTo>
                    <a:lnTo>
                      <a:pt x="296" y="221"/>
                    </a:lnTo>
                    <a:lnTo>
                      <a:pt x="0" y="119"/>
                    </a:lnTo>
                    <a:lnTo>
                      <a:pt x="0" y="0"/>
                    </a:lnTo>
                    <a:lnTo>
                      <a:pt x="283" y="119"/>
                    </a:lnTo>
                    <a:lnTo>
                      <a:pt x="716" y="124"/>
                    </a:lnTo>
                    <a:lnTo>
                      <a:pt x="1055" y="75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7007" name="Freeform 415"/>
            <p:cNvSpPr>
              <a:spLocks/>
            </p:cNvSpPr>
            <p:nvPr/>
          </p:nvSpPr>
          <p:spPr bwMode="auto">
            <a:xfrm>
              <a:off x="1916" y="2223"/>
              <a:ext cx="302" cy="280"/>
            </a:xfrm>
            <a:custGeom>
              <a:avLst/>
              <a:gdLst/>
              <a:ahLst/>
              <a:cxnLst>
                <a:cxn ang="0">
                  <a:pos x="1501" y="789"/>
                </a:cxn>
                <a:cxn ang="0">
                  <a:pos x="1493" y="649"/>
                </a:cxn>
                <a:cxn ang="0">
                  <a:pos x="1495" y="499"/>
                </a:cxn>
                <a:cxn ang="0">
                  <a:pos x="1489" y="385"/>
                </a:cxn>
                <a:cxn ang="0">
                  <a:pos x="1424" y="317"/>
                </a:cxn>
                <a:cxn ang="0">
                  <a:pos x="1345" y="278"/>
                </a:cxn>
                <a:cxn ang="0">
                  <a:pos x="1166" y="213"/>
                </a:cxn>
                <a:cxn ang="0">
                  <a:pos x="903" y="149"/>
                </a:cxn>
                <a:cxn ang="0">
                  <a:pos x="852" y="144"/>
                </a:cxn>
                <a:cxn ang="0">
                  <a:pos x="817" y="149"/>
                </a:cxn>
                <a:cxn ang="0">
                  <a:pos x="809" y="135"/>
                </a:cxn>
                <a:cxn ang="0">
                  <a:pos x="794" y="122"/>
                </a:cxn>
                <a:cxn ang="0">
                  <a:pos x="777" y="125"/>
                </a:cxn>
                <a:cxn ang="0">
                  <a:pos x="754" y="126"/>
                </a:cxn>
                <a:cxn ang="0">
                  <a:pos x="745" y="100"/>
                </a:cxn>
                <a:cxn ang="0">
                  <a:pos x="726" y="85"/>
                </a:cxn>
                <a:cxn ang="0">
                  <a:pos x="704" y="82"/>
                </a:cxn>
                <a:cxn ang="0">
                  <a:pos x="678" y="82"/>
                </a:cxn>
                <a:cxn ang="0">
                  <a:pos x="681" y="59"/>
                </a:cxn>
                <a:cxn ang="0">
                  <a:pos x="651" y="0"/>
                </a:cxn>
                <a:cxn ang="0">
                  <a:pos x="37" y="16"/>
                </a:cxn>
                <a:cxn ang="0">
                  <a:pos x="39" y="79"/>
                </a:cxn>
                <a:cxn ang="0">
                  <a:pos x="28" y="135"/>
                </a:cxn>
                <a:cxn ang="0">
                  <a:pos x="18" y="175"/>
                </a:cxn>
                <a:cxn ang="0">
                  <a:pos x="8" y="225"/>
                </a:cxn>
                <a:cxn ang="0">
                  <a:pos x="0" y="306"/>
                </a:cxn>
                <a:cxn ang="0">
                  <a:pos x="9" y="354"/>
                </a:cxn>
                <a:cxn ang="0">
                  <a:pos x="28" y="399"/>
                </a:cxn>
                <a:cxn ang="0">
                  <a:pos x="49" y="438"/>
                </a:cxn>
                <a:cxn ang="0">
                  <a:pos x="78" y="451"/>
                </a:cxn>
                <a:cxn ang="0">
                  <a:pos x="122" y="464"/>
                </a:cxn>
                <a:cxn ang="0">
                  <a:pos x="180" y="483"/>
                </a:cxn>
                <a:cxn ang="0">
                  <a:pos x="208" y="514"/>
                </a:cxn>
                <a:cxn ang="0">
                  <a:pos x="240" y="541"/>
                </a:cxn>
                <a:cxn ang="0">
                  <a:pos x="289" y="564"/>
                </a:cxn>
                <a:cxn ang="0">
                  <a:pos x="348" y="582"/>
                </a:cxn>
                <a:cxn ang="0">
                  <a:pos x="441" y="594"/>
                </a:cxn>
                <a:cxn ang="0">
                  <a:pos x="520" y="594"/>
                </a:cxn>
                <a:cxn ang="0">
                  <a:pos x="581" y="587"/>
                </a:cxn>
                <a:cxn ang="0">
                  <a:pos x="637" y="582"/>
                </a:cxn>
                <a:cxn ang="0">
                  <a:pos x="678" y="604"/>
                </a:cxn>
                <a:cxn ang="0">
                  <a:pos x="758" y="600"/>
                </a:cxn>
                <a:cxn ang="0">
                  <a:pos x="1078" y="645"/>
                </a:cxn>
                <a:cxn ang="0">
                  <a:pos x="1165" y="655"/>
                </a:cxn>
                <a:cxn ang="0">
                  <a:pos x="1133" y="845"/>
                </a:cxn>
                <a:cxn ang="0">
                  <a:pos x="1130" y="942"/>
                </a:cxn>
                <a:cxn ang="0">
                  <a:pos x="1149" y="1066"/>
                </a:cxn>
                <a:cxn ang="0">
                  <a:pos x="1169" y="1212"/>
                </a:cxn>
                <a:cxn ang="0">
                  <a:pos x="1169" y="1363"/>
                </a:cxn>
                <a:cxn ang="0">
                  <a:pos x="1244" y="1385"/>
                </a:cxn>
                <a:cxn ang="0">
                  <a:pos x="1339" y="1395"/>
                </a:cxn>
                <a:cxn ang="0">
                  <a:pos x="1420" y="1401"/>
                </a:cxn>
                <a:cxn ang="0">
                  <a:pos x="1507" y="1391"/>
                </a:cxn>
                <a:cxn ang="0">
                  <a:pos x="1501" y="1252"/>
                </a:cxn>
                <a:cxn ang="0">
                  <a:pos x="1501" y="1024"/>
                </a:cxn>
                <a:cxn ang="0">
                  <a:pos x="1501" y="824"/>
                </a:cxn>
                <a:cxn ang="0">
                  <a:pos x="1501" y="789"/>
                </a:cxn>
              </a:cxnLst>
              <a:rect l="0" t="0" r="r" b="b"/>
              <a:pathLst>
                <a:path w="1507" h="1401">
                  <a:moveTo>
                    <a:pt x="1501" y="789"/>
                  </a:moveTo>
                  <a:lnTo>
                    <a:pt x="1493" y="649"/>
                  </a:lnTo>
                  <a:lnTo>
                    <a:pt x="1495" y="499"/>
                  </a:lnTo>
                  <a:lnTo>
                    <a:pt x="1489" y="385"/>
                  </a:lnTo>
                  <a:lnTo>
                    <a:pt x="1424" y="317"/>
                  </a:lnTo>
                  <a:lnTo>
                    <a:pt x="1345" y="278"/>
                  </a:lnTo>
                  <a:lnTo>
                    <a:pt x="1166" y="213"/>
                  </a:lnTo>
                  <a:lnTo>
                    <a:pt x="903" y="149"/>
                  </a:lnTo>
                  <a:lnTo>
                    <a:pt x="852" y="144"/>
                  </a:lnTo>
                  <a:lnTo>
                    <a:pt x="817" y="149"/>
                  </a:lnTo>
                  <a:lnTo>
                    <a:pt x="809" y="135"/>
                  </a:lnTo>
                  <a:lnTo>
                    <a:pt x="794" y="122"/>
                  </a:lnTo>
                  <a:lnTo>
                    <a:pt x="777" y="125"/>
                  </a:lnTo>
                  <a:lnTo>
                    <a:pt x="754" y="126"/>
                  </a:lnTo>
                  <a:lnTo>
                    <a:pt x="745" y="100"/>
                  </a:lnTo>
                  <a:lnTo>
                    <a:pt x="726" y="85"/>
                  </a:lnTo>
                  <a:lnTo>
                    <a:pt x="704" y="82"/>
                  </a:lnTo>
                  <a:lnTo>
                    <a:pt x="678" y="82"/>
                  </a:lnTo>
                  <a:lnTo>
                    <a:pt x="681" y="59"/>
                  </a:lnTo>
                  <a:lnTo>
                    <a:pt x="651" y="0"/>
                  </a:lnTo>
                  <a:lnTo>
                    <a:pt x="37" y="16"/>
                  </a:lnTo>
                  <a:lnTo>
                    <a:pt x="39" y="79"/>
                  </a:lnTo>
                  <a:lnTo>
                    <a:pt x="28" y="135"/>
                  </a:lnTo>
                  <a:lnTo>
                    <a:pt x="18" y="175"/>
                  </a:lnTo>
                  <a:lnTo>
                    <a:pt x="8" y="225"/>
                  </a:lnTo>
                  <a:lnTo>
                    <a:pt x="0" y="306"/>
                  </a:lnTo>
                  <a:lnTo>
                    <a:pt x="9" y="354"/>
                  </a:lnTo>
                  <a:lnTo>
                    <a:pt x="28" y="399"/>
                  </a:lnTo>
                  <a:lnTo>
                    <a:pt x="49" y="438"/>
                  </a:lnTo>
                  <a:lnTo>
                    <a:pt x="78" y="451"/>
                  </a:lnTo>
                  <a:lnTo>
                    <a:pt x="122" y="464"/>
                  </a:lnTo>
                  <a:lnTo>
                    <a:pt x="180" y="483"/>
                  </a:lnTo>
                  <a:lnTo>
                    <a:pt x="208" y="514"/>
                  </a:lnTo>
                  <a:lnTo>
                    <a:pt x="240" y="541"/>
                  </a:lnTo>
                  <a:lnTo>
                    <a:pt x="289" y="564"/>
                  </a:lnTo>
                  <a:lnTo>
                    <a:pt x="348" y="582"/>
                  </a:lnTo>
                  <a:lnTo>
                    <a:pt x="441" y="594"/>
                  </a:lnTo>
                  <a:lnTo>
                    <a:pt x="520" y="594"/>
                  </a:lnTo>
                  <a:lnTo>
                    <a:pt x="581" y="587"/>
                  </a:lnTo>
                  <a:lnTo>
                    <a:pt x="637" y="582"/>
                  </a:lnTo>
                  <a:lnTo>
                    <a:pt x="678" y="604"/>
                  </a:lnTo>
                  <a:lnTo>
                    <a:pt x="758" y="600"/>
                  </a:lnTo>
                  <a:lnTo>
                    <a:pt x="1078" y="645"/>
                  </a:lnTo>
                  <a:lnTo>
                    <a:pt x="1165" y="655"/>
                  </a:lnTo>
                  <a:lnTo>
                    <a:pt x="1133" y="845"/>
                  </a:lnTo>
                  <a:lnTo>
                    <a:pt x="1130" y="942"/>
                  </a:lnTo>
                  <a:lnTo>
                    <a:pt x="1149" y="1066"/>
                  </a:lnTo>
                  <a:lnTo>
                    <a:pt x="1169" y="1212"/>
                  </a:lnTo>
                  <a:lnTo>
                    <a:pt x="1169" y="1363"/>
                  </a:lnTo>
                  <a:lnTo>
                    <a:pt x="1244" y="1385"/>
                  </a:lnTo>
                  <a:lnTo>
                    <a:pt x="1339" y="1395"/>
                  </a:lnTo>
                  <a:lnTo>
                    <a:pt x="1420" y="1401"/>
                  </a:lnTo>
                  <a:lnTo>
                    <a:pt x="1507" y="1391"/>
                  </a:lnTo>
                  <a:lnTo>
                    <a:pt x="1501" y="1252"/>
                  </a:lnTo>
                  <a:lnTo>
                    <a:pt x="1501" y="1024"/>
                  </a:lnTo>
                  <a:lnTo>
                    <a:pt x="1501" y="824"/>
                  </a:lnTo>
                  <a:lnTo>
                    <a:pt x="1501" y="789"/>
                  </a:lnTo>
                  <a:close/>
                </a:path>
              </a:pathLst>
            </a:custGeom>
            <a:solidFill>
              <a:srgbClr val="60606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008" name="Freeform 416"/>
            <p:cNvSpPr>
              <a:spLocks/>
            </p:cNvSpPr>
            <p:nvPr/>
          </p:nvSpPr>
          <p:spPr bwMode="auto">
            <a:xfrm>
              <a:off x="1920" y="2234"/>
              <a:ext cx="295" cy="265"/>
            </a:xfrm>
            <a:custGeom>
              <a:avLst/>
              <a:gdLst/>
              <a:ahLst/>
              <a:cxnLst>
                <a:cxn ang="0">
                  <a:pos x="46" y="66"/>
                </a:cxn>
                <a:cxn ang="0">
                  <a:pos x="10" y="144"/>
                </a:cxn>
                <a:cxn ang="0">
                  <a:pos x="39" y="367"/>
                </a:cxn>
                <a:cxn ang="0">
                  <a:pos x="120" y="367"/>
                </a:cxn>
                <a:cxn ang="0">
                  <a:pos x="211" y="449"/>
                </a:cxn>
                <a:cxn ang="0">
                  <a:pos x="421" y="504"/>
                </a:cxn>
                <a:cxn ang="0">
                  <a:pos x="620" y="504"/>
                </a:cxn>
                <a:cxn ang="0">
                  <a:pos x="546" y="423"/>
                </a:cxn>
                <a:cxn ang="0">
                  <a:pos x="641" y="501"/>
                </a:cxn>
                <a:cxn ang="0">
                  <a:pos x="737" y="520"/>
                </a:cxn>
                <a:cxn ang="0">
                  <a:pos x="672" y="469"/>
                </a:cxn>
                <a:cxn ang="0">
                  <a:pos x="776" y="527"/>
                </a:cxn>
                <a:cxn ang="0">
                  <a:pos x="1114" y="572"/>
                </a:cxn>
                <a:cxn ang="0">
                  <a:pos x="1122" y="833"/>
                </a:cxn>
                <a:cxn ang="0">
                  <a:pos x="1159" y="1288"/>
                </a:cxn>
                <a:cxn ang="0">
                  <a:pos x="1360" y="1324"/>
                </a:cxn>
                <a:cxn ang="0">
                  <a:pos x="1468" y="998"/>
                </a:cxn>
                <a:cxn ang="0">
                  <a:pos x="1451" y="579"/>
                </a:cxn>
                <a:cxn ang="0">
                  <a:pos x="1455" y="381"/>
                </a:cxn>
                <a:cxn ang="0">
                  <a:pos x="1355" y="261"/>
                </a:cxn>
                <a:cxn ang="0">
                  <a:pos x="1057" y="150"/>
                </a:cxn>
                <a:cxn ang="0">
                  <a:pos x="809" y="98"/>
                </a:cxn>
                <a:cxn ang="0">
                  <a:pos x="662" y="205"/>
                </a:cxn>
                <a:cxn ang="0">
                  <a:pos x="767" y="131"/>
                </a:cxn>
                <a:cxn ang="0">
                  <a:pos x="776" y="79"/>
                </a:cxn>
                <a:cxn ang="0">
                  <a:pos x="725" y="98"/>
                </a:cxn>
                <a:cxn ang="0">
                  <a:pos x="656" y="137"/>
                </a:cxn>
                <a:cxn ang="0">
                  <a:pos x="722" y="68"/>
                </a:cxn>
                <a:cxn ang="0">
                  <a:pos x="669" y="36"/>
                </a:cxn>
                <a:cxn ang="0">
                  <a:pos x="569" y="112"/>
                </a:cxn>
                <a:cxn ang="0">
                  <a:pos x="646" y="20"/>
                </a:cxn>
                <a:cxn ang="0">
                  <a:pos x="597" y="7"/>
                </a:cxn>
                <a:cxn ang="0">
                  <a:pos x="523" y="63"/>
                </a:cxn>
                <a:cxn ang="0">
                  <a:pos x="386" y="40"/>
                </a:cxn>
                <a:cxn ang="0">
                  <a:pos x="345" y="72"/>
                </a:cxn>
                <a:cxn ang="0">
                  <a:pos x="211" y="95"/>
                </a:cxn>
                <a:cxn ang="0">
                  <a:pos x="185" y="45"/>
                </a:cxn>
                <a:cxn ang="0">
                  <a:pos x="130" y="91"/>
                </a:cxn>
                <a:cxn ang="0">
                  <a:pos x="72" y="40"/>
                </a:cxn>
              </a:cxnLst>
              <a:rect l="0" t="0" r="r" b="b"/>
              <a:pathLst>
                <a:path w="1473" h="1324">
                  <a:moveTo>
                    <a:pt x="49" y="23"/>
                  </a:moveTo>
                  <a:lnTo>
                    <a:pt x="46" y="66"/>
                  </a:lnTo>
                  <a:lnTo>
                    <a:pt x="29" y="49"/>
                  </a:lnTo>
                  <a:lnTo>
                    <a:pt x="10" y="144"/>
                  </a:lnTo>
                  <a:lnTo>
                    <a:pt x="0" y="254"/>
                  </a:lnTo>
                  <a:lnTo>
                    <a:pt x="39" y="367"/>
                  </a:lnTo>
                  <a:lnTo>
                    <a:pt x="130" y="393"/>
                  </a:lnTo>
                  <a:lnTo>
                    <a:pt x="120" y="367"/>
                  </a:lnTo>
                  <a:lnTo>
                    <a:pt x="169" y="406"/>
                  </a:lnTo>
                  <a:lnTo>
                    <a:pt x="211" y="449"/>
                  </a:lnTo>
                  <a:lnTo>
                    <a:pt x="306" y="494"/>
                  </a:lnTo>
                  <a:lnTo>
                    <a:pt x="421" y="504"/>
                  </a:lnTo>
                  <a:lnTo>
                    <a:pt x="562" y="511"/>
                  </a:lnTo>
                  <a:lnTo>
                    <a:pt x="620" y="504"/>
                  </a:lnTo>
                  <a:lnTo>
                    <a:pt x="569" y="481"/>
                  </a:lnTo>
                  <a:lnTo>
                    <a:pt x="546" y="423"/>
                  </a:lnTo>
                  <a:lnTo>
                    <a:pt x="588" y="471"/>
                  </a:lnTo>
                  <a:lnTo>
                    <a:pt x="641" y="501"/>
                  </a:lnTo>
                  <a:lnTo>
                    <a:pt x="688" y="527"/>
                  </a:lnTo>
                  <a:lnTo>
                    <a:pt x="737" y="520"/>
                  </a:lnTo>
                  <a:lnTo>
                    <a:pt x="706" y="497"/>
                  </a:lnTo>
                  <a:lnTo>
                    <a:pt x="672" y="469"/>
                  </a:lnTo>
                  <a:lnTo>
                    <a:pt x="725" y="488"/>
                  </a:lnTo>
                  <a:lnTo>
                    <a:pt x="776" y="527"/>
                  </a:lnTo>
                  <a:lnTo>
                    <a:pt x="946" y="546"/>
                  </a:lnTo>
                  <a:lnTo>
                    <a:pt x="1114" y="572"/>
                  </a:lnTo>
                  <a:lnTo>
                    <a:pt x="1165" y="585"/>
                  </a:lnTo>
                  <a:lnTo>
                    <a:pt x="1122" y="833"/>
                  </a:lnTo>
                  <a:lnTo>
                    <a:pt x="1155" y="1063"/>
                  </a:lnTo>
                  <a:lnTo>
                    <a:pt x="1159" y="1288"/>
                  </a:lnTo>
                  <a:lnTo>
                    <a:pt x="1266" y="1310"/>
                  </a:lnTo>
                  <a:lnTo>
                    <a:pt x="1360" y="1324"/>
                  </a:lnTo>
                  <a:lnTo>
                    <a:pt x="1473" y="1321"/>
                  </a:lnTo>
                  <a:lnTo>
                    <a:pt x="1468" y="998"/>
                  </a:lnTo>
                  <a:lnTo>
                    <a:pt x="1468" y="729"/>
                  </a:lnTo>
                  <a:lnTo>
                    <a:pt x="1451" y="579"/>
                  </a:lnTo>
                  <a:lnTo>
                    <a:pt x="1465" y="485"/>
                  </a:lnTo>
                  <a:lnTo>
                    <a:pt x="1455" y="381"/>
                  </a:lnTo>
                  <a:lnTo>
                    <a:pt x="1436" y="314"/>
                  </a:lnTo>
                  <a:lnTo>
                    <a:pt x="1355" y="261"/>
                  </a:lnTo>
                  <a:lnTo>
                    <a:pt x="1253" y="215"/>
                  </a:lnTo>
                  <a:lnTo>
                    <a:pt x="1057" y="150"/>
                  </a:lnTo>
                  <a:lnTo>
                    <a:pt x="897" y="105"/>
                  </a:lnTo>
                  <a:lnTo>
                    <a:pt x="809" y="98"/>
                  </a:lnTo>
                  <a:lnTo>
                    <a:pt x="773" y="150"/>
                  </a:lnTo>
                  <a:lnTo>
                    <a:pt x="662" y="205"/>
                  </a:lnTo>
                  <a:lnTo>
                    <a:pt x="722" y="157"/>
                  </a:lnTo>
                  <a:lnTo>
                    <a:pt x="767" y="131"/>
                  </a:lnTo>
                  <a:lnTo>
                    <a:pt x="783" y="95"/>
                  </a:lnTo>
                  <a:lnTo>
                    <a:pt x="776" y="79"/>
                  </a:lnTo>
                  <a:lnTo>
                    <a:pt x="744" y="79"/>
                  </a:lnTo>
                  <a:lnTo>
                    <a:pt x="725" y="98"/>
                  </a:lnTo>
                  <a:lnTo>
                    <a:pt x="706" y="117"/>
                  </a:lnTo>
                  <a:lnTo>
                    <a:pt x="656" y="137"/>
                  </a:lnTo>
                  <a:lnTo>
                    <a:pt x="702" y="98"/>
                  </a:lnTo>
                  <a:lnTo>
                    <a:pt x="722" y="68"/>
                  </a:lnTo>
                  <a:lnTo>
                    <a:pt x="708" y="49"/>
                  </a:lnTo>
                  <a:lnTo>
                    <a:pt x="669" y="36"/>
                  </a:lnTo>
                  <a:lnTo>
                    <a:pt x="618" y="82"/>
                  </a:lnTo>
                  <a:lnTo>
                    <a:pt x="569" y="112"/>
                  </a:lnTo>
                  <a:lnTo>
                    <a:pt x="627" y="45"/>
                  </a:lnTo>
                  <a:lnTo>
                    <a:pt x="646" y="20"/>
                  </a:lnTo>
                  <a:lnTo>
                    <a:pt x="646" y="0"/>
                  </a:lnTo>
                  <a:lnTo>
                    <a:pt x="597" y="7"/>
                  </a:lnTo>
                  <a:lnTo>
                    <a:pt x="553" y="40"/>
                  </a:lnTo>
                  <a:lnTo>
                    <a:pt x="523" y="63"/>
                  </a:lnTo>
                  <a:lnTo>
                    <a:pt x="383" y="75"/>
                  </a:lnTo>
                  <a:lnTo>
                    <a:pt x="386" y="40"/>
                  </a:lnTo>
                  <a:lnTo>
                    <a:pt x="345" y="26"/>
                  </a:lnTo>
                  <a:lnTo>
                    <a:pt x="345" y="72"/>
                  </a:lnTo>
                  <a:lnTo>
                    <a:pt x="303" y="82"/>
                  </a:lnTo>
                  <a:lnTo>
                    <a:pt x="211" y="95"/>
                  </a:lnTo>
                  <a:lnTo>
                    <a:pt x="218" y="45"/>
                  </a:lnTo>
                  <a:lnTo>
                    <a:pt x="185" y="45"/>
                  </a:lnTo>
                  <a:lnTo>
                    <a:pt x="182" y="95"/>
                  </a:lnTo>
                  <a:lnTo>
                    <a:pt x="130" y="91"/>
                  </a:lnTo>
                  <a:lnTo>
                    <a:pt x="75" y="79"/>
                  </a:lnTo>
                  <a:lnTo>
                    <a:pt x="72" y="40"/>
                  </a:lnTo>
                  <a:lnTo>
                    <a:pt x="49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009" name="Freeform 417"/>
            <p:cNvSpPr>
              <a:spLocks/>
            </p:cNvSpPr>
            <p:nvPr/>
          </p:nvSpPr>
          <p:spPr bwMode="auto">
            <a:xfrm>
              <a:off x="1961" y="2278"/>
              <a:ext cx="4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33"/>
                </a:cxn>
                <a:cxn ang="0">
                  <a:pos x="199" y="25"/>
                </a:cxn>
                <a:cxn ang="0">
                  <a:pos x="0" y="0"/>
                </a:cxn>
              </a:cxnLst>
              <a:rect l="0" t="0" r="r" b="b"/>
              <a:pathLst>
                <a:path w="199" h="33">
                  <a:moveTo>
                    <a:pt x="0" y="0"/>
                  </a:moveTo>
                  <a:lnTo>
                    <a:pt x="93" y="33"/>
                  </a:lnTo>
                  <a:lnTo>
                    <a:pt x="199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010" name="Freeform 418"/>
            <p:cNvSpPr>
              <a:spLocks/>
            </p:cNvSpPr>
            <p:nvPr/>
          </p:nvSpPr>
          <p:spPr bwMode="auto">
            <a:xfrm>
              <a:off x="1921" y="2267"/>
              <a:ext cx="25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25"/>
                </a:cxn>
                <a:cxn ang="0">
                  <a:pos x="122" y="38"/>
                </a:cxn>
                <a:cxn ang="0">
                  <a:pos x="30" y="40"/>
                </a:cxn>
                <a:cxn ang="0">
                  <a:pos x="0" y="0"/>
                </a:cxn>
              </a:cxnLst>
              <a:rect l="0" t="0" r="r" b="b"/>
              <a:pathLst>
                <a:path w="122" h="40">
                  <a:moveTo>
                    <a:pt x="0" y="0"/>
                  </a:moveTo>
                  <a:lnTo>
                    <a:pt x="32" y="25"/>
                  </a:lnTo>
                  <a:lnTo>
                    <a:pt x="122" y="38"/>
                  </a:lnTo>
                  <a:lnTo>
                    <a:pt x="3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011" name="Freeform 419"/>
            <p:cNvSpPr>
              <a:spLocks/>
            </p:cNvSpPr>
            <p:nvPr/>
          </p:nvSpPr>
          <p:spPr bwMode="auto">
            <a:xfrm>
              <a:off x="2023" y="2261"/>
              <a:ext cx="38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" y="9"/>
                </a:cxn>
                <a:cxn ang="0">
                  <a:pos x="101" y="23"/>
                </a:cxn>
                <a:cxn ang="0">
                  <a:pos x="101" y="54"/>
                </a:cxn>
                <a:cxn ang="0">
                  <a:pos x="106" y="89"/>
                </a:cxn>
                <a:cxn ang="0">
                  <a:pos x="187" y="102"/>
                </a:cxn>
                <a:cxn ang="0">
                  <a:pos x="90" y="98"/>
                </a:cxn>
                <a:cxn ang="0">
                  <a:pos x="74" y="34"/>
                </a:cxn>
                <a:cxn ang="0">
                  <a:pos x="0" y="0"/>
                </a:cxn>
              </a:cxnLst>
              <a:rect l="0" t="0" r="r" b="b"/>
              <a:pathLst>
                <a:path w="187" h="102">
                  <a:moveTo>
                    <a:pt x="0" y="0"/>
                  </a:moveTo>
                  <a:lnTo>
                    <a:pt x="84" y="9"/>
                  </a:lnTo>
                  <a:lnTo>
                    <a:pt x="101" y="23"/>
                  </a:lnTo>
                  <a:lnTo>
                    <a:pt x="101" y="54"/>
                  </a:lnTo>
                  <a:lnTo>
                    <a:pt x="106" y="89"/>
                  </a:lnTo>
                  <a:lnTo>
                    <a:pt x="187" y="102"/>
                  </a:lnTo>
                  <a:lnTo>
                    <a:pt x="90" y="98"/>
                  </a:lnTo>
                  <a:lnTo>
                    <a:pt x="74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012" name="Freeform 420"/>
            <p:cNvSpPr>
              <a:spLocks/>
            </p:cNvSpPr>
            <p:nvPr/>
          </p:nvSpPr>
          <p:spPr bwMode="auto">
            <a:xfrm>
              <a:off x="2061" y="2307"/>
              <a:ext cx="122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4" y="7"/>
                </a:cxn>
                <a:cxn ang="0">
                  <a:pos x="313" y="44"/>
                </a:cxn>
                <a:cxn ang="0">
                  <a:pos x="431" y="51"/>
                </a:cxn>
                <a:cxn ang="0">
                  <a:pos x="527" y="71"/>
                </a:cxn>
                <a:cxn ang="0">
                  <a:pos x="563" y="122"/>
                </a:cxn>
                <a:cxn ang="0">
                  <a:pos x="609" y="150"/>
                </a:cxn>
                <a:cxn ang="0">
                  <a:pos x="563" y="141"/>
                </a:cxn>
                <a:cxn ang="0">
                  <a:pos x="521" y="84"/>
                </a:cxn>
                <a:cxn ang="0">
                  <a:pos x="392" y="58"/>
                </a:cxn>
                <a:cxn ang="0">
                  <a:pos x="313" y="58"/>
                </a:cxn>
                <a:cxn ang="0">
                  <a:pos x="252" y="44"/>
                </a:cxn>
                <a:cxn ang="0">
                  <a:pos x="146" y="17"/>
                </a:cxn>
                <a:cxn ang="0">
                  <a:pos x="0" y="0"/>
                </a:cxn>
              </a:cxnLst>
              <a:rect l="0" t="0" r="r" b="b"/>
              <a:pathLst>
                <a:path w="609" h="150">
                  <a:moveTo>
                    <a:pt x="0" y="0"/>
                  </a:moveTo>
                  <a:lnTo>
                    <a:pt x="154" y="7"/>
                  </a:lnTo>
                  <a:lnTo>
                    <a:pt x="313" y="44"/>
                  </a:lnTo>
                  <a:lnTo>
                    <a:pt x="431" y="51"/>
                  </a:lnTo>
                  <a:lnTo>
                    <a:pt x="527" y="71"/>
                  </a:lnTo>
                  <a:lnTo>
                    <a:pt x="563" y="122"/>
                  </a:lnTo>
                  <a:lnTo>
                    <a:pt x="609" y="150"/>
                  </a:lnTo>
                  <a:lnTo>
                    <a:pt x="563" y="141"/>
                  </a:lnTo>
                  <a:lnTo>
                    <a:pt x="521" y="84"/>
                  </a:lnTo>
                  <a:lnTo>
                    <a:pt x="392" y="58"/>
                  </a:lnTo>
                  <a:lnTo>
                    <a:pt x="313" y="58"/>
                  </a:lnTo>
                  <a:lnTo>
                    <a:pt x="252" y="44"/>
                  </a:lnTo>
                  <a:lnTo>
                    <a:pt x="146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6785" name="Group 432"/>
            <p:cNvGrpSpPr>
              <a:grpSpLocks/>
            </p:cNvGrpSpPr>
            <p:nvPr/>
          </p:nvGrpSpPr>
          <p:grpSpPr bwMode="auto">
            <a:xfrm>
              <a:off x="1882" y="2163"/>
              <a:ext cx="123" cy="167"/>
              <a:chOff x="141" y="2010"/>
              <a:chExt cx="123" cy="167"/>
            </a:xfrm>
          </p:grpSpPr>
          <p:sp>
            <p:nvSpPr>
              <p:cNvPr id="367025" name="Freeform 433"/>
              <p:cNvSpPr>
                <a:spLocks/>
              </p:cNvSpPr>
              <p:nvPr/>
            </p:nvSpPr>
            <p:spPr bwMode="auto">
              <a:xfrm>
                <a:off x="141" y="2010"/>
                <a:ext cx="123" cy="167"/>
              </a:xfrm>
              <a:custGeom>
                <a:avLst/>
                <a:gdLst/>
                <a:ahLst/>
                <a:cxnLst>
                  <a:cxn ang="0">
                    <a:pos x="342" y="123"/>
                  </a:cxn>
                  <a:cxn ang="0">
                    <a:pos x="229" y="113"/>
                  </a:cxn>
                  <a:cxn ang="0">
                    <a:pos x="160" y="96"/>
                  </a:cxn>
                  <a:cxn ang="0">
                    <a:pos x="139" y="64"/>
                  </a:cxn>
                  <a:cxn ang="0">
                    <a:pos x="139" y="38"/>
                  </a:cxn>
                  <a:cxn ang="0">
                    <a:pos x="121" y="15"/>
                  </a:cxn>
                  <a:cxn ang="0">
                    <a:pos x="58" y="0"/>
                  </a:cxn>
                  <a:cxn ang="0">
                    <a:pos x="0" y="5"/>
                  </a:cxn>
                  <a:cxn ang="0">
                    <a:pos x="70" y="650"/>
                  </a:cxn>
                  <a:cxn ang="0">
                    <a:pos x="121" y="710"/>
                  </a:cxn>
                  <a:cxn ang="0">
                    <a:pos x="183" y="768"/>
                  </a:cxn>
                  <a:cxn ang="0">
                    <a:pos x="273" y="813"/>
                  </a:cxn>
                  <a:cxn ang="0">
                    <a:pos x="377" y="827"/>
                  </a:cxn>
                  <a:cxn ang="0">
                    <a:pos x="518" y="835"/>
                  </a:cxn>
                  <a:cxn ang="0">
                    <a:pos x="599" y="823"/>
                  </a:cxn>
                  <a:cxn ang="0">
                    <a:pos x="617" y="777"/>
                  </a:cxn>
                  <a:cxn ang="0">
                    <a:pos x="608" y="718"/>
                  </a:cxn>
                  <a:cxn ang="0">
                    <a:pos x="550" y="537"/>
                  </a:cxn>
                  <a:cxn ang="0">
                    <a:pos x="500" y="357"/>
                  </a:cxn>
                  <a:cxn ang="0">
                    <a:pos x="478" y="221"/>
                  </a:cxn>
                  <a:cxn ang="0">
                    <a:pos x="478" y="186"/>
                  </a:cxn>
                  <a:cxn ang="0">
                    <a:pos x="446" y="136"/>
                  </a:cxn>
                  <a:cxn ang="0">
                    <a:pos x="409" y="123"/>
                  </a:cxn>
                  <a:cxn ang="0">
                    <a:pos x="342" y="123"/>
                  </a:cxn>
                </a:cxnLst>
                <a:rect l="0" t="0" r="r" b="b"/>
                <a:pathLst>
                  <a:path w="617" h="835">
                    <a:moveTo>
                      <a:pt x="342" y="123"/>
                    </a:moveTo>
                    <a:lnTo>
                      <a:pt x="229" y="113"/>
                    </a:lnTo>
                    <a:lnTo>
                      <a:pt x="160" y="96"/>
                    </a:lnTo>
                    <a:lnTo>
                      <a:pt x="139" y="64"/>
                    </a:lnTo>
                    <a:lnTo>
                      <a:pt x="139" y="38"/>
                    </a:lnTo>
                    <a:lnTo>
                      <a:pt x="121" y="15"/>
                    </a:lnTo>
                    <a:lnTo>
                      <a:pt x="58" y="0"/>
                    </a:lnTo>
                    <a:lnTo>
                      <a:pt x="0" y="5"/>
                    </a:lnTo>
                    <a:lnTo>
                      <a:pt x="70" y="650"/>
                    </a:lnTo>
                    <a:lnTo>
                      <a:pt x="121" y="710"/>
                    </a:lnTo>
                    <a:lnTo>
                      <a:pt x="183" y="768"/>
                    </a:lnTo>
                    <a:lnTo>
                      <a:pt x="273" y="813"/>
                    </a:lnTo>
                    <a:lnTo>
                      <a:pt x="377" y="827"/>
                    </a:lnTo>
                    <a:lnTo>
                      <a:pt x="518" y="835"/>
                    </a:lnTo>
                    <a:lnTo>
                      <a:pt x="599" y="823"/>
                    </a:lnTo>
                    <a:lnTo>
                      <a:pt x="617" y="777"/>
                    </a:lnTo>
                    <a:lnTo>
                      <a:pt x="608" y="718"/>
                    </a:lnTo>
                    <a:lnTo>
                      <a:pt x="550" y="537"/>
                    </a:lnTo>
                    <a:lnTo>
                      <a:pt x="500" y="357"/>
                    </a:lnTo>
                    <a:lnTo>
                      <a:pt x="478" y="221"/>
                    </a:lnTo>
                    <a:lnTo>
                      <a:pt x="478" y="186"/>
                    </a:lnTo>
                    <a:lnTo>
                      <a:pt x="446" y="136"/>
                    </a:lnTo>
                    <a:lnTo>
                      <a:pt x="409" y="123"/>
                    </a:lnTo>
                    <a:lnTo>
                      <a:pt x="342" y="123"/>
                    </a:lnTo>
                    <a:close/>
                  </a:path>
                </a:pathLst>
              </a:custGeom>
              <a:solidFill>
                <a:srgbClr val="40404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7026" name="Freeform 434"/>
              <p:cNvSpPr>
                <a:spLocks/>
              </p:cNvSpPr>
              <p:nvPr/>
            </p:nvSpPr>
            <p:spPr bwMode="auto">
              <a:xfrm>
                <a:off x="143" y="2019"/>
                <a:ext cx="106" cy="153"/>
              </a:xfrm>
              <a:custGeom>
                <a:avLst/>
                <a:gdLst/>
                <a:ahLst/>
                <a:cxnLst>
                  <a:cxn ang="0">
                    <a:pos x="347" y="154"/>
                  </a:cxn>
                  <a:cxn ang="0">
                    <a:pos x="248" y="150"/>
                  </a:cxn>
                  <a:cxn ang="0">
                    <a:pos x="143" y="131"/>
                  </a:cxn>
                  <a:cxn ang="0">
                    <a:pos x="81" y="99"/>
                  </a:cxn>
                  <a:cxn ang="0">
                    <a:pos x="46" y="72"/>
                  </a:cxn>
                  <a:cxn ang="0">
                    <a:pos x="0" y="0"/>
                  </a:cxn>
                  <a:cxn ang="0">
                    <a:pos x="67" y="589"/>
                  </a:cxn>
                  <a:cxn ang="0">
                    <a:pos x="113" y="643"/>
                  </a:cxn>
                  <a:cxn ang="0">
                    <a:pos x="162" y="694"/>
                  </a:cxn>
                  <a:cxn ang="0">
                    <a:pos x="225" y="729"/>
                  </a:cxn>
                  <a:cxn ang="0">
                    <a:pos x="279" y="747"/>
                  </a:cxn>
                  <a:cxn ang="0">
                    <a:pos x="347" y="756"/>
                  </a:cxn>
                  <a:cxn ang="0">
                    <a:pos x="409" y="766"/>
                  </a:cxn>
                  <a:cxn ang="0">
                    <a:pos x="480" y="766"/>
                  </a:cxn>
                  <a:cxn ang="0">
                    <a:pos x="512" y="756"/>
                  </a:cxn>
                  <a:cxn ang="0">
                    <a:pos x="531" y="729"/>
                  </a:cxn>
                  <a:cxn ang="0">
                    <a:pos x="522" y="685"/>
                  </a:cxn>
                  <a:cxn ang="0">
                    <a:pos x="476" y="581"/>
                  </a:cxn>
                  <a:cxn ang="0">
                    <a:pos x="399" y="229"/>
                  </a:cxn>
                  <a:cxn ang="0">
                    <a:pos x="387" y="180"/>
                  </a:cxn>
                  <a:cxn ang="0">
                    <a:pos x="347" y="154"/>
                  </a:cxn>
                </a:cxnLst>
                <a:rect l="0" t="0" r="r" b="b"/>
                <a:pathLst>
                  <a:path w="531" h="766">
                    <a:moveTo>
                      <a:pt x="347" y="154"/>
                    </a:moveTo>
                    <a:lnTo>
                      <a:pt x="248" y="150"/>
                    </a:lnTo>
                    <a:lnTo>
                      <a:pt x="143" y="131"/>
                    </a:lnTo>
                    <a:lnTo>
                      <a:pt x="81" y="99"/>
                    </a:lnTo>
                    <a:lnTo>
                      <a:pt x="46" y="72"/>
                    </a:lnTo>
                    <a:lnTo>
                      <a:pt x="0" y="0"/>
                    </a:lnTo>
                    <a:lnTo>
                      <a:pt x="67" y="589"/>
                    </a:lnTo>
                    <a:lnTo>
                      <a:pt x="113" y="643"/>
                    </a:lnTo>
                    <a:lnTo>
                      <a:pt x="162" y="694"/>
                    </a:lnTo>
                    <a:lnTo>
                      <a:pt x="225" y="729"/>
                    </a:lnTo>
                    <a:lnTo>
                      <a:pt x="279" y="747"/>
                    </a:lnTo>
                    <a:lnTo>
                      <a:pt x="347" y="756"/>
                    </a:lnTo>
                    <a:lnTo>
                      <a:pt x="409" y="766"/>
                    </a:lnTo>
                    <a:lnTo>
                      <a:pt x="480" y="766"/>
                    </a:lnTo>
                    <a:lnTo>
                      <a:pt x="512" y="756"/>
                    </a:lnTo>
                    <a:lnTo>
                      <a:pt x="531" y="729"/>
                    </a:lnTo>
                    <a:lnTo>
                      <a:pt x="522" y="685"/>
                    </a:lnTo>
                    <a:lnTo>
                      <a:pt x="476" y="581"/>
                    </a:lnTo>
                    <a:lnTo>
                      <a:pt x="399" y="229"/>
                    </a:lnTo>
                    <a:lnTo>
                      <a:pt x="387" y="180"/>
                    </a:lnTo>
                    <a:lnTo>
                      <a:pt x="347" y="154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7027" name="Freeform 435"/>
            <p:cNvSpPr>
              <a:spLocks/>
            </p:cNvSpPr>
            <p:nvPr/>
          </p:nvSpPr>
          <p:spPr bwMode="auto">
            <a:xfrm>
              <a:off x="2184" y="2353"/>
              <a:ext cx="9" cy="14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3" y="36"/>
                </a:cxn>
                <a:cxn ang="0">
                  <a:pos x="27" y="63"/>
                </a:cxn>
                <a:cxn ang="0">
                  <a:pos x="14" y="122"/>
                </a:cxn>
                <a:cxn ang="0">
                  <a:pos x="32" y="176"/>
                </a:cxn>
                <a:cxn ang="0">
                  <a:pos x="21" y="491"/>
                </a:cxn>
                <a:cxn ang="0">
                  <a:pos x="21" y="693"/>
                </a:cxn>
                <a:cxn ang="0">
                  <a:pos x="0" y="703"/>
                </a:cxn>
                <a:cxn ang="0">
                  <a:pos x="2" y="284"/>
                </a:cxn>
                <a:cxn ang="0">
                  <a:pos x="21" y="184"/>
                </a:cxn>
                <a:cxn ang="0">
                  <a:pos x="10" y="137"/>
                </a:cxn>
                <a:cxn ang="0">
                  <a:pos x="4" y="120"/>
                </a:cxn>
                <a:cxn ang="0">
                  <a:pos x="12" y="69"/>
                </a:cxn>
                <a:cxn ang="0">
                  <a:pos x="27" y="40"/>
                </a:cxn>
                <a:cxn ang="0">
                  <a:pos x="29" y="0"/>
                </a:cxn>
              </a:cxnLst>
              <a:rect l="0" t="0" r="r" b="b"/>
              <a:pathLst>
                <a:path w="43" h="703">
                  <a:moveTo>
                    <a:pt x="29" y="0"/>
                  </a:moveTo>
                  <a:lnTo>
                    <a:pt x="43" y="36"/>
                  </a:lnTo>
                  <a:lnTo>
                    <a:pt x="27" y="63"/>
                  </a:lnTo>
                  <a:lnTo>
                    <a:pt x="14" y="122"/>
                  </a:lnTo>
                  <a:lnTo>
                    <a:pt x="32" y="176"/>
                  </a:lnTo>
                  <a:lnTo>
                    <a:pt x="21" y="491"/>
                  </a:lnTo>
                  <a:lnTo>
                    <a:pt x="21" y="693"/>
                  </a:lnTo>
                  <a:lnTo>
                    <a:pt x="0" y="703"/>
                  </a:lnTo>
                  <a:lnTo>
                    <a:pt x="2" y="284"/>
                  </a:lnTo>
                  <a:lnTo>
                    <a:pt x="21" y="184"/>
                  </a:lnTo>
                  <a:lnTo>
                    <a:pt x="10" y="137"/>
                  </a:lnTo>
                  <a:lnTo>
                    <a:pt x="4" y="120"/>
                  </a:lnTo>
                  <a:lnTo>
                    <a:pt x="12" y="69"/>
                  </a:lnTo>
                  <a:lnTo>
                    <a:pt x="27" y="4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028" name="Freeform 436"/>
            <p:cNvSpPr>
              <a:spLocks/>
            </p:cNvSpPr>
            <p:nvPr/>
          </p:nvSpPr>
          <p:spPr bwMode="auto">
            <a:xfrm>
              <a:off x="2148" y="2355"/>
              <a:ext cx="22" cy="7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57" y="26"/>
                </a:cxn>
                <a:cxn ang="0">
                  <a:pos x="9" y="36"/>
                </a:cxn>
                <a:cxn ang="0">
                  <a:pos x="0" y="36"/>
                </a:cxn>
                <a:cxn ang="0">
                  <a:pos x="29" y="11"/>
                </a:cxn>
                <a:cxn ang="0">
                  <a:pos x="112" y="0"/>
                </a:cxn>
              </a:cxnLst>
              <a:rect l="0" t="0" r="r" b="b"/>
              <a:pathLst>
                <a:path w="112" h="36">
                  <a:moveTo>
                    <a:pt x="112" y="0"/>
                  </a:moveTo>
                  <a:lnTo>
                    <a:pt x="57" y="26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9" y="1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421" name="直接连接符 420">
            <a:extLst>
              <a:ext uri="{FF2B5EF4-FFF2-40B4-BE49-F238E27FC236}">
                <a16:creationId xmlns:a16="http://schemas.microsoft.com/office/drawing/2014/main" xmlns="" id="{02406CD1-B197-4D4C-9B8D-CCF398C76899}"/>
              </a:ext>
            </a:extLst>
          </p:cNvPr>
          <p:cNvCxnSpPr/>
          <p:nvPr/>
        </p:nvCxnSpPr>
        <p:spPr>
          <a:xfrm>
            <a:off x="0" y="836712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D87C-B6D9-4E69-8E57-44FA212715D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zh-CN" altLang="en-US" dirty="0"/>
              <a:t>简单邮件传送协议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简单邮件传输协议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--SMTP(Simple Mail Transfer Protocol) </a:t>
            </a: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SMTP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使用客户服务器模式，负责发送邮件的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SMTP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进程是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SMTP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客户，负责接受邮件的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SMTP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进程是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SMTP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服务器。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服务进程端口号：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TCP 25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号端口</a:t>
            </a: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SMTP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规定了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条命令和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种响应信息。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02406CD1-B197-4D4C-9B8D-CCF398C76899}"/>
              </a:ext>
            </a:extLst>
          </p:cNvPr>
          <p:cNvCxnSpPr/>
          <p:nvPr/>
        </p:nvCxnSpPr>
        <p:spPr>
          <a:xfrm>
            <a:off x="323528" y="98072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页脚占位符 3">
            <a:extLst>
              <a:ext uri="{FF2B5EF4-FFF2-40B4-BE49-F238E27FC236}">
                <a16:creationId xmlns:a16="http://schemas.microsoft.com/office/drawing/2014/main" xmlns="" id="{7A237FFE-3184-4FE8-A474-8EA57D28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16216" y="6675437"/>
            <a:ext cx="2133600" cy="365125"/>
          </a:xfrm>
        </p:spPr>
        <p:txBody>
          <a:bodyPr/>
          <a:lstStyle/>
          <a:p>
            <a:fld id="{1CD4ADEB-9F53-49CF-9C29-679268A17304}" type="slidenum">
              <a:rPr lang="en-US" altLang="zh-CN"/>
              <a:pPr/>
              <a:t>5</a:t>
            </a:fld>
            <a:endParaRPr lang="en-US" altLang="zh-CN" dirty="0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altLang="zh-CN" dirty="0"/>
              <a:t>SMTP</a:t>
            </a:r>
            <a:r>
              <a:rPr lang="zh-CN" altLang="en-US" dirty="0"/>
              <a:t>工作流程</a:t>
            </a:r>
          </a:p>
        </p:txBody>
      </p:sp>
      <p:sp>
        <p:nvSpPr>
          <p:cNvPr id="367628" name="Rectangle 12"/>
          <p:cNvSpPr>
            <a:spLocks noChangeArrowheads="1"/>
          </p:cNvSpPr>
          <p:nvPr/>
        </p:nvSpPr>
        <p:spPr bwMode="auto">
          <a:xfrm>
            <a:off x="468313" y="908050"/>
            <a:ext cx="8189912" cy="585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 b="1" dirty="0">
                <a:latin typeface="Courier New" pitchFamily="49" charset="0"/>
              </a:rPr>
              <a:t>220 ESMTP</a:t>
            </a:r>
          </a:p>
          <a:p>
            <a:r>
              <a:rPr lang="en-US" altLang="zh-CN" sz="1800" b="1" dirty="0" err="1">
                <a:latin typeface="Courier New" pitchFamily="49" charset="0"/>
              </a:rPr>
              <a:t>helo</a:t>
            </a:r>
            <a:endParaRPr lang="en-US" altLang="zh-CN" sz="1800" b="1" dirty="0">
              <a:latin typeface="Courier New" pitchFamily="49" charset="0"/>
            </a:endParaRPr>
          </a:p>
          <a:p>
            <a:r>
              <a:rPr lang="en-US" altLang="zh-CN" sz="1800" b="1" dirty="0">
                <a:latin typeface="Courier New" pitchFamily="49" charset="0"/>
              </a:rPr>
              <a:t>250 HELO:</a:t>
            </a:r>
          </a:p>
          <a:p>
            <a:r>
              <a:rPr lang="en-US" altLang="zh-CN" sz="1800" b="1" dirty="0">
                <a:latin typeface="Courier New" pitchFamily="49" charset="0"/>
              </a:rPr>
              <a:t>auth login</a:t>
            </a:r>
          </a:p>
          <a:p>
            <a:r>
              <a:rPr lang="en-US" altLang="zh-CN" sz="1800" b="1" dirty="0">
                <a:latin typeface="Courier New" pitchFamily="49" charset="0"/>
              </a:rPr>
              <a:t>334 VXNlcm5hbWU6</a:t>
            </a:r>
          </a:p>
          <a:p>
            <a:r>
              <a:rPr lang="en-US" altLang="zh-CN" sz="1800" b="1" dirty="0" err="1">
                <a:latin typeface="Courier New" pitchFamily="49" charset="0"/>
              </a:rPr>
              <a:t>qwertr</a:t>
            </a:r>
            <a:r>
              <a:rPr lang="en-US" altLang="zh-CN" sz="1800" b="1" dirty="0">
                <a:latin typeface="Courier New" pitchFamily="49" charset="0"/>
              </a:rPr>
              <a:t>=   </a:t>
            </a:r>
            <a:r>
              <a:rPr lang="en-US" altLang="zh-CN" sz="1800" b="1" dirty="0">
                <a:solidFill>
                  <a:srgbClr val="FF3300"/>
                </a:solidFill>
                <a:latin typeface="Courier New" pitchFamily="49" charset="0"/>
              </a:rPr>
              <a:t>&lt;-- user name (base64)</a:t>
            </a:r>
          </a:p>
          <a:p>
            <a:r>
              <a:rPr lang="en-US" altLang="zh-CN" sz="1800" b="1" dirty="0">
                <a:latin typeface="Courier New" pitchFamily="49" charset="0"/>
              </a:rPr>
              <a:t>334 UGFzc3dvcmQ6</a:t>
            </a:r>
          </a:p>
          <a:p>
            <a:r>
              <a:rPr lang="en-US" altLang="zh-CN" sz="1800" b="1" dirty="0">
                <a:latin typeface="Courier New" pitchFamily="49" charset="0"/>
              </a:rPr>
              <a:t>WERSDF34fds==  </a:t>
            </a:r>
            <a:r>
              <a:rPr lang="en-US" altLang="zh-CN" sz="1800" b="1" dirty="0">
                <a:solidFill>
                  <a:srgbClr val="FF3300"/>
                </a:solidFill>
                <a:latin typeface="Courier New" pitchFamily="49" charset="0"/>
              </a:rPr>
              <a:t>&lt;-- password (base64)</a:t>
            </a:r>
          </a:p>
          <a:p>
            <a:r>
              <a:rPr lang="en-US" altLang="zh-CN" sz="1800" b="1" dirty="0">
                <a:latin typeface="Courier New" pitchFamily="49" charset="0"/>
              </a:rPr>
              <a:t>235 go ahead (</a:t>
            </a:r>
            <a:r>
              <a:rPr lang="en-US" altLang="zh-CN" sz="1800" b="1" dirty="0" err="1">
                <a:latin typeface="Courier New" pitchFamily="49" charset="0"/>
              </a:rPr>
              <a:t>eyou</a:t>
            </a:r>
            <a:r>
              <a:rPr lang="en-US" altLang="zh-CN" sz="1800" b="1" dirty="0">
                <a:latin typeface="Courier New" pitchFamily="49" charset="0"/>
              </a:rPr>
              <a:t> </a:t>
            </a:r>
            <a:r>
              <a:rPr lang="en-US" altLang="zh-CN" sz="1800" b="1" dirty="0" err="1">
                <a:latin typeface="Courier New" pitchFamily="49" charset="0"/>
              </a:rPr>
              <a:t>mta</a:t>
            </a:r>
            <a:r>
              <a:rPr lang="en-US" altLang="zh-CN" sz="1800" b="1" dirty="0">
                <a:latin typeface="Courier New" pitchFamily="49" charset="0"/>
              </a:rPr>
              <a:t>) (eyou.net _50)</a:t>
            </a:r>
          </a:p>
          <a:p>
            <a:r>
              <a:rPr lang="en-US" altLang="zh-CN" sz="1800" b="1" dirty="0">
                <a:latin typeface="Courier New" pitchFamily="49" charset="0"/>
              </a:rPr>
              <a:t>MAIL FROM: zhang@jlu.edu.cn</a:t>
            </a:r>
          </a:p>
          <a:p>
            <a:r>
              <a:rPr lang="en-US" altLang="zh-CN" sz="1800" b="1" dirty="0">
                <a:latin typeface="Courier New" pitchFamily="49" charset="0"/>
              </a:rPr>
              <a:t>250 OK (</a:t>
            </a:r>
            <a:r>
              <a:rPr lang="en-US" altLang="zh-CN" sz="1800" b="1" dirty="0" err="1">
                <a:latin typeface="Courier New" pitchFamily="49" charset="0"/>
              </a:rPr>
              <a:t>eyou</a:t>
            </a:r>
            <a:r>
              <a:rPr lang="en-US" altLang="zh-CN" sz="1800" b="1" dirty="0">
                <a:latin typeface="Courier New" pitchFamily="49" charset="0"/>
              </a:rPr>
              <a:t> </a:t>
            </a:r>
            <a:r>
              <a:rPr lang="en-US" altLang="zh-CN" sz="1800" b="1" dirty="0" err="1">
                <a:latin typeface="Courier New" pitchFamily="49" charset="0"/>
              </a:rPr>
              <a:t>mta</a:t>
            </a:r>
            <a:r>
              <a:rPr lang="en-US" altLang="zh-CN" sz="1800" b="1" dirty="0">
                <a:latin typeface="Courier New" pitchFamily="49" charset="0"/>
              </a:rPr>
              <a:t>)</a:t>
            </a:r>
          </a:p>
          <a:p>
            <a:r>
              <a:rPr lang="en-US" altLang="zh-CN" sz="1800" b="1" dirty="0">
                <a:latin typeface="Courier New" pitchFamily="49" charset="0"/>
              </a:rPr>
              <a:t>RCPT TO: zhang@jlu.edu.cn</a:t>
            </a:r>
          </a:p>
          <a:p>
            <a:r>
              <a:rPr lang="en-US" altLang="zh-CN" sz="1800" b="1" dirty="0">
                <a:latin typeface="Courier New" pitchFamily="49" charset="0"/>
              </a:rPr>
              <a:t>250 OK (</a:t>
            </a:r>
            <a:r>
              <a:rPr lang="en-US" altLang="zh-CN" sz="1800" b="1" dirty="0" err="1">
                <a:latin typeface="Courier New" pitchFamily="49" charset="0"/>
              </a:rPr>
              <a:t>eyou</a:t>
            </a:r>
            <a:r>
              <a:rPr lang="en-US" altLang="zh-CN" sz="1800" b="1" dirty="0">
                <a:latin typeface="Courier New" pitchFamily="49" charset="0"/>
              </a:rPr>
              <a:t> </a:t>
            </a:r>
            <a:r>
              <a:rPr lang="en-US" altLang="zh-CN" sz="1800" b="1" dirty="0" err="1">
                <a:latin typeface="Courier New" pitchFamily="49" charset="0"/>
              </a:rPr>
              <a:t>mta</a:t>
            </a:r>
            <a:r>
              <a:rPr lang="en-US" altLang="zh-CN" sz="1800" b="1" dirty="0">
                <a:latin typeface="Courier New" pitchFamily="49" charset="0"/>
              </a:rPr>
              <a:t>) (eyou.net _15728640)</a:t>
            </a:r>
          </a:p>
          <a:p>
            <a:r>
              <a:rPr lang="en-US" altLang="zh-CN" sz="1800" b="1" dirty="0">
                <a:latin typeface="Courier New" pitchFamily="49" charset="0"/>
              </a:rPr>
              <a:t>DATA</a:t>
            </a:r>
          </a:p>
          <a:p>
            <a:r>
              <a:rPr lang="en-US" altLang="zh-CN" sz="1800" b="1" dirty="0">
                <a:latin typeface="Courier New" pitchFamily="49" charset="0"/>
              </a:rPr>
              <a:t>354 go ahead (</a:t>
            </a:r>
            <a:r>
              <a:rPr lang="en-US" altLang="zh-CN" sz="1800" b="1" dirty="0" err="1">
                <a:latin typeface="Courier New" pitchFamily="49" charset="0"/>
              </a:rPr>
              <a:t>eyou</a:t>
            </a:r>
            <a:r>
              <a:rPr lang="en-US" altLang="zh-CN" sz="1800" b="1" dirty="0">
                <a:latin typeface="Courier New" pitchFamily="49" charset="0"/>
              </a:rPr>
              <a:t> </a:t>
            </a:r>
            <a:r>
              <a:rPr lang="en-US" altLang="zh-CN" sz="1800" b="1" dirty="0" err="1">
                <a:latin typeface="Courier New" pitchFamily="49" charset="0"/>
              </a:rPr>
              <a:t>mta</a:t>
            </a:r>
            <a:r>
              <a:rPr lang="en-US" altLang="zh-CN" sz="1800" b="1" dirty="0">
                <a:latin typeface="Courier New" pitchFamily="49" charset="0"/>
              </a:rPr>
              <a:t>)</a:t>
            </a:r>
          </a:p>
          <a:p>
            <a:r>
              <a:rPr lang="en-US" altLang="zh-CN" sz="1800" b="1" dirty="0">
                <a:latin typeface="Courier New" pitchFamily="49" charset="0"/>
              </a:rPr>
              <a:t>Subject: Test using telnet</a:t>
            </a:r>
          </a:p>
          <a:p>
            <a:r>
              <a:rPr lang="en-US" altLang="zh-CN" sz="1800" b="1" dirty="0">
                <a:solidFill>
                  <a:srgbClr val="FF3300"/>
                </a:solidFill>
                <a:latin typeface="Courier New" pitchFamily="49" charset="0"/>
              </a:rPr>
              <a:t>(blank line)</a:t>
            </a:r>
          </a:p>
          <a:p>
            <a:r>
              <a:rPr lang="en-US" altLang="zh-CN" sz="1800" b="1" dirty="0">
                <a:latin typeface="Courier New" pitchFamily="49" charset="0"/>
              </a:rPr>
              <a:t>This is just a test to see if I can SMTP auth from my PC</a:t>
            </a:r>
          </a:p>
          <a:p>
            <a:r>
              <a:rPr lang="en-US" altLang="zh-CN" sz="1800" b="1" dirty="0">
                <a:latin typeface="Courier New" pitchFamily="49" charset="0"/>
              </a:rPr>
              <a:t>.</a:t>
            </a:r>
          </a:p>
          <a:p>
            <a:r>
              <a:rPr lang="en-US" altLang="zh-CN" sz="1800" b="1" dirty="0">
                <a:latin typeface="Courier New" pitchFamily="49" charset="0"/>
              </a:rPr>
              <a:t>250 </a:t>
            </a:r>
            <a:r>
              <a:rPr lang="en-US" altLang="zh-CN" sz="1800" b="1" dirty="0" err="1">
                <a:latin typeface="Courier New" pitchFamily="49" charset="0"/>
              </a:rPr>
              <a:t>OK:has</a:t>
            </a:r>
            <a:r>
              <a:rPr lang="en-US" altLang="zh-CN" sz="1800" b="1" dirty="0">
                <a:latin typeface="Courier New" pitchFamily="49" charset="0"/>
              </a:rPr>
              <a:t> queued (</a:t>
            </a:r>
            <a:r>
              <a:rPr lang="en-US" altLang="zh-CN" sz="1800" b="1" dirty="0" err="1">
                <a:latin typeface="Courier New" pitchFamily="49" charset="0"/>
              </a:rPr>
              <a:t>eyou</a:t>
            </a:r>
            <a:r>
              <a:rPr lang="en-US" altLang="zh-CN" sz="1800" b="1" dirty="0">
                <a:latin typeface="Courier New" pitchFamily="49" charset="0"/>
              </a:rPr>
              <a:t> </a:t>
            </a:r>
            <a:r>
              <a:rPr lang="en-US" altLang="zh-CN" sz="1800" b="1" dirty="0" err="1">
                <a:latin typeface="Courier New" pitchFamily="49" charset="0"/>
              </a:rPr>
              <a:t>mta</a:t>
            </a:r>
            <a:r>
              <a:rPr lang="en-US" altLang="zh-CN" sz="1800" b="1" dirty="0">
                <a:latin typeface="Courier New" pitchFamily="49" charset="0"/>
              </a:rPr>
              <a:t>)</a:t>
            </a:r>
          </a:p>
          <a:p>
            <a:r>
              <a:rPr lang="en-US" altLang="zh-CN" sz="1800" b="1" dirty="0">
                <a:latin typeface="Courier New" pitchFamily="49" charset="0"/>
              </a:rPr>
              <a:t>quit</a:t>
            </a:r>
          </a:p>
        </p:txBody>
      </p:sp>
      <p:sp>
        <p:nvSpPr>
          <p:cNvPr id="367630" name="Text Box 14"/>
          <p:cNvSpPr txBox="1">
            <a:spLocks noChangeArrowheads="1"/>
          </p:cNvSpPr>
          <p:nvPr/>
        </p:nvSpPr>
        <p:spPr bwMode="auto">
          <a:xfrm>
            <a:off x="5076825" y="1052513"/>
            <a:ext cx="3724275" cy="579437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  <a:scene3d>
            <a:camera prst="legacyObliqueTopRight"/>
            <a:lightRig rig="legacyFlat2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>
            <a:spAutoFit/>
            <a:flatTx/>
          </a:bodyPr>
          <a:lstStyle/>
          <a:p>
            <a:r>
              <a:rPr lang="en-US" altLang="zh-CN" sz="3200"/>
              <a:t>telnet mailserver 25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02406CD1-B197-4D4C-9B8D-CCF398C76899}"/>
              </a:ext>
            </a:extLst>
          </p:cNvPr>
          <p:cNvCxnSpPr/>
          <p:nvPr/>
        </p:nvCxnSpPr>
        <p:spPr>
          <a:xfrm>
            <a:off x="323528" y="836712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页脚占位符 3">
            <a:extLst>
              <a:ext uri="{FF2B5EF4-FFF2-40B4-BE49-F238E27FC236}">
                <a16:creationId xmlns:a16="http://schemas.microsoft.com/office/drawing/2014/main" xmlns="" id="{7A237FFE-3184-4FE8-A474-8EA57D28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75437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7AB8-CB55-4ADB-87CE-F8770BC3778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zh-CN" altLang="en-US" dirty="0"/>
              <a:t>邮件读取协议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92078"/>
            <a:ext cx="8640960" cy="5127747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POP(Post Office Protocol)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接收邮件协议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POP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使用客户服务器模式，接收邮件的计算机运行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POP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客户程序，其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ISP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的邮件服务器中运行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POP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服务程序，服务进程端口号：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110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TCP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）。</a:t>
            </a: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IMAP(Internet Message Access Protocol )</a:t>
            </a:r>
          </a:p>
          <a:p>
            <a:pPr marL="457200" lvl="1" indent="0">
              <a:lnSpc>
                <a:spcPct val="90000"/>
              </a:lnSpc>
              <a:buClr>
                <a:srgbClr val="C00000"/>
              </a:buClr>
              <a:buNone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也是接收邮件协议，使用客户服务器模式，服务进程端口号：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143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TCP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02406CD1-B197-4D4C-9B8D-CCF398C76899}"/>
              </a:ext>
            </a:extLst>
          </p:cNvPr>
          <p:cNvCxnSpPr/>
          <p:nvPr/>
        </p:nvCxnSpPr>
        <p:spPr>
          <a:xfrm>
            <a:off x="323528" y="98072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页脚占位符 3">
            <a:extLst>
              <a:ext uri="{FF2B5EF4-FFF2-40B4-BE49-F238E27FC236}">
                <a16:creationId xmlns:a16="http://schemas.microsoft.com/office/drawing/2014/main" xmlns="" id="{7A237FFE-3184-4FE8-A474-8EA57D28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7AB8-CB55-4ADB-87CE-F8770BC3778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zh-CN" altLang="en-US" dirty="0"/>
              <a:t>邮件读取协议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POP3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协议允许电子邮件客户端下载服务器上的邮件，但是在客户端的操作（如移动邮件、标记已读等），不会反馈到服务器上。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-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POP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是脱机程序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90000"/>
              </a:lnSpc>
              <a:buClr>
                <a:srgbClr val="C00000"/>
              </a:buClr>
              <a:buNone/>
            </a:pP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IMAP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提供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webmail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与电子邮件客户端之间的双向通信，客户端的操作都会反馈到服务器上，对邮件进行的操作，服务器上的邮件也会做相应的动作。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-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IMAP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是联机协议</a:t>
            </a:r>
            <a:endParaRPr lang="zh-CN" altLang="en-US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02406CD1-B197-4D4C-9B8D-CCF398C76899}"/>
              </a:ext>
            </a:extLst>
          </p:cNvPr>
          <p:cNvCxnSpPr/>
          <p:nvPr/>
        </p:nvCxnSpPr>
        <p:spPr>
          <a:xfrm>
            <a:off x="323528" y="98072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页脚占位符 3">
            <a:extLst>
              <a:ext uri="{FF2B5EF4-FFF2-40B4-BE49-F238E27FC236}">
                <a16:creationId xmlns:a16="http://schemas.microsoft.com/office/drawing/2014/main" xmlns="" id="{7A237FFE-3184-4FE8-A474-8EA57D28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13391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9428-7379-4397-A8E3-40089B28B5EC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altLang="zh-CN" dirty="0"/>
              <a:t>POP3/IMAP</a:t>
            </a:r>
            <a:r>
              <a:rPr lang="zh-CN" altLang="en-US" dirty="0"/>
              <a:t>工作流程</a:t>
            </a:r>
          </a:p>
        </p:txBody>
      </p:sp>
      <p:pic>
        <p:nvPicPr>
          <p:cNvPr id="369668" name="Picture 4" descr="图1-14-7 IMAP的运行过程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932363" y="981075"/>
            <a:ext cx="3459162" cy="5614988"/>
          </a:xfrm>
          <a:noFill/>
          <a:ln/>
        </p:spPr>
      </p:pic>
      <p:pic>
        <p:nvPicPr>
          <p:cNvPr id="369669" name="Picture 5" descr="图1-14-6 POP3运行过程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773238"/>
            <a:ext cx="3954462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02406CD1-B197-4D4C-9B8D-CCF398C76899}"/>
              </a:ext>
            </a:extLst>
          </p:cNvPr>
          <p:cNvCxnSpPr/>
          <p:nvPr/>
        </p:nvCxnSpPr>
        <p:spPr>
          <a:xfrm>
            <a:off x="323528" y="98072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页脚占位符 3">
            <a:extLst>
              <a:ext uri="{FF2B5EF4-FFF2-40B4-BE49-F238E27FC236}">
                <a16:creationId xmlns:a16="http://schemas.microsoft.com/office/drawing/2014/main" xmlns="" id="{7A237FFE-3184-4FE8-A474-8EA57D28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412</Words>
  <Application>Microsoft Office PowerPoint</Application>
  <PresentationFormat>全屏显示(4:3)</PresentationFormat>
  <Paragraphs>110</Paragraphs>
  <Slides>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Theme</vt:lpstr>
      <vt:lpstr>VISIO</vt:lpstr>
      <vt:lpstr>实验八 SMTP POP</vt:lpstr>
      <vt:lpstr>电子邮件服务</vt:lpstr>
      <vt:lpstr>电子邮件的主要组成 </vt:lpstr>
      <vt:lpstr>简单邮件传送协议</vt:lpstr>
      <vt:lpstr>SMTP工作流程</vt:lpstr>
      <vt:lpstr>邮件读取协议</vt:lpstr>
      <vt:lpstr>邮件读取协议</vt:lpstr>
      <vt:lpstr>POP3/IMAP工作流程</vt:lpstr>
    </vt:vector>
  </TitlesOfParts>
  <Company>Magna Steyr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 computer Network</dc:title>
  <dc:creator>tomeagle</dc:creator>
  <cp:lastModifiedBy>admin</cp:lastModifiedBy>
  <cp:revision>286</cp:revision>
  <dcterms:created xsi:type="dcterms:W3CDTF">2013-09-15T22:48:15Z</dcterms:created>
  <dcterms:modified xsi:type="dcterms:W3CDTF">2023-04-17T05:15:45Z</dcterms:modified>
</cp:coreProperties>
</file>